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 id="2147484006" r:id="rId2"/>
    <p:sldMasterId id="2147484030" r:id="rId3"/>
  </p:sldMasterIdLst>
  <p:notesMasterIdLst>
    <p:notesMasterId r:id="rId59"/>
  </p:notesMasterIdLst>
  <p:sldIdLst>
    <p:sldId id="256" r:id="rId4"/>
    <p:sldId id="265" r:id="rId5"/>
    <p:sldId id="350" r:id="rId6"/>
    <p:sldId id="348" r:id="rId7"/>
    <p:sldId id="351" r:id="rId8"/>
    <p:sldId id="272" r:id="rId9"/>
    <p:sldId id="275" r:id="rId10"/>
    <p:sldId id="276" r:id="rId11"/>
    <p:sldId id="277" r:id="rId12"/>
    <p:sldId id="349"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7" r:id="rId51"/>
    <p:sldId id="413" r:id="rId52"/>
    <p:sldId id="398" r:id="rId53"/>
    <p:sldId id="406" r:id="rId54"/>
    <p:sldId id="407" r:id="rId55"/>
    <p:sldId id="408" r:id="rId56"/>
    <p:sldId id="409" r:id="rId57"/>
    <p:sldId id="410"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varScale="1">
        <p:scale>
          <a:sx n="74" d="100"/>
          <a:sy n="74" d="100"/>
        </p:scale>
        <p:origin x="12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1B632-9C51-4186-882C-D1D586D964BF}" type="datetimeFigureOut">
              <a:rPr lang="fr-FR" smtClean="0"/>
              <a:t>20/11/2018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F4075-E142-4E06-B560-20543A9CF7E2}" type="slidenum">
              <a:rPr lang="fr-FR" smtClean="0"/>
              <a:t>‹N°›</a:t>
            </a:fld>
            <a:endParaRPr lang="fr-FR"/>
          </a:p>
        </p:txBody>
      </p:sp>
    </p:spTree>
    <p:extLst>
      <p:ext uri="{BB962C8B-B14F-4D97-AF65-F5344CB8AC3E}">
        <p14:creationId xmlns:p14="http://schemas.microsoft.com/office/powerpoint/2010/main" val="303067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fr-FR"/>
              <a:t>Ph. Gautier </a:t>
            </a:r>
          </a:p>
        </p:txBody>
      </p:sp>
      <p:sp>
        <p:nvSpPr>
          <p:cNvPr id="5" name="Rectangle 7"/>
          <p:cNvSpPr>
            <a:spLocks noGrp="1" noChangeArrowheads="1"/>
          </p:cNvSpPr>
          <p:nvPr>
            <p:ph type="sldNum" sz="quarter" idx="5"/>
          </p:nvPr>
        </p:nvSpPr>
        <p:spPr>
          <a:ln/>
        </p:spPr>
        <p:txBody>
          <a:bodyPr/>
          <a:lstStyle/>
          <a:p>
            <a:fld id="{BF0EB528-EF97-4230-B69C-9F68265A59DE}" type="slidenum">
              <a:rPr lang="fr-FR"/>
              <a:pPr/>
              <a:t>6</a:t>
            </a:fld>
            <a:endParaRPr lang="fr-FR"/>
          </a:p>
        </p:txBody>
      </p:sp>
      <p:sp>
        <p:nvSpPr>
          <p:cNvPr id="16386" name="Rectangle 2"/>
          <p:cNvSpPr>
            <a:spLocks noGrp="1" noRot="1" noChangeAspect="1" noChangeArrowheads="1" noTextEdit="1"/>
          </p:cNvSpPr>
          <p:nvPr>
            <p:ph type="sldImg"/>
          </p:nvPr>
        </p:nvSpPr>
        <p:spPr>
          <a:xfrm>
            <a:off x="1150938" y="692150"/>
            <a:ext cx="4556125" cy="3416300"/>
          </a:xfrm>
          <a:ln cap="flat"/>
        </p:spPr>
      </p:sp>
      <p:sp>
        <p:nvSpPr>
          <p:cNvPr id="16387" name="Rectangle 3"/>
          <p:cNvSpPr>
            <a:spLocks noGrp="1" noChangeArrowheads="1"/>
          </p:cNvSpPr>
          <p:nvPr>
            <p:ph type="body" idx="1"/>
          </p:nvPr>
        </p:nvSpPr>
        <p:spPr>
          <a:ln/>
        </p:spPr>
        <p:txBody>
          <a:bodyPr/>
          <a:lstStyle/>
          <a:p>
            <a:endParaRPr lang="fr-FR"/>
          </a:p>
        </p:txBody>
      </p:sp>
    </p:spTree>
    <p:extLst>
      <p:ext uri="{BB962C8B-B14F-4D97-AF65-F5344CB8AC3E}">
        <p14:creationId xmlns:p14="http://schemas.microsoft.com/office/powerpoint/2010/main" val="187655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rgbClr val="5F5F5F"/>
                </a:solidFill>
              </a:rPr>
              <a:t>[Title of the course]</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90E21D9-8B06-4594-AAA4-2F6B84D56BDE}" type="datetime5">
              <a:rPr lang="en-US" smtClean="0">
                <a:solidFill>
                  <a:srgbClr val="5F5F5F"/>
                </a:solidFill>
              </a:rPr>
              <a:pPr/>
              <a:t>20-Nov-18</a:t>
            </a:fld>
            <a:endParaRPr lang="en-US" smtClean="0">
              <a:solidFill>
                <a:srgbClr val="5F5F5F"/>
              </a:solidFill>
            </a:endParaRPr>
          </a:p>
        </p:txBody>
      </p:sp>
      <p:sp>
        <p:nvSpPr>
          <p:cNvPr id="727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rgbClr val="5F5F5F"/>
                </a:solidFill>
              </a:rPr>
              <a:t>Copyright © 2004-2005 NameOfTheOrganization. All rights reserved.</a:t>
            </a:r>
          </a:p>
        </p:txBody>
      </p:sp>
      <p:sp>
        <p:nvSpPr>
          <p:cNvPr id="727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60E7D855-EA83-4CA5-A4C3-2D15D55763A8}" type="slidenum">
              <a:rPr lang="en-US">
                <a:solidFill>
                  <a:srgbClr val="5F5F5F"/>
                </a:solidFill>
              </a:rPr>
              <a:pPr/>
              <a:t>49</a:t>
            </a:fld>
            <a:endParaRPr lang="en-US">
              <a:solidFill>
                <a:srgbClr val="5F5F5F"/>
              </a:solidFill>
            </a:endParaRPr>
          </a:p>
        </p:txBody>
      </p:sp>
      <p:sp>
        <p:nvSpPr>
          <p:cNvPr id="72710" name="Rectangle 2"/>
          <p:cNvSpPr>
            <a:spLocks noRot="1" noChangeArrowheads="1" noTextEdit="1"/>
          </p:cNvSpPr>
          <p:nvPr>
            <p:ph type="sldImg"/>
          </p:nvPr>
        </p:nvSpPr>
        <p:spPr>
          <a:xfrm>
            <a:off x="1119188" y="695325"/>
            <a:ext cx="4648200" cy="3486150"/>
          </a:xfrm>
          <a:ln/>
        </p:spPr>
      </p:sp>
      <p:sp>
        <p:nvSpPr>
          <p:cNvPr id="72711" name="Rectangle 3"/>
          <p:cNvSpPr>
            <a:spLocks noGrp="1" noChangeArrowheads="1"/>
          </p:cNvSpPr>
          <p:nvPr>
            <p:ph type="body" idx="1"/>
          </p:nvPr>
        </p:nvSpPr>
        <p:spPr>
          <a:xfrm>
            <a:off x="1068388" y="4416425"/>
            <a:ext cx="4745037"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66351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fr-FR"/>
              <a:t>Ph. Gautier </a:t>
            </a:r>
          </a:p>
        </p:txBody>
      </p:sp>
      <p:sp>
        <p:nvSpPr>
          <p:cNvPr id="5" name="Rectangle 7"/>
          <p:cNvSpPr>
            <a:spLocks noGrp="1" noChangeArrowheads="1"/>
          </p:cNvSpPr>
          <p:nvPr>
            <p:ph type="sldNum" sz="quarter" idx="5"/>
          </p:nvPr>
        </p:nvSpPr>
        <p:spPr>
          <a:ln/>
        </p:spPr>
        <p:txBody>
          <a:bodyPr/>
          <a:lstStyle/>
          <a:p>
            <a:fld id="{A5BA5CE4-2570-48CF-80AF-C6420EA776FF}" type="slidenum">
              <a:rPr lang="fr-FR"/>
              <a:pPr/>
              <a:t>7</a:t>
            </a:fld>
            <a:endParaRPr lang="fr-FR"/>
          </a:p>
        </p:txBody>
      </p:sp>
      <p:sp>
        <p:nvSpPr>
          <p:cNvPr id="22530" name="Rectangle 2"/>
          <p:cNvSpPr>
            <a:spLocks noGrp="1" noRot="1" noChangeAspec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ln/>
        </p:spPr>
        <p:txBody>
          <a:bodyPr/>
          <a:lstStyle/>
          <a:p>
            <a:endParaRPr lang="fr-FR"/>
          </a:p>
        </p:txBody>
      </p:sp>
    </p:spTree>
    <p:extLst>
      <p:ext uri="{BB962C8B-B14F-4D97-AF65-F5344CB8AC3E}">
        <p14:creationId xmlns:p14="http://schemas.microsoft.com/office/powerpoint/2010/main" val="308710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fr-FR"/>
              <a:t>Ph. Gautier </a:t>
            </a:r>
          </a:p>
        </p:txBody>
      </p:sp>
      <p:sp>
        <p:nvSpPr>
          <p:cNvPr id="5" name="Rectangle 7"/>
          <p:cNvSpPr>
            <a:spLocks noGrp="1" noChangeArrowheads="1"/>
          </p:cNvSpPr>
          <p:nvPr>
            <p:ph type="sldNum" sz="quarter" idx="5"/>
          </p:nvPr>
        </p:nvSpPr>
        <p:spPr>
          <a:ln/>
        </p:spPr>
        <p:txBody>
          <a:bodyPr/>
          <a:lstStyle/>
          <a:p>
            <a:fld id="{312372CC-598B-4302-A810-3A44C3CCFE22}" type="slidenum">
              <a:rPr lang="fr-FR"/>
              <a:pPr/>
              <a:t>8</a:t>
            </a:fld>
            <a:endParaRPr lang="fr-FR"/>
          </a:p>
        </p:txBody>
      </p:sp>
      <p:sp>
        <p:nvSpPr>
          <p:cNvPr id="24578" name="Rectangle 2"/>
          <p:cNvSpPr>
            <a:spLocks noGrp="1" noRot="1" noChangeAspect="1" noChangeArrowheads="1" noTextEdit="1"/>
          </p:cNvSpPr>
          <p:nvPr>
            <p:ph type="sldImg"/>
          </p:nvPr>
        </p:nvSpPr>
        <p:spPr>
          <a:xfrm>
            <a:off x="1150938" y="692150"/>
            <a:ext cx="4556125" cy="3416300"/>
          </a:xfrm>
          <a:ln cap="flat"/>
        </p:spPr>
      </p:sp>
      <p:sp>
        <p:nvSpPr>
          <p:cNvPr id="24579" name="Rectangle 3"/>
          <p:cNvSpPr>
            <a:spLocks noGrp="1" noChangeArrowheads="1"/>
          </p:cNvSpPr>
          <p:nvPr>
            <p:ph type="body" idx="1"/>
          </p:nvPr>
        </p:nvSpPr>
        <p:spPr>
          <a:ln/>
        </p:spPr>
        <p:txBody>
          <a:bodyPr/>
          <a:lstStyle/>
          <a:p>
            <a:endParaRPr lang="fr-FR"/>
          </a:p>
        </p:txBody>
      </p:sp>
    </p:spTree>
    <p:extLst>
      <p:ext uri="{BB962C8B-B14F-4D97-AF65-F5344CB8AC3E}">
        <p14:creationId xmlns:p14="http://schemas.microsoft.com/office/powerpoint/2010/main" val="227890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fr-FR"/>
              <a:t>Ph. Gautier </a:t>
            </a:r>
          </a:p>
        </p:txBody>
      </p:sp>
      <p:sp>
        <p:nvSpPr>
          <p:cNvPr id="5" name="Rectangle 7"/>
          <p:cNvSpPr>
            <a:spLocks noGrp="1" noChangeArrowheads="1"/>
          </p:cNvSpPr>
          <p:nvPr>
            <p:ph type="sldNum" sz="quarter" idx="5"/>
          </p:nvPr>
        </p:nvSpPr>
        <p:spPr>
          <a:ln/>
        </p:spPr>
        <p:txBody>
          <a:bodyPr/>
          <a:lstStyle/>
          <a:p>
            <a:fld id="{F7DBC4DD-1311-43C8-BF17-803193E357D9}" type="slidenum">
              <a:rPr lang="fr-FR"/>
              <a:pPr/>
              <a:t>9</a:t>
            </a:fld>
            <a:endParaRPr lang="fr-FR"/>
          </a:p>
        </p:txBody>
      </p:sp>
      <p:sp>
        <p:nvSpPr>
          <p:cNvPr id="26626" name="Rectangle 2"/>
          <p:cNvSpPr>
            <a:spLocks noGrp="1" noRot="1" noChangeAspect="1" noChangeArrowheads="1" noTextEdit="1"/>
          </p:cNvSpPr>
          <p:nvPr>
            <p:ph type="sldImg"/>
          </p:nvPr>
        </p:nvSpPr>
        <p:spPr>
          <a:xfrm>
            <a:off x="1150938" y="692150"/>
            <a:ext cx="4556125" cy="3416300"/>
          </a:xfrm>
          <a:ln cap="flat"/>
        </p:spPr>
      </p:sp>
      <p:sp>
        <p:nvSpPr>
          <p:cNvPr id="26627" name="Rectangle 3"/>
          <p:cNvSpPr>
            <a:spLocks noGrp="1" noChangeArrowheads="1"/>
          </p:cNvSpPr>
          <p:nvPr>
            <p:ph type="body" idx="1"/>
          </p:nvPr>
        </p:nvSpPr>
        <p:spPr>
          <a:ln/>
        </p:spPr>
        <p:txBody>
          <a:bodyPr/>
          <a:lstStyle/>
          <a:p>
            <a:endParaRPr lang="fr-FR"/>
          </a:p>
        </p:txBody>
      </p:sp>
    </p:spTree>
    <p:extLst>
      <p:ext uri="{BB962C8B-B14F-4D97-AF65-F5344CB8AC3E}">
        <p14:creationId xmlns:p14="http://schemas.microsoft.com/office/powerpoint/2010/main" val="287894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277F3-9206-4879-B95E-2EB568C1D61B}" type="slidenum">
              <a:rPr lang="fr-FR"/>
              <a:pPr/>
              <a:t>21</a:t>
            </a:fld>
            <a:endParaRPr lang="fr-FR"/>
          </a:p>
        </p:txBody>
      </p:sp>
      <p:sp>
        <p:nvSpPr>
          <p:cNvPr id="20482"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fr-FR"/>
          </a:p>
        </p:txBody>
      </p:sp>
    </p:spTree>
    <p:extLst>
      <p:ext uri="{BB962C8B-B14F-4D97-AF65-F5344CB8AC3E}">
        <p14:creationId xmlns:p14="http://schemas.microsoft.com/office/powerpoint/2010/main" val="134125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43D88-6CBB-47BF-BDAC-D92CCD2E4A4F}" type="slidenum">
              <a:rPr lang="fr-FR"/>
              <a:pPr/>
              <a:t>22</a:t>
            </a:fld>
            <a:endParaRPr lang="fr-FR"/>
          </a:p>
        </p:txBody>
      </p:sp>
      <p:sp>
        <p:nvSpPr>
          <p:cNvPr id="22530"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fr-FR"/>
          </a:p>
        </p:txBody>
      </p:sp>
    </p:spTree>
    <p:extLst>
      <p:ext uri="{BB962C8B-B14F-4D97-AF65-F5344CB8AC3E}">
        <p14:creationId xmlns:p14="http://schemas.microsoft.com/office/powerpoint/2010/main" val="302441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D2B0B-C0E5-43A2-A60C-6313377A467E}" type="slidenum">
              <a:rPr lang="fr-FR"/>
              <a:pPr/>
              <a:t>27</a:t>
            </a:fld>
            <a:endParaRPr lang="fr-FR"/>
          </a:p>
        </p:txBody>
      </p:sp>
      <p:sp>
        <p:nvSpPr>
          <p:cNvPr id="2867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fr-FR"/>
          </a:p>
        </p:txBody>
      </p:sp>
    </p:spTree>
    <p:extLst>
      <p:ext uri="{BB962C8B-B14F-4D97-AF65-F5344CB8AC3E}">
        <p14:creationId xmlns:p14="http://schemas.microsoft.com/office/powerpoint/2010/main" val="70418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F1110-13D8-4417-8BAF-C793E8131B1D}" type="slidenum">
              <a:rPr lang="fr-FR"/>
              <a:pPr/>
              <a:t>33</a:t>
            </a:fld>
            <a:endParaRPr lang="fr-FR"/>
          </a:p>
        </p:txBody>
      </p:sp>
      <p:sp>
        <p:nvSpPr>
          <p:cNvPr id="41986"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fr-FR"/>
          </a:p>
        </p:txBody>
      </p:sp>
    </p:spTree>
    <p:extLst>
      <p:ext uri="{BB962C8B-B14F-4D97-AF65-F5344CB8AC3E}">
        <p14:creationId xmlns:p14="http://schemas.microsoft.com/office/powerpoint/2010/main" val="192865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084D2-8B0E-44EE-9D91-82A65A9D7D17}" type="slidenum">
              <a:rPr lang="fr-FR"/>
              <a:pPr/>
              <a:t>36</a:t>
            </a:fld>
            <a:endParaRPr lang="fr-FR"/>
          </a:p>
        </p:txBody>
      </p:sp>
      <p:sp>
        <p:nvSpPr>
          <p:cNvPr id="46082"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fr-FR"/>
          </a:p>
        </p:txBody>
      </p:sp>
    </p:spTree>
    <p:extLst>
      <p:ext uri="{BB962C8B-B14F-4D97-AF65-F5344CB8AC3E}">
        <p14:creationId xmlns:p14="http://schemas.microsoft.com/office/powerpoint/2010/main" val="298204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6557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45501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534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9662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634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8623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16690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72891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551298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597343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6623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98286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736604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2B232FF-BB17-45FD-918C-7D3D6C4D25AB}" type="datetimeFigureOut">
              <a:rPr lang="fr-FR" smtClean="0"/>
              <a:t>20/11/2018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530258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2B232FF-BB17-45FD-918C-7D3D6C4D25AB}" type="datetimeFigureOut">
              <a:rPr lang="fr-FR" smtClean="0"/>
              <a:t>20/11/2018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970214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232FF-BB17-45FD-918C-7D3D6C4D25AB}" type="datetimeFigureOut">
              <a:rPr lang="fr-FR" smtClean="0"/>
              <a:t>20/11/2018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421271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92395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484121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8703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372568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095927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05648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664996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799090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75797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2B232FF-BB17-45FD-918C-7D3D6C4D25AB}" type="datetimeFigureOut">
              <a:rPr lang="fr-FR" smtClean="0"/>
              <a:t>20/11/2018</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224996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2B232FF-BB17-45FD-918C-7D3D6C4D25AB}" type="datetimeFigureOut">
              <a:rPr lang="fr-FR" smtClean="0"/>
              <a:t>20/11/2018</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56390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232FF-BB17-45FD-918C-7D3D6C4D25AB}" type="datetimeFigureOut">
              <a:rPr lang="fr-FR" smtClean="0"/>
              <a:t>20/11/2018</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859590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079719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536697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2842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A7F68B-B19F-4E23-B2C8-EC71619EAA01}"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3323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7477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725891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A7F68B-B19F-4E23-B2C8-EC71619EAA01}"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5703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053243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083354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2B232FF-BB17-45FD-918C-7D3D6C4D25AB}" type="datetimeFigureOut">
              <a:rPr lang="fr-FR" smtClean="0"/>
              <a:t>20/11/2018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55546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2B232FF-BB17-45FD-918C-7D3D6C4D25AB}" type="datetimeFigureOut">
              <a:rPr lang="fr-FR" smtClean="0"/>
              <a:t>20/11/2018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384189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2B232FF-BB17-45FD-918C-7D3D6C4D25AB}" type="datetimeFigureOut">
              <a:rPr lang="fr-FR" smtClean="0"/>
              <a:t>20/11/2018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205436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232FF-BB17-45FD-918C-7D3D6C4D25AB}" type="datetimeFigureOut">
              <a:rPr lang="fr-FR" smtClean="0"/>
              <a:t>20/11/2018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87436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118299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2B232FF-BB17-45FD-918C-7D3D6C4D25AB}" type="datetimeFigureOut">
              <a:rPr lang="fr-FR" smtClean="0"/>
              <a:t>20/11/2018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A7F68B-B19F-4E23-B2C8-EC71619EAA01}" type="slidenum">
              <a:rPr lang="fr-FR" smtClean="0"/>
              <a:t>‹N°›</a:t>
            </a:fld>
            <a:endParaRPr lang="fr-FR"/>
          </a:p>
        </p:txBody>
      </p:sp>
    </p:spTree>
    <p:extLst>
      <p:ext uri="{BB962C8B-B14F-4D97-AF65-F5344CB8AC3E}">
        <p14:creationId xmlns:p14="http://schemas.microsoft.com/office/powerpoint/2010/main" val="78578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B232FF-BB17-45FD-918C-7D3D6C4D25AB}" type="datetimeFigureOut">
              <a:rPr lang="fr-FR" smtClean="0"/>
              <a:t>20/11/2018</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AA7F68B-B19F-4E23-B2C8-EC71619EAA01}" type="slidenum">
              <a:rPr lang="fr-FR" smtClean="0"/>
              <a:t>‹N°›</a:t>
            </a:fld>
            <a:endParaRPr lang="fr-FR"/>
          </a:p>
        </p:txBody>
      </p:sp>
    </p:spTree>
    <p:extLst>
      <p:ext uri="{BB962C8B-B14F-4D97-AF65-F5344CB8AC3E}">
        <p14:creationId xmlns:p14="http://schemas.microsoft.com/office/powerpoint/2010/main" val="763877164"/>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232FF-BB17-45FD-918C-7D3D6C4D25AB}" type="datetimeFigureOut">
              <a:rPr lang="fr-FR" smtClean="0"/>
              <a:t>20/11/2018</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7F68B-B19F-4E23-B2C8-EC71619EAA01}" type="slidenum">
              <a:rPr lang="fr-FR" smtClean="0"/>
              <a:t>‹N°›</a:t>
            </a:fld>
            <a:endParaRPr lang="fr-FR"/>
          </a:p>
        </p:txBody>
      </p:sp>
    </p:spTree>
    <p:extLst>
      <p:ext uri="{BB962C8B-B14F-4D97-AF65-F5344CB8AC3E}">
        <p14:creationId xmlns:p14="http://schemas.microsoft.com/office/powerpoint/2010/main" val="30899510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2B232FF-BB17-45FD-918C-7D3D6C4D25AB}" type="datetimeFigureOut">
              <a:rPr lang="fr-FR" smtClean="0"/>
              <a:t>20/11/2018</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AA7F68B-B19F-4E23-B2C8-EC71619EAA01}" type="slidenum">
              <a:rPr lang="fr-FR" smtClean="0"/>
              <a:t>‹N°›</a:t>
            </a:fld>
            <a:endParaRPr lang="fr-FR"/>
          </a:p>
        </p:txBody>
      </p:sp>
    </p:spTree>
    <p:extLst>
      <p:ext uri="{BB962C8B-B14F-4D97-AF65-F5344CB8AC3E}">
        <p14:creationId xmlns:p14="http://schemas.microsoft.com/office/powerpoint/2010/main" val="383579768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8.bin"/><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oleObject" Target="../embeddings/oleObject10.bin"/><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2.bin"/><Relationship Id="rId7" Type="http://schemas.openxmlformats.org/officeDocument/2006/relationships/oleObject" Target="../embeddings/oleObject15.bin"/><Relationship Id="rId12"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oleObject" Target="../embeddings/oleObject17.bin"/><Relationship Id="rId5" Type="http://schemas.openxmlformats.org/officeDocument/2006/relationships/oleObject" Target="../embeddings/oleObject13.bin"/><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oleObject" Target="../embeddings/oleObject19.bin"/><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2.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3.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oleObject" Target="../embeddings/oleObject25.bin"/><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040970" cy="1071640"/>
          </a:xfrm>
        </p:spPr>
        <p:style>
          <a:lnRef idx="2">
            <a:schemeClr val="accent4"/>
          </a:lnRef>
          <a:fillRef idx="1">
            <a:schemeClr val="lt1"/>
          </a:fillRef>
          <a:effectRef idx="0">
            <a:schemeClr val="accent4"/>
          </a:effectRef>
          <a:fontRef idx="minor">
            <a:schemeClr val="dk1"/>
          </a:fontRef>
        </p:style>
        <p:txBody>
          <a:bodyPr>
            <a:noAutofit/>
          </a:bodyPr>
          <a:lstStyle/>
          <a:p>
            <a:pPr algn="ctr"/>
            <a:r>
              <a:rPr lang="fr-FR" sz="6600" dirty="0">
                <a:solidFill>
                  <a:schemeClr val="accent5"/>
                </a:solidFill>
                <a:effectLst>
                  <a:outerShdw blurRad="38100" dist="38100" dir="2700000" algn="tl">
                    <a:srgbClr val="000000">
                      <a:alpha val="43137"/>
                    </a:srgbClr>
                  </a:outerShdw>
                </a:effectLst>
                <a:latin typeface="Brush Script MT" panose="03060802040406070304" pitchFamily="66" charset="0"/>
              </a:rPr>
              <a:t>Réseaux informatiques locaux</a:t>
            </a:r>
          </a:p>
        </p:txBody>
      </p:sp>
      <p:sp>
        <p:nvSpPr>
          <p:cNvPr id="3" name="Sous-titre 2"/>
          <p:cNvSpPr>
            <a:spLocks noGrp="1"/>
          </p:cNvSpPr>
          <p:nvPr>
            <p:ph type="subTitle" idx="1"/>
          </p:nvPr>
        </p:nvSpPr>
        <p:spPr>
          <a:xfrm>
            <a:off x="3966632" y="5609233"/>
            <a:ext cx="5404513" cy="1463040"/>
          </a:xfrm>
        </p:spPr>
        <p:txBody>
          <a:bodyPr>
            <a:noAutofit/>
          </a:bodyPr>
          <a:lstStyle/>
          <a:p>
            <a:pPr algn="ctr"/>
            <a:r>
              <a:rPr lang="fr-FR" sz="6600" b="1" dirty="0">
                <a:solidFill>
                  <a:srgbClr val="002060"/>
                </a:solidFill>
                <a:effectLst>
                  <a:outerShdw blurRad="38100" dist="38100" dir="2700000" algn="tl">
                    <a:srgbClr val="000000">
                      <a:alpha val="43137"/>
                    </a:srgbClr>
                  </a:outerShdw>
                </a:effectLst>
                <a:latin typeface="Brush Script MT" panose="03060802040406070304" pitchFamily="66" charset="0"/>
              </a:rPr>
              <a:t>Dr. Hafs T.</a:t>
            </a:r>
          </a:p>
        </p:txBody>
      </p:sp>
      <p:sp>
        <p:nvSpPr>
          <p:cNvPr id="7" name="Titre 1"/>
          <p:cNvSpPr txBox="1">
            <a:spLocks/>
          </p:cNvSpPr>
          <p:nvPr/>
        </p:nvSpPr>
        <p:spPr>
          <a:xfrm>
            <a:off x="412124" y="1419370"/>
            <a:ext cx="8229600" cy="4189863"/>
          </a:xfrm>
          <a:prstGeom prst="rect">
            <a:avLst/>
          </a:prstGeom>
          <a:ln>
            <a:noFill/>
          </a:ln>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lnSpc>
                <a:spcPct val="100000"/>
              </a:lnSpc>
            </a:pPr>
            <a:r>
              <a:rPr lang="fr-FR" sz="8800" b="1" dirty="0">
                <a:solidFill>
                  <a:schemeClr val="accent1"/>
                </a:solidFill>
                <a:effectLst>
                  <a:outerShdw blurRad="38100" dist="38100" dir="2700000" algn="tl">
                    <a:srgbClr val="000000">
                      <a:alpha val="43137"/>
                    </a:srgbClr>
                  </a:outerShdw>
                </a:effectLst>
                <a:latin typeface="Monotype Corsiva" panose="03010101010201010101" pitchFamily="66" charset="0"/>
              </a:rPr>
              <a:t>Chapitre </a:t>
            </a:r>
            <a:r>
              <a:rPr lang="fr-FR" sz="8800" b="1" dirty="0" smtClean="0">
                <a:solidFill>
                  <a:schemeClr val="accent1"/>
                </a:solidFill>
                <a:effectLst>
                  <a:outerShdw blurRad="38100" dist="38100" dir="2700000" algn="tl">
                    <a:srgbClr val="000000">
                      <a:alpha val="43137"/>
                    </a:srgbClr>
                  </a:outerShdw>
                </a:effectLst>
                <a:latin typeface="Monotype Corsiva" panose="03010101010201010101" pitchFamily="66" charset="0"/>
              </a:rPr>
              <a:t>3. </a:t>
            </a:r>
            <a:endParaRPr lang="fr-FR" sz="8800" b="1" dirty="0">
              <a:solidFill>
                <a:schemeClr val="accent1"/>
              </a:solidFill>
              <a:effectLst>
                <a:outerShdw blurRad="38100" dist="38100" dir="2700000" algn="tl">
                  <a:srgbClr val="000000">
                    <a:alpha val="43137"/>
                  </a:srgbClr>
                </a:outerShdw>
              </a:effectLst>
              <a:latin typeface="Monotype Corsiva" panose="03010101010201010101" pitchFamily="66" charset="0"/>
            </a:endParaRPr>
          </a:p>
          <a:p>
            <a:pPr algn="ctr">
              <a:lnSpc>
                <a:spcPct val="100000"/>
              </a:lnSpc>
            </a:pPr>
            <a:r>
              <a:rPr lang="fr-FR" sz="8800"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Réseau </a:t>
            </a:r>
            <a:endParaRPr lang="fr-FR" sz="8800" b="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0000"/>
              </a:lnSpc>
            </a:pPr>
            <a:r>
              <a:rPr lang="fr-FR" sz="8800" b="1" dirty="0" smtClean="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Ethernet</a:t>
            </a:r>
            <a:endParaRPr lang="fr-FR" sz="8800" b="1" dirty="0">
              <a:solidFill>
                <a:srgbClr val="FFC000"/>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1180018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862885"/>
          </a:xfrm>
        </p:spPr>
        <p:style>
          <a:lnRef idx="1">
            <a:schemeClr val="accent1"/>
          </a:lnRef>
          <a:fillRef idx="2">
            <a:schemeClr val="accent1"/>
          </a:fillRef>
          <a:effectRef idx="1">
            <a:schemeClr val="accent1"/>
          </a:effectRef>
          <a:fontRef idx="minor">
            <a:schemeClr val="dk1"/>
          </a:fontRef>
        </p:style>
        <p:txBody>
          <a:bodyPr/>
          <a:lstStyle/>
          <a:p>
            <a:pPr algn="ctr"/>
            <a:r>
              <a:rPr lang="fr-FR" b="1" dirty="0">
                <a:solidFill>
                  <a:srgbClr val="FF0000"/>
                </a:solidFill>
                <a:effectLst>
                  <a:outerShdw blurRad="38100" dist="38100" dir="2700000" algn="tl">
                    <a:srgbClr val="000000">
                      <a:alpha val="43137"/>
                    </a:srgbClr>
                  </a:outerShdw>
                </a:effectLst>
                <a:cs typeface="Times New Roman" panose="02020603050405020304" pitchFamily="18" charset="0"/>
              </a:rPr>
              <a:t>Ethernet : les raisons du succès </a:t>
            </a:r>
          </a:p>
        </p:txBody>
      </p:sp>
      <p:sp>
        <p:nvSpPr>
          <p:cNvPr id="5123" name="Rectangle 3"/>
          <p:cNvSpPr>
            <a:spLocks noGrp="1" noChangeArrowheads="1"/>
          </p:cNvSpPr>
          <p:nvPr>
            <p:ph type="body" idx="1"/>
          </p:nvPr>
        </p:nvSpPr>
        <p:spPr>
          <a:xfrm>
            <a:off x="229405" y="1323348"/>
            <a:ext cx="8721412" cy="5231997"/>
          </a:xfrm>
        </p:spPr>
        <p:txBody>
          <a:bodyPr>
            <a:normAutofit lnSpcReduction="10000"/>
          </a:bodyPr>
          <a:lstStyle/>
          <a:p>
            <a:pPr>
              <a:lnSpc>
                <a:spcPct val="100000"/>
              </a:lnSpc>
              <a:buFontTx/>
              <a:buNone/>
            </a:pP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Toutes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égales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vis-à-vis du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n'y</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notion</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de-DE" sz="28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maître</a:t>
            </a:r>
            <a:r>
              <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de-DE" sz="28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esclave</a:t>
            </a:r>
            <a:endPar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buFontTx/>
              <a:buNone/>
            </a:pP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méthode</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d'accès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employée</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distribuée</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entre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équipements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connectés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buFontTx/>
              <a:buNone/>
            </a:pPr>
            <a:r>
              <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transmission</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type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bidirectionnel</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alterné</a:t>
            </a:r>
            <a:r>
              <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signaux</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transitent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deux</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sens,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simultanément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buFontTx/>
              <a:buNone/>
            </a:pPr>
            <a:r>
              <a:rPr lang="de-DE"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peut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relier</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retirer</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machine</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sans</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perturber</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fonctionnement</a:t>
            </a:r>
            <a:r>
              <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de-DE" sz="28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l'ensemble</a:t>
            </a:r>
            <a:endParaRPr lang="de-DE"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endParaRPr 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92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BEE07C1A-6699-4011-A3B7-AEF10BA9F73B}" type="slidenum">
              <a:rPr lang="fr-FR"/>
              <a:pPr/>
              <a:t>11</a:t>
            </a:fld>
            <a:endParaRPr lang="fr-FR"/>
          </a:p>
        </p:txBody>
      </p:sp>
      <p:sp>
        <p:nvSpPr>
          <p:cNvPr id="9218" name="Rectangle 2"/>
          <p:cNvSpPr>
            <a:spLocks noGrp="1" noChangeArrowheads="1"/>
          </p:cNvSpPr>
          <p:nvPr>
            <p:ph type="title"/>
          </p:nvPr>
        </p:nvSpPr>
        <p:spPr>
          <a:xfrm>
            <a:off x="1966912" y="202843"/>
            <a:ext cx="4525963" cy="381000"/>
          </a:xfrm>
          <a:solidFill>
            <a:srgbClr val="FFCC66"/>
          </a:solidFill>
          <a:ln/>
        </p:spPr>
        <p:txBody>
          <a:bodyPr lIns="92075" tIns="46038" rIns="92075" bIns="46038">
            <a:normAutofit fontScale="90000"/>
          </a:bodyPr>
          <a:lstStyle/>
          <a:p>
            <a:pPr algn="ctr"/>
            <a:r>
              <a:rPr lang="fr-FR" sz="2400" b="1">
                <a:solidFill>
                  <a:schemeClr val="tx1"/>
                </a:solidFill>
                <a:latin typeface="Arial" panose="020B0604020202020204" pitchFamily="34" charset="0"/>
              </a:rPr>
              <a:t>Principes de fonctionnement</a:t>
            </a:r>
          </a:p>
        </p:txBody>
      </p:sp>
      <p:sp>
        <p:nvSpPr>
          <p:cNvPr id="9219" name="Text Box 3"/>
          <p:cNvSpPr txBox="1">
            <a:spLocks noChangeArrowheads="1"/>
          </p:cNvSpPr>
          <p:nvPr/>
        </p:nvSpPr>
        <p:spPr bwMode="auto">
          <a:xfrm>
            <a:off x="990600" y="5029200"/>
            <a:ext cx="5502275" cy="3968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a:latin typeface="Arial" panose="020B0604020202020204" pitchFamily="34" charset="0"/>
              </a:rPr>
              <a:t>Ethernet gère les collisions : CSMA /CD</a:t>
            </a:r>
          </a:p>
        </p:txBody>
      </p:sp>
      <p:sp>
        <p:nvSpPr>
          <p:cNvPr id="9220" name="Text Box 4"/>
          <p:cNvSpPr txBox="1">
            <a:spLocks noChangeArrowheads="1"/>
          </p:cNvSpPr>
          <p:nvPr/>
        </p:nvSpPr>
        <p:spPr bwMode="auto">
          <a:xfrm>
            <a:off x="609600" y="5562600"/>
            <a:ext cx="8129588" cy="63023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hangingPunct="0">
              <a:spcBef>
                <a:spcPct val="20000"/>
              </a:spcBef>
              <a:buFontTx/>
              <a:buChar char="–"/>
            </a:pPr>
            <a:r>
              <a:rPr lang="fr-FR" sz="1600" b="1">
                <a:latin typeface="Arial" panose="020B0604020202020204" pitchFamily="34" charset="0"/>
              </a:rPr>
              <a:t>  CSMA</a:t>
            </a:r>
            <a:r>
              <a:rPr lang="fr-FR" sz="1600">
                <a:latin typeface="Arial" panose="020B0604020202020204" pitchFamily="34" charset="0"/>
              </a:rPr>
              <a:t> (Carrier Sense Multiple Acces - Accès multiple après écoute de porteuse)</a:t>
            </a:r>
          </a:p>
          <a:p>
            <a:pPr lvl="1" eaLnBrk="0" hangingPunct="0">
              <a:spcBef>
                <a:spcPct val="20000"/>
              </a:spcBef>
              <a:buFontTx/>
              <a:buChar char="–"/>
            </a:pPr>
            <a:r>
              <a:rPr lang="fr-FR" sz="1600" b="1">
                <a:latin typeface="Arial" panose="020B0604020202020204" pitchFamily="34" charset="0"/>
              </a:rPr>
              <a:t>  CD</a:t>
            </a:r>
            <a:r>
              <a:rPr lang="fr-FR" sz="1600">
                <a:latin typeface="Arial" panose="020B0604020202020204" pitchFamily="34" charset="0"/>
              </a:rPr>
              <a:t> (Collision Detection - Détection de Collision)</a:t>
            </a:r>
          </a:p>
        </p:txBody>
      </p:sp>
      <p:sp>
        <p:nvSpPr>
          <p:cNvPr id="9221" name="Text Box 5"/>
          <p:cNvSpPr txBox="1">
            <a:spLocks noChangeArrowheads="1"/>
          </p:cNvSpPr>
          <p:nvPr/>
        </p:nvSpPr>
        <p:spPr bwMode="auto">
          <a:xfrm>
            <a:off x="1203325" y="1335088"/>
            <a:ext cx="7072313" cy="33782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 N stations sur le même support</a:t>
            </a:r>
            <a:r>
              <a:rPr lang="fr-FR" b="1">
                <a:latin typeface="Arial" panose="020B0604020202020204" pitchFamily="34" charset="0"/>
              </a:rPr>
              <a:t> </a:t>
            </a:r>
          </a:p>
          <a:p>
            <a:pPr>
              <a:spcBef>
                <a:spcPct val="20000"/>
              </a:spcBef>
              <a:buClr>
                <a:srgbClr val="FF66CC"/>
              </a:buClr>
              <a:buSzPct val="65000"/>
              <a:buFont typeface="Monotype Sorts" charset="2"/>
              <a:buNone/>
            </a:pPr>
            <a:endParaRPr lang="fr-FR" sz="2000" b="1">
              <a:latin typeface="Arial" panose="020B0604020202020204" pitchFamily="34" charset="0"/>
            </a:endParaRPr>
          </a:p>
          <a:p>
            <a:pPr>
              <a:spcBef>
                <a:spcPct val="20000"/>
              </a:spcBef>
              <a:buClr>
                <a:srgbClr val="FF66CC"/>
              </a:buClr>
              <a:buSzPct val="65000"/>
              <a:buFont typeface="Monotype Sorts" charset="2"/>
              <a:buNone/>
            </a:pPr>
            <a:r>
              <a:rPr lang="fr-FR" sz="2000" b="1">
                <a:latin typeface="Arial" panose="020B0604020202020204" pitchFamily="34" charset="0"/>
              </a:rPr>
              <a:t>- Une station écoute avant d’émettre</a:t>
            </a:r>
          </a:p>
          <a:p>
            <a:pPr>
              <a:spcBef>
                <a:spcPct val="20000"/>
              </a:spcBef>
              <a:buClr>
                <a:srgbClr val="FF66CC"/>
              </a:buClr>
              <a:buSzPct val="65000"/>
              <a:buFont typeface="Monotype Sorts" charset="2"/>
              <a:buNone/>
            </a:pPr>
            <a:endParaRPr lang="fr-FR" sz="2000" b="1">
              <a:latin typeface="Arial" panose="020B0604020202020204" pitchFamily="34" charset="0"/>
            </a:endParaRPr>
          </a:p>
          <a:p>
            <a:pPr>
              <a:spcBef>
                <a:spcPct val="20000"/>
              </a:spcBef>
              <a:buClr>
                <a:srgbClr val="FF66CC"/>
              </a:buClr>
              <a:buSzPct val="65000"/>
              <a:buFont typeface="Monotype Sorts" charset="2"/>
              <a:buNone/>
            </a:pPr>
            <a:r>
              <a:rPr lang="fr-FR" sz="2000" b="1">
                <a:latin typeface="Arial" panose="020B0604020202020204" pitchFamily="34" charset="0"/>
              </a:rPr>
              <a:t>- Si deux stations émettent simultanément, il y a collision</a:t>
            </a:r>
          </a:p>
          <a:p>
            <a:pPr>
              <a:spcBef>
                <a:spcPct val="20000"/>
              </a:spcBef>
              <a:buClr>
                <a:srgbClr val="FF66CC"/>
              </a:buClr>
              <a:buSzPct val="65000"/>
              <a:buFont typeface="Monotype Sorts" charset="2"/>
              <a:buNone/>
            </a:pPr>
            <a:endParaRPr lang="fr-FR" sz="2000" b="1">
              <a:latin typeface="Arial" panose="020B0604020202020204" pitchFamily="34" charset="0"/>
            </a:endParaRPr>
          </a:p>
          <a:p>
            <a:pPr>
              <a:spcBef>
                <a:spcPct val="20000"/>
              </a:spcBef>
              <a:buClr>
                <a:srgbClr val="FF66CC"/>
              </a:buClr>
              <a:buSzPct val="65000"/>
              <a:buFont typeface="Monotype Sorts" charset="2"/>
              <a:buNone/>
            </a:pPr>
            <a:r>
              <a:rPr lang="fr-FR" sz="2000" b="1">
                <a:latin typeface="Arial" panose="020B0604020202020204" pitchFamily="34" charset="0"/>
              </a:rPr>
              <a:t>- Une seule trame à un instant donné</a:t>
            </a:r>
          </a:p>
          <a:p>
            <a:pPr>
              <a:spcBef>
                <a:spcPct val="20000"/>
              </a:spcBef>
              <a:buClr>
                <a:srgbClr val="FF66CC"/>
              </a:buClr>
              <a:buSzPct val="65000"/>
              <a:buFont typeface="Monotype Sorts" charset="2"/>
              <a:buNone/>
            </a:pPr>
            <a:endParaRPr lang="fr-FR" sz="2000" b="1">
              <a:latin typeface="Arial" panose="020B0604020202020204" pitchFamily="34" charset="0"/>
            </a:endParaRPr>
          </a:p>
          <a:p>
            <a:pPr>
              <a:spcBef>
                <a:spcPct val="20000"/>
              </a:spcBef>
              <a:buClr>
                <a:srgbClr val="FF66CC"/>
              </a:buClr>
              <a:buSzPct val="65000"/>
              <a:buFont typeface="Monotype Sorts" charset="2"/>
              <a:buNone/>
            </a:pPr>
            <a:r>
              <a:rPr lang="fr-FR" sz="2000" b="1">
                <a:latin typeface="Arial" panose="020B0604020202020204" pitchFamily="34" charset="0"/>
              </a:rPr>
              <a:t>- Toutes les stations reçoivent la trame émise</a:t>
            </a:r>
          </a:p>
        </p:txBody>
      </p:sp>
    </p:spTree>
    <p:extLst>
      <p:ext uri="{BB962C8B-B14F-4D97-AF65-F5344CB8AC3E}">
        <p14:creationId xmlns:p14="http://schemas.microsoft.com/office/powerpoint/2010/main" val="111343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801FF93E-E827-443E-A98B-765820A1EC72}" type="slidenum">
              <a:rPr lang="fr-FR"/>
              <a:pPr/>
              <a:t>12</a:t>
            </a:fld>
            <a:endParaRPr lang="fr-FR"/>
          </a:p>
        </p:txBody>
      </p:sp>
      <p:sp>
        <p:nvSpPr>
          <p:cNvPr id="10242" name="Rectangle 2"/>
          <p:cNvSpPr>
            <a:spLocks noGrp="1" noChangeArrowheads="1"/>
          </p:cNvSpPr>
          <p:nvPr>
            <p:ph type="title"/>
          </p:nvPr>
        </p:nvSpPr>
        <p:spPr>
          <a:xfrm>
            <a:off x="2630510" y="106362"/>
            <a:ext cx="4602163" cy="381000"/>
          </a:xfrm>
          <a:solidFill>
            <a:srgbClr val="FFCC66"/>
          </a:solidFill>
          <a:ln/>
        </p:spPr>
        <p:txBody>
          <a:bodyPr lIns="92075" tIns="46038" rIns="92075" bIns="46038">
            <a:normAutofit fontScale="90000"/>
          </a:bodyPr>
          <a:lstStyle/>
          <a:p>
            <a:pPr algn="r"/>
            <a:r>
              <a:rPr lang="fr-FR" sz="2400" b="1">
                <a:solidFill>
                  <a:schemeClr val="tx1"/>
                </a:solidFill>
                <a:latin typeface="Arial" panose="020B0604020202020204" pitchFamily="34" charset="0"/>
              </a:rPr>
              <a:t>Principes de fonctionnement</a:t>
            </a:r>
          </a:p>
        </p:txBody>
      </p:sp>
      <p:sp>
        <p:nvSpPr>
          <p:cNvPr id="10243" name="Text Box 3"/>
          <p:cNvSpPr txBox="1">
            <a:spLocks noChangeArrowheads="1"/>
          </p:cNvSpPr>
          <p:nvPr/>
        </p:nvSpPr>
        <p:spPr bwMode="auto">
          <a:xfrm>
            <a:off x="381000" y="762000"/>
            <a:ext cx="7924800" cy="52101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rgbClr val="FF66CC"/>
              </a:buClr>
              <a:buSzPct val="60000"/>
              <a:buFont typeface="Monotype Sorts" charset="2"/>
              <a:buNone/>
            </a:pPr>
            <a:endParaRPr lang="fr-FR" sz="2000" dirty="0">
              <a:latin typeface="Arial" panose="020B0604020202020204" pitchFamily="34" charset="0"/>
            </a:endParaRPr>
          </a:p>
          <a:p>
            <a:pPr>
              <a:lnSpc>
                <a:spcPct val="90000"/>
              </a:lnSpc>
              <a:spcBef>
                <a:spcPct val="20000"/>
              </a:spcBef>
              <a:buClr>
                <a:srgbClr val="FF66CC"/>
              </a:buClr>
              <a:buSzPct val="60000"/>
              <a:buFont typeface="Monotype Sorts" charset="2"/>
              <a:buNone/>
            </a:pPr>
            <a:r>
              <a:rPr lang="fr-FR" sz="2000" b="1" dirty="0">
                <a:latin typeface="Arial" panose="020B0604020202020204" pitchFamily="34" charset="0"/>
              </a:rPr>
              <a:t>-</a:t>
            </a:r>
            <a:r>
              <a:rPr lang="fr-FR" sz="2000" dirty="0">
                <a:latin typeface="Arial" panose="020B0604020202020204" pitchFamily="34" charset="0"/>
              </a:rPr>
              <a:t> </a:t>
            </a:r>
            <a:r>
              <a:rPr lang="fr-FR" sz="2000" b="1" dirty="0">
                <a:latin typeface="Arial" panose="020B0604020202020204" pitchFamily="34" charset="0"/>
              </a:rPr>
              <a:t>Chaque station a une adresse unique </a:t>
            </a:r>
          </a:p>
          <a:p>
            <a:pPr>
              <a:lnSpc>
                <a:spcPct val="90000"/>
              </a:lnSpc>
              <a:spcBef>
                <a:spcPct val="20000"/>
              </a:spcBef>
              <a:buClr>
                <a:srgbClr val="FF66CC"/>
              </a:buClr>
              <a:buSzPct val="60000"/>
              <a:buFont typeface="Monotype Sorts" charset="2"/>
              <a:buNone/>
            </a:pPr>
            <a:endParaRPr lang="fr-FR" sz="2000" b="1" dirty="0">
              <a:latin typeface="Arial" panose="020B0604020202020204" pitchFamily="34" charset="0"/>
            </a:endParaRPr>
          </a:p>
          <a:p>
            <a:pPr>
              <a:lnSpc>
                <a:spcPct val="90000"/>
              </a:lnSpc>
              <a:spcBef>
                <a:spcPct val="20000"/>
              </a:spcBef>
              <a:buClr>
                <a:srgbClr val="FF66CC"/>
              </a:buClr>
              <a:buSzPct val="60000"/>
              <a:buFont typeface="Monotype Sorts" charset="2"/>
              <a:buNone/>
            </a:pPr>
            <a:r>
              <a:rPr lang="fr-FR" sz="2000" b="1" dirty="0">
                <a:latin typeface="Arial" panose="020B0604020202020204" pitchFamily="34" charset="0"/>
              </a:rPr>
              <a:t>- Chaque station est à l’écoute des trames qui circulent sur le bus</a:t>
            </a:r>
          </a:p>
          <a:p>
            <a:pPr>
              <a:lnSpc>
                <a:spcPct val="90000"/>
              </a:lnSpc>
              <a:spcBef>
                <a:spcPct val="20000"/>
              </a:spcBef>
              <a:buClr>
                <a:srgbClr val="FF66CC"/>
              </a:buClr>
              <a:buSzPct val="60000"/>
              <a:buFont typeface="Monotype Sorts" charset="2"/>
              <a:buNone/>
            </a:pPr>
            <a:endParaRPr lang="fr-FR" sz="2000" b="1" dirty="0">
              <a:latin typeface="Arial" panose="020B0604020202020204" pitchFamily="34" charset="0"/>
            </a:endParaRPr>
          </a:p>
          <a:p>
            <a:pPr>
              <a:lnSpc>
                <a:spcPct val="90000"/>
              </a:lnSpc>
              <a:spcBef>
                <a:spcPct val="20000"/>
              </a:spcBef>
              <a:buClr>
                <a:srgbClr val="FF66CC"/>
              </a:buClr>
              <a:buSzPct val="60000"/>
              <a:buFont typeface="Monotype Sorts" charset="2"/>
              <a:buNone/>
            </a:pPr>
            <a:r>
              <a:rPr lang="fr-FR" sz="2000" b="1" dirty="0">
                <a:latin typeface="Arial" panose="020B0604020202020204" pitchFamily="34" charset="0"/>
              </a:rPr>
              <a:t>- Une station attend que le bus soit libre pour émettre</a:t>
            </a:r>
          </a:p>
          <a:p>
            <a:pPr>
              <a:lnSpc>
                <a:spcPct val="90000"/>
              </a:lnSpc>
              <a:spcBef>
                <a:spcPct val="20000"/>
              </a:spcBef>
              <a:buClr>
                <a:srgbClr val="FF66CC"/>
              </a:buClr>
              <a:buSzPct val="60000"/>
              <a:buFont typeface="Monotype Sorts" charset="2"/>
              <a:buNone/>
            </a:pPr>
            <a:endParaRPr lang="fr-FR" sz="2000" b="1" dirty="0">
              <a:latin typeface="Arial" panose="020B0604020202020204" pitchFamily="34" charset="0"/>
            </a:endParaRPr>
          </a:p>
          <a:p>
            <a:pPr>
              <a:lnSpc>
                <a:spcPct val="90000"/>
              </a:lnSpc>
              <a:spcBef>
                <a:spcPct val="20000"/>
              </a:spcBef>
              <a:buClr>
                <a:srgbClr val="FF66CC"/>
              </a:buClr>
              <a:buSzPct val="60000"/>
              <a:buFont typeface="Monotype Sorts" charset="2"/>
              <a:buNone/>
            </a:pPr>
            <a:r>
              <a:rPr lang="fr-FR" sz="2000" b="1" dirty="0">
                <a:latin typeface="Arial" panose="020B0604020202020204" pitchFamily="34" charset="0"/>
              </a:rPr>
              <a:t>- Si deux stations émettent simultanément, il y a collision et les trames sont inexploitables</a:t>
            </a:r>
          </a:p>
          <a:p>
            <a:pPr>
              <a:lnSpc>
                <a:spcPct val="90000"/>
              </a:lnSpc>
              <a:spcBef>
                <a:spcPct val="20000"/>
              </a:spcBef>
              <a:buClr>
                <a:srgbClr val="FF66CC"/>
              </a:buClr>
              <a:buSzPct val="60000"/>
              <a:buFont typeface="Monotype Sorts" charset="2"/>
              <a:buNone/>
            </a:pPr>
            <a:endParaRPr lang="fr-FR" sz="2000" b="1" dirty="0">
              <a:latin typeface="Arial" panose="020B0604020202020204" pitchFamily="34" charset="0"/>
            </a:endParaRPr>
          </a:p>
          <a:p>
            <a:pPr>
              <a:lnSpc>
                <a:spcPct val="90000"/>
              </a:lnSpc>
              <a:spcBef>
                <a:spcPct val="20000"/>
              </a:spcBef>
              <a:buClr>
                <a:srgbClr val="FF66CC"/>
              </a:buClr>
              <a:buSzPct val="60000"/>
              <a:buFont typeface="Monotype Sorts" charset="2"/>
              <a:buNone/>
            </a:pPr>
            <a:r>
              <a:rPr lang="fr-FR" sz="2000" b="1" dirty="0">
                <a:latin typeface="Arial" panose="020B0604020202020204" pitchFamily="34" charset="0"/>
              </a:rPr>
              <a:t>- Après collision, les stations réémettent selon un algorithme bien défini</a:t>
            </a:r>
          </a:p>
          <a:p>
            <a:pPr>
              <a:lnSpc>
                <a:spcPct val="90000"/>
              </a:lnSpc>
              <a:spcBef>
                <a:spcPct val="20000"/>
              </a:spcBef>
              <a:buClr>
                <a:srgbClr val="FF66CC"/>
              </a:buClr>
              <a:buSzPct val="60000"/>
              <a:buFont typeface="Monotype Sorts" charset="2"/>
              <a:buNone/>
            </a:pPr>
            <a:endParaRPr lang="fr-FR" sz="2000" b="1" dirty="0">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2000" b="1" dirty="0">
                <a:latin typeface="Arial" panose="020B0604020202020204" pitchFamily="34" charset="0"/>
              </a:rPr>
              <a:t>- Raccordés au bus par un </a:t>
            </a:r>
            <a:r>
              <a:rPr lang="fr-FR" sz="2000" b="1" dirty="0" err="1">
                <a:latin typeface="Arial" panose="020B0604020202020204" pitchFamily="34" charset="0"/>
              </a:rPr>
              <a:t>transceiver</a:t>
            </a:r>
            <a:endParaRPr lang="fr-FR" sz="2000" b="1" dirty="0">
              <a:latin typeface="Arial" panose="020B0604020202020204" pitchFamily="34" charset="0"/>
            </a:endParaRPr>
          </a:p>
          <a:p>
            <a:pPr>
              <a:lnSpc>
                <a:spcPct val="90000"/>
              </a:lnSpc>
              <a:spcBef>
                <a:spcPct val="20000"/>
              </a:spcBef>
              <a:buClr>
                <a:srgbClr val="FF66CC"/>
              </a:buClr>
              <a:buSzPct val="60000"/>
              <a:buFont typeface="Monotype Sorts" charset="2"/>
              <a:buNone/>
            </a:pPr>
            <a:endParaRPr lang="fr-FR" sz="2000" dirty="0">
              <a:latin typeface="Arial" panose="020B0604020202020204" pitchFamily="34" charset="0"/>
            </a:endParaRPr>
          </a:p>
        </p:txBody>
      </p:sp>
      <p:sp>
        <p:nvSpPr>
          <p:cNvPr id="10244" name="Rectangle 4"/>
          <p:cNvSpPr>
            <a:spLocks noChangeArrowheads="1"/>
          </p:cNvSpPr>
          <p:nvPr/>
        </p:nvSpPr>
        <p:spPr bwMode="auto">
          <a:xfrm>
            <a:off x="5562600" y="4876800"/>
            <a:ext cx="3124200" cy="13112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66CC"/>
              </a:buClr>
              <a:buSzPct val="60000"/>
              <a:buFont typeface="Monotype Sorts" charset="2"/>
              <a:buNone/>
            </a:pPr>
            <a:r>
              <a:rPr lang="fr-FR" sz="2000">
                <a:latin typeface="Arial" panose="020B0604020202020204" pitchFamily="34" charset="0"/>
              </a:rPr>
              <a:t>- égalitaire</a:t>
            </a:r>
          </a:p>
          <a:p>
            <a:pPr>
              <a:spcBef>
                <a:spcPct val="50000"/>
              </a:spcBef>
              <a:buClr>
                <a:srgbClr val="FF66CC"/>
              </a:buClr>
              <a:buSzPct val="60000"/>
              <a:buFont typeface="Monotype Sorts" charset="2"/>
              <a:buNone/>
            </a:pPr>
            <a:r>
              <a:rPr lang="fr-FR" sz="2000">
                <a:latin typeface="Arial" panose="020B0604020202020204" pitchFamily="34" charset="0"/>
              </a:rPr>
              <a:t>- probabiliste</a:t>
            </a:r>
          </a:p>
          <a:p>
            <a:pPr>
              <a:spcBef>
                <a:spcPct val="50000"/>
              </a:spcBef>
              <a:buClr>
                <a:srgbClr val="FF66CC"/>
              </a:buClr>
              <a:buSzPct val="60000"/>
              <a:buFont typeface="Monotype Sorts" charset="2"/>
              <a:buNone/>
            </a:pPr>
            <a:r>
              <a:rPr lang="fr-FR" sz="2000">
                <a:latin typeface="Arial" panose="020B0604020202020204" pitchFamily="34" charset="0"/>
              </a:rPr>
              <a:t>- performances variables</a:t>
            </a:r>
          </a:p>
        </p:txBody>
      </p:sp>
    </p:spTree>
    <p:extLst>
      <p:ext uri="{BB962C8B-B14F-4D97-AF65-F5344CB8AC3E}">
        <p14:creationId xmlns:p14="http://schemas.microsoft.com/office/powerpoint/2010/main" val="95170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fld id="{F2F565D5-BA22-44CF-BBBE-B82DCD26B26D}" type="slidenum">
              <a:rPr lang="fr-FR"/>
              <a:pPr/>
              <a:t>13</a:t>
            </a:fld>
            <a:endParaRPr lang="fr-FR"/>
          </a:p>
        </p:txBody>
      </p:sp>
      <p:sp>
        <p:nvSpPr>
          <p:cNvPr id="11266" name="Rectangle 2"/>
          <p:cNvSpPr>
            <a:spLocks noGrp="1" noChangeArrowheads="1"/>
          </p:cNvSpPr>
          <p:nvPr>
            <p:ph type="title"/>
          </p:nvPr>
        </p:nvSpPr>
        <p:spPr>
          <a:xfrm>
            <a:off x="3360737" y="0"/>
            <a:ext cx="1447800" cy="381000"/>
          </a:xfrm>
          <a:solidFill>
            <a:srgbClr val="FFCC66"/>
          </a:solidFill>
          <a:ln/>
        </p:spPr>
        <p:txBody>
          <a:bodyPr lIns="92075" tIns="46038" rIns="92075" bIns="46038">
            <a:normAutofit fontScale="90000"/>
          </a:bodyPr>
          <a:lstStyle/>
          <a:p>
            <a:pPr algn="r"/>
            <a:r>
              <a:rPr lang="fr-FR" sz="2400" b="1" dirty="0">
                <a:solidFill>
                  <a:schemeClr val="tx1"/>
                </a:solidFill>
                <a:latin typeface="Arial" panose="020B0604020202020204" pitchFamily="34" charset="0"/>
              </a:rPr>
              <a:t>Ethernet</a:t>
            </a:r>
          </a:p>
        </p:txBody>
      </p:sp>
      <p:graphicFrame>
        <p:nvGraphicFramePr>
          <p:cNvPr id="11267" name="Object 3"/>
          <p:cNvGraphicFramePr>
            <a:graphicFrameLocks/>
          </p:cNvGraphicFramePr>
          <p:nvPr/>
        </p:nvGraphicFramePr>
        <p:xfrm>
          <a:off x="165100" y="901700"/>
          <a:ext cx="5943600" cy="5613400"/>
        </p:xfrm>
        <a:graphic>
          <a:graphicData uri="http://schemas.openxmlformats.org/presentationml/2006/ole">
            <mc:AlternateContent xmlns:mc="http://schemas.openxmlformats.org/markup-compatibility/2006">
              <mc:Choice xmlns:v="urn:schemas-microsoft-com:vml" Requires="v">
                <p:oleObj spid="_x0000_s6150" name="Feuille de calcul" r:id="rId3" imgW="5270400" imgH="4508280" progId="Excel.Sheet.8">
                  <p:embed/>
                </p:oleObj>
              </mc:Choice>
              <mc:Fallback>
                <p:oleObj name="Feuille de calcul" r:id="rId3" imgW="5270400" imgH="450828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901700"/>
                        <a:ext cx="5943600" cy="56134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6324600" y="3505200"/>
            <a:ext cx="2551113" cy="26479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latin typeface="Arial" panose="020B0604020202020204" pitchFamily="34" charset="0"/>
              </a:rPr>
              <a:t>La </a:t>
            </a:r>
            <a:r>
              <a:rPr lang="fr-FR" sz="1200" b="1">
                <a:latin typeface="Arial" panose="020B0604020202020204" pitchFamily="34" charset="0"/>
              </a:rPr>
              <a:t>10 Base FL</a:t>
            </a:r>
            <a:r>
              <a:rPr lang="fr-FR" sz="1200">
                <a:latin typeface="Arial" panose="020B0604020202020204" pitchFamily="34" charset="0"/>
              </a:rPr>
              <a:t> définit</a:t>
            </a:r>
          </a:p>
          <a:p>
            <a:pPr eaLnBrk="0" hangingPunct="0"/>
            <a:r>
              <a:rPr lang="fr-FR" sz="1200">
                <a:latin typeface="Arial" panose="020B0604020202020204" pitchFamily="34" charset="0"/>
              </a:rPr>
              <a:t>définit un support physique</a:t>
            </a:r>
          </a:p>
          <a:p>
            <a:pPr eaLnBrk="0" hangingPunct="0"/>
            <a:r>
              <a:rPr lang="fr-FR" sz="1200">
                <a:latin typeface="Arial" panose="020B0604020202020204" pitchFamily="34" charset="0"/>
              </a:rPr>
              <a:t>fibre optique, insensible</a:t>
            </a:r>
          </a:p>
          <a:p>
            <a:pPr eaLnBrk="0" hangingPunct="0"/>
            <a:r>
              <a:rPr lang="fr-FR" sz="1200">
                <a:latin typeface="Arial" panose="020B0604020202020204" pitchFamily="34" charset="0"/>
              </a:rPr>
              <a:t>aux perturbations </a:t>
            </a:r>
          </a:p>
          <a:p>
            <a:pPr eaLnBrk="0" hangingPunct="0"/>
            <a:r>
              <a:rPr lang="fr-FR" sz="1200">
                <a:latin typeface="Arial" panose="020B0604020202020204" pitchFamily="34" charset="0"/>
              </a:rPr>
              <a:t>électromagnétiques.</a:t>
            </a:r>
          </a:p>
          <a:p>
            <a:pPr eaLnBrk="0" hangingPunct="0"/>
            <a:endParaRPr lang="fr-FR" sz="1200">
              <a:latin typeface="Arial" panose="020B0604020202020204" pitchFamily="34" charset="0"/>
            </a:endParaRPr>
          </a:p>
          <a:p>
            <a:pPr eaLnBrk="0" hangingPunct="0"/>
            <a:r>
              <a:rPr lang="fr-FR" sz="1200">
                <a:latin typeface="Arial" panose="020B0604020202020204" pitchFamily="34" charset="0"/>
              </a:rPr>
              <a:t>La </a:t>
            </a:r>
            <a:r>
              <a:rPr lang="fr-FR" sz="1200" b="1">
                <a:latin typeface="Arial" panose="020B0604020202020204" pitchFamily="34" charset="0"/>
              </a:rPr>
              <a:t>100 Base T</a:t>
            </a:r>
            <a:r>
              <a:rPr lang="fr-FR" sz="1200">
                <a:latin typeface="Arial" panose="020B0604020202020204" pitchFamily="34" charset="0"/>
              </a:rPr>
              <a:t> est étudiée par</a:t>
            </a:r>
          </a:p>
          <a:p>
            <a:pPr eaLnBrk="0" hangingPunct="0"/>
            <a:r>
              <a:rPr lang="fr-FR" sz="1200">
                <a:latin typeface="Arial" panose="020B0604020202020204" pitchFamily="34" charset="0"/>
              </a:rPr>
              <a:t>par le  sous-comité IEEE 802.3u</a:t>
            </a:r>
          </a:p>
          <a:p>
            <a:pPr eaLnBrk="0" hangingPunct="0"/>
            <a:r>
              <a:rPr lang="fr-FR" sz="1200">
                <a:latin typeface="Arial" panose="020B0604020202020204" pitchFamily="34" charset="0"/>
              </a:rPr>
              <a:t>et reprend le câblage et le format</a:t>
            </a:r>
          </a:p>
          <a:p>
            <a:pPr eaLnBrk="0" hangingPunct="0"/>
            <a:r>
              <a:rPr lang="fr-FR" sz="1200">
                <a:latin typeface="Arial" panose="020B0604020202020204" pitchFamily="34" charset="0"/>
              </a:rPr>
              <a:t>des trames de la 10 Base T.</a:t>
            </a:r>
          </a:p>
          <a:p>
            <a:pPr eaLnBrk="0" hangingPunct="0"/>
            <a:r>
              <a:rPr lang="fr-FR" sz="1200">
                <a:latin typeface="Arial" panose="020B0604020202020204" pitchFamily="34" charset="0"/>
              </a:rPr>
              <a:t>Le gros problème vient de la</a:t>
            </a:r>
          </a:p>
          <a:p>
            <a:pPr eaLnBrk="0" hangingPunct="0"/>
            <a:r>
              <a:rPr lang="fr-FR" sz="1200">
                <a:latin typeface="Arial" panose="020B0604020202020204" pitchFamily="34" charset="0"/>
              </a:rPr>
              <a:t>limitation des radiations </a:t>
            </a:r>
          </a:p>
          <a:p>
            <a:pPr eaLnBrk="0" hangingPunct="0"/>
            <a:r>
              <a:rPr lang="fr-FR" sz="1200">
                <a:latin typeface="Arial" panose="020B0604020202020204" pitchFamily="34" charset="0"/>
              </a:rPr>
              <a:t>électromagnétiques imposées</a:t>
            </a:r>
          </a:p>
          <a:p>
            <a:pPr eaLnBrk="0" hangingPunct="0"/>
            <a:r>
              <a:rPr lang="fr-FR" sz="1200">
                <a:latin typeface="Arial" panose="020B0604020202020204" pitchFamily="34" charset="0"/>
              </a:rPr>
              <a:t>par la législation.</a:t>
            </a:r>
          </a:p>
        </p:txBody>
      </p:sp>
      <p:sp>
        <p:nvSpPr>
          <p:cNvPr id="11269" name="Text Box 5"/>
          <p:cNvSpPr txBox="1">
            <a:spLocks noChangeArrowheads="1"/>
          </p:cNvSpPr>
          <p:nvPr/>
        </p:nvSpPr>
        <p:spPr bwMode="auto">
          <a:xfrm>
            <a:off x="1905000" y="381000"/>
            <a:ext cx="2911475" cy="3365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600" b="1">
                <a:latin typeface="Arial" panose="020B0604020202020204" pitchFamily="34" charset="0"/>
              </a:rPr>
              <a:t>3 standards Ethernet</a:t>
            </a:r>
          </a:p>
        </p:txBody>
      </p:sp>
      <p:sp>
        <p:nvSpPr>
          <p:cNvPr id="11270" name="Text Box 6"/>
          <p:cNvSpPr txBox="1">
            <a:spLocks noChangeArrowheads="1"/>
          </p:cNvSpPr>
          <p:nvPr/>
        </p:nvSpPr>
        <p:spPr bwMode="auto">
          <a:xfrm>
            <a:off x="5791200" y="1066800"/>
            <a:ext cx="971550" cy="284163"/>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100 Base T</a:t>
            </a:r>
          </a:p>
        </p:txBody>
      </p:sp>
      <p:sp>
        <p:nvSpPr>
          <p:cNvPr id="11271" name="Text Box 7"/>
          <p:cNvSpPr txBox="1">
            <a:spLocks noChangeArrowheads="1"/>
          </p:cNvSpPr>
          <p:nvPr/>
        </p:nvSpPr>
        <p:spPr bwMode="auto">
          <a:xfrm>
            <a:off x="5791200" y="2743200"/>
            <a:ext cx="819150" cy="284163"/>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100 Mb/s</a:t>
            </a:r>
          </a:p>
        </p:txBody>
      </p:sp>
    </p:spTree>
    <p:extLst>
      <p:ext uri="{BB962C8B-B14F-4D97-AF65-F5344CB8AC3E}">
        <p14:creationId xmlns:p14="http://schemas.microsoft.com/office/powerpoint/2010/main" val="16248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4"/>
          <p:cNvSpPr>
            <a:spLocks noGrp="1"/>
          </p:cNvSpPr>
          <p:nvPr>
            <p:ph type="sldNum" sz="quarter" idx="12"/>
          </p:nvPr>
        </p:nvSpPr>
        <p:spPr/>
        <p:txBody>
          <a:bodyPr/>
          <a:lstStyle/>
          <a:p>
            <a:fld id="{A51F9C6C-82F2-410C-B2FD-3EB82BD4CA82}" type="slidenum">
              <a:rPr lang="fr-FR"/>
              <a:pPr/>
              <a:t>14</a:t>
            </a:fld>
            <a:endParaRPr lang="fr-FR"/>
          </a:p>
        </p:txBody>
      </p:sp>
      <p:sp>
        <p:nvSpPr>
          <p:cNvPr id="12290" name="Rectangle 2"/>
          <p:cNvSpPr>
            <a:spLocks noGrp="1" noChangeArrowheads="1"/>
          </p:cNvSpPr>
          <p:nvPr>
            <p:ph type="title"/>
          </p:nvPr>
        </p:nvSpPr>
        <p:spPr>
          <a:xfrm>
            <a:off x="3886200" y="228600"/>
            <a:ext cx="4953000" cy="533400"/>
          </a:xfrm>
          <a:solidFill>
            <a:srgbClr val="FFCC66"/>
          </a:solidFill>
        </p:spPr>
        <p:txBody>
          <a:bodyPr wrap="none">
            <a:normAutofit fontScale="90000"/>
          </a:bodyPr>
          <a:lstStyle/>
          <a:p>
            <a:pPr algn="r"/>
            <a:r>
              <a:rPr lang="fr-FR" sz="2400" b="1">
                <a:solidFill>
                  <a:schemeClr val="tx1"/>
                </a:solidFill>
                <a:latin typeface="Arial" panose="020B0604020202020204" pitchFamily="34" charset="0"/>
              </a:rPr>
              <a:t>Topologie </a:t>
            </a:r>
            <a:r>
              <a:rPr lang="fr-FR" sz="2400" b="1" i="1">
                <a:solidFill>
                  <a:schemeClr val="tx1"/>
                </a:solidFill>
                <a:latin typeface="Arial" panose="020B0604020202020204" pitchFamily="34" charset="0"/>
              </a:rPr>
              <a:t>en 10 Base 5</a:t>
            </a:r>
            <a:r>
              <a:rPr lang="fr-FR" sz="2400" b="1">
                <a:solidFill>
                  <a:schemeClr val="tx1"/>
                </a:solidFill>
                <a:latin typeface="Arial" panose="020B0604020202020204" pitchFamily="34" charset="0"/>
              </a:rPr>
              <a:t> (MAU)</a:t>
            </a:r>
            <a:r>
              <a:rPr lang="fr-FR"/>
              <a:t>   </a:t>
            </a:r>
          </a:p>
        </p:txBody>
      </p:sp>
      <p:sp>
        <p:nvSpPr>
          <p:cNvPr id="12291" name="Rectangle 3"/>
          <p:cNvSpPr>
            <a:spLocks noChangeArrowheads="1"/>
          </p:cNvSpPr>
          <p:nvPr/>
        </p:nvSpPr>
        <p:spPr bwMode="auto">
          <a:xfrm>
            <a:off x="1295400" y="2286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457200">
              <a:defRPr sz="2400">
                <a:solidFill>
                  <a:schemeClr val="tx1"/>
                </a:solidFill>
                <a:latin typeface="Times New Roman" panose="02020603050405020304" pitchFamily="18" charset="0"/>
              </a:defRPr>
            </a:lvl5pPr>
            <a:lvl6pPr marL="914400" fontAlgn="base">
              <a:spcBef>
                <a:spcPct val="0"/>
              </a:spcBef>
              <a:spcAft>
                <a:spcPct val="0"/>
              </a:spcAft>
              <a:defRPr sz="2400">
                <a:solidFill>
                  <a:schemeClr val="tx1"/>
                </a:solidFill>
                <a:latin typeface="Times New Roman" panose="02020603050405020304" pitchFamily="18" charset="0"/>
              </a:defRPr>
            </a:lvl6pPr>
            <a:lvl7pPr marL="1371600" fontAlgn="base">
              <a:spcBef>
                <a:spcPct val="0"/>
              </a:spcBef>
              <a:spcAft>
                <a:spcPct val="0"/>
              </a:spcAft>
              <a:defRPr sz="2400">
                <a:solidFill>
                  <a:schemeClr val="tx1"/>
                </a:solidFill>
                <a:latin typeface="Times New Roman" panose="02020603050405020304" pitchFamily="18" charset="0"/>
              </a:defRPr>
            </a:lvl7pPr>
            <a:lvl8pPr marL="1828800" fontAlgn="base">
              <a:spcBef>
                <a:spcPct val="0"/>
              </a:spcBef>
              <a:spcAft>
                <a:spcPct val="0"/>
              </a:spcAft>
              <a:defRPr sz="2400">
                <a:solidFill>
                  <a:schemeClr val="tx1"/>
                </a:solidFill>
                <a:latin typeface="Times New Roman" panose="02020603050405020304" pitchFamily="18" charset="0"/>
              </a:defRPr>
            </a:lvl8pPr>
            <a:lvl9pPr marL="2286000" fontAlgn="base">
              <a:spcBef>
                <a:spcPct val="0"/>
              </a:spcBef>
              <a:spcAft>
                <a:spcPct val="0"/>
              </a:spcAft>
              <a:defRPr sz="2400">
                <a:solidFill>
                  <a:schemeClr val="tx1"/>
                </a:solidFill>
                <a:latin typeface="Times New Roman" panose="02020603050405020304" pitchFamily="18" charset="0"/>
              </a:defRPr>
            </a:lvl9pPr>
          </a:lstStyle>
          <a:p>
            <a:pPr algn="ctr" eaLnBrk="0" hangingPunct="0"/>
            <a:endParaRPr lang="fr-FR" sz="4400">
              <a:solidFill>
                <a:schemeClr val="tx2"/>
              </a:solidFill>
            </a:endParaRPr>
          </a:p>
        </p:txBody>
      </p:sp>
      <p:sp>
        <p:nvSpPr>
          <p:cNvPr id="12292" name="Rectangle 4"/>
          <p:cNvSpPr>
            <a:spLocks noChangeArrowheads="1"/>
          </p:cNvSpPr>
          <p:nvPr/>
        </p:nvSpPr>
        <p:spPr bwMode="auto">
          <a:xfrm>
            <a:off x="457200" y="1143000"/>
            <a:ext cx="7620000" cy="1143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600">
                <a:latin typeface="Arial" panose="020B0604020202020204" pitchFamily="34" charset="0"/>
              </a:rPr>
              <a:t>Le TRANSCEIVERS permet de se raccorder facilement sur le câble tronc pour connecter une station</a:t>
            </a:r>
          </a:p>
          <a:p>
            <a:pPr eaLnBrk="0" hangingPunct="0">
              <a:spcBef>
                <a:spcPct val="20000"/>
              </a:spcBef>
              <a:buFontTx/>
              <a:buChar char="•"/>
            </a:pPr>
            <a:r>
              <a:rPr lang="fr-FR" sz="1600">
                <a:latin typeface="Arial" panose="020B0604020202020204" pitchFamily="34" charset="0"/>
              </a:rPr>
              <a:t>Il réalise une isolation électrique entre la station et le réseau</a:t>
            </a:r>
          </a:p>
          <a:p>
            <a:pPr eaLnBrk="0" hangingPunct="0">
              <a:spcBef>
                <a:spcPct val="20000"/>
              </a:spcBef>
              <a:buFontTx/>
              <a:buChar char="•"/>
            </a:pPr>
            <a:r>
              <a:rPr lang="fr-FR" sz="1600">
                <a:latin typeface="Arial" panose="020B0604020202020204" pitchFamily="34" charset="0"/>
              </a:rPr>
              <a:t>Le transceiver prend aussi le nom de MAU (Medium Access Unit)</a:t>
            </a:r>
          </a:p>
        </p:txBody>
      </p:sp>
      <p:sp>
        <p:nvSpPr>
          <p:cNvPr id="12293" name="Rectangle 5"/>
          <p:cNvSpPr>
            <a:spLocks noChangeArrowheads="1"/>
          </p:cNvSpPr>
          <p:nvPr/>
        </p:nvSpPr>
        <p:spPr bwMode="auto">
          <a:xfrm>
            <a:off x="3582988" y="2668588"/>
            <a:ext cx="1825625" cy="45402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4" name="Rectangle 6"/>
          <p:cNvSpPr>
            <a:spLocks noChangeArrowheads="1"/>
          </p:cNvSpPr>
          <p:nvPr/>
        </p:nvSpPr>
        <p:spPr bwMode="auto">
          <a:xfrm>
            <a:off x="3582988" y="3125788"/>
            <a:ext cx="1825625" cy="45402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5" name="Rectangle 7"/>
          <p:cNvSpPr>
            <a:spLocks noChangeArrowheads="1"/>
          </p:cNvSpPr>
          <p:nvPr/>
        </p:nvSpPr>
        <p:spPr bwMode="auto">
          <a:xfrm>
            <a:off x="3582988" y="3582988"/>
            <a:ext cx="1825625" cy="45402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6" name="Rectangle 8"/>
          <p:cNvSpPr>
            <a:spLocks noChangeArrowheads="1"/>
          </p:cNvSpPr>
          <p:nvPr/>
        </p:nvSpPr>
        <p:spPr bwMode="auto">
          <a:xfrm>
            <a:off x="3506788" y="4954588"/>
            <a:ext cx="2130425" cy="45402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7" name="Rectangle 9"/>
          <p:cNvSpPr>
            <a:spLocks noChangeArrowheads="1"/>
          </p:cNvSpPr>
          <p:nvPr/>
        </p:nvSpPr>
        <p:spPr bwMode="auto">
          <a:xfrm>
            <a:off x="2363788" y="5716588"/>
            <a:ext cx="4797425"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8" name="Rectangle 10"/>
          <p:cNvSpPr>
            <a:spLocks noChangeArrowheads="1"/>
          </p:cNvSpPr>
          <p:nvPr/>
        </p:nvSpPr>
        <p:spPr bwMode="auto">
          <a:xfrm>
            <a:off x="4191000" y="5410200"/>
            <a:ext cx="684213" cy="30162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9" name="Rectangle 11"/>
          <p:cNvSpPr>
            <a:spLocks noChangeArrowheads="1"/>
          </p:cNvSpPr>
          <p:nvPr/>
        </p:nvSpPr>
        <p:spPr bwMode="auto">
          <a:xfrm>
            <a:off x="4192588" y="4040188"/>
            <a:ext cx="682625" cy="1492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00" name="Rectangle 12"/>
          <p:cNvSpPr>
            <a:spLocks noChangeArrowheads="1"/>
          </p:cNvSpPr>
          <p:nvPr/>
        </p:nvSpPr>
        <p:spPr bwMode="auto">
          <a:xfrm>
            <a:off x="4192588" y="4802188"/>
            <a:ext cx="682625" cy="1492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01" name="Rectangle 13"/>
          <p:cNvSpPr>
            <a:spLocks noChangeArrowheads="1"/>
          </p:cNvSpPr>
          <p:nvPr/>
        </p:nvSpPr>
        <p:spPr bwMode="auto">
          <a:xfrm>
            <a:off x="4421188" y="4192588"/>
            <a:ext cx="225425" cy="606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02" name="Rectangle 14"/>
          <p:cNvSpPr>
            <a:spLocks noChangeArrowheads="1"/>
          </p:cNvSpPr>
          <p:nvPr/>
        </p:nvSpPr>
        <p:spPr bwMode="auto">
          <a:xfrm>
            <a:off x="3200400" y="2667000"/>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fr-FR" sz="1200" b="1">
                <a:latin typeface="Arial" panose="020B0604020202020204" pitchFamily="34" charset="0"/>
              </a:rPr>
              <a:t>LLC </a:t>
            </a:r>
            <a:endParaRPr lang="fr-FR" sz="1200">
              <a:latin typeface="Arial" panose="020B0604020202020204" pitchFamily="34" charset="0"/>
            </a:endParaRPr>
          </a:p>
          <a:p>
            <a:pPr algn="ctr" eaLnBrk="0" hangingPunct="0"/>
            <a:r>
              <a:rPr lang="fr-FR" sz="1200">
                <a:latin typeface="Arial" panose="020B0604020202020204" pitchFamily="34" charset="0"/>
              </a:rPr>
              <a:t>Logical Link Control</a:t>
            </a:r>
          </a:p>
        </p:txBody>
      </p:sp>
      <p:sp>
        <p:nvSpPr>
          <p:cNvPr id="12303" name="Rectangle 15"/>
          <p:cNvSpPr>
            <a:spLocks noChangeArrowheads="1"/>
          </p:cNvSpPr>
          <p:nvPr/>
        </p:nvSpPr>
        <p:spPr bwMode="auto">
          <a:xfrm>
            <a:off x="3200400" y="3124200"/>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fr-FR" sz="1200" b="1">
                <a:latin typeface="Arial" panose="020B0604020202020204" pitchFamily="34" charset="0"/>
              </a:rPr>
              <a:t>MAC </a:t>
            </a:r>
            <a:endParaRPr lang="fr-FR" sz="1200">
              <a:latin typeface="Arial" panose="020B0604020202020204" pitchFamily="34" charset="0"/>
            </a:endParaRPr>
          </a:p>
          <a:p>
            <a:pPr algn="ctr" eaLnBrk="0" hangingPunct="0"/>
            <a:r>
              <a:rPr lang="fr-FR" sz="1200">
                <a:latin typeface="Arial" panose="020B0604020202020204" pitchFamily="34" charset="0"/>
              </a:rPr>
              <a:t>Medium Access Control</a:t>
            </a:r>
          </a:p>
        </p:txBody>
      </p:sp>
      <p:sp>
        <p:nvSpPr>
          <p:cNvPr id="12304" name="Rectangle 16"/>
          <p:cNvSpPr>
            <a:spLocks noChangeArrowheads="1"/>
          </p:cNvSpPr>
          <p:nvPr/>
        </p:nvSpPr>
        <p:spPr bwMode="auto">
          <a:xfrm>
            <a:off x="3276600" y="3657600"/>
            <a:ext cx="2584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fr-FR" sz="1200">
                <a:latin typeface="Arial" panose="020B0604020202020204" pitchFamily="34" charset="0"/>
              </a:rPr>
              <a:t>Physique</a:t>
            </a:r>
          </a:p>
        </p:txBody>
      </p:sp>
      <p:sp>
        <p:nvSpPr>
          <p:cNvPr id="12305" name="Rectangle 17"/>
          <p:cNvSpPr>
            <a:spLocks noChangeArrowheads="1"/>
          </p:cNvSpPr>
          <p:nvPr/>
        </p:nvSpPr>
        <p:spPr bwMode="auto">
          <a:xfrm>
            <a:off x="4724400" y="4267200"/>
            <a:ext cx="2660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b="1">
                <a:latin typeface="Arial" panose="020B0604020202020204" pitchFamily="34" charset="0"/>
              </a:rPr>
              <a:t>AUI</a:t>
            </a:r>
            <a:endParaRPr lang="fr-FR" sz="1200">
              <a:latin typeface="Arial" panose="020B0604020202020204" pitchFamily="34" charset="0"/>
            </a:endParaRPr>
          </a:p>
          <a:p>
            <a:pPr eaLnBrk="0" hangingPunct="0"/>
            <a:r>
              <a:rPr lang="fr-FR" sz="1200">
                <a:latin typeface="Arial" panose="020B0604020202020204" pitchFamily="34" charset="0"/>
              </a:rPr>
              <a:t>Attachment Unit Interface</a:t>
            </a:r>
          </a:p>
        </p:txBody>
      </p:sp>
      <p:sp>
        <p:nvSpPr>
          <p:cNvPr id="12306" name="Rectangle 18"/>
          <p:cNvSpPr>
            <a:spLocks noChangeArrowheads="1"/>
          </p:cNvSpPr>
          <p:nvPr/>
        </p:nvSpPr>
        <p:spPr bwMode="auto">
          <a:xfrm>
            <a:off x="3276600" y="4953000"/>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fr-FR" sz="1200" b="1">
                <a:latin typeface="Arial" panose="020B0604020202020204" pitchFamily="34" charset="0"/>
              </a:rPr>
              <a:t>PMA </a:t>
            </a:r>
            <a:endParaRPr lang="fr-FR" sz="1200">
              <a:latin typeface="Arial" panose="020B0604020202020204" pitchFamily="34" charset="0"/>
            </a:endParaRPr>
          </a:p>
          <a:p>
            <a:pPr algn="ctr" eaLnBrk="0" hangingPunct="0"/>
            <a:r>
              <a:rPr lang="fr-FR" sz="1200">
                <a:latin typeface="Arial" panose="020B0604020202020204" pitchFamily="34" charset="0"/>
              </a:rPr>
              <a:t>Physical Medium Attachment</a:t>
            </a:r>
          </a:p>
        </p:txBody>
      </p:sp>
      <p:sp>
        <p:nvSpPr>
          <p:cNvPr id="12307" name="Rectangle 19"/>
          <p:cNvSpPr>
            <a:spLocks noChangeArrowheads="1"/>
          </p:cNvSpPr>
          <p:nvPr/>
        </p:nvSpPr>
        <p:spPr bwMode="auto">
          <a:xfrm>
            <a:off x="4114800" y="5410200"/>
            <a:ext cx="3346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b="1">
                <a:latin typeface="Arial" panose="020B0604020202020204" pitchFamily="34" charset="0"/>
              </a:rPr>
              <a:t>    MDI       </a:t>
            </a:r>
            <a:r>
              <a:rPr lang="fr-FR" sz="1200">
                <a:latin typeface="Arial" panose="020B0604020202020204" pitchFamily="34" charset="0"/>
              </a:rPr>
              <a:t>Medium Dependant Interface</a:t>
            </a:r>
          </a:p>
        </p:txBody>
      </p:sp>
      <p:sp>
        <p:nvSpPr>
          <p:cNvPr id="12308" name="Rectangle 20"/>
          <p:cNvSpPr>
            <a:spLocks noChangeArrowheads="1"/>
          </p:cNvSpPr>
          <p:nvPr/>
        </p:nvSpPr>
        <p:spPr bwMode="auto">
          <a:xfrm>
            <a:off x="3336925" y="5672138"/>
            <a:ext cx="1666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latin typeface="Arial" panose="020B0604020202020204" pitchFamily="34" charset="0"/>
              </a:rPr>
              <a:t>                      Medium</a:t>
            </a:r>
          </a:p>
        </p:txBody>
      </p:sp>
      <p:sp>
        <p:nvSpPr>
          <p:cNvPr id="12309" name="Rectangle 21"/>
          <p:cNvSpPr>
            <a:spLocks noChangeArrowheads="1"/>
          </p:cNvSpPr>
          <p:nvPr/>
        </p:nvSpPr>
        <p:spPr bwMode="auto">
          <a:xfrm>
            <a:off x="898525" y="4910138"/>
            <a:ext cx="18494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b="1">
                <a:latin typeface="Arial" panose="020B0604020202020204" pitchFamily="34" charset="0"/>
              </a:rPr>
              <a:t>MAU</a:t>
            </a:r>
          </a:p>
          <a:p>
            <a:pPr eaLnBrk="0" hangingPunct="0"/>
            <a:r>
              <a:rPr lang="fr-FR" sz="1200">
                <a:latin typeface="Arial" panose="020B0604020202020204" pitchFamily="34" charset="0"/>
              </a:rPr>
              <a:t>Medium Attachment Unit</a:t>
            </a:r>
          </a:p>
          <a:p>
            <a:pPr eaLnBrk="0" hangingPunct="0"/>
            <a:r>
              <a:rPr lang="fr-FR" sz="1200" b="1" i="1">
                <a:latin typeface="Arial" panose="020B0604020202020204" pitchFamily="34" charset="0"/>
              </a:rPr>
              <a:t>TRANSCEIVER</a:t>
            </a:r>
          </a:p>
        </p:txBody>
      </p:sp>
      <p:sp>
        <p:nvSpPr>
          <p:cNvPr id="12310" name="Line 22"/>
          <p:cNvSpPr>
            <a:spLocks noChangeShapeType="1"/>
          </p:cNvSpPr>
          <p:nvPr/>
        </p:nvSpPr>
        <p:spPr bwMode="auto">
          <a:xfrm>
            <a:off x="3048000" y="4802188"/>
            <a:ext cx="0" cy="836612"/>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1" name="Line 23"/>
          <p:cNvSpPr>
            <a:spLocks noChangeShapeType="1"/>
          </p:cNvSpPr>
          <p:nvPr/>
        </p:nvSpPr>
        <p:spPr bwMode="auto">
          <a:xfrm>
            <a:off x="7391400" y="3125788"/>
            <a:ext cx="0" cy="2817812"/>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2" name="Line 24"/>
          <p:cNvSpPr>
            <a:spLocks noChangeShapeType="1"/>
          </p:cNvSpPr>
          <p:nvPr/>
        </p:nvSpPr>
        <p:spPr bwMode="auto">
          <a:xfrm>
            <a:off x="5411788" y="3124200"/>
            <a:ext cx="2055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3" name="Line 25"/>
          <p:cNvSpPr>
            <a:spLocks noChangeShapeType="1"/>
          </p:cNvSpPr>
          <p:nvPr/>
        </p:nvSpPr>
        <p:spPr bwMode="auto">
          <a:xfrm>
            <a:off x="7391400" y="2668588"/>
            <a:ext cx="0" cy="455612"/>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4" name="Rectangle 26"/>
          <p:cNvSpPr>
            <a:spLocks noChangeArrowheads="1"/>
          </p:cNvSpPr>
          <p:nvPr/>
        </p:nvSpPr>
        <p:spPr bwMode="auto">
          <a:xfrm>
            <a:off x="914400" y="3048000"/>
            <a:ext cx="20589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b="1">
                <a:latin typeface="Arial" panose="020B0604020202020204" pitchFamily="34" charset="0"/>
              </a:rPr>
              <a:t>DTE</a:t>
            </a:r>
          </a:p>
          <a:p>
            <a:pPr eaLnBrk="0" hangingPunct="0"/>
            <a:r>
              <a:rPr lang="fr-FR" sz="1200">
                <a:latin typeface="Arial" panose="020B0604020202020204" pitchFamily="34" charset="0"/>
              </a:rPr>
              <a:t>Data Terminal Equipment</a:t>
            </a:r>
          </a:p>
          <a:p>
            <a:pPr eaLnBrk="0" hangingPunct="0"/>
            <a:endParaRPr lang="fr-FR" sz="1200">
              <a:latin typeface="Arial" panose="020B0604020202020204" pitchFamily="34" charset="0"/>
            </a:endParaRPr>
          </a:p>
        </p:txBody>
      </p:sp>
      <p:sp>
        <p:nvSpPr>
          <p:cNvPr id="12315" name="Line 27"/>
          <p:cNvSpPr>
            <a:spLocks noChangeShapeType="1"/>
          </p:cNvSpPr>
          <p:nvPr/>
        </p:nvSpPr>
        <p:spPr bwMode="auto">
          <a:xfrm>
            <a:off x="3048000" y="2668588"/>
            <a:ext cx="0" cy="1370012"/>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6" name="Rectangle 28"/>
          <p:cNvSpPr>
            <a:spLocks noChangeArrowheads="1"/>
          </p:cNvSpPr>
          <p:nvPr/>
        </p:nvSpPr>
        <p:spPr bwMode="auto">
          <a:xfrm>
            <a:off x="7375525" y="4376738"/>
            <a:ext cx="808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latin typeface="Arial" panose="020B0604020202020204" pitchFamily="34" charset="0"/>
              </a:rPr>
              <a:t>Physique</a:t>
            </a:r>
          </a:p>
        </p:txBody>
      </p:sp>
      <p:sp>
        <p:nvSpPr>
          <p:cNvPr id="12317" name="Rectangle 29"/>
          <p:cNvSpPr>
            <a:spLocks noChangeArrowheads="1"/>
          </p:cNvSpPr>
          <p:nvPr/>
        </p:nvSpPr>
        <p:spPr bwMode="auto">
          <a:xfrm>
            <a:off x="7391400" y="274320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latin typeface="Arial" panose="020B0604020202020204" pitchFamily="34" charset="0"/>
              </a:rPr>
              <a:t>Couche ISO 2</a:t>
            </a:r>
          </a:p>
        </p:txBody>
      </p:sp>
    </p:spTree>
    <p:extLst>
      <p:ext uri="{BB962C8B-B14F-4D97-AF65-F5344CB8AC3E}">
        <p14:creationId xmlns:p14="http://schemas.microsoft.com/office/powerpoint/2010/main" val="187229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5"/>
          <p:cNvSpPr>
            <a:spLocks noGrp="1"/>
          </p:cNvSpPr>
          <p:nvPr>
            <p:ph type="sldNum" sz="quarter" idx="12"/>
          </p:nvPr>
        </p:nvSpPr>
        <p:spPr/>
        <p:txBody>
          <a:bodyPr/>
          <a:lstStyle/>
          <a:p>
            <a:fld id="{2D702058-393A-4AE3-B905-E01CFC23BBEF}" type="slidenum">
              <a:rPr lang="fr-FR"/>
              <a:pPr/>
              <a:t>15</a:t>
            </a:fld>
            <a:endParaRPr lang="fr-FR"/>
          </a:p>
        </p:txBody>
      </p:sp>
      <p:sp>
        <p:nvSpPr>
          <p:cNvPr id="13314" name="Rectangle 2"/>
          <p:cNvSpPr>
            <a:spLocks noGrp="1" noChangeArrowheads="1"/>
          </p:cNvSpPr>
          <p:nvPr>
            <p:ph type="title"/>
          </p:nvPr>
        </p:nvSpPr>
        <p:spPr>
          <a:xfrm>
            <a:off x="5181600" y="228600"/>
            <a:ext cx="3763963" cy="381000"/>
          </a:xfrm>
          <a:solidFill>
            <a:srgbClr val="FFCC66"/>
          </a:solidFill>
          <a:ln/>
        </p:spPr>
        <p:txBody>
          <a:bodyPr lIns="92075" tIns="46038" rIns="92075" bIns="46038">
            <a:normAutofit fontScale="90000"/>
          </a:bodyPr>
          <a:lstStyle/>
          <a:p>
            <a:pPr algn="r"/>
            <a:r>
              <a:rPr lang="fr-FR" sz="2400" b="1">
                <a:solidFill>
                  <a:schemeClr val="tx1"/>
                </a:solidFill>
                <a:latin typeface="Arial" panose="020B0604020202020204" pitchFamily="34" charset="0"/>
              </a:rPr>
              <a:t>Topologie en 10 base 5</a:t>
            </a:r>
          </a:p>
        </p:txBody>
      </p:sp>
      <p:sp>
        <p:nvSpPr>
          <p:cNvPr id="13315" name="Line 3"/>
          <p:cNvSpPr>
            <a:spLocks noChangeShapeType="1"/>
          </p:cNvSpPr>
          <p:nvPr/>
        </p:nvSpPr>
        <p:spPr bwMode="auto">
          <a:xfrm>
            <a:off x="1371600" y="3505200"/>
            <a:ext cx="6705600" cy="0"/>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316" name="Rectangle 4"/>
          <p:cNvSpPr>
            <a:spLocks noChangeArrowheads="1"/>
          </p:cNvSpPr>
          <p:nvPr/>
        </p:nvSpPr>
        <p:spPr bwMode="auto">
          <a:xfrm>
            <a:off x="2209800" y="34290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7" name="Rectangle 5"/>
          <p:cNvSpPr>
            <a:spLocks noChangeArrowheads="1"/>
          </p:cNvSpPr>
          <p:nvPr/>
        </p:nvSpPr>
        <p:spPr bwMode="auto">
          <a:xfrm>
            <a:off x="5562600" y="34290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8" name="Rectangle 6"/>
          <p:cNvSpPr>
            <a:spLocks noChangeArrowheads="1"/>
          </p:cNvSpPr>
          <p:nvPr/>
        </p:nvSpPr>
        <p:spPr bwMode="auto">
          <a:xfrm>
            <a:off x="2082800" y="3581400"/>
            <a:ext cx="6223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9" name="Line 7"/>
          <p:cNvSpPr>
            <a:spLocks noChangeShapeType="1"/>
          </p:cNvSpPr>
          <p:nvPr/>
        </p:nvSpPr>
        <p:spPr bwMode="auto">
          <a:xfrm flipH="1">
            <a:off x="2401888" y="3727450"/>
            <a:ext cx="0" cy="63500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320" name="Oval 8"/>
          <p:cNvSpPr>
            <a:spLocks noChangeArrowheads="1"/>
          </p:cNvSpPr>
          <p:nvPr/>
        </p:nvSpPr>
        <p:spPr bwMode="auto">
          <a:xfrm>
            <a:off x="2171700" y="4445000"/>
            <a:ext cx="444500" cy="4445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1" name="Rectangle 9"/>
          <p:cNvSpPr>
            <a:spLocks noChangeArrowheads="1"/>
          </p:cNvSpPr>
          <p:nvPr/>
        </p:nvSpPr>
        <p:spPr bwMode="auto">
          <a:xfrm>
            <a:off x="1270000" y="3365500"/>
            <a:ext cx="139700" cy="279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2" name="Rectangle 10"/>
          <p:cNvSpPr>
            <a:spLocks noChangeArrowheads="1"/>
          </p:cNvSpPr>
          <p:nvPr/>
        </p:nvSpPr>
        <p:spPr bwMode="auto">
          <a:xfrm>
            <a:off x="8051800" y="3340100"/>
            <a:ext cx="139700" cy="279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3" name="Text Box 11"/>
          <p:cNvSpPr txBox="1">
            <a:spLocks noChangeArrowheads="1"/>
          </p:cNvSpPr>
          <p:nvPr/>
        </p:nvSpPr>
        <p:spPr bwMode="auto">
          <a:xfrm>
            <a:off x="339725" y="3043238"/>
            <a:ext cx="1189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Résistance de </a:t>
            </a:r>
          </a:p>
          <a:p>
            <a:r>
              <a:rPr lang="fr-FR" sz="1200">
                <a:latin typeface="Arial" panose="020B0604020202020204" pitchFamily="34" charset="0"/>
              </a:rPr>
              <a:t>terminaison</a:t>
            </a:r>
          </a:p>
        </p:txBody>
      </p:sp>
      <p:sp>
        <p:nvSpPr>
          <p:cNvPr id="13324" name="Text Box 12"/>
          <p:cNvSpPr txBox="1">
            <a:spLocks noChangeArrowheads="1"/>
          </p:cNvSpPr>
          <p:nvPr/>
        </p:nvSpPr>
        <p:spPr bwMode="auto">
          <a:xfrm>
            <a:off x="7642225" y="3703638"/>
            <a:ext cx="1189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Résistance de </a:t>
            </a:r>
          </a:p>
          <a:p>
            <a:r>
              <a:rPr lang="fr-FR" sz="1200">
                <a:latin typeface="Arial" panose="020B0604020202020204" pitchFamily="34" charset="0"/>
              </a:rPr>
              <a:t>terminaison</a:t>
            </a:r>
          </a:p>
        </p:txBody>
      </p:sp>
      <p:sp>
        <p:nvSpPr>
          <p:cNvPr id="13325" name="Text Box 13"/>
          <p:cNvSpPr txBox="1">
            <a:spLocks noChangeArrowheads="1"/>
          </p:cNvSpPr>
          <p:nvPr/>
        </p:nvSpPr>
        <p:spPr bwMode="auto">
          <a:xfrm>
            <a:off x="1965325" y="5013325"/>
            <a:ext cx="917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latin typeface="Arial" panose="020B0604020202020204" pitchFamily="34" charset="0"/>
              </a:rPr>
              <a:t>Stations</a:t>
            </a:r>
          </a:p>
        </p:txBody>
      </p:sp>
      <p:graphicFrame>
        <p:nvGraphicFramePr>
          <p:cNvPr id="13326" name="Object 14"/>
          <p:cNvGraphicFramePr>
            <a:graphicFrameLocks noChangeAspect="1"/>
          </p:cNvGraphicFramePr>
          <p:nvPr/>
        </p:nvGraphicFramePr>
        <p:xfrm>
          <a:off x="693738" y="1236663"/>
          <a:ext cx="3590925" cy="904875"/>
        </p:xfrm>
        <a:graphic>
          <a:graphicData uri="http://schemas.openxmlformats.org/presentationml/2006/ole">
            <mc:AlternateContent xmlns:mc="http://schemas.openxmlformats.org/markup-compatibility/2006">
              <mc:Choice xmlns:v="urn:schemas-microsoft-com:vml" Requires="v">
                <p:oleObj spid="_x0000_s7186" name="Image Bitmap" r:id="rId3" imgW="3591426" imgH="905001" progId="Paint.Picture">
                  <p:embed/>
                </p:oleObj>
              </mc:Choice>
              <mc:Fallback>
                <p:oleObj name="Image Bitmap" r:id="rId3" imgW="3591426" imgH="90500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1236663"/>
                        <a:ext cx="35909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7" name="Object 15"/>
          <p:cNvGraphicFramePr>
            <a:graphicFrameLocks noChangeAspect="1"/>
          </p:cNvGraphicFramePr>
          <p:nvPr/>
        </p:nvGraphicFramePr>
        <p:xfrm>
          <a:off x="5070475" y="1014413"/>
          <a:ext cx="3141663" cy="1501775"/>
        </p:xfrm>
        <a:graphic>
          <a:graphicData uri="http://schemas.openxmlformats.org/presentationml/2006/ole">
            <mc:AlternateContent xmlns:mc="http://schemas.openxmlformats.org/markup-compatibility/2006">
              <mc:Choice xmlns:v="urn:schemas-microsoft-com:vml" Requires="v">
                <p:oleObj spid="_x0000_s7187" name="Image Bitmap" r:id="rId5" imgW="2610214" imgH="1247619" progId="Paint.Picture">
                  <p:embed/>
                </p:oleObj>
              </mc:Choice>
              <mc:Fallback>
                <p:oleObj name="Image Bitmap" r:id="rId5" imgW="2610214" imgH="124761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0475" y="1014413"/>
                        <a:ext cx="3141663"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8" name="Text Box 16"/>
          <p:cNvSpPr txBox="1">
            <a:spLocks noChangeArrowheads="1"/>
          </p:cNvSpPr>
          <p:nvPr/>
        </p:nvSpPr>
        <p:spPr bwMode="auto">
          <a:xfrm>
            <a:off x="6804025" y="2525713"/>
            <a:ext cx="1198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Transceivers</a:t>
            </a:r>
          </a:p>
        </p:txBody>
      </p:sp>
      <p:sp>
        <p:nvSpPr>
          <p:cNvPr id="13329" name="Text Box 17"/>
          <p:cNvSpPr txBox="1">
            <a:spLocks noChangeArrowheads="1"/>
          </p:cNvSpPr>
          <p:nvPr/>
        </p:nvSpPr>
        <p:spPr bwMode="auto">
          <a:xfrm>
            <a:off x="1330325" y="849313"/>
            <a:ext cx="1249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coaxial</a:t>
            </a:r>
          </a:p>
        </p:txBody>
      </p:sp>
      <p:sp>
        <p:nvSpPr>
          <p:cNvPr id="13330" name="Rectangle 18"/>
          <p:cNvSpPr>
            <a:spLocks noChangeArrowheads="1"/>
          </p:cNvSpPr>
          <p:nvPr/>
        </p:nvSpPr>
        <p:spPr bwMode="auto">
          <a:xfrm>
            <a:off x="2235200" y="4343400"/>
            <a:ext cx="3175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1" name="Line 19"/>
          <p:cNvSpPr>
            <a:spLocks noChangeShapeType="1"/>
          </p:cNvSpPr>
          <p:nvPr/>
        </p:nvSpPr>
        <p:spPr bwMode="auto">
          <a:xfrm flipH="1">
            <a:off x="5767388" y="3727450"/>
            <a:ext cx="0" cy="39370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332" name="Oval 20"/>
          <p:cNvSpPr>
            <a:spLocks noChangeArrowheads="1"/>
          </p:cNvSpPr>
          <p:nvPr/>
        </p:nvSpPr>
        <p:spPr bwMode="auto">
          <a:xfrm>
            <a:off x="5549900" y="4229100"/>
            <a:ext cx="444500" cy="4445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3" name="Rectangle 21"/>
          <p:cNvSpPr>
            <a:spLocks noChangeArrowheads="1"/>
          </p:cNvSpPr>
          <p:nvPr/>
        </p:nvSpPr>
        <p:spPr bwMode="auto">
          <a:xfrm>
            <a:off x="5613400" y="4114800"/>
            <a:ext cx="3175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4" name="Rectangle 22"/>
          <p:cNvSpPr>
            <a:spLocks noChangeArrowheads="1"/>
          </p:cNvSpPr>
          <p:nvPr/>
        </p:nvSpPr>
        <p:spPr bwMode="auto">
          <a:xfrm>
            <a:off x="5410200" y="3581400"/>
            <a:ext cx="6223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13335" name="Object 23"/>
          <p:cNvGraphicFramePr>
            <a:graphicFrameLocks noChangeAspect="1"/>
          </p:cNvGraphicFramePr>
          <p:nvPr/>
        </p:nvGraphicFramePr>
        <p:xfrm>
          <a:off x="3179763" y="4360863"/>
          <a:ext cx="1895475" cy="1362075"/>
        </p:xfrm>
        <a:graphic>
          <a:graphicData uri="http://schemas.openxmlformats.org/presentationml/2006/ole">
            <mc:AlternateContent xmlns:mc="http://schemas.openxmlformats.org/markup-compatibility/2006">
              <mc:Choice xmlns:v="urn:schemas-microsoft-com:vml" Requires="v">
                <p:oleObj spid="_x0000_s7188" name="Image Bitmap" r:id="rId7" imgW="1895238" imgH="1362265" progId="Paint.Picture">
                  <p:embed/>
                </p:oleObj>
              </mc:Choice>
              <mc:Fallback>
                <p:oleObj name="Image Bitmap" r:id="rId7" imgW="1895238" imgH="1362265"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4360863"/>
                        <a:ext cx="18954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6" name="Text Box 24"/>
          <p:cNvSpPr txBox="1">
            <a:spLocks noChangeArrowheads="1"/>
          </p:cNvSpPr>
          <p:nvPr/>
        </p:nvSpPr>
        <p:spPr bwMode="auto">
          <a:xfrm>
            <a:off x="3527425" y="5840413"/>
            <a:ext cx="1198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Transceivers</a:t>
            </a:r>
          </a:p>
        </p:txBody>
      </p:sp>
      <p:graphicFrame>
        <p:nvGraphicFramePr>
          <p:cNvPr id="13337" name="Object 25"/>
          <p:cNvGraphicFramePr>
            <a:graphicFrameLocks noChangeAspect="1"/>
          </p:cNvGraphicFramePr>
          <p:nvPr/>
        </p:nvGraphicFramePr>
        <p:xfrm>
          <a:off x="6496050" y="4113213"/>
          <a:ext cx="1028700" cy="1704975"/>
        </p:xfrm>
        <a:graphic>
          <a:graphicData uri="http://schemas.openxmlformats.org/presentationml/2006/ole">
            <mc:AlternateContent xmlns:mc="http://schemas.openxmlformats.org/markup-compatibility/2006">
              <mc:Choice xmlns:v="urn:schemas-microsoft-com:vml" Requires="v">
                <p:oleObj spid="_x0000_s7189" name="Image Bitmap" r:id="rId9" imgW="1028844" imgH="1704762" progId="Paint.Picture">
                  <p:embed/>
                </p:oleObj>
              </mc:Choice>
              <mc:Fallback>
                <p:oleObj name="Image Bitmap" r:id="rId9" imgW="1028844" imgH="1704762"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6050" y="4113213"/>
                        <a:ext cx="10287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8" name="Text Box 26"/>
          <p:cNvSpPr txBox="1">
            <a:spLocks noChangeArrowheads="1"/>
          </p:cNvSpPr>
          <p:nvPr/>
        </p:nvSpPr>
        <p:spPr bwMode="auto">
          <a:xfrm>
            <a:off x="6257925" y="5916613"/>
            <a:ext cx="1525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Connectique AUI</a:t>
            </a:r>
          </a:p>
        </p:txBody>
      </p:sp>
      <p:sp>
        <p:nvSpPr>
          <p:cNvPr id="13339" name="Text Box 27"/>
          <p:cNvSpPr txBox="1">
            <a:spLocks noChangeArrowheads="1"/>
          </p:cNvSpPr>
          <p:nvPr/>
        </p:nvSpPr>
        <p:spPr bwMode="auto">
          <a:xfrm>
            <a:off x="2473325" y="3944938"/>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200">
                <a:latin typeface="Arial" panose="020B0604020202020204" pitchFamily="34" charset="0"/>
              </a:rPr>
              <a:t>AUI</a:t>
            </a:r>
            <a:endParaRPr lang="fr-FR" sz="1400">
              <a:latin typeface="Arial" panose="020B0604020202020204" pitchFamily="34" charset="0"/>
            </a:endParaRPr>
          </a:p>
        </p:txBody>
      </p:sp>
      <p:sp>
        <p:nvSpPr>
          <p:cNvPr id="13340" name="Text Box 28"/>
          <p:cNvSpPr txBox="1">
            <a:spLocks noChangeArrowheads="1"/>
          </p:cNvSpPr>
          <p:nvPr/>
        </p:nvSpPr>
        <p:spPr bwMode="auto">
          <a:xfrm>
            <a:off x="1838325" y="3097213"/>
            <a:ext cx="1109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Transceiver</a:t>
            </a:r>
          </a:p>
        </p:txBody>
      </p:sp>
      <p:sp>
        <p:nvSpPr>
          <p:cNvPr id="13341" name="Text Box 29"/>
          <p:cNvSpPr txBox="1">
            <a:spLocks noChangeArrowheads="1"/>
          </p:cNvSpPr>
          <p:nvPr/>
        </p:nvSpPr>
        <p:spPr bwMode="auto">
          <a:xfrm>
            <a:off x="3476625" y="3148013"/>
            <a:ext cx="148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Backbone</a:t>
            </a:r>
          </a:p>
        </p:txBody>
      </p:sp>
    </p:spTree>
    <p:extLst>
      <p:ext uri="{BB962C8B-B14F-4D97-AF65-F5344CB8AC3E}">
        <p14:creationId xmlns:p14="http://schemas.microsoft.com/office/powerpoint/2010/main" val="305985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4"/>
          <p:cNvSpPr>
            <a:spLocks noGrp="1"/>
          </p:cNvSpPr>
          <p:nvPr>
            <p:ph type="sldNum" sz="quarter" idx="12"/>
          </p:nvPr>
        </p:nvSpPr>
        <p:spPr/>
        <p:txBody>
          <a:bodyPr/>
          <a:lstStyle/>
          <a:p>
            <a:fld id="{D9986C4C-EE54-469B-B364-125E7F17E29B}" type="slidenum">
              <a:rPr lang="fr-FR"/>
              <a:pPr/>
              <a:t>16</a:t>
            </a:fld>
            <a:endParaRPr lang="fr-FR"/>
          </a:p>
        </p:txBody>
      </p:sp>
      <p:sp>
        <p:nvSpPr>
          <p:cNvPr id="14338" name="Rectangle 2"/>
          <p:cNvSpPr>
            <a:spLocks noGrp="1" noChangeArrowheads="1"/>
          </p:cNvSpPr>
          <p:nvPr>
            <p:ph type="title"/>
          </p:nvPr>
        </p:nvSpPr>
        <p:spPr>
          <a:xfrm>
            <a:off x="5376863" y="177800"/>
            <a:ext cx="3568700" cy="596900"/>
          </a:xfrm>
          <a:solidFill>
            <a:srgbClr val="FFCC66"/>
          </a:solidFill>
        </p:spPr>
        <p:txBody>
          <a:bodyPr/>
          <a:lstStyle/>
          <a:p>
            <a:r>
              <a:rPr lang="fr-FR" sz="2400" b="1">
                <a:solidFill>
                  <a:schemeClr val="tx1"/>
                </a:solidFill>
                <a:latin typeface="Arial" panose="020B0604020202020204" pitchFamily="34" charset="0"/>
              </a:rPr>
              <a:t>Fan Out </a:t>
            </a:r>
            <a:r>
              <a:rPr lang="fr-FR" sz="2400" b="1" i="1">
                <a:solidFill>
                  <a:schemeClr val="tx1"/>
                </a:solidFill>
                <a:latin typeface="Arial" panose="020B0604020202020204" pitchFamily="34" charset="0"/>
              </a:rPr>
              <a:t>en 10 Base 5</a:t>
            </a:r>
          </a:p>
        </p:txBody>
      </p:sp>
      <p:sp>
        <p:nvSpPr>
          <p:cNvPr id="14339" name="Rectangle 3"/>
          <p:cNvSpPr>
            <a:spLocks noChangeArrowheads="1"/>
          </p:cNvSpPr>
          <p:nvPr/>
        </p:nvSpPr>
        <p:spPr bwMode="auto">
          <a:xfrm>
            <a:off x="457200" y="1295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600">
                <a:latin typeface="Arial" panose="020B0604020202020204" pitchFamily="34" charset="0"/>
              </a:rPr>
              <a:t>Le Fan Out ou multiplicateur d ’accès permet de connecter plusieurs utilisateurs via le câble AUI sur un seul transceiver</a:t>
            </a:r>
          </a:p>
        </p:txBody>
      </p:sp>
      <p:sp>
        <p:nvSpPr>
          <p:cNvPr id="14340" name="Rectangle 4"/>
          <p:cNvSpPr>
            <a:spLocks noChangeArrowheads="1"/>
          </p:cNvSpPr>
          <p:nvPr/>
        </p:nvSpPr>
        <p:spPr bwMode="auto">
          <a:xfrm>
            <a:off x="2379663" y="5640388"/>
            <a:ext cx="4797425" cy="2254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1" name="Rectangle 5"/>
          <p:cNvSpPr>
            <a:spLocks noChangeArrowheads="1"/>
          </p:cNvSpPr>
          <p:nvPr/>
        </p:nvSpPr>
        <p:spPr bwMode="auto">
          <a:xfrm>
            <a:off x="5732463" y="5487988"/>
            <a:ext cx="530225" cy="149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2" name="Rectangle 6"/>
          <p:cNvSpPr>
            <a:spLocks noChangeArrowheads="1"/>
          </p:cNvSpPr>
          <p:nvPr/>
        </p:nvSpPr>
        <p:spPr bwMode="auto">
          <a:xfrm>
            <a:off x="5351463" y="5183188"/>
            <a:ext cx="1292225" cy="301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3" name="Line 7"/>
          <p:cNvSpPr>
            <a:spLocks noChangeShapeType="1"/>
          </p:cNvSpPr>
          <p:nvPr/>
        </p:nvSpPr>
        <p:spPr bwMode="auto">
          <a:xfrm flipV="1">
            <a:off x="5959475" y="3582988"/>
            <a:ext cx="0" cy="1598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44" name="Line 8"/>
          <p:cNvSpPr>
            <a:spLocks noChangeShapeType="1"/>
          </p:cNvSpPr>
          <p:nvPr/>
        </p:nvSpPr>
        <p:spPr bwMode="auto">
          <a:xfrm flipH="1">
            <a:off x="4818063" y="3581400"/>
            <a:ext cx="1141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45" name="Rectangle 9"/>
          <p:cNvSpPr>
            <a:spLocks noChangeArrowheads="1"/>
          </p:cNvSpPr>
          <p:nvPr/>
        </p:nvSpPr>
        <p:spPr bwMode="auto">
          <a:xfrm>
            <a:off x="3751263" y="2668588"/>
            <a:ext cx="1063625" cy="190182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6" name="Line 10"/>
          <p:cNvSpPr>
            <a:spLocks noChangeShapeType="1"/>
          </p:cNvSpPr>
          <p:nvPr/>
        </p:nvSpPr>
        <p:spPr bwMode="auto">
          <a:xfrm flipH="1">
            <a:off x="1846263" y="28194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47" name="Line 11"/>
          <p:cNvSpPr>
            <a:spLocks noChangeShapeType="1"/>
          </p:cNvSpPr>
          <p:nvPr/>
        </p:nvSpPr>
        <p:spPr bwMode="auto">
          <a:xfrm flipH="1">
            <a:off x="1846263" y="30480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48" name="Line 12"/>
          <p:cNvSpPr>
            <a:spLocks noChangeShapeType="1"/>
          </p:cNvSpPr>
          <p:nvPr/>
        </p:nvSpPr>
        <p:spPr bwMode="auto">
          <a:xfrm flipH="1">
            <a:off x="1846263" y="32766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49" name="Line 13"/>
          <p:cNvSpPr>
            <a:spLocks noChangeShapeType="1"/>
          </p:cNvSpPr>
          <p:nvPr/>
        </p:nvSpPr>
        <p:spPr bwMode="auto">
          <a:xfrm flipH="1">
            <a:off x="1846263" y="35052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50" name="Line 14"/>
          <p:cNvSpPr>
            <a:spLocks noChangeShapeType="1"/>
          </p:cNvSpPr>
          <p:nvPr/>
        </p:nvSpPr>
        <p:spPr bwMode="auto">
          <a:xfrm flipH="1">
            <a:off x="1846263" y="37338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51" name="Line 15"/>
          <p:cNvSpPr>
            <a:spLocks noChangeShapeType="1"/>
          </p:cNvSpPr>
          <p:nvPr/>
        </p:nvSpPr>
        <p:spPr bwMode="auto">
          <a:xfrm flipH="1">
            <a:off x="1846263" y="39624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52" name="Line 16"/>
          <p:cNvSpPr>
            <a:spLocks noChangeShapeType="1"/>
          </p:cNvSpPr>
          <p:nvPr/>
        </p:nvSpPr>
        <p:spPr bwMode="auto">
          <a:xfrm flipH="1">
            <a:off x="1846263" y="41910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53" name="Line 17"/>
          <p:cNvSpPr>
            <a:spLocks noChangeShapeType="1"/>
          </p:cNvSpPr>
          <p:nvPr/>
        </p:nvSpPr>
        <p:spPr bwMode="auto">
          <a:xfrm flipH="1">
            <a:off x="1846263" y="4419600"/>
            <a:ext cx="1903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54" name="Rectangle 18"/>
          <p:cNvSpPr>
            <a:spLocks noChangeArrowheads="1"/>
          </p:cNvSpPr>
          <p:nvPr/>
        </p:nvSpPr>
        <p:spPr bwMode="auto">
          <a:xfrm>
            <a:off x="3810000" y="3200400"/>
            <a:ext cx="8239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400">
                <a:latin typeface="Arial" panose="020B0604020202020204" pitchFamily="34" charset="0"/>
              </a:rPr>
              <a:t>Fan Out</a:t>
            </a:r>
          </a:p>
          <a:p>
            <a:pPr eaLnBrk="0" hangingPunct="0"/>
            <a:endParaRPr lang="fr-FR" sz="1400">
              <a:latin typeface="Arial" panose="020B0604020202020204" pitchFamily="34" charset="0"/>
            </a:endParaRPr>
          </a:p>
          <a:p>
            <a:pPr eaLnBrk="0" hangingPunct="0"/>
            <a:r>
              <a:rPr lang="fr-FR" sz="1400">
                <a:latin typeface="Arial" panose="020B0604020202020204" pitchFamily="34" charset="0"/>
              </a:rPr>
              <a:t> 8 ports</a:t>
            </a:r>
          </a:p>
        </p:txBody>
      </p:sp>
      <p:sp>
        <p:nvSpPr>
          <p:cNvPr id="14355" name="Rectangle 19"/>
          <p:cNvSpPr>
            <a:spLocks noChangeArrowheads="1"/>
          </p:cNvSpPr>
          <p:nvPr/>
        </p:nvSpPr>
        <p:spPr bwMode="auto">
          <a:xfrm>
            <a:off x="2146300" y="2497138"/>
            <a:ext cx="952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latin typeface="Arial" panose="020B0604020202020204" pitchFamily="34" charset="0"/>
              </a:rPr>
              <a:t>Câbles AUI</a:t>
            </a:r>
          </a:p>
        </p:txBody>
      </p:sp>
      <p:sp>
        <p:nvSpPr>
          <p:cNvPr id="14356" name="Rectangle 20"/>
          <p:cNvSpPr>
            <a:spLocks noChangeArrowheads="1"/>
          </p:cNvSpPr>
          <p:nvPr/>
        </p:nvSpPr>
        <p:spPr bwMode="auto">
          <a:xfrm>
            <a:off x="4956175" y="3263900"/>
            <a:ext cx="876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latin typeface="Arial" panose="020B0604020202020204" pitchFamily="34" charset="0"/>
              </a:rPr>
              <a:t>Câble AUI</a:t>
            </a:r>
          </a:p>
        </p:txBody>
      </p:sp>
      <p:sp>
        <p:nvSpPr>
          <p:cNvPr id="14357" name="Rectangle 21"/>
          <p:cNvSpPr>
            <a:spLocks noChangeArrowheads="1"/>
          </p:cNvSpPr>
          <p:nvPr/>
        </p:nvSpPr>
        <p:spPr bwMode="auto">
          <a:xfrm>
            <a:off x="5349875" y="5181600"/>
            <a:ext cx="1106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latin typeface="Arial" panose="020B0604020202020204" pitchFamily="34" charset="0"/>
              </a:rPr>
              <a:t>   Transceiver</a:t>
            </a:r>
          </a:p>
        </p:txBody>
      </p:sp>
      <p:sp>
        <p:nvSpPr>
          <p:cNvPr id="14358" name="Rectangle 22"/>
          <p:cNvSpPr>
            <a:spLocks noChangeArrowheads="1"/>
          </p:cNvSpPr>
          <p:nvPr/>
        </p:nvSpPr>
        <p:spPr bwMode="auto">
          <a:xfrm>
            <a:off x="3200400" y="5595938"/>
            <a:ext cx="3140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latin typeface="Arial" panose="020B0604020202020204" pitchFamily="34" charset="0"/>
              </a:rPr>
              <a:t>                                                         Medium</a:t>
            </a:r>
          </a:p>
        </p:txBody>
      </p:sp>
      <p:graphicFrame>
        <p:nvGraphicFramePr>
          <p:cNvPr id="14359" name="Object 23"/>
          <p:cNvGraphicFramePr>
            <a:graphicFrameLocks noChangeAspect="1"/>
          </p:cNvGraphicFramePr>
          <p:nvPr/>
        </p:nvGraphicFramePr>
        <p:xfrm>
          <a:off x="6486525" y="2193925"/>
          <a:ext cx="2089150" cy="979488"/>
        </p:xfrm>
        <a:graphic>
          <a:graphicData uri="http://schemas.openxmlformats.org/presentationml/2006/ole">
            <mc:AlternateContent xmlns:mc="http://schemas.openxmlformats.org/markup-compatibility/2006">
              <mc:Choice xmlns:v="urn:schemas-microsoft-com:vml" Requires="v">
                <p:oleObj spid="_x0000_s8202" name="Image Bitmap" r:id="rId3" imgW="4019048" imgH="1886213" progId="Paint.Picture">
                  <p:embed/>
                </p:oleObj>
              </mc:Choice>
              <mc:Fallback>
                <p:oleObj name="Image Bitmap" r:id="rId3" imgW="4019048" imgH="188621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193925"/>
                        <a:ext cx="208915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60" name="Object 24"/>
          <p:cNvGraphicFramePr>
            <a:graphicFrameLocks noChangeAspect="1"/>
          </p:cNvGraphicFramePr>
          <p:nvPr/>
        </p:nvGraphicFramePr>
        <p:xfrm>
          <a:off x="7035800" y="3846513"/>
          <a:ext cx="1574800" cy="1120775"/>
        </p:xfrm>
        <a:graphic>
          <a:graphicData uri="http://schemas.openxmlformats.org/presentationml/2006/ole">
            <mc:AlternateContent xmlns:mc="http://schemas.openxmlformats.org/markup-compatibility/2006">
              <mc:Choice xmlns:v="urn:schemas-microsoft-com:vml" Requires="v">
                <p:oleObj spid="_x0000_s8203" name="Image Bitmap" r:id="rId5" imgW="1752381" imgH="1247619" progId="Paint.Picture">
                  <p:embed/>
                </p:oleObj>
              </mc:Choice>
              <mc:Fallback>
                <p:oleObj name="Image Bitmap" r:id="rId5" imgW="1752381" imgH="124761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00" y="3846513"/>
                        <a:ext cx="15748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61" name="Text Box 25"/>
          <p:cNvSpPr txBox="1">
            <a:spLocks noChangeArrowheads="1"/>
          </p:cNvSpPr>
          <p:nvPr/>
        </p:nvSpPr>
        <p:spPr bwMode="auto">
          <a:xfrm>
            <a:off x="593725" y="3363913"/>
            <a:ext cx="889000" cy="5175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400">
                <a:latin typeface="Arial" panose="020B0604020202020204" pitchFamily="34" charset="0"/>
              </a:rPr>
              <a:t>Vers les stations</a:t>
            </a:r>
          </a:p>
        </p:txBody>
      </p:sp>
      <p:sp>
        <p:nvSpPr>
          <p:cNvPr id="14362" name="Text Box 26"/>
          <p:cNvSpPr txBox="1">
            <a:spLocks noChangeArrowheads="1"/>
          </p:cNvSpPr>
          <p:nvPr/>
        </p:nvSpPr>
        <p:spPr bwMode="auto">
          <a:xfrm>
            <a:off x="7172325" y="3198813"/>
            <a:ext cx="784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Fan out</a:t>
            </a:r>
          </a:p>
        </p:txBody>
      </p:sp>
      <p:sp>
        <p:nvSpPr>
          <p:cNvPr id="14363" name="Text Box 27"/>
          <p:cNvSpPr txBox="1">
            <a:spLocks noChangeArrowheads="1"/>
          </p:cNvSpPr>
          <p:nvPr/>
        </p:nvSpPr>
        <p:spPr bwMode="auto">
          <a:xfrm>
            <a:off x="7388225" y="4989513"/>
            <a:ext cx="99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AUI</a:t>
            </a:r>
          </a:p>
        </p:txBody>
      </p:sp>
    </p:spTree>
    <p:extLst>
      <p:ext uri="{BB962C8B-B14F-4D97-AF65-F5344CB8AC3E}">
        <p14:creationId xmlns:p14="http://schemas.microsoft.com/office/powerpoint/2010/main" val="248418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5"/>
          <p:cNvSpPr>
            <a:spLocks noGrp="1"/>
          </p:cNvSpPr>
          <p:nvPr>
            <p:ph type="sldNum" sz="quarter" idx="12"/>
          </p:nvPr>
        </p:nvSpPr>
        <p:spPr/>
        <p:txBody>
          <a:bodyPr/>
          <a:lstStyle/>
          <a:p>
            <a:fld id="{7AAA7E4A-4C0B-4DC1-9B4E-67F86783FC28}" type="slidenum">
              <a:rPr lang="fr-FR"/>
              <a:pPr/>
              <a:t>17</a:t>
            </a:fld>
            <a:endParaRPr lang="fr-FR"/>
          </a:p>
        </p:txBody>
      </p:sp>
      <p:sp>
        <p:nvSpPr>
          <p:cNvPr id="15362" name="Rectangle 2"/>
          <p:cNvSpPr>
            <a:spLocks noGrp="1" noChangeArrowheads="1"/>
          </p:cNvSpPr>
          <p:nvPr>
            <p:ph type="title"/>
          </p:nvPr>
        </p:nvSpPr>
        <p:spPr>
          <a:xfrm>
            <a:off x="5181600" y="228600"/>
            <a:ext cx="3763963" cy="381000"/>
          </a:xfrm>
          <a:solidFill>
            <a:srgbClr val="FFCC66"/>
          </a:solidFill>
          <a:ln/>
        </p:spPr>
        <p:txBody>
          <a:bodyPr lIns="92075" tIns="46038" rIns="92075" bIns="46038">
            <a:normAutofit fontScale="90000"/>
          </a:bodyPr>
          <a:lstStyle/>
          <a:p>
            <a:pPr algn="r"/>
            <a:r>
              <a:rPr lang="fr-FR" sz="2400" b="1">
                <a:solidFill>
                  <a:schemeClr val="tx1"/>
                </a:solidFill>
                <a:latin typeface="Arial" panose="020B0604020202020204" pitchFamily="34" charset="0"/>
              </a:rPr>
              <a:t>Topologie en 10 base 2</a:t>
            </a:r>
          </a:p>
        </p:txBody>
      </p:sp>
      <p:sp>
        <p:nvSpPr>
          <p:cNvPr id="15363" name="Line 3"/>
          <p:cNvSpPr>
            <a:spLocks noChangeShapeType="1"/>
          </p:cNvSpPr>
          <p:nvPr/>
        </p:nvSpPr>
        <p:spPr bwMode="auto">
          <a:xfrm>
            <a:off x="1371600" y="3505200"/>
            <a:ext cx="6705600" cy="0"/>
          </a:xfrm>
          <a:prstGeom prst="line">
            <a:avLst/>
          </a:prstGeom>
          <a:noFill/>
          <a:ln w="5715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5364" name="Rectangle 4"/>
          <p:cNvSpPr>
            <a:spLocks noChangeArrowheads="1"/>
          </p:cNvSpPr>
          <p:nvPr/>
        </p:nvSpPr>
        <p:spPr bwMode="auto">
          <a:xfrm>
            <a:off x="2209800" y="34290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5" name="Rectangle 5"/>
          <p:cNvSpPr>
            <a:spLocks noChangeArrowheads="1"/>
          </p:cNvSpPr>
          <p:nvPr/>
        </p:nvSpPr>
        <p:spPr bwMode="auto">
          <a:xfrm>
            <a:off x="3962400" y="34290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6" name="Rectangle 6"/>
          <p:cNvSpPr>
            <a:spLocks noChangeArrowheads="1"/>
          </p:cNvSpPr>
          <p:nvPr/>
        </p:nvSpPr>
        <p:spPr bwMode="auto">
          <a:xfrm>
            <a:off x="5562600" y="34290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7" name="Rectangle 7"/>
          <p:cNvSpPr>
            <a:spLocks noChangeArrowheads="1"/>
          </p:cNvSpPr>
          <p:nvPr/>
        </p:nvSpPr>
        <p:spPr bwMode="auto">
          <a:xfrm>
            <a:off x="6629400" y="34290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8" name="Rectangle 8"/>
          <p:cNvSpPr>
            <a:spLocks noChangeArrowheads="1"/>
          </p:cNvSpPr>
          <p:nvPr/>
        </p:nvSpPr>
        <p:spPr bwMode="auto">
          <a:xfrm>
            <a:off x="2362200" y="3581400"/>
            <a:ext cx="762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9" name="Rectangle 9"/>
          <p:cNvSpPr>
            <a:spLocks noChangeArrowheads="1"/>
          </p:cNvSpPr>
          <p:nvPr/>
        </p:nvSpPr>
        <p:spPr bwMode="auto">
          <a:xfrm>
            <a:off x="4114800" y="3581400"/>
            <a:ext cx="762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0" name="Rectangle 10"/>
          <p:cNvSpPr>
            <a:spLocks noChangeArrowheads="1"/>
          </p:cNvSpPr>
          <p:nvPr/>
        </p:nvSpPr>
        <p:spPr bwMode="auto">
          <a:xfrm>
            <a:off x="5715000" y="3276600"/>
            <a:ext cx="762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1" name="Rectangle 11"/>
          <p:cNvSpPr>
            <a:spLocks noChangeArrowheads="1"/>
          </p:cNvSpPr>
          <p:nvPr/>
        </p:nvSpPr>
        <p:spPr bwMode="auto">
          <a:xfrm>
            <a:off x="6781800" y="3581400"/>
            <a:ext cx="762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2" name="Line 12"/>
          <p:cNvSpPr>
            <a:spLocks noChangeShapeType="1"/>
          </p:cNvSpPr>
          <p:nvPr/>
        </p:nvSpPr>
        <p:spPr bwMode="auto">
          <a:xfrm>
            <a:off x="2401888" y="3727450"/>
            <a:ext cx="0" cy="304800"/>
          </a:xfrm>
          <a:prstGeom prst="line">
            <a:avLst/>
          </a:prstGeom>
          <a:noFill/>
          <a:ln w="381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5373" name="Oval 13"/>
          <p:cNvSpPr>
            <a:spLocks noChangeArrowheads="1"/>
          </p:cNvSpPr>
          <p:nvPr/>
        </p:nvSpPr>
        <p:spPr bwMode="auto">
          <a:xfrm>
            <a:off x="2171700" y="4013200"/>
            <a:ext cx="444500" cy="4445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4" name="Oval 14"/>
          <p:cNvSpPr>
            <a:spLocks noChangeArrowheads="1"/>
          </p:cNvSpPr>
          <p:nvPr/>
        </p:nvSpPr>
        <p:spPr bwMode="auto">
          <a:xfrm>
            <a:off x="3937000" y="3721100"/>
            <a:ext cx="444500" cy="4445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5" name="Oval 15"/>
          <p:cNvSpPr>
            <a:spLocks noChangeArrowheads="1"/>
          </p:cNvSpPr>
          <p:nvPr/>
        </p:nvSpPr>
        <p:spPr bwMode="auto">
          <a:xfrm>
            <a:off x="5537200" y="2832100"/>
            <a:ext cx="444500" cy="4445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6" name="Oval 16"/>
          <p:cNvSpPr>
            <a:spLocks noChangeArrowheads="1"/>
          </p:cNvSpPr>
          <p:nvPr/>
        </p:nvSpPr>
        <p:spPr bwMode="auto">
          <a:xfrm>
            <a:off x="6591300" y="3721100"/>
            <a:ext cx="444500" cy="4445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7" name="Rectangle 17"/>
          <p:cNvSpPr>
            <a:spLocks noChangeArrowheads="1"/>
          </p:cNvSpPr>
          <p:nvPr/>
        </p:nvSpPr>
        <p:spPr bwMode="auto">
          <a:xfrm>
            <a:off x="1270000" y="3365500"/>
            <a:ext cx="139700" cy="2794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8" name="Rectangle 18"/>
          <p:cNvSpPr>
            <a:spLocks noChangeArrowheads="1"/>
          </p:cNvSpPr>
          <p:nvPr/>
        </p:nvSpPr>
        <p:spPr bwMode="auto">
          <a:xfrm>
            <a:off x="8051800" y="3340100"/>
            <a:ext cx="139700" cy="2794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79" name="Text Box 19"/>
          <p:cNvSpPr txBox="1">
            <a:spLocks noChangeArrowheads="1"/>
          </p:cNvSpPr>
          <p:nvPr/>
        </p:nvSpPr>
        <p:spPr bwMode="auto">
          <a:xfrm>
            <a:off x="339725" y="3043238"/>
            <a:ext cx="1189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Résistance de </a:t>
            </a:r>
          </a:p>
          <a:p>
            <a:r>
              <a:rPr lang="fr-FR" sz="1200">
                <a:latin typeface="Arial" panose="020B0604020202020204" pitchFamily="34" charset="0"/>
              </a:rPr>
              <a:t>terminaison</a:t>
            </a:r>
          </a:p>
        </p:txBody>
      </p:sp>
      <p:sp>
        <p:nvSpPr>
          <p:cNvPr id="15380" name="Text Box 20"/>
          <p:cNvSpPr txBox="1">
            <a:spLocks noChangeArrowheads="1"/>
          </p:cNvSpPr>
          <p:nvPr/>
        </p:nvSpPr>
        <p:spPr bwMode="auto">
          <a:xfrm>
            <a:off x="7642225" y="3703638"/>
            <a:ext cx="1189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Résistance de </a:t>
            </a:r>
          </a:p>
          <a:p>
            <a:r>
              <a:rPr lang="fr-FR" sz="1200">
                <a:latin typeface="Arial" panose="020B0604020202020204" pitchFamily="34" charset="0"/>
              </a:rPr>
              <a:t>terminaison</a:t>
            </a:r>
          </a:p>
        </p:txBody>
      </p:sp>
      <p:sp>
        <p:nvSpPr>
          <p:cNvPr id="15381" name="Text Box 21"/>
          <p:cNvSpPr txBox="1">
            <a:spLocks noChangeArrowheads="1"/>
          </p:cNvSpPr>
          <p:nvPr/>
        </p:nvSpPr>
        <p:spPr bwMode="auto">
          <a:xfrm>
            <a:off x="1901825" y="4543425"/>
            <a:ext cx="917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latin typeface="Arial" panose="020B0604020202020204" pitchFamily="34" charset="0"/>
              </a:rPr>
              <a:t>Stations</a:t>
            </a:r>
          </a:p>
        </p:txBody>
      </p:sp>
      <p:sp>
        <p:nvSpPr>
          <p:cNvPr id="15382" name="Text Box 22"/>
          <p:cNvSpPr txBox="1">
            <a:spLocks noChangeArrowheads="1"/>
          </p:cNvSpPr>
          <p:nvPr/>
        </p:nvSpPr>
        <p:spPr bwMode="auto">
          <a:xfrm>
            <a:off x="2041525" y="3094038"/>
            <a:ext cx="153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a:latin typeface="Arial" panose="020B0604020202020204" pitchFamily="34" charset="0"/>
              </a:rPr>
              <a:t>Raccords BNC en T</a:t>
            </a:r>
          </a:p>
        </p:txBody>
      </p:sp>
      <p:graphicFrame>
        <p:nvGraphicFramePr>
          <p:cNvPr id="15383" name="Object 23"/>
          <p:cNvGraphicFramePr>
            <a:graphicFrameLocks noChangeAspect="1"/>
          </p:cNvGraphicFramePr>
          <p:nvPr/>
        </p:nvGraphicFramePr>
        <p:xfrm>
          <a:off x="1063625" y="5029200"/>
          <a:ext cx="2711450" cy="1331913"/>
        </p:xfrm>
        <a:graphic>
          <a:graphicData uri="http://schemas.openxmlformats.org/presentationml/2006/ole">
            <mc:AlternateContent xmlns:mc="http://schemas.openxmlformats.org/markup-compatibility/2006">
              <mc:Choice xmlns:v="urn:schemas-microsoft-com:vml" Requires="v">
                <p:oleObj spid="_x0000_s9230" name="Image Bitmap" r:id="rId3" imgW="3258005" imgH="1600000" progId="Paint.Picture">
                  <p:embed/>
                </p:oleObj>
              </mc:Choice>
              <mc:Fallback>
                <p:oleObj name="Image Bitmap" r:id="rId3" imgW="3258005" imgH="16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25" y="5029200"/>
                        <a:ext cx="271145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84" name="Object 24"/>
          <p:cNvGraphicFramePr>
            <a:graphicFrameLocks noChangeAspect="1"/>
          </p:cNvGraphicFramePr>
          <p:nvPr/>
        </p:nvGraphicFramePr>
        <p:xfrm>
          <a:off x="5127625" y="4481513"/>
          <a:ext cx="1966913" cy="1606550"/>
        </p:xfrm>
        <a:graphic>
          <a:graphicData uri="http://schemas.openxmlformats.org/presentationml/2006/ole">
            <mc:AlternateContent xmlns:mc="http://schemas.openxmlformats.org/markup-compatibility/2006">
              <mc:Choice xmlns:v="urn:schemas-microsoft-com:vml" Requires="v">
                <p:oleObj spid="_x0000_s9231" name="Image Bitmap" r:id="rId5" imgW="3486637" imgH="2847619" progId="Paint.Picture">
                  <p:embed/>
                </p:oleObj>
              </mc:Choice>
              <mc:Fallback>
                <p:oleObj name="Image Bitmap" r:id="rId5" imgW="3486637" imgH="284761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25" y="4481513"/>
                        <a:ext cx="1966913"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85" name="Text Box 25"/>
          <p:cNvSpPr txBox="1">
            <a:spLocks noChangeArrowheads="1"/>
          </p:cNvSpPr>
          <p:nvPr/>
        </p:nvSpPr>
        <p:spPr bwMode="auto">
          <a:xfrm>
            <a:off x="3590925" y="1116013"/>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coaxial RJ58 Thin</a:t>
            </a:r>
          </a:p>
        </p:txBody>
      </p:sp>
      <p:sp>
        <p:nvSpPr>
          <p:cNvPr id="15386" name="Text Box 26"/>
          <p:cNvSpPr txBox="1">
            <a:spLocks noChangeArrowheads="1"/>
          </p:cNvSpPr>
          <p:nvPr/>
        </p:nvSpPr>
        <p:spPr bwMode="auto">
          <a:xfrm>
            <a:off x="1774825" y="6335713"/>
            <a:ext cx="1614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Connecteurs BNC</a:t>
            </a:r>
          </a:p>
        </p:txBody>
      </p:sp>
      <p:sp>
        <p:nvSpPr>
          <p:cNvPr id="15387" name="Text Box 27"/>
          <p:cNvSpPr txBox="1">
            <a:spLocks noChangeArrowheads="1"/>
          </p:cNvSpPr>
          <p:nvPr/>
        </p:nvSpPr>
        <p:spPr bwMode="auto">
          <a:xfrm>
            <a:off x="5749925" y="6119813"/>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Té BNC</a:t>
            </a:r>
          </a:p>
        </p:txBody>
      </p:sp>
      <p:graphicFrame>
        <p:nvGraphicFramePr>
          <p:cNvPr id="15388" name="Object 28"/>
          <p:cNvGraphicFramePr>
            <a:graphicFrameLocks noChangeAspect="1"/>
          </p:cNvGraphicFramePr>
          <p:nvPr/>
        </p:nvGraphicFramePr>
        <p:xfrm>
          <a:off x="2767013" y="1462088"/>
          <a:ext cx="3305175" cy="809625"/>
        </p:xfrm>
        <a:graphic>
          <a:graphicData uri="http://schemas.openxmlformats.org/presentationml/2006/ole">
            <mc:AlternateContent xmlns:mc="http://schemas.openxmlformats.org/markup-compatibility/2006">
              <mc:Choice xmlns:v="urn:schemas-microsoft-com:vml" Requires="v">
                <p:oleObj spid="_x0000_s9232" name="Image Bitmap" r:id="rId7" imgW="3304762" imgH="809738" progId="Paint.Picture">
                  <p:embed/>
                </p:oleObj>
              </mc:Choice>
              <mc:Fallback>
                <p:oleObj name="Image Bitmap" r:id="rId7" imgW="3304762" imgH="809738"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7013" y="1462088"/>
                        <a:ext cx="33051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89" name="Text Box 29"/>
          <p:cNvSpPr txBox="1">
            <a:spLocks noChangeArrowheads="1"/>
          </p:cNvSpPr>
          <p:nvPr/>
        </p:nvSpPr>
        <p:spPr bwMode="auto">
          <a:xfrm>
            <a:off x="3222625" y="2309813"/>
            <a:ext cx="173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i="1">
                <a:latin typeface="Arial" panose="020B0604020202020204" pitchFamily="34" charset="0"/>
              </a:rPr>
              <a:t>Impédance 50 Ohm</a:t>
            </a:r>
          </a:p>
        </p:txBody>
      </p:sp>
    </p:spTree>
    <p:extLst>
      <p:ext uri="{BB962C8B-B14F-4D97-AF65-F5344CB8AC3E}">
        <p14:creationId xmlns:p14="http://schemas.microsoft.com/office/powerpoint/2010/main" val="137126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numéro de diapositive 5"/>
          <p:cNvSpPr>
            <a:spLocks noGrp="1"/>
          </p:cNvSpPr>
          <p:nvPr>
            <p:ph type="sldNum" sz="quarter" idx="12"/>
          </p:nvPr>
        </p:nvSpPr>
        <p:spPr/>
        <p:txBody>
          <a:bodyPr/>
          <a:lstStyle/>
          <a:p>
            <a:fld id="{18D4390F-2ED8-4C95-8BA5-E6709BC0D11C}" type="slidenum">
              <a:rPr lang="fr-FR"/>
              <a:pPr/>
              <a:t>18</a:t>
            </a:fld>
            <a:endParaRPr lang="fr-FR"/>
          </a:p>
        </p:txBody>
      </p:sp>
      <p:sp>
        <p:nvSpPr>
          <p:cNvPr id="16386" name="Rectangle 2"/>
          <p:cNvSpPr>
            <a:spLocks noGrp="1" noChangeArrowheads="1"/>
          </p:cNvSpPr>
          <p:nvPr>
            <p:ph type="title"/>
          </p:nvPr>
        </p:nvSpPr>
        <p:spPr>
          <a:xfrm>
            <a:off x="4724400" y="228600"/>
            <a:ext cx="4157663" cy="5207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Topologie en 10/100 base T</a:t>
            </a:r>
          </a:p>
        </p:txBody>
      </p:sp>
      <p:graphicFrame>
        <p:nvGraphicFramePr>
          <p:cNvPr id="16387" name="Object 3"/>
          <p:cNvGraphicFramePr>
            <a:graphicFrameLocks noChangeAspect="1"/>
          </p:cNvGraphicFramePr>
          <p:nvPr/>
        </p:nvGraphicFramePr>
        <p:xfrm>
          <a:off x="1524000" y="1371600"/>
          <a:ext cx="1581150" cy="857250"/>
        </p:xfrm>
        <a:graphic>
          <a:graphicData uri="http://schemas.openxmlformats.org/presentationml/2006/ole">
            <mc:AlternateContent xmlns:mc="http://schemas.openxmlformats.org/markup-compatibility/2006">
              <mc:Choice xmlns:v="urn:schemas-microsoft-com:vml" Requires="v">
                <p:oleObj spid="_x0000_s10266" name="Image Bitmap" r:id="rId3" imgW="1580952" imgH="857143" progId="Paint.Picture">
                  <p:embed/>
                </p:oleObj>
              </mc:Choice>
              <mc:Fallback>
                <p:oleObj name="Image Bitmap" r:id="rId3" imgW="1580952" imgH="8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15811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3276600" y="3505200"/>
          <a:ext cx="1581150" cy="857250"/>
        </p:xfrm>
        <a:graphic>
          <a:graphicData uri="http://schemas.openxmlformats.org/presentationml/2006/ole">
            <mc:AlternateContent xmlns:mc="http://schemas.openxmlformats.org/markup-compatibility/2006">
              <mc:Choice xmlns:v="urn:schemas-microsoft-com:vml" Requires="v">
                <p:oleObj spid="_x0000_s10267" name="Image Bitmap" r:id="rId5" imgW="1580952" imgH="857143" progId="Paint.Picture">
                  <p:embed/>
                </p:oleObj>
              </mc:Choice>
              <mc:Fallback>
                <p:oleObj name="Image Bitmap" r:id="rId5" imgW="1580952" imgH="8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5200"/>
                        <a:ext cx="15811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88925" y="3025775"/>
          <a:ext cx="1581150" cy="857250"/>
        </p:xfrm>
        <a:graphic>
          <a:graphicData uri="http://schemas.openxmlformats.org/presentationml/2006/ole">
            <mc:AlternateContent xmlns:mc="http://schemas.openxmlformats.org/markup-compatibility/2006">
              <mc:Choice xmlns:v="urn:schemas-microsoft-com:vml" Requires="v">
                <p:oleObj spid="_x0000_s10268" name="Image Bitmap" r:id="rId6" imgW="1580952" imgH="857143" progId="Paint.Picture">
                  <p:embed/>
                </p:oleObj>
              </mc:Choice>
              <mc:Fallback>
                <p:oleObj name="Image Bitmap" r:id="rId6" imgW="1580952" imgH="8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3025775"/>
                        <a:ext cx="15811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Line 6"/>
          <p:cNvSpPr>
            <a:spLocks noChangeShapeType="1"/>
          </p:cNvSpPr>
          <p:nvPr/>
        </p:nvSpPr>
        <p:spPr bwMode="auto">
          <a:xfrm>
            <a:off x="1803400" y="2273300"/>
            <a:ext cx="0" cy="558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1" name="Line 7"/>
          <p:cNvSpPr>
            <a:spLocks noChangeShapeType="1"/>
          </p:cNvSpPr>
          <p:nvPr/>
        </p:nvSpPr>
        <p:spPr bwMode="auto">
          <a:xfrm>
            <a:off x="609600" y="3962400"/>
            <a:ext cx="0" cy="914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2" name="Line 8"/>
          <p:cNvSpPr>
            <a:spLocks noChangeShapeType="1"/>
          </p:cNvSpPr>
          <p:nvPr/>
        </p:nvSpPr>
        <p:spPr bwMode="auto">
          <a:xfrm>
            <a:off x="1066800" y="3962400"/>
            <a:ext cx="0" cy="1371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3" name="Line 9"/>
          <p:cNvSpPr>
            <a:spLocks noChangeShapeType="1"/>
          </p:cNvSpPr>
          <p:nvPr/>
        </p:nvSpPr>
        <p:spPr bwMode="auto">
          <a:xfrm>
            <a:off x="1371600" y="3962400"/>
            <a:ext cx="0" cy="914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4" name="Line 10"/>
          <p:cNvSpPr>
            <a:spLocks noChangeShapeType="1"/>
          </p:cNvSpPr>
          <p:nvPr/>
        </p:nvSpPr>
        <p:spPr bwMode="auto">
          <a:xfrm>
            <a:off x="2209800" y="2286000"/>
            <a:ext cx="0" cy="1905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5" name="Line 11"/>
          <p:cNvSpPr>
            <a:spLocks noChangeShapeType="1"/>
          </p:cNvSpPr>
          <p:nvPr/>
        </p:nvSpPr>
        <p:spPr bwMode="auto">
          <a:xfrm>
            <a:off x="2590800" y="2286000"/>
            <a:ext cx="0" cy="1905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6" name="Line 12"/>
          <p:cNvSpPr>
            <a:spLocks noChangeShapeType="1"/>
          </p:cNvSpPr>
          <p:nvPr/>
        </p:nvSpPr>
        <p:spPr bwMode="auto">
          <a:xfrm>
            <a:off x="3886200" y="4419600"/>
            <a:ext cx="0" cy="1066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7" name="Line 13"/>
          <p:cNvSpPr>
            <a:spLocks noChangeShapeType="1"/>
          </p:cNvSpPr>
          <p:nvPr/>
        </p:nvSpPr>
        <p:spPr bwMode="auto">
          <a:xfrm>
            <a:off x="4267200" y="4419600"/>
            <a:ext cx="0" cy="533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8" name="Line 14"/>
          <p:cNvSpPr>
            <a:spLocks noChangeShapeType="1"/>
          </p:cNvSpPr>
          <p:nvPr/>
        </p:nvSpPr>
        <p:spPr bwMode="auto">
          <a:xfrm>
            <a:off x="2971800" y="2286000"/>
            <a:ext cx="0" cy="533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399" name="Line 15"/>
          <p:cNvSpPr>
            <a:spLocks noChangeShapeType="1"/>
          </p:cNvSpPr>
          <p:nvPr/>
        </p:nvSpPr>
        <p:spPr bwMode="auto">
          <a:xfrm>
            <a:off x="2971800" y="2819400"/>
            <a:ext cx="1371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400" name="Line 16"/>
          <p:cNvSpPr>
            <a:spLocks noChangeShapeType="1"/>
          </p:cNvSpPr>
          <p:nvPr/>
        </p:nvSpPr>
        <p:spPr bwMode="auto">
          <a:xfrm>
            <a:off x="4343400" y="28194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401" name="Text Box 17"/>
          <p:cNvSpPr txBox="1">
            <a:spLocks noChangeArrowheads="1"/>
          </p:cNvSpPr>
          <p:nvPr/>
        </p:nvSpPr>
        <p:spPr bwMode="auto">
          <a:xfrm>
            <a:off x="3276600" y="1524000"/>
            <a:ext cx="2400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Hub ou Switch</a:t>
            </a:r>
          </a:p>
          <a:p>
            <a:r>
              <a:rPr lang="fr-FR" sz="1400" i="1">
                <a:latin typeface="Arial" panose="020B0604020202020204" pitchFamily="34" charset="0"/>
              </a:rPr>
              <a:t>exitste en 4, 8, 12, 24 points</a:t>
            </a:r>
          </a:p>
        </p:txBody>
      </p:sp>
      <p:sp>
        <p:nvSpPr>
          <p:cNvPr id="16402" name="Text Box 18"/>
          <p:cNvSpPr txBox="1">
            <a:spLocks noChangeArrowheads="1"/>
          </p:cNvSpPr>
          <p:nvPr/>
        </p:nvSpPr>
        <p:spPr bwMode="auto">
          <a:xfrm>
            <a:off x="533400" y="381000"/>
            <a:ext cx="2874963" cy="730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b="1">
                <a:latin typeface="Arial" panose="020B0604020202020204" pitchFamily="34" charset="0"/>
              </a:rPr>
              <a:t>Architecture en étoile</a:t>
            </a:r>
          </a:p>
          <a:p>
            <a:endParaRPr lang="fr-FR" sz="1400" b="1">
              <a:latin typeface="Arial" panose="020B0604020202020204" pitchFamily="34" charset="0"/>
            </a:endParaRPr>
          </a:p>
          <a:p>
            <a:r>
              <a:rPr lang="fr-FR" sz="1400">
                <a:latin typeface="Arial" panose="020B0604020202020204" pitchFamily="34" charset="0"/>
              </a:rPr>
              <a:t>Raccordements par Hub et Switch</a:t>
            </a:r>
          </a:p>
        </p:txBody>
      </p:sp>
      <p:sp>
        <p:nvSpPr>
          <p:cNvPr id="16403" name="Oval 19"/>
          <p:cNvSpPr>
            <a:spLocks noChangeArrowheads="1"/>
          </p:cNvSpPr>
          <p:nvPr/>
        </p:nvSpPr>
        <p:spPr bwMode="auto">
          <a:xfrm>
            <a:off x="457200" y="48768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4" name="Oval 20"/>
          <p:cNvSpPr>
            <a:spLocks noChangeArrowheads="1"/>
          </p:cNvSpPr>
          <p:nvPr/>
        </p:nvSpPr>
        <p:spPr bwMode="auto">
          <a:xfrm>
            <a:off x="2057400" y="41910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5" name="Oval 21"/>
          <p:cNvSpPr>
            <a:spLocks noChangeArrowheads="1"/>
          </p:cNvSpPr>
          <p:nvPr/>
        </p:nvSpPr>
        <p:spPr bwMode="auto">
          <a:xfrm>
            <a:off x="2438400" y="41148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6" name="Oval 22"/>
          <p:cNvSpPr>
            <a:spLocks noChangeArrowheads="1"/>
          </p:cNvSpPr>
          <p:nvPr/>
        </p:nvSpPr>
        <p:spPr bwMode="auto">
          <a:xfrm>
            <a:off x="914400" y="53340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7" name="Oval 23"/>
          <p:cNvSpPr>
            <a:spLocks noChangeArrowheads="1"/>
          </p:cNvSpPr>
          <p:nvPr/>
        </p:nvSpPr>
        <p:spPr bwMode="auto">
          <a:xfrm>
            <a:off x="1219200" y="48768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8" name="Oval 24"/>
          <p:cNvSpPr>
            <a:spLocks noChangeArrowheads="1"/>
          </p:cNvSpPr>
          <p:nvPr/>
        </p:nvSpPr>
        <p:spPr bwMode="auto">
          <a:xfrm>
            <a:off x="3733800" y="54102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09" name="Oval 25"/>
          <p:cNvSpPr>
            <a:spLocks noChangeArrowheads="1"/>
          </p:cNvSpPr>
          <p:nvPr/>
        </p:nvSpPr>
        <p:spPr bwMode="auto">
          <a:xfrm>
            <a:off x="4114800" y="4876800"/>
            <a:ext cx="304800" cy="304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16410" name="Object 26"/>
          <p:cNvGraphicFramePr>
            <a:graphicFrameLocks noChangeAspect="1"/>
          </p:cNvGraphicFramePr>
          <p:nvPr/>
        </p:nvGraphicFramePr>
        <p:xfrm>
          <a:off x="5867400" y="1295400"/>
          <a:ext cx="2667000" cy="1503363"/>
        </p:xfrm>
        <a:graphic>
          <a:graphicData uri="http://schemas.openxmlformats.org/presentationml/2006/ole">
            <mc:AlternateContent xmlns:mc="http://schemas.openxmlformats.org/markup-compatibility/2006">
              <mc:Choice xmlns:v="urn:schemas-microsoft-com:vml" Requires="v">
                <p:oleObj spid="_x0000_s10269" name="Image Bitmap" r:id="rId7" imgW="3514286" imgH="1980952" progId="Paint.Picture">
                  <p:embed/>
                </p:oleObj>
              </mc:Choice>
              <mc:Fallback>
                <p:oleObj name="Image Bitmap" r:id="rId7" imgW="3514286" imgH="198095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295400"/>
                        <a:ext cx="2667000"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1" name="Text Box 27"/>
          <p:cNvSpPr txBox="1">
            <a:spLocks noChangeArrowheads="1"/>
          </p:cNvSpPr>
          <p:nvPr/>
        </p:nvSpPr>
        <p:spPr bwMode="auto">
          <a:xfrm>
            <a:off x="5867400" y="2971800"/>
            <a:ext cx="2759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400">
                <a:latin typeface="Arial" panose="020B0604020202020204" pitchFamily="34" charset="0"/>
              </a:rPr>
              <a:t>Cartes Ethernet </a:t>
            </a:r>
          </a:p>
          <a:p>
            <a:pPr algn="ctr"/>
            <a:r>
              <a:rPr lang="fr-FR" sz="1400" i="1">
                <a:latin typeface="Arial" panose="020B0604020202020204" pitchFamily="34" charset="0"/>
              </a:rPr>
              <a:t>Raccordements AUI, BNC, RJ45</a:t>
            </a:r>
          </a:p>
        </p:txBody>
      </p:sp>
      <p:graphicFrame>
        <p:nvGraphicFramePr>
          <p:cNvPr id="16412" name="Object 28"/>
          <p:cNvGraphicFramePr>
            <a:graphicFrameLocks noChangeAspect="1"/>
          </p:cNvGraphicFramePr>
          <p:nvPr/>
        </p:nvGraphicFramePr>
        <p:xfrm>
          <a:off x="2057400" y="5105400"/>
          <a:ext cx="1143000" cy="1025525"/>
        </p:xfrm>
        <a:graphic>
          <a:graphicData uri="http://schemas.openxmlformats.org/presentationml/2006/ole">
            <mc:AlternateContent xmlns:mc="http://schemas.openxmlformats.org/markup-compatibility/2006">
              <mc:Choice xmlns:v="urn:schemas-microsoft-com:vml" Requires="v">
                <p:oleObj spid="_x0000_s10270" name="Image Bitmap" r:id="rId9" imgW="1209524" imgH="1085714" progId="Paint.Picture">
                  <p:embed/>
                </p:oleObj>
              </mc:Choice>
              <mc:Fallback>
                <p:oleObj name="Image Bitmap" r:id="rId9" imgW="1209524" imgH="1085714"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5105400"/>
                        <a:ext cx="11430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3" name="Text Box 29"/>
          <p:cNvSpPr txBox="1">
            <a:spLocks noChangeArrowheads="1"/>
          </p:cNvSpPr>
          <p:nvPr/>
        </p:nvSpPr>
        <p:spPr bwMode="auto">
          <a:xfrm>
            <a:off x="1736725" y="6183313"/>
            <a:ext cx="197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Connecteur RJ45 8 fils</a:t>
            </a:r>
          </a:p>
        </p:txBody>
      </p:sp>
      <p:graphicFrame>
        <p:nvGraphicFramePr>
          <p:cNvPr id="16414" name="Object 30"/>
          <p:cNvGraphicFramePr>
            <a:graphicFrameLocks noChangeAspect="1"/>
          </p:cNvGraphicFramePr>
          <p:nvPr/>
        </p:nvGraphicFramePr>
        <p:xfrm>
          <a:off x="5867400" y="3886200"/>
          <a:ext cx="2743200" cy="1114425"/>
        </p:xfrm>
        <a:graphic>
          <a:graphicData uri="http://schemas.openxmlformats.org/presentationml/2006/ole">
            <mc:AlternateContent xmlns:mc="http://schemas.openxmlformats.org/markup-compatibility/2006">
              <mc:Choice xmlns:v="urn:schemas-microsoft-com:vml" Requires="v">
                <p:oleObj spid="_x0000_s10271" name="Image Bitmap" r:id="rId11" imgW="3400900" imgH="1380952" progId="Paint.Picture">
                  <p:embed/>
                </p:oleObj>
              </mc:Choice>
              <mc:Fallback>
                <p:oleObj name="Image Bitmap" r:id="rId11" imgW="3400900" imgH="1380952"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3886200"/>
                        <a:ext cx="27432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5" name="Text Box 31"/>
          <p:cNvSpPr txBox="1">
            <a:spLocks noChangeArrowheads="1"/>
          </p:cNvSpPr>
          <p:nvPr/>
        </p:nvSpPr>
        <p:spPr bwMode="auto">
          <a:xfrm>
            <a:off x="6156325" y="5040313"/>
            <a:ext cx="2224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Ethernet 10 Base T</a:t>
            </a:r>
          </a:p>
        </p:txBody>
      </p:sp>
    </p:spTree>
    <p:extLst>
      <p:ext uri="{BB962C8B-B14F-4D97-AF65-F5344CB8AC3E}">
        <p14:creationId xmlns:p14="http://schemas.microsoft.com/office/powerpoint/2010/main" val="371270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fld id="{DAFE9BDD-4E35-4FAB-9381-B2BA4AAB86B9}" type="slidenum">
              <a:rPr lang="fr-FR"/>
              <a:pPr/>
              <a:t>19</a:t>
            </a:fld>
            <a:endParaRPr lang="fr-FR"/>
          </a:p>
        </p:txBody>
      </p:sp>
      <p:sp>
        <p:nvSpPr>
          <p:cNvPr id="17410" name="Rectangle 2"/>
          <p:cNvSpPr>
            <a:spLocks noGrp="1" noChangeArrowheads="1"/>
          </p:cNvSpPr>
          <p:nvPr>
            <p:ph type="title"/>
          </p:nvPr>
        </p:nvSpPr>
        <p:spPr>
          <a:xfrm>
            <a:off x="5638800" y="152400"/>
            <a:ext cx="3276600" cy="6096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La couche physique</a:t>
            </a:r>
          </a:p>
        </p:txBody>
      </p:sp>
      <p:sp>
        <p:nvSpPr>
          <p:cNvPr id="17411" name="Text Box 3"/>
          <p:cNvSpPr txBox="1">
            <a:spLocks noChangeArrowheads="1"/>
          </p:cNvSpPr>
          <p:nvPr/>
        </p:nvSpPr>
        <p:spPr bwMode="auto">
          <a:xfrm>
            <a:off x="762000" y="1524000"/>
            <a:ext cx="6950075" cy="2770188"/>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rgbClr val="FF66CC"/>
              </a:buClr>
              <a:buSzPct val="65000"/>
              <a:buFont typeface="Monotype Sorts" charset="2"/>
              <a:buNone/>
            </a:pPr>
            <a:endParaRPr lang="fr-FR" sz="2000">
              <a:latin typeface="Arial" panose="020B0604020202020204" pitchFamily="34" charset="0"/>
            </a:endParaRPr>
          </a:p>
          <a:p>
            <a:pPr lvl="1">
              <a:lnSpc>
                <a:spcPct val="90000"/>
              </a:lnSpc>
              <a:spcBef>
                <a:spcPct val="20000"/>
              </a:spcBef>
              <a:buClr>
                <a:srgbClr val="FF66CC"/>
              </a:buClr>
              <a:buSzPct val="65000"/>
              <a:buFont typeface="Monotype Sorts" charset="2"/>
              <a:buNone/>
            </a:pPr>
            <a:r>
              <a:rPr lang="fr-FR" sz="2000">
                <a:latin typeface="Arial" panose="020B0604020202020204" pitchFamily="34" charset="0"/>
              </a:rPr>
              <a:t>- détecter l'émission d'une autre station sur le médium (Carrier Sense), alors que la station est en écoute</a:t>
            </a:r>
          </a:p>
          <a:p>
            <a:pPr lvl="1">
              <a:lnSpc>
                <a:spcPct val="90000"/>
              </a:lnSpc>
              <a:spcBef>
                <a:spcPct val="20000"/>
              </a:spcBef>
              <a:buClr>
                <a:srgbClr val="FF66CC"/>
              </a:buClr>
              <a:buSzPct val="65000"/>
              <a:buFont typeface="Monotype Sorts" charset="2"/>
              <a:buNone/>
            </a:pPr>
            <a:endParaRPr lang="fr-FR" sz="2000">
              <a:latin typeface="Arial" panose="020B0604020202020204" pitchFamily="34" charset="0"/>
            </a:endParaRPr>
          </a:p>
          <a:p>
            <a:pPr lvl="1">
              <a:lnSpc>
                <a:spcPct val="90000"/>
              </a:lnSpc>
              <a:spcBef>
                <a:spcPct val="20000"/>
              </a:spcBef>
              <a:buClr>
                <a:srgbClr val="FF66CC"/>
              </a:buClr>
              <a:buSzPct val="65000"/>
            </a:pPr>
            <a:r>
              <a:rPr lang="fr-FR" sz="2000">
                <a:latin typeface="Arial" panose="020B0604020202020204" pitchFamily="34" charset="0"/>
              </a:rPr>
              <a:t>- détecter l'émission d'une autre station pendant que  la station</a:t>
            </a:r>
            <a:r>
              <a:rPr lang="fr-FR" sz="2000" b="1">
                <a:latin typeface="Arial" panose="020B0604020202020204" pitchFamily="34" charset="0"/>
              </a:rPr>
              <a:t> </a:t>
            </a:r>
            <a:r>
              <a:rPr lang="fr-FR" sz="2000">
                <a:latin typeface="Arial" panose="020B0604020202020204" pitchFamily="34" charset="0"/>
              </a:rPr>
              <a:t>émet </a:t>
            </a:r>
            <a:r>
              <a:rPr lang="fr-FR" sz="1600" i="1">
                <a:latin typeface="Arial" panose="020B0604020202020204" pitchFamily="34" charset="0"/>
              </a:rPr>
              <a:t>(Collision Detect)</a:t>
            </a:r>
          </a:p>
          <a:p>
            <a:pPr lvl="1">
              <a:lnSpc>
                <a:spcPct val="90000"/>
              </a:lnSpc>
              <a:spcBef>
                <a:spcPct val="20000"/>
              </a:spcBef>
              <a:buClr>
                <a:srgbClr val="FF66CC"/>
              </a:buClr>
              <a:buSzPct val="65000"/>
              <a:buFontTx/>
              <a:buChar char="-"/>
            </a:pPr>
            <a:endParaRPr lang="fr-FR" sz="1600" i="1">
              <a:latin typeface="Arial" panose="020B0604020202020204" pitchFamily="34" charset="0"/>
            </a:endParaRPr>
          </a:p>
          <a:p>
            <a:pPr lvl="1">
              <a:lnSpc>
                <a:spcPct val="90000"/>
              </a:lnSpc>
              <a:spcBef>
                <a:spcPct val="20000"/>
              </a:spcBef>
              <a:buClr>
                <a:srgbClr val="FF66CC"/>
              </a:buClr>
              <a:buSzPct val="65000"/>
              <a:buFont typeface="Monotype Sorts" charset="2"/>
              <a:buNone/>
            </a:pPr>
            <a:r>
              <a:rPr lang="fr-FR" sz="2000">
                <a:latin typeface="Arial" panose="020B0604020202020204" pitchFamily="34" charset="0"/>
              </a:rPr>
              <a:t>- transmettre et recevoir des bits sur le médium</a:t>
            </a:r>
            <a:endParaRPr lang="fr-FR" sz="1600" i="1">
              <a:latin typeface="Arial" panose="020B0604020202020204" pitchFamily="34" charset="0"/>
            </a:endParaRPr>
          </a:p>
          <a:p>
            <a:endParaRPr lang="fr-FR" sz="1600" i="1">
              <a:latin typeface="Arial" panose="020B0604020202020204" pitchFamily="34" charset="0"/>
            </a:endParaRPr>
          </a:p>
        </p:txBody>
      </p:sp>
      <p:sp>
        <p:nvSpPr>
          <p:cNvPr id="17412" name="Text Box 4"/>
          <p:cNvSpPr txBox="1">
            <a:spLocks noChangeArrowheads="1"/>
          </p:cNvSpPr>
          <p:nvPr/>
        </p:nvSpPr>
        <p:spPr bwMode="auto">
          <a:xfrm>
            <a:off x="2057400" y="762000"/>
            <a:ext cx="1463675" cy="39687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b="1">
                <a:latin typeface="Arial" panose="020B0604020202020204" pitchFamily="34" charset="0"/>
              </a:rPr>
              <a:t>Rôle</a:t>
            </a:r>
          </a:p>
        </p:txBody>
      </p:sp>
      <p:graphicFrame>
        <p:nvGraphicFramePr>
          <p:cNvPr id="17413" name="Object 5"/>
          <p:cNvGraphicFramePr>
            <a:graphicFrameLocks noChangeAspect="1"/>
          </p:cNvGraphicFramePr>
          <p:nvPr/>
        </p:nvGraphicFramePr>
        <p:xfrm>
          <a:off x="838200" y="4572000"/>
          <a:ext cx="2085975" cy="1381125"/>
        </p:xfrm>
        <a:graphic>
          <a:graphicData uri="http://schemas.openxmlformats.org/presentationml/2006/ole">
            <mc:AlternateContent xmlns:mc="http://schemas.openxmlformats.org/markup-compatibility/2006">
              <mc:Choice xmlns:v="urn:schemas-microsoft-com:vml" Requires="v">
                <p:oleObj spid="_x0000_s11274" name="Image Bitmap" r:id="rId3" imgW="2085714" imgH="1380952" progId="Paint.Picture">
                  <p:embed/>
                </p:oleObj>
              </mc:Choice>
              <mc:Fallback>
                <p:oleObj name="Image Bitmap" r:id="rId3" imgW="2085714" imgH="13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2000"/>
                        <a:ext cx="20859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886200" y="4648200"/>
          <a:ext cx="2514600" cy="1041400"/>
        </p:xfrm>
        <a:graphic>
          <a:graphicData uri="http://schemas.openxmlformats.org/presentationml/2006/ole">
            <mc:AlternateContent xmlns:mc="http://schemas.openxmlformats.org/markup-compatibility/2006">
              <mc:Choice xmlns:v="urn:schemas-microsoft-com:vml" Requires="v">
                <p:oleObj spid="_x0000_s11275" name="Image Bitmap" r:id="rId5" imgW="4258269" imgH="1762371" progId="Paint.Picture">
                  <p:embed/>
                </p:oleObj>
              </mc:Choice>
              <mc:Fallback>
                <p:oleObj name="Image Bitmap" r:id="rId5" imgW="4258269" imgH="176237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648200"/>
                        <a:ext cx="25146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p:cNvSpPr txBox="1">
            <a:spLocks noChangeArrowheads="1"/>
          </p:cNvSpPr>
          <p:nvPr/>
        </p:nvSpPr>
        <p:spPr bwMode="auto">
          <a:xfrm>
            <a:off x="3810000" y="5867400"/>
            <a:ext cx="3443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L’accès au bus se fait par transformateur </a:t>
            </a:r>
          </a:p>
        </p:txBody>
      </p:sp>
    </p:spTree>
    <p:extLst>
      <p:ext uri="{BB962C8B-B14F-4D97-AF65-F5344CB8AC3E}">
        <p14:creationId xmlns:p14="http://schemas.microsoft.com/office/powerpoint/2010/main" val="4249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Zone de texte 4"/>
          <p:cNvSpPr txBox="1">
            <a:spLocks noChangeArrowheads="1"/>
          </p:cNvSpPr>
          <p:nvPr/>
        </p:nvSpPr>
        <p:spPr bwMode="auto">
          <a:xfrm>
            <a:off x="-7962" y="214147"/>
            <a:ext cx="8728951" cy="790291"/>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fr-FR" sz="3200" b="1" dirty="0">
                <a:latin typeface="Times New Roman" panose="02020603050405020304" pitchFamily="18" charset="0"/>
                <a:ea typeface="Arial" panose="020B0604020202020204" pitchFamily="34" charset="0"/>
              </a:rPr>
              <a:t>Contenu de du Chapitre</a:t>
            </a:r>
            <a:endParaRPr lang="fr-FR" sz="4000" dirty="0">
              <a:latin typeface="Arial" panose="020B0604020202020204" pitchFamily="34" charset="0"/>
            </a:endParaRPr>
          </a:p>
        </p:txBody>
      </p:sp>
      <p:sp>
        <p:nvSpPr>
          <p:cNvPr id="4" name="Rectangle 3"/>
          <p:cNvSpPr/>
          <p:nvPr/>
        </p:nvSpPr>
        <p:spPr>
          <a:xfrm>
            <a:off x="-76335" y="1004438"/>
            <a:ext cx="9220335" cy="5916684"/>
          </a:xfrm>
          <a:prstGeom prst="rect">
            <a:avLst/>
          </a:prstGeom>
        </p:spPr>
        <p:txBody>
          <a:bodyPr wrap="square">
            <a:spAutoFit/>
          </a:bodyPr>
          <a:lstStyle/>
          <a:p>
            <a:pPr algn="ctr">
              <a:lnSpc>
                <a:spcPct val="115000"/>
              </a:lnSpc>
            </a:pPr>
            <a:r>
              <a:rPr lang="fr-FR" sz="4000" b="1"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Chapitre </a:t>
            </a:r>
            <a:r>
              <a:rPr lang="fr-FR" sz="4000"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3: Réseau Ethernet</a:t>
            </a:r>
            <a:r>
              <a:rPr lang="fr-FR" sz="4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a:t>
            </a:r>
            <a:r>
              <a:rPr lang="fr-FR" sz="36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Présentation </a:t>
            </a:r>
            <a:r>
              <a:rPr lang="fr-FR" sz="3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(Adressage et Trame Ethernet), méthode d’accès : CSMA/CD, règles et Lois pour le Réseau Ethernet, les formats des trames Ethernet, les topologies, câbles et connecteurs. Interconnexion, répéteurs, concentrateurs, pont, commutateurs. Notions sur l’évolution des réseaux Ethernet (</a:t>
            </a:r>
            <a:r>
              <a:rPr lang="fr-FR" sz="36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Fast</a:t>
            </a:r>
            <a:r>
              <a:rPr lang="fr-FR" sz="3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Ethernet et Gigabit Ethernet … etc.)</a:t>
            </a:r>
          </a:p>
        </p:txBody>
      </p:sp>
    </p:spTree>
    <p:extLst>
      <p:ext uri="{BB962C8B-B14F-4D97-AF65-F5344CB8AC3E}">
        <p14:creationId xmlns:p14="http://schemas.microsoft.com/office/powerpoint/2010/main" val="148368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CD346374-42B3-4815-A4E9-B2E118058EAC}" type="slidenum">
              <a:rPr lang="fr-FR"/>
              <a:pPr/>
              <a:t>20</a:t>
            </a:fld>
            <a:endParaRPr lang="fr-FR"/>
          </a:p>
        </p:txBody>
      </p:sp>
      <p:sp>
        <p:nvSpPr>
          <p:cNvPr id="18434" name="Rectangle 2"/>
          <p:cNvSpPr>
            <a:spLocks noGrp="1" noChangeArrowheads="1"/>
          </p:cNvSpPr>
          <p:nvPr>
            <p:ph type="title"/>
          </p:nvPr>
        </p:nvSpPr>
        <p:spPr>
          <a:xfrm>
            <a:off x="5867400" y="152400"/>
            <a:ext cx="31242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La couche physique</a:t>
            </a:r>
          </a:p>
        </p:txBody>
      </p:sp>
      <p:sp>
        <p:nvSpPr>
          <p:cNvPr id="18435" name="Text Box 3"/>
          <p:cNvSpPr txBox="1">
            <a:spLocks noChangeArrowheads="1"/>
          </p:cNvSpPr>
          <p:nvPr/>
        </p:nvSpPr>
        <p:spPr bwMode="auto">
          <a:xfrm>
            <a:off x="762000" y="1447800"/>
            <a:ext cx="7635875" cy="45370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1"/>
              </a:buClr>
              <a:buSzPct val="60000"/>
            </a:pPr>
            <a:r>
              <a:rPr lang="fr-FR" sz="2000">
                <a:latin typeface="Arial" panose="020B0604020202020204" pitchFamily="34" charset="0"/>
              </a:rPr>
              <a:t>- Transmission d'un bit (requête MAC)</a:t>
            </a:r>
          </a:p>
          <a:p>
            <a:pPr lvl="1">
              <a:spcBef>
                <a:spcPct val="20000"/>
              </a:spcBef>
              <a:buClr>
                <a:schemeClr val="accent1"/>
              </a:buClr>
              <a:buSzPct val="60000"/>
              <a:buFontTx/>
              <a:buChar char="-"/>
            </a:pPr>
            <a:endParaRPr lang="fr-FR" sz="2000">
              <a:latin typeface="Arial" panose="020B0604020202020204" pitchFamily="34" charset="0"/>
            </a:endParaRPr>
          </a:p>
          <a:p>
            <a:pPr lvl="1">
              <a:spcBef>
                <a:spcPct val="20000"/>
              </a:spcBef>
              <a:buClr>
                <a:schemeClr val="accent1"/>
              </a:buClr>
              <a:buSzPct val="60000"/>
            </a:pPr>
            <a:r>
              <a:rPr lang="fr-FR" sz="2000">
                <a:latin typeface="Arial" panose="020B0604020202020204" pitchFamily="34" charset="0"/>
              </a:rPr>
              <a:t>- Réception d'un bit (requête MAC)</a:t>
            </a:r>
          </a:p>
          <a:p>
            <a:pPr lvl="1">
              <a:spcBef>
                <a:spcPct val="20000"/>
              </a:spcBef>
              <a:buClr>
                <a:schemeClr val="accent1"/>
              </a:buClr>
              <a:buSzPct val="60000"/>
            </a:pPr>
            <a:endParaRPr lang="fr-FR" sz="2000">
              <a:latin typeface="Arial" panose="020B0604020202020204" pitchFamily="34" charset="0"/>
            </a:endParaRPr>
          </a:p>
          <a:p>
            <a:pPr lvl="1">
              <a:spcBef>
                <a:spcPct val="20000"/>
              </a:spcBef>
              <a:buClr>
                <a:schemeClr val="accent1"/>
              </a:buClr>
              <a:buSzPct val="60000"/>
            </a:pPr>
            <a:r>
              <a:rPr lang="fr-FR" sz="2000">
                <a:latin typeface="Arial" panose="020B0604020202020204" pitchFamily="34" charset="0"/>
              </a:rPr>
              <a:t>- Attendre N bits (requête MAC)</a:t>
            </a:r>
          </a:p>
          <a:p>
            <a:pPr lvl="1">
              <a:spcBef>
                <a:spcPct val="20000"/>
              </a:spcBef>
              <a:buClr>
                <a:schemeClr val="accent1"/>
              </a:buClr>
              <a:buSzPct val="60000"/>
            </a:pPr>
            <a:endParaRPr lang="fr-FR" sz="2000">
              <a:latin typeface="Arial" panose="020B0604020202020204" pitchFamily="34" charset="0"/>
            </a:endParaRPr>
          </a:p>
          <a:p>
            <a:pPr lvl="1">
              <a:spcBef>
                <a:spcPct val="20000"/>
              </a:spcBef>
              <a:buClr>
                <a:schemeClr val="accent1"/>
              </a:buClr>
              <a:buSzPct val="60000"/>
            </a:pPr>
            <a:r>
              <a:rPr lang="fr-FR" sz="2000">
                <a:latin typeface="Arial" panose="020B0604020202020204" pitchFamily="34" charset="0"/>
              </a:rPr>
              <a:t>- </a:t>
            </a:r>
            <a:r>
              <a:rPr lang="fr-FR" sz="2000" b="1">
                <a:latin typeface="Arial" panose="020B0604020202020204" pitchFamily="34" charset="0"/>
              </a:rPr>
              <a:t>Détection de porteuse</a:t>
            </a:r>
            <a:r>
              <a:rPr lang="fr-FR" sz="2000">
                <a:latin typeface="Arial" panose="020B0604020202020204" pitchFamily="34" charset="0"/>
              </a:rPr>
              <a:t> (indication de la couche physique vers la couche MAC); la couche MAC doit  déclencher la requête de réception d'un bit</a:t>
            </a:r>
          </a:p>
          <a:p>
            <a:pPr lvl="1">
              <a:spcBef>
                <a:spcPct val="20000"/>
              </a:spcBef>
              <a:buClr>
                <a:schemeClr val="accent1"/>
              </a:buClr>
              <a:buSzPct val="60000"/>
            </a:pPr>
            <a:endParaRPr lang="fr-FR" sz="2000">
              <a:latin typeface="Arial" panose="020B0604020202020204" pitchFamily="34" charset="0"/>
            </a:endParaRPr>
          </a:p>
          <a:p>
            <a:pPr lvl="1">
              <a:spcBef>
                <a:spcPct val="20000"/>
              </a:spcBef>
              <a:buClr>
                <a:schemeClr val="accent1"/>
              </a:buClr>
              <a:buSzPct val="60000"/>
              <a:buFont typeface="Monotype Sorts" charset="2"/>
              <a:buNone/>
            </a:pPr>
            <a:r>
              <a:rPr lang="fr-FR" sz="2000">
                <a:latin typeface="Arial" panose="020B0604020202020204" pitchFamily="34" charset="0"/>
              </a:rPr>
              <a:t>- </a:t>
            </a:r>
            <a:r>
              <a:rPr lang="fr-FR" sz="2000" b="1">
                <a:latin typeface="Arial" panose="020B0604020202020204" pitchFamily="34" charset="0"/>
              </a:rPr>
              <a:t>Détection de collision</a:t>
            </a:r>
            <a:r>
              <a:rPr lang="fr-FR" sz="2000">
                <a:latin typeface="Arial" panose="020B0604020202020204" pitchFamily="34" charset="0"/>
              </a:rPr>
              <a:t> (indication de la couche physique vers la couche MAC); générée uniquement pendant une transmission</a:t>
            </a:r>
          </a:p>
        </p:txBody>
      </p:sp>
    </p:spTree>
    <p:extLst>
      <p:ext uri="{BB962C8B-B14F-4D97-AF65-F5344CB8AC3E}">
        <p14:creationId xmlns:p14="http://schemas.microsoft.com/office/powerpoint/2010/main" val="259951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fld id="{F1449963-6946-42B5-A838-CA0BBB1C3C64}" type="slidenum">
              <a:rPr lang="fr-FR"/>
              <a:pPr/>
              <a:t>21</a:t>
            </a:fld>
            <a:endParaRPr lang="fr-FR"/>
          </a:p>
        </p:txBody>
      </p:sp>
      <p:sp>
        <p:nvSpPr>
          <p:cNvPr id="19458" name="Rectangle 2"/>
          <p:cNvSpPr>
            <a:spLocks noGrp="1" noChangeArrowheads="1"/>
          </p:cNvSpPr>
          <p:nvPr>
            <p:ph type="title"/>
          </p:nvPr>
        </p:nvSpPr>
        <p:spPr>
          <a:xfrm>
            <a:off x="6629400" y="152400"/>
            <a:ext cx="22860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Les collisions </a:t>
            </a:r>
          </a:p>
        </p:txBody>
      </p:sp>
      <p:sp>
        <p:nvSpPr>
          <p:cNvPr id="19459" name="AutoShape 3"/>
          <p:cNvSpPr>
            <a:spLocks noChangeArrowheads="1"/>
          </p:cNvSpPr>
          <p:nvPr/>
        </p:nvSpPr>
        <p:spPr bwMode="auto">
          <a:xfrm>
            <a:off x="2667000" y="5715000"/>
            <a:ext cx="1143000" cy="304800"/>
          </a:xfrm>
          <a:prstGeom prst="rightArrow">
            <a:avLst>
              <a:gd name="adj1" fmla="val 50000"/>
              <a:gd name="adj2" fmla="val 937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0" name="AutoShape 4"/>
          <p:cNvSpPr>
            <a:spLocks noChangeArrowheads="1"/>
          </p:cNvSpPr>
          <p:nvPr/>
        </p:nvSpPr>
        <p:spPr bwMode="auto">
          <a:xfrm>
            <a:off x="4572000" y="5715000"/>
            <a:ext cx="1066800" cy="304800"/>
          </a:xfrm>
          <a:prstGeom prst="leftArrow">
            <a:avLst>
              <a:gd name="adj1" fmla="val 50000"/>
              <a:gd name="adj2" fmla="val 87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1" name="Oval 5"/>
          <p:cNvSpPr>
            <a:spLocks noChangeArrowheads="1"/>
          </p:cNvSpPr>
          <p:nvPr/>
        </p:nvSpPr>
        <p:spPr bwMode="auto">
          <a:xfrm>
            <a:off x="2057400" y="5638800"/>
            <a:ext cx="533400" cy="533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2" name="Oval 6"/>
          <p:cNvSpPr>
            <a:spLocks noChangeArrowheads="1"/>
          </p:cNvSpPr>
          <p:nvPr/>
        </p:nvSpPr>
        <p:spPr bwMode="auto">
          <a:xfrm>
            <a:off x="5715000" y="5638800"/>
            <a:ext cx="533400" cy="533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3" name="AutoShape 7"/>
          <p:cNvSpPr>
            <a:spLocks noChangeArrowheads="1"/>
          </p:cNvSpPr>
          <p:nvPr/>
        </p:nvSpPr>
        <p:spPr bwMode="auto">
          <a:xfrm>
            <a:off x="3962400" y="5562600"/>
            <a:ext cx="533400" cy="7620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4" name="Text Box 8"/>
          <p:cNvSpPr txBox="1">
            <a:spLocks noChangeArrowheads="1"/>
          </p:cNvSpPr>
          <p:nvPr/>
        </p:nvSpPr>
        <p:spPr bwMode="auto">
          <a:xfrm>
            <a:off x="838200" y="1143000"/>
            <a:ext cx="7239000" cy="38925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COLLISION : </a:t>
            </a:r>
            <a:r>
              <a:rPr lang="fr-FR" sz="2000" b="1" i="1">
                <a:latin typeface="Arial" panose="020B0604020202020204" pitchFamily="34" charset="0"/>
              </a:rPr>
              <a:t>le problème</a:t>
            </a:r>
          </a:p>
          <a:p>
            <a:pPr>
              <a:spcBef>
                <a:spcPct val="20000"/>
              </a:spcBef>
              <a:buClr>
                <a:schemeClr val="accent1"/>
              </a:buClr>
              <a:buSzPct val="80000"/>
              <a:buFont typeface="Wingdings" panose="05000000000000000000" pitchFamily="2" charset="2"/>
              <a:buNone/>
            </a:pPr>
            <a:endParaRPr lang="fr-FR" sz="1800" b="1">
              <a:latin typeface="Arial" panose="020B0604020202020204" pitchFamily="34" charset="0"/>
            </a:endParaRPr>
          </a:p>
          <a:p>
            <a:pPr>
              <a:spcBef>
                <a:spcPct val="20000"/>
              </a:spcBef>
              <a:buClr>
                <a:schemeClr val="accent1"/>
              </a:buClr>
              <a:buSzPct val="60000"/>
            </a:pPr>
            <a:r>
              <a:rPr lang="fr-FR" sz="2000">
                <a:latin typeface="Arial" panose="020B0604020202020204" pitchFamily="34" charset="0"/>
              </a:rPr>
              <a:t>- Une station regarde si le câble est libre avant d’émettre</a:t>
            </a:r>
          </a:p>
          <a:p>
            <a:pPr>
              <a:spcBef>
                <a:spcPct val="20000"/>
              </a:spcBef>
              <a:buClr>
                <a:schemeClr val="accent1"/>
              </a:buClr>
              <a:buSzPct val="60000"/>
            </a:pPr>
            <a:endParaRPr lang="fr-FR" sz="2000">
              <a:latin typeface="Arial" panose="020B0604020202020204" pitchFamily="34" charset="0"/>
            </a:endParaRPr>
          </a:p>
          <a:p>
            <a:pPr>
              <a:spcBef>
                <a:spcPct val="20000"/>
              </a:spcBef>
              <a:buClr>
                <a:schemeClr val="accent1"/>
              </a:buClr>
              <a:buSzPct val="60000"/>
            </a:pPr>
            <a:r>
              <a:rPr lang="fr-FR" sz="2000">
                <a:latin typeface="Arial" panose="020B0604020202020204" pitchFamily="34" charset="0"/>
              </a:rPr>
              <a:t>- Le délai de propagation n’est pas nul =&gt; une station peut émettre alors qu’une autre a déjà commencé son émission</a:t>
            </a:r>
          </a:p>
          <a:p>
            <a:pPr>
              <a:spcBef>
                <a:spcPct val="20000"/>
              </a:spcBef>
              <a:buClr>
                <a:schemeClr val="accent1"/>
              </a:buClr>
              <a:buSzPct val="60000"/>
              <a:buFontTx/>
              <a:buChar char="-"/>
            </a:pPr>
            <a:endParaRPr lang="fr-FR" sz="2000">
              <a:latin typeface="Arial" panose="020B0604020202020204" pitchFamily="34" charset="0"/>
            </a:endParaRPr>
          </a:p>
          <a:p>
            <a:pPr>
              <a:spcBef>
                <a:spcPct val="20000"/>
              </a:spcBef>
              <a:buClr>
                <a:schemeClr val="accent1"/>
              </a:buClr>
              <a:buSzPct val="60000"/>
            </a:pPr>
            <a:r>
              <a:rPr lang="fr-FR" sz="2000">
                <a:latin typeface="Arial" panose="020B0604020202020204" pitchFamily="34" charset="0"/>
              </a:rPr>
              <a:t>- Les 2 trames se percutent : c’est la collision</a:t>
            </a:r>
          </a:p>
          <a:p>
            <a:pPr>
              <a:spcBef>
                <a:spcPct val="20000"/>
              </a:spcBef>
              <a:buClr>
                <a:schemeClr val="accent1"/>
              </a:buClr>
              <a:buSzPct val="60000"/>
            </a:pPr>
            <a:endParaRPr lang="fr-FR" sz="2000">
              <a:latin typeface="Arial" panose="020B0604020202020204" pitchFamily="34" charset="0"/>
            </a:endParaRPr>
          </a:p>
          <a:p>
            <a:pPr>
              <a:spcBef>
                <a:spcPct val="20000"/>
              </a:spcBef>
              <a:buClr>
                <a:schemeClr val="accent1"/>
              </a:buClr>
              <a:buSzPct val="60000"/>
              <a:buFont typeface="Monotype Sorts" charset="2"/>
              <a:buNone/>
            </a:pPr>
            <a:r>
              <a:rPr lang="fr-FR" sz="2000">
                <a:latin typeface="Arial" panose="020B0604020202020204" pitchFamily="34" charset="0"/>
              </a:rPr>
              <a:t>- Plus le réseau est grand (nombre de stations), plus la probabilité d’apparition de collisions est grande</a:t>
            </a:r>
          </a:p>
        </p:txBody>
      </p:sp>
    </p:spTree>
    <p:extLst>
      <p:ext uri="{BB962C8B-B14F-4D97-AF65-F5344CB8AC3E}">
        <p14:creationId xmlns:p14="http://schemas.microsoft.com/office/powerpoint/2010/main" val="168391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A2E4C4A7-0622-4B3A-AB38-7D8600EC4C66}" type="slidenum">
              <a:rPr lang="fr-FR"/>
              <a:pPr/>
              <a:t>22</a:t>
            </a:fld>
            <a:endParaRPr lang="fr-FR"/>
          </a:p>
        </p:txBody>
      </p:sp>
      <p:sp>
        <p:nvSpPr>
          <p:cNvPr id="21506" name="Rectangle 2"/>
          <p:cNvSpPr>
            <a:spLocks noGrp="1" noChangeArrowheads="1"/>
          </p:cNvSpPr>
          <p:nvPr>
            <p:ph type="title"/>
          </p:nvPr>
        </p:nvSpPr>
        <p:spPr>
          <a:xfrm>
            <a:off x="6705600" y="152400"/>
            <a:ext cx="22098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Les collisions</a:t>
            </a:r>
          </a:p>
        </p:txBody>
      </p:sp>
      <p:sp>
        <p:nvSpPr>
          <p:cNvPr id="21507" name="Text Box 3"/>
          <p:cNvSpPr txBox="1">
            <a:spLocks noChangeArrowheads="1"/>
          </p:cNvSpPr>
          <p:nvPr/>
        </p:nvSpPr>
        <p:spPr bwMode="auto">
          <a:xfrm>
            <a:off x="838200" y="1066800"/>
            <a:ext cx="7240588" cy="49339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COLLISION : </a:t>
            </a:r>
            <a:r>
              <a:rPr lang="fr-FR" sz="2000" b="1" i="1">
                <a:latin typeface="Arial" panose="020B0604020202020204" pitchFamily="34" charset="0"/>
              </a:rPr>
              <a:t>la solution</a:t>
            </a:r>
          </a:p>
          <a:p>
            <a:pPr>
              <a:lnSpc>
                <a:spcPct val="90000"/>
              </a:lnSpc>
              <a:spcBef>
                <a:spcPct val="20000"/>
              </a:spcBef>
              <a:buClr>
                <a:schemeClr val="accent1"/>
              </a:buClr>
              <a:buSzPct val="80000"/>
              <a:buFont typeface="Wingdings" panose="05000000000000000000" pitchFamily="2" charset="2"/>
              <a:buNone/>
            </a:pPr>
            <a:endParaRPr lang="fr-FR" sz="2000" b="1">
              <a:latin typeface="Arial" panose="020B0604020202020204" pitchFamily="34" charset="0"/>
            </a:endParaRPr>
          </a:p>
          <a:p>
            <a:pPr>
              <a:lnSpc>
                <a:spcPct val="90000"/>
              </a:lnSpc>
              <a:spcBef>
                <a:spcPct val="20000"/>
              </a:spcBef>
              <a:buClr>
                <a:schemeClr val="accent1"/>
              </a:buClr>
              <a:buSzPct val="80000"/>
            </a:pPr>
            <a:r>
              <a:rPr lang="fr-FR" sz="2000">
                <a:latin typeface="Arial" panose="020B0604020202020204" pitchFamily="34" charset="0"/>
              </a:rPr>
              <a:t>- Limiter le temps pendant lequel la collision peut arriver</a:t>
            </a:r>
          </a:p>
          <a:p>
            <a:pPr>
              <a:lnSpc>
                <a:spcPct val="90000"/>
              </a:lnSpc>
              <a:spcBef>
                <a:spcPct val="20000"/>
              </a:spcBef>
              <a:buClr>
                <a:schemeClr val="accent1"/>
              </a:buClr>
              <a:buSzPct val="80000"/>
              <a:buFontTx/>
              <a:buChar char="-"/>
            </a:pPr>
            <a:endParaRPr lang="fr-FR" sz="2000">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 Temps de propagation aller-retour d’une trame (Round Trip</a:t>
            </a: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Delay ou RTD) limité à 50 µs</a:t>
            </a:r>
          </a:p>
          <a:p>
            <a:pPr>
              <a:lnSpc>
                <a:spcPct val="90000"/>
              </a:lnSpc>
              <a:spcBef>
                <a:spcPct val="20000"/>
              </a:spcBef>
              <a:buClr>
                <a:schemeClr val="accent1"/>
              </a:buClr>
              <a:buSzPct val="80000"/>
              <a:buFont typeface="Wingdings" panose="05000000000000000000" pitchFamily="2" charset="2"/>
              <a:buNone/>
            </a:pPr>
            <a:endParaRPr lang="fr-FR" sz="2000">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 Ce délai passé, aucune collision ne peut plus arriver</a:t>
            </a: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la norme 802.3 définit un « Slot Time » d’acquisition du canal</a:t>
            </a: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égal à 51.2 µs ce qui correspond à une longueur de trame</a:t>
            </a: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minimum de 512 bits</a:t>
            </a:r>
          </a:p>
          <a:p>
            <a:pPr>
              <a:lnSpc>
                <a:spcPct val="90000"/>
              </a:lnSpc>
              <a:spcBef>
                <a:spcPct val="20000"/>
              </a:spcBef>
              <a:buClr>
                <a:schemeClr val="accent1"/>
              </a:buClr>
              <a:buSzPct val="80000"/>
              <a:buFont typeface="Wingdings" panose="05000000000000000000" pitchFamily="2" charset="2"/>
              <a:buNone/>
            </a:pPr>
            <a:endParaRPr lang="fr-FR" sz="2000">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 Une station doit donc écouter le signal « Collision Detection »</a:t>
            </a:r>
          </a:p>
          <a:p>
            <a:pPr>
              <a:lnSpc>
                <a:spcPct val="90000"/>
              </a:lnSpc>
              <a:spcBef>
                <a:spcPct val="20000"/>
              </a:spcBef>
              <a:buClr>
                <a:schemeClr val="accent1"/>
              </a:buClr>
              <a:buSzPct val="80000"/>
              <a:buFont typeface="Wingdings" panose="05000000000000000000" pitchFamily="2" charset="2"/>
              <a:buNone/>
            </a:pPr>
            <a:r>
              <a:rPr lang="fr-FR" sz="2000">
                <a:latin typeface="Arial" panose="020B0604020202020204" pitchFamily="34" charset="0"/>
              </a:rPr>
              <a:t>pendant 51.2 µs à partir  du début d’émission</a:t>
            </a:r>
          </a:p>
          <a:p>
            <a:endParaRPr lang="fr-FR" sz="1400">
              <a:latin typeface="Arial" panose="020B0604020202020204" pitchFamily="34" charset="0"/>
            </a:endParaRPr>
          </a:p>
        </p:txBody>
      </p:sp>
    </p:spTree>
    <p:extLst>
      <p:ext uri="{BB962C8B-B14F-4D97-AF65-F5344CB8AC3E}">
        <p14:creationId xmlns:p14="http://schemas.microsoft.com/office/powerpoint/2010/main" val="257599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fld id="{ED4B54F5-A0EB-4AE5-A4A8-46393680691F}" type="slidenum">
              <a:rPr lang="fr-FR"/>
              <a:pPr/>
              <a:t>23</a:t>
            </a:fld>
            <a:endParaRPr lang="fr-FR"/>
          </a:p>
        </p:txBody>
      </p:sp>
      <p:sp>
        <p:nvSpPr>
          <p:cNvPr id="23554" name="Rectangle 2"/>
          <p:cNvSpPr>
            <a:spLocks noGrp="1" noChangeArrowheads="1"/>
          </p:cNvSpPr>
          <p:nvPr>
            <p:ph type="title"/>
          </p:nvPr>
        </p:nvSpPr>
        <p:spPr>
          <a:xfrm>
            <a:off x="6629400" y="152400"/>
            <a:ext cx="2316163" cy="533400"/>
          </a:xfrm>
          <a:solidFill>
            <a:srgbClr val="FFCC66"/>
          </a:solidFill>
        </p:spPr>
        <p:txBody>
          <a:bodyPr/>
          <a:lstStyle/>
          <a:p>
            <a:r>
              <a:rPr lang="fr-FR" sz="2400" b="1">
                <a:solidFill>
                  <a:schemeClr val="tx1"/>
                </a:solidFill>
                <a:latin typeface="Arial" panose="020B0604020202020204" pitchFamily="34" charset="0"/>
              </a:rPr>
              <a:t>Les collisions</a:t>
            </a:r>
          </a:p>
        </p:txBody>
      </p:sp>
      <p:sp>
        <p:nvSpPr>
          <p:cNvPr id="23555" name="Text Box 3"/>
          <p:cNvSpPr txBox="1">
            <a:spLocks noChangeArrowheads="1"/>
          </p:cNvSpPr>
          <p:nvPr/>
        </p:nvSpPr>
        <p:spPr bwMode="auto">
          <a:xfrm>
            <a:off x="822325" y="20685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1400">
              <a:latin typeface="Arial" panose="020B0604020202020204" pitchFamily="34" charset="0"/>
            </a:endParaRPr>
          </a:p>
        </p:txBody>
      </p:sp>
      <p:sp>
        <p:nvSpPr>
          <p:cNvPr id="23556" name="Rectangle 4"/>
          <p:cNvSpPr>
            <a:spLocks noChangeArrowheads="1"/>
          </p:cNvSpPr>
          <p:nvPr/>
        </p:nvSpPr>
        <p:spPr bwMode="auto">
          <a:xfrm>
            <a:off x="304800" y="1219200"/>
            <a:ext cx="8610600" cy="4953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800">
                <a:latin typeface="Arial" panose="020B0604020202020204" pitchFamily="34" charset="0"/>
              </a:rPr>
              <a:t>TC (Tranche Canal) ou TS (Time Slot) : Durée nécessaire à une station pour que celle-ci soit certaine que son message a été transmis sans problème</a:t>
            </a:r>
          </a:p>
          <a:p>
            <a:pPr eaLnBrk="0" hangingPunct="0">
              <a:spcBef>
                <a:spcPct val="20000"/>
              </a:spcBef>
              <a:buFontTx/>
              <a:buChar char="•"/>
            </a:pPr>
            <a:r>
              <a:rPr lang="fr-FR" sz="1800">
                <a:latin typeface="Arial" panose="020B0604020202020204" pitchFamily="34" charset="0"/>
              </a:rPr>
              <a:t>Cette période est au minimum égale à 2 fois la durée maximale de propagation d ’un message sur le câble, entre les deux stations les plus éloignées.</a:t>
            </a:r>
          </a:p>
          <a:p>
            <a:pPr eaLnBrk="0" hangingPunct="0">
              <a:spcBef>
                <a:spcPct val="20000"/>
              </a:spcBef>
              <a:buFontTx/>
              <a:buChar char="•"/>
            </a:pPr>
            <a:r>
              <a:rPr lang="fr-FR" sz="1800">
                <a:latin typeface="Arial" panose="020B0604020202020204" pitchFamily="34" charset="0"/>
              </a:rPr>
              <a:t>Le calcul donne une durée maximum de propagation de 44.99us </a:t>
            </a:r>
          </a:p>
          <a:p>
            <a:pPr eaLnBrk="0" hangingPunct="0">
              <a:spcBef>
                <a:spcPct val="20000"/>
              </a:spcBef>
              <a:buFontTx/>
              <a:buChar char="•"/>
            </a:pPr>
            <a:r>
              <a:rPr lang="fr-FR" sz="1800">
                <a:latin typeface="Arial" panose="020B0604020202020204" pitchFamily="34" charset="0"/>
              </a:rPr>
              <a:t>La norme définit une équivalence légèrement supérieure équivalente à la transmission de 512 bits </a:t>
            </a:r>
            <a:r>
              <a:rPr lang="fr-FR" sz="1800" i="1">
                <a:latin typeface="Arial" panose="020B0604020202020204" pitchFamily="34" charset="0"/>
              </a:rPr>
              <a:t>(ou 64 octets)</a:t>
            </a:r>
            <a:r>
              <a:rPr lang="fr-FR" sz="1800">
                <a:latin typeface="Arial" panose="020B0604020202020204" pitchFamily="34" charset="0"/>
              </a:rPr>
              <a:t> à 10Mb/s soit 51,2us</a:t>
            </a:r>
          </a:p>
          <a:p>
            <a:pPr eaLnBrk="0" hangingPunct="0">
              <a:spcBef>
                <a:spcPct val="20000"/>
              </a:spcBef>
              <a:buFontTx/>
              <a:buChar char="•"/>
            </a:pPr>
            <a:r>
              <a:rPr lang="fr-FR" sz="1800">
                <a:latin typeface="Arial" panose="020B0604020202020204" pitchFamily="34" charset="0"/>
              </a:rPr>
              <a:t>Si le paquet transmis est plus petit, des bits de bourrage </a:t>
            </a:r>
            <a:r>
              <a:rPr lang="fr-FR" sz="1800" i="1">
                <a:latin typeface="Arial" panose="020B0604020202020204" pitchFamily="34" charset="0"/>
              </a:rPr>
              <a:t>(Padding)</a:t>
            </a:r>
            <a:r>
              <a:rPr lang="fr-FR" sz="1800">
                <a:latin typeface="Arial" panose="020B0604020202020204" pitchFamily="34" charset="0"/>
              </a:rPr>
              <a:t> sont introduits pour atteindre cette taille</a:t>
            </a:r>
          </a:p>
          <a:p>
            <a:pPr eaLnBrk="0" hangingPunct="0">
              <a:spcBef>
                <a:spcPct val="20000"/>
              </a:spcBef>
              <a:buFontTx/>
              <a:buChar char="•"/>
            </a:pPr>
            <a:r>
              <a:rPr lang="fr-FR" sz="1800">
                <a:latin typeface="Arial" panose="020B0604020202020204" pitchFamily="34" charset="0"/>
              </a:rPr>
              <a:t>Cette durée minimum a été introduite pour que toutes les stations se trouvent dans le même état à la fin d ’une transmission</a:t>
            </a:r>
          </a:p>
          <a:p>
            <a:pPr eaLnBrk="0" hangingPunct="0">
              <a:spcBef>
                <a:spcPct val="20000"/>
              </a:spcBef>
              <a:buFontTx/>
              <a:buChar char="•"/>
            </a:pPr>
            <a:r>
              <a:rPr lang="fr-FR" sz="1800">
                <a:latin typeface="Arial" panose="020B0604020202020204" pitchFamily="34" charset="0"/>
              </a:rPr>
              <a:t>La taille maximum d ’une trame a été fixée arbitrairement à 1518 octets (1500 données + 14 octets d ’en-tête + 4 octets de CRC)</a:t>
            </a:r>
          </a:p>
          <a:p>
            <a:pPr eaLnBrk="0" hangingPunct="0">
              <a:spcBef>
                <a:spcPct val="20000"/>
              </a:spcBef>
              <a:buFontTx/>
              <a:buChar char="•"/>
            </a:pPr>
            <a:r>
              <a:rPr lang="fr-FR" sz="1800">
                <a:latin typeface="Arial" panose="020B0604020202020204" pitchFamily="34" charset="0"/>
              </a:rPr>
              <a:t>En cas de collision détectée, les stations émettrices complémentent le message avec 32 bits de brouillage </a:t>
            </a:r>
            <a:r>
              <a:rPr lang="fr-FR" sz="1800" i="1">
                <a:latin typeface="Arial" panose="020B0604020202020204" pitchFamily="34" charset="0"/>
              </a:rPr>
              <a:t>(Jamming).</a:t>
            </a:r>
            <a:r>
              <a:rPr lang="fr-FR" sz="1800">
                <a:latin typeface="Arial" panose="020B0604020202020204" pitchFamily="34" charset="0"/>
              </a:rPr>
              <a:t> La trame brouillée peut être de taille inférieure à la trame minimum (64 octets)</a:t>
            </a:r>
          </a:p>
        </p:txBody>
      </p:sp>
      <p:sp>
        <p:nvSpPr>
          <p:cNvPr id="23557" name="Text Box 5"/>
          <p:cNvSpPr txBox="1">
            <a:spLocks noChangeArrowheads="1"/>
          </p:cNvSpPr>
          <p:nvPr/>
        </p:nvSpPr>
        <p:spPr bwMode="auto">
          <a:xfrm>
            <a:off x="1355725" y="365125"/>
            <a:ext cx="3776663" cy="3365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latin typeface="Arial" panose="020B0604020202020204" pitchFamily="34" charset="0"/>
              </a:rPr>
              <a:t>TC (Tranche Canal) ou TS (Time Slot)</a:t>
            </a:r>
          </a:p>
        </p:txBody>
      </p:sp>
    </p:spTree>
    <p:extLst>
      <p:ext uri="{BB962C8B-B14F-4D97-AF65-F5344CB8AC3E}">
        <p14:creationId xmlns:p14="http://schemas.microsoft.com/office/powerpoint/2010/main" val="261801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2"/>
          </p:nvPr>
        </p:nvSpPr>
        <p:spPr/>
        <p:txBody>
          <a:bodyPr/>
          <a:lstStyle/>
          <a:p>
            <a:fld id="{BDC379FA-BEC5-462E-9471-742F5EED896F}" type="slidenum">
              <a:rPr lang="fr-FR"/>
              <a:pPr/>
              <a:t>24</a:t>
            </a:fld>
            <a:endParaRPr lang="fr-FR"/>
          </a:p>
        </p:txBody>
      </p:sp>
      <p:sp>
        <p:nvSpPr>
          <p:cNvPr id="24578" name="Rectangle 2"/>
          <p:cNvSpPr>
            <a:spLocks noChangeArrowheads="1"/>
          </p:cNvSpPr>
          <p:nvPr/>
        </p:nvSpPr>
        <p:spPr bwMode="auto">
          <a:xfrm>
            <a:off x="838200" y="2971800"/>
            <a:ext cx="7391400" cy="2819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579" name="Rectangle 3"/>
          <p:cNvSpPr>
            <a:spLocks noGrp="1" noChangeArrowheads="1"/>
          </p:cNvSpPr>
          <p:nvPr>
            <p:ph type="title"/>
          </p:nvPr>
        </p:nvSpPr>
        <p:spPr>
          <a:xfrm>
            <a:off x="6629400" y="152400"/>
            <a:ext cx="2316163" cy="533400"/>
          </a:xfrm>
          <a:solidFill>
            <a:srgbClr val="FFCC66"/>
          </a:solidFill>
        </p:spPr>
        <p:txBody>
          <a:bodyPr/>
          <a:lstStyle/>
          <a:p>
            <a:r>
              <a:rPr lang="fr-FR" sz="2400" b="1">
                <a:solidFill>
                  <a:schemeClr val="tx1"/>
                </a:solidFill>
                <a:latin typeface="Arial" panose="020B0604020202020204" pitchFamily="34" charset="0"/>
              </a:rPr>
              <a:t>Les collisions</a:t>
            </a:r>
          </a:p>
        </p:txBody>
      </p:sp>
      <p:sp>
        <p:nvSpPr>
          <p:cNvPr id="24580" name="Text Box 4"/>
          <p:cNvSpPr txBox="1">
            <a:spLocks noChangeArrowheads="1"/>
          </p:cNvSpPr>
          <p:nvPr/>
        </p:nvSpPr>
        <p:spPr bwMode="auto">
          <a:xfrm>
            <a:off x="822325" y="20685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1400">
              <a:latin typeface="Arial" panose="020B0604020202020204" pitchFamily="34" charset="0"/>
            </a:endParaRPr>
          </a:p>
        </p:txBody>
      </p:sp>
      <p:sp>
        <p:nvSpPr>
          <p:cNvPr id="24581" name="Text Box 5"/>
          <p:cNvSpPr txBox="1">
            <a:spLocks noChangeArrowheads="1"/>
          </p:cNvSpPr>
          <p:nvPr/>
        </p:nvSpPr>
        <p:spPr bwMode="auto">
          <a:xfrm>
            <a:off x="1355725" y="365125"/>
            <a:ext cx="3652838" cy="3365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latin typeface="Arial" panose="020B0604020202020204" pitchFamily="34" charset="0"/>
              </a:rPr>
              <a:t>TC (Trache Canal) ou TS (Time Slot)</a:t>
            </a:r>
          </a:p>
        </p:txBody>
      </p:sp>
      <p:sp>
        <p:nvSpPr>
          <p:cNvPr id="24582" name="Rectangle 6"/>
          <p:cNvSpPr>
            <a:spLocks noChangeArrowheads="1"/>
          </p:cNvSpPr>
          <p:nvPr/>
        </p:nvSpPr>
        <p:spPr bwMode="auto">
          <a:xfrm>
            <a:off x="304800" y="12192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600">
                <a:latin typeface="Arial" panose="020B0604020202020204" pitchFamily="34" charset="0"/>
              </a:rPr>
              <a:t>Dans cet exemple, la durée d ’émission est </a:t>
            </a:r>
            <a:r>
              <a:rPr lang="fr-FR" sz="1600" b="1">
                <a:latin typeface="Arial" panose="020B0604020202020204" pitchFamily="34" charset="0"/>
              </a:rPr>
              <a:t>inférieure</a:t>
            </a:r>
            <a:r>
              <a:rPr lang="fr-FR" sz="1600">
                <a:latin typeface="Arial" panose="020B0604020202020204" pitchFamily="34" charset="0"/>
              </a:rPr>
              <a:t> à la durée Tranche Canal</a:t>
            </a:r>
          </a:p>
          <a:p>
            <a:pPr lvl="1" eaLnBrk="0" hangingPunct="0">
              <a:spcBef>
                <a:spcPct val="20000"/>
              </a:spcBef>
              <a:buFontTx/>
              <a:buChar char="–"/>
            </a:pPr>
            <a:r>
              <a:rPr lang="fr-FR" sz="1600">
                <a:latin typeface="Arial" panose="020B0604020202020204" pitchFamily="34" charset="0"/>
              </a:rPr>
              <a:t>S2 a reçu correctement M1 mais pas M2</a:t>
            </a:r>
          </a:p>
          <a:p>
            <a:pPr lvl="1" eaLnBrk="0" hangingPunct="0">
              <a:spcBef>
                <a:spcPct val="20000"/>
              </a:spcBef>
              <a:buFontTx/>
              <a:buChar char="–"/>
            </a:pPr>
            <a:r>
              <a:rPr lang="fr-FR" sz="1600">
                <a:latin typeface="Arial" panose="020B0604020202020204" pitchFamily="34" charset="0"/>
              </a:rPr>
              <a:t>S6 a reçu correctement M2 mais pas M1</a:t>
            </a:r>
          </a:p>
          <a:p>
            <a:pPr lvl="1" eaLnBrk="0" hangingPunct="0">
              <a:spcBef>
                <a:spcPct val="20000"/>
              </a:spcBef>
              <a:buFontTx/>
              <a:buChar char="–"/>
            </a:pPr>
            <a:r>
              <a:rPr lang="fr-FR" sz="1600">
                <a:latin typeface="Arial" panose="020B0604020202020204" pitchFamily="34" charset="0"/>
              </a:rPr>
              <a:t>S3, S4 et S5 n ’ont reçu aucune trame correcte</a:t>
            </a:r>
          </a:p>
          <a:p>
            <a:pPr eaLnBrk="0" hangingPunct="0">
              <a:spcBef>
                <a:spcPct val="20000"/>
              </a:spcBef>
              <a:buFontTx/>
              <a:buChar char="•"/>
            </a:pPr>
            <a:r>
              <a:rPr lang="fr-FR" sz="1600">
                <a:latin typeface="Arial" panose="020B0604020202020204" pitchFamily="34" charset="0"/>
              </a:rPr>
              <a:t>C ’est pour cela que le message doit être  d ’</a:t>
            </a:r>
            <a:r>
              <a:rPr lang="fr-FR" sz="1600" b="1">
                <a:latin typeface="Arial" panose="020B0604020202020204" pitchFamily="34" charset="0"/>
              </a:rPr>
              <a:t>au moins 51,2us</a:t>
            </a:r>
            <a:r>
              <a:rPr lang="fr-FR" sz="1600">
                <a:latin typeface="Arial" panose="020B0604020202020204" pitchFamily="34" charset="0"/>
              </a:rPr>
              <a:t> de durée</a:t>
            </a:r>
          </a:p>
        </p:txBody>
      </p:sp>
      <p:sp>
        <p:nvSpPr>
          <p:cNvPr id="24583" name="Line 7"/>
          <p:cNvSpPr>
            <a:spLocks noChangeShapeType="1"/>
          </p:cNvSpPr>
          <p:nvPr/>
        </p:nvSpPr>
        <p:spPr bwMode="auto">
          <a:xfrm>
            <a:off x="18288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4" name="Line 8"/>
          <p:cNvSpPr>
            <a:spLocks noChangeShapeType="1"/>
          </p:cNvSpPr>
          <p:nvPr/>
        </p:nvSpPr>
        <p:spPr bwMode="auto">
          <a:xfrm>
            <a:off x="25908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5" name="Line 9"/>
          <p:cNvSpPr>
            <a:spLocks noChangeShapeType="1"/>
          </p:cNvSpPr>
          <p:nvPr/>
        </p:nvSpPr>
        <p:spPr bwMode="auto">
          <a:xfrm>
            <a:off x="34290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6" name="Line 10"/>
          <p:cNvSpPr>
            <a:spLocks noChangeShapeType="1"/>
          </p:cNvSpPr>
          <p:nvPr/>
        </p:nvSpPr>
        <p:spPr bwMode="auto">
          <a:xfrm>
            <a:off x="42672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7" name="Line 11"/>
          <p:cNvSpPr>
            <a:spLocks noChangeShapeType="1"/>
          </p:cNvSpPr>
          <p:nvPr/>
        </p:nvSpPr>
        <p:spPr bwMode="auto">
          <a:xfrm>
            <a:off x="51816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8" name="Line 12"/>
          <p:cNvSpPr>
            <a:spLocks noChangeShapeType="1"/>
          </p:cNvSpPr>
          <p:nvPr/>
        </p:nvSpPr>
        <p:spPr bwMode="auto">
          <a:xfrm>
            <a:off x="60960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9" name="Line 13"/>
          <p:cNvSpPr>
            <a:spLocks noChangeShapeType="1"/>
          </p:cNvSpPr>
          <p:nvPr/>
        </p:nvSpPr>
        <p:spPr bwMode="auto">
          <a:xfrm>
            <a:off x="7086600" y="3546475"/>
            <a:ext cx="0" cy="1293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0" name="Line 14"/>
          <p:cNvSpPr>
            <a:spLocks noChangeShapeType="1"/>
          </p:cNvSpPr>
          <p:nvPr/>
        </p:nvSpPr>
        <p:spPr bwMode="auto">
          <a:xfrm>
            <a:off x="1830388" y="3622675"/>
            <a:ext cx="5256212" cy="8366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1" name="Line 15"/>
          <p:cNvSpPr>
            <a:spLocks noChangeShapeType="1"/>
          </p:cNvSpPr>
          <p:nvPr/>
        </p:nvSpPr>
        <p:spPr bwMode="auto">
          <a:xfrm>
            <a:off x="1830388" y="3851275"/>
            <a:ext cx="5256212" cy="8366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2" name="Line 16"/>
          <p:cNvSpPr>
            <a:spLocks noChangeShapeType="1"/>
          </p:cNvSpPr>
          <p:nvPr/>
        </p:nvSpPr>
        <p:spPr bwMode="auto">
          <a:xfrm flipV="1">
            <a:off x="1830388" y="3546475"/>
            <a:ext cx="5256212" cy="8366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3" name="Line 17"/>
          <p:cNvSpPr>
            <a:spLocks noChangeShapeType="1"/>
          </p:cNvSpPr>
          <p:nvPr/>
        </p:nvSpPr>
        <p:spPr bwMode="auto">
          <a:xfrm flipV="1">
            <a:off x="1830388" y="3775075"/>
            <a:ext cx="5256212" cy="8366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4" name="Rectangle 18"/>
          <p:cNvSpPr>
            <a:spLocks noChangeArrowheads="1"/>
          </p:cNvSpPr>
          <p:nvPr/>
        </p:nvSpPr>
        <p:spPr bwMode="auto">
          <a:xfrm>
            <a:off x="1508125" y="4953000"/>
            <a:ext cx="565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t>  S1                 S2                 S3                  S4                   S5                    S6                     S7</a:t>
            </a:r>
          </a:p>
        </p:txBody>
      </p:sp>
      <p:sp>
        <p:nvSpPr>
          <p:cNvPr id="24595" name="Rectangle 19"/>
          <p:cNvSpPr>
            <a:spLocks noChangeArrowheads="1"/>
          </p:cNvSpPr>
          <p:nvPr/>
        </p:nvSpPr>
        <p:spPr bwMode="auto">
          <a:xfrm>
            <a:off x="1143000" y="35052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M1</a:t>
            </a:r>
          </a:p>
        </p:txBody>
      </p:sp>
      <p:sp>
        <p:nvSpPr>
          <p:cNvPr id="24596" name="Rectangle 20"/>
          <p:cNvSpPr>
            <a:spLocks noChangeArrowheads="1"/>
          </p:cNvSpPr>
          <p:nvPr/>
        </p:nvSpPr>
        <p:spPr bwMode="auto">
          <a:xfrm flipH="1">
            <a:off x="7223125" y="3468688"/>
            <a:ext cx="473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M2</a:t>
            </a:r>
          </a:p>
        </p:txBody>
      </p:sp>
      <p:sp>
        <p:nvSpPr>
          <p:cNvPr id="24597" name="Rectangle 21"/>
          <p:cNvSpPr>
            <a:spLocks noChangeArrowheads="1"/>
          </p:cNvSpPr>
          <p:nvPr/>
        </p:nvSpPr>
        <p:spPr bwMode="auto">
          <a:xfrm>
            <a:off x="4876800" y="5297488"/>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Collision</a:t>
            </a:r>
          </a:p>
        </p:txBody>
      </p:sp>
      <p:sp>
        <p:nvSpPr>
          <p:cNvPr id="24598" name="Line 22"/>
          <p:cNvSpPr>
            <a:spLocks noChangeShapeType="1"/>
          </p:cNvSpPr>
          <p:nvPr/>
        </p:nvSpPr>
        <p:spPr bwMode="auto">
          <a:xfrm>
            <a:off x="4421188" y="4079875"/>
            <a:ext cx="379412" cy="1370013"/>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82067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4"/>
          <p:cNvSpPr>
            <a:spLocks noGrp="1"/>
          </p:cNvSpPr>
          <p:nvPr>
            <p:ph type="sldNum" sz="quarter" idx="12"/>
          </p:nvPr>
        </p:nvSpPr>
        <p:spPr/>
        <p:txBody>
          <a:bodyPr/>
          <a:lstStyle/>
          <a:p>
            <a:fld id="{CFA1ABE1-3938-4BB1-AE86-F298C5CC1486}" type="slidenum">
              <a:rPr lang="fr-FR"/>
              <a:pPr/>
              <a:t>25</a:t>
            </a:fld>
            <a:endParaRPr lang="fr-FR"/>
          </a:p>
        </p:txBody>
      </p:sp>
      <p:sp>
        <p:nvSpPr>
          <p:cNvPr id="25602" name="Rectangle 2"/>
          <p:cNvSpPr>
            <a:spLocks noChangeArrowheads="1"/>
          </p:cNvSpPr>
          <p:nvPr/>
        </p:nvSpPr>
        <p:spPr bwMode="auto">
          <a:xfrm>
            <a:off x="457200" y="2438400"/>
            <a:ext cx="8382000" cy="3733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603" name="Rectangle 3"/>
          <p:cNvSpPr>
            <a:spLocks noGrp="1" noChangeArrowheads="1"/>
          </p:cNvSpPr>
          <p:nvPr>
            <p:ph type="title"/>
          </p:nvPr>
        </p:nvSpPr>
        <p:spPr>
          <a:xfrm>
            <a:off x="6629400" y="152400"/>
            <a:ext cx="2316163" cy="533400"/>
          </a:xfrm>
          <a:solidFill>
            <a:srgbClr val="FFCC66"/>
          </a:solidFill>
        </p:spPr>
        <p:txBody>
          <a:bodyPr/>
          <a:lstStyle/>
          <a:p>
            <a:r>
              <a:rPr lang="fr-FR" sz="2400" b="1">
                <a:solidFill>
                  <a:schemeClr val="tx1"/>
                </a:solidFill>
                <a:latin typeface="Arial" panose="020B0604020202020204" pitchFamily="34" charset="0"/>
              </a:rPr>
              <a:t>Les collisions</a:t>
            </a:r>
          </a:p>
        </p:txBody>
      </p:sp>
      <p:sp>
        <p:nvSpPr>
          <p:cNvPr id="25604" name="Text Box 4"/>
          <p:cNvSpPr txBox="1">
            <a:spLocks noChangeArrowheads="1"/>
          </p:cNvSpPr>
          <p:nvPr/>
        </p:nvSpPr>
        <p:spPr bwMode="auto">
          <a:xfrm>
            <a:off x="822325" y="20685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1400">
              <a:latin typeface="Arial" panose="020B0604020202020204" pitchFamily="34" charset="0"/>
            </a:endParaRPr>
          </a:p>
        </p:txBody>
      </p:sp>
      <p:sp>
        <p:nvSpPr>
          <p:cNvPr id="25605" name="Text Box 5"/>
          <p:cNvSpPr txBox="1">
            <a:spLocks noChangeArrowheads="1"/>
          </p:cNvSpPr>
          <p:nvPr/>
        </p:nvSpPr>
        <p:spPr bwMode="auto">
          <a:xfrm>
            <a:off x="1355725" y="365125"/>
            <a:ext cx="3776663" cy="3365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latin typeface="Arial" panose="020B0604020202020204" pitchFamily="34" charset="0"/>
              </a:rPr>
              <a:t>TC (Tranche Canal) ou TS (Time Slot)</a:t>
            </a:r>
          </a:p>
        </p:txBody>
      </p:sp>
      <p:sp>
        <p:nvSpPr>
          <p:cNvPr id="25606" name="Line 6"/>
          <p:cNvSpPr>
            <a:spLocks noChangeShapeType="1"/>
          </p:cNvSpPr>
          <p:nvPr/>
        </p:nvSpPr>
        <p:spPr bwMode="auto">
          <a:xfrm>
            <a:off x="18288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07" name="Line 7"/>
          <p:cNvSpPr>
            <a:spLocks noChangeShapeType="1"/>
          </p:cNvSpPr>
          <p:nvPr/>
        </p:nvSpPr>
        <p:spPr bwMode="auto">
          <a:xfrm>
            <a:off x="25908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08" name="Line 8"/>
          <p:cNvSpPr>
            <a:spLocks noChangeShapeType="1"/>
          </p:cNvSpPr>
          <p:nvPr/>
        </p:nvSpPr>
        <p:spPr bwMode="auto">
          <a:xfrm>
            <a:off x="34290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09" name="Line 9"/>
          <p:cNvSpPr>
            <a:spLocks noChangeShapeType="1"/>
          </p:cNvSpPr>
          <p:nvPr/>
        </p:nvSpPr>
        <p:spPr bwMode="auto">
          <a:xfrm>
            <a:off x="42672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0" name="Line 10"/>
          <p:cNvSpPr>
            <a:spLocks noChangeShapeType="1"/>
          </p:cNvSpPr>
          <p:nvPr/>
        </p:nvSpPr>
        <p:spPr bwMode="auto">
          <a:xfrm>
            <a:off x="51816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1" name="Line 11"/>
          <p:cNvSpPr>
            <a:spLocks noChangeShapeType="1"/>
          </p:cNvSpPr>
          <p:nvPr/>
        </p:nvSpPr>
        <p:spPr bwMode="auto">
          <a:xfrm>
            <a:off x="60960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2" name="Line 12"/>
          <p:cNvSpPr>
            <a:spLocks noChangeShapeType="1"/>
          </p:cNvSpPr>
          <p:nvPr/>
        </p:nvSpPr>
        <p:spPr bwMode="auto">
          <a:xfrm>
            <a:off x="7086600" y="3049588"/>
            <a:ext cx="0" cy="2360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3" name="Line 13"/>
          <p:cNvSpPr>
            <a:spLocks noChangeShapeType="1"/>
          </p:cNvSpPr>
          <p:nvPr/>
        </p:nvSpPr>
        <p:spPr bwMode="auto">
          <a:xfrm>
            <a:off x="1830388" y="3125788"/>
            <a:ext cx="5256212" cy="836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4" name="Line 14"/>
          <p:cNvSpPr>
            <a:spLocks noChangeShapeType="1"/>
          </p:cNvSpPr>
          <p:nvPr/>
        </p:nvSpPr>
        <p:spPr bwMode="auto">
          <a:xfrm>
            <a:off x="1830388" y="4344988"/>
            <a:ext cx="5256212" cy="836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5" name="Line 15"/>
          <p:cNvSpPr>
            <a:spLocks noChangeShapeType="1"/>
          </p:cNvSpPr>
          <p:nvPr/>
        </p:nvSpPr>
        <p:spPr bwMode="auto">
          <a:xfrm flipV="1">
            <a:off x="1830388" y="3125788"/>
            <a:ext cx="5256212" cy="836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6" name="Line 16"/>
          <p:cNvSpPr>
            <a:spLocks noChangeShapeType="1"/>
          </p:cNvSpPr>
          <p:nvPr/>
        </p:nvSpPr>
        <p:spPr bwMode="auto">
          <a:xfrm flipV="1">
            <a:off x="1830388" y="4192588"/>
            <a:ext cx="5256212" cy="836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17" name="Rectangle 17"/>
          <p:cNvSpPr>
            <a:spLocks noChangeArrowheads="1"/>
          </p:cNvSpPr>
          <p:nvPr/>
        </p:nvSpPr>
        <p:spPr bwMode="auto">
          <a:xfrm>
            <a:off x="1508125" y="5486400"/>
            <a:ext cx="564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  S1                 S2                 S3                  S4                   S5                    S6                     S7</a:t>
            </a:r>
          </a:p>
        </p:txBody>
      </p:sp>
      <p:sp>
        <p:nvSpPr>
          <p:cNvPr id="25618" name="Rectangle 18"/>
          <p:cNvSpPr>
            <a:spLocks noChangeArrowheads="1"/>
          </p:cNvSpPr>
          <p:nvPr/>
        </p:nvSpPr>
        <p:spPr bwMode="auto">
          <a:xfrm>
            <a:off x="1143000" y="35052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M1</a:t>
            </a:r>
          </a:p>
        </p:txBody>
      </p:sp>
      <p:sp>
        <p:nvSpPr>
          <p:cNvPr id="25619" name="Rectangle 19"/>
          <p:cNvSpPr>
            <a:spLocks noChangeArrowheads="1"/>
          </p:cNvSpPr>
          <p:nvPr/>
        </p:nvSpPr>
        <p:spPr bwMode="auto">
          <a:xfrm flipH="1">
            <a:off x="7223125" y="3468688"/>
            <a:ext cx="473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M2</a:t>
            </a:r>
          </a:p>
        </p:txBody>
      </p:sp>
      <p:sp>
        <p:nvSpPr>
          <p:cNvPr id="25620" name="Rectangle 20"/>
          <p:cNvSpPr>
            <a:spLocks noChangeArrowheads="1"/>
          </p:cNvSpPr>
          <p:nvPr/>
        </p:nvSpPr>
        <p:spPr bwMode="auto">
          <a:xfrm>
            <a:off x="4876800" y="58674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Collision</a:t>
            </a:r>
          </a:p>
        </p:txBody>
      </p:sp>
      <p:sp>
        <p:nvSpPr>
          <p:cNvPr id="25621" name="Line 21"/>
          <p:cNvSpPr>
            <a:spLocks noChangeShapeType="1"/>
          </p:cNvSpPr>
          <p:nvPr/>
        </p:nvSpPr>
        <p:spPr bwMode="auto">
          <a:xfrm>
            <a:off x="4497388" y="3887788"/>
            <a:ext cx="303212" cy="2055812"/>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22" name="Rectangle 22"/>
          <p:cNvSpPr>
            <a:spLocks noChangeArrowheads="1"/>
          </p:cNvSpPr>
          <p:nvPr/>
        </p:nvSpPr>
        <p:spPr bwMode="auto">
          <a:xfrm>
            <a:off x="304800" y="1219200"/>
            <a:ext cx="868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600">
                <a:latin typeface="Arial" panose="020B0604020202020204" pitchFamily="34" charset="0"/>
              </a:rPr>
              <a:t>Dans cet exemple, la durée d ’émission est </a:t>
            </a:r>
            <a:r>
              <a:rPr lang="fr-FR" sz="1600" b="1">
                <a:latin typeface="Arial" panose="020B0604020202020204" pitchFamily="34" charset="0"/>
              </a:rPr>
              <a:t>supérieure à la durée Tranche Canal</a:t>
            </a:r>
          </a:p>
          <a:p>
            <a:pPr lvl="1" eaLnBrk="0" hangingPunct="0">
              <a:spcBef>
                <a:spcPct val="20000"/>
              </a:spcBef>
              <a:buFontTx/>
              <a:buChar char="–"/>
            </a:pPr>
            <a:r>
              <a:rPr lang="fr-FR" sz="1600">
                <a:latin typeface="Arial" panose="020B0604020202020204" pitchFamily="34" charset="0"/>
              </a:rPr>
              <a:t>Les deux messages sont brouillés</a:t>
            </a:r>
          </a:p>
          <a:p>
            <a:pPr eaLnBrk="0" hangingPunct="0">
              <a:spcBef>
                <a:spcPct val="20000"/>
              </a:spcBef>
              <a:buFontTx/>
              <a:buChar char="•"/>
            </a:pPr>
            <a:r>
              <a:rPr lang="fr-FR" sz="1600">
                <a:latin typeface="Arial" panose="020B0604020202020204" pitchFamily="34" charset="0"/>
              </a:rPr>
              <a:t>Les deux messages sont annulés pour toutes les stations</a:t>
            </a:r>
          </a:p>
        </p:txBody>
      </p:sp>
      <p:sp>
        <p:nvSpPr>
          <p:cNvPr id="25623" name="Line 23"/>
          <p:cNvSpPr>
            <a:spLocks noChangeShapeType="1"/>
          </p:cNvSpPr>
          <p:nvPr/>
        </p:nvSpPr>
        <p:spPr bwMode="auto">
          <a:xfrm flipV="1">
            <a:off x="1830388" y="4344988"/>
            <a:ext cx="5256212" cy="836612"/>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24" name="Line 24"/>
          <p:cNvSpPr>
            <a:spLocks noChangeShapeType="1"/>
          </p:cNvSpPr>
          <p:nvPr/>
        </p:nvSpPr>
        <p:spPr bwMode="auto">
          <a:xfrm>
            <a:off x="1830388" y="4344988"/>
            <a:ext cx="5256212" cy="836612"/>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25" name="Rectangle 25"/>
          <p:cNvSpPr>
            <a:spLocks noChangeArrowheads="1"/>
          </p:cNvSpPr>
          <p:nvPr/>
        </p:nvSpPr>
        <p:spPr bwMode="auto">
          <a:xfrm>
            <a:off x="7391400" y="411480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1200"/>
              <a:t>Brouillage</a:t>
            </a:r>
          </a:p>
        </p:txBody>
      </p:sp>
      <p:sp>
        <p:nvSpPr>
          <p:cNvPr id="25626" name="Line 26"/>
          <p:cNvSpPr>
            <a:spLocks noChangeShapeType="1"/>
          </p:cNvSpPr>
          <p:nvPr/>
        </p:nvSpPr>
        <p:spPr bwMode="auto">
          <a:xfrm>
            <a:off x="1830388" y="4421188"/>
            <a:ext cx="5256212" cy="836612"/>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27" name="Line 27"/>
          <p:cNvSpPr>
            <a:spLocks noChangeShapeType="1"/>
          </p:cNvSpPr>
          <p:nvPr/>
        </p:nvSpPr>
        <p:spPr bwMode="auto">
          <a:xfrm>
            <a:off x="1830388" y="4497388"/>
            <a:ext cx="5256212" cy="836612"/>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28" name="Line 28"/>
          <p:cNvSpPr>
            <a:spLocks noChangeShapeType="1"/>
          </p:cNvSpPr>
          <p:nvPr/>
        </p:nvSpPr>
        <p:spPr bwMode="auto">
          <a:xfrm flipV="1">
            <a:off x="1830388" y="4268788"/>
            <a:ext cx="5256212" cy="836612"/>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29" name="Line 29"/>
          <p:cNvSpPr>
            <a:spLocks noChangeShapeType="1"/>
          </p:cNvSpPr>
          <p:nvPr/>
        </p:nvSpPr>
        <p:spPr bwMode="auto">
          <a:xfrm flipV="1">
            <a:off x="1830388" y="4192588"/>
            <a:ext cx="5256212" cy="836612"/>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25630" name="Picture 3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3924300"/>
            <a:ext cx="54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31" name="Line 31"/>
          <p:cNvSpPr>
            <a:spLocks noChangeShapeType="1"/>
          </p:cNvSpPr>
          <p:nvPr/>
        </p:nvSpPr>
        <p:spPr bwMode="auto">
          <a:xfrm>
            <a:off x="6935788" y="4267200"/>
            <a:ext cx="455612" cy="0"/>
          </a:xfrm>
          <a:prstGeom prst="line">
            <a:avLst/>
          </a:prstGeom>
          <a:noFill/>
          <a:ln w="127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32" name="Rectangle 32"/>
          <p:cNvSpPr>
            <a:spLocks noChangeArrowheads="1"/>
          </p:cNvSpPr>
          <p:nvPr/>
        </p:nvSpPr>
        <p:spPr bwMode="auto">
          <a:xfrm>
            <a:off x="441325" y="3998913"/>
            <a:ext cx="89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200"/>
              <a:t>Détection</a:t>
            </a:r>
          </a:p>
          <a:p>
            <a:pPr eaLnBrk="0" hangingPunct="0"/>
            <a:r>
              <a:rPr lang="fr-FR" sz="1200"/>
              <a:t>de collision</a:t>
            </a:r>
          </a:p>
        </p:txBody>
      </p:sp>
      <p:sp>
        <p:nvSpPr>
          <p:cNvPr id="25633" name="Line 33"/>
          <p:cNvSpPr>
            <a:spLocks noChangeShapeType="1"/>
          </p:cNvSpPr>
          <p:nvPr/>
        </p:nvSpPr>
        <p:spPr bwMode="auto">
          <a:xfrm>
            <a:off x="1981200" y="3963988"/>
            <a:ext cx="0" cy="379412"/>
          </a:xfrm>
          <a:prstGeom prst="line">
            <a:avLst/>
          </a:prstGeom>
          <a:noFill/>
          <a:ln w="57150"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34" name="Line 34"/>
          <p:cNvSpPr>
            <a:spLocks noChangeShapeType="1"/>
          </p:cNvSpPr>
          <p:nvPr/>
        </p:nvSpPr>
        <p:spPr bwMode="auto">
          <a:xfrm>
            <a:off x="7010400" y="3963988"/>
            <a:ext cx="0" cy="227012"/>
          </a:xfrm>
          <a:prstGeom prst="line">
            <a:avLst/>
          </a:prstGeom>
          <a:noFill/>
          <a:ln w="57150"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48691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9B2A4172-E37B-408D-A6D9-827559233B5A}" type="slidenum">
              <a:rPr lang="fr-FR"/>
              <a:pPr/>
              <a:t>26</a:t>
            </a:fld>
            <a:endParaRPr lang="fr-FR"/>
          </a:p>
        </p:txBody>
      </p:sp>
      <p:sp>
        <p:nvSpPr>
          <p:cNvPr id="26626" name="Rectangle 2"/>
          <p:cNvSpPr>
            <a:spLocks noGrp="1" noChangeArrowheads="1"/>
          </p:cNvSpPr>
          <p:nvPr>
            <p:ph type="title"/>
          </p:nvPr>
        </p:nvSpPr>
        <p:spPr>
          <a:xfrm>
            <a:off x="6629400" y="304800"/>
            <a:ext cx="2316163" cy="381000"/>
          </a:xfrm>
          <a:solidFill>
            <a:srgbClr val="FFCC66"/>
          </a:solidFill>
          <a:ln/>
        </p:spPr>
        <p:txBody>
          <a:bodyPr lIns="92075" tIns="46038" rIns="92075" bIns="46038">
            <a:normAutofit fontScale="90000"/>
          </a:bodyPr>
          <a:lstStyle/>
          <a:p>
            <a:pPr algn="r"/>
            <a:r>
              <a:rPr lang="fr-FR" sz="2400" b="1">
                <a:solidFill>
                  <a:schemeClr val="tx1"/>
                </a:solidFill>
                <a:latin typeface="Arial" panose="020B0604020202020204" pitchFamily="34" charset="0"/>
              </a:rPr>
              <a:t>Les collisions</a:t>
            </a:r>
          </a:p>
        </p:txBody>
      </p:sp>
      <p:sp>
        <p:nvSpPr>
          <p:cNvPr id="26627" name="Text Box 3"/>
          <p:cNvSpPr txBox="1">
            <a:spLocks noChangeArrowheads="1"/>
          </p:cNvSpPr>
          <p:nvPr/>
        </p:nvSpPr>
        <p:spPr bwMode="auto">
          <a:xfrm>
            <a:off x="1066800" y="1219200"/>
            <a:ext cx="7102475" cy="42481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1800" b="1">
                <a:latin typeface="Arial" panose="020B0604020202020204" pitchFamily="34" charset="0"/>
              </a:rPr>
              <a:t>COLLISION : </a:t>
            </a:r>
            <a:r>
              <a:rPr lang="fr-FR" sz="1800" b="1" i="1">
                <a:latin typeface="Arial" panose="020B0604020202020204" pitchFamily="34" charset="0"/>
              </a:rPr>
              <a:t>la détection</a:t>
            </a:r>
            <a:endParaRPr lang="fr-FR" sz="1800" b="1">
              <a:latin typeface="Arial" panose="020B0604020202020204" pitchFamily="34" charset="0"/>
            </a:endParaRPr>
          </a:p>
          <a:p>
            <a:pPr lvl="1">
              <a:spcBef>
                <a:spcPct val="20000"/>
              </a:spcBef>
              <a:buClr>
                <a:schemeClr val="accent1"/>
              </a:buClr>
              <a:buSzPct val="60000"/>
            </a:pPr>
            <a:r>
              <a:rPr lang="fr-FR" sz="1800">
                <a:latin typeface="Arial" panose="020B0604020202020204" pitchFamily="34" charset="0"/>
              </a:rPr>
              <a:t>- Si une station en train d’émettre détecte une collision, elle arrête son émission</a:t>
            </a:r>
          </a:p>
          <a:p>
            <a:pPr lvl="1">
              <a:spcBef>
                <a:spcPct val="20000"/>
              </a:spcBef>
              <a:buClr>
                <a:schemeClr val="accent1"/>
              </a:buClr>
              <a:buSzPct val="60000"/>
            </a:pPr>
            <a:endParaRPr lang="fr-FR" sz="1800" b="1">
              <a:latin typeface="Arial" panose="020B0604020202020204" pitchFamily="34" charset="0"/>
            </a:endParaRPr>
          </a:p>
          <a:p>
            <a:pPr lvl="1">
              <a:spcBef>
                <a:spcPct val="20000"/>
              </a:spcBef>
              <a:buClr>
                <a:schemeClr val="accent1"/>
              </a:buClr>
              <a:buSzPct val="60000"/>
              <a:buFont typeface="Monotype Sorts" charset="2"/>
              <a:buNone/>
            </a:pPr>
            <a:r>
              <a:rPr lang="fr-FR" sz="1800">
                <a:latin typeface="Arial" panose="020B0604020202020204" pitchFamily="34" charset="0"/>
              </a:rPr>
              <a:t>- Si une station en réception reçoit une trame inférieure à 72 octets, elle en déduit l’existence d’une collision</a:t>
            </a:r>
          </a:p>
          <a:p>
            <a:pPr lvl="1">
              <a:spcBef>
                <a:spcPct val="20000"/>
              </a:spcBef>
              <a:buClr>
                <a:schemeClr val="accent1"/>
              </a:buClr>
              <a:buSzPct val="60000"/>
              <a:buFont typeface="Monotype Sorts" charset="2"/>
              <a:buNone/>
            </a:pPr>
            <a:endParaRPr lang="fr-FR" sz="1800">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1800" b="1">
                <a:latin typeface="Arial" panose="020B0604020202020204" pitchFamily="34" charset="0"/>
              </a:rPr>
              <a:t>COLLISION : </a:t>
            </a:r>
            <a:r>
              <a:rPr lang="fr-FR" sz="1800" b="1" i="1">
                <a:latin typeface="Arial" panose="020B0604020202020204" pitchFamily="34" charset="0"/>
              </a:rPr>
              <a:t>la gestion</a:t>
            </a:r>
          </a:p>
          <a:p>
            <a:pPr>
              <a:lnSpc>
                <a:spcPct val="90000"/>
              </a:lnSpc>
              <a:spcBef>
                <a:spcPct val="20000"/>
              </a:spcBef>
              <a:buClr>
                <a:schemeClr val="accent1"/>
              </a:buClr>
              <a:buSzPct val="80000"/>
              <a:buFont typeface="Wingdings" panose="05000000000000000000" pitchFamily="2" charset="2"/>
              <a:buNone/>
            </a:pPr>
            <a:endParaRPr lang="fr-FR" sz="1800" b="1">
              <a:latin typeface="Arial" panose="020B0604020202020204" pitchFamily="34" charset="0"/>
            </a:endParaRPr>
          </a:p>
          <a:p>
            <a:pPr lvl="1">
              <a:lnSpc>
                <a:spcPct val="90000"/>
              </a:lnSpc>
              <a:spcBef>
                <a:spcPct val="20000"/>
              </a:spcBef>
              <a:buClr>
                <a:schemeClr val="accent1"/>
              </a:buClr>
              <a:buSzPct val="60000"/>
            </a:pPr>
            <a:r>
              <a:rPr lang="fr-FR" sz="1800">
                <a:latin typeface="Arial" panose="020B0604020202020204" pitchFamily="34" charset="0"/>
              </a:rPr>
              <a:t>- En émission, la station aprés avoir détecté la collision (signal CD) la renforce en émettant 32 bits supplémentaires (jam)</a:t>
            </a:r>
          </a:p>
          <a:p>
            <a:pPr lvl="1">
              <a:lnSpc>
                <a:spcPct val="90000"/>
              </a:lnSpc>
              <a:spcBef>
                <a:spcPct val="20000"/>
              </a:spcBef>
              <a:buClr>
                <a:schemeClr val="accent1"/>
              </a:buClr>
              <a:buSzPct val="60000"/>
            </a:pPr>
            <a:endParaRPr lang="fr-FR" sz="1800" b="1">
              <a:latin typeface="Arial" panose="020B0604020202020204" pitchFamily="34" charset="0"/>
            </a:endParaRPr>
          </a:p>
          <a:p>
            <a:pPr lvl="1">
              <a:lnSpc>
                <a:spcPct val="90000"/>
              </a:lnSpc>
              <a:spcBef>
                <a:spcPct val="20000"/>
              </a:spcBef>
              <a:buClr>
                <a:schemeClr val="accent1"/>
              </a:buClr>
              <a:buSzPct val="60000"/>
              <a:buFont typeface="Monotype Sorts" charset="2"/>
              <a:buNone/>
            </a:pPr>
            <a:r>
              <a:rPr lang="fr-FR" sz="1800">
                <a:latin typeface="Arial" panose="020B0604020202020204" pitchFamily="34" charset="0"/>
              </a:rPr>
              <a:t>- En réception, la station n’a pas besoin de tester le signal CD car une trame accidentée a une longueur inférieure à 72 octets</a:t>
            </a:r>
            <a:endParaRPr lang="fr-FR" sz="1600">
              <a:latin typeface="Arial" panose="020B0604020202020204" pitchFamily="34" charset="0"/>
            </a:endParaRPr>
          </a:p>
        </p:txBody>
      </p:sp>
    </p:spTree>
    <p:extLst>
      <p:ext uri="{BB962C8B-B14F-4D97-AF65-F5344CB8AC3E}">
        <p14:creationId xmlns:p14="http://schemas.microsoft.com/office/powerpoint/2010/main" val="2631079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B578F1CF-DD1A-4247-A5F3-164264E46124}" type="slidenum">
              <a:rPr lang="fr-FR"/>
              <a:pPr/>
              <a:t>27</a:t>
            </a:fld>
            <a:endParaRPr lang="fr-FR"/>
          </a:p>
        </p:txBody>
      </p:sp>
      <p:sp>
        <p:nvSpPr>
          <p:cNvPr id="27650" name="Rectangle 2"/>
          <p:cNvSpPr>
            <a:spLocks noGrp="1" noChangeArrowheads="1"/>
          </p:cNvSpPr>
          <p:nvPr>
            <p:ph type="title"/>
          </p:nvPr>
        </p:nvSpPr>
        <p:spPr>
          <a:xfrm>
            <a:off x="6629400" y="304800"/>
            <a:ext cx="2316163" cy="4572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Les collisions</a:t>
            </a:r>
            <a:endParaRPr lang="fr-FR"/>
          </a:p>
        </p:txBody>
      </p:sp>
      <p:sp>
        <p:nvSpPr>
          <p:cNvPr id="27651" name="Text Box 3"/>
          <p:cNvSpPr txBox="1">
            <a:spLocks noChangeArrowheads="1"/>
          </p:cNvSpPr>
          <p:nvPr/>
        </p:nvSpPr>
        <p:spPr bwMode="auto">
          <a:xfrm>
            <a:off x="1143000" y="1371600"/>
            <a:ext cx="6184900" cy="28178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1"/>
              </a:buClr>
              <a:buSzPct val="80000"/>
              <a:buFont typeface="Wingdings" panose="05000000000000000000" pitchFamily="2" charset="2"/>
              <a:buNone/>
            </a:pPr>
            <a:r>
              <a:rPr lang="fr-FR" sz="1800" b="1">
                <a:latin typeface="Arial" panose="020B0604020202020204" pitchFamily="34" charset="0"/>
              </a:rPr>
              <a:t>COLLISION : </a:t>
            </a:r>
            <a:r>
              <a:rPr lang="fr-FR" sz="1800" b="1" i="1">
                <a:latin typeface="Arial" panose="020B0604020202020204" pitchFamily="34" charset="0"/>
              </a:rPr>
              <a:t>la réémission</a:t>
            </a:r>
          </a:p>
          <a:p>
            <a:pPr>
              <a:spcBef>
                <a:spcPct val="20000"/>
              </a:spcBef>
              <a:buClr>
                <a:schemeClr val="accent1"/>
              </a:buClr>
              <a:buSzPct val="80000"/>
              <a:buFont typeface="Wingdings" panose="05000000000000000000" pitchFamily="2" charset="2"/>
              <a:buNone/>
            </a:pPr>
            <a:endParaRPr lang="fr-FR" sz="1800" b="1">
              <a:latin typeface="Arial" panose="020B0604020202020204" pitchFamily="34" charset="0"/>
            </a:endParaRPr>
          </a:p>
          <a:p>
            <a:pPr lvl="1">
              <a:spcBef>
                <a:spcPct val="20000"/>
              </a:spcBef>
              <a:buClr>
                <a:schemeClr val="accent1"/>
              </a:buClr>
              <a:buSzPct val="60000"/>
            </a:pPr>
            <a:r>
              <a:rPr lang="fr-FR" sz="1800">
                <a:latin typeface="Arial" panose="020B0604020202020204" pitchFamily="34" charset="0"/>
              </a:rPr>
              <a:t>- La station attend R * 51.2s tel que   0 &lt;= R &lt; (2**i) –1</a:t>
            </a:r>
          </a:p>
          <a:p>
            <a:pPr lvl="1">
              <a:spcBef>
                <a:spcPct val="20000"/>
              </a:spcBef>
              <a:buClr>
                <a:schemeClr val="accent1"/>
              </a:buClr>
              <a:buSzPct val="60000"/>
            </a:pPr>
            <a:r>
              <a:rPr lang="fr-FR" sz="1800">
                <a:latin typeface="Arial" panose="020B0604020202020204" pitchFamily="34" charset="0"/>
              </a:rPr>
              <a:t> </a:t>
            </a:r>
          </a:p>
          <a:p>
            <a:pPr lvl="1">
              <a:spcBef>
                <a:spcPct val="20000"/>
              </a:spcBef>
              <a:buClr>
                <a:schemeClr val="accent1"/>
              </a:buClr>
              <a:buSzPct val="60000"/>
            </a:pPr>
            <a:r>
              <a:rPr lang="fr-FR" sz="1800">
                <a:latin typeface="Arial" panose="020B0604020202020204" pitchFamily="34" charset="0"/>
              </a:rPr>
              <a:t>- R étant un entier « Random »  et  i = min(n, 10)</a:t>
            </a:r>
          </a:p>
          <a:p>
            <a:pPr lvl="1">
              <a:spcBef>
                <a:spcPct val="20000"/>
              </a:spcBef>
              <a:buClr>
                <a:schemeClr val="accent1"/>
              </a:buClr>
              <a:buSzPct val="60000"/>
              <a:buFont typeface="Monotype Sorts" charset="2"/>
              <a:buNone/>
            </a:pPr>
            <a:r>
              <a:rPr lang="fr-FR" sz="1600" i="1">
                <a:latin typeface="Arial" panose="020B0604020202020204" pitchFamily="34" charset="0"/>
              </a:rPr>
              <a:t>          n = nombre de retransmissions déjà effectuées</a:t>
            </a:r>
          </a:p>
          <a:p>
            <a:pPr lvl="1">
              <a:spcBef>
                <a:spcPct val="20000"/>
              </a:spcBef>
              <a:buClr>
                <a:schemeClr val="accent1"/>
              </a:buClr>
              <a:buSzPct val="60000"/>
              <a:buFont typeface="Monotype Sorts" charset="2"/>
              <a:buNone/>
            </a:pPr>
            <a:endParaRPr lang="fr-FR" sz="1600" i="1">
              <a:latin typeface="Arial" panose="020B0604020202020204" pitchFamily="34" charset="0"/>
            </a:endParaRPr>
          </a:p>
          <a:p>
            <a:pPr lvl="1">
              <a:spcBef>
                <a:spcPct val="20000"/>
              </a:spcBef>
              <a:buClr>
                <a:schemeClr val="accent1"/>
              </a:buClr>
              <a:buSzPct val="60000"/>
              <a:buFont typeface="Monotype Sorts" charset="2"/>
              <a:buNone/>
            </a:pPr>
            <a:r>
              <a:rPr lang="fr-FR" sz="1800">
                <a:latin typeface="Arial" panose="020B0604020202020204" pitchFamily="34" charset="0"/>
              </a:rPr>
              <a:t>- Le nombre de réémissions est limité à 15</a:t>
            </a:r>
          </a:p>
          <a:p>
            <a:endParaRPr lang="fr-FR" sz="1400">
              <a:latin typeface="Arial" panose="020B0604020202020204" pitchFamily="34" charset="0"/>
            </a:endParaRPr>
          </a:p>
        </p:txBody>
      </p:sp>
    </p:spTree>
    <p:extLst>
      <p:ext uri="{BB962C8B-B14F-4D97-AF65-F5344CB8AC3E}">
        <p14:creationId xmlns:p14="http://schemas.microsoft.com/office/powerpoint/2010/main" val="243379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fld id="{6A03654A-234E-41DA-B97F-77684FBCB3CF}" type="slidenum">
              <a:rPr lang="fr-FR"/>
              <a:pPr/>
              <a:t>28</a:t>
            </a:fld>
            <a:endParaRPr lang="fr-FR"/>
          </a:p>
        </p:txBody>
      </p:sp>
      <p:sp>
        <p:nvSpPr>
          <p:cNvPr id="29698" name="Rectangle 2"/>
          <p:cNvSpPr>
            <a:spLocks noGrp="1" noChangeArrowheads="1"/>
          </p:cNvSpPr>
          <p:nvPr>
            <p:ph type="title"/>
          </p:nvPr>
        </p:nvSpPr>
        <p:spPr>
          <a:xfrm>
            <a:off x="8001000" y="228600"/>
            <a:ext cx="914400" cy="381000"/>
          </a:xfrm>
          <a:solidFill>
            <a:srgbClr val="FFCC66"/>
          </a:solidFill>
        </p:spPr>
        <p:txBody>
          <a:bodyPr>
            <a:normAutofit fontScale="90000"/>
          </a:bodyPr>
          <a:lstStyle/>
          <a:p>
            <a:r>
              <a:rPr lang="fr-FR" sz="2400" b="1">
                <a:solidFill>
                  <a:schemeClr val="tx1"/>
                </a:solidFill>
                <a:latin typeface="Arial" panose="020B0604020202020204" pitchFamily="34" charset="0"/>
              </a:rPr>
              <a:t>BEB</a:t>
            </a:r>
          </a:p>
        </p:txBody>
      </p:sp>
      <p:sp>
        <p:nvSpPr>
          <p:cNvPr id="29699" name="Rectangle 3"/>
          <p:cNvSpPr>
            <a:spLocks noChangeArrowheads="1"/>
          </p:cNvSpPr>
          <p:nvPr/>
        </p:nvSpPr>
        <p:spPr bwMode="auto">
          <a:xfrm>
            <a:off x="304800" y="2133600"/>
            <a:ext cx="8534400" cy="3810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600">
                <a:latin typeface="Arial" panose="020B0604020202020204" pitchFamily="34" charset="0"/>
              </a:rPr>
              <a:t>En cas de collision, il faut que les stations réémettent sans créer de nouvelles collisions à l ’infini ! </a:t>
            </a:r>
          </a:p>
          <a:p>
            <a:pPr eaLnBrk="0" hangingPunct="0">
              <a:spcBef>
                <a:spcPct val="20000"/>
              </a:spcBef>
              <a:buFontTx/>
              <a:buChar char="•"/>
            </a:pPr>
            <a:r>
              <a:rPr lang="fr-FR" sz="1600">
                <a:latin typeface="Arial" panose="020B0604020202020204" pitchFamily="34" charset="0"/>
              </a:rPr>
              <a:t>Il reste à définir des règles de réémission cohérentes…</a:t>
            </a:r>
          </a:p>
          <a:p>
            <a:pPr eaLnBrk="0" hangingPunct="0">
              <a:spcBef>
                <a:spcPct val="20000"/>
              </a:spcBef>
              <a:buFontTx/>
              <a:buChar char="•"/>
            </a:pPr>
            <a:r>
              <a:rPr lang="fr-FR" sz="1600">
                <a:latin typeface="Arial" panose="020B0604020202020204" pitchFamily="34" charset="0"/>
              </a:rPr>
              <a:t>L ’algorithme du BEB permet de tirer au sort la durée d ’attente avant la prochaine réémission</a:t>
            </a:r>
          </a:p>
          <a:p>
            <a:pPr algn="ctr" eaLnBrk="0" hangingPunct="0">
              <a:spcBef>
                <a:spcPct val="20000"/>
              </a:spcBef>
            </a:pPr>
            <a:endParaRPr lang="fr-FR" sz="1600" b="1">
              <a:latin typeface="Arial" panose="020B0604020202020204" pitchFamily="34" charset="0"/>
            </a:endParaRPr>
          </a:p>
          <a:p>
            <a:pPr algn="ctr" eaLnBrk="0" hangingPunct="0">
              <a:spcBef>
                <a:spcPct val="20000"/>
              </a:spcBef>
            </a:pPr>
            <a:r>
              <a:rPr lang="fr-FR" sz="1600" b="1">
                <a:latin typeface="Arial" panose="020B0604020202020204" pitchFamily="34" charset="0"/>
              </a:rPr>
              <a:t>Descriptif de l ’algorithme du BEB</a:t>
            </a:r>
          </a:p>
          <a:p>
            <a:pPr algn="ctr" eaLnBrk="0" hangingPunct="0">
              <a:spcBef>
                <a:spcPct val="20000"/>
              </a:spcBef>
            </a:pPr>
            <a:endParaRPr lang="fr-FR" sz="1600">
              <a:latin typeface="Arial" panose="020B0604020202020204" pitchFamily="34" charset="0"/>
            </a:endParaRPr>
          </a:p>
          <a:p>
            <a:pPr eaLnBrk="0" hangingPunct="0">
              <a:spcBef>
                <a:spcPct val="20000"/>
              </a:spcBef>
              <a:buFontTx/>
              <a:buChar char="•"/>
            </a:pPr>
            <a:r>
              <a:rPr lang="fr-FR" sz="1600">
                <a:latin typeface="Arial" panose="020B0604020202020204" pitchFamily="34" charset="0"/>
              </a:rPr>
              <a:t>Chaque émetteur attend un nombre entier de Slot Time, tiré au sort (r * 51,2 us), avant de réémettre</a:t>
            </a:r>
          </a:p>
          <a:p>
            <a:pPr eaLnBrk="0" hangingPunct="0">
              <a:spcBef>
                <a:spcPct val="20000"/>
              </a:spcBef>
              <a:buFontTx/>
              <a:buChar char="•"/>
            </a:pPr>
            <a:r>
              <a:rPr lang="fr-FR" sz="1600">
                <a:latin typeface="Arial" panose="020B0604020202020204" pitchFamily="34" charset="0"/>
              </a:rPr>
              <a:t>l ’équation est     </a:t>
            </a:r>
            <a:r>
              <a:rPr lang="fr-FR" sz="1600" b="1">
                <a:latin typeface="Arial" panose="020B0604020202020204" pitchFamily="34" charset="0"/>
              </a:rPr>
              <a:t>0 &lt; r &lt; 2</a:t>
            </a:r>
            <a:r>
              <a:rPr lang="fr-FR" sz="1600" b="1" baseline="30000">
                <a:latin typeface="Arial" panose="020B0604020202020204" pitchFamily="34" charset="0"/>
              </a:rPr>
              <a:t>k</a:t>
            </a:r>
            <a:r>
              <a:rPr lang="fr-FR" sz="1600">
                <a:latin typeface="Arial" panose="020B0604020202020204" pitchFamily="34" charset="0"/>
              </a:rPr>
              <a:t>   où   </a:t>
            </a:r>
            <a:r>
              <a:rPr lang="fr-FR" sz="1600" b="1">
                <a:latin typeface="Arial" panose="020B0604020202020204" pitchFamily="34" charset="0"/>
              </a:rPr>
              <a:t>k = min (n,10)</a:t>
            </a:r>
          </a:p>
          <a:p>
            <a:pPr eaLnBrk="0" hangingPunct="0">
              <a:spcBef>
                <a:spcPct val="20000"/>
              </a:spcBef>
              <a:buFontTx/>
              <a:buChar char="•"/>
            </a:pPr>
            <a:r>
              <a:rPr lang="fr-FR" sz="1600">
                <a:latin typeface="Arial" panose="020B0604020202020204" pitchFamily="34" charset="0"/>
              </a:rPr>
              <a:t>k est le nombre de collisions précédemment détectées, avec un maxi de 10</a:t>
            </a:r>
          </a:p>
          <a:p>
            <a:pPr eaLnBrk="0" hangingPunct="0">
              <a:spcBef>
                <a:spcPct val="20000"/>
              </a:spcBef>
              <a:buFontTx/>
              <a:buChar char="•"/>
            </a:pPr>
            <a:r>
              <a:rPr lang="fr-FR" sz="1600">
                <a:latin typeface="Arial" panose="020B0604020202020204" pitchFamily="34" charset="0"/>
              </a:rPr>
              <a:t>r, donné par un algorithme de génération aléatoire, varie donc de 0 à 1023 quand k=10</a:t>
            </a:r>
          </a:p>
        </p:txBody>
      </p:sp>
      <p:sp>
        <p:nvSpPr>
          <p:cNvPr id="29700" name="Rectangle 4"/>
          <p:cNvSpPr>
            <a:spLocks noChangeArrowheads="1"/>
          </p:cNvSpPr>
          <p:nvPr/>
        </p:nvSpPr>
        <p:spPr bwMode="auto">
          <a:xfrm>
            <a:off x="2057400" y="4876800"/>
            <a:ext cx="3121025" cy="377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1" name="Rectangle 5"/>
          <p:cNvSpPr>
            <a:spLocks noChangeArrowheads="1"/>
          </p:cNvSpPr>
          <p:nvPr/>
        </p:nvSpPr>
        <p:spPr bwMode="auto">
          <a:xfrm>
            <a:off x="1828800" y="304800"/>
            <a:ext cx="5486400" cy="1143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457200">
              <a:defRPr sz="2400">
                <a:solidFill>
                  <a:schemeClr val="tx1"/>
                </a:solidFill>
                <a:latin typeface="Times New Roman" panose="02020603050405020304" pitchFamily="18" charset="0"/>
              </a:defRPr>
            </a:lvl5pPr>
            <a:lvl6pPr marL="914400" fontAlgn="base">
              <a:spcBef>
                <a:spcPct val="0"/>
              </a:spcBef>
              <a:spcAft>
                <a:spcPct val="0"/>
              </a:spcAft>
              <a:defRPr sz="2400">
                <a:solidFill>
                  <a:schemeClr val="tx1"/>
                </a:solidFill>
                <a:latin typeface="Times New Roman" panose="02020603050405020304" pitchFamily="18" charset="0"/>
              </a:defRPr>
            </a:lvl6pPr>
            <a:lvl7pPr marL="1371600" fontAlgn="base">
              <a:spcBef>
                <a:spcPct val="0"/>
              </a:spcBef>
              <a:spcAft>
                <a:spcPct val="0"/>
              </a:spcAft>
              <a:defRPr sz="2400">
                <a:solidFill>
                  <a:schemeClr val="tx1"/>
                </a:solidFill>
                <a:latin typeface="Times New Roman" panose="02020603050405020304" pitchFamily="18" charset="0"/>
              </a:defRPr>
            </a:lvl7pPr>
            <a:lvl8pPr marL="1828800" fontAlgn="base">
              <a:spcBef>
                <a:spcPct val="0"/>
              </a:spcBef>
              <a:spcAft>
                <a:spcPct val="0"/>
              </a:spcAft>
              <a:defRPr sz="2400">
                <a:solidFill>
                  <a:schemeClr val="tx1"/>
                </a:solidFill>
                <a:latin typeface="Times New Roman" panose="02020603050405020304" pitchFamily="18" charset="0"/>
              </a:defRPr>
            </a:lvl8pPr>
            <a:lvl9pPr marL="2286000"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fr-FR" sz="3200" b="1">
                <a:latin typeface="Arial" panose="020B0604020202020204" pitchFamily="34" charset="0"/>
              </a:rPr>
              <a:t>Algorithme du BEB</a:t>
            </a:r>
            <a:br>
              <a:rPr lang="fr-FR" sz="3200" b="1">
                <a:latin typeface="Arial" panose="020B0604020202020204" pitchFamily="34" charset="0"/>
              </a:rPr>
            </a:br>
            <a:r>
              <a:rPr lang="fr-FR" sz="2000">
                <a:latin typeface="Arial" panose="020B0604020202020204" pitchFamily="34" charset="0"/>
              </a:rPr>
              <a:t>Binary Exponential Backoff</a:t>
            </a:r>
            <a:br>
              <a:rPr lang="fr-FR" sz="2000">
                <a:latin typeface="Arial" panose="020B0604020202020204" pitchFamily="34" charset="0"/>
              </a:rPr>
            </a:br>
            <a:r>
              <a:rPr lang="fr-FR" sz="1600" i="1">
                <a:latin typeface="Arial" panose="020B0604020202020204" pitchFamily="34" charset="0"/>
              </a:rPr>
              <a:t>Retransmission selon une loi exponentielle binaire</a:t>
            </a:r>
          </a:p>
        </p:txBody>
      </p:sp>
    </p:spTree>
    <p:extLst>
      <p:ext uri="{BB962C8B-B14F-4D97-AF65-F5344CB8AC3E}">
        <p14:creationId xmlns:p14="http://schemas.microsoft.com/office/powerpoint/2010/main" val="2631976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fld id="{86F6D925-39F0-415C-AFBD-12CAA4BF491C}" type="slidenum">
              <a:rPr lang="fr-FR"/>
              <a:pPr/>
              <a:t>29</a:t>
            </a:fld>
            <a:endParaRPr lang="fr-FR"/>
          </a:p>
        </p:txBody>
      </p:sp>
      <p:sp>
        <p:nvSpPr>
          <p:cNvPr id="30722" name="Rectangle 2"/>
          <p:cNvSpPr>
            <a:spLocks noGrp="1" noChangeArrowheads="1"/>
          </p:cNvSpPr>
          <p:nvPr>
            <p:ph type="title"/>
          </p:nvPr>
        </p:nvSpPr>
        <p:spPr>
          <a:xfrm>
            <a:off x="8001000" y="228600"/>
            <a:ext cx="914400" cy="381000"/>
          </a:xfrm>
          <a:solidFill>
            <a:srgbClr val="FFCC66"/>
          </a:solidFill>
        </p:spPr>
        <p:txBody>
          <a:bodyPr>
            <a:normAutofit fontScale="90000"/>
          </a:bodyPr>
          <a:lstStyle/>
          <a:p>
            <a:r>
              <a:rPr lang="fr-FR" sz="2400" b="1">
                <a:solidFill>
                  <a:schemeClr val="tx1"/>
                </a:solidFill>
                <a:latin typeface="Arial" panose="020B0604020202020204" pitchFamily="34" charset="0"/>
              </a:rPr>
              <a:t>BEB</a:t>
            </a:r>
            <a:endParaRPr lang="fr-FR" b="1" u="sng"/>
          </a:p>
        </p:txBody>
      </p:sp>
      <p:sp>
        <p:nvSpPr>
          <p:cNvPr id="30723" name="Rectangle 3"/>
          <p:cNvSpPr>
            <a:spLocks noChangeArrowheads="1"/>
          </p:cNvSpPr>
          <p:nvPr/>
        </p:nvSpPr>
        <p:spPr bwMode="auto">
          <a:xfrm>
            <a:off x="1828800" y="304800"/>
            <a:ext cx="5486400" cy="1143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457200">
              <a:defRPr sz="2400">
                <a:solidFill>
                  <a:schemeClr val="tx1"/>
                </a:solidFill>
                <a:latin typeface="Times New Roman" panose="02020603050405020304" pitchFamily="18" charset="0"/>
              </a:defRPr>
            </a:lvl5pPr>
            <a:lvl6pPr marL="914400" fontAlgn="base">
              <a:spcBef>
                <a:spcPct val="0"/>
              </a:spcBef>
              <a:spcAft>
                <a:spcPct val="0"/>
              </a:spcAft>
              <a:defRPr sz="2400">
                <a:solidFill>
                  <a:schemeClr val="tx1"/>
                </a:solidFill>
                <a:latin typeface="Times New Roman" panose="02020603050405020304" pitchFamily="18" charset="0"/>
              </a:defRPr>
            </a:lvl6pPr>
            <a:lvl7pPr marL="1371600" fontAlgn="base">
              <a:spcBef>
                <a:spcPct val="0"/>
              </a:spcBef>
              <a:spcAft>
                <a:spcPct val="0"/>
              </a:spcAft>
              <a:defRPr sz="2400">
                <a:solidFill>
                  <a:schemeClr val="tx1"/>
                </a:solidFill>
                <a:latin typeface="Times New Roman" panose="02020603050405020304" pitchFamily="18" charset="0"/>
              </a:defRPr>
            </a:lvl7pPr>
            <a:lvl8pPr marL="1828800" fontAlgn="base">
              <a:spcBef>
                <a:spcPct val="0"/>
              </a:spcBef>
              <a:spcAft>
                <a:spcPct val="0"/>
              </a:spcAft>
              <a:defRPr sz="2400">
                <a:solidFill>
                  <a:schemeClr val="tx1"/>
                </a:solidFill>
                <a:latin typeface="Times New Roman" panose="02020603050405020304" pitchFamily="18" charset="0"/>
              </a:defRPr>
            </a:lvl8pPr>
            <a:lvl9pPr marL="2286000"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fr-FR" sz="3200" b="1">
                <a:latin typeface="Arial" panose="020B0604020202020204" pitchFamily="34" charset="0"/>
              </a:rPr>
              <a:t>Algorithme du BEB</a:t>
            </a:r>
            <a:br>
              <a:rPr lang="fr-FR" sz="3200" b="1">
                <a:latin typeface="Arial" panose="020B0604020202020204" pitchFamily="34" charset="0"/>
              </a:rPr>
            </a:br>
            <a:r>
              <a:rPr lang="fr-FR" sz="2000">
                <a:latin typeface="Arial" panose="020B0604020202020204" pitchFamily="34" charset="0"/>
              </a:rPr>
              <a:t>Binary Exponential Backoff</a:t>
            </a:r>
            <a:br>
              <a:rPr lang="fr-FR" sz="2000">
                <a:latin typeface="Arial" panose="020B0604020202020204" pitchFamily="34" charset="0"/>
              </a:rPr>
            </a:br>
            <a:r>
              <a:rPr lang="fr-FR" sz="1600" i="1">
                <a:latin typeface="Arial" panose="020B0604020202020204" pitchFamily="34" charset="0"/>
              </a:rPr>
              <a:t>Retransmission selon une loi exponentielle binaire</a:t>
            </a:r>
          </a:p>
        </p:txBody>
      </p:sp>
      <p:sp>
        <p:nvSpPr>
          <p:cNvPr id="30724" name="Rectangle 4"/>
          <p:cNvSpPr>
            <a:spLocks noChangeArrowheads="1"/>
          </p:cNvSpPr>
          <p:nvPr/>
        </p:nvSpPr>
        <p:spPr bwMode="auto">
          <a:xfrm>
            <a:off x="304800" y="1676400"/>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endParaRPr lang="fr-FR">
              <a:latin typeface="Arial" panose="020B0604020202020204" pitchFamily="34" charset="0"/>
            </a:endParaRPr>
          </a:p>
        </p:txBody>
      </p:sp>
      <p:sp>
        <p:nvSpPr>
          <p:cNvPr id="30725" name="Rectangle 5"/>
          <p:cNvSpPr>
            <a:spLocks noChangeArrowheads="1"/>
          </p:cNvSpPr>
          <p:nvPr/>
        </p:nvSpPr>
        <p:spPr bwMode="auto">
          <a:xfrm>
            <a:off x="457200" y="1524000"/>
            <a:ext cx="8305800" cy="18288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400">
                <a:latin typeface="Arial" panose="020B0604020202020204" pitchFamily="34" charset="0"/>
              </a:rPr>
              <a:t>Après l ’IFS </a:t>
            </a:r>
            <a:r>
              <a:rPr lang="fr-FR" sz="1400" i="1">
                <a:latin typeface="Arial" panose="020B0604020202020204" pitchFamily="34" charset="0"/>
              </a:rPr>
              <a:t>(Inter Frame Space)</a:t>
            </a:r>
            <a:r>
              <a:rPr lang="fr-FR" sz="1400">
                <a:latin typeface="Arial" panose="020B0604020202020204" pitchFamily="34" charset="0"/>
              </a:rPr>
              <a:t> , 2 stations </a:t>
            </a:r>
            <a:r>
              <a:rPr lang="fr-FR" sz="1400" b="1">
                <a:latin typeface="Arial" panose="020B0604020202020204" pitchFamily="34" charset="0"/>
              </a:rPr>
              <a:t>A</a:t>
            </a:r>
            <a:r>
              <a:rPr lang="fr-FR" sz="1400">
                <a:latin typeface="Arial" panose="020B0604020202020204" pitchFamily="34" charset="0"/>
              </a:rPr>
              <a:t> et </a:t>
            </a:r>
            <a:r>
              <a:rPr lang="fr-FR" sz="1400" b="1">
                <a:latin typeface="Arial" panose="020B0604020202020204" pitchFamily="34" charset="0"/>
              </a:rPr>
              <a:t>B</a:t>
            </a:r>
            <a:r>
              <a:rPr lang="fr-FR" sz="1400">
                <a:latin typeface="Arial" panose="020B0604020202020204" pitchFamily="34" charset="0"/>
              </a:rPr>
              <a:t> émettent en même temps… il y a collision</a:t>
            </a:r>
          </a:p>
          <a:p>
            <a:pPr eaLnBrk="0" hangingPunct="0">
              <a:spcBef>
                <a:spcPct val="20000"/>
              </a:spcBef>
              <a:buFontTx/>
              <a:buChar char="•"/>
            </a:pPr>
            <a:r>
              <a:rPr lang="fr-FR" sz="1400" b="1">
                <a:latin typeface="Arial" panose="020B0604020202020204" pitchFamily="34" charset="0"/>
              </a:rPr>
              <a:t>k</a:t>
            </a:r>
            <a:r>
              <a:rPr lang="fr-FR" sz="1400">
                <a:latin typeface="Arial" panose="020B0604020202020204" pitchFamily="34" charset="0"/>
              </a:rPr>
              <a:t> passe à 1, </a:t>
            </a:r>
            <a:r>
              <a:rPr lang="fr-FR" sz="1400" b="1">
                <a:latin typeface="Arial" panose="020B0604020202020204" pitchFamily="34" charset="0"/>
              </a:rPr>
              <a:t>r</a:t>
            </a:r>
            <a:r>
              <a:rPr lang="fr-FR" sz="1400">
                <a:latin typeface="Arial" panose="020B0604020202020204" pitchFamily="34" charset="0"/>
              </a:rPr>
              <a:t> peut donc prendre une valeur 0 ou 1, Il y a 50% de risque de collision à la tentative suivante</a:t>
            </a:r>
          </a:p>
          <a:p>
            <a:pPr eaLnBrk="0" hangingPunct="0">
              <a:spcBef>
                <a:spcPct val="20000"/>
              </a:spcBef>
              <a:buFontTx/>
              <a:buChar char="•"/>
            </a:pPr>
            <a:r>
              <a:rPr lang="fr-FR" sz="1400">
                <a:latin typeface="Arial" panose="020B0604020202020204" pitchFamily="34" charset="0"/>
              </a:rPr>
              <a:t> Si il y a à nouveau collision, </a:t>
            </a:r>
            <a:r>
              <a:rPr lang="fr-FR" sz="1400" b="1">
                <a:latin typeface="Arial" panose="020B0604020202020204" pitchFamily="34" charset="0"/>
              </a:rPr>
              <a:t>k</a:t>
            </a:r>
            <a:r>
              <a:rPr lang="fr-FR" sz="1400">
                <a:latin typeface="Arial" panose="020B0604020202020204" pitchFamily="34" charset="0"/>
              </a:rPr>
              <a:t> passe à 2 et </a:t>
            </a:r>
            <a:r>
              <a:rPr lang="fr-FR" sz="1400" b="1">
                <a:latin typeface="Arial" panose="020B0604020202020204" pitchFamily="34" charset="0"/>
              </a:rPr>
              <a:t>r</a:t>
            </a:r>
            <a:r>
              <a:rPr lang="fr-FR" sz="1400">
                <a:latin typeface="Arial" panose="020B0604020202020204" pitchFamily="34" charset="0"/>
              </a:rPr>
              <a:t> peut être alors: 0, 1, 2 ou 4, le risque passe alors à 25%…. Etc</a:t>
            </a:r>
          </a:p>
          <a:p>
            <a:pPr eaLnBrk="0" hangingPunct="0">
              <a:spcBef>
                <a:spcPct val="20000"/>
              </a:spcBef>
              <a:buFontTx/>
              <a:buChar char="•"/>
            </a:pPr>
            <a:r>
              <a:rPr lang="fr-FR" sz="1400">
                <a:latin typeface="Arial" panose="020B0604020202020204" pitchFamily="34" charset="0"/>
              </a:rPr>
              <a:t>Dès que l ’émission réussit, </a:t>
            </a:r>
            <a:r>
              <a:rPr lang="fr-FR" sz="1400" b="1">
                <a:latin typeface="Arial" panose="020B0604020202020204" pitchFamily="34" charset="0"/>
              </a:rPr>
              <a:t>k</a:t>
            </a:r>
            <a:r>
              <a:rPr lang="fr-FR" sz="1400">
                <a:latin typeface="Arial" panose="020B0604020202020204" pitchFamily="34" charset="0"/>
              </a:rPr>
              <a:t> repasse à 0 pour la station concernée</a:t>
            </a:r>
          </a:p>
          <a:p>
            <a:pPr eaLnBrk="0" hangingPunct="0">
              <a:spcBef>
                <a:spcPct val="20000"/>
              </a:spcBef>
              <a:buFontTx/>
              <a:buChar char="•"/>
            </a:pPr>
            <a:r>
              <a:rPr lang="fr-FR" sz="1400">
                <a:latin typeface="Arial" panose="020B0604020202020204" pitchFamily="34" charset="0"/>
              </a:rPr>
              <a:t>Il y a 16 tentatives de réémission maximum. Après, le message est annulé</a:t>
            </a:r>
          </a:p>
        </p:txBody>
      </p:sp>
      <p:graphicFrame>
        <p:nvGraphicFramePr>
          <p:cNvPr id="30726" name="Object 6"/>
          <p:cNvGraphicFramePr>
            <a:graphicFrameLocks/>
          </p:cNvGraphicFramePr>
          <p:nvPr/>
        </p:nvGraphicFramePr>
        <p:xfrm>
          <a:off x="457200" y="3429000"/>
          <a:ext cx="8308975" cy="2841625"/>
        </p:xfrm>
        <a:graphic>
          <a:graphicData uri="http://schemas.openxmlformats.org/presentationml/2006/ole">
            <mc:AlternateContent xmlns:mc="http://schemas.openxmlformats.org/markup-compatibility/2006">
              <mc:Choice xmlns:v="urn:schemas-microsoft-com:vml" Requires="v">
                <p:oleObj spid="_x0000_s12294" name="Feuille de calcul" r:id="rId3" imgW="8308800" imgH="2841480" progId="Excel.Sheet.8">
                  <p:embed/>
                </p:oleObj>
              </mc:Choice>
              <mc:Fallback>
                <p:oleObj name="Feuille de calcul" r:id="rId3" imgW="8308800" imgH="284148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83089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618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a:ln/>
        </p:spPr>
        <p:txBody>
          <a:bodyPr/>
          <a:lstStyle/>
          <a:p>
            <a:fld id="{E578C25A-944C-4C26-B633-F951A4F726A6}" type="slidenum">
              <a:rPr lang="fr-FR">
                <a:solidFill>
                  <a:schemeClr val="tx1"/>
                </a:solidFill>
              </a:rPr>
              <a:pPr/>
              <a:t>3</a:t>
            </a:fld>
            <a:endParaRPr lang="fr-FR">
              <a:solidFill>
                <a:schemeClr val="tx1"/>
              </a:solidFill>
            </a:endParaRPr>
          </a:p>
        </p:txBody>
      </p:sp>
      <p:sp>
        <p:nvSpPr>
          <p:cNvPr id="120835" name="Line 3"/>
          <p:cNvSpPr>
            <a:spLocks noChangeShapeType="1"/>
          </p:cNvSpPr>
          <p:nvPr/>
        </p:nvSpPr>
        <p:spPr bwMode="auto">
          <a:xfrm>
            <a:off x="0" y="404813"/>
            <a:ext cx="9144000" cy="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0836" name="Text Box 9"/>
          <p:cNvSpPr txBox="1">
            <a:spLocks noChangeArrowheads="1"/>
          </p:cNvSpPr>
          <p:nvPr/>
        </p:nvSpPr>
        <p:spPr bwMode="auto">
          <a:xfrm>
            <a:off x="250825" y="836613"/>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en-US"/>
          </a:p>
        </p:txBody>
      </p:sp>
      <p:sp>
        <p:nvSpPr>
          <p:cNvPr id="120837" name="Text Box 5"/>
          <p:cNvSpPr txBox="1">
            <a:spLocks noChangeArrowheads="1"/>
          </p:cNvSpPr>
          <p:nvPr/>
        </p:nvSpPr>
        <p:spPr bwMode="auto">
          <a:xfrm>
            <a:off x="0" y="0"/>
            <a:ext cx="882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MODES </a:t>
            </a:r>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COMMUNICATION</a:t>
            </a:r>
            <a:endPar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08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638" y="4289425"/>
            <a:ext cx="5659437"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700213"/>
            <a:ext cx="5432425"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561975"/>
            <a:ext cx="525462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1" name="Rectangle 9"/>
          <p:cNvSpPr>
            <a:spLocks noChangeArrowheads="1"/>
          </p:cNvSpPr>
          <p:nvPr/>
        </p:nvSpPr>
        <p:spPr bwMode="auto">
          <a:xfrm>
            <a:off x="5580063" y="2060575"/>
            <a:ext cx="3276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t>Adresse pour la diffusion générale (broadcasting) : tous les bits à 1</a:t>
            </a:r>
          </a:p>
        </p:txBody>
      </p:sp>
      <p:sp>
        <p:nvSpPr>
          <p:cNvPr id="120842" name="Rectangle 10"/>
          <p:cNvSpPr>
            <a:spLocks noChangeArrowheads="1"/>
          </p:cNvSpPr>
          <p:nvPr/>
        </p:nvSpPr>
        <p:spPr bwMode="auto">
          <a:xfrm>
            <a:off x="0" y="5084763"/>
            <a:ext cx="31321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t>Adresse pour la diffusion restreinte  (multicasting:adresse de groupe) : bit I/G à 1</a:t>
            </a:r>
          </a:p>
        </p:txBody>
      </p:sp>
      <p:sp>
        <p:nvSpPr>
          <p:cNvPr id="120843" name="Rectangle 11"/>
          <p:cNvSpPr>
            <a:spLocks noChangeArrowheads="1"/>
          </p:cNvSpPr>
          <p:nvPr/>
        </p:nvSpPr>
        <p:spPr bwMode="auto">
          <a:xfrm>
            <a:off x="0" y="476250"/>
            <a:ext cx="3779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t>Adresse correspondant à un unique destinataire (unicasting) : bit I/G(Individual/Group) à 0</a:t>
            </a:r>
          </a:p>
        </p:txBody>
      </p:sp>
    </p:spTree>
    <p:extLst>
      <p:ext uri="{BB962C8B-B14F-4D97-AF65-F5344CB8AC3E}">
        <p14:creationId xmlns:p14="http://schemas.microsoft.com/office/powerpoint/2010/main" val="3239536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fld id="{6C5EBA21-7FF4-4C10-AF62-C80F3D101767}" type="slidenum">
              <a:rPr lang="fr-FR"/>
              <a:pPr/>
              <a:t>30</a:t>
            </a:fld>
            <a:endParaRPr lang="fr-FR"/>
          </a:p>
        </p:txBody>
      </p:sp>
      <p:sp>
        <p:nvSpPr>
          <p:cNvPr id="31746" name="Rectangle 2"/>
          <p:cNvSpPr>
            <a:spLocks noGrp="1" noChangeArrowheads="1"/>
          </p:cNvSpPr>
          <p:nvPr>
            <p:ph type="title"/>
          </p:nvPr>
        </p:nvSpPr>
        <p:spPr>
          <a:xfrm>
            <a:off x="8001000" y="228600"/>
            <a:ext cx="914400" cy="381000"/>
          </a:xfrm>
          <a:solidFill>
            <a:srgbClr val="FFCC66"/>
          </a:solidFill>
        </p:spPr>
        <p:txBody>
          <a:bodyPr>
            <a:normAutofit fontScale="90000"/>
          </a:bodyPr>
          <a:lstStyle/>
          <a:p>
            <a:r>
              <a:rPr lang="fr-FR" sz="2400" b="1">
                <a:solidFill>
                  <a:schemeClr val="tx1"/>
                </a:solidFill>
                <a:latin typeface="Arial" panose="020B0604020202020204" pitchFamily="34" charset="0"/>
              </a:rPr>
              <a:t>BEB</a:t>
            </a:r>
            <a:endParaRPr lang="fr-FR" b="1" u="sng"/>
          </a:p>
        </p:txBody>
      </p:sp>
      <p:sp>
        <p:nvSpPr>
          <p:cNvPr id="31747" name="Rectangle 3"/>
          <p:cNvSpPr>
            <a:spLocks noChangeArrowheads="1"/>
          </p:cNvSpPr>
          <p:nvPr/>
        </p:nvSpPr>
        <p:spPr bwMode="auto">
          <a:xfrm>
            <a:off x="1828800" y="304800"/>
            <a:ext cx="5486400" cy="1143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457200">
              <a:defRPr sz="2400">
                <a:solidFill>
                  <a:schemeClr val="tx1"/>
                </a:solidFill>
                <a:latin typeface="Times New Roman" panose="02020603050405020304" pitchFamily="18" charset="0"/>
              </a:defRPr>
            </a:lvl5pPr>
            <a:lvl6pPr marL="914400" fontAlgn="base">
              <a:spcBef>
                <a:spcPct val="0"/>
              </a:spcBef>
              <a:spcAft>
                <a:spcPct val="0"/>
              </a:spcAft>
              <a:defRPr sz="2400">
                <a:solidFill>
                  <a:schemeClr val="tx1"/>
                </a:solidFill>
                <a:latin typeface="Times New Roman" panose="02020603050405020304" pitchFamily="18" charset="0"/>
              </a:defRPr>
            </a:lvl6pPr>
            <a:lvl7pPr marL="1371600" fontAlgn="base">
              <a:spcBef>
                <a:spcPct val="0"/>
              </a:spcBef>
              <a:spcAft>
                <a:spcPct val="0"/>
              </a:spcAft>
              <a:defRPr sz="2400">
                <a:solidFill>
                  <a:schemeClr val="tx1"/>
                </a:solidFill>
                <a:latin typeface="Times New Roman" panose="02020603050405020304" pitchFamily="18" charset="0"/>
              </a:defRPr>
            </a:lvl7pPr>
            <a:lvl8pPr marL="1828800" fontAlgn="base">
              <a:spcBef>
                <a:spcPct val="0"/>
              </a:spcBef>
              <a:spcAft>
                <a:spcPct val="0"/>
              </a:spcAft>
              <a:defRPr sz="2400">
                <a:solidFill>
                  <a:schemeClr val="tx1"/>
                </a:solidFill>
                <a:latin typeface="Times New Roman" panose="02020603050405020304" pitchFamily="18" charset="0"/>
              </a:defRPr>
            </a:lvl8pPr>
            <a:lvl9pPr marL="2286000"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fr-FR" sz="3200" b="1">
                <a:latin typeface="Arial" panose="020B0604020202020204" pitchFamily="34" charset="0"/>
              </a:rPr>
              <a:t>Algorithme du BEB</a:t>
            </a:r>
            <a:br>
              <a:rPr lang="fr-FR" sz="3200" b="1">
                <a:latin typeface="Arial" panose="020B0604020202020204" pitchFamily="34" charset="0"/>
              </a:rPr>
            </a:br>
            <a:r>
              <a:rPr lang="fr-FR" sz="2000">
                <a:latin typeface="Arial" panose="020B0604020202020204" pitchFamily="34" charset="0"/>
              </a:rPr>
              <a:t>Binary Exponential Backoff</a:t>
            </a:r>
            <a:br>
              <a:rPr lang="fr-FR" sz="2000">
                <a:latin typeface="Arial" panose="020B0604020202020204" pitchFamily="34" charset="0"/>
              </a:rPr>
            </a:br>
            <a:r>
              <a:rPr lang="fr-FR" sz="1600" i="1">
                <a:latin typeface="Arial" panose="020B0604020202020204" pitchFamily="34" charset="0"/>
              </a:rPr>
              <a:t>Retransmission selon une loi exponentielle binaire</a:t>
            </a:r>
          </a:p>
        </p:txBody>
      </p:sp>
      <p:sp>
        <p:nvSpPr>
          <p:cNvPr id="31748" name="Rectangle 4"/>
          <p:cNvSpPr>
            <a:spLocks noChangeArrowheads="1"/>
          </p:cNvSpPr>
          <p:nvPr/>
        </p:nvSpPr>
        <p:spPr bwMode="auto">
          <a:xfrm>
            <a:off x="457200" y="1524000"/>
            <a:ext cx="8458200" cy="17526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FontTx/>
              <a:buChar char="•"/>
            </a:pPr>
            <a:r>
              <a:rPr lang="fr-FR" sz="1400">
                <a:latin typeface="Arial" panose="020B0604020202020204" pitchFamily="34" charset="0"/>
              </a:rPr>
              <a:t>Après l ’IFS </a:t>
            </a:r>
            <a:r>
              <a:rPr lang="fr-FR" sz="1400" i="1">
                <a:latin typeface="Arial" panose="020B0604020202020204" pitchFamily="34" charset="0"/>
              </a:rPr>
              <a:t>(Inter Frame Space)</a:t>
            </a:r>
            <a:r>
              <a:rPr lang="fr-FR" sz="1400">
                <a:latin typeface="Arial" panose="020B0604020202020204" pitchFamily="34" charset="0"/>
              </a:rPr>
              <a:t> , 2 stations </a:t>
            </a:r>
            <a:r>
              <a:rPr lang="fr-FR" sz="1400" b="1">
                <a:latin typeface="Arial" panose="020B0604020202020204" pitchFamily="34" charset="0"/>
              </a:rPr>
              <a:t>A</a:t>
            </a:r>
            <a:r>
              <a:rPr lang="fr-FR" sz="1400">
                <a:latin typeface="Arial" panose="020B0604020202020204" pitchFamily="34" charset="0"/>
              </a:rPr>
              <a:t> et </a:t>
            </a:r>
            <a:r>
              <a:rPr lang="fr-FR" sz="1400" b="1">
                <a:latin typeface="Arial" panose="020B0604020202020204" pitchFamily="34" charset="0"/>
              </a:rPr>
              <a:t>B</a:t>
            </a:r>
            <a:r>
              <a:rPr lang="fr-FR" sz="1400">
                <a:latin typeface="Arial" panose="020B0604020202020204" pitchFamily="34" charset="0"/>
              </a:rPr>
              <a:t> émettent en même temps… il y a collision</a:t>
            </a:r>
          </a:p>
          <a:p>
            <a:pPr eaLnBrk="0" hangingPunct="0">
              <a:spcBef>
                <a:spcPct val="20000"/>
              </a:spcBef>
              <a:buFontTx/>
              <a:buChar char="•"/>
            </a:pPr>
            <a:r>
              <a:rPr lang="fr-FR" sz="1400" b="1">
                <a:latin typeface="Arial" panose="020B0604020202020204" pitchFamily="34" charset="0"/>
              </a:rPr>
              <a:t>k</a:t>
            </a:r>
            <a:r>
              <a:rPr lang="fr-FR" sz="1400">
                <a:latin typeface="Arial" panose="020B0604020202020204" pitchFamily="34" charset="0"/>
              </a:rPr>
              <a:t> passe à 1, </a:t>
            </a:r>
            <a:r>
              <a:rPr lang="fr-FR" sz="1400" b="1">
                <a:latin typeface="Arial" panose="020B0604020202020204" pitchFamily="34" charset="0"/>
              </a:rPr>
              <a:t>r</a:t>
            </a:r>
            <a:r>
              <a:rPr lang="fr-FR" sz="1400">
                <a:latin typeface="Arial" panose="020B0604020202020204" pitchFamily="34" charset="0"/>
              </a:rPr>
              <a:t> peut donc prendre une valeur 0 ou 1, Il y a 50% de risque de collision à la tentative suivante</a:t>
            </a:r>
          </a:p>
          <a:p>
            <a:pPr eaLnBrk="0" hangingPunct="0">
              <a:spcBef>
                <a:spcPct val="20000"/>
              </a:spcBef>
              <a:buFontTx/>
              <a:buChar char="•"/>
            </a:pPr>
            <a:r>
              <a:rPr lang="fr-FR" sz="1400">
                <a:latin typeface="Arial" panose="020B0604020202020204" pitchFamily="34" charset="0"/>
              </a:rPr>
              <a:t> Si il y a à nouveau collision, </a:t>
            </a:r>
            <a:r>
              <a:rPr lang="fr-FR" sz="1400" b="1">
                <a:latin typeface="Arial" panose="020B0604020202020204" pitchFamily="34" charset="0"/>
              </a:rPr>
              <a:t>k</a:t>
            </a:r>
            <a:r>
              <a:rPr lang="fr-FR" sz="1400">
                <a:latin typeface="Arial" panose="020B0604020202020204" pitchFamily="34" charset="0"/>
              </a:rPr>
              <a:t> passe à 2 et </a:t>
            </a:r>
            <a:r>
              <a:rPr lang="fr-FR" sz="1400" b="1">
                <a:latin typeface="Arial" panose="020B0604020202020204" pitchFamily="34" charset="0"/>
              </a:rPr>
              <a:t>r</a:t>
            </a:r>
            <a:r>
              <a:rPr lang="fr-FR" sz="1400">
                <a:latin typeface="Arial" panose="020B0604020202020204" pitchFamily="34" charset="0"/>
              </a:rPr>
              <a:t> peut être alors: 0, 1, 2 ou 4, le risque passe alors à 25%…. Etc</a:t>
            </a:r>
          </a:p>
          <a:p>
            <a:pPr eaLnBrk="0" hangingPunct="0">
              <a:spcBef>
                <a:spcPct val="20000"/>
              </a:spcBef>
              <a:buFontTx/>
              <a:buChar char="•"/>
            </a:pPr>
            <a:r>
              <a:rPr lang="fr-FR" sz="1400">
                <a:latin typeface="Arial" panose="020B0604020202020204" pitchFamily="34" charset="0"/>
              </a:rPr>
              <a:t>Dès que l ’émission réussit, </a:t>
            </a:r>
            <a:r>
              <a:rPr lang="fr-FR" sz="1400" b="1">
                <a:latin typeface="Arial" panose="020B0604020202020204" pitchFamily="34" charset="0"/>
              </a:rPr>
              <a:t>k</a:t>
            </a:r>
            <a:r>
              <a:rPr lang="fr-FR" sz="1400">
                <a:latin typeface="Arial" panose="020B0604020202020204" pitchFamily="34" charset="0"/>
              </a:rPr>
              <a:t> repasse à 0 pour la station concernée</a:t>
            </a:r>
          </a:p>
          <a:p>
            <a:pPr eaLnBrk="0" hangingPunct="0">
              <a:spcBef>
                <a:spcPct val="20000"/>
              </a:spcBef>
              <a:buFontTx/>
              <a:buChar char="•"/>
            </a:pPr>
            <a:r>
              <a:rPr lang="fr-FR" sz="1400">
                <a:latin typeface="Arial" panose="020B0604020202020204" pitchFamily="34" charset="0"/>
              </a:rPr>
              <a:t>Il y a 16 tentatives de réémission maximum. Après, le message est annulé</a:t>
            </a:r>
          </a:p>
        </p:txBody>
      </p:sp>
      <p:graphicFrame>
        <p:nvGraphicFramePr>
          <p:cNvPr id="31749" name="Object 5"/>
          <p:cNvGraphicFramePr>
            <a:graphicFrameLocks/>
          </p:cNvGraphicFramePr>
          <p:nvPr/>
        </p:nvGraphicFramePr>
        <p:xfrm>
          <a:off x="533400" y="3429000"/>
          <a:ext cx="8308975" cy="2841625"/>
        </p:xfrm>
        <a:graphic>
          <a:graphicData uri="http://schemas.openxmlformats.org/presentationml/2006/ole">
            <mc:AlternateContent xmlns:mc="http://schemas.openxmlformats.org/markup-compatibility/2006">
              <mc:Choice xmlns:v="urn:schemas-microsoft-com:vml" Requires="v">
                <p:oleObj spid="_x0000_s13318" name="Feuille de calcul" r:id="rId3" imgW="8308800" imgH="2841480" progId="Excel.Sheet.8">
                  <p:embed/>
                </p:oleObj>
              </mc:Choice>
              <mc:Fallback>
                <p:oleObj name="Feuille de calcul" r:id="rId3" imgW="8308800" imgH="284148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83089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0104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numéro de diapositive 4"/>
          <p:cNvSpPr>
            <a:spLocks noGrp="1"/>
          </p:cNvSpPr>
          <p:nvPr>
            <p:ph type="sldNum" sz="quarter" idx="12"/>
          </p:nvPr>
        </p:nvSpPr>
        <p:spPr/>
        <p:txBody>
          <a:bodyPr/>
          <a:lstStyle/>
          <a:p>
            <a:fld id="{E953175A-3764-4AAF-8985-F7BE75A4C34B}" type="slidenum">
              <a:rPr lang="fr-FR"/>
              <a:pPr/>
              <a:t>31</a:t>
            </a:fld>
            <a:endParaRPr lang="fr-FR"/>
          </a:p>
        </p:txBody>
      </p:sp>
      <p:sp>
        <p:nvSpPr>
          <p:cNvPr id="32770" name="Rectangle 2"/>
          <p:cNvSpPr>
            <a:spLocks noGrp="1" noChangeArrowheads="1"/>
          </p:cNvSpPr>
          <p:nvPr>
            <p:ph type="title"/>
          </p:nvPr>
        </p:nvSpPr>
        <p:spPr>
          <a:xfrm>
            <a:off x="6400800" y="228600"/>
            <a:ext cx="2514600" cy="381000"/>
          </a:xfrm>
          <a:solidFill>
            <a:srgbClr val="FFCC66"/>
          </a:solidFill>
        </p:spPr>
        <p:txBody>
          <a:bodyPr>
            <a:normAutofit fontScale="90000"/>
          </a:bodyPr>
          <a:lstStyle/>
          <a:p>
            <a:r>
              <a:rPr lang="fr-FR" sz="2400" b="1">
                <a:solidFill>
                  <a:schemeClr val="tx1"/>
                </a:solidFill>
                <a:latin typeface="Arial" panose="020B0604020202020204" pitchFamily="34" charset="0"/>
              </a:rPr>
              <a:t>BEB algorithme</a:t>
            </a:r>
            <a:endParaRPr lang="fr-FR" b="1" u="sng"/>
          </a:p>
        </p:txBody>
      </p:sp>
      <p:sp>
        <p:nvSpPr>
          <p:cNvPr id="32771" name="Rectangle 3"/>
          <p:cNvSpPr>
            <a:spLocks noChangeArrowheads="1"/>
          </p:cNvSpPr>
          <p:nvPr/>
        </p:nvSpPr>
        <p:spPr bwMode="auto">
          <a:xfrm>
            <a:off x="685800" y="152400"/>
            <a:ext cx="2895600" cy="5334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457200">
              <a:defRPr sz="2400">
                <a:solidFill>
                  <a:schemeClr val="tx1"/>
                </a:solidFill>
                <a:latin typeface="Times New Roman" panose="02020603050405020304" pitchFamily="18" charset="0"/>
              </a:defRPr>
            </a:lvl5pPr>
            <a:lvl6pPr marL="914400" fontAlgn="base">
              <a:spcBef>
                <a:spcPct val="0"/>
              </a:spcBef>
              <a:spcAft>
                <a:spcPct val="0"/>
              </a:spcAft>
              <a:defRPr sz="2400">
                <a:solidFill>
                  <a:schemeClr val="tx1"/>
                </a:solidFill>
                <a:latin typeface="Times New Roman" panose="02020603050405020304" pitchFamily="18" charset="0"/>
              </a:defRPr>
            </a:lvl6pPr>
            <a:lvl7pPr marL="1371600" fontAlgn="base">
              <a:spcBef>
                <a:spcPct val="0"/>
              </a:spcBef>
              <a:spcAft>
                <a:spcPct val="0"/>
              </a:spcAft>
              <a:defRPr sz="2400">
                <a:solidFill>
                  <a:schemeClr val="tx1"/>
                </a:solidFill>
                <a:latin typeface="Times New Roman" panose="02020603050405020304" pitchFamily="18" charset="0"/>
              </a:defRPr>
            </a:lvl7pPr>
            <a:lvl8pPr marL="1828800" fontAlgn="base">
              <a:spcBef>
                <a:spcPct val="0"/>
              </a:spcBef>
              <a:spcAft>
                <a:spcPct val="0"/>
              </a:spcAft>
              <a:defRPr sz="2400">
                <a:solidFill>
                  <a:schemeClr val="tx1"/>
                </a:solidFill>
                <a:latin typeface="Times New Roman" panose="02020603050405020304" pitchFamily="18" charset="0"/>
              </a:defRPr>
            </a:lvl8pPr>
            <a:lvl9pPr marL="2286000"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fr-FR" sz="1800">
                <a:solidFill>
                  <a:schemeClr val="tx2"/>
                </a:solidFill>
                <a:latin typeface="Arial" panose="020B0604020202020204" pitchFamily="34" charset="0"/>
              </a:rPr>
              <a:t>Algorithme d ’émission</a:t>
            </a:r>
            <a:r>
              <a:rPr lang="fr-FR" sz="1200">
                <a:solidFill>
                  <a:schemeClr val="tx2"/>
                </a:solidFill>
                <a:latin typeface="Arial" panose="020B0604020202020204" pitchFamily="34" charset="0"/>
              </a:rPr>
              <a:t>    </a:t>
            </a:r>
          </a:p>
          <a:p>
            <a:pPr algn="ctr" eaLnBrk="0" hangingPunct="0"/>
            <a:r>
              <a:rPr lang="fr-FR" sz="1200" i="1">
                <a:solidFill>
                  <a:schemeClr val="tx2"/>
                </a:solidFill>
                <a:latin typeface="Arial" panose="020B0604020202020204" pitchFamily="34" charset="0"/>
              </a:rPr>
              <a:t>Algorithmes CSMA/CD + BEB</a:t>
            </a:r>
          </a:p>
        </p:txBody>
      </p:sp>
      <p:sp>
        <p:nvSpPr>
          <p:cNvPr id="32772" name="Freeform 4"/>
          <p:cNvSpPr>
            <a:spLocks/>
          </p:cNvSpPr>
          <p:nvPr/>
        </p:nvSpPr>
        <p:spPr bwMode="auto">
          <a:xfrm>
            <a:off x="3432175" y="914400"/>
            <a:ext cx="1905000" cy="230188"/>
          </a:xfrm>
          <a:custGeom>
            <a:avLst/>
            <a:gdLst>
              <a:gd name="T0" fmla="*/ 193 w 1200"/>
              <a:gd name="T1" fmla="*/ 0 h 145"/>
              <a:gd name="T2" fmla="*/ 156 w 1200"/>
              <a:gd name="T3" fmla="*/ 1 h 145"/>
              <a:gd name="T4" fmla="*/ 118 w 1200"/>
              <a:gd name="T5" fmla="*/ 5 h 145"/>
              <a:gd name="T6" fmla="*/ 86 w 1200"/>
              <a:gd name="T7" fmla="*/ 12 h 145"/>
              <a:gd name="T8" fmla="*/ 59 w 1200"/>
              <a:gd name="T9" fmla="*/ 20 h 145"/>
              <a:gd name="T10" fmla="*/ 32 w 1200"/>
              <a:gd name="T11" fmla="*/ 32 h 145"/>
              <a:gd name="T12" fmla="*/ 16 w 1200"/>
              <a:gd name="T13" fmla="*/ 43 h 145"/>
              <a:gd name="T14" fmla="*/ 5 w 1200"/>
              <a:gd name="T15" fmla="*/ 57 h 145"/>
              <a:gd name="T16" fmla="*/ 0 w 1200"/>
              <a:gd name="T17" fmla="*/ 72 h 145"/>
              <a:gd name="T18" fmla="*/ 5 w 1200"/>
              <a:gd name="T19" fmla="*/ 86 h 145"/>
              <a:gd name="T20" fmla="*/ 16 w 1200"/>
              <a:gd name="T21" fmla="*/ 100 h 145"/>
              <a:gd name="T22" fmla="*/ 32 w 1200"/>
              <a:gd name="T23" fmla="*/ 113 h 145"/>
              <a:gd name="T24" fmla="*/ 59 w 1200"/>
              <a:gd name="T25" fmla="*/ 123 h 145"/>
              <a:gd name="T26" fmla="*/ 86 w 1200"/>
              <a:gd name="T27" fmla="*/ 131 h 145"/>
              <a:gd name="T28" fmla="*/ 118 w 1200"/>
              <a:gd name="T29" fmla="*/ 138 h 145"/>
              <a:gd name="T30" fmla="*/ 156 w 1200"/>
              <a:gd name="T31" fmla="*/ 143 h 145"/>
              <a:gd name="T32" fmla="*/ 193 w 1200"/>
              <a:gd name="T33" fmla="*/ 144 h 145"/>
              <a:gd name="T34" fmla="*/ 1005 w 1200"/>
              <a:gd name="T35" fmla="*/ 144 h 145"/>
              <a:gd name="T36" fmla="*/ 1043 w 1200"/>
              <a:gd name="T37" fmla="*/ 143 h 145"/>
              <a:gd name="T38" fmla="*/ 1081 w 1200"/>
              <a:gd name="T39" fmla="*/ 138 h 145"/>
              <a:gd name="T40" fmla="*/ 1113 w 1200"/>
              <a:gd name="T41" fmla="*/ 131 h 145"/>
              <a:gd name="T42" fmla="*/ 1145 w 1200"/>
              <a:gd name="T43" fmla="*/ 123 h 145"/>
              <a:gd name="T44" fmla="*/ 1167 w 1200"/>
              <a:gd name="T45" fmla="*/ 113 h 145"/>
              <a:gd name="T46" fmla="*/ 1183 w 1200"/>
              <a:gd name="T47" fmla="*/ 100 h 145"/>
              <a:gd name="T48" fmla="*/ 1194 w 1200"/>
              <a:gd name="T49" fmla="*/ 86 h 145"/>
              <a:gd name="T50" fmla="*/ 1199 w 1200"/>
              <a:gd name="T51" fmla="*/ 72 h 145"/>
              <a:gd name="T52" fmla="*/ 1194 w 1200"/>
              <a:gd name="T53" fmla="*/ 57 h 145"/>
              <a:gd name="T54" fmla="*/ 1183 w 1200"/>
              <a:gd name="T55" fmla="*/ 43 h 145"/>
              <a:gd name="T56" fmla="*/ 1167 w 1200"/>
              <a:gd name="T57" fmla="*/ 32 h 145"/>
              <a:gd name="T58" fmla="*/ 1145 w 1200"/>
              <a:gd name="T59" fmla="*/ 20 h 145"/>
              <a:gd name="T60" fmla="*/ 1113 w 1200"/>
              <a:gd name="T61" fmla="*/ 12 h 145"/>
              <a:gd name="T62" fmla="*/ 1081 w 1200"/>
              <a:gd name="T63" fmla="*/ 5 h 145"/>
              <a:gd name="T64" fmla="*/ 1043 w 1200"/>
              <a:gd name="T65" fmla="*/ 1 h 145"/>
              <a:gd name="T66" fmla="*/ 1005 w 1200"/>
              <a:gd name="T67" fmla="*/ 0 h 145"/>
              <a:gd name="T68" fmla="*/ 193 w 1200"/>
              <a:gd name="T6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45">
                <a:moveTo>
                  <a:pt x="193" y="0"/>
                </a:moveTo>
                <a:lnTo>
                  <a:pt x="156" y="1"/>
                </a:lnTo>
                <a:lnTo>
                  <a:pt x="118" y="5"/>
                </a:lnTo>
                <a:lnTo>
                  <a:pt x="86" y="12"/>
                </a:lnTo>
                <a:lnTo>
                  <a:pt x="59" y="20"/>
                </a:lnTo>
                <a:lnTo>
                  <a:pt x="32" y="32"/>
                </a:lnTo>
                <a:lnTo>
                  <a:pt x="16" y="43"/>
                </a:lnTo>
                <a:lnTo>
                  <a:pt x="5" y="57"/>
                </a:lnTo>
                <a:lnTo>
                  <a:pt x="0" y="72"/>
                </a:lnTo>
                <a:lnTo>
                  <a:pt x="5" y="86"/>
                </a:lnTo>
                <a:lnTo>
                  <a:pt x="16" y="100"/>
                </a:lnTo>
                <a:lnTo>
                  <a:pt x="32" y="113"/>
                </a:lnTo>
                <a:lnTo>
                  <a:pt x="59" y="123"/>
                </a:lnTo>
                <a:lnTo>
                  <a:pt x="86" y="131"/>
                </a:lnTo>
                <a:lnTo>
                  <a:pt x="118" y="138"/>
                </a:lnTo>
                <a:lnTo>
                  <a:pt x="156" y="143"/>
                </a:lnTo>
                <a:lnTo>
                  <a:pt x="193" y="144"/>
                </a:lnTo>
                <a:lnTo>
                  <a:pt x="1005" y="144"/>
                </a:lnTo>
                <a:lnTo>
                  <a:pt x="1043" y="143"/>
                </a:lnTo>
                <a:lnTo>
                  <a:pt x="1081" y="138"/>
                </a:lnTo>
                <a:lnTo>
                  <a:pt x="1113" y="131"/>
                </a:lnTo>
                <a:lnTo>
                  <a:pt x="1145" y="123"/>
                </a:lnTo>
                <a:lnTo>
                  <a:pt x="1167" y="113"/>
                </a:lnTo>
                <a:lnTo>
                  <a:pt x="1183" y="100"/>
                </a:lnTo>
                <a:lnTo>
                  <a:pt x="1194" y="86"/>
                </a:lnTo>
                <a:lnTo>
                  <a:pt x="1199" y="72"/>
                </a:lnTo>
                <a:lnTo>
                  <a:pt x="1194" y="57"/>
                </a:lnTo>
                <a:lnTo>
                  <a:pt x="1183" y="43"/>
                </a:lnTo>
                <a:lnTo>
                  <a:pt x="1167" y="32"/>
                </a:lnTo>
                <a:lnTo>
                  <a:pt x="1145" y="20"/>
                </a:lnTo>
                <a:lnTo>
                  <a:pt x="1113" y="12"/>
                </a:lnTo>
                <a:lnTo>
                  <a:pt x="1081" y="5"/>
                </a:lnTo>
                <a:lnTo>
                  <a:pt x="1043" y="1"/>
                </a:lnTo>
                <a:lnTo>
                  <a:pt x="1005" y="0"/>
                </a:lnTo>
                <a:lnTo>
                  <a:pt x="193"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3" name="Freeform 5"/>
          <p:cNvSpPr>
            <a:spLocks/>
          </p:cNvSpPr>
          <p:nvPr/>
        </p:nvSpPr>
        <p:spPr bwMode="auto">
          <a:xfrm>
            <a:off x="3505200" y="13716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4" name="Freeform 6"/>
          <p:cNvSpPr>
            <a:spLocks/>
          </p:cNvSpPr>
          <p:nvPr/>
        </p:nvSpPr>
        <p:spPr bwMode="auto">
          <a:xfrm>
            <a:off x="3810000" y="19812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5" name="Freeform 7"/>
          <p:cNvSpPr>
            <a:spLocks/>
          </p:cNvSpPr>
          <p:nvPr/>
        </p:nvSpPr>
        <p:spPr bwMode="auto">
          <a:xfrm>
            <a:off x="3810000" y="30480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6" name="Freeform 8"/>
          <p:cNvSpPr>
            <a:spLocks/>
          </p:cNvSpPr>
          <p:nvPr/>
        </p:nvSpPr>
        <p:spPr bwMode="auto">
          <a:xfrm>
            <a:off x="3505200" y="26670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7" name="Freeform 9"/>
          <p:cNvSpPr>
            <a:spLocks/>
          </p:cNvSpPr>
          <p:nvPr/>
        </p:nvSpPr>
        <p:spPr bwMode="auto">
          <a:xfrm>
            <a:off x="2057400" y="35814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8" name="Freeform 10"/>
          <p:cNvSpPr>
            <a:spLocks/>
          </p:cNvSpPr>
          <p:nvPr/>
        </p:nvSpPr>
        <p:spPr bwMode="auto">
          <a:xfrm>
            <a:off x="5791200" y="35052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9" name="Freeform 11"/>
          <p:cNvSpPr>
            <a:spLocks/>
          </p:cNvSpPr>
          <p:nvPr/>
        </p:nvSpPr>
        <p:spPr bwMode="auto">
          <a:xfrm>
            <a:off x="5791200" y="38862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0" name="Freeform 12"/>
          <p:cNvSpPr>
            <a:spLocks/>
          </p:cNvSpPr>
          <p:nvPr/>
        </p:nvSpPr>
        <p:spPr bwMode="auto">
          <a:xfrm>
            <a:off x="5867400" y="50292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1" name="Freeform 13"/>
          <p:cNvSpPr>
            <a:spLocks/>
          </p:cNvSpPr>
          <p:nvPr/>
        </p:nvSpPr>
        <p:spPr bwMode="auto">
          <a:xfrm>
            <a:off x="5867400" y="54102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2" name="Freeform 14"/>
          <p:cNvSpPr>
            <a:spLocks/>
          </p:cNvSpPr>
          <p:nvPr/>
        </p:nvSpPr>
        <p:spPr bwMode="auto">
          <a:xfrm>
            <a:off x="6096000" y="43434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3" name="Freeform 15"/>
          <p:cNvSpPr>
            <a:spLocks/>
          </p:cNvSpPr>
          <p:nvPr/>
        </p:nvSpPr>
        <p:spPr bwMode="auto">
          <a:xfrm>
            <a:off x="4195763" y="5789613"/>
            <a:ext cx="1903412" cy="233362"/>
          </a:xfrm>
          <a:custGeom>
            <a:avLst/>
            <a:gdLst>
              <a:gd name="T0" fmla="*/ 190 w 1199"/>
              <a:gd name="T1" fmla="*/ 0 h 147"/>
              <a:gd name="T2" fmla="*/ 116 w 1199"/>
              <a:gd name="T3" fmla="*/ 6 h 147"/>
              <a:gd name="T4" fmla="*/ 55 w 1199"/>
              <a:gd name="T5" fmla="*/ 19 h 147"/>
              <a:gd name="T6" fmla="*/ 30 w 1199"/>
              <a:gd name="T7" fmla="*/ 31 h 147"/>
              <a:gd name="T8" fmla="*/ 12 w 1199"/>
              <a:gd name="T9" fmla="*/ 43 h 147"/>
              <a:gd name="T10" fmla="*/ 6 w 1199"/>
              <a:gd name="T11" fmla="*/ 61 h 147"/>
              <a:gd name="T12" fmla="*/ 0 w 1199"/>
              <a:gd name="T13" fmla="*/ 73 h 147"/>
              <a:gd name="T14" fmla="*/ 6 w 1199"/>
              <a:gd name="T15" fmla="*/ 91 h 147"/>
              <a:gd name="T16" fmla="*/ 12 w 1199"/>
              <a:gd name="T17" fmla="*/ 104 h 147"/>
              <a:gd name="T18" fmla="*/ 30 w 1199"/>
              <a:gd name="T19" fmla="*/ 116 h 147"/>
              <a:gd name="T20" fmla="*/ 55 w 1199"/>
              <a:gd name="T21" fmla="*/ 128 h 147"/>
              <a:gd name="T22" fmla="*/ 116 w 1199"/>
              <a:gd name="T23" fmla="*/ 140 h 147"/>
              <a:gd name="T24" fmla="*/ 190 w 1199"/>
              <a:gd name="T25" fmla="*/ 146 h 147"/>
              <a:gd name="T26" fmla="*/ 1001 w 1199"/>
              <a:gd name="T27" fmla="*/ 146 h 147"/>
              <a:gd name="T28" fmla="*/ 1081 w 1199"/>
              <a:gd name="T29" fmla="*/ 140 h 147"/>
              <a:gd name="T30" fmla="*/ 1143 w 1199"/>
              <a:gd name="T31" fmla="*/ 128 h 147"/>
              <a:gd name="T32" fmla="*/ 1167 w 1199"/>
              <a:gd name="T33" fmla="*/ 116 h 147"/>
              <a:gd name="T34" fmla="*/ 1186 w 1199"/>
              <a:gd name="T35" fmla="*/ 104 h 147"/>
              <a:gd name="T36" fmla="*/ 1192 w 1199"/>
              <a:gd name="T37" fmla="*/ 91 h 147"/>
              <a:gd name="T38" fmla="*/ 1198 w 1199"/>
              <a:gd name="T39" fmla="*/ 73 h 147"/>
              <a:gd name="T40" fmla="*/ 1192 w 1199"/>
              <a:gd name="T41" fmla="*/ 61 h 147"/>
              <a:gd name="T42" fmla="*/ 1186 w 1199"/>
              <a:gd name="T43" fmla="*/ 43 h 147"/>
              <a:gd name="T44" fmla="*/ 1167 w 1199"/>
              <a:gd name="T45" fmla="*/ 31 h 147"/>
              <a:gd name="T46" fmla="*/ 1143 w 1199"/>
              <a:gd name="T47" fmla="*/ 19 h 147"/>
              <a:gd name="T48" fmla="*/ 1081 w 1199"/>
              <a:gd name="T49" fmla="*/ 6 h 147"/>
              <a:gd name="T50" fmla="*/ 1001 w 1199"/>
              <a:gd name="T51" fmla="*/ 0 h 147"/>
              <a:gd name="T52" fmla="*/ 190 w 1199"/>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9" h="147">
                <a:moveTo>
                  <a:pt x="190" y="0"/>
                </a:moveTo>
                <a:lnTo>
                  <a:pt x="116" y="6"/>
                </a:lnTo>
                <a:lnTo>
                  <a:pt x="55" y="19"/>
                </a:lnTo>
                <a:lnTo>
                  <a:pt x="30" y="31"/>
                </a:lnTo>
                <a:lnTo>
                  <a:pt x="12" y="43"/>
                </a:lnTo>
                <a:lnTo>
                  <a:pt x="6" y="61"/>
                </a:lnTo>
                <a:lnTo>
                  <a:pt x="0" y="73"/>
                </a:lnTo>
                <a:lnTo>
                  <a:pt x="6" y="91"/>
                </a:lnTo>
                <a:lnTo>
                  <a:pt x="12" y="104"/>
                </a:lnTo>
                <a:lnTo>
                  <a:pt x="30" y="116"/>
                </a:lnTo>
                <a:lnTo>
                  <a:pt x="55" y="128"/>
                </a:lnTo>
                <a:lnTo>
                  <a:pt x="116" y="140"/>
                </a:lnTo>
                <a:lnTo>
                  <a:pt x="190" y="146"/>
                </a:lnTo>
                <a:lnTo>
                  <a:pt x="1001" y="146"/>
                </a:lnTo>
                <a:lnTo>
                  <a:pt x="1081" y="140"/>
                </a:lnTo>
                <a:lnTo>
                  <a:pt x="1143" y="128"/>
                </a:lnTo>
                <a:lnTo>
                  <a:pt x="1167" y="116"/>
                </a:lnTo>
                <a:lnTo>
                  <a:pt x="1186" y="104"/>
                </a:lnTo>
                <a:lnTo>
                  <a:pt x="1192" y="91"/>
                </a:lnTo>
                <a:lnTo>
                  <a:pt x="1198" y="73"/>
                </a:lnTo>
                <a:lnTo>
                  <a:pt x="1192" y="61"/>
                </a:lnTo>
                <a:lnTo>
                  <a:pt x="1186" y="43"/>
                </a:lnTo>
                <a:lnTo>
                  <a:pt x="1167" y="31"/>
                </a:lnTo>
                <a:lnTo>
                  <a:pt x="1143" y="19"/>
                </a:lnTo>
                <a:lnTo>
                  <a:pt x="1081" y="6"/>
                </a:lnTo>
                <a:lnTo>
                  <a:pt x="1001" y="0"/>
                </a:lnTo>
                <a:lnTo>
                  <a:pt x="19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4" name="Freeform 16"/>
          <p:cNvSpPr>
            <a:spLocks/>
          </p:cNvSpPr>
          <p:nvPr/>
        </p:nvSpPr>
        <p:spPr bwMode="auto">
          <a:xfrm>
            <a:off x="1673225" y="5789613"/>
            <a:ext cx="1911350" cy="233362"/>
          </a:xfrm>
          <a:custGeom>
            <a:avLst/>
            <a:gdLst>
              <a:gd name="T0" fmla="*/ 195 w 1204"/>
              <a:gd name="T1" fmla="*/ 0 h 147"/>
              <a:gd name="T2" fmla="*/ 120 w 1204"/>
              <a:gd name="T3" fmla="*/ 6 h 147"/>
              <a:gd name="T4" fmla="*/ 87 w 1204"/>
              <a:gd name="T5" fmla="*/ 12 h 147"/>
              <a:gd name="T6" fmla="*/ 58 w 1204"/>
              <a:gd name="T7" fmla="*/ 19 h 147"/>
              <a:gd name="T8" fmla="*/ 33 w 1204"/>
              <a:gd name="T9" fmla="*/ 31 h 147"/>
              <a:gd name="T10" fmla="*/ 15 w 1204"/>
              <a:gd name="T11" fmla="*/ 43 h 147"/>
              <a:gd name="T12" fmla="*/ 4 w 1204"/>
              <a:gd name="T13" fmla="*/ 61 h 147"/>
              <a:gd name="T14" fmla="*/ 0 w 1204"/>
              <a:gd name="T15" fmla="*/ 73 h 147"/>
              <a:gd name="T16" fmla="*/ 4 w 1204"/>
              <a:gd name="T17" fmla="*/ 91 h 147"/>
              <a:gd name="T18" fmla="*/ 15 w 1204"/>
              <a:gd name="T19" fmla="*/ 104 h 147"/>
              <a:gd name="T20" fmla="*/ 33 w 1204"/>
              <a:gd name="T21" fmla="*/ 116 h 147"/>
              <a:gd name="T22" fmla="*/ 58 w 1204"/>
              <a:gd name="T23" fmla="*/ 128 h 147"/>
              <a:gd name="T24" fmla="*/ 87 w 1204"/>
              <a:gd name="T25" fmla="*/ 134 h 147"/>
              <a:gd name="T26" fmla="*/ 120 w 1204"/>
              <a:gd name="T27" fmla="*/ 140 h 147"/>
              <a:gd name="T28" fmla="*/ 195 w 1204"/>
              <a:gd name="T29" fmla="*/ 146 h 147"/>
              <a:gd name="T30" fmla="*/ 1008 w 1204"/>
              <a:gd name="T31" fmla="*/ 146 h 147"/>
              <a:gd name="T32" fmla="*/ 1084 w 1204"/>
              <a:gd name="T33" fmla="*/ 140 h 147"/>
              <a:gd name="T34" fmla="*/ 1116 w 1204"/>
              <a:gd name="T35" fmla="*/ 134 h 147"/>
              <a:gd name="T36" fmla="*/ 1145 w 1204"/>
              <a:gd name="T37" fmla="*/ 128 h 147"/>
              <a:gd name="T38" fmla="*/ 1170 w 1204"/>
              <a:gd name="T39" fmla="*/ 116 h 147"/>
              <a:gd name="T40" fmla="*/ 1189 w 1204"/>
              <a:gd name="T41" fmla="*/ 104 h 147"/>
              <a:gd name="T42" fmla="*/ 1199 w 1204"/>
              <a:gd name="T43" fmla="*/ 91 h 147"/>
              <a:gd name="T44" fmla="*/ 1203 w 1204"/>
              <a:gd name="T45" fmla="*/ 73 h 147"/>
              <a:gd name="T46" fmla="*/ 1199 w 1204"/>
              <a:gd name="T47" fmla="*/ 61 h 147"/>
              <a:gd name="T48" fmla="*/ 1189 w 1204"/>
              <a:gd name="T49" fmla="*/ 43 h 147"/>
              <a:gd name="T50" fmla="*/ 1170 w 1204"/>
              <a:gd name="T51" fmla="*/ 31 h 147"/>
              <a:gd name="T52" fmla="*/ 1145 w 1204"/>
              <a:gd name="T53" fmla="*/ 19 h 147"/>
              <a:gd name="T54" fmla="*/ 1116 w 1204"/>
              <a:gd name="T55" fmla="*/ 12 h 147"/>
              <a:gd name="T56" fmla="*/ 1084 w 1204"/>
              <a:gd name="T57" fmla="*/ 6 h 147"/>
              <a:gd name="T58" fmla="*/ 1008 w 1204"/>
              <a:gd name="T59" fmla="*/ 0 h 147"/>
              <a:gd name="T60" fmla="*/ 195 w 1204"/>
              <a:gd name="T6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4" h="147">
                <a:moveTo>
                  <a:pt x="195" y="0"/>
                </a:moveTo>
                <a:lnTo>
                  <a:pt x="120" y="6"/>
                </a:lnTo>
                <a:lnTo>
                  <a:pt x="87" y="12"/>
                </a:lnTo>
                <a:lnTo>
                  <a:pt x="58" y="19"/>
                </a:lnTo>
                <a:lnTo>
                  <a:pt x="33" y="31"/>
                </a:lnTo>
                <a:lnTo>
                  <a:pt x="15" y="43"/>
                </a:lnTo>
                <a:lnTo>
                  <a:pt x="4" y="61"/>
                </a:lnTo>
                <a:lnTo>
                  <a:pt x="0" y="73"/>
                </a:lnTo>
                <a:lnTo>
                  <a:pt x="4" y="91"/>
                </a:lnTo>
                <a:lnTo>
                  <a:pt x="15" y="104"/>
                </a:lnTo>
                <a:lnTo>
                  <a:pt x="33" y="116"/>
                </a:lnTo>
                <a:lnTo>
                  <a:pt x="58" y="128"/>
                </a:lnTo>
                <a:lnTo>
                  <a:pt x="87" y="134"/>
                </a:lnTo>
                <a:lnTo>
                  <a:pt x="120" y="140"/>
                </a:lnTo>
                <a:lnTo>
                  <a:pt x="195" y="146"/>
                </a:lnTo>
                <a:lnTo>
                  <a:pt x="1008" y="146"/>
                </a:lnTo>
                <a:lnTo>
                  <a:pt x="1084" y="140"/>
                </a:lnTo>
                <a:lnTo>
                  <a:pt x="1116" y="134"/>
                </a:lnTo>
                <a:lnTo>
                  <a:pt x="1145" y="128"/>
                </a:lnTo>
                <a:lnTo>
                  <a:pt x="1170" y="116"/>
                </a:lnTo>
                <a:lnTo>
                  <a:pt x="1189" y="104"/>
                </a:lnTo>
                <a:lnTo>
                  <a:pt x="1199" y="91"/>
                </a:lnTo>
                <a:lnTo>
                  <a:pt x="1203" y="73"/>
                </a:lnTo>
                <a:lnTo>
                  <a:pt x="1199" y="61"/>
                </a:lnTo>
                <a:lnTo>
                  <a:pt x="1189" y="43"/>
                </a:lnTo>
                <a:lnTo>
                  <a:pt x="1170" y="31"/>
                </a:lnTo>
                <a:lnTo>
                  <a:pt x="1145" y="19"/>
                </a:lnTo>
                <a:lnTo>
                  <a:pt x="1116" y="12"/>
                </a:lnTo>
                <a:lnTo>
                  <a:pt x="1084" y="6"/>
                </a:lnTo>
                <a:lnTo>
                  <a:pt x="1008" y="0"/>
                </a:lnTo>
                <a:lnTo>
                  <a:pt x="195"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5" name="Line 17"/>
          <p:cNvSpPr>
            <a:spLocks noChangeShapeType="1"/>
          </p:cNvSpPr>
          <p:nvPr/>
        </p:nvSpPr>
        <p:spPr bwMode="auto">
          <a:xfrm>
            <a:off x="4419600" y="11445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6" name="Line 18"/>
          <p:cNvSpPr>
            <a:spLocks noChangeShapeType="1"/>
          </p:cNvSpPr>
          <p:nvPr/>
        </p:nvSpPr>
        <p:spPr bwMode="auto">
          <a:xfrm>
            <a:off x="4419600" y="1601788"/>
            <a:ext cx="0" cy="3794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7" name="Line 19"/>
          <p:cNvSpPr>
            <a:spLocks noChangeShapeType="1"/>
          </p:cNvSpPr>
          <p:nvPr/>
        </p:nvSpPr>
        <p:spPr bwMode="auto">
          <a:xfrm>
            <a:off x="4419600" y="24399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8" name="Line 20"/>
          <p:cNvSpPr>
            <a:spLocks noChangeShapeType="1"/>
          </p:cNvSpPr>
          <p:nvPr/>
        </p:nvSpPr>
        <p:spPr bwMode="auto">
          <a:xfrm>
            <a:off x="4419600" y="2897188"/>
            <a:ext cx="0" cy="150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9" name="Line 21"/>
          <p:cNvSpPr>
            <a:spLocks noChangeShapeType="1"/>
          </p:cNvSpPr>
          <p:nvPr/>
        </p:nvSpPr>
        <p:spPr bwMode="auto">
          <a:xfrm>
            <a:off x="5030788" y="3276600"/>
            <a:ext cx="1674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0" name="Line 22"/>
          <p:cNvSpPr>
            <a:spLocks noChangeShapeType="1"/>
          </p:cNvSpPr>
          <p:nvPr/>
        </p:nvSpPr>
        <p:spPr bwMode="auto">
          <a:xfrm>
            <a:off x="6705600" y="32781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1" name="Line 23"/>
          <p:cNvSpPr>
            <a:spLocks noChangeShapeType="1"/>
          </p:cNvSpPr>
          <p:nvPr/>
        </p:nvSpPr>
        <p:spPr bwMode="auto">
          <a:xfrm>
            <a:off x="6705600" y="3735388"/>
            <a:ext cx="0" cy="150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2" name="Line 24"/>
          <p:cNvSpPr>
            <a:spLocks noChangeShapeType="1"/>
          </p:cNvSpPr>
          <p:nvPr/>
        </p:nvSpPr>
        <p:spPr bwMode="auto">
          <a:xfrm>
            <a:off x="6705600" y="41163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3" name="Line 25"/>
          <p:cNvSpPr>
            <a:spLocks noChangeShapeType="1"/>
          </p:cNvSpPr>
          <p:nvPr/>
        </p:nvSpPr>
        <p:spPr bwMode="auto">
          <a:xfrm>
            <a:off x="6705600" y="48021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4" name="Line 26"/>
          <p:cNvSpPr>
            <a:spLocks noChangeShapeType="1"/>
          </p:cNvSpPr>
          <p:nvPr/>
        </p:nvSpPr>
        <p:spPr bwMode="auto">
          <a:xfrm>
            <a:off x="6705600" y="5259388"/>
            <a:ext cx="0" cy="150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5" name="Line 27"/>
          <p:cNvSpPr>
            <a:spLocks noChangeShapeType="1"/>
          </p:cNvSpPr>
          <p:nvPr/>
        </p:nvSpPr>
        <p:spPr bwMode="auto">
          <a:xfrm>
            <a:off x="6705600" y="5640388"/>
            <a:ext cx="0" cy="2270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6" name="Line 28"/>
          <p:cNvSpPr>
            <a:spLocks noChangeShapeType="1"/>
          </p:cNvSpPr>
          <p:nvPr/>
        </p:nvSpPr>
        <p:spPr bwMode="auto">
          <a:xfrm>
            <a:off x="6707188" y="5867400"/>
            <a:ext cx="1217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7" name="Line 29"/>
          <p:cNvSpPr>
            <a:spLocks noChangeShapeType="1"/>
          </p:cNvSpPr>
          <p:nvPr/>
        </p:nvSpPr>
        <p:spPr bwMode="auto">
          <a:xfrm flipV="1">
            <a:off x="7924800" y="1754188"/>
            <a:ext cx="0" cy="41132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8" name="Line 30"/>
          <p:cNvSpPr>
            <a:spLocks noChangeShapeType="1"/>
          </p:cNvSpPr>
          <p:nvPr/>
        </p:nvSpPr>
        <p:spPr bwMode="auto">
          <a:xfrm flipH="1">
            <a:off x="4421188" y="1752600"/>
            <a:ext cx="35036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9" name="Line 31"/>
          <p:cNvSpPr>
            <a:spLocks noChangeShapeType="1"/>
          </p:cNvSpPr>
          <p:nvPr/>
        </p:nvSpPr>
        <p:spPr bwMode="auto">
          <a:xfrm flipH="1">
            <a:off x="3506788" y="2209800"/>
            <a:ext cx="3032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0" name="Line 32"/>
          <p:cNvSpPr>
            <a:spLocks noChangeShapeType="1"/>
          </p:cNvSpPr>
          <p:nvPr/>
        </p:nvSpPr>
        <p:spPr bwMode="auto">
          <a:xfrm flipV="1">
            <a:off x="3505200" y="1754188"/>
            <a:ext cx="0" cy="455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1" name="Line 33"/>
          <p:cNvSpPr>
            <a:spLocks noChangeShapeType="1"/>
          </p:cNvSpPr>
          <p:nvPr/>
        </p:nvSpPr>
        <p:spPr bwMode="auto">
          <a:xfrm>
            <a:off x="3506788" y="1752600"/>
            <a:ext cx="9128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2" name="Line 34"/>
          <p:cNvSpPr>
            <a:spLocks noChangeShapeType="1"/>
          </p:cNvSpPr>
          <p:nvPr/>
        </p:nvSpPr>
        <p:spPr bwMode="auto">
          <a:xfrm flipH="1">
            <a:off x="2668588" y="3276600"/>
            <a:ext cx="1141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3" name="Line 35"/>
          <p:cNvSpPr>
            <a:spLocks noChangeShapeType="1"/>
          </p:cNvSpPr>
          <p:nvPr/>
        </p:nvSpPr>
        <p:spPr bwMode="auto">
          <a:xfrm>
            <a:off x="3278188" y="3810000"/>
            <a:ext cx="1141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4" name="Line 36"/>
          <p:cNvSpPr>
            <a:spLocks noChangeShapeType="1"/>
          </p:cNvSpPr>
          <p:nvPr/>
        </p:nvSpPr>
        <p:spPr bwMode="auto">
          <a:xfrm>
            <a:off x="2667000" y="3278188"/>
            <a:ext cx="0" cy="3032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5" name="Line 37"/>
          <p:cNvSpPr>
            <a:spLocks noChangeShapeType="1"/>
          </p:cNvSpPr>
          <p:nvPr/>
        </p:nvSpPr>
        <p:spPr bwMode="auto">
          <a:xfrm flipV="1">
            <a:off x="4419600" y="3506788"/>
            <a:ext cx="0" cy="3032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6" name="Line 38"/>
          <p:cNvSpPr>
            <a:spLocks noChangeShapeType="1"/>
          </p:cNvSpPr>
          <p:nvPr/>
        </p:nvSpPr>
        <p:spPr bwMode="auto">
          <a:xfrm flipH="1">
            <a:off x="5259388" y="4572000"/>
            <a:ext cx="836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7" name="Line 39"/>
          <p:cNvSpPr>
            <a:spLocks noChangeShapeType="1"/>
          </p:cNvSpPr>
          <p:nvPr/>
        </p:nvSpPr>
        <p:spPr bwMode="auto">
          <a:xfrm>
            <a:off x="5257800" y="4573588"/>
            <a:ext cx="0" cy="1217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8" name="Line 40"/>
          <p:cNvSpPr>
            <a:spLocks noChangeShapeType="1"/>
          </p:cNvSpPr>
          <p:nvPr/>
        </p:nvSpPr>
        <p:spPr bwMode="auto">
          <a:xfrm>
            <a:off x="2667000" y="4040188"/>
            <a:ext cx="0" cy="1751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09" name="Rectangle 41"/>
          <p:cNvSpPr>
            <a:spLocks noChangeArrowheads="1"/>
          </p:cNvSpPr>
          <p:nvPr/>
        </p:nvSpPr>
        <p:spPr bwMode="auto">
          <a:xfrm>
            <a:off x="3641725" y="922338"/>
            <a:ext cx="1387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800">
                <a:latin typeface="Arial" panose="020B0604020202020204" pitchFamily="34" charset="0"/>
              </a:rPr>
              <a:t>      Données à transmettre</a:t>
            </a:r>
          </a:p>
        </p:txBody>
      </p:sp>
      <p:sp>
        <p:nvSpPr>
          <p:cNvPr id="32810" name="Rectangle 42"/>
          <p:cNvSpPr>
            <a:spLocks noChangeArrowheads="1"/>
          </p:cNvSpPr>
          <p:nvPr/>
        </p:nvSpPr>
        <p:spPr bwMode="auto">
          <a:xfrm>
            <a:off x="3733800" y="1371600"/>
            <a:ext cx="11160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800">
                <a:latin typeface="Arial" panose="020B0604020202020204" pitchFamily="34" charset="0"/>
              </a:rPr>
              <a:t>          Créer la trame</a:t>
            </a:r>
          </a:p>
        </p:txBody>
      </p:sp>
      <p:sp>
        <p:nvSpPr>
          <p:cNvPr id="32811" name="Rectangle 43"/>
          <p:cNvSpPr>
            <a:spLocks noChangeArrowheads="1"/>
          </p:cNvSpPr>
          <p:nvPr/>
        </p:nvSpPr>
        <p:spPr bwMode="auto">
          <a:xfrm>
            <a:off x="4038600" y="2057400"/>
            <a:ext cx="788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800">
                <a:latin typeface="Arial" panose="020B0604020202020204" pitchFamily="34" charset="0"/>
              </a:rPr>
              <a:t>Transmission</a:t>
            </a:r>
          </a:p>
          <a:p>
            <a:pPr eaLnBrk="0" hangingPunct="0"/>
            <a:r>
              <a:rPr lang="fr-FR" sz="800">
                <a:latin typeface="Arial" panose="020B0604020202020204" pitchFamily="34" charset="0"/>
              </a:rPr>
              <a:t>  en cours ?</a:t>
            </a:r>
          </a:p>
        </p:txBody>
      </p:sp>
      <p:sp>
        <p:nvSpPr>
          <p:cNvPr id="32812" name="Rectangle 44"/>
          <p:cNvSpPr>
            <a:spLocks noChangeArrowheads="1"/>
          </p:cNvSpPr>
          <p:nvPr/>
        </p:nvSpPr>
        <p:spPr bwMode="auto">
          <a:xfrm>
            <a:off x="3657600" y="26670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Commencer la transmission</a:t>
            </a:r>
          </a:p>
        </p:txBody>
      </p:sp>
      <p:sp>
        <p:nvSpPr>
          <p:cNvPr id="32813" name="Rectangle 45"/>
          <p:cNvSpPr>
            <a:spLocks noChangeArrowheads="1"/>
          </p:cNvSpPr>
          <p:nvPr/>
        </p:nvSpPr>
        <p:spPr bwMode="auto">
          <a:xfrm>
            <a:off x="4038600" y="3124200"/>
            <a:ext cx="71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800">
                <a:latin typeface="Arial" panose="020B0604020202020204" pitchFamily="34" charset="0"/>
              </a:rPr>
              <a:t>   Collision</a:t>
            </a:r>
          </a:p>
          <a:p>
            <a:pPr eaLnBrk="0" hangingPunct="0"/>
            <a:r>
              <a:rPr lang="fr-FR" sz="800">
                <a:latin typeface="Arial" panose="020B0604020202020204" pitchFamily="34" charset="0"/>
              </a:rPr>
              <a:t>  détectée ?</a:t>
            </a:r>
          </a:p>
        </p:txBody>
      </p:sp>
      <p:sp>
        <p:nvSpPr>
          <p:cNvPr id="32814" name="Rectangle 46"/>
          <p:cNvSpPr>
            <a:spLocks noChangeArrowheads="1"/>
          </p:cNvSpPr>
          <p:nvPr/>
        </p:nvSpPr>
        <p:spPr bwMode="auto">
          <a:xfrm>
            <a:off x="2286000" y="3657600"/>
            <a:ext cx="788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800">
                <a:latin typeface="Arial" panose="020B0604020202020204" pitchFamily="34" charset="0"/>
              </a:rPr>
              <a:t>Transmission</a:t>
            </a:r>
          </a:p>
          <a:p>
            <a:pPr eaLnBrk="0" hangingPunct="0"/>
            <a:r>
              <a:rPr lang="fr-FR" sz="800">
                <a:latin typeface="Arial" panose="020B0604020202020204" pitchFamily="34" charset="0"/>
              </a:rPr>
              <a:t>       finie ?</a:t>
            </a:r>
          </a:p>
        </p:txBody>
      </p:sp>
      <p:sp>
        <p:nvSpPr>
          <p:cNvPr id="32815" name="Rectangle 47"/>
          <p:cNvSpPr>
            <a:spLocks noChangeArrowheads="1"/>
          </p:cNvSpPr>
          <p:nvPr/>
        </p:nvSpPr>
        <p:spPr bwMode="auto">
          <a:xfrm>
            <a:off x="5943600" y="35052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Brouillage</a:t>
            </a:r>
          </a:p>
        </p:txBody>
      </p:sp>
      <p:sp>
        <p:nvSpPr>
          <p:cNvPr id="32816" name="Rectangle 48"/>
          <p:cNvSpPr>
            <a:spLocks noChangeArrowheads="1"/>
          </p:cNvSpPr>
          <p:nvPr/>
        </p:nvSpPr>
        <p:spPr bwMode="auto">
          <a:xfrm>
            <a:off x="5943600" y="38862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Comptabiliser la tentative</a:t>
            </a:r>
          </a:p>
        </p:txBody>
      </p:sp>
      <p:sp>
        <p:nvSpPr>
          <p:cNvPr id="32817" name="Rectangle 49"/>
          <p:cNvSpPr>
            <a:spLocks noChangeArrowheads="1"/>
          </p:cNvSpPr>
          <p:nvPr/>
        </p:nvSpPr>
        <p:spPr bwMode="auto">
          <a:xfrm>
            <a:off x="5943600" y="50292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Calculer l ’attente</a:t>
            </a:r>
          </a:p>
        </p:txBody>
      </p:sp>
      <p:sp>
        <p:nvSpPr>
          <p:cNvPr id="32818" name="Rectangle 50"/>
          <p:cNvSpPr>
            <a:spLocks noChangeArrowheads="1"/>
          </p:cNvSpPr>
          <p:nvPr/>
        </p:nvSpPr>
        <p:spPr bwMode="auto">
          <a:xfrm>
            <a:off x="6019800" y="54102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Attendre</a:t>
            </a:r>
          </a:p>
        </p:txBody>
      </p:sp>
      <p:sp>
        <p:nvSpPr>
          <p:cNvPr id="32819" name="Rectangle 51"/>
          <p:cNvSpPr>
            <a:spLocks noChangeArrowheads="1"/>
          </p:cNvSpPr>
          <p:nvPr/>
        </p:nvSpPr>
        <p:spPr bwMode="auto">
          <a:xfrm>
            <a:off x="4343400" y="57912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Abandon: trop de tentatives</a:t>
            </a:r>
          </a:p>
        </p:txBody>
      </p:sp>
      <p:sp>
        <p:nvSpPr>
          <p:cNvPr id="32820" name="Rectangle 52"/>
          <p:cNvSpPr>
            <a:spLocks noChangeArrowheads="1"/>
          </p:cNvSpPr>
          <p:nvPr/>
        </p:nvSpPr>
        <p:spPr bwMode="auto">
          <a:xfrm>
            <a:off x="1828800" y="5791200"/>
            <a:ext cx="15986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         Transmission :  OK</a:t>
            </a:r>
          </a:p>
        </p:txBody>
      </p:sp>
      <p:sp>
        <p:nvSpPr>
          <p:cNvPr id="32821" name="Rectangle 53"/>
          <p:cNvSpPr>
            <a:spLocks noChangeArrowheads="1"/>
          </p:cNvSpPr>
          <p:nvPr/>
        </p:nvSpPr>
        <p:spPr bwMode="auto">
          <a:xfrm>
            <a:off x="6324600" y="4419600"/>
            <a:ext cx="760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800">
                <a:latin typeface="Arial" panose="020B0604020202020204" pitchFamily="34" charset="0"/>
              </a:rPr>
              <a:t>     Trop de</a:t>
            </a:r>
          </a:p>
          <a:p>
            <a:pPr eaLnBrk="0" hangingPunct="0"/>
            <a:r>
              <a:rPr lang="fr-FR" sz="800">
                <a:latin typeface="Arial" panose="020B0604020202020204" pitchFamily="34" charset="0"/>
              </a:rPr>
              <a:t>  tentatives ?</a:t>
            </a:r>
          </a:p>
        </p:txBody>
      </p:sp>
      <p:sp>
        <p:nvSpPr>
          <p:cNvPr id="32822" name="Rectangle 54"/>
          <p:cNvSpPr>
            <a:spLocks noChangeArrowheads="1"/>
          </p:cNvSpPr>
          <p:nvPr/>
        </p:nvSpPr>
        <p:spPr bwMode="auto">
          <a:xfrm>
            <a:off x="5029200" y="30480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Oui</a:t>
            </a:r>
          </a:p>
        </p:txBody>
      </p:sp>
      <p:sp>
        <p:nvSpPr>
          <p:cNvPr id="32823" name="Rectangle 55"/>
          <p:cNvSpPr>
            <a:spLocks noChangeArrowheads="1"/>
          </p:cNvSpPr>
          <p:nvPr/>
        </p:nvSpPr>
        <p:spPr bwMode="auto">
          <a:xfrm>
            <a:off x="4419600" y="24384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Non</a:t>
            </a:r>
          </a:p>
        </p:txBody>
      </p:sp>
      <p:sp>
        <p:nvSpPr>
          <p:cNvPr id="32824" name="Rectangle 56"/>
          <p:cNvSpPr>
            <a:spLocks noChangeArrowheads="1"/>
          </p:cNvSpPr>
          <p:nvPr/>
        </p:nvSpPr>
        <p:spPr bwMode="auto">
          <a:xfrm>
            <a:off x="3505200" y="19812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Oui</a:t>
            </a:r>
          </a:p>
        </p:txBody>
      </p:sp>
      <p:sp>
        <p:nvSpPr>
          <p:cNvPr id="32825" name="Rectangle 57"/>
          <p:cNvSpPr>
            <a:spLocks noChangeArrowheads="1"/>
          </p:cNvSpPr>
          <p:nvPr/>
        </p:nvSpPr>
        <p:spPr bwMode="auto">
          <a:xfrm>
            <a:off x="2743200" y="40386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Oui</a:t>
            </a:r>
          </a:p>
        </p:txBody>
      </p:sp>
      <p:sp>
        <p:nvSpPr>
          <p:cNvPr id="32826" name="Rectangle 58"/>
          <p:cNvSpPr>
            <a:spLocks noChangeArrowheads="1"/>
          </p:cNvSpPr>
          <p:nvPr/>
        </p:nvSpPr>
        <p:spPr bwMode="auto">
          <a:xfrm>
            <a:off x="5791200" y="45720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Oui</a:t>
            </a:r>
          </a:p>
        </p:txBody>
      </p:sp>
      <p:sp>
        <p:nvSpPr>
          <p:cNvPr id="32827" name="Rectangle 59"/>
          <p:cNvSpPr>
            <a:spLocks noChangeArrowheads="1"/>
          </p:cNvSpPr>
          <p:nvPr/>
        </p:nvSpPr>
        <p:spPr bwMode="auto">
          <a:xfrm>
            <a:off x="3429000" y="30480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Non</a:t>
            </a:r>
          </a:p>
        </p:txBody>
      </p:sp>
      <p:sp>
        <p:nvSpPr>
          <p:cNvPr id="32828" name="Rectangle 60"/>
          <p:cNvSpPr>
            <a:spLocks noChangeArrowheads="1"/>
          </p:cNvSpPr>
          <p:nvPr/>
        </p:nvSpPr>
        <p:spPr bwMode="auto">
          <a:xfrm>
            <a:off x="3276600" y="35814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Non</a:t>
            </a:r>
          </a:p>
        </p:txBody>
      </p:sp>
      <p:sp>
        <p:nvSpPr>
          <p:cNvPr id="32829" name="Rectangle 61"/>
          <p:cNvSpPr>
            <a:spLocks noChangeArrowheads="1"/>
          </p:cNvSpPr>
          <p:nvPr/>
        </p:nvSpPr>
        <p:spPr bwMode="auto">
          <a:xfrm>
            <a:off x="6705600" y="48006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800">
                <a:latin typeface="Arial" panose="020B0604020202020204" pitchFamily="34" charset="0"/>
              </a:rPr>
              <a:t>Non</a:t>
            </a:r>
          </a:p>
        </p:txBody>
      </p:sp>
    </p:spTree>
    <p:extLst>
      <p:ext uri="{BB962C8B-B14F-4D97-AF65-F5344CB8AC3E}">
        <p14:creationId xmlns:p14="http://schemas.microsoft.com/office/powerpoint/2010/main" val="169996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Espace réservé du numéro de diapositive 4"/>
          <p:cNvSpPr>
            <a:spLocks noGrp="1"/>
          </p:cNvSpPr>
          <p:nvPr>
            <p:ph type="sldNum" sz="quarter" idx="12"/>
          </p:nvPr>
        </p:nvSpPr>
        <p:spPr/>
        <p:txBody>
          <a:bodyPr/>
          <a:lstStyle/>
          <a:p>
            <a:fld id="{35B43003-BD10-4BD3-A675-D650CE81C0BD}" type="slidenum">
              <a:rPr lang="fr-FR"/>
              <a:pPr/>
              <a:t>32</a:t>
            </a:fld>
            <a:endParaRPr lang="fr-FR"/>
          </a:p>
        </p:txBody>
      </p:sp>
      <p:sp>
        <p:nvSpPr>
          <p:cNvPr id="33794" name="Rectangle 2"/>
          <p:cNvSpPr>
            <a:spLocks noGrp="1" noChangeArrowheads="1"/>
          </p:cNvSpPr>
          <p:nvPr>
            <p:ph type="title"/>
          </p:nvPr>
        </p:nvSpPr>
        <p:spPr>
          <a:xfrm>
            <a:off x="6483439" y="0"/>
            <a:ext cx="2667000" cy="381000"/>
          </a:xfrm>
          <a:solidFill>
            <a:srgbClr val="FFCC66"/>
          </a:solidFill>
        </p:spPr>
        <p:txBody>
          <a:bodyPr>
            <a:normAutofit fontScale="90000"/>
          </a:bodyPr>
          <a:lstStyle/>
          <a:p>
            <a:r>
              <a:rPr lang="fr-FR" sz="2400" b="1">
                <a:solidFill>
                  <a:schemeClr val="tx1"/>
                </a:solidFill>
                <a:latin typeface="Arial" panose="020B0604020202020204" pitchFamily="34" charset="0"/>
              </a:rPr>
              <a:t>BEB algorithme</a:t>
            </a:r>
          </a:p>
        </p:txBody>
      </p:sp>
      <p:grpSp>
        <p:nvGrpSpPr>
          <p:cNvPr id="2" name="Groupe 1"/>
          <p:cNvGrpSpPr/>
          <p:nvPr/>
        </p:nvGrpSpPr>
        <p:grpSpPr>
          <a:xfrm>
            <a:off x="0" y="533400"/>
            <a:ext cx="8986232" cy="5883276"/>
            <a:chOff x="457200" y="838200"/>
            <a:chExt cx="8308975" cy="5337175"/>
          </a:xfrm>
        </p:grpSpPr>
        <p:sp>
          <p:nvSpPr>
            <p:cNvPr id="33795" name="Freeform 3"/>
            <p:cNvSpPr>
              <a:spLocks/>
            </p:cNvSpPr>
            <p:nvPr/>
          </p:nvSpPr>
          <p:spPr bwMode="auto">
            <a:xfrm>
              <a:off x="2511425" y="5946775"/>
              <a:ext cx="1911350" cy="228600"/>
            </a:xfrm>
            <a:custGeom>
              <a:avLst/>
              <a:gdLst>
                <a:gd name="T0" fmla="*/ 196 w 1204"/>
                <a:gd name="T1" fmla="*/ 0 h 144"/>
                <a:gd name="T2" fmla="*/ 120 w 1204"/>
                <a:gd name="T3" fmla="*/ 6 h 144"/>
                <a:gd name="T4" fmla="*/ 89 w 1204"/>
                <a:gd name="T5" fmla="*/ 12 h 144"/>
                <a:gd name="T6" fmla="*/ 58 w 1204"/>
                <a:gd name="T7" fmla="*/ 19 h 144"/>
                <a:gd name="T8" fmla="*/ 36 w 1204"/>
                <a:gd name="T9" fmla="*/ 31 h 144"/>
                <a:gd name="T10" fmla="*/ 18 w 1204"/>
                <a:gd name="T11" fmla="*/ 43 h 144"/>
                <a:gd name="T12" fmla="*/ 4 w 1204"/>
                <a:gd name="T13" fmla="*/ 56 h 144"/>
                <a:gd name="T14" fmla="*/ 0 w 1204"/>
                <a:gd name="T15" fmla="*/ 68 h 144"/>
                <a:gd name="T16" fmla="*/ 4 w 1204"/>
                <a:gd name="T17" fmla="*/ 87 h 144"/>
                <a:gd name="T18" fmla="*/ 18 w 1204"/>
                <a:gd name="T19" fmla="*/ 99 h 144"/>
                <a:gd name="T20" fmla="*/ 36 w 1204"/>
                <a:gd name="T21" fmla="*/ 112 h 144"/>
                <a:gd name="T22" fmla="*/ 58 w 1204"/>
                <a:gd name="T23" fmla="*/ 124 h 144"/>
                <a:gd name="T24" fmla="*/ 89 w 1204"/>
                <a:gd name="T25" fmla="*/ 131 h 144"/>
                <a:gd name="T26" fmla="*/ 120 w 1204"/>
                <a:gd name="T27" fmla="*/ 137 h 144"/>
                <a:gd name="T28" fmla="*/ 196 w 1204"/>
                <a:gd name="T29" fmla="*/ 143 h 144"/>
                <a:gd name="T30" fmla="*/ 1007 w 1204"/>
                <a:gd name="T31" fmla="*/ 143 h 144"/>
                <a:gd name="T32" fmla="*/ 1083 w 1204"/>
                <a:gd name="T33" fmla="*/ 137 h 144"/>
                <a:gd name="T34" fmla="*/ 1118 w 1204"/>
                <a:gd name="T35" fmla="*/ 131 h 144"/>
                <a:gd name="T36" fmla="*/ 1145 w 1204"/>
                <a:gd name="T37" fmla="*/ 124 h 144"/>
                <a:gd name="T38" fmla="*/ 1167 w 1204"/>
                <a:gd name="T39" fmla="*/ 112 h 144"/>
                <a:gd name="T40" fmla="*/ 1190 w 1204"/>
                <a:gd name="T41" fmla="*/ 99 h 144"/>
                <a:gd name="T42" fmla="*/ 1199 w 1204"/>
                <a:gd name="T43" fmla="*/ 87 h 144"/>
                <a:gd name="T44" fmla="*/ 1203 w 1204"/>
                <a:gd name="T45" fmla="*/ 68 h 144"/>
                <a:gd name="T46" fmla="*/ 1199 w 1204"/>
                <a:gd name="T47" fmla="*/ 56 h 144"/>
                <a:gd name="T48" fmla="*/ 1190 w 1204"/>
                <a:gd name="T49" fmla="*/ 43 h 144"/>
                <a:gd name="T50" fmla="*/ 1167 w 1204"/>
                <a:gd name="T51" fmla="*/ 31 h 144"/>
                <a:gd name="T52" fmla="*/ 1145 w 1204"/>
                <a:gd name="T53" fmla="*/ 19 h 144"/>
                <a:gd name="T54" fmla="*/ 1118 w 1204"/>
                <a:gd name="T55" fmla="*/ 12 h 144"/>
                <a:gd name="T56" fmla="*/ 1083 w 1204"/>
                <a:gd name="T57" fmla="*/ 6 h 144"/>
                <a:gd name="T58" fmla="*/ 1007 w 1204"/>
                <a:gd name="T59" fmla="*/ 0 h 144"/>
                <a:gd name="T60" fmla="*/ 196 w 1204"/>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4" h="144">
                  <a:moveTo>
                    <a:pt x="196" y="0"/>
                  </a:moveTo>
                  <a:lnTo>
                    <a:pt x="120" y="6"/>
                  </a:lnTo>
                  <a:lnTo>
                    <a:pt x="89" y="12"/>
                  </a:lnTo>
                  <a:lnTo>
                    <a:pt x="58" y="19"/>
                  </a:lnTo>
                  <a:lnTo>
                    <a:pt x="36" y="31"/>
                  </a:lnTo>
                  <a:lnTo>
                    <a:pt x="18" y="43"/>
                  </a:lnTo>
                  <a:lnTo>
                    <a:pt x="4" y="56"/>
                  </a:lnTo>
                  <a:lnTo>
                    <a:pt x="0" y="68"/>
                  </a:lnTo>
                  <a:lnTo>
                    <a:pt x="4" y="87"/>
                  </a:lnTo>
                  <a:lnTo>
                    <a:pt x="18" y="99"/>
                  </a:lnTo>
                  <a:lnTo>
                    <a:pt x="36" y="112"/>
                  </a:lnTo>
                  <a:lnTo>
                    <a:pt x="58" y="124"/>
                  </a:lnTo>
                  <a:lnTo>
                    <a:pt x="89" y="131"/>
                  </a:lnTo>
                  <a:lnTo>
                    <a:pt x="120" y="137"/>
                  </a:lnTo>
                  <a:lnTo>
                    <a:pt x="196" y="143"/>
                  </a:lnTo>
                  <a:lnTo>
                    <a:pt x="1007" y="143"/>
                  </a:lnTo>
                  <a:lnTo>
                    <a:pt x="1083" y="137"/>
                  </a:lnTo>
                  <a:lnTo>
                    <a:pt x="1118" y="131"/>
                  </a:lnTo>
                  <a:lnTo>
                    <a:pt x="1145" y="124"/>
                  </a:lnTo>
                  <a:lnTo>
                    <a:pt x="1167" y="112"/>
                  </a:lnTo>
                  <a:lnTo>
                    <a:pt x="1190" y="99"/>
                  </a:lnTo>
                  <a:lnTo>
                    <a:pt x="1199" y="87"/>
                  </a:lnTo>
                  <a:lnTo>
                    <a:pt x="1203" y="68"/>
                  </a:lnTo>
                  <a:lnTo>
                    <a:pt x="1199" y="56"/>
                  </a:lnTo>
                  <a:lnTo>
                    <a:pt x="1190" y="43"/>
                  </a:lnTo>
                  <a:lnTo>
                    <a:pt x="1167" y="31"/>
                  </a:lnTo>
                  <a:lnTo>
                    <a:pt x="1145" y="19"/>
                  </a:lnTo>
                  <a:lnTo>
                    <a:pt x="1118" y="12"/>
                  </a:lnTo>
                  <a:lnTo>
                    <a:pt x="1083" y="6"/>
                  </a:lnTo>
                  <a:lnTo>
                    <a:pt x="1007" y="0"/>
                  </a:lnTo>
                  <a:lnTo>
                    <a:pt x="196"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796" name="Freeform 4"/>
            <p:cNvSpPr>
              <a:spLocks/>
            </p:cNvSpPr>
            <p:nvPr/>
          </p:nvSpPr>
          <p:spPr bwMode="auto">
            <a:xfrm>
              <a:off x="4038600" y="39624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797" name="Rectangle 5"/>
            <p:cNvSpPr>
              <a:spLocks noChangeArrowheads="1"/>
            </p:cNvSpPr>
            <p:nvPr/>
          </p:nvSpPr>
          <p:spPr bwMode="auto">
            <a:xfrm>
              <a:off x="2286000" y="3657600"/>
              <a:ext cx="872034"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900">
                  <a:latin typeface="Arial" panose="020B0604020202020204" pitchFamily="34" charset="0"/>
                </a:rPr>
                <a:t>Transmission</a:t>
              </a:r>
            </a:p>
            <a:p>
              <a:pPr eaLnBrk="0" hangingPunct="0"/>
              <a:r>
                <a:rPr lang="fr-FR" sz="900">
                  <a:latin typeface="Arial" panose="020B0604020202020204" pitchFamily="34" charset="0"/>
                </a:rPr>
                <a:t>       finie ?</a:t>
              </a:r>
            </a:p>
          </p:txBody>
        </p:sp>
        <p:sp>
          <p:nvSpPr>
            <p:cNvPr id="33798" name="Freeform 6"/>
            <p:cNvSpPr>
              <a:spLocks/>
            </p:cNvSpPr>
            <p:nvPr/>
          </p:nvSpPr>
          <p:spPr bwMode="auto">
            <a:xfrm>
              <a:off x="3659188" y="838200"/>
              <a:ext cx="1906587" cy="230188"/>
            </a:xfrm>
            <a:custGeom>
              <a:avLst/>
              <a:gdLst>
                <a:gd name="T0" fmla="*/ 191 w 1201"/>
                <a:gd name="T1" fmla="*/ 0 h 145"/>
                <a:gd name="T2" fmla="*/ 151 w 1201"/>
                <a:gd name="T3" fmla="*/ 1 h 145"/>
                <a:gd name="T4" fmla="*/ 118 w 1201"/>
                <a:gd name="T5" fmla="*/ 5 h 145"/>
                <a:gd name="T6" fmla="*/ 84 w 1201"/>
                <a:gd name="T7" fmla="*/ 11 h 145"/>
                <a:gd name="T8" fmla="*/ 56 w 1201"/>
                <a:gd name="T9" fmla="*/ 21 h 145"/>
                <a:gd name="T10" fmla="*/ 34 w 1201"/>
                <a:gd name="T11" fmla="*/ 32 h 145"/>
                <a:gd name="T12" fmla="*/ 17 w 1201"/>
                <a:gd name="T13" fmla="*/ 44 h 145"/>
                <a:gd name="T14" fmla="*/ 5 w 1201"/>
                <a:gd name="T15" fmla="*/ 58 h 145"/>
                <a:gd name="T16" fmla="*/ 0 w 1201"/>
                <a:gd name="T17" fmla="*/ 72 h 145"/>
                <a:gd name="T18" fmla="*/ 5 w 1201"/>
                <a:gd name="T19" fmla="*/ 87 h 145"/>
                <a:gd name="T20" fmla="*/ 17 w 1201"/>
                <a:gd name="T21" fmla="*/ 100 h 145"/>
                <a:gd name="T22" fmla="*/ 34 w 1201"/>
                <a:gd name="T23" fmla="*/ 112 h 145"/>
                <a:gd name="T24" fmla="*/ 56 w 1201"/>
                <a:gd name="T25" fmla="*/ 122 h 145"/>
                <a:gd name="T26" fmla="*/ 84 w 1201"/>
                <a:gd name="T27" fmla="*/ 132 h 145"/>
                <a:gd name="T28" fmla="*/ 118 w 1201"/>
                <a:gd name="T29" fmla="*/ 139 h 145"/>
                <a:gd name="T30" fmla="*/ 151 w 1201"/>
                <a:gd name="T31" fmla="*/ 143 h 145"/>
                <a:gd name="T32" fmla="*/ 191 w 1201"/>
                <a:gd name="T33" fmla="*/ 144 h 145"/>
                <a:gd name="T34" fmla="*/ 1004 w 1201"/>
                <a:gd name="T35" fmla="*/ 144 h 145"/>
                <a:gd name="T36" fmla="*/ 1043 w 1201"/>
                <a:gd name="T37" fmla="*/ 143 h 145"/>
                <a:gd name="T38" fmla="*/ 1082 w 1201"/>
                <a:gd name="T39" fmla="*/ 139 h 145"/>
                <a:gd name="T40" fmla="*/ 1110 w 1201"/>
                <a:gd name="T41" fmla="*/ 132 h 145"/>
                <a:gd name="T42" fmla="*/ 1144 w 1201"/>
                <a:gd name="T43" fmla="*/ 122 h 145"/>
                <a:gd name="T44" fmla="*/ 1166 w 1201"/>
                <a:gd name="T45" fmla="*/ 112 h 145"/>
                <a:gd name="T46" fmla="*/ 1183 w 1201"/>
                <a:gd name="T47" fmla="*/ 100 h 145"/>
                <a:gd name="T48" fmla="*/ 1194 w 1201"/>
                <a:gd name="T49" fmla="*/ 87 h 145"/>
                <a:gd name="T50" fmla="*/ 1200 w 1201"/>
                <a:gd name="T51" fmla="*/ 72 h 145"/>
                <a:gd name="T52" fmla="*/ 1194 w 1201"/>
                <a:gd name="T53" fmla="*/ 58 h 145"/>
                <a:gd name="T54" fmla="*/ 1183 w 1201"/>
                <a:gd name="T55" fmla="*/ 44 h 145"/>
                <a:gd name="T56" fmla="*/ 1166 w 1201"/>
                <a:gd name="T57" fmla="*/ 32 h 145"/>
                <a:gd name="T58" fmla="*/ 1144 w 1201"/>
                <a:gd name="T59" fmla="*/ 21 h 145"/>
                <a:gd name="T60" fmla="*/ 1110 w 1201"/>
                <a:gd name="T61" fmla="*/ 11 h 145"/>
                <a:gd name="T62" fmla="*/ 1082 w 1201"/>
                <a:gd name="T63" fmla="*/ 5 h 145"/>
                <a:gd name="T64" fmla="*/ 1043 w 1201"/>
                <a:gd name="T65" fmla="*/ 1 h 145"/>
                <a:gd name="T66" fmla="*/ 1004 w 1201"/>
                <a:gd name="T67" fmla="*/ 0 h 145"/>
                <a:gd name="T68" fmla="*/ 191 w 1201"/>
                <a:gd name="T6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1" h="145">
                  <a:moveTo>
                    <a:pt x="191" y="0"/>
                  </a:moveTo>
                  <a:lnTo>
                    <a:pt x="151" y="1"/>
                  </a:lnTo>
                  <a:lnTo>
                    <a:pt x="118" y="5"/>
                  </a:lnTo>
                  <a:lnTo>
                    <a:pt x="84" y="11"/>
                  </a:lnTo>
                  <a:lnTo>
                    <a:pt x="56" y="21"/>
                  </a:lnTo>
                  <a:lnTo>
                    <a:pt x="34" y="32"/>
                  </a:lnTo>
                  <a:lnTo>
                    <a:pt x="17" y="44"/>
                  </a:lnTo>
                  <a:lnTo>
                    <a:pt x="5" y="58"/>
                  </a:lnTo>
                  <a:lnTo>
                    <a:pt x="0" y="72"/>
                  </a:lnTo>
                  <a:lnTo>
                    <a:pt x="5" y="87"/>
                  </a:lnTo>
                  <a:lnTo>
                    <a:pt x="17" y="100"/>
                  </a:lnTo>
                  <a:lnTo>
                    <a:pt x="34" y="112"/>
                  </a:lnTo>
                  <a:lnTo>
                    <a:pt x="56" y="122"/>
                  </a:lnTo>
                  <a:lnTo>
                    <a:pt x="84" y="132"/>
                  </a:lnTo>
                  <a:lnTo>
                    <a:pt x="118" y="139"/>
                  </a:lnTo>
                  <a:lnTo>
                    <a:pt x="151" y="143"/>
                  </a:lnTo>
                  <a:lnTo>
                    <a:pt x="191" y="144"/>
                  </a:lnTo>
                  <a:lnTo>
                    <a:pt x="1004" y="144"/>
                  </a:lnTo>
                  <a:lnTo>
                    <a:pt x="1043" y="143"/>
                  </a:lnTo>
                  <a:lnTo>
                    <a:pt x="1082" y="139"/>
                  </a:lnTo>
                  <a:lnTo>
                    <a:pt x="1110" y="132"/>
                  </a:lnTo>
                  <a:lnTo>
                    <a:pt x="1144" y="122"/>
                  </a:lnTo>
                  <a:lnTo>
                    <a:pt x="1166" y="112"/>
                  </a:lnTo>
                  <a:lnTo>
                    <a:pt x="1183" y="100"/>
                  </a:lnTo>
                  <a:lnTo>
                    <a:pt x="1194" y="87"/>
                  </a:lnTo>
                  <a:lnTo>
                    <a:pt x="1200" y="72"/>
                  </a:lnTo>
                  <a:lnTo>
                    <a:pt x="1194" y="58"/>
                  </a:lnTo>
                  <a:lnTo>
                    <a:pt x="1183" y="44"/>
                  </a:lnTo>
                  <a:lnTo>
                    <a:pt x="1166" y="32"/>
                  </a:lnTo>
                  <a:lnTo>
                    <a:pt x="1144" y="21"/>
                  </a:lnTo>
                  <a:lnTo>
                    <a:pt x="1110" y="11"/>
                  </a:lnTo>
                  <a:lnTo>
                    <a:pt x="1082" y="5"/>
                  </a:lnTo>
                  <a:lnTo>
                    <a:pt x="1043" y="1"/>
                  </a:lnTo>
                  <a:lnTo>
                    <a:pt x="1004" y="0"/>
                  </a:lnTo>
                  <a:lnTo>
                    <a:pt x="191"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799" name="Freeform 7"/>
            <p:cNvSpPr>
              <a:spLocks/>
            </p:cNvSpPr>
            <p:nvPr/>
          </p:nvSpPr>
          <p:spPr bwMode="auto">
            <a:xfrm>
              <a:off x="3733800" y="12954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0" name="Freeform 8"/>
            <p:cNvSpPr>
              <a:spLocks/>
            </p:cNvSpPr>
            <p:nvPr/>
          </p:nvSpPr>
          <p:spPr bwMode="auto">
            <a:xfrm>
              <a:off x="4038600" y="32766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1" name="Freeform 9"/>
            <p:cNvSpPr>
              <a:spLocks/>
            </p:cNvSpPr>
            <p:nvPr/>
          </p:nvSpPr>
          <p:spPr bwMode="auto">
            <a:xfrm>
              <a:off x="1828800" y="47244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2" name="Freeform 10"/>
            <p:cNvSpPr>
              <a:spLocks/>
            </p:cNvSpPr>
            <p:nvPr/>
          </p:nvSpPr>
          <p:spPr bwMode="auto">
            <a:xfrm>
              <a:off x="6172200" y="47244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3" name="Freeform 11"/>
            <p:cNvSpPr>
              <a:spLocks/>
            </p:cNvSpPr>
            <p:nvPr/>
          </p:nvSpPr>
          <p:spPr bwMode="auto">
            <a:xfrm>
              <a:off x="4038600" y="25908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4" name="Freeform 12"/>
            <p:cNvSpPr>
              <a:spLocks/>
            </p:cNvSpPr>
            <p:nvPr/>
          </p:nvSpPr>
          <p:spPr bwMode="auto">
            <a:xfrm>
              <a:off x="4038600" y="1905000"/>
              <a:ext cx="1220788" cy="458788"/>
            </a:xfrm>
            <a:custGeom>
              <a:avLst/>
              <a:gdLst>
                <a:gd name="T0" fmla="*/ 384 w 769"/>
                <a:gd name="T1" fmla="*/ 0 h 289"/>
                <a:gd name="T2" fmla="*/ 0 w 769"/>
                <a:gd name="T3" fmla="*/ 144 h 289"/>
                <a:gd name="T4" fmla="*/ 384 w 769"/>
                <a:gd name="T5" fmla="*/ 288 h 289"/>
                <a:gd name="T6" fmla="*/ 768 w 769"/>
                <a:gd name="T7" fmla="*/ 144 h 289"/>
                <a:gd name="T8" fmla="*/ 384 w 769"/>
                <a:gd name="T9" fmla="*/ 0 h 289"/>
              </a:gdLst>
              <a:ahLst/>
              <a:cxnLst>
                <a:cxn ang="0">
                  <a:pos x="T0" y="T1"/>
                </a:cxn>
                <a:cxn ang="0">
                  <a:pos x="T2" y="T3"/>
                </a:cxn>
                <a:cxn ang="0">
                  <a:pos x="T4" y="T5"/>
                </a:cxn>
                <a:cxn ang="0">
                  <a:pos x="T6" y="T7"/>
                </a:cxn>
                <a:cxn ang="0">
                  <a:pos x="T8" y="T9"/>
                </a:cxn>
              </a:cxnLst>
              <a:rect l="0" t="0" r="r" b="b"/>
              <a:pathLst>
                <a:path w="769" h="289">
                  <a:moveTo>
                    <a:pt x="384" y="0"/>
                  </a:moveTo>
                  <a:lnTo>
                    <a:pt x="0" y="144"/>
                  </a:lnTo>
                  <a:lnTo>
                    <a:pt x="384" y="288"/>
                  </a:lnTo>
                  <a:lnTo>
                    <a:pt x="768" y="144"/>
                  </a:lnTo>
                  <a:lnTo>
                    <a:pt x="38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5" name="Freeform 13"/>
            <p:cNvSpPr>
              <a:spLocks/>
            </p:cNvSpPr>
            <p:nvPr/>
          </p:nvSpPr>
          <p:spPr bwMode="auto">
            <a:xfrm>
              <a:off x="2514600" y="5410200"/>
              <a:ext cx="1830388" cy="230188"/>
            </a:xfrm>
            <a:custGeom>
              <a:avLst/>
              <a:gdLst>
                <a:gd name="T0" fmla="*/ 0 w 1153"/>
                <a:gd name="T1" fmla="*/ 0 h 145"/>
                <a:gd name="T2" fmla="*/ 0 w 1153"/>
                <a:gd name="T3" fmla="*/ 144 h 145"/>
                <a:gd name="T4" fmla="*/ 1152 w 1153"/>
                <a:gd name="T5" fmla="*/ 144 h 145"/>
                <a:gd name="T6" fmla="*/ 1152 w 1153"/>
                <a:gd name="T7" fmla="*/ 0 h 145"/>
                <a:gd name="T8" fmla="*/ 0 w 1153"/>
                <a:gd name="T9" fmla="*/ 0 h 145"/>
              </a:gdLst>
              <a:ahLst/>
              <a:cxnLst>
                <a:cxn ang="0">
                  <a:pos x="T0" y="T1"/>
                </a:cxn>
                <a:cxn ang="0">
                  <a:pos x="T2" y="T3"/>
                </a:cxn>
                <a:cxn ang="0">
                  <a:pos x="T4" y="T5"/>
                </a:cxn>
                <a:cxn ang="0">
                  <a:pos x="T6" y="T7"/>
                </a:cxn>
                <a:cxn ang="0">
                  <a:pos x="T8" y="T9"/>
                </a:cxn>
              </a:cxnLst>
              <a:rect l="0" t="0" r="r" b="b"/>
              <a:pathLst>
                <a:path w="1153" h="145">
                  <a:moveTo>
                    <a:pt x="0" y="0"/>
                  </a:moveTo>
                  <a:lnTo>
                    <a:pt x="0" y="144"/>
                  </a:lnTo>
                  <a:lnTo>
                    <a:pt x="1152" y="144"/>
                  </a:lnTo>
                  <a:lnTo>
                    <a:pt x="1152" y="0"/>
                  </a:ln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6" name="Freeform 14"/>
            <p:cNvSpPr>
              <a:spLocks/>
            </p:cNvSpPr>
            <p:nvPr/>
          </p:nvSpPr>
          <p:spPr bwMode="auto">
            <a:xfrm>
              <a:off x="457200" y="5946775"/>
              <a:ext cx="1908175" cy="228600"/>
            </a:xfrm>
            <a:custGeom>
              <a:avLst/>
              <a:gdLst>
                <a:gd name="T0" fmla="*/ 193 w 1202"/>
                <a:gd name="T1" fmla="*/ 0 h 144"/>
                <a:gd name="T2" fmla="*/ 155 w 1202"/>
                <a:gd name="T3" fmla="*/ 0 h 144"/>
                <a:gd name="T4" fmla="*/ 117 w 1202"/>
                <a:gd name="T5" fmla="*/ 6 h 144"/>
                <a:gd name="T6" fmla="*/ 86 w 1202"/>
                <a:gd name="T7" fmla="*/ 12 h 144"/>
                <a:gd name="T8" fmla="*/ 57 w 1202"/>
                <a:gd name="T9" fmla="*/ 19 h 144"/>
                <a:gd name="T10" fmla="*/ 34 w 1202"/>
                <a:gd name="T11" fmla="*/ 31 h 144"/>
                <a:gd name="T12" fmla="*/ 15 w 1202"/>
                <a:gd name="T13" fmla="*/ 43 h 144"/>
                <a:gd name="T14" fmla="*/ 5 w 1202"/>
                <a:gd name="T15" fmla="*/ 56 h 144"/>
                <a:gd name="T16" fmla="*/ 0 w 1202"/>
                <a:gd name="T17" fmla="*/ 68 h 144"/>
                <a:gd name="T18" fmla="*/ 5 w 1202"/>
                <a:gd name="T19" fmla="*/ 87 h 144"/>
                <a:gd name="T20" fmla="*/ 15 w 1202"/>
                <a:gd name="T21" fmla="*/ 99 h 144"/>
                <a:gd name="T22" fmla="*/ 34 w 1202"/>
                <a:gd name="T23" fmla="*/ 112 h 144"/>
                <a:gd name="T24" fmla="*/ 57 w 1202"/>
                <a:gd name="T25" fmla="*/ 124 h 144"/>
                <a:gd name="T26" fmla="*/ 86 w 1202"/>
                <a:gd name="T27" fmla="*/ 131 h 144"/>
                <a:gd name="T28" fmla="*/ 117 w 1202"/>
                <a:gd name="T29" fmla="*/ 137 h 144"/>
                <a:gd name="T30" fmla="*/ 155 w 1202"/>
                <a:gd name="T31" fmla="*/ 143 h 144"/>
                <a:gd name="T32" fmla="*/ 193 w 1202"/>
                <a:gd name="T33" fmla="*/ 143 h 144"/>
                <a:gd name="T34" fmla="*/ 1008 w 1202"/>
                <a:gd name="T35" fmla="*/ 143 h 144"/>
                <a:gd name="T36" fmla="*/ 1046 w 1202"/>
                <a:gd name="T37" fmla="*/ 143 h 144"/>
                <a:gd name="T38" fmla="*/ 1082 w 1202"/>
                <a:gd name="T39" fmla="*/ 137 h 144"/>
                <a:gd name="T40" fmla="*/ 1115 w 1202"/>
                <a:gd name="T41" fmla="*/ 131 h 144"/>
                <a:gd name="T42" fmla="*/ 1144 w 1202"/>
                <a:gd name="T43" fmla="*/ 124 h 144"/>
                <a:gd name="T44" fmla="*/ 1168 w 1202"/>
                <a:gd name="T45" fmla="*/ 112 h 144"/>
                <a:gd name="T46" fmla="*/ 1187 w 1202"/>
                <a:gd name="T47" fmla="*/ 99 h 144"/>
                <a:gd name="T48" fmla="*/ 1196 w 1202"/>
                <a:gd name="T49" fmla="*/ 87 h 144"/>
                <a:gd name="T50" fmla="*/ 1201 w 1202"/>
                <a:gd name="T51" fmla="*/ 68 h 144"/>
                <a:gd name="T52" fmla="*/ 1196 w 1202"/>
                <a:gd name="T53" fmla="*/ 56 h 144"/>
                <a:gd name="T54" fmla="*/ 1187 w 1202"/>
                <a:gd name="T55" fmla="*/ 43 h 144"/>
                <a:gd name="T56" fmla="*/ 1168 w 1202"/>
                <a:gd name="T57" fmla="*/ 31 h 144"/>
                <a:gd name="T58" fmla="*/ 1144 w 1202"/>
                <a:gd name="T59" fmla="*/ 19 h 144"/>
                <a:gd name="T60" fmla="*/ 1115 w 1202"/>
                <a:gd name="T61" fmla="*/ 12 h 144"/>
                <a:gd name="T62" fmla="*/ 1082 w 1202"/>
                <a:gd name="T63" fmla="*/ 6 h 144"/>
                <a:gd name="T64" fmla="*/ 1046 w 1202"/>
                <a:gd name="T65" fmla="*/ 0 h 144"/>
                <a:gd name="T66" fmla="*/ 1008 w 1202"/>
                <a:gd name="T67" fmla="*/ 0 h 144"/>
                <a:gd name="T68" fmla="*/ 193 w 1202"/>
                <a:gd name="T6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2" h="144">
                  <a:moveTo>
                    <a:pt x="193" y="0"/>
                  </a:moveTo>
                  <a:lnTo>
                    <a:pt x="155" y="0"/>
                  </a:lnTo>
                  <a:lnTo>
                    <a:pt x="117" y="6"/>
                  </a:lnTo>
                  <a:lnTo>
                    <a:pt x="86" y="12"/>
                  </a:lnTo>
                  <a:lnTo>
                    <a:pt x="57" y="19"/>
                  </a:lnTo>
                  <a:lnTo>
                    <a:pt x="34" y="31"/>
                  </a:lnTo>
                  <a:lnTo>
                    <a:pt x="15" y="43"/>
                  </a:lnTo>
                  <a:lnTo>
                    <a:pt x="5" y="56"/>
                  </a:lnTo>
                  <a:lnTo>
                    <a:pt x="0" y="68"/>
                  </a:lnTo>
                  <a:lnTo>
                    <a:pt x="5" y="87"/>
                  </a:lnTo>
                  <a:lnTo>
                    <a:pt x="15" y="99"/>
                  </a:lnTo>
                  <a:lnTo>
                    <a:pt x="34" y="112"/>
                  </a:lnTo>
                  <a:lnTo>
                    <a:pt x="57" y="124"/>
                  </a:lnTo>
                  <a:lnTo>
                    <a:pt x="86" y="131"/>
                  </a:lnTo>
                  <a:lnTo>
                    <a:pt x="117" y="137"/>
                  </a:lnTo>
                  <a:lnTo>
                    <a:pt x="155" y="143"/>
                  </a:lnTo>
                  <a:lnTo>
                    <a:pt x="193" y="143"/>
                  </a:lnTo>
                  <a:lnTo>
                    <a:pt x="1008" y="143"/>
                  </a:lnTo>
                  <a:lnTo>
                    <a:pt x="1046" y="143"/>
                  </a:lnTo>
                  <a:lnTo>
                    <a:pt x="1082" y="137"/>
                  </a:lnTo>
                  <a:lnTo>
                    <a:pt x="1115" y="131"/>
                  </a:lnTo>
                  <a:lnTo>
                    <a:pt x="1144" y="124"/>
                  </a:lnTo>
                  <a:lnTo>
                    <a:pt x="1168" y="112"/>
                  </a:lnTo>
                  <a:lnTo>
                    <a:pt x="1187" y="99"/>
                  </a:lnTo>
                  <a:lnTo>
                    <a:pt x="1196" y="87"/>
                  </a:lnTo>
                  <a:lnTo>
                    <a:pt x="1201" y="68"/>
                  </a:lnTo>
                  <a:lnTo>
                    <a:pt x="1196" y="56"/>
                  </a:lnTo>
                  <a:lnTo>
                    <a:pt x="1187" y="43"/>
                  </a:lnTo>
                  <a:lnTo>
                    <a:pt x="1168" y="31"/>
                  </a:lnTo>
                  <a:lnTo>
                    <a:pt x="1144" y="19"/>
                  </a:lnTo>
                  <a:lnTo>
                    <a:pt x="1115" y="12"/>
                  </a:lnTo>
                  <a:lnTo>
                    <a:pt x="1082" y="6"/>
                  </a:lnTo>
                  <a:lnTo>
                    <a:pt x="1046" y="0"/>
                  </a:lnTo>
                  <a:lnTo>
                    <a:pt x="1008" y="0"/>
                  </a:lnTo>
                  <a:lnTo>
                    <a:pt x="193"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7" name="Freeform 15"/>
            <p:cNvSpPr>
              <a:spLocks/>
            </p:cNvSpPr>
            <p:nvPr/>
          </p:nvSpPr>
          <p:spPr bwMode="auto">
            <a:xfrm>
              <a:off x="6858000" y="5946775"/>
              <a:ext cx="1908175" cy="228600"/>
            </a:xfrm>
            <a:custGeom>
              <a:avLst/>
              <a:gdLst>
                <a:gd name="T0" fmla="*/ 194 w 1202"/>
                <a:gd name="T1" fmla="*/ 0 h 144"/>
                <a:gd name="T2" fmla="*/ 123 w 1202"/>
                <a:gd name="T3" fmla="*/ 6 h 144"/>
                <a:gd name="T4" fmla="*/ 61 w 1202"/>
                <a:gd name="T5" fmla="*/ 19 h 144"/>
                <a:gd name="T6" fmla="*/ 17 w 1202"/>
                <a:gd name="T7" fmla="*/ 43 h 144"/>
                <a:gd name="T8" fmla="*/ 0 w 1202"/>
                <a:gd name="T9" fmla="*/ 68 h 144"/>
                <a:gd name="T10" fmla="*/ 17 w 1202"/>
                <a:gd name="T11" fmla="*/ 99 h 144"/>
                <a:gd name="T12" fmla="*/ 61 w 1202"/>
                <a:gd name="T13" fmla="*/ 124 h 144"/>
                <a:gd name="T14" fmla="*/ 123 w 1202"/>
                <a:gd name="T15" fmla="*/ 137 h 144"/>
                <a:gd name="T16" fmla="*/ 194 w 1202"/>
                <a:gd name="T17" fmla="*/ 143 h 144"/>
                <a:gd name="T18" fmla="*/ 1007 w 1202"/>
                <a:gd name="T19" fmla="*/ 143 h 144"/>
                <a:gd name="T20" fmla="*/ 1086 w 1202"/>
                <a:gd name="T21" fmla="*/ 137 h 144"/>
                <a:gd name="T22" fmla="*/ 1148 w 1202"/>
                <a:gd name="T23" fmla="*/ 124 h 144"/>
                <a:gd name="T24" fmla="*/ 1183 w 1202"/>
                <a:gd name="T25" fmla="*/ 99 h 144"/>
                <a:gd name="T26" fmla="*/ 1201 w 1202"/>
                <a:gd name="T27" fmla="*/ 68 h 144"/>
                <a:gd name="T28" fmla="*/ 1183 w 1202"/>
                <a:gd name="T29" fmla="*/ 43 h 144"/>
                <a:gd name="T30" fmla="*/ 1148 w 1202"/>
                <a:gd name="T31" fmla="*/ 19 h 144"/>
                <a:gd name="T32" fmla="*/ 1086 w 1202"/>
                <a:gd name="T33" fmla="*/ 6 h 144"/>
                <a:gd name="T34" fmla="*/ 1007 w 1202"/>
                <a:gd name="T35" fmla="*/ 0 h 144"/>
                <a:gd name="T36" fmla="*/ 194 w 1202"/>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2" h="144">
                  <a:moveTo>
                    <a:pt x="194" y="0"/>
                  </a:moveTo>
                  <a:lnTo>
                    <a:pt x="123" y="6"/>
                  </a:lnTo>
                  <a:lnTo>
                    <a:pt x="61" y="19"/>
                  </a:lnTo>
                  <a:lnTo>
                    <a:pt x="17" y="43"/>
                  </a:lnTo>
                  <a:lnTo>
                    <a:pt x="0" y="68"/>
                  </a:lnTo>
                  <a:lnTo>
                    <a:pt x="17" y="99"/>
                  </a:lnTo>
                  <a:lnTo>
                    <a:pt x="61" y="124"/>
                  </a:lnTo>
                  <a:lnTo>
                    <a:pt x="123" y="137"/>
                  </a:lnTo>
                  <a:lnTo>
                    <a:pt x="194" y="143"/>
                  </a:lnTo>
                  <a:lnTo>
                    <a:pt x="1007" y="143"/>
                  </a:lnTo>
                  <a:lnTo>
                    <a:pt x="1086" y="137"/>
                  </a:lnTo>
                  <a:lnTo>
                    <a:pt x="1148" y="124"/>
                  </a:lnTo>
                  <a:lnTo>
                    <a:pt x="1183" y="99"/>
                  </a:lnTo>
                  <a:lnTo>
                    <a:pt x="1201" y="68"/>
                  </a:lnTo>
                  <a:lnTo>
                    <a:pt x="1183" y="43"/>
                  </a:lnTo>
                  <a:lnTo>
                    <a:pt x="1148" y="19"/>
                  </a:lnTo>
                  <a:lnTo>
                    <a:pt x="1086" y="6"/>
                  </a:lnTo>
                  <a:lnTo>
                    <a:pt x="1007" y="0"/>
                  </a:lnTo>
                  <a:lnTo>
                    <a:pt x="194"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8" name="Freeform 16"/>
            <p:cNvSpPr>
              <a:spLocks/>
            </p:cNvSpPr>
            <p:nvPr/>
          </p:nvSpPr>
          <p:spPr bwMode="auto">
            <a:xfrm>
              <a:off x="4797425" y="5946775"/>
              <a:ext cx="1911350" cy="228600"/>
            </a:xfrm>
            <a:custGeom>
              <a:avLst/>
              <a:gdLst>
                <a:gd name="T0" fmla="*/ 196 w 1204"/>
                <a:gd name="T1" fmla="*/ 0 h 144"/>
                <a:gd name="T2" fmla="*/ 121 w 1204"/>
                <a:gd name="T3" fmla="*/ 6 h 144"/>
                <a:gd name="T4" fmla="*/ 61 w 1204"/>
                <a:gd name="T5" fmla="*/ 19 h 144"/>
                <a:gd name="T6" fmla="*/ 13 w 1204"/>
                <a:gd name="T7" fmla="*/ 43 h 144"/>
                <a:gd name="T8" fmla="*/ 6 w 1204"/>
                <a:gd name="T9" fmla="*/ 56 h 144"/>
                <a:gd name="T10" fmla="*/ 0 w 1204"/>
                <a:gd name="T11" fmla="*/ 68 h 144"/>
                <a:gd name="T12" fmla="*/ 6 w 1204"/>
                <a:gd name="T13" fmla="*/ 87 h 144"/>
                <a:gd name="T14" fmla="*/ 13 w 1204"/>
                <a:gd name="T15" fmla="*/ 99 h 144"/>
                <a:gd name="T16" fmla="*/ 61 w 1204"/>
                <a:gd name="T17" fmla="*/ 124 h 144"/>
                <a:gd name="T18" fmla="*/ 121 w 1204"/>
                <a:gd name="T19" fmla="*/ 137 h 144"/>
                <a:gd name="T20" fmla="*/ 196 w 1204"/>
                <a:gd name="T21" fmla="*/ 143 h 144"/>
                <a:gd name="T22" fmla="*/ 1007 w 1204"/>
                <a:gd name="T23" fmla="*/ 143 h 144"/>
                <a:gd name="T24" fmla="*/ 1081 w 1204"/>
                <a:gd name="T25" fmla="*/ 137 h 144"/>
                <a:gd name="T26" fmla="*/ 1149 w 1204"/>
                <a:gd name="T27" fmla="*/ 124 h 144"/>
                <a:gd name="T28" fmla="*/ 1189 w 1204"/>
                <a:gd name="T29" fmla="*/ 99 h 144"/>
                <a:gd name="T30" fmla="*/ 1196 w 1204"/>
                <a:gd name="T31" fmla="*/ 87 h 144"/>
                <a:gd name="T32" fmla="*/ 1203 w 1204"/>
                <a:gd name="T33" fmla="*/ 68 h 144"/>
                <a:gd name="T34" fmla="*/ 1196 w 1204"/>
                <a:gd name="T35" fmla="*/ 56 h 144"/>
                <a:gd name="T36" fmla="*/ 1189 w 1204"/>
                <a:gd name="T37" fmla="*/ 43 h 144"/>
                <a:gd name="T38" fmla="*/ 1149 w 1204"/>
                <a:gd name="T39" fmla="*/ 19 h 144"/>
                <a:gd name="T40" fmla="*/ 1081 w 1204"/>
                <a:gd name="T41" fmla="*/ 6 h 144"/>
                <a:gd name="T42" fmla="*/ 1007 w 1204"/>
                <a:gd name="T43" fmla="*/ 0 h 144"/>
                <a:gd name="T44" fmla="*/ 196 w 1204"/>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44">
                  <a:moveTo>
                    <a:pt x="196" y="0"/>
                  </a:moveTo>
                  <a:lnTo>
                    <a:pt x="121" y="6"/>
                  </a:lnTo>
                  <a:lnTo>
                    <a:pt x="61" y="19"/>
                  </a:lnTo>
                  <a:lnTo>
                    <a:pt x="13" y="43"/>
                  </a:lnTo>
                  <a:lnTo>
                    <a:pt x="6" y="56"/>
                  </a:lnTo>
                  <a:lnTo>
                    <a:pt x="0" y="68"/>
                  </a:lnTo>
                  <a:lnTo>
                    <a:pt x="6" y="87"/>
                  </a:lnTo>
                  <a:lnTo>
                    <a:pt x="13" y="99"/>
                  </a:lnTo>
                  <a:lnTo>
                    <a:pt x="61" y="124"/>
                  </a:lnTo>
                  <a:lnTo>
                    <a:pt x="121" y="137"/>
                  </a:lnTo>
                  <a:lnTo>
                    <a:pt x="196" y="143"/>
                  </a:lnTo>
                  <a:lnTo>
                    <a:pt x="1007" y="143"/>
                  </a:lnTo>
                  <a:lnTo>
                    <a:pt x="1081" y="137"/>
                  </a:lnTo>
                  <a:lnTo>
                    <a:pt x="1149" y="124"/>
                  </a:lnTo>
                  <a:lnTo>
                    <a:pt x="1189" y="99"/>
                  </a:lnTo>
                  <a:lnTo>
                    <a:pt x="1196" y="87"/>
                  </a:lnTo>
                  <a:lnTo>
                    <a:pt x="1203" y="68"/>
                  </a:lnTo>
                  <a:lnTo>
                    <a:pt x="1196" y="56"/>
                  </a:lnTo>
                  <a:lnTo>
                    <a:pt x="1189" y="43"/>
                  </a:lnTo>
                  <a:lnTo>
                    <a:pt x="1149" y="19"/>
                  </a:lnTo>
                  <a:lnTo>
                    <a:pt x="1081" y="6"/>
                  </a:lnTo>
                  <a:lnTo>
                    <a:pt x="1007" y="0"/>
                  </a:lnTo>
                  <a:lnTo>
                    <a:pt x="196"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09" name="Line 17"/>
            <p:cNvSpPr>
              <a:spLocks noChangeShapeType="1"/>
            </p:cNvSpPr>
            <p:nvPr/>
          </p:nvSpPr>
          <p:spPr bwMode="auto">
            <a:xfrm>
              <a:off x="4648200" y="10683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0" name="Line 18"/>
            <p:cNvSpPr>
              <a:spLocks noChangeShapeType="1"/>
            </p:cNvSpPr>
            <p:nvPr/>
          </p:nvSpPr>
          <p:spPr bwMode="auto">
            <a:xfrm>
              <a:off x="4648200" y="1525588"/>
              <a:ext cx="0" cy="3794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1" name="Line 19"/>
            <p:cNvSpPr>
              <a:spLocks noChangeShapeType="1"/>
            </p:cNvSpPr>
            <p:nvPr/>
          </p:nvSpPr>
          <p:spPr bwMode="auto">
            <a:xfrm>
              <a:off x="4648200" y="23637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2" name="Line 20"/>
            <p:cNvSpPr>
              <a:spLocks noChangeShapeType="1"/>
            </p:cNvSpPr>
            <p:nvPr/>
          </p:nvSpPr>
          <p:spPr bwMode="auto">
            <a:xfrm>
              <a:off x="4648200" y="30495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3" name="Line 21"/>
            <p:cNvSpPr>
              <a:spLocks noChangeShapeType="1"/>
            </p:cNvSpPr>
            <p:nvPr/>
          </p:nvSpPr>
          <p:spPr bwMode="auto">
            <a:xfrm>
              <a:off x="4648200" y="3735388"/>
              <a:ext cx="0" cy="227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4" name="Line 22"/>
            <p:cNvSpPr>
              <a:spLocks noChangeShapeType="1"/>
            </p:cNvSpPr>
            <p:nvPr/>
          </p:nvSpPr>
          <p:spPr bwMode="auto">
            <a:xfrm>
              <a:off x="1447800" y="4954588"/>
              <a:ext cx="0" cy="989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5" name="Line 23"/>
            <p:cNvSpPr>
              <a:spLocks noChangeShapeType="1"/>
            </p:cNvSpPr>
            <p:nvPr/>
          </p:nvSpPr>
          <p:spPr bwMode="auto">
            <a:xfrm>
              <a:off x="3429000" y="4954588"/>
              <a:ext cx="0" cy="455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6" name="Line 24"/>
            <p:cNvSpPr>
              <a:spLocks noChangeShapeType="1"/>
            </p:cNvSpPr>
            <p:nvPr/>
          </p:nvSpPr>
          <p:spPr bwMode="auto">
            <a:xfrm>
              <a:off x="3429000" y="5640388"/>
              <a:ext cx="0" cy="3032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7" name="Line 25"/>
            <p:cNvSpPr>
              <a:spLocks noChangeShapeType="1"/>
            </p:cNvSpPr>
            <p:nvPr/>
          </p:nvSpPr>
          <p:spPr bwMode="auto">
            <a:xfrm>
              <a:off x="5715000" y="4954588"/>
              <a:ext cx="0" cy="989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8" name="Line 26"/>
            <p:cNvSpPr>
              <a:spLocks noChangeShapeType="1"/>
            </p:cNvSpPr>
            <p:nvPr/>
          </p:nvSpPr>
          <p:spPr bwMode="auto">
            <a:xfrm>
              <a:off x="7772400" y="4954588"/>
              <a:ext cx="0" cy="989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19" name="Line 27"/>
            <p:cNvSpPr>
              <a:spLocks noChangeShapeType="1"/>
            </p:cNvSpPr>
            <p:nvPr/>
          </p:nvSpPr>
          <p:spPr bwMode="auto">
            <a:xfrm flipH="1">
              <a:off x="1449388" y="4953000"/>
              <a:ext cx="379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0" name="Line 28"/>
            <p:cNvSpPr>
              <a:spLocks noChangeShapeType="1"/>
            </p:cNvSpPr>
            <p:nvPr/>
          </p:nvSpPr>
          <p:spPr bwMode="auto">
            <a:xfrm>
              <a:off x="3049588" y="4953000"/>
              <a:ext cx="379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1" name="Line 29"/>
            <p:cNvSpPr>
              <a:spLocks noChangeShapeType="1"/>
            </p:cNvSpPr>
            <p:nvPr/>
          </p:nvSpPr>
          <p:spPr bwMode="auto">
            <a:xfrm flipH="1">
              <a:off x="5716588" y="4953000"/>
              <a:ext cx="455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2" name="Line 30"/>
            <p:cNvSpPr>
              <a:spLocks noChangeShapeType="1"/>
            </p:cNvSpPr>
            <p:nvPr/>
          </p:nvSpPr>
          <p:spPr bwMode="auto">
            <a:xfrm>
              <a:off x="7392988" y="4953000"/>
              <a:ext cx="379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3" name="Line 31"/>
            <p:cNvSpPr>
              <a:spLocks noChangeShapeType="1"/>
            </p:cNvSpPr>
            <p:nvPr/>
          </p:nvSpPr>
          <p:spPr bwMode="auto">
            <a:xfrm>
              <a:off x="2438400" y="4192588"/>
              <a:ext cx="0" cy="531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4" name="Line 32"/>
            <p:cNvSpPr>
              <a:spLocks noChangeShapeType="1"/>
            </p:cNvSpPr>
            <p:nvPr/>
          </p:nvSpPr>
          <p:spPr bwMode="auto">
            <a:xfrm>
              <a:off x="6781800" y="4192588"/>
              <a:ext cx="0" cy="531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5" name="Line 33"/>
            <p:cNvSpPr>
              <a:spLocks noChangeShapeType="1"/>
            </p:cNvSpPr>
            <p:nvPr/>
          </p:nvSpPr>
          <p:spPr bwMode="auto">
            <a:xfrm>
              <a:off x="2439988" y="4191000"/>
              <a:ext cx="1598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6" name="Line 34"/>
            <p:cNvSpPr>
              <a:spLocks noChangeShapeType="1"/>
            </p:cNvSpPr>
            <p:nvPr/>
          </p:nvSpPr>
          <p:spPr bwMode="auto">
            <a:xfrm flipH="1">
              <a:off x="5259388" y="4191000"/>
              <a:ext cx="1522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7" name="Line 35"/>
            <p:cNvSpPr>
              <a:spLocks noChangeShapeType="1"/>
            </p:cNvSpPr>
            <p:nvPr/>
          </p:nvSpPr>
          <p:spPr bwMode="auto">
            <a:xfrm flipV="1">
              <a:off x="6400800" y="1449388"/>
              <a:ext cx="0" cy="20558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8" name="Line 36"/>
            <p:cNvSpPr>
              <a:spLocks noChangeShapeType="1"/>
            </p:cNvSpPr>
            <p:nvPr/>
          </p:nvSpPr>
          <p:spPr bwMode="auto">
            <a:xfrm flipH="1">
              <a:off x="5564188" y="1447800"/>
              <a:ext cx="8366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29" name="Line 37"/>
            <p:cNvSpPr>
              <a:spLocks noChangeShapeType="1"/>
            </p:cNvSpPr>
            <p:nvPr/>
          </p:nvSpPr>
          <p:spPr bwMode="auto">
            <a:xfrm flipH="1">
              <a:off x="5259388" y="3505200"/>
              <a:ext cx="1141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30" name="Line 38"/>
            <p:cNvSpPr>
              <a:spLocks noChangeShapeType="1"/>
            </p:cNvSpPr>
            <p:nvPr/>
          </p:nvSpPr>
          <p:spPr bwMode="auto">
            <a:xfrm flipH="1">
              <a:off x="5259388" y="2819400"/>
              <a:ext cx="1141412"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31" name="Line 39"/>
            <p:cNvSpPr>
              <a:spLocks noChangeShapeType="1"/>
            </p:cNvSpPr>
            <p:nvPr/>
          </p:nvSpPr>
          <p:spPr bwMode="auto">
            <a:xfrm flipH="1">
              <a:off x="3201988" y="2133600"/>
              <a:ext cx="836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32" name="Line 40"/>
            <p:cNvSpPr>
              <a:spLocks noChangeShapeType="1"/>
            </p:cNvSpPr>
            <p:nvPr/>
          </p:nvSpPr>
          <p:spPr bwMode="auto">
            <a:xfrm flipV="1">
              <a:off x="3200400" y="1677988"/>
              <a:ext cx="0" cy="4556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33" name="Line 41"/>
            <p:cNvSpPr>
              <a:spLocks noChangeShapeType="1"/>
            </p:cNvSpPr>
            <p:nvPr/>
          </p:nvSpPr>
          <p:spPr bwMode="auto">
            <a:xfrm>
              <a:off x="3201988" y="1676400"/>
              <a:ext cx="14462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3834" name="Rectangle 42"/>
            <p:cNvSpPr>
              <a:spLocks noChangeArrowheads="1"/>
            </p:cNvSpPr>
            <p:nvPr/>
          </p:nvSpPr>
          <p:spPr bwMode="auto">
            <a:xfrm>
              <a:off x="3810000" y="838200"/>
              <a:ext cx="159861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réception d ’une trame</a:t>
              </a:r>
            </a:p>
          </p:txBody>
        </p:sp>
        <p:sp>
          <p:nvSpPr>
            <p:cNvPr id="33835" name="Rectangle 43"/>
            <p:cNvSpPr>
              <a:spLocks noChangeArrowheads="1"/>
            </p:cNvSpPr>
            <p:nvPr/>
          </p:nvSpPr>
          <p:spPr bwMode="auto">
            <a:xfrm>
              <a:off x="3886200" y="1295400"/>
              <a:ext cx="15986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Commencer la réception</a:t>
              </a:r>
            </a:p>
          </p:txBody>
        </p:sp>
        <p:sp>
          <p:nvSpPr>
            <p:cNvPr id="33836" name="Rectangle 44"/>
            <p:cNvSpPr>
              <a:spLocks noChangeArrowheads="1"/>
            </p:cNvSpPr>
            <p:nvPr/>
          </p:nvSpPr>
          <p:spPr bwMode="auto">
            <a:xfrm>
              <a:off x="2667000" y="5410200"/>
              <a:ext cx="15986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désassembler la trame</a:t>
              </a:r>
            </a:p>
          </p:txBody>
        </p:sp>
        <p:sp>
          <p:nvSpPr>
            <p:cNvPr id="33837" name="Rectangle 45"/>
            <p:cNvSpPr>
              <a:spLocks noChangeArrowheads="1"/>
            </p:cNvSpPr>
            <p:nvPr/>
          </p:nvSpPr>
          <p:spPr bwMode="auto">
            <a:xfrm>
              <a:off x="4953000" y="5943600"/>
              <a:ext cx="15986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Erreur d ’alignement</a:t>
              </a:r>
            </a:p>
          </p:txBody>
        </p:sp>
        <p:sp>
          <p:nvSpPr>
            <p:cNvPr id="33838" name="Rectangle 46"/>
            <p:cNvSpPr>
              <a:spLocks noChangeArrowheads="1"/>
            </p:cNvSpPr>
            <p:nvPr/>
          </p:nvSpPr>
          <p:spPr bwMode="auto">
            <a:xfrm>
              <a:off x="7010400" y="5943600"/>
              <a:ext cx="15986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erreur de CRC</a:t>
              </a:r>
            </a:p>
          </p:txBody>
        </p:sp>
        <p:sp>
          <p:nvSpPr>
            <p:cNvPr id="33839" name="Rectangle 47"/>
            <p:cNvSpPr>
              <a:spLocks noChangeArrowheads="1"/>
            </p:cNvSpPr>
            <p:nvPr/>
          </p:nvSpPr>
          <p:spPr bwMode="auto">
            <a:xfrm>
              <a:off x="2667000" y="5943600"/>
              <a:ext cx="15986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indication des données</a:t>
              </a:r>
            </a:p>
          </p:txBody>
        </p:sp>
        <p:sp>
          <p:nvSpPr>
            <p:cNvPr id="33840" name="Rectangle 48"/>
            <p:cNvSpPr>
              <a:spLocks noChangeArrowheads="1"/>
            </p:cNvSpPr>
            <p:nvPr/>
          </p:nvSpPr>
          <p:spPr bwMode="auto">
            <a:xfrm>
              <a:off x="609600" y="5943600"/>
              <a:ext cx="1598613"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indication d ’erreur</a:t>
              </a:r>
            </a:p>
          </p:txBody>
        </p:sp>
        <p:sp>
          <p:nvSpPr>
            <p:cNvPr id="33841" name="Rectangle 49"/>
            <p:cNvSpPr>
              <a:spLocks noChangeArrowheads="1"/>
            </p:cNvSpPr>
            <p:nvPr/>
          </p:nvSpPr>
          <p:spPr bwMode="auto">
            <a:xfrm>
              <a:off x="4267200" y="1981200"/>
              <a:ext cx="82073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900">
                  <a:latin typeface="Arial" panose="020B0604020202020204" pitchFamily="34" charset="0"/>
                </a:rPr>
                <a:t>     fin de</a:t>
              </a:r>
            </a:p>
            <a:p>
              <a:pPr eaLnBrk="0" hangingPunct="0"/>
              <a:r>
                <a:rPr lang="fr-FR" sz="900">
                  <a:latin typeface="Arial" panose="020B0604020202020204" pitchFamily="34" charset="0"/>
                </a:rPr>
                <a:t>  réception ?</a:t>
              </a:r>
            </a:p>
          </p:txBody>
        </p:sp>
        <p:sp>
          <p:nvSpPr>
            <p:cNvPr id="33842" name="Rectangle 50"/>
            <p:cNvSpPr>
              <a:spLocks noChangeArrowheads="1"/>
            </p:cNvSpPr>
            <p:nvPr/>
          </p:nvSpPr>
          <p:spPr bwMode="auto">
            <a:xfrm>
              <a:off x="4267200" y="2667000"/>
              <a:ext cx="80791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900">
                  <a:latin typeface="Arial" panose="020B0604020202020204" pitchFamily="34" charset="0"/>
                </a:rPr>
                <a:t>   trame trop</a:t>
              </a:r>
            </a:p>
            <a:p>
              <a:pPr eaLnBrk="0" hangingPunct="0"/>
              <a:r>
                <a:rPr lang="fr-FR" sz="900">
                  <a:latin typeface="Arial" panose="020B0604020202020204" pitchFamily="34" charset="0"/>
                </a:rPr>
                <a:t>     courte  ?</a:t>
              </a:r>
            </a:p>
          </p:txBody>
        </p:sp>
        <p:sp>
          <p:nvSpPr>
            <p:cNvPr id="33843" name="Rectangle 51"/>
            <p:cNvSpPr>
              <a:spLocks noChangeArrowheads="1"/>
            </p:cNvSpPr>
            <p:nvPr/>
          </p:nvSpPr>
          <p:spPr bwMode="auto">
            <a:xfrm>
              <a:off x="4267200" y="3352800"/>
              <a:ext cx="82715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900" dirty="0">
                  <a:latin typeface="Arial" panose="020B0604020202020204" pitchFamily="34" charset="0"/>
                </a:rPr>
                <a:t>   Adresse </a:t>
              </a:r>
            </a:p>
            <a:p>
              <a:pPr eaLnBrk="0" hangingPunct="0"/>
              <a:r>
                <a:rPr lang="fr-FR" sz="900" dirty="0">
                  <a:latin typeface="Arial" panose="020B0604020202020204" pitchFamily="34" charset="0"/>
                </a:rPr>
                <a:t>  reconnue ?</a:t>
              </a:r>
            </a:p>
          </p:txBody>
        </p:sp>
        <p:sp>
          <p:nvSpPr>
            <p:cNvPr id="33844" name="Rectangle 52"/>
            <p:cNvSpPr>
              <a:spLocks noChangeArrowheads="1"/>
            </p:cNvSpPr>
            <p:nvPr/>
          </p:nvSpPr>
          <p:spPr bwMode="auto">
            <a:xfrm>
              <a:off x="4191000" y="4114800"/>
              <a:ext cx="99695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calcul du CRC ?</a:t>
              </a:r>
            </a:p>
          </p:txBody>
        </p:sp>
        <p:sp>
          <p:nvSpPr>
            <p:cNvPr id="33845" name="Rectangle 53"/>
            <p:cNvSpPr>
              <a:spLocks noChangeArrowheads="1"/>
            </p:cNvSpPr>
            <p:nvPr/>
          </p:nvSpPr>
          <p:spPr bwMode="auto">
            <a:xfrm>
              <a:off x="2057400" y="4800600"/>
              <a:ext cx="79508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900">
                  <a:latin typeface="Arial" panose="020B0604020202020204" pitchFamily="34" charset="0"/>
                </a:rPr>
                <a:t>      taille</a:t>
              </a:r>
            </a:p>
            <a:p>
              <a:pPr eaLnBrk="0" hangingPunct="0"/>
              <a:r>
                <a:rPr lang="fr-FR" sz="900">
                  <a:latin typeface="Arial" panose="020B0604020202020204" pitchFamily="34" charset="0"/>
                </a:rPr>
                <a:t>   correcte ?</a:t>
              </a:r>
            </a:p>
          </p:txBody>
        </p:sp>
        <p:sp>
          <p:nvSpPr>
            <p:cNvPr id="33846" name="Rectangle 54"/>
            <p:cNvSpPr>
              <a:spLocks noChangeArrowheads="1"/>
            </p:cNvSpPr>
            <p:nvPr/>
          </p:nvSpPr>
          <p:spPr bwMode="auto">
            <a:xfrm>
              <a:off x="6477000" y="4800600"/>
              <a:ext cx="71814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900">
                  <a:latin typeface="Arial" panose="020B0604020202020204" pitchFamily="34" charset="0"/>
                </a:rPr>
                <a:t>  multiple </a:t>
              </a:r>
            </a:p>
            <a:p>
              <a:pPr eaLnBrk="0" hangingPunct="0"/>
              <a:r>
                <a:rPr lang="fr-FR" sz="900">
                  <a:latin typeface="Arial" panose="020B0604020202020204" pitchFamily="34" charset="0"/>
                </a:rPr>
                <a:t>de 8 bits ?</a:t>
              </a:r>
            </a:p>
          </p:txBody>
        </p:sp>
        <p:sp>
          <p:nvSpPr>
            <p:cNvPr id="33847" name="Rectangle 55"/>
            <p:cNvSpPr>
              <a:spLocks noChangeArrowheads="1"/>
            </p:cNvSpPr>
            <p:nvPr/>
          </p:nvSpPr>
          <p:spPr bwMode="auto">
            <a:xfrm>
              <a:off x="5334000" y="3962400"/>
              <a:ext cx="6858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mauvais</a:t>
              </a:r>
            </a:p>
          </p:txBody>
        </p:sp>
        <p:sp>
          <p:nvSpPr>
            <p:cNvPr id="33848" name="Rectangle 56"/>
            <p:cNvSpPr>
              <a:spLocks noChangeArrowheads="1"/>
            </p:cNvSpPr>
            <p:nvPr/>
          </p:nvSpPr>
          <p:spPr bwMode="auto">
            <a:xfrm>
              <a:off x="5791200" y="4724400"/>
              <a:ext cx="381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Non</a:t>
              </a:r>
            </a:p>
          </p:txBody>
        </p:sp>
        <p:sp>
          <p:nvSpPr>
            <p:cNvPr id="33849" name="Rectangle 57"/>
            <p:cNvSpPr>
              <a:spLocks noChangeArrowheads="1"/>
            </p:cNvSpPr>
            <p:nvPr/>
          </p:nvSpPr>
          <p:spPr bwMode="auto">
            <a:xfrm>
              <a:off x="1447800" y="4724400"/>
              <a:ext cx="381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Non</a:t>
              </a:r>
            </a:p>
          </p:txBody>
        </p:sp>
        <p:sp>
          <p:nvSpPr>
            <p:cNvPr id="33850" name="Rectangle 58"/>
            <p:cNvSpPr>
              <a:spLocks noChangeArrowheads="1"/>
            </p:cNvSpPr>
            <p:nvPr/>
          </p:nvSpPr>
          <p:spPr bwMode="auto">
            <a:xfrm>
              <a:off x="5257800" y="3276600"/>
              <a:ext cx="381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Non</a:t>
              </a:r>
            </a:p>
          </p:txBody>
        </p:sp>
        <p:sp>
          <p:nvSpPr>
            <p:cNvPr id="33851" name="Rectangle 59"/>
            <p:cNvSpPr>
              <a:spLocks noChangeArrowheads="1"/>
            </p:cNvSpPr>
            <p:nvPr/>
          </p:nvSpPr>
          <p:spPr bwMode="auto">
            <a:xfrm>
              <a:off x="3657600" y="1905000"/>
              <a:ext cx="381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Non</a:t>
              </a:r>
            </a:p>
          </p:txBody>
        </p:sp>
        <p:sp>
          <p:nvSpPr>
            <p:cNvPr id="33852" name="Rectangle 60"/>
            <p:cNvSpPr>
              <a:spLocks noChangeArrowheads="1"/>
            </p:cNvSpPr>
            <p:nvPr/>
          </p:nvSpPr>
          <p:spPr bwMode="auto">
            <a:xfrm>
              <a:off x="3505200" y="3962400"/>
              <a:ext cx="6096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correct</a:t>
              </a:r>
            </a:p>
          </p:txBody>
        </p:sp>
        <p:sp>
          <p:nvSpPr>
            <p:cNvPr id="33853" name="Rectangle 61"/>
            <p:cNvSpPr>
              <a:spLocks noChangeArrowheads="1"/>
            </p:cNvSpPr>
            <p:nvPr/>
          </p:nvSpPr>
          <p:spPr bwMode="auto">
            <a:xfrm>
              <a:off x="4648200" y="3733800"/>
              <a:ext cx="3810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Oui</a:t>
              </a:r>
            </a:p>
          </p:txBody>
        </p:sp>
        <p:sp>
          <p:nvSpPr>
            <p:cNvPr id="33854" name="Rectangle 62"/>
            <p:cNvSpPr>
              <a:spLocks noChangeArrowheads="1"/>
            </p:cNvSpPr>
            <p:nvPr/>
          </p:nvSpPr>
          <p:spPr bwMode="auto">
            <a:xfrm>
              <a:off x="5257800" y="2590800"/>
              <a:ext cx="3810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Oui</a:t>
              </a:r>
            </a:p>
          </p:txBody>
        </p:sp>
        <p:sp>
          <p:nvSpPr>
            <p:cNvPr id="33855" name="Rectangle 63"/>
            <p:cNvSpPr>
              <a:spLocks noChangeArrowheads="1"/>
            </p:cNvSpPr>
            <p:nvPr/>
          </p:nvSpPr>
          <p:spPr bwMode="auto">
            <a:xfrm>
              <a:off x="4648200" y="2362200"/>
              <a:ext cx="3810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Oui</a:t>
              </a:r>
            </a:p>
          </p:txBody>
        </p:sp>
        <p:sp>
          <p:nvSpPr>
            <p:cNvPr id="33856" name="Rectangle 64"/>
            <p:cNvSpPr>
              <a:spLocks noChangeArrowheads="1"/>
            </p:cNvSpPr>
            <p:nvPr/>
          </p:nvSpPr>
          <p:spPr bwMode="auto">
            <a:xfrm>
              <a:off x="4648200" y="3048000"/>
              <a:ext cx="381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Non</a:t>
              </a:r>
            </a:p>
          </p:txBody>
        </p:sp>
        <p:sp>
          <p:nvSpPr>
            <p:cNvPr id="33857" name="Rectangle 65"/>
            <p:cNvSpPr>
              <a:spLocks noChangeArrowheads="1"/>
            </p:cNvSpPr>
            <p:nvPr/>
          </p:nvSpPr>
          <p:spPr bwMode="auto">
            <a:xfrm>
              <a:off x="7391400" y="4724400"/>
              <a:ext cx="3810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Oui</a:t>
              </a:r>
            </a:p>
          </p:txBody>
        </p:sp>
        <p:sp>
          <p:nvSpPr>
            <p:cNvPr id="33858" name="Rectangle 66"/>
            <p:cNvSpPr>
              <a:spLocks noChangeArrowheads="1"/>
            </p:cNvSpPr>
            <p:nvPr/>
          </p:nvSpPr>
          <p:spPr bwMode="auto">
            <a:xfrm>
              <a:off x="3048000" y="4724400"/>
              <a:ext cx="3810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Oui</a:t>
              </a:r>
            </a:p>
          </p:txBody>
        </p:sp>
        <p:sp>
          <p:nvSpPr>
            <p:cNvPr id="33859" name="Rectangle 67"/>
            <p:cNvSpPr>
              <a:spLocks noChangeArrowheads="1"/>
            </p:cNvSpPr>
            <p:nvPr/>
          </p:nvSpPr>
          <p:spPr bwMode="auto">
            <a:xfrm>
              <a:off x="2971800" y="2667000"/>
              <a:ext cx="1219200"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fr-FR" sz="900">
                  <a:latin typeface="Arial" panose="020B0604020202020204" pitchFamily="34" charset="0"/>
                </a:rPr>
                <a:t>                 (collision)</a:t>
              </a:r>
            </a:p>
          </p:txBody>
        </p:sp>
      </p:grpSp>
      <p:sp>
        <p:nvSpPr>
          <p:cNvPr id="33860" name="Rectangle 68"/>
          <p:cNvSpPr>
            <a:spLocks noChangeArrowheads="1"/>
          </p:cNvSpPr>
          <p:nvPr/>
        </p:nvSpPr>
        <p:spPr bwMode="auto">
          <a:xfrm>
            <a:off x="16099" y="0"/>
            <a:ext cx="2895600" cy="5334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457200">
              <a:defRPr sz="2400">
                <a:solidFill>
                  <a:schemeClr val="tx1"/>
                </a:solidFill>
                <a:latin typeface="Times New Roman" panose="02020603050405020304" pitchFamily="18" charset="0"/>
              </a:defRPr>
            </a:lvl5pPr>
            <a:lvl6pPr marL="914400" fontAlgn="base">
              <a:spcBef>
                <a:spcPct val="0"/>
              </a:spcBef>
              <a:spcAft>
                <a:spcPct val="0"/>
              </a:spcAft>
              <a:defRPr sz="2400">
                <a:solidFill>
                  <a:schemeClr val="tx1"/>
                </a:solidFill>
                <a:latin typeface="Times New Roman" panose="02020603050405020304" pitchFamily="18" charset="0"/>
              </a:defRPr>
            </a:lvl6pPr>
            <a:lvl7pPr marL="1371600" fontAlgn="base">
              <a:spcBef>
                <a:spcPct val="0"/>
              </a:spcBef>
              <a:spcAft>
                <a:spcPct val="0"/>
              </a:spcAft>
              <a:defRPr sz="2400">
                <a:solidFill>
                  <a:schemeClr val="tx1"/>
                </a:solidFill>
                <a:latin typeface="Times New Roman" panose="02020603050405020304" pitchFamily="18" charset="0"/>
              </a:defRPr>
            </a:lvl7pPr>
            <a:lvl8pPr marL="1828800" fontAlgn="base">
              <a:spcBef>
                <a:spcPct val="0"/>
              </a:spcBef>
              <a:spcAft>
                <a:spcPct val="0"/>
              </a:spcAft>
              <a:defRPr sz="2400">
                <a:solidFill>
                  <a:schemeClr val="tx1"/>
                </a:solidFill>
                <a:latin typeface="Times New Roman" panose="02020603050405020304" pitchFamily="18" charset="0"/>
              </a:defRPr>
            </a:lvl8pPr>
            <a:lvl9pPr marL="2286000" fontAlgn="base">
              <a:spcBef>
                <a:spcPct val="0"/>
              </a:spcBef>
              <a:spcAft>
                <a:spcPct val="0"/>
              </a:spcAft>
              <a:defRPr sz="2400">
                <a:solidFill>
                  <a:schemeClr val="tx1"/>
                </a:solidFill>
                <a:latin typeface="Times New Roman" panose="02020603050405020304" pitchFamily="18" charset="0"/>
              </a:defRPr>
            </a:lvl9pPr>
          </a:lstStyle>
          <a:p>
            <a:pPr algn="ctr" eaLnBrk="0" hangingPunct="0"/>
            <a:r>
              <a:rPr lang="fr-FR" sz="1800" dirty="0">
                <a:solidFill>
                  <a:schemeClr val="tx2"/>
                </a:solidFill>
                <a:latin typeface="Arial" panose="020B0604020202020204" pitchFamily="34" charset="0"/>
              </a:rPr>
              <a:t>Algorithme de réception</a:t>
            </a:r>
            <a:r>
              <a:rPr lang="fr-FR" sz="1200" dirty="0">
                <a:solidFill>
                  <a:schemeClr val="tx2"/>
                </a:solidFill>
                <a:latin typeface="Arial" panose="020B0604020202020204" pitchFamily="34" charset="0"/>
              </a:rPr>
              <a:t>    </a:t>
            </a:r>
          </a:p>
          <a:p>
            <a:pPr algn="ctr" eaLnBrk="0" hangingPunct="0"/>
            <a:r>
              <a:rPr lang="fr-FR" sz="1200" i="1" dirty="0">
                <a:solidFill>
                  <a:schemeClr val="tx2"/>
                </a:solidFill>
                <a:latin typeface="Arial" panose="020B0604020202020204" pitchFamily="34" charset="0"/>
              </a:rPr>
              <a:t>Algorithmes CSMA/CD + BEB</a:t>
            </a:r>
          </a:p>
        </p:txBody>
      </p:sp>
    </p:spTree>
    <p:extLst>
      <p:ext uri="{BB962C8B-B14F-4D97-AF65-F5344CB8AC3E}">
        <p14:creationId xmlns:p14="http://schemas.microsoft.com/office/powerpoint/2010/main" val="611443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numéro de diapositive 5"/>
          <p:cNvSpPr>
            <a:spLocks noGrp="1"/>
          </p:cNvSpPr>
          <p:nvPr>
            <p:ph type="sldNum" sz="quarter" idx="12"/>
          </p:nvPr>
        </p:nvSpPr>
        <p:spPr/>
        <p:txBody>
          <a:bodyPr/>
          <a:lstStyle/>
          <a:p>
            <a:fld id="{800BDB83-1EA0-44BE-8897-24B341F0A18C}" type="slidenum">
              <a:rPr lang="fr-FR"/>
              <a:pPr/>
              <a:t>33</a:t>
            </a:fld>
            <a:endParaRPr lang="fr-FR"/>
          </a:p>
        </p:txBody>
      </p:sp>
      <p:sp>
        <p:nvSpPr>
          <p:cNvPr id="40962" name="Rectangle 2"/>
          <p:cNvSpPr>
            <a:spLocks noGrp="1" noChangeArrowheads="1"/>
          </p:cNvSpPr>
          <p:nvPr>
            <p:ph type="title"/>
          </p:nvPr>
        </p:nvSpPr>
        <p:spPr>
          <a:xfrm>
            <a:off x="6858000" y="152400"/>
            <a:ext cx="20574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Trame 802.3</a:t>
            </a:r>
          </a:p>
        </p:txBody>
      </p:sp>
      <p:sp>
        <p:nvSpPr>
          <p:cNvPr id="40963" name="Rectangle 3"/>
          <p:cNvSpPr>
            <a:spLocks noChangeArrowheads="1"/>
          </p:cNvSpPr>
          <p:nvPr/>
        </p:nvSpPr>
        <p:spPr bwMode="auto">
          <a:xfrm>
            <a:off x="609600" y="2895600"/>
            <a:ext cx="749300" cy="6731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64" name="Line 4"/>
          <p:cNvSpPr>
            <a:spLocks noChangeShapeType="1"/>
          </p:cNvSpPr>
          <p:nvPr/>
        </p:nvSpPr>
        <p:spPr bwMode="auto">
          <a:xfrm>
            <a:off x="1365250" y="2889250"/>
            <a:ext cx="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5" name="Rectangle 5"/>
          <p:cNvSpPr>
            <a:spLocks noChangeArrowheads="1"/>
          </p:cNvSpPr>
          <p:nvPr/>
        </p:nvSpPr>
        <p:spPr bwMode="auto">
          <a:xfrm>
            <a:off x="1371600" y="2895600"/>
            <a:ext cx="292100" cy="6731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66" name="Rectangle 6"/>
          <p:cNvSpPr>
            <a:spLocks noChangeArrowheads="1"/>
          </p:cNvSpPr>
          <p:nvPr/>
        </p:nvSpPr>
        <p:spPr bwMode="auto">
          <a:xfrm>
            <a:off x="1676400" y="2895600"/>
            <a:ext cx="1054100" cy="6731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67" name="Rectangle 7"/>
          <p:cNvSpPr>
            <a:spLocks noChangeArrowheads="1"/>
          </p:cNvSpPr>
          <p:nvPr/>
        </p:nvSpPr>
        <p:spPr bwMode="auto">
          <a:xfrm>
            <a:off x="2743200" y="2895600"/>
            <a:ext cx="1054100" cy="673100"/>
          </a:xfrm>
          <a:prstGeom prst="rect">
            <a:avLst/>
          </a:prstGeom>
          <a:solidFill>
            <a:srgbClr val="00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68" name="Rectangle 8"/>
          <p:cNvSpPr>
            <a:spLocks noChangeArrowheads="1"/>
          </p:cNvSpPr>
          <p:nvPr/>
        </p:nvSpPr>
        <p:spPr bwMode="auto">
          <a:xfrm>
            <a:off x="3810000" y="2895600"/>
            <a:ext cx="292100" cy="673100"/>
          </a:xfrm>
          <a:prstGeom prst="rect">
            <a:avLst/>
          </a:prstGeom>
          <a:solidFill>
            <a:srgbClr val="33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69" name="Rectangle 9"/>
          <p:cNvSpPr>
            <a:spLocks noChangeArrowheads="1"/>
          </p:cNvSpPr>
          <p:nvPr/>
        </p:nvSpPr>
        <p:spPr bwMode="auto">
          <a:xfrm>
            <a:off x="4114800" y="2895600"/>
            <a:ext cx="1587500" cy="673100"/>
          </a:xfrm>
          <a:prstGeom prst="rect">
            <a:avLst/>
          </a:prstGeom>
          <a:solidFill>
            <a:srgbClr val="33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0" name="Rectangle 10"/>
          <p:cNvSpPr>
            <a:spLocks noChangeArrowheads="1"/>
          </p:cNvSpPr>
          <p:nvPr/>
        </p:nvSpPr>
        <p:spPr bwMode="auto">
          <a:xfrm>
            <a:off x="5943600" y="2895600"/>
            <a:ext cx="1206500" cy="673100"/>
          </a:xfrm>
          <a:prstGeom prst="rect">
            <a:avLst/>
          </a:prstGeom>
          <a:solidFill>
            <a:srgbClr val="33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1" name="Rectangle 11"/>
          <p:cNvSpPr>
            <a:spLocks noChangeArrowheads="1"/>
          </p:cNvSpPr>
          <p:nvPr/>
        </p:nvSpPr>
        <p:spPr bwMode="auto">
          <a:xfrm>
            <a:off x="7162800" y="2895600"/>
            <a:ext cx="215900" cy="673100"/>
          </a:xfrm>
          <a:prstGeom prst="rect">
            <a:avLst/>
          </a:prstGeom>
          <a:solidFill>
            <a:srgbClr val="00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2" name="Rectangle 12"/>
          <p:cNvSpPr>
            <a:spLocks noChangeArrowheads="1"/>
          </p:cNvSpPr>
          <p:nvPr/>
        </p:nvSpPr>
        <p:spPr bwMode="auto">
          <a:xfrm>
            <a:off x="7620000" y="2895600"/>
            <a:ext cx="215900" cy="673100"/>
          </a:xfrm>
          <a:prstGeom prst="rect">
            <a:avLst/>
          </a:prstGeom>
          <a:solidFill>
            <a:srgbClr val="00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3" name="Rectangle 13"/>
          <p:cNvSpPr>
            <a:spLocks noChangeArrowheads="1"/>
          </p:cNvSpPr>
          <p:nvPr/>
        </p:nvSpPr>
        <p:spPr bwMode="auto">
          <a:xfrm>
            <a:off x="7848600" y="2895600"/>
            <a:ext cx="292100" cy="673100"/>
          </a:xfrm>
          <a:prstGeom prst="rect">
            <a:avLst/>
          </a:prstGeom>
          <a:solidFill>
            <a:srgbClr val="99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74" name="Line 14"/>
          <p:cNvSpPr>
            <a:spLocks noChangeShapeType="1"/>
          </p:cNvSpPr>
          <p:nvPr/>
        </p:nvSpPr>
        <p:spPr bwMode="auto">
          <a:xfrm>
            <a:off x="908050" y="3575050"/>
            <a:ext cx="0" cy="23622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5" name="Line 15"/>
          <p:cNvSpPr>
            <a:spLocks noChangeShapeType="1"/>
          </p:cNvSpPr>
          <p:nvPr/>
        </p:nvSpPr>
        <p:spPr bwMode="auto">
          <a:xfrm>
            <a:off x="908050" y="5937250"/>
            <a:ext cx="68580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6" name="Rectangle 16"/>
          <p:cNvSpPr>
            <a:spLocks noChangeArrowheads="1"/>
          </p:cNvSpPr>
          <p:nvPr/>
        </p:nvSpPr>
        <p:spPr bwMode="auto">
          <a:xfrm>
            <a:off x="1654175" y="5692775"/>
            <a:ext cx="2279650"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Préambule : 7 octets</a:t>
            </a:r>
          </a:p>
        </p:txBody>
      </p:sp>
      <p:sp>
        <p:nvSpPr>
          <p:cNvPr id="40977" name="Line 17"/>
          <p:cNvSpPr>
            <a:spLocks noChangeShapeType="1"/>
          </p:cNvSpPr>
          <p:nvPr/>
        </p:nvSpPr>
        <p:spPr bwMode="auto">
          <a:xfrm>
            <a:off x="1517650" y="3575050"/>
            <a:ext cx="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8" name="Line 18"/>
          <p:cNvSpPr>
            <a:spLocks noChangeShapeType="1"/>
          </p:cNvSpPr>
          <p:nvPr/>
        </p:nvSpPr>
        <p:spPr bwMode="auto">
          <a:xfrm>
            <a:off x="1517650" y="5480050"/>
            <a:ext cx="4572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9" name="Rectangle 19"/>
          <p:cNvSpPr>
            <a:spLocks noChangeArrowheads="1"/>
          </p:cNvSpPr>
          <p:nvPr/>
        </p:nvSpPr>
        <p:spPr bwMode="auto">
          <a:xfrm>
            <a:off x="2035175" y="5235575"/>
            <a:ext cx="4006850" cy="3667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Délimiteur de début de trame : 1 octet</a:t>
            </a:r>
          </a:p>
        </p:txBody>
      </p:sp>
      <p:sp>
        <p:nvSpPr>
          <p:cNvPr id="40980" name="Line 20"/>
          <p:cNvSpPr>
            <a:spLocks noChangeShapeType="1"/>
          </p:cNvSpPr>
          <p:nvPr/>
        </p:nvSpPr>
        <p:spPr bwMode="auto">
          <a:xfrm>
            <a:off x="2127250" y="3575050"/>
            <a:ext cx="0" cy="1447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1" name="Line 21"/>
          <p:cNvSpPr>
            <a:spLocks noChangeShapeType="1"/>
          </p:cNvSpPr>
          <p:nvPr/>
        </p:nvSpPr>
        <p:spPr bwMode="auto">
          <a:xfrm>
            <a:off x="2127250" y="5022850"/>
            <a:ext cx="6096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2" name="Rectangle 22"/>
          <p:cNvSpPr>
            <a:spLocks noChangeArrowheads="1"/>
          </p:cNvSpPr>
          <p:nvPr/>
        </p:nvSpPr>
        <p:spPr bwMode="auto">
          <a:xfrm>
            <a:off x="2797175" y="4778375"/>
            <a:ext cx="3181350" cy="3667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Adresse destination : 6 octets</a:t>
            </a:r>
          </a:p>
        </p:txBody>
      </p:sp>
      <p:sp>
        <p:nvSpPr>
          <p:cNvPr id="40983" name="Line 23"/>
          <p:cNvSpPr>
            <a:spLocks noChangeShapeType="1"/>
          </p:cNvSpPr>
          <p:nvPr/>
        </p:nvSpPr>
        <p:spPr bwMode="auto">
          <a:xfrm>
            <a:off x="3270250" y="3575050"/>
            <a:ext cx="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4" name="Line 24"/>
          <p:cNvSpPr>
            <a:spLocks noChangeShapeType="1"/>
          </p:cNvSpPr>
          <p:nvPr/>
        </p:nvSpPr>
        <p:spPr bwMode="auto">
          <a:xfrm>
            <a:off x="3270250" y="4565650"/>
            <a:ext cx="5334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5" name="Rectangle 25"/>
          <p:cNvSpPr>
            <a:spLocks noChangeArrowheads="1"/>
          </p:cNvSpPr>
          <p:nvPr/>
        </p:nvSpPr>
        <p:spPr bwMode="auto">
          <a:xfrm>
            <a:off x="3863975" y="4321175"/>
            <a:ext cx="2762250" cy="36671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Adresse source : 6 octets</a:t>
            </a:r>
          </a:p>
        </p:txBody>
      </p:sp>
      <p:sp>
        <p:nvSpPr>
          <p:cNvPr id="40986" name="Line 26"/>
          <p:cNvSpPr>
            <a:spLocks noChangeShapeType="1"/>
          </p:cNvSpPr>
          <p:nvPr/>
        </p:nvSpPr>
        <p:spPr bwMode="auto">
          <a:xfrm>
            <a:off x="3956050" y="3575050"/>
            <a:ext cx="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7" name="Line 27"/>
          <p:cNvSpPr>
            <a:spLocks noChangeShapeType="1"/>
          </p:cNvSpPr>
          <p:nvPr/>
        </p:nvSpPr>
        <p:spPr bwMode="auto">
          <a:xfrm>
            <a:off x="3956050" y="4184650"/>
            <a:ext cx="3810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8" name="Rectangle 28"/>
          <p:cNvSpPr>
            <a:spLocks noChangeArrowheads="1"/>
          </p:cNvSpPr>
          <p:nvPr/>
        </p:nvSpPr>
        <p:spPr bwMode="auto">
          <a:xfrm>
            <a:off x="4337050" y="3879850"/>
            <a:ext cx="3105150" cy="366713"/>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Longueur données (2 octets)</a:t>
            </a:r>
          </a:p>
        </p:txBody>
      </p:sp>
      <p:sp>
        <p:nvSpPr>
          <p:cNvPr id="40989" name="Line 29"/>
          <p:cNvSpPr>
            <a:spLocks noChangeShapeType="1"/>
          </p:cNvSpPr>
          <p:nvPr/>
        </p:nvSpPr>
        <p:spPr bwMode="auto">
          <a:xfrm flipV="1">
            <a:off x="5403850" y="258445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0" name="Line 30"/>
          <p:cNvSpPr>
            <a:spLocks noChangeShapeType="1"/>
          </p:cNvSpPr>
          <p:nvPr/>
        </p:nvSpPr>
        <p:spPr bwMode="auto">
          <a:xfrm flipV="1">
            <a:off x="6699250" y="258445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1" name="Line 31"/>
          <p:cNvSpPr>
            <a:spLocks noChangeShapeType="1"/>
          </p:cNvSpPr>
          <p:nvPr/>
        </p:nvSpPr>
        <p:spPr bwMode="auto">
          <a:xfrm flipH="1">
            <a:off x="5099050" y="2584450"/>
            <a:ext cx="16002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2" name="Rectangle 32"/>
          <p:cNvSpPr>
            <a:spLocks noChangeArrowheads="1"/>
          </p:cNvSpPr>
          <p:nvPr/>
        </p:nvSpPr>
        <p:spPr bwMode="auto">
          <a:xfrm>
            <a:off x="2355850" y="2355850"/>
            <a:ext cx="2698750" cy="366713"/>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Données (0-1500 octets)</a:t>
            </a:r>
          </a:p>
        </p:txBody>
      </p:sp>
      <p:sp>
        <p:nvSpPr>
          <p:cNvPr id="40993" name="Line 33"/>
          <p:cNvSpPr>
            <a:spLocks noChangeShapeType="1"/>
          </p:cNvSpPr>
          <p:nvPr/>
        </p:nvSpPr>
        <p:spPr bwMode="auto">
          <a:xfrm flipV="1">
            <a:off x="7308850" y="20510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4" name="Line 34"/>
          <p:cNvSpPr>
            <a:spLocks noChangeShapeType="1"/>
          </p:cNvSpPr>
          <p:nvPr/>
        </p:nvSpPr>
        <p:spPr bwMode="auto">
          <a:xfrm flipV="1">
            <a:off x="7689850" y="205105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5" name="Line 35"/>
          <p:cNvSpPr>
            <a:spLocks noChangeShapeType="1"/>
          </p:cNvSpPr>
          <p:nvPr/>
        </p:nvSpPr>
        <p:spPr bwMode="auto">
          <a:xfrm flipH="1">
            <a:off x="6470650" y="2051050"/>
            <a:ext cx="12192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6" name="Rectangle 36"/>
          <p:cNvSpPr>
            <a:spLocks noChangeArrowheads="1"/>
          </p:cNvSpPr>
          <p:nvPr/>
        </p:nvSpPr>
        <p:spPr bwMode="auto">
          <a:xfrm>
            <a:off x="3711575" y="1806575"/>
            <a:ext cx="2368550" cy="3667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Padding (0-46 octets)</a:t>
            </a:r>
          </a:p>
        </p:txBody>
      </p:sp>
      <p:sp>
        <p:nvSpPr>
          <p:cNvPr id="40997" name="Line 37"/>
          <p:cNvSpPr>
            <a:spLocks noChangeShapeType="1"/>
          </p:cNvSpPr>
          <p:nvPr/>
        </p:nvSpPr>
        <p:spPr bwMode="auto">
          <a:xfrm flipV="1">
            <a:off x="7994650" y="1593850"/>
            <a:ext cx="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8" name="Line 38"/>
          <p:cNvSpPr>
            <a:spLocks noChangeShapeType="1"/>
          </p:cNvSpPr>
          <p:nvPr/>
        </p:nvSpPr>
        <p:spPr bwMode="auto">
          <a:xfrm flipH="1">
            <a:off x="7385050" y="1593850"/>
            <a:ext cx="6096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9" name="Rectangle 39"/>
          <p:cNvSpPr>
            <a:spLocks noChangeArrowheads="1"/>
          </p:cNvSpPr>
          <p:nvPr/>
        </p:nvSpPr>
        <p:spPr bwMode="auto">
          <a:xfrm>
            <a:off x="5251450" y="1365250"/>
            <a:ext cx="2000250" cy="366713"/>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800">
                <a:latin typeface="Arial" panose="020B0604020202020204" pitchFamily="34" charset="0"/>
              </a:rPr>
              <a:t>Contrôle (4octets)</a:t>
            </a:r>
          </a:p>
        </p:txBody>
      </p:sp>
      <p:sp>
        <p:nvSpPr>
          <p:cNvPr id="41000" name="Rectangle 40"/>
          <p:cNvSpPr>
            <a:spLocks noChangeArrowheads="1"/>
          </p:cNvSpPr>
          <p:nvPr/>
        </p:nvSpPr>
        <p:spPr bwMode="auto">
          <a:xfrm>
            <a:off x="685800" y="609600"/>
            <a:ext cx="2303463" cy="4572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b="1">
                <a:latin typeface="Arial" panose="020B0604020202020204" pitchFamily="34" charset="0"/>
              </a:rPr>
              <a:t>La trame 802.3</a:t>
            </a:r>
          </a:p>
        </p:txBody>
      </p:sp>
      <p:sp>
        <p:nvSpPr>
          <p:cNvPr id="41001" name="Line 41"/>
          <p:cNvSpPr>
            <a:spLocks noChangeShapeType="1"/>
          </p:cNvSpPr>
          <p:nvPr/>
        </p:nvSpPr>
        <p:spPr bwMode="auto">
          <a:xfrm>
            <a:off x="5708650" y="2889250"/>
            <a:ext cx="2286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41002" name="Line 42"/>
          <p:cNvSpPr>
            <a:spLocks noChangeShapeType="1"/>
          </p:cNvSpPr>
          <p:nvPr/>
        </p:nvSpPr>
        <p:spPr bwMode="auto">
          <a:xfrm>
            <a:off x="5708650" y="3575050"/>
            <a:ext cx="2286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41003" name="Line 43"/>
          <p:cNvSpPr>
            <a:spLocks noChangeShapeType="1"/>
          </p:cNvSpPr>
          <p:nvPr/>
        </p:nvSpPr>
        <p:spPr bwMode="auto">
          <a:xfrm>
            <a:off x="7385050" y="2889250"/>
            <a:ext cx="2286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41004" name="Line 44"/>
          <p:cNvSpPr>
            <a:spLocks noChangeShapeType="1"/>
          </p:cNvSpPr>
          <p:nvPr/>
        </p:nvSpPr>
        <p:spPr bwMode="auto">
          <a:xfrm>
            <a:off x="7385050" y="3575050"/>
            <a:ext cx="2286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Tree>
    <p:extLst>
      <p:ext uri="{BB962C8B-B14F-4D97-AF65-F5344CB8AC3E}">
        <p14:creationId xmlns:p14="http://schemas.microsoft.com/office/powerpoint/2010/main" val="431750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76">
                                            <p:txEl>
                                              <p:pRg st="0" end="0"/>
                                            </p:txEl>
                                          </p:spTgt>
                                        </p:tgtEl>
                                        <p:attrNameLst>
                                          <p:attrName>style.visibility</p:attrName>
                                        </p:attrNameLst>
                                      </p:cBhvr>
                                      <p:to>
                                        <p:strVal val="visible"/>
                                      </p:to>
                                    </p:set>
                                    <p:anim calcmode="lin" valueType="num">
                                      <p:cBhvr additive="base">
                                        <p:cTn id="7" dur="500" fill="hold"/>
                                        <p:tgtEl>
                                          <p:spTgt spid="409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7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0979">
                                            <p:txEl>
                                              <p:pRg st="0" end="0"/>
                                            </p:txEl>
                                          </p:spTgt>
                                        </p:tgtEl>
                                        <p:attrNameLst>
                                          <p:attrName>style.visibility</p:attrName>
                                        </p:attrNameLst>
                                      </p:cBhvr>
                                      <p:to>
                                        <p:strVal val="visible"/>
                                      </p:to>
                                    </p:set>
                                    <p:anim calcmode="lin" valueType="num">
                                      <p:cBhvr additive="base">
                                        <p:cTn id="13" dur="500" fill="hold"/>
                                        <p:tgtEl>
                                          <p:spTgt spid="409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0982">
                                            <p:txEl>
                                              <p:pRg st="0" end="0"/>
                                            </p:txEl>
                                          </p:spTgt>
                                        </p:tgtEl>
                                        <p:attrNameLst>
                                          <p:attrName>style.visibility</p:attrName>
                                        </p:attrNameLst>
                                      </p:cBhvr>
                                      <p:to>
                                        <p:strVal val="visible"/>
                                      </p:to>
                                    </p:set>
                                    <p:anim calcmode="lin" valueType="num">
                                      <p:cBhvr additive="base">
                                        <p:cTn id="19" dur="500" fill="hold"/>
                                        <p:tgtEl>
                                          <p:spTgt spid="409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0985">
                                            <p:txEl>
                                              <p:pRg st="0" end="0"/>
                                            </p:txEl>
                                          </p:spTgt>
                                        </p:tgtEl>
                                        <p:attrNameLst>
                                          <p:attrName>style.visibility</p:attrName>
                                        </p:attrNameLst>
                                      </p:cBhvr>
                                      <p:to>
                                        <p:strVal val="visible"/>
                                      </p:to>
                                    </p:set>
                                    <p:anim calcmode="lin" valueType="num">
                                      <p:cBhvr additive="base">
                                        <p:cTn id="25" dur="500" fill="hold"/>
                                        <p:tgtEl>
                                          <p:spTgt spid="4098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8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0988">
                                            <p:txEl>
                                              <p:pRg st="0" end="0"/>
                                            </p:txEl>
                                          </p:spTgt>
                                        </p:tgtEl>
                                        <p:attrNameLst>
                                          <p:attrName>style.visibility</p:attrName>
                                        </p:attrNameLst>
                                      </p:cBhvr>
                                      <p:to>
                                        <p:strVal val="visible"/>
                                      </p:to>
                                    </p:set>
                                    <p:anim calcmode="lin" valueType="num">
                                      <p:cBhvr additive="base">
                                        <p:cTn id="31" dur="500" fill="hold"/>
                                        <p:tgtEl>
                                          <p:spTgt spid="4098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8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2">
                                            <p:txEl>
                                              <p:pRg st="0" end="0"/>
                                            </p:txEl>
                                          </p:spTgt>
                                        </p:tgtEl>
                                        <p:attrNameLst>
                                          <p:attrName>style.visibility</p:attrName>
                                        </p:attrNameLst>
                                      </p:cBhvr>
                                      <p:to>
                                        <p:strVal val="visible"/>
                                      </p:to>
                                    </p:set>
                                    <p:anim calcmode="lin" valueType="num">
                                      <p:cBhvr additive="base">
                                        <p:cTn id="37" dur="500" fill="hold"/>
                                        <p:tgtEl>
                                          <p:spTgt spid="4099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96">
                                            <p:txEl>
                                              <p:pRg st="0" end="0"/>
                                            </p:txEl>
                                          </p:spTgt>
                                        </p:tgtEl>
                                        <p:attrNameLst>
                                          <p:attrName>style.visibility</p:attrName>
                                        </p:attrNameLst>
                                      </p:cBhvr>
                                      <p:to>
                                        <p:strVal val="visible"/>
                                      </p:to>
                                    </p:set>
                                    <p:anim calcmode="lin" valueType="num">
                                      <p:cBhvr additive="base">
                                        <p:cTn id="43" dur="500" fill="hold"/>
                                        <p:tgtEl>
                                          <p:spTgt spid="4099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99">
                                            <p:txEl>
                                              <p:pRg st="0" end="0"/>
                                            </p:txEl>
                                          </p:spTgt>
                                        </p:tgtEl>
                                        <p:attrNameLst>
                                          <p:attrName>style.visibility</p:attrName>
                                        </p:attrNameLst>
                                      </p:cBhvr>
                                      <p:to>
                                        <p:strVal val="visible"/>
                                      </p:to>
                                    </p:set>
                                    <p:anim calcmode="lin" valueType="num">
                                      <p:cBhvr additive="base">
                                        <p:cTn id="49" dur="500" fill="hold"/>
                                        <p:tgtEl>
                                          <p:spTgt spid="4099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6" grpId="0" build="p" autoUpdateAnimBg="0"/>
      <p:bldP spid="40979" grpId="0" build="p" autoUpdateAnimBg="0"/>
      <p:bldP spid="40982" grpId="0" build="p" autoUpdateAnimBg="0"/>
      <p:bldP spid="40985" grpId="0" build="p" autoUpdateAnimBg="0"/>
      <p:bldP spid="40988" grpId="0" build="p" autoUpdateAnimBg="0"/>
      <p:bldP spid="40992" grpId="0" build="p" autoUpdateAnimBg="0"/>
      <p:bldP spid="40996" grpId="0" build="p" autoUpdateAnimBg="0"/>
      <p:bldP spid="4099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fld id="{647ED1BE-11B5-4FBE-9C0A-EE75A8F5947C}" type="slidenum">
              <a:rPr lang="fr-FR"/>
              <a:pPr/>
              <a:t>34</a:t>
            </a:fld>
            <a:endParaRPr lang="fr-FR"/>
          </a:p>
        </p:txBody>
      </p:sp>
      <p:sp>
        <p:nvSpPr>
          <p:cNvPr id="43010" name="Rectangle 2"/>
          <p:cNvSpPr>
            <a:spLocks noGrp="1" noChangeArrowheads="1"/>
          </p:cNvSpPr>
          <p:nvPr>
            <p:ph type="title"/>
          </p:nvPr>
        </p:nvSpPr>
        <p:spPr>
          <a:xfrm>
            <a:off x="6858000" y="152400"/>
            <a:ext cx="21336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Trame 802.3</a:t>
            </a:r>
          </a:p>
        </p:txBody>
      </p:sp>
      <p:sp>
        <p:nvSpPr>
          <p:cNvPr id="43011" name="Text Box 3"/>
          <p:cNvSpPr txBox="1">
            <a:spLocks noChangeArrowheads="1"/>
          </p:cNvSpPr>
          <p:nvPr/>
        </p:nvSpPr>
        <p:spPr bwMode="auto">
          <a:xfrm>
            <a:off x="1143000" y="609600"/>
            <a:ext cx="4648200" cy="3968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FORMAT DE LA TRAME 802. 3  1/2</a:t>
            </a:r>
          </a:p>
        </p:txBody>
      </p:sp>
      <p:sp>
        <p:nvSpPr>
          <p:cNvPr id="43012" name="Text Box 4"/>
          <p:cNvSpPr txBox="1">
            <a:spLocks noChangeArrowheads="1"/>
          </p:cNvSpPr>
          <p:nvPr/>
        </p:nvSpPr>
        <p:spPr bwMode="auto">
          <a:xfrm>
            <a:off x="990600" y="2590800"/>
            <a:ext cx="6934200" cy="9715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60000"/>
              <a:buFont typeface="Monotype Sorts" charset="2"/>
              <a:buNone/>
            </a:pPr>
            <a:r>
              <a:rPr lang="fr-FR" sz="1800" b="1">
                <a:solidFill>
                  <a:srgbClr val="0000FF"/>
                </a:solidFill>
                <a:latin typeface="Arial" panose="020B0604020202020204" pitchFamily="34" charset="0"/>
              </a:rPr>
              <a:t>Délimiteur de début de trame</a:t>
            </a:r>
            <a:r>
              <a:rPr lang="fr-FR" sz="1800">
                <a:latin typeface="Arial" panose="020B0604020202020204" pitchFamily="34" charset="0"/>
              </a:rPr>
              <a:t> (</a:t>
            </a:r>
            <a:r>
              <a:rPr lang="fr-FR" sz="1800">
                <a:solidFill>
                  <a:srgbClr val="0000FF"/>
                </a:solidFill>
                <a:latin typeface="Arial" panose="020B0604020202020204" pitchFamily="34" charset="0"/>
              </a:rPr>
              <a:t>S</a:t>
            </a:r>
            <a:r>
              <a:rPr lang="fr-FR" sz="1800">
                <a:latin typeface="Arial" panose="020B0604020202020204" pitchFamily="34" charset="0"/>
              </a:rPr>
              <a:t>tart </a:t>
            </a:r>
            <a:r>
              <a:rPr lang="fr-FR" sz="1800">
                <a:solidFill>
                  <a:srgbClr val="0000FF"/>
                </a:solidFill>
                <a:latin typeface="Arial" panose="020B0604020202020204" pitchFamily="34" charset="0"/>
              </a:rPr>
              <a:t>F</a:t>
            </a:r>
            <a:r>
              <a:rPr lang="fr-FR" sz="1800">
                <a:latin typeface="Arial" panose="020B0604020202020204" pitchFamily="34" charset="0"/>
              </a:rPr>
              <a:t>rame </a:t>
            </a:r>
            <a:r>
              <a:rPr lang="fr-FR" sz="1800">
                <a:solidFill>
                  <a:srgbClr val="0000FF"/>
                </a:solidFill>
                <a:latin typeface="Arial" panose="020B0604020202020204" pitchFamily="34" charset="0"/>
              </a:rPr>
              <a:t>D</a:t>
            </a:r>
            <a:r>
              <a:rPr lang="fr-FR" sz="1800">
                <a:latin typeface="Arial" panose="020B0604020202020204" pitchFamily="34" charset="0"/>
              </a:rPr>
              <a:t>elimiter) :  </a:t>
            </a:r>
          </a:p>
          <a:p>
            <a:pPr>
              <a:spcBef>
                <a:spcPct val="20000"/>
              </a:spcBef>
              <a:buClr>
                <a:schemeClr val="accent1"/>
              </a:buClr>
              <a:buSzPct val="60000"/>
              <a:buFont typeface="Monotype Sorts" charset="2"/>
              <a:buNone/>
            </a:pPr>
            <a:r>
              <a:rPr lang="fr-FR" sz="1800">
                <a:latin typeface="Arial" panose="020B0604020202020204" pitchFamily="34" charset="0"/>
              </a:rPr>
              <a:t>8 bits = 10101011;  permet aux autres stations d'acquérir la synchronisation caractère et  la synchronisation trame.</a:t>
            </a:r>
            <a:endParaRPr lang="fr-FR" b="1">
              <a:latin typeface="Arial" panose="020B0604020202020204" pitchFamily="34" charset="0"/>
            </a:endParaRPr>
          </a:p>
        </p:txBody>
      </p:sp>
      <p:sp>
        <p:nvSpPr>
          <p:cNvPr id="43013" name="Text Box 5"/>
          <p:cNvSpPr txBox="1">
            <a:spLocks noChangeArrowheads="1"/>
          </p:cNvSpPr>
          <p:nvPr/>
        </p:nvSpPr>
        <p:spPr bwMode="auto">
          <a:xfrm>
            <a:off x="990600" y="1676400"/>
            <a:ext cx="6819900" cy="915988"/>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60000"/>
              <a:buFont typeface="Monotype Sorts" charset="2"/>
              <a:buNone/>
            </a:pPr>
            <a:r>
              <a:rPr lang="fr-FR" sz="1800" b="1">
                <a:solidFill>
                  <a:srgbClr val="0000FF"/>
                </a:solidFill>
                <a:latin typeface="Arial" panose="020B0604020202020204" pitchFamily="34" charset="0"/>
              </a:rPr>
              <a:t>Préambule</a:t>
            </a:r>
            <a:r>
              <a:rPr lang="fr-FR" sz="1800">
                <a:latin typeface="Arial" panose="020B0604020202020204" pitchFamily="34" charset="0"/>
              </a:rPr>
              <a:t> :  56 bits = 7 X (1010101010), dure 5.6 s  et permet aux autres stations d'acquérir la synchronisation bit.</a:t>
            </a:r>
          </a:p>
          <a:p>
            <a:pPr algn="ctr"/>
            <a:endParaRPr lang="fr-FR" sz="1800" b="1">
              <a:latin typeface="Arial" panose="020B0604020202020204" pitchFamily="34" charset="0"/>
            </a:endParaRPr>
          </a:p>
        </p:txBody>
      </p:sp>
      <p:sp>
        <p:nvSpPr>
          <p:cNvPr id="43014" name="Text Box 6"/>
          <p:cNvSpPr txBox="1">
            <a:spLocks noChangeArrowheads="1"/>
          </p:cNvSpPr>
          <p:nvPr/>
        </p:nvSpPr>
        <p:spPr bwMode="auto">
          <a:xfrm>
            <a:off x="990600" y="3733800"/>
            <a:ext cx="7315200" cy="9715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1800" b="1">
                <a:solidFill>
                  <a:srgbClr val="0000FF"/>
                </a:solidFill>
                <a:latin typeface="Arial" panose="020B0604020202020204" pitchFamily="34" charset="0"/>
              </a:rPr>
              <a:t>Adresse destination :</a:t>
            </a:r>
            <a:r>
              <a:rPr lang="fr-FR" sz="1800" b="1">
                <a:latin typeface="Arial" panose="020B0604020202020204" pitchFamily="34" charset="0"/>
              </a:rPr>
              <a:t>  </a:t>
            </a:r>
          </a:p>
          <a:p>
            <a:pPr>
              <a:spcBef>
                <a:spcPct val="20000"/>
              </a:spcBef>
              <a:buClr>
                <a:schemeClr val="accent1"/>
              </a:buClr>
              <a:buSzPct val="60000"/>
              <a:buFont typeface="Monotype Sorts" charset="2"/>
              <a:buNone/>
            </a:pPr>
            <a:r>
              <a:rPr lang="fr-FR" sz="1800">
                <a:latin typeface="Arial" panose="020B0604020202020204" pitchFamily="34" charset="0"/>
              </a:rPr>
              <a:t>adresse individuelle, pouvant être de classe "administrée localement" ou "globalement", adresse multicast, adresse broadcast.</a:t>
            </a:r>
          </a:p>
        </p:txBody>
      </p:sp>
      <p:sp>
        <p:nvSpPr>
          <p:cNvPr id="43015" name="Text Box 7"/>
          <p:cNvSpPr txBox="1">
            <a:spLocks noChangeArrowheads="1"/>
          </p:cNvSpPr>
          <p:nvPr/>
        </p:nvSpPr>
        <p:spPr bwMode="auto">
          <a:xfrm>
            <a:off x="990600" y="4876800"/>
            <a:ext cx="7162800" cy="152082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1800" b="1">
                <a:solidFill>
                  <a:srgbClr val="0000FF"/>
                </a:solidFill>
                <a:latin typeface="Arial" panose="020B0604020202020204" pitchFamily="34" charset="0"/>
              </a:rPr>
              <a:t>Adresse</a:t>
            </a:r>
            <a:r>
              <a:rPr lang="fr-FR" sz="1800" b="1">
                <a:solidFill>
                  <a:schemeClr val="hlink"/>
                </a:solidFill>
                <a:latin typeface="Arial" panose="020B0604020202020204" pitchFamily="34" charset="0"/>
              </a:rPr>
              <a:t> </a:t>
            </a:r>
            <a:r>
              <a:rPr lang="fr-FR" sz="1800" b="1">
                <a:solidFill>
                  <a:srgbClr val="0000FF"/>
                </a:solidFill>
                <a:latin typeface="Arial" panose="020B0604020202020204" pitchFamily="34" charset="0"/>
              </a:rPr>
              <a:t>source</a:t>
            </a:r>
            <a:r>
              <a:rPr lang="fr-FR" sz="1800" b="1">
                <a:latin typeface="Arial" panose="020B0604020202020204" pitchFamily="34" charset="0"/>
              </a:rPr>
              <a:t> </a:t>
            </a:r>
            <a:r>
              <a:rPr lang="fr-FR" sz="1800" b="1">
                <a:solidFill>
                  <a:srgbClr val="0000FF"/>
                </a:solidFill>
                <a:latin typeface="Arial" panose="020B0604020202020204" pitchFamily="34" charset="0"/>
              </a:rPr>
              <a:t>:</a:t>
            </a:r>
            <a:r>
              <a:rPr lang="fr-FR" sz="1800" b="1">
                <a:latin typeface="Arial" panose="020B0604020202020204" pitchFamily="34" charset="0"/>
              </a:rPr>
              <a:t>  </a:t>
            </a:r>
          </a:p>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adresse physique de la station émettrice,  c'est une adresse individuelle pouvant être de classe "administrée localement" ou "administrée globalement".</a:t>
            </a:r>
          </a:p>
          <a:p>
            <a:endParaRPr lang="fr-FR" sz="1800" b="1">
              <a:latin typeface="Arial" panose="020B0604020202020204" pitchFamily="34" charset="0"/>
            </a:endParaRPr>
          </a:p>
        </p:txBody>
      </p:sp>
    </p:spTree>
    <p:extLst>
      <p:ext uri="{BB962C8B-B14F-4D97-AF65-F5344CB8AC3E}">
        <p14:creationId xmlns:p14="http://schemas.microsoft.com/office/powerpoint/2010/main" val="196609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fld id="{FFB1AA97-A254-4250-87F5-4329BA38F99A}" type="slidenum">
              <a:rPr lang="fr-FR"/>
              <a:pPr/>
              <a:t>35</a:t>
            </a:fld>
            <a:endParaRPr lang="fr-FR"/>
          </a:p>
        </p:txBody>
      </p:sp>
      <p:sp>
        <p:nvSpPr>
          <p:cNvPr id="44034" name="Rectangle 2"/>
          <p:cNvSpPr>
            <a:spLocks noGrp="1" noChangeArrowheads="1"/>
          </p:cNvSpPr>
          <p:nvPr>
            <p:ph type="title"/>
          </p:nvPr>
        </p:nvSpPr>
        <p:spPr>
          <a:xfrm>
            <a:off x="6934200" y="152400"/>
            <a:ext cx="19812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Trame 802.3</a:t>
            </a:r>
          </a:p>
        </p:txBody>
      </p:sp>
      <p:sp>
        <p:nvSpPr>
          <p:cNvPr id="44035" name="Rectangle 3"/>
          <p:cNvSpPr>
            <a:spLocks noChangeArrowheads="1"/>
          </p:cNvSpPr>
          <p:nvPr/>
        </p:nvSpPr>
        <p:spPr bwMode="auto">
          <a:xfrm>
            <a:off x="9144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36" name="Text Box 4"/>
          <p:cNvSpPr txBox="1">
            <a:spLocks noChangeArrowheads="1"/>
          </p:cNvSpPr>
          <p:nvPr/>
        </p:nvSpPr>
        <p:spPr bwMode="auto">
          <a:xfrm>
            <a:off x="990600" y="1447800"/>
            <a:ext cx="7391400" cy="108267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accent1"/>
              </a:buClr>
              <a:buSzPct val="60000"/>
              <a:buFont typeface="Monotype Sorts" charset="2"/>
              <a:buNone/>
            </a:pPr>
            <a:r>
              <a:rPr lang="fr-FR" sz="1800" b="1">
                <a:solidFill>
                  <a:srgbClr val="0000FF"/>
                </a:solidFill>
                <a:latin typeface="Arial" panose="020B0604020202020204" pitchFamily="34" charset="0"/>
              </a:rPr>
              <a:t>Longueur du champ de données</a:t>
            </a:r>
            <a:r>
              <a:rPr lang="fr-FR" sz="1800">
                <a:solidFill>
                  <a:srgbClr val="0000FF"/>
                </a:solidFill>
                <a:latin typeface="Arial" panose="020B0604020202020204" pitchFamily="34" charset="0"/>
              </a:rPr>
              <a:t> :</a:t>
            </a:r>
            <a:r>
              <a:rPr lang="fr-FR" sz="1800">
                <a:latin typeface="Arial" panose="020B0604020202020204" pitchFamily="34" charset="0"/>
              </a:rPr>
              <a:t> valeur comprise entre 1 et 1500, indique le nombre d'octets contenus dans le champ suivant; si la valeur est supérieure à 1500, la trame peut être utilisée à d'autres fins (autre protocole que IEEE 802.3, permet la compatibilité avec ethernet).</a:t>
            </a:r>
          </a:p>
        </p:txBody>
      </p:sp>
      <p:sp>
        <p:nvSpPr>
          <p:cNvPr id="44037" name="Text Box 5"/>
          <p:cNvSpPr txBox="1">
            <a:spLocks noChangeArrowheads="1"/>
          </p:cNvSpPr>
          <p:nvPr/>
        </p:nvSpPr>
        <p:spPr bwMode="auto">
          <a:xfrm>
            <a:off x="990600" y="2895600"/>
            <a:ext cx="7391400" cy="133032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accent1"/>
              </a:buClr>
              <a:buSzPct val="60000"/>
              <a:buFont typeface="Monotype Sorts" charset="2"/>
              <a:buNone/>
            </a:pPr>
            <a:r>
              <a:rPr lang="fr-FR" sz="1800" b="1">
                <a:solidFill>
                  <a:srgbClr val="0000FF"/>
                </a:solidFill>
                <a:latin typeface="Arial" panose="020B0604020202020204" pitchFamily="34" charset="0"/>
              </a:rPr>
              <a:t>Padding</a:t>
            </a:r>
            <a:r>
              <a:rPr lang="fr-FR" sz="1800">
                <a:solidFill>
                  <a:srgbClr val="0000FF"/>
                </a:solidFill>
                <a:latin typeface="Arial" panose="020B0604020202020204" pitchFamily="34" charset="0"/>
              </a:rPr>
              <a:t> :</a:t>
            </a:r>
            <a:r>
              <a:rPr lang="fr-FR" sz="1800">
                <a:latin typeface="Arial" panose="020B0604020202020204" pitchFamily="34" charset="0"/>
              </a:rPr>
              <a:t> contenu sans signification complétant à 64 octets la taille totale d'une trame dont la longueur des données est inférieure à 46  octets; en effet, une trame est considérée valide (non percutée par une collision) si sa longueur  est d'au moins 64 octets; 46 &lt;= (données + padding) &lt;= 1500.</a:t>
            </a:r>
            <a:endParaRPr lang="fr-FR" b="1">
              <a:latin typeface="Arial" panose="020B0604020202020204" pitchFamily="34" charset="0"/>
            </a:endParaRPr>
          </a:p>
        </p:txBody>
      </p:sp>
      <p:sp>
        <p:nvSpPr>
          <p:cNvPr id="44038" name="Text Box 6"/>
          <p:cNvSpPr txBox="1">
            <a:spLocks noChangeArrowheads="1"/>
          </p:cNvSpPr>
          <p:nvPr/>
        </p:nvSpPr>
        <p:spPr bwMode="auto">
          <a:xfrm>
            <a:off x="863600" y="609600"/>
            <a:ext cx="4416425" cy="3968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FORMAT DE LA TRAME 802. 3   2/2</a:t>
            </a:r>
          </a:p>
        </p:txBody>
      </p:sp>
      <p:sp>
        <p:nvSpPr>
          <p:cNvPr id="44039" name="Text Box 7"/>
          <p:cNvSpPr txBox="1">
            <a:spLocks noChangeArrowheads="1"/>
          </p:cNvSpPr>
          <p:nvPr/>
        </p:nvSpPr>
        <p:spPr bwMode="auto">
          <a:xfrm>
            <a:off x="990600" y="4495800"/>
            <a:ext cx="7620000" cy="185102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60000"/>
              <a:buFont typeface="Monotype Sorts" charset="2"/>
              <a:buNone/>
            </a:pPr>
            <a:r>
              <a:rPr lang="fr-FR" sz="1800" b="1">
                <a:solidFill>
                  <a:srgbClr val="0000FF"/>
                </a:solidFill>
                <a:latin typeface="Arial" panose="020B0604020202020204" pitchFamily="34" charset="0"/>
              </a:rPr>
              <a:t>Contrôle</a:t>
            </a:r>
            <a:r>
              <a:rPr lang="fr-FR" sz="1800">
                <a:solidFill>
                  <a:srgbClr val="0000FF"/>
                </a:solidFill>
                <a:latin typeface="Arial" panose="020B0604020202020204" pitchFamily="34" charset="0"/>
              </a:rPr>
              <a:t> :</a:t>
            </a:r>
            <a:r>
              <a:rPr lang="fr-FR" sz="1800">
                <a:latin typeface="Arial" panose="020B0604020202020204" pitchFamily="34" charset="0"/>
              </a:rPr>
              <a:t> séquence  de contrôle basée sur un CRC polynomial de degré 32.</a:t>
            </a:r>
          </a:p>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Sens de circulation des octets  : selon la structure logique de la trame : préambule = premier octet émis, FCS = dernier octet émis.</a:t>
            </a:r>
          </a:p>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Le sens de circulation des bits par octets se fait selon le schéma suivant : LSB first</a:t>
            </a:r>
            <a:endParaRPr lang="fr-FR" sz="1800" b="1">
              <a:latin typeface="Arial" panose="020B0604020202020204" pitchFamily="34" charset="0"/>
            </a:endParaRPr>
          </a:p>
        </p:txBody>
      </p:sp>
    </p:spTree>
    <p:extLst>
      <p:ext uri="{BB962C8B-B14F-4D97-AF65-F5344CB8AC3E}">
        <p14:creationId xmlns:p14="http://schemas.microsoft.com/office/powerpoint/2010/main" val="2441723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35FDA958-B437-47A5-94F7-D42785A10814}" type="slidenum">
              <a:rPr lang="fr-FR"/>
              <a:pPr/>
              <a:t>36</a:t>
            </a:fld>
            <a:endParaRPr lang="fr-FR"/>
          </a:p>
        </p:txBody>
      </p:sp>
      <p:sp>
        <p:nvSpPr>
          <p:cNvPr id="45058" name="Rectangle 2"/>
          <p:cNvSpPr>
            <a:spLocks noGrp="1" noChangeArrowheads="1"/>
          </p:cNvSpPr>
          <p:nvPr>
            <p:ph type="title"/>
          </p:nvPr>
        </p:nvSpPr>
        <p:spPr>
          <a:xfrm>
            <a:off x="5867400" y="152400"/>
            <a:ext cx="3046413"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Trame ETHERNET</a:t>
            </a:r>
          </a:p>
        </p:txBody>
      </p:sp>
      <p:sp>
        <p:nvSpPr>
          <p:cNvPr id="45059" name="Text Box 3"/>
          <p:cNvSpPr txBox="1">
            <a:spLocks noChangeArrowheads="1"/>
          </p:cNvSpPr>
          <p:nvPr/>
        </p:nvSpPr>
        <p:spPr bwMode="auto">
          <a:xfrm>
            <a:off x="381000" y="1066800"/>
            <a:ext cx="8305800" cy="43894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accent1"/>
              </a:buClr>
              <a:buSzPct val="80000"/>
              <a:buFont typeface="Wingdings" panose="05000000000000000000" pitchFamily="2" charset="2"/>
              <a:buNone/>
            </a:pPr>
            <a:endParaRPr lang="fr-FR" sz="1800" b="1">
              <a:solidFill>
                <a:srgbClr val="0000FF"/>
              </a:solidFill>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1800" b="1">
                <a:solidFill>
                  <a:srgbClr val="0000FF"/>
                </a:solidFill>
                <a:latin typeface="Arial" panose="020B0604020202020204" pitchFamily="34" charset="0"/>
              </a:rPr>
              <a:t>TRAME ETHERNET :</a:t>
            </a:r>
            <a:r>
              <a:rPr lang="fr-FR" sz="1800" b="1">
                <a:latin typeface="Arial" panose="020B0604020202020204" pitchFamily="34" charset="0"/>
              </a:rPr>
              <a:t> </a:t>
            </a:r>
          </a:p>
          <a:p>
            <a:pPr>
              <a:lnSpc>
                <a:spcPct val="90000"/>
              </a:lnSpc>
              <a:spcBef>
                <a:spcPct val="20000"/>
              </a:spcBef>
              <a:buClr>
                <a:schemeClr val="accent1"/>
              </a:buClr>
              <a:buSzPct val="80000"/>
              <a:buFont typeface="Wingdings" panose="05000000000000000000" pitchFamily="2" charset="2"/>
              <a:buNone/>
            </a:pPr>
            <a:endParaRPr lang="fr-FR" sz="1800" b="1">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1800" b="1">
                <a:latin typeface="Arial" panose="020B0604020202020204" pitchFamily="34" charset="0"/>
              </a:rPr>
              <a:t>identique à la trame 802.3 sauf le champ type indiquant le type de protocole véhiculé dans le trame :</a:t>
            </a:r>
          </a:p>
          <a:p>
            <a:pPr>
              <a:lnSpc>
                <a:spcPct val="90000"/>
              </a:lnSpc>
              <a:spcBef>
                <a:spcPct val="20000"/>
              </a:spcBef>
              <a:buClr>
                <a:schemeClr val="accent1"/>
              </a:buClr>
              <a:buSzPct val="80000"/>
              <a:buFont typeface="Wingdings" panose="05000000000000000000" pitchFamily="2" charset="2"/>
              <a:buNone/>
            </a:pPr>
            <a:endParaRPr lang="fr-FR" sz="1800">
              <a:latin typeface="Arial" panose="020B0604020202020204" pitchFamily="34" charset="0"/>
            </a:endParaRP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 Champ de 2 octets représenté sous la forme hexadécimale XX-YY ou XXYY.</a:t>
            </a:r>
          </a:p>
          <a:p>
            <a:pPr>
              <a:lnSpc>
                <a:spcPct val="90000"/>
              </a:lnSpc>
              <a:spcBef>
                <a:spcPct val="20000"/>
              </a:spcBef>
              <a:buClr>
                <a:schemeClr val="accent1"/>
              </a:buClr>
              <a:buSzPct val="60000"/>
              <a:buFont typeface="Monotype Sorts" charset="2"/>
              <a:buNone/>
            </a:pPr>
            <a:r>
              <a:rPr lang="fr-FR" sz="1800">
                <a:latin typeface="Arial" panose="020B0604020202020204" pitchFamily="34" charset="0"/>
              </a:rPr>
              <a:t>- La valeur du champ type est normalement supérieure à 1500 c'est à dire la valeur maximum du champ longueur de données dans la trame IEEE; les valeurs connues sont :</a:t>
            </a:r>
          </a:p>
          <a:p>
            <a:pPr lvl="2">
              <a:lnSpc>
                <a:spcPct val="90000"/>
              </a:lnSpc>
              <a:spcBef>
                <a:spcPct val="20000"/>
              </a:spcBef>
              <a:buClr>
                <a:srgbClr val="FF66CC"/>
              </a:buClr>
              <a:buSzPct val="50000"/>
              <a:buFont typeface="Monotype Sorts" charset="2"/>
              <a:buNone/>
            </a:pPr>
            <a:r>
              <a:rPr lang="fr-FR" sz="1800">
                <a:latin typeface="Arial" panose="020B0604020202020204" pitchFamily="34" charset="0"/>
              </a:rPr>
              <a:t>0806 : ARP, 0800 : IP</a:t>
            </a:r>
          </a:p>
          <a:p>
            <a:pPr lvl="2">
              <a:lnSpc>
                <a:spcPct val="90000"/>
              </a:lnSpc>
              <a:spcBef>
                <a:spcPct val="20000"/>
              </a:spcBef>
              <a:buClr>
                <a:srgbClr val="FF66CC"/>
              </a:buClr>
              <a:buSzPct val="50000"/>
              <a:buFont typeface="Monotype Sorts" charset="2"/>
              <a:buNone/>
            </a:pPr>
            <a:r>
              <a:rPr lang="fr-FR" sz="1800">
                <a:latin typeface="Arial" panose="020B0604020202020204" pitchFamily="34" charset="0"/>
              </a:rPr>
              <a:t>6000 à 6009 : protocoles DEC,</a:t>
            </a:r>
          </a:p>
          <a:p>
            <a:pPr lvl="2">
              <a:lnSpc>
                <a:spcPct val="90000"/>
              </a:lnSpc>
              <a:spcBef>
                <a:spcPct val="20000"/>
              </a:spcBef>
              <a:buClr>
                <a:srgbClr val="FF66CC"/>
              </a:buClr>
              <a:buSzPct val="50000"/>
              <a:buFont typeface="Monotype Sorts" charset="2"/>
              <a:buNone/>
            </a:pPr>
            <a:r>
              <a:rPr lang="fr-FR" sz="1800">
                <a:latin typeface="Arial" panose="020B0604020202020204" pitchFamily="34" charset="0"/>
              </a:rPr>
              <a:t>8019 : Apollo</a:t>
            </a:r>
          </a:p>
          <a:p>
            <a:pPr lvl="3">
              <a:lnSpc>
                <a:spcPct val="90000"/>
              </a:lnSpc>
              <a:spcBef>
                <a:spcPct val="20000"/>
              </a:spcBef>
              <a:buClr>
                <a:srgbClr val="FF66CC"/>
              </a:buClr>
              <a:buSzPct val="50000"/>
              <a:buFont typeface="Monotype Sorts" charset="2"/>
              <a:buNone/>
            </a:pPr>
            <a:r>
              <a:rPr lang="fr-FR" sz="1800" b="1">
                <a:latin typeface="Arial" panose="020B0604020202020204" pitchFamily="34" charset="0"/>
              </a:rPr>
              <a:t>...</a:t>
            </a:r>
          </a:p>
          <a:p>
            <a:endParaRPr lang="fr-FR" sz="1800" b="1">
              <a:latin typeface="Arial" panose="020B0604020202020204" pitchFamily="34" charset="0"/>
            </a:endParaRPr>
          </a:p>
        </p:txBody>
      </p:sp>
      <p:sp>
        <p:nvSpPr>
          <p:cNvPr id="45060" name="Text Box 4"/>
          <p:cNvSpPr txBox="1">
            <a:spLocks noChangeArrowheads="1"/>
          </p:cNvSpPr>
          <p:nvPr/>
        </p:nvSpPr>
        <p:spPr bwMode="auto">
          <a:xfrm>
            <a:off x="3124200" y="5105400"/>
            <a:ext cx="5556250" cy="1027113"/>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 Pas de niveau 802.2</a:t>
            </a:r>
          </a:p>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 Cohabitation possible entre Ethernet et IEEE 802.3,</a:t>
            </a:r>
          </a:p>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 Ethernet est encore trés utilisé.</a:t>
            </a:r>
          </a:p>
        </p:txBody>
      </p:sp>
    </p:spTree>
    <p:extLst>
      <p:ext uri="{BB962C8B-B14F-4D97-AF65-F5344CB8AC3E}">
        <p14:creationId xmlns:p14="http://schemas.microsoft.com/office/powerpoint/2010/main" val="418994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fld id="{BA85B40E-4FF4-4BB8-A96F-D82BA8BF866C}" type="slidenum">
              <a:rPr lang="fr-FR"/>
              <a:pPr/>
              <a:t>37</a:t>
            </a:fld>
            <a:endParaRPr lang="fr-FR"/>
          </a:p>
        </p:txBody>
      </p:sp>
      <p:sp>
        <p:nvSpPr>
          <p:cNvPr id="47106" name="Rectangle 2"/>
          <p:cNvSpPr>
            <a:spLocks noGrp="1" noChangeArrowheads="1"/>
          </p:cNvSpPr>
          <p:nvPr>
            <p:ph type="title"/>
          </p:nvPr>
        </p:nvSpPr>
        <p:spPr>
          <a:xfrm>
            <a:off x="7162800" y="304800"/>
            <a:ext cx="1828800" cy="457200"/>
          </a:xfrm>
          <a:solidFill>
            <a:srgbClr val="FFCC66"/>
          </a:solidFill>
          <a:ln/>
        </p:spPr>
        <p:txBody>
          <a:bodyPr lIns="92075" tIns="46038" rIns="92075" bIns="46038"/>
          <a:lstStyle/>
          <a:p>
            <a:pPr marL="838200" indent="-838200" algn="r"/>
            <a:r>
              <a:rPr lang="fr-FR" sz="2400" b="1">
                <a:solidFill>
                  <a:schemeClr val="tx1"/>
                </a:solidFill>
                <a:latin typeface="Arial" panose="020B0604020202020204" pitchFamily="34" charset="0"/>
              </a:rPr>
              <a:t>Adressage</a:t>
            </a:r>
          </a:p>
        </p:txBody>
      </p:sp>
      <p:sp>
        <p:nvSpPr>
          <p:cNvPr id="47107" name="Text Box 3"/>
          <p:cNvSpPr txBox="1">
            <a:spLocks noChangeArrowheads="1"/>
          </p:cNvSpPr>
          <p:nvPr/>
        </p:nvSpPr>
        <p:spPr bwMode="auto">
          <a:xfrm>
            <a:off x="457200" y="1295400"/>
            <a:ext cx="8153400" cy="4548188"/>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1800" b="1">
                <a:solidFill>
                  <a:srgbClr val="0000FF"/>
                </a:solidFill>
                <a:latin typeface="Arial" panose="020B0604020202020204" pitchFamily="34" charset="0"/>
              </a:rPr>
              <a:t>ADRESSAGE :</a:t>
            </a:r>
          </a:p>
          <a:p>
            <a:pPr>
              <a:spcBef>
                <a:spcPct val="20000"/>
              </a:spcBef>
              <a:buClr>
                <a:schemeClr val="accent1"/>
              </a:buClr>
              <a:buSzPct val="80000"/>
              <a:buFont typeface="Wingdings" panose="05000000000000000000" pitchFamily="2" charset="2"/>
              <a:buNone/>
            </a:pPr>
            <a:endParaRPr lang="fr-FR" sz="1800" b="1">
              <a:solidFill>
                <a:srgbClr val="0000FF"/>
              </a:solidFill>
              <a:latin typeface="Arial" panose="020B0604020202020204" pitchFamily="34" charset="0"/>
            </a:endParaRPr>
          </a:p>
          <a:p>
            <a:pPr>
              <a:spcBef>
                <a:spcPct val="20000"/>
              </a:spcBef>
              <a:buClr>
                <a:schemeClr val="accent1"/>
              </a:buClr>
              <a:buSzPct val="80000"/>
              <a:buFont typeface="Wingdings" panose="05000000000000000000" pitchFamily="2" charset="2"/>
              <a:buNone/>
            </a:pPr>
            <a:r>
              <a:rPr lang="fr-FR" sz="1800">
                <a:latin typeface="Arial" panose="020B0604020202020204" pitchFamily="34" charset="0"/>
              </a:rPr>
              <a:t>- Les adresses IEEE 802.3 ou Ethernet sont codées sur 48 bits (6 octets).</a:t>
            </a:r>
          </a:p>
          <a:p>
            <a:pPr lvl="1">
              <a:spcBef>
                <a:spcPct val="20000"/>
              </a:spcBef>
              <a:buClr>
                <a:srgbClr val="FF66CC"/>
              </a:buClr>
              <a:buSzPct val="65000"/>
              <a:buFont typeface="Monotype Sorts" charset="2"/>
              <a:buNone/>
            </a:pPr>
            <a:r>
              <a:rPr lang="fr-FR" sz="1800">
                <a:latin typeface="Arial" panose="020B0604020202020204" pitchFamily="34" charset="0"/>
              </a:rPr>
              <a:t>syntaxe :</a:t>
            </a:r>
          </a:p>
          <a:p>
            <a:pPr lvl="2">
              <a:spcBef>
                <a:spcPct val="20000"/>
              </a:spcBef>
            </a:pPr>
            <a:r>
              <a:rPr lang="fr-FR" sz="1800">
                <a:latin typeface="Arial" panose="020B0604020202020204" pitchFamily="34" charset="0"/>
              </a:rPr>
              <a:t>08:00:20:09:E3:D8 ou 8:0:20:9:E3:D8 </a:t>
            </a:r>
          </a:p>
          <a:p>
            <a:pPr lvl="2">
              <a:spcBef>
                <a:spcPct val="20000"/>
              </a:spcBef>
            </a:pPr>
            <a:r>
              <a:rPr lang="fr-FR" sz="1800">
                <a:latin typeface="Arial" panose="020B0604020202020204" pitchFamily="34" charset="0"/>
              </a:rPr>
              <a:t>ou 08-00-20-09-E3-D8 ou 08002009E3D8</a:t>
            </a:r>
          </a:p>
          <a:p>
            <a:pPr lvl="1">
              <a:spcBef>
                <a:spcPct val="20000"/>
              </a:spcBef>
            </a:pPr>
            <a:endParaRPr lang="fr-FR" sz="1800">
              <a:latin typeface="Arial" panose="020B0604020202020204" pitchFamily="34" charset="0"/>
            </a:endParaRPr>
          </a:p>
          <a:p>
            <a:pPr>
              <a:spcBef>
                <a:spcPct val="20000"/>
              </a:spcBef>
              <a:buClr>
                <a:srgbClr val="FF66CC"/>
              </a:buClr>
              <a:buSzPct val="65000"/>
              <a:buFont typeface="Monotype Sorts" charset="2"/>
              <a:buNone/>
            </a:pPr>
            <a:r>
              <a:rPr lang="fr-FR" sz="1800">
                <a:latin typeface="Arial" panose="020B0604020202020204" pitchFamily="34" charset="0"/>
              </a:rPr>
              <a:t>- Adresse Broadcast:  FF:FF:FF:FF:FF:FF</a:t>
            </a:r>
          </a:p>
          <a:p>
            <a:pPr>
              <a:spcBef>
                <a:spcPct val="20000"/>
              </a:spcBef>
              <a:buClr>
                <a:srgbClr val="FF66CC"/>
              </a:buClr>
              <a:buSzPct val="65000"/>
              <a:buFont typeface="Monotype Sorts" charset="2"/>
              <a:buNone/>
            </a:pPr>
            <a:r>
              <a:rPr lang="fr-FR" sz="1800">
                <a:latin typeface="Arial" panose="020B0604020202020204" pitchFamily="34" charset="0"/>
              </a:rPr>
              <a:t>- Adresse Multicast: le premier bit d' adresse transmis est égal à 1 (le premier octet de l'adresse est impair) :</a:t>
            </a:r>
          </a:p>
          <a:p>
            <a:pPr lvl="1">
              <a:spcBef>
                <a:spcPct val="20000"/>
              </a:spcBef>
            </a:pPr>
            <a:r>
              <a:rPr lang="fr-FR" sz="1800">
                <a:latin typeface="Arial" panose="020B0604020202020204" pitchFamily="34" charset="0"/>
              </a:rPr>
              <a:t>09:00:2B:00:00:0F,  09:00:2B:01:00:00</a:t>
            </a:r>
            <a:endParaRPr lang="fr-FR" sz="1800" b="1">
              <a:latin typeface="Arial" panose="020B0604020202020204" pitchFamily="34" charset="0"/>
            </a:endParaRPr>
          </a:p>
          <a:p>
            <a:pPr>
              <a:spcBef>
                <a:spcPct val="20000"/>
              </a:spcBef>
              <a:buClr>
                <a:srgbClr val="FF66CC"/>
              </a:buClr>
              <a:buSzPct val="65000"/>
              <a:buFont typeface="Monotype Sorts" charset="2"/>
              <a:buNone/>
            </a:pPr>
            <a:r>
              <a:rPr lang="fr-FR" sz="1800">
                <a:latin typeface="Arial" panose="020B0604020202020204" pitchFamily="34" charset="0"/>
              </a:rPr>
              <a:t>- Adresse individuelle : comprend le premier bit transmis à 0 (premier octet d'adresse pair) :</a:t>
            </a:r>
          </a:p>
          <a:p>
            <a:pPr lvl="1">
              <a:spcBef>
                <a:spcPct val="20000"/>
              </a:spcBef>
            </a:pPr>
            <a:r>
              <a:rPr lang="fr-FR" sz="1800">
                <a:latin typeface="Arial" panose="020B0604020202020204" pitchFamily="34" charset="0"/>
              </a:rPr>
              <a:t>08:00:20:09:E3:D8 ou  00:01:23:09:E3:D5</a:t>
            </a:r>
          </a:p>
        </p:txBody>
      </p:sp>
    </p:spTree>
    <p:extLst>
      <p:ext uri="{BB962C8B-B14F-4D97-AF65-F5344CB8AC3E}">
        <p14:creationId xmlns:p14="http://schemas.microsoft.com/office/powerpoint/2010/main" val="2054578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6111955-E7DB-4CA9-8C42-E725CD4F7777}" type="slidenum">
              <a:rPr lang="fr-FR"/>
              <a:pPr/>
              <a:t>38</a:t>
            </a:fld>
            <a:endParaRPr lang="fr-FR"/>
          </a:p>
        </p:txBody>
      </p:sp>
      <p:sp>
        <p:nvSpPr>
          <p:cNvPr id="48130" name="Rectangle 2"/>
          <p:cNvSpPr>
            <a:spLocks noGrp="1" noChangeArrowheads="1"/>
          </p:cNvSpPr>
          <p:nvPr>
            <p:ph type="title"/>
          </p:nvPr>
        </p:nvSpPr>
        <p:spPr>
          <a:xfrm>
            <a:off x="7162800" y="228600"/>
            <a:ext cx="1827213" cy="4572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Adressage</a:t>
            </a:r>
          </a:p>
        </p:txBody>
      </p:sp>
      <p:sp>
        <p:nvSpPr>
          <p:cNvPr id="48131" name="Text Box 3"/>
          <p:cNvSpPr txBox="1">
            <a:spLocks noChangeArrowheads="1"/>
          </p:cNvSpPr>
          <p:nvPr/>
        </p:nvSpPr>
        <p:spPr bwMode="auto">
          <a:xfrm>
            <a:off x="1066800" y="2057400"/>
            <a:ext cx="7239000" cy="276225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accent1"/>
              </a:buClr>
              <a:buSzPct val="80000"/>
              <a:buFont typeface="Wingdings" panose="05000000000000000000" pitchFamily="2" charset="2"/>
              <a:buNone/>
            </a:pPr>
            <a:endParaRPr lang="fr-FR" sz="1800" b="1">
              <a:latin typeface="Arial" panose="020B0604020202020204" pitchFamily="34" charset="0"/>
            </a:endParaRPr>
          </a:p>
          <a:p>
            <a:pPr>
              <a:lnSpc>
                <a:spcPct val="90000"/>
              </a:lnSpc>
              <a:spcBef>
                <a:spcPct val="20000"/>
              </a:spcBef>
              <a:buClr>
                <a:srgbClr val="FF66CC"/>
              </a:buClr>
              <a:buSzPct val="65000"/>
              <a:buFont typeface="Monotype Sorts" charset="2"/>
              <a:buNone/>
            </a:pPr>
            <a:r>
              <a:rPr lang="fr-FR" sz="1800">
                <a:latin typeface="Arial" panose="020B0604020202020204" pitchFamily="34" charset="0"/>
              </a:rPr>
              <a:t>- </a:t>
            </a:r>
            <a:r>
              <a:rPr lang="fr-FR" sz="1800" b="1">
                <a:solidFill>
                  <a:srgbClr val="0000FF"/>
                </a:solidFill>
                <a:latin typeface="Arial" panose="020B0604020202020204" pitchFamily="34" charset="0"/>
              </a:rPr>
              <a:t>Localement</a:t>
            </a:r>
            <a:r>
              <a:rPr lang="fr-FR" sz="1800">
                <a:latin typeface="Arial" panose="020B0604020202020204" pitchFamily="34" charset="0"/>
              </a:rPr>
              <a:t> : adresse significative pour le réseau sur lequel elle est connectée; le second bit d'adresse transmis est égal à 1 : le premier octet de l'adresse  est égal à  02, 03, 06, 07, 0A, 0B, 0E, 0F ,12, etc.</a:t>
            </a:r>
          </a:p>
          <a:p>
            <a:pPr>
              <a:lnSpc>
                <a:spcPct val="90000"/>
              </a:lnSpc>
              <a:spcBef>
                <a:spcPct val="20000"/>
              </a:spcBef>
              <a:buClr>
                <a:srgbClr val="FF66CC"/>
              </a:buClr>
              <a:buSzPct val="65000"/>
              <a:buFont typeface="Monotype Sorts" charset="2"/>
              <a:buNone/>
            </a:pPr>
            <a:endParaRPr lang="fr-FR" sz="1800">
              <a:latin typeface="Arial" panose="020B0604020202020204" pitchFamily="34" charset="0"/>
            </a:endParaRPr>
          </a:p>
          <a:p>
            <a:pPr>
              <a:lnSpc>
                <a:spcPct val="90000"/>
              </a:lnSpc>
              <a:spcBef>
                <a:spcPct val="20000"/>
              </a:spcBef>
              <a:buClr>
                <a:srgbClr val="FF66CC"/>
              </a:buClr>
              <a:buSzPct val="65000"/>
              <a:buFont typeface="Monotype Sorts" charset="2"/>
              <a:buNone/>
            </a:pPr>
            <a:r>
              <a:rPr lang="fr-FR" sz="1800">
                <a:latin typeface="Arial" panose="020B0604020202020204" pitchFamily="34" charset="0"/>
              </a:rPr>
              <a:t>- </a:t>
            </a:r>
            <a:r>
              <a:rPr lang="fr-FR" sz="1800" b="1">
                <a:solidFill>
                  <a:srgbClr val="0000FF"/>
                </a:solidFill>
                <a:latin typeface="Arial" panose="020B0604020202020204" pitchFamily="34" charset="0"/>
              </a:rPr>
              <a:t>Globalement</a:t>
            </a:r>
            <a:r>
              <a:rPr lang="fr-FR" sz="1800">
                <a:latin typeface="Arial" panose="020B0604020202020204" pitchFamily="34" charset="0"/>
              </a:rPr>
              <a:t> : cette adresse est dite universelle et est attribuée par l'organisme IEEE; le second bit d'adresse transmis est égal à 0 : le premier octet de l'addresse est égal à :  00, 01, 04, 05, 08, 09, 0C, 0D,  10, etc.</a:t>
            </a:r>
          </a:p>
          <a:p>
            <a:endParaRPr lang="fr-FR" sz="1800" b="1">
              <a:latin typeface="Arial" panose="020B0604020202020204" pitchFamily="34" charset="0"/>
            </a:endParaRPr>
          </a:p>
        </p:txBody>
      </p:sp>
      <p:sp>
        <p:nvSpPr>
          <p:cNvPr id="48132" name="Text Box 4"/>
          <p:cNvSpPr txBox="1">
            <a:spLocks noChangeArrowheads="1"/>
          </p:cNvSpPr>
          <p:nvPr/>
        </p:nvSpPr>
        <p:spPr bwMode="auto">
          <a:xfrm>
            <a:off x="533400" y="838200"/>
            <a:ext cx="5638800" cy="5873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une </a:t>
            </a:r>
            <a:r>
              <a:rPr lang="fr-FR" sz="1800" b="1">
                <a:latin typeface="Arial" panose="020B0604020202020204" pitchFamily="34" charset="0"/>
              </a:rPr>
              <a:t>adresse de station individuelle</a:t>
            </a:r>
            <a:r>
              <a:rPr lang="fr-FR" sz="1800">
                <a:latin typeface="Arial" panose="020B0604020202020204" pitchFamily="34" charset="0"/>
              </a:rPr>
              <a:t> est administrée soit localement soit globalement :</a:t>
            </a:r>
            <a:endParaRPr lang="fr-FR">
              <a:latin typeface="Arial" panose="020B0604020202020204" pitchFamily="34" charset="0"/>
            </a:endParaRPr>
          </a:p>
        </p:txBody>
      </p:sp>
      <p:sp>
        <p:nvSpPr>
          <p:cNvPr id="48133" name="Text Box 5"/>
          <p:cNvSpPr txBox="1">
            <a:spLocks noChangeArrowheads="1"/>
          </p:cNvSpPr>
          <p:nvPr/>
        </p:nvSpPr>
        <p:spPr bwMode="auto">
          <a:xfrm>
            <a:off x="4114800" y="4572000"/>
            <a:ext cx="4683125" cy="16081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1600" b="1">
                <a:latin typeface="Arial" panose="020B0604020202020204" pitchFamily="34" charset="0"/>
              </a:rPr>
              <a:t>l'organisme IEEE réserve des tranches d'adresses pour les constructeurs :</a:t>
            </a:r>
          </a:p>
          <a:p>
            <a:pPr>
              <a:spcBef>
                <a:spcPct val="20000"/>
              </a:spcBef>
              <a:buClr>
                <a:schemeClr val="accent1"/>
              </a:buClr>
              <a:buSzPct val="80000"/>
              <a:buFont typeface="Wingdings" panose="05000000000000000000" pitchFamily="2" charset="2"/>
              <a:buNone/>
            </a:pPr>
            <a:endParaRPr lang="fr-FR" sz="800">
              <a:latin typeface="Arial" panose="020B0604020202020204" pitchFamily="34" charset="0"/>
            </a:endParaRPr>
          </a:p>
          <a:p>
            <a:pPr lvl="1">
              <a:spcBef>
                <a:spcPct val="20000"/>
              </a:spcBef>
              <a:buClr>
                <a:srgbClr val="FF66CC"/>
              </a:buClr>
              <a:buSzPct val="65000"/>
              <a:buFont typeface="Monotype Sorts" charset="2"/>
              <a:buNone/>
            </a:pPr>
            <a:r>
              <a:rPr lang="fr-FR" sz="1600">
                <a:latin typeface="Arial" panose="020B0604020202020204" pitchFamily="34" charset="0"/>
              </a:rPr>
              <a:t>00:00:0C:XX:XX:XX</a:t>
            </a:r>
            <a:r>
              <a:rPr lang="fr-FR" sz="1600" b="1">
                <a:latin typeface="Arial" panose="020B0604020202020204" pitchFamily="34" charset="0"/>
              </a:rPr>
              <a:t> 	Cisco</a:t>
            </a:r>
            <a:endParaRPr lang="fr-FR" sz="1600">
              <a:latin typeface="Arial" panose="020B0604020202020204" pitchFamily="34" charset="0"/>
            </a:endParaRPr>
          </a:p>
          <a:p>
            <a:pPr lvl="1">
              <a:spcBef>
                <a:spcPct val="20000"/>
              </a:spcBef>
              <a:buClr>
                <a:srgbClr val="FF66CC"/>
              </a:buClr>
              <a:buSzPct val="65000"/>
              <a:buFont typeface="Monotype Sorts" charset="2"/>
              <a:buNone/>
            </a:pPr>
            <a:r>
              <a:rPr lang="fr-FR" sz="1600">
                <a:latin typeface="Arial" panose="020B0604020202020204" pitchFamily="34" charset="0"/>
              </a:rPr>
              <a:t>08:00:20:XX:XX:XX</a:t>
            </a:r>
            <a:r>
              <a:rPr lang="fr-FR" sz="1600" b="1">
                <a:latin typeface="Arial" panose="020B0604020202020204" pitchFamily="34" charset="0"/>
              </a:rPr>
              <a:t> 	Sun</a:t>
            </a:r>
            <a:endParaRPr lang="fr-FR" sz="1600">
              <a:latin typeface="Arial" panose="020B0604020202020204" pitchFamily="34" charset="0"/>
            </a:endParaRPr>
          </a:p>
          <a:p>
            <a:pPr lvl="1">
              <a:spcBef>
                <a:spcPct val="20000"/>
              </a:spcBef>
              <a:buClr>
                <a:srgbClr val="FF66CC"/>
              </a:buClr>
              <a:buSzPct val="65000"/>
              <a:buFont typeface="Monotype Sorts" charset="2"/>
              <a:buNone/>
            </a:pPr>
            <a:r>
              <a:rPr lang="fr-FR" sz="1600">
                <a:latin typeface="Arial" panose="020B0604020202020204" pitchFamily="34" charset="0"/>
              </a:rPr>
              <a:t>08:00:09:XX:XX:XX</a:t>
            </a:r>
            <a:r>
              <a:rPr lang="fr-FR" sz="1600" b="1">
                <a:latin typeface="Arial" panose="020B0604020202020204" pitchFamily="34" charset="0"/>
              </a:rPr>
              <a:t> 	HP</a:t>
            </a:r>
          </a:p>
        </p:txBody>
      </p:sp>
    </p:spTree>
    <p:extLst>
      <p:ext uri="{BB962C8B-B14F-4D97-AF65-F5344CB8AC3E}">
        <p14:creationId xmlns:p14="http://schemas.microsoft.com/office/powerpoint/2010/main" val="697316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fld id="{80D75FA9-6676-4628-96D8-F80945C46BCC}" type="slidenum">
              <a:rPr lang="fr-FR"/>
              <a:pPr/>
              <a:t>39</a:t>
            </a:fld>
            <a:endParaRPr lang="fr-FR"/>
          </a:p>
        </p:txBody>
      </p:sp>
      <p:sp>
        <p:nvSpPr>
          <p:cNvPr id="49154" name="Rectangle 2"/>
          <p:cNvSpPr>
            <a:spLocks noGrp="1" noChangeArrowheads="1"/>
          </p:cNvSpPr>
          <p:nvPr>
            <p:ph type="title"/>
          </p:nvPr>
        </p:nvSpPr>
        <p:spPr>
          <a:xfrm>
            <a:off x="5943600" y="228600"/>
            <a:ext cx="3046413" cy="4572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Sous-couche MAC</a:t>
            </a:r>
          </a:p>
        </p:txBody>
      </p:sp>
      <p:sp>
        <p:nvSpPr>
          <p:cNvPr id="49155" name="Text Box 3"/>
          <p:cNvSpPr txBox="1">
            <a:spLocks noChangeArrowheads="1"/>
          </p:cNvSpPr>
          <p:nvPr/>
        </p:nvSpPr>
        <p:spPr bwMode="auto">
          <a:xfrm>
            <a:off x="609600" y="1219200"/>
            <a:ext cx="7696200" cy="16605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48000"/>
              </a:spcBef>
              <a:buClr>
                <a:schemeClr val="accent1"/>
              </a:buClr>
              <a:buSzPct val="80000"/>
              <a:buFont typeface="Wingdings" panose="05000000000000000000" pitchFamily="2" charset="2"/>
              <a:buNone/>
            </a:pPr>
            <a:endParaRPr lang="fr-FR" sz="1800" b="1" u="sng">
              <a:latin typeface="Arial" panose="020B0604020202020204" pitchFamily="34" charset="0"/>
            </a:endParaRPr>
          </a:p>
          <a:p>
            <a:pPr lvl="1">
              <a:lnSpc>
                <a:spcPct val="90000"/>
              </a:lnSpc>
              <a:spcBef>
                <a:spcPct val="20000"/>
              </a:spcBef>
              <a:buClr>
                <a:srgbClr val="FF66CC"/>
              </a:buClr>
              <a:buSzPct val="65000"/>
              <a:buFont typeface="Monotype Sorts" charset="2"/>
              <a:buNone/>
            </a:pPr>
            <a:r>
              <a:rPr lang="fr-FR" sz="1800">
                <a:latin typeface="Arial" panose="020B0604020202020204" pitchFamily="34" charset="0"/>
              </a:rPr>
              <a:t>elle met en oeuvre le protocole </a:t>
            </a:r>
            <a:r>
              <a:rPr lang="fr-FR" sz="1800">
                <a:solidFill>
                  <a:srgbClr val="0000FF"/>
                </a:solidFill>
                <a:latin typeface="Arial" panose="020B0604020202020204" pitchFamily="34" charset="0"/>
              </a:rPr>
              <a:t>CSMA/CD</a:t>
            </a:r>
            <a:r>
              <a:rPr lang="fr-FR" sz="1800">
                <a:latin typeface="Arial" panose="020B0604020202020204" pitchFamily="34" charset="0"/>
              </a:rPr>
              <a:t> : elle est chargée de mettre en forme les trames de données avec détection des erreurs de transmission et de gérer la liaison canal en écoutant les signaux "Carrier Sense" et "Collision Detection" émis par la couche physique.</a:t>
            </a:r>
          </a:p>
          <a:p>
            <a:endParaRPr lang="fr-FR" sz="1800" b="1">
              <a:latin typeface="Arial" panose="020B0604020202020204" pitchFamily="34" charset="0"/>
            </a:endParaRPr>
          </a:p>
        </p:txBody>
      </p:sp>
      <p:sp>
        <p:nvSpPr>
          <p:cNvPr id="49156" name="Text Box 4"/>
          <p:cNvSpPr txBox="1">
            <a:spLocks noChangeArrowheads="1"/>
          </p:cNvSpPr>
          <p:nvPr/>
        </p:nvSpPr>
        <p:spPr bwMode="auto">
          <a:xfrm>
            <a:off x="609600" y="457200"/>
            <a:ext cx="2768600"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spcBef>
                <a:spcPct val="48000"/>
              </a:spcBef>
              <a:buClr>
                <a:schemeClr val="accent1"/>
              </a:buClr>
              <a:buSzPct val="80000"/>
              <a:buFont typeface="Wingdings" panose="05000000000000000000" pitchFamily="2" charset="2"/>
              <a:buNone/>
            </a:pPr>
            <a:r>
              <a:rPr lang="fr-FR" sz="2000" b="1">
                <a:latin typeface="Arial" panose="020B0604020202020204" pitchFamily="34" charset="0"/>
              </a:rPr>
              <a:t>La sous-couche MAC</a:t>
            </a:r>
          </a:p>
        </p:txBody>
      </p:sp>
      <p:sp>
        <p:nvSpPr>
          <p:cNvPr id="49157" name="Text Box 5"/>
          <p:cNvSpPr txBox="1">
            <a:spLocks noChangeArrowheads="1"/>
          </p:cNvSpPr>
          <p:nvPr/>
        </p:nvSpPr>
        <p:spPr bwMode="auto">
          <a:xfrm>
            <a:off x="304800" y="3352800"/>
            <a:ext cx="8382000" cy="2551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rgbClr val="FF66CC"/>
              </a:buClr>
              <a:buSzPct val="65000"/>
              <a:buFont typeface="Monotype Sorts" charset="2"/>
              <a:buNone/>
            </a:pPr>
            <a:endParaRPr lang="fr-FR" sz="1600">
              <a:latin typeface="Arial" panose="020B0604020202020204" pitchFamily="34" charset="0"/>
            </a:endParaRPr>
          </a:p>
          <a:p>
            <a:pPr>
              <a:spcBef>
                <a:spcPct val="20000"/>
              </a:spcBef>
              <a:buClr>
                <a:srgbClr val="FF66CC"/>
              </a:buClr>
              <a:buSzPct val="65000"/>
              <a:buFont typeface="Monotype Sorts" charset="2"/>
              <a:buNone/>
            </a:pPr>
            <a:r>
              <a:rPr lang="fr-FR" sz="1400">
                <a:latin typeface="Arial" panose="020B0604020202020204" pitchFamily="34" charset="0"/>
              </a:rPr>
              <a:t>La couche </a:t>
            </a:r>
            <a:r>
              <a:rPr lang="fr-FR" sz="1400" b="1">
                <a:latin typeface="Arial" panose="020B0604020202020204" pitchFamily="34" charset="0"/>
              </a:rPr>
              <a:t>MAC</a:t>
            </a:r>
            <a:r>
              <a:rPr lang="fr-FR" sz="1400">
                <a:latin typeface="Arial" panose="020B0604020202020204" pitchFamily="34" charset="0"/>
              </a:rPr>
              <a:t> reçoit de la couche </a:t>
            </a:r>
            <a:r>
              <a:rPr lang="fr-FR" sz="1400" b="1">
                <a:latin typeface="Arial" panose="020B0604020202020204" pitchFamily="34" charset="0"/>
              </a:rPr>
              <a:t>LLC</a:t>
            </a:r>
            <a:r>
              <a:rPr lang="fr-FR" sz="1400">
                <a:latin typeface="Arial" panose="020B0604020202020204" pitchFamily="34" charset="0"/>
              </a:rPr>
              <a:t> des données à émettre. Son rôle consiste à:</a:t>
            </a:r>
          </a:p>
          <a:p>
            <a:pPr lvl="1">
              <a:spcBef>
                <a:spcPct val="20000"/>
              </a:spcBef>
            </a:pPr>
            <a:r>
              <a:rPr lang="fr-FR" sz="1400">
                <a:latin typeface="Arial" panose="020B0604020202020204" pitchFamily="34" charset="0"/>
              </a:rPr>
              <a:t>- ajouter préambule et SFD  aux données de la couche LLC,</a:t>
            </a:r>
          </a:p>
          <a:p>
            <a:pPr lvl="1">
              <a:spcBef>
                <a:spcPct val="20000"/>
              </a:spcBef>
            </a:pPr>
            <a:r>
              <a:rPr lang="fr-FR" sz="1400">
                <a:latin typeface="Arial" panose="020B0604020202020204" pitchFamily="34" charset="0"/>
              </a:rPr>
              <a:t>- ajouter le padding si nécessaire,</a:t>
            </a:r>
          </a:p>
          <a:p>
            <a:pPr lvl="1">
              <a:spcBef>
                <a:spcPct val="20000"/>
              </a:spcBef>
            </a:pPr>
            <a:r>
              <a:rPr lang="fr-FR" sz="1400">
                <a:latin typeface="Arial" panose="020B0604020202020204" pitchFamily="34" charset="0"/>
              </a:rPr>
              <a:t>- ajouter les champs adresse source, adresse destinataire, longueur des données,</a:t>
            </a:r>
          </a:p>
          <a:p>
            <a:pPr lvl="1">
              <a:spcBef>
                <a:spcPct val="20000"/>
              </a:spcBef>
            </a:pPr>
            <a:r>
              <a:rPr lang="fr-FR" sz="1400">
                <a:latin typeface="Arial" panose="020B0604020202020204" pitchFamily="34" charset="0"/>
              </a:rPr>
              <a:t>- calculer le CRC et l'ajouter à la trame,</a:t>
            </a:r>
          </a:p>
          <a:p>
            <a:pPr lvl="1">
              <a:spcBef>
                <a:spcPct val="20000"/>
              </a:spcBef>
            </a:pPr>
            <a:r>
              <a:rPr lang="fr-FR" sz="1400">
                <a:latin typeface="Arial" panose="020B0604020202020204" pitchFamily="34" charset="0"/>
              </a:rPr>
              <a:t>- si le signal "Carrier Sense" est faux depuis au moins  9.6µs (espace inter-trame à respecter), transmettre la trame bit à bit à la couche physique,</a:t>
            </a:r>
          </a:p>
          <a:p>
            <a:pPr lvl="1">
              <a:spcBef>
                <a:spcPct val="20000"/>
              </a:spcBef>
            </a:pPr>
            <a:r>
              <a:rPr lang="fr-FR" sz="1400">
                <a:latin typeface="Arial" panose="020B0604020202020204" pitchFamily="34" charset="0"/>
              </a:rPr>
              <a:t>- sinon attendre que le signal "Carrier Sense" soit faux, attendre 9.6 µs et transmettre bit à bit à la couche physique.</a:t>
            </a:r>
          </a:p>
        </p:txBody>
      </p:sp>
      <p:sp>
        <p:nvSpPr>
          <p:cNvPr id="49158" name="Text Box 6"/>
          <p:cNvSpPr txBox="1">
            <a:spLocks noChangeArrowheads="1"/>
          </p:cNvSpPr>
          <p:nvPr/>
        </p:nvSpPr>
        <p:spPr bwMode="auto">
          <a:xfrm>
            <a:off x="838200" y="3124200"/>
            <a:ext cx="3429000" cy="36671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fr-FR" sz="1800" b="1">
                <a:latin typeface="Arial" panose="020B0604020202020204" pitchFamily="34" charset="0"/>
              </a:rPr>
              <a:t>Transmission d'une trame</a:t>
            </a:r>
          </a:p>
        </p:txBody>
      </p:sp>
    </p:spTree>
    <p:extLst>
      <p:ext uri="{BB962C8B-B14F-4D97-AF65-F5344CB8AC3E}">
        <p14:creationId xmlns:p14="http://schemas.microsoft.com/office/powerpoint/2010/main" val="365403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37B8C4EC-9909-4450-A837-9619A988C026}" type="slidenum">
              <a:rPr lang="fr-FR"/>
              <a:pPr/>
              <a:t>4</a:t>
            </a:fld>
            <a:endParaRPr lang="fr-FR"/>
          </a:p>
        </p:txBody>
      </p:sp>
      <p:sp>
        <p:nvSpPr>
          <p:cNvPr id="116738" name="Text Box 9"/>
          <p:cNvSpPr txBox="1">
            <a:spLocks noChangeArrowheads="1"/>
          </p:cNvSpPr>
          <p:nvPr/>
        </p:nvSpPr>
        <p:spPr bwMode="auto">
          <a:xfrm>
            <a:off x="250825" y="836613"/>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en-US"/>
          </a:p>
        </p:txBody>
      </p:sp>
      <p:sp>
        <p:nvSpPr>
          <p:cNvPr id="116739" name="Rectangle 3"/>
          <p:cNvSpPr>
            <a:spLocks noChangeArrowheads="1"/>
          </p:cNvSpPr>
          <p:nvPr/>
        </p:nvSpPr>
        <p:spPr bwMode="auto">
          <a:xfrm>
            <a:off x="1" y="0"/>
            <a:ext cx="9144000" cy="52322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fr-FR" sz="2800" b="1" dirty="0">
                <a:solidFill>
                  <a:schemeClr val="bg1"/>
                </a:solidFill>
                <a:effectLst>
                  <a:outerShdw blurRad="38100" dist="38100" dir="2700000" algn="tl">
                    <a:srgbClr val="000000">
                      <a:alpha val="43137"/>
                    </a:srgbClr>
                  </a:outerShdw>
                </a:effectLst>
              </a:rPr>
              <a:t>L’encapsulation des données dans le modèle OSI</a:t>
            </a:r>
            <a:r>
              <a:rPr lang="fr-FR" sz="2800" dirty="0">
                <a:solidFill>
                  <a:schemeClr val="bg1"/>
                </a:solidFill>
                <a:effectLst>
                  <a:outerShdw blurRad="38100" dist="38100" dir="2700000" algn="tl">
                    <a:srgbClr val="000000">
                      <a:alpha val="43137"/>
                    </a:srgbClr>
                  </a:outerShdw>
                </a:effectLst>
              </a:rPr>
              <a:t> </a:t>
            </a:r>
          </a:p>
        </p:txBody>
      </p:sp>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221"/>
            <a:ext cx="9144000" cy="633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486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BC816AF5-CC16-489A-9C79-F94A79FD5612}" type="slidenum">
              <a:rPr lang="fr-FR"/>
              <a:pPr/>
              <a:t>40</a:t>
            </a:fld>
            <a:endParaRPr lang="fr-FR"/>
          </a:p>
        </p:txBody>
      </p:sp>
      <p:sp>
        <p:nvSpPr>
          <p:cNvPr id="50178" name="Rectangle 2"/>
          <p:cNvSpPr>
            <a:spLocks noGrp="1" noChangeArrowheads="1"/>
          </p:cNvSpPr>
          <p:nvPr>
            <p:ph type="title"/>
          </p:nvPr>
        </p:nvSpPr>
        <p:spPr>
          <a:xfrm>
            <a:off x="6019800" y="228600"/>
            <a:ext cx="2970213"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Sous-couche MAC</a:t>
            </a:r>
          </a:p>
        </p:txBody>
      </p:sp>
      <p:sp>
        <p:nvSpPr>
          <p:cNvPr id="50179" name="Text Box 3"/>
          <p:cNvSpPr txBox="1">
            <a:spLocks noChangeArrowheads="1"/>
          </p:cNvSpPr>
          <p:nvPr/>
        </p:nvSpPr>
        <p:spPr bwMode="auto">
          <a:xfrm>
            <a:off x="685800" y="838200"/>
            <a:ext cx="7772400" cy="53133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rgbClr val="FF66CC"/>
              </a:buClr>
              <a:buSzPct val="65000"/>
              <a:buFont typeface="Monotype Sorts" charset="2"/>
              <a:buNone/>
            </a:pPr>
            <a:endParaRPr lang="fr-FR" sz="1800">
              <a:latin typeface="Arial" panose="020B0604020202020204" pitchFamily="34" charset="0"/>
            </a:endParaRPr>
          </a:p>
          <a:p>
            <a:pPr>
              <a:lnSpc>
                <a:spcPct val="90000"/>
              </a:lnSpc>
              <a:spcBef>
                <a:spcPct val="20000"/>
              </a:spcBef>
              <a:buClr>
                <a:srgbClr val="FF66CC"/>
              </a:buClr>
              <a:buSzPct val="65000"/>
              <a:buFont typeface="Monotype Sorts" charset="2"/>
              <a:buNone/>
            </a:pPr>
            <a:r>
              <a:rPr lang="fr-FR" sz="1800">
                <a:latin typeface="Arial" panose="020B0604020202020204" pitchFamily="34" charset="0"/>
              </a:rPr>
              <a:t>La couche </a:t>
            </a:r>
            <a:r>
              <a:rPr lang="fr-FR" sz="1800" b="1">
                <a:latin typeface="Arial" panose="020B0604020202020204" pitchFamily="34" charset="0"/>
              </a:rPr>
              <a:t>MAC</a:t>
            </a:r>
            <a:r>
              <a:rPr lang="fr-FR" sz="1800">
                <a:latin typeface="Arial" panose="020B0604020202020204" pitchFamily="34" charset="0"/>
              </a:rPr>
              <a:t> reçoit de la couche </a:t>
            </a:r>
            <a:r>
              <a:rPr lang="fr-FR" sz="1800" b="1">
                <a:latin typeface="Arial" panose="020B0604020202020204" pitchFamily="34" charset="0"/>
              </a:rPr>
              <a:t>LLC</a:t>
            </a:r>
            <a:r>
              <a:rPr lang="fr-FR" sz="1800">
                <a:latin typeface="Arial" panose="020B0604020202020204" pitchFamily="34" charset="0"/>
              </a:rPr>
              <a:t> une requête de réception de données:</a:t>
            </a:r>
          </a:p>
          <a:p>
            <a:pPr>
              <a:lnSpc>
                <a:spcPct val="90000"/>
              </a:lnSpc>
              <a:spcBef>
                <a:spcPct val="20000"/>
              </a:spcBef>
            </a:pPr>
            <a:endParaRPr lang="fr-FR" sz="1800">
              <a:latin typeface="Arial" panose="020B0604020202020204" pitchFamily="34" charset="0"/>
            </a:endParaRPr>
          </a:p>
          <a:p>
            <a:pPr>
              <a:lnSpc>
                <a:spcPct val="90000"/>
              </a:lnSpc>
              <a:spcBef>
                <a:spcPct val="20000"/>
              </a:spcBef>
            </a:pPr>
            <a:r>
              <a:rPr lang="fr-FR" sz="1800">
                <a:latin typeface="Arial" panose="020B0604020202020204" pitchFamily="34" charset="0"/>
              </a:rPr>
              <a:t>- écoute du signal "Carrier Sense",</a:t>
            </a:r>
          </a:p>
          <a:p>
            <a:pPr>
              <a:lnSpc>
                <a:spcPct val="90000"/>
              </a:lnSpc>
              <a:spcBef>
                <a:spcPct val="20000"/>
              </a:spcBef>
            </a:pPr>
            <a:r>
              <a:rPr lang="fr-FR" sz="1800">
                <a:latin typeface="Arial" panose="020B0604020202020204" pitchFamily="34" charset="0"/>
              </a:rPr>
              <a:t>- réception des bits depuis la couche physique,</a:t>
            </a:r>
          </a:p>
          <a:p>
            <a:pPr>
              <a:lnSpc>
                <a:spcPct val="90000"/>
              </a:lnSpc>
              <a:spcBef>
                <a:spcPct val="20000"/>
              </a:spcBef>
            </a:pPr>
            <a:r>
              <a:rPr lang="fr-FR" sz="1800">
                <a:latin typeface="Arial" panose="020B0604020202020204" pitchFamily="34" charset="0"/>
              </a:rPr>
              <a:t>- élimine le préambule, le délimiteur de début de trame (SFD),</a:t>
            </a:r>
          </a:p>
          <a:p>
            <a:pPr>
              <a:lnSpc>
                <a:spcPct val="90000"/>
              </a:lnSpc>
              <a:spcBef>
                <a:spcPct val="20000"/>
              </a:spcBef>
            </a:pPr>
            <a:r>
              <a:rPr lang="fr-FR" sz="1800">
                <a:latin typeface="Arial" panose="020B0604020202020204" pitchFamily="34" charset="0"/>
              </a:rPr>
              <a:t>- élimine éventuellement le padding,</a:t>
            </a:r>
          </a:p>
          <a:p>
            <a:pPr>
              <a:lnSpc>
                <a:spcPct val="90000"/>
              </a:lnSpc>
              <a:spcBef>
                <a:spcPct val="20000"/>
              </a:spcBef>
              <a:buFontTx/>
              <a:buChar char="-"/>
            </a:pPr>
            <a:r>
              <a:rPr lang="fr-FR" sz="1800">
                <a:latin typeface="Arial" panose="020B0604020202020204" pitchFamily="34" charset="0"/>
              </a:rPr>
              <a:t> examine l'adresse destination dans la trame et si celle-ci inclut la station :</a:t>
            </a:r>
          </a:p>
          <a:p>
            <a:pPr>
              <a:lnSpc>
                <a:spcPct val="90000"/>
              </a:lnSpc>
              <a:spcBef>
                <a:spcPct val="20000"/>
              </a:spcBef>
              <a:buFontTx/>
              <a:buChar char="-"/>
            </a:pPr>
            <a:endParaRPr lang="fr-FR" sz="1800">
              <a:latin typeface="Arial" panose="020B0604020202020204" pitchFamily="34" charset="0"/>
            </a:endParaRPr>
          </a:p>
          <a:p>
            <a:pPr lvl="1">
              <a:spcBef>
                <a:spcPct val="20000"/>
              </a:spcBef>
              <a:buClr>
                <a:srgbClr val="33CC33"/>
              </a:buClr>
              <a:buSzPct val="50000"/>
              <a:buFont typeface="Monotype Sorts" charset="2"/>
              <a:buNone/>
            </a:pPr>
            <a:r>
              <a:rPr lang="fr-FR" sz="1600">
                <a:latin typeface="Arial" panose="020B0604020202020204" pitchFamily="34" charset="0"/>
              </a:rPr>
              <a:t>- reconstruit les champs de la trame adresses source et destination, longueur des données et données,</a:t>
            </a:r>
          </a:p>
          <a:p>
            <a:pPr lvl="1">
              <a:spcBef>
                <a:spcPct val="20000"/>
              </a:spcBef>
              <a:buClr>
                <a:srgbClr val="33CC33"/>
              </a:buClr>
              <a:buSzPct val="50000"/>
              <a:buFont typeface="Monotype Sorts" charset="2"/>
              <a:buNone/>
            </a:pPr>
            <a:r>
              <a:rPr lang="fr-FR" sz="1600">
                <a:latin typeface="Arial" panose="020B0604020202020204" pitchFamily="34" charset="0"/>
              </a:rPr>
              <a:t>- transmet les champs reconstruits à la couche LLC,</a:t>
            </a:r>
          </a:p>
          <a:p>
            <a:pPr lvl="1">
              <a:spcBef>
                <a:spcPct val="20000"/>
              </a:spcBef>
              <a:buClr>
                <a:srgbClr val="33CC33"/>
              </a:buClr>
              <a:buSzPct val="50000"/>
              <a:buFont typeface="Monotype Sorts" charset="2"/>
              <a:buNone/>
            </a:pPr>
            <a:r>
              <a:rPr lang="fr-FR" sz="1600">
                <a:latin typeface="Arial" panose="020B0604020202020204" pitchFamily="34" charset="0"/>
              </a:rPr>
              <a:t>- calcule la séquence de contrôle et indique une erreur :</a:t>
            </a:r>
          </a:p>
          <a:p>
            <a:pPr lvl="2">
              <a:spcBef>
                <a:spcPct val="20000"/>
              </a:spcBef>
            </a:pPr>
            <a:r>
              <a:rPr lang="fr-FR" sz="1600">
                <a:latin typeface="Arial" panose="020B0604020202020204" pitchFamily="34" charset="0"/>
              </a:rPr>
              <a:t>- si la séquence est erronée, </a:t>
            </a:r>
          </a:p>
          <a:p>
            <a:pPr lvl="2">
              <a:spcBef>
                <a:spcPct val="20000"/>
              </a:spcBef>
              <a:buFontTx/>
              <a:buChar char="-"/>
            </a:pPr>
            <a:r>
              <a:rPr lang="fr-FR" sz="1600">
                <a:latin typeface="Arial" panose="020B0604020202020204" pitchFamily="34" charset="0"/>
              </a:rPr>
              <a:t> si la trame n'est pas un nombre entier d'octet  (alignment error)</a:t>
            </a:r>
          </a:p>
          <a:p>
            <a:pPr lvl="2">
              <a:spcBef>
                <a:spcPct val="20000"/>
              </a:spcBef>
            </a:pPr>
            <a:r>
              <a:rPr lang="fr-FR" sz="1600">
                <a:latin typeface="Arial" panose="020B0604020202020204" pitchFamily="34" charset="0"/>
              </a:rPr>
              <a:t>- si la trame &gt; 1526 octets (préambule/SFD compris)</a:t>
            </a:r>
          </a:p>
          <a:p>
            <a:pPr lvl="2">
              <a:spcBef>
                <a:spcPct val="20000"/>
              </a:spcBef>
              <a:buFontTx/>
              <a:buChar char="-"/>
            </a:pPr>
            <a:r>
              <a:rPr lang="fr-FR" sz="1600">
                <a:latin typeface="Arial" panose="020B0604020202020204" pitchFamily="34" charset="0"/>
              </a:rPr>
              <a:t> si la trame &lt; 64 octets (trame victime de collision)</a:t>
            </a:r>
          </a:p>
        </p:txBody>
      </p:sp>
      <p:sp>
        <p:nvSpPr>
          <p:cNvPr id="50180" name="Text Box 4"/>
          <p:cNvSpPr txBox="1">
            <a:spLocks noChangeArrowheads="1"/>
          </p:cNvSpPr>
          <p:nvPr/>
        </p:nvSpPr>
        <p:spPr bwMode="auto">
          <a:xfrm>
            <a:off x="2057400" y="685800"/>
            <a:ext cx="3429000" cy="36671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fr-FR" sz="1800" b="1">
                <a:latin typeface="Arial" panose="020B0604020202020204" pitchFamily="34" charset="0"/>
              </a:rPr>
              <a:t>Réception d'une trame</a:t>
            </a:r>
          </a:p>
        </p:txBody>
      </p:sp>
      <p:sp>
        <p:nvSpPr>
          <p:cNvPr id="50181" name="Text Box 5"/>
          <p:cNvSpPr txBox="1">
            <a:spLocks noChangeArrowheads="1"/>
          </p:cNvSpPr>
          <p:nvPr/>
        </p:nvSpPr>
        <p:spPr bwMode="auto">
          <a:xfrm>
            <a:off x="457200" y="228600"/>
            <a:ext cx="2768600"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spcBef>
                <a:spcPct val="48000"/>
              </a:spcBef>
              <a:buClr>
                <a:schemeClr val="accent1"/>
              </a:buClr>
              <a:buSzPct val="80000"/>
              <a:buFont typeface="Wingdings" panose="05000000000000000000" pitchFamily="2" charset="2"/>
              <a:buNone/>
            </a:pPr>
            <a:r>
              <a:rPr lang="fr-FR" sz="2000" b="1">
                <a:latin typeface="Arial" panose="020B0604020202020204" pitchFamily="34" charset="0"/>
              </a:rPr>
              <a:t>La sous-couche MAC</a:t>
            </a:r>
          </a:p>
        </p:txBody>
      </p:sp>
    </p:spTree>
    <p:extLst>
      <p:ext uri="{BB962C8B-B14F-4D97-AF65-F5344CB8AC3E}">
        <p14:creationId xmlns:p14="http://schemas.microsoft.com/office/powerpoint/2010/main" val="4119254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D0F25FBB-BE6E-4446-9561-E902077B96F2}" type="slidenum">
              <a:rPr lang="fr-FR"/>
              <a:pPr/>
              <a:t>41</a:t>
            </a:fld>
            <a:endParaRPr lang="fr-FR"/>
          </a:p>
        </p:txBody>
      </p:sp>
      <p:sp>
        <p:nvSpPr>
          <p:cNvPr id="51202" name="Rectangle 2"/>
          <p:cNvSpPr>
            <a:spLocks noGrp="1" noChangeArrowheads="1"/>
          </p:cNvSpPr>
          <p:nvPr>
            <p:ph type="title"/>
          </p:nvPr>
        </p:nvSpPr>
        <p:spPr>
          <a:xfrm>
            <a:off x="6019800" y="228600"/>
            <a:ext cx="2895600"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sous-couche LLC</a:t>
            </a:r>
          </a:p>
        </p:txBody>
      </p:sp>
      <p:sp>
        <p:nvSpPr>
          <p:cNvPr id="51203" name="Text Box 3"/>
          <p:cNvSpPr txBox="1">
            <a:spLocks noChangeArrowheads="1"/>
          </p:cNvSpPr>
          <p:nvPr/>
        </p:nvSpPr>
        <p:spPr bwMode="auto">
          <a:xfrm>
            <a:off x="533400" y="2362200"/>
            <a:ext cx="7689850" cy="2017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20000"/>
              </a:spcBef>
              <a:buClr>
                <a:srgbClr val="FF66CC"/>
              </a:buClr>
              <a:buSzPct val="65000"/>
              <a:buFont typeface="Monotype Sorts" charset="2"/>
              <a:buNone/>
            </a:pPr>
            <a:r>
              <a:rPr lang="fr-FR" sz="1800">
                <a:latin typeface="Arial" panose="020B0604020202020204" pitchFamily="34" charset="0"/>
              </a:rPr>
              <a:t>- normalisée IEEE 802.2</a:t>
            </a:r>
          </a:p>
          <a:p>
            <a:pPr>
              <a:spcBef>
                <a:spcPct val="20000"/>
              </a:spcBef>
              <a:buClr>
                <a:srgbClr val="FF66CC"/>
              </a:buClr>
              <a:buSzPct val="65000"/>
              <a:buFont typeface="Monotype Sorts" charset="2"/>
              <a:buNone/>
            </a:pPr>
            <a:r>
              <a:rPr lang="fr-FR" sz="1800">
                <a:latin typeface="Arial" panose="020B0604020202020204" pitchFamily="34" charset="0"/>
              </a:rPr>
              <a:t>- commune aux normes IEEE 802.3, 802.4 (token bus), 802.5 (token ring).</a:t>
            </a:r>
          </a:p>
          <a:p>
            <a:pPr>
              <a:spcBef>
                <a:spcPct val="20000"/>
              </a:spcBef>
              <a:buClr>
                <a:srgbClr val="FF66CC"/>
              </a:buClr>
              <a:buSzPct val="65000"/>
              <a:buFont typeface="Monotype Sorts" charset="2"/>
              <a:buNone/>
            </a:pPr>
            <a:r>
              <a:rPr lang="fr-FR" sz="1800">
                <a:latin typeface="Arial" panose="020B0604020202020204" pitchFamily="34" charset="0"/>
              </a:rPr>
              <a:t>- Interface LLC / MAC = service sans connexion </a:t>
            </a:r>
          </a:p>
          <a:p>
            <a:pPr>
              <a:spcBef>
                <a:spcPct val="20000"/>
              </a:spcBef>
              <a:buClr>
                <a:srgbClr val="FF66CC"/>
              </a:buClr>
              <a:buSzPct val="65000"/>
              <a:buFont typeface="Monotype Sorts" charset="2"/>
              <a:buNone/>
            </a:pPr>
            <a:r>
              <a:rPr lang="fr-FR" sz="1800">
                <a:latin typeface="Arial" panose="020B0604020202020204" pitchFamily="34" charset="0"/>
              </a:rPr>
              <a:t>- requête d'émission de données (LLC vers MAC),</a:t>
            </a:r>
          </a:p>
          <a:p>
            <a:pPr>
              <a:spcBef>
                <a:spcPct val="20000"/>
              </a:spcBef>
              <a:buClr>
                <a:srgbClr val="FF66CC"/>
              </a:buClr>
              <a:buSzPct val="65000"/>
              <a:buFont typeface="Monotype Sorts" charset="2"/>
              <a:buNone/>
            </a:pPr>
            <a:r>
              <a:rPr lang="fr-FR" sz="1800">
                <a:latin typeface="Arial" panose="020B0604020202020204" pitchFamily="34" charset="0"/>
              </a:rPr>
              <a:t>- primitive d'indication de données (MAC vers LLC),</a:t>
            </a:r>
          </a:p>
          <a:p>
            <a:pPr>
              <a:spcBef>
                <a:spcPct val="20000"/>
              </a:spcBef>
              <a:buClr>
                <a:srgbClr val="FF66CC"/>
              </a:buClr>
              <a:buSzPct val="65000"/>
              <a:buFont typeface="Monotype Sorts" charset="2"/>
              <a:buNone/>
            </a:pPr>
            <a:r>
              <a:rPr lang="fr-FR" sz="1800">
                <a:latin typeface="Arial" panose="020B0604020202020204" pitchFamily="34" charset="0"/>
              </a:rPr>
              <a:t>- primitive de confirmation d'émission de données (MAC vers LLC).</a:t>
            </a:r>
          </a:p>
        </p:txBody>
      </p:sp>
      <p:sp>
        <p:nvSpPr>
          <p:cNvPr id="51204" name="Text Box 4"/>
          <p:cNvSpPr txBox="1">
            <a:spLocks noChangeArrowheads="1"/>
          </p:cNvSpPr>
          <p:nvPr/>
        </p:nvSpPr>
        <p:spPr bwMode="auto">
          <a:xfrm>
            <a:off x="1246188" y="812800"/>
            <a:ext cx="2684462" cy="39687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La sous-couche LLC</a:t>
            </a:r>
          </a:p>
        </p:txBody>
      </p:sp>
    </p:spTree>
    <p:extLst>
      <p:ext uri="{BB962C8B-B14F-4D97-AF65-F5344CB8AC3E}">
        <p14:creationId xmlns:p14="http://schemas.microsoft.com/office/powerpoint/2010/main" val="3265671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5"/>
          <p:cNvSpPr>
            <a:spLocks noGrp="1"/>
          </p:cNvSpPr>
          <p:nvPr>
            <p:ph type="sldNum" sz="quarter" idx="12"/>
          </p:nvPr>
        </p:nvSpPr>
        <p:spPr/>
        <p:txBody>
          <a:bodyPr/>
          <a:lstStyle/>
          <a:p>
            <a:fld id="{D5E0B60E-B3FF-4283-89F8-3D99AFD8B0ED}" type="slidenum">
              <a:rPr lang="fr-FR"/>
              <a:pPr/>
              <a:t>42</a:t>
            </a:fld>
            <a:endParaRPr lang="fr-FR"/>
          </a:p>
        </p:txBody>
      </p:sp>
      <p:sp>
        <p:nvSpPr>
          <p:cNvPr id="52226" name="Oval 2"/>
          <p:cNvSpPr>
            <a:spLocks noChangeArrowheads="1"/>
          </p:cNvSpPr>
          <p:nvPr/>
        </p:nvSpPr>
        <p:spPr bwMode="auto">
          <a:xfrm>
            <a:off x="6324600" y="4495800"/>
            <a:ext cx="1371600" cy="1371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2227" name="Oval 3"/>
          <p:cNvSpPr>
            <a:spLocks noChangeArrowheads="1"/>
          </p:cNvSpPr>
          <p:nvPr/>
        </p:nvSpPr>
        <p:spPr bwMode="auto">
          <a:xfrm>
            <a:off x="6477000" y="4648200"/>
            <a:ext cx="1066800" cy="10668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2228" name="Oval 4"/>
          <p:cNvSpPr>
            <a:spLocks noChangeArrowheads="1"/>
          </p:cNvSpPr>
          <p:nvPr/>
        </p:nvSpPr>
        <p:spPr bwMode="auto">
          <a:xfrm>
            <a:off x="6553200" y="4724400"/>
            <a:ext cx="914400" cy="9144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2229" name="Rectangle 5"/>
          <p:cNvSpPr>
            <a:spLocks noGrp="1" noChangeArrowheads="1"/>
          </p:cNvSpPr>
          <p:nvPr>
            <p:ph type="title"/>
          </p:nvPr>
        </p:nvSpPr>
        <p:spPr>
          <a:xfrm>
            <a:off x="4724400" y="228600"/>
            <a:ext cx="4267200" cy="381000"/>
          </a:xfrm>
          <a:solidFill>
            <a:srgbClr val="FFCC66"/>
          </a:solidFill>
          <a:ln/>
        </p:spPr>
        <p:txBody>
          <a:bodyPr lIns="92075" tIns="46038" rIns="92075" bIns="46038">
            <a:normAutofit fontScale="90000"/>
          </a:bodyPr>
          <a:lstStyle/>
          <a:p>
            <a:pPr algn="r"/>
            <a:r>
              <a:rPr lang="fr-FR" sz="2400" b="1">
                <a:solidFill>
                  <a:schemeClr val="tx1"/>
                </a:solidFill>
                <a:latin typeface="Arial" panose="020B0604020202020204" pitchFamily="34" charset="0"/>
              </a:rPr>
              <a:t>10 base 5 - Caractéristiques</a:t>
            </a:r>
          </a:p>
        </p:txBody>
      </p:sp>
      <p:sp>
        <p:nvSpPr>
          <p:cNvPr id="52230" name="Line 6"/>
          <p:cNvSpPr>
            <a:spLocks noChangeShapeType="1"/>
          </p:cNvSpPr>
          <p:nvPr/>
        </p:nvSpPr>
        <p:spPr bwMode="auto">
          <a:xfrm>
            <a:off x="7162800" y="5867400"/>
            <a:ext cx="152400" cy="3048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1" name="Rectangle 7"/>
          <p:cNvSpPr>
            <a:spLocks noChangeArrowheads="1"/>
          </p:cNvSpPr>
          <p:nvPr/>
        </p:nvSpPr>
        <p:spPr bwMode="auto">
          <a:xfrm>
            <a:off x="7315200" y="5943600"/>
            <a:ext cx="1141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600">
                <a:latin typeface="Arial" panose="020B0604020202020204" pitchFamily="34" charset="0"/>
              </a:rPr>
              <a:t>Enveloppe</a:t>
            </a:r>
          </a:p>
        </p:txBody>
      </p:sp>
      <p:sp>
        <p:nvSpPr>
          <p:cNvPr id="52232" name="Line 8"/>
          <p:cNvSpPr>
            <a:spLocks noChangeShapeType="1"/>
          </p:cNvSpPr>
          <p:nvPr/>
        </p:nvSpPr>
        <p:spPr bwMode="auto">
          <a:xfrm flipV="1">
            <a:off x="7391400" y="4648200"/>
            <a:ext cx="381000" cy="2286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3" name="Rectangle 9"/>
          <p:cNvSpPr>
            <a:spLocks noChangeArrowheads="1"/>
          </p:cNvSpPr>
          <p:nvPr/>
        </p:nvSpPr>
        <p:spPr bwMode="auto">
          <a:xfrm>
            <a:off x="7772400" y="4419600"/>
            <a:ext cx="874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400">
                <a:latin typeface="Arial" panose="020B0604020202020204" pitchFamily="34" charset="0"/>
              </a:rPr>
              <a:t>Blindage</a:t>
            </a:r>
          </a:p>
        </p:txBody>
      </p:sp>
      <p:sp>
        <p:nvSpPr>
          <p:cNvPr id="52234" name="Line 10"/>
          <p:cNvSpPr>
            <a:spLocks noChangeShapeType="1"/>
          </p:cNvSpPr>
          <p:nvPr/>
        </p:nvSpPr>
        <p:spPr bwMode="auto">
          <a:xfrm>
            <a:off x="7315200" y="5181600"/>
            <a:ext cx="609600" cy="3048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5" name="Rectangle 11"/>
          <p:cNvSpPr>
            <a:spLocks noChangeArrowheads="1"/>
          </p:cNvSpPr>
          <p:nvPr/>
        </p:nvSpPr>
        <p:spPr bwMode="auto">
          <a:xfrm>
            <a:off x="7924800" y="5257800"/>
            <a:ext cx="782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600">
                <a:latin typeface="Arial" panose="020B0604020202020204" pitchFamily="34" charset="0"/>
              </a:rPr>
              <a:t>Isolant</a:t>
            </a:r>
          </a:p>
        </p:txBody>
      </p:sp>
      <p:sp>
        <p:nvSpPr>
          <p:cNvPr id="52236" name="Line 12"/>
          <p:cNvSpPr>
            <a:spLocks noChangeShapeType="1"/>
          </p:cNvSpPr>
          <p:nvPr/>
        </p:nvSpPr>
        <p:spPr bwMode="auto">
          <a:xfrm flipH="1" flipV="1">
            <a:off x="6248400" y="4724400"/>
            <a:ext cx="609600" cy="3810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7" name="Rectangle 13"/>
          <p:cNvSpPr>
            <a:spLocks noChangeArrowheads="1"/>
          </p:cNvSpPr>
          <p:nvPr/>
        </p:nvSpPr>
        <p:spPr bwMode="auto">
          <a:xfrm>
            <a:off x="5791200" y="4343400"/>
            <a:ext cx="601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fr-FR" sz="1600">
                <a:latin typeface="Arial" panose="020B0604020202020204" pitchFamily="34" charset="0"/>
              </a:rPr>
              <a:t>Ame</a:t>
            </a:r>
          </a:p>
        </p:txBody>
      </p:sp>
      <p:sp>
        <p:nvSpPr>
          <p:cNvPr id="52238" name="Rectangle 14"/>
          <p:cNvSpPr>
            <a:spLocks noChangeArrowheads="1"/>
          </p:cNvSpPr>
          <p:nvPr/>
        </p:nvSpPr>
        <p:spPr bwMode="auto">
          <a:xfrm>
            <a:off x="685800" y="4419600"/>
            <a:ext cx="4749800" cy="476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50000"/>
              </a:spcBef>
              <a:buClr>
                <a:srgbClr val="FF66CC"/>
              </a:buClr>
              <a:buSzPct val="65000"/>
              <a:buFont typeface="Monotype Sorts" charset="2"/>
              <a:buNone/>
            </a:pPr>
            <a:r>
              <a:rPr lang="fr-FR" sz="1400">
                <a:latin typeface="Arial" panose="020B0604020202020204" pitchFamily="34" charset="0"/>
              </a:rPr>
              <a:t>C’est un coaxial constitué d'une âme conductrice centrale et  d'une masse tressée le tout isolé par un diélectrique.</a:t>
            </a:r>
          </a:p>
        </p:txBody>
      </p:sp>
      <p:sp>
        <p:nvSpPr>
          <p:cNvPr id="52239" name="Text Box 15"/>
          <p:cNvSpPr txBox="1">
            <a:spLocks noChangeArrowheads="1"/>
          </p:cNvSpPr>
          <p:nvPr/>
        </p:nvSpPr>
        <p:spPr bwMode="auto">
          <a:xfrm>
            <a:off x="914400" y="3886200"/>
            <a:ext cx="2605088" cy="3667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spcBef>
                <a:spcPct val="50000"/>
              </a:spcBef>
              <a:buClr>
                <a:schemeClr val="accent1"/>
              </a:buClr>
              <a:buSzPct val="80000"/>
              <a:buFont typeface="Wingdings" panose="05000000000000000000" pitchFamily="2" charset="2"/>
              <a:buNone/>
            </a:pPr>
            <a:r>
              <a:rPr lang="fr-FR" sz="2000" b="1">
                <a:latin typeface="Arial" panose="020B0604020202020204" pitchFamily="34" charset="0"/>
              </a:rPr>
              <a:t>Le câble "Ethernet"</a:t>
            </a:r>
            <a:r>
              <a:rPr lang="fr-FR" sz="1800" b="1">
                <a:latin typeface="Arial" panose="020B0604020202020204" pitchFamily="34" charset="0"/>
              </a:rPr>
              <a:t> </a:t>
            </a:r>
            <a:endParaRPr lang="fr-FR" b="1">
              <a:latin typeface="Arial" panose="020B0604020202020204" pitchFamily="34" charset="0"/>
            </a:endParaRPr>
          </a:p>
        </p:txBody>
      </p:sp>
      <p:sp>
        <p:nvSpPr>
          <p:cNvPr id="52240" name="Oval 16"/>
          <p:cNvSpPr>
            <a:spLocks noChangeArrowheads="1"/>
          </p:cNvSpPr>
          <p:nvPr/>
        </p:nvSpPr>
        <p:spPr bwMode="auto">
          <a:xfrm>
            <a:off x="6858000" y="5029200"/>
            <a:ext cx="304800" cy="304800"/>
          </a:xfrm>
          <a:prstGeom prst="ellipse">
            <a:avLst/>
          </a:prstGeom>
          <a:solidFill>
            <a:srgbClr val="08080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aphicFrame>
        <p:nvGraphicFramePr>
          <p:cNvPr id="52241" name="Object 17"/>
          <p:cNvGraphicFramePr>
            <a:graphicFrameLocks noChangeAspect="1"/>
          </p:cNvGraphicFramePr>
          <p:nvPr/>
        </p:nvGraphicFramePr>
        <p:xfrm>
          <a:off x="742950" y="5068888"/>
          <a:ext cx="3590925" cy="904875"/>
        </p:xfrm>
        <a:graphic>
          <a:graphicData uri="http://schemas.openxmlformats.org/presentationml/2006/ole">
            <mc:AlternateContent xmlns:mc="http://schemas.openxmlformats.org/markup-compatibility/2006">
              <mc:Choice xmlns:v="urn:schemas-microsoft-com:vml" Requires="v">
                <p:oleObj spid="_x0000_s14342" name="Image Bitmap" r:id="rId3" imgW="3591426" imgH="905001" progId="Paint.Picture">
                  <p:embed/>
                </p:oleObj>
              </mc:Choice>
              <mc:Fallback>
                <p:oleObj name="Image Bitmap" r:id="rId3" imgW="3591426" imgH="90500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5068888"/>
                        <a:ext cx="35909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42" name="Text Box 18"/>
          <p:cNvSpPr txBox="1">
            <a:spLocks noChangeArrowheads="1"/>
          </p:cNvSpPr>
          <p:nvPr/>
        </p:nvSpPr>
        <p:spPr bwMode="auto">
          <a:xfrm>
            <a:off x="971550" y="6059488"/>
            <a:ext cx="2125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coaxial 10  base 5</a:t>
            </a:r>
          </a:p>
        </p:txBody>
      </p:sp>
      <p:sp>
        <p:nvSpPr>
          <p:cNvPr id="52243" name="Text Box 19"/>
          <p:cNvSpPr txBox="1">
            <a:spLocks noChangeArrowheads="1"/>
          </p:cNvSpPr>
          <p:nvPr/>
        </p:nvSpPr>
        <p:spPr bwMode="auto">
          <a:xfrm>
            <a:off x="304800" y="1371600"/>
            <a:ext cx="7983538" cy="24765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2">
              <a:spcBef>
                <a:spcPct val="20000"/>
              </a:spcBef>
            </a:pPr>
            <a:r>
              <a:rPr lang="fr-FR" sz="1400">
                <a:latin typeface="Arial" panose="020B0604020202020204" pitchFamily="34" charset="0"/>
              </a:rPr>
              <a:t>signal asynchrone à 10 MHZ, encodage Manchester,</a:t>
            </a:r>
          </a:p>
          <a:p>
            <a:pPr lvl="2">
              <a:spcBef>
                <a:spcPct val="20000"/>
              </a:spcBef>
            </a:pPr>
            <a:r>
              <a:rPr lang="fr-FR" sz="1400">
                <a:latin typeface="Arial" panose="020B0604020202020204" pitchFamily="34" charset="0"/>
              </a:rPr>
              <a:t>impédance 50 ohms, bande de base,</a:t>
            </a:r>
          </a:p>
          <a:p>
            <a:pPr lvl="2">
              <a:spcBef>
                <a:spcPct val="20000"/>
              </a:spcBef>
            </a:pPr>
            <a:r>
              <a:rPr lang="fr-FR" sz="1400">
                <a:latin typeface="Arial" panose="020B0604020202020204" pitchFamily="34" charset="0"/>
              </a:rPr>
              <a:t>niveaux 0V et -2V,  propagation &gt; 0.77 c</a:t>
            </a:r>
          </a:p>
          <a:p>
            <a:pPr lvl="2">
              <a:spcBef>
                <a:spcPct val="20000"/>
              </a:spcBef>
            </a:pPr>
            <a:r>
              <a:rPr lang="fr-FR" sz="1400">
                <a:latin typeface="Arial" panose="020B0604020202020204" pitchFamily="34" charset="0"/>
              </a:rPr>
              <a:t>délai de propagation &lt; 21.65 bit times, longueur &lt; 500 m</a:t>
            </a:r>
          </a:p>
          <a:p>
            <a:pPr lvl="2">
              <a:spcBef>
                <a:spcPct val="20000"/>
              </a:spcBef>
            </a:pPr>
            <a:r>
              <a:rPr lang="fr-FR" sz="1400">
                <a:latin typeface="Arial" panose="020B0604020202020204" pitchFamily="34" charset="0"/>
              </a:rPr>
              <a:t>réflexion du signal évitée par des bouchons (extrémités),</a:t>
            </a:r>
          </a:p>
          <a:p>
            <a:pPr lvl="2">
              <a:spcBef>
                <a:spcPct val="20000"/>
              </a:spcBef>
            </a:pPr>
            <a:r>
              <a:rPr lang="fr-FR" sz="1400">
                <a:latin typeface="Arial" panose="020B0604020202020204" pitchFamily="34" charset="0"/>
              </a:rPr>
              <a:t>marqué par un cercle tous les 2.5 m (Cf problèmes de réflexion) pour l'emplacement des répéteurs et transceivers,</a:t>
            </a:r>
          </a:p>
          <a:p>
            <a:pPr lvl="2">
              <a:spcBef>
                <a:spcPct val="20000"/>
              </a:spcBef>
            </a:pPr>
            <a:r>
              <a:rPr lang="fr-FR" sz="1400">
                <a:latin typeface="Arial" panose="020B0604020202020204" pitchFamily="34" charset="0"/>
              </a:rPr>
              <a:t>peut être composé de plusieurs sections de câble de longueur pré définies (Cf réflectométrie) 23.4m ou 70.2m ou 117m au moyen de connecteurs,</a:t>
            </a:r>
          </a:p>
          <a:p>
            <a:endParaRPr lang="fr-FR" sz="1400">
              <a:latin typeface="Arial" panose="020B0604020202020204" pitchFamily="34" charset="0"/>
            </a:endParaRPr>
          </a:p>
        </p:txBody>
      </p:sp>
      <p:sp>
        <p:nvSpPr>
          <p:cNvPr id="52244" name="Text Box 20"/>
          <p:cNvSpPr txBox="1">
            <a:spLocks noChangeArrowheads="1"/>
          </p:cNvSpPr>
          <p:nvPr/>
        </p:nvSpPr>
        <p:spPr bwMode="auto">
          <a:xfrm>
            <a:off x="609600" y="838200"/>
            <a:ext cx="5160963"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Caractéristiques de la norme IEEE  802. 3</a:t>
            </a:r>
          </a:p>
        </p:txBody>
      </p:sp>
    </p:spTree>
    <p:extLst>
      <p:ext uri="{BB962C8B-B14F-4D97-AF65-F5344CB8AC3E}">
        <p14:creationId xmlns:p14="http://schemas.microsoft.com/office/powerpoint/2010/main" val="4169482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001397E-C5A2-4EAC-BF3A-2A388FC55229}" type="slidenum">
              <a:rPr lang="fr-FR"/>
              <a:pPr/>
              <a:t>43</a:t>
            </a:fld>
            <a:endParaRPr lang="fr-FR"/>
          </a:p>
        </p:txBody>
      </p:sp>
      <p:sp>
        <p:nvSpPr>
          <p:cNvPr id="53250" name="Rectangle 2"/>
          <p:cNvSpPr>
            <a:spLocks noGrp="1" noChangeArrowheads="1"/>
          </p:cNvSpPr>
          <p:nvPr>
            <p:ph type="title"/>
          </p:nvPr>
        </p:nvSpPr>
        <p:spPr>
          <a:xfrm>
            <a:off x="4343400" y="228600"/>
            <a:ext cx="4646613" cy="457200"/>
          </a:xfrm>
          <a:solidFill>
            <a:srgbClr val="FFCC66"/>
          </a:solidFill>
          <a:ln/>
        </p:spPr>
        <p:txBody>
          <a:bodyPr lIns="92075" tIns="46038" rIns="92075" bIns="46038"/>
          <a:lstStyle/>
          <a:p>
            <a:r>
              <a:rPr lang="fr-FR" sz="2400" b="1">
                <a:solidFill>
                  <a:schemeClr val="tx1"/>
                </a:solidFill>
                <a:latin typeface="Arial" panose="020B0604020202020204" pitchFamily="34" charset="0"/>
              </a:rPr>
              <a:t>10 base 5 - Spécifications</a:t>
            </a:r>
          </a:p>
        </p:txBody>
      </p:sp>
      <p:sp>
        <p:nvSpPr>
          <p:cNvPr id="53251" name="Text Box 3"/>
          <p:cNvSpPr txBox="1">
            <a:spLocks noChangeArrowheads="1"/>
          </p:cNvSpPr>
          <p:nvPr/>
        </p:nvSpPr>
        <p:spPr bwMode="auto">
          <a:xfrm>
            <a:off x="1066800" y="2057400"/>
            <a:ext cx="6508750" cy="24622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10 Mb/s, 500 m</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gros câble (diamètre = 0,4 inch), thick ethernet</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stations maximum</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Topologie bus</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transceiver vampire</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terminaison 50 ohms</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MAU séparés de 2,5 mètres avec connexion par prise vampire</a:t>
            </a:r>
          </a:p>
          <a:p>
            <a:pPr>
              <a:lnSpc>
                <a:spcPct val="90000"/>
              </a:lnSpc>
              <a:spcBef>
                <a:spcPct val="20000"/>
              </a:spcBef>
              <a:buClr>
                <a:schemeClr val="accent1"/>
              </a:buClr>
              <a:buSzPct val="80000"/>
              <a:buFont typeface="Wingdings" panose="05000000000000000000" pitchFamily="2" charset="2"/>
              <a:buNone/>
            </a:pPr>
            <a:r>
              <a:rPr lang="fr-FR" sz="1800">
                <a:latin typeface="Arial" panose="020B0604020202020204" pitchFamily="34" charset="0"/>
              </a:rPr>
              <a:t>couleur jaune recommandée</a:t>
            </a:r>
            <a:endParaRPr lang="fr-FR" sz="1800" b="1">
              <a:latin typeface="Arial" panose="020B0604020202020204" pitchFamily="34" charset="0"/>
            </a:endParaRPr>
          </a:p>
        </p:txBody>
      </p:sp>
      <p:graphicFrame>
        <p:nvGraphicFramePr>
          <p:cNvPr id="53252" name="Object 4"/>
          <p:cNvGraphicFramePr>
            <a:graphicFrameLocks noChangeAspect="1"/>
          </p:cNvGraphicFramePr>
          <p:nvPr/>
        </p:nvGraphicFramePr>
        <p:xfrm>
          <a:off x="2133600" y="5181600"/>
          <a:ext cx="3590925" cy="904875"/>
        </p:xfrm>
        <a:graphic>
          <a:graphicData uri="http://schemas.openxmlformats.org/presentationml/2006/ole">
            <mc:AlternateContent xmlns:mc="http://schemas.openxmlformats.org/markup-compatibility/2006">
              <mc:Choice xmlns:v="urn:schemas-microsoft-com:vml" Requires="v">
                <p:oleObj spid="_x0000_s15366" name="Image Bitmap" r:id="rId3" imgW="3591426" imgH="905001" progId="Paint.Picture">
                  <p:embed/>
                </p:oleObj>
              </mc:Choice>
              <mc:Fallback>
                <p:oleObj name="Image Bitmap" r:id="rId3" imgW="3591426" imgH="90500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181600"/>
                        <a:ext cx="35909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3" name="Text Box 5"/>
          <p:cNvSpPr txBox="1">
            <a:spLocks noChangeArrowheads="1"/>
          </p:cNvSpPr>
          <p:nvPr/>
        </p:nvSpPr>
        <p:spPr bwMode="auto">
          <a:xfrm>
            <a:off x="762000" y="1219200"/>
            <a:ext cx="4892675" cy="3968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Spécifications de la norme IEEE  802. 3</a:t>
            </a:r>
          </a:p>
        </p:txBody>
      </p:sp>
    </p:spTree>
    <p:extLst>
      <p:ext uri="{BB962C8B-B14F-4D97-AF65-F5344CB8AC3E}">
        <p14:creationId xmlns:p14="http://schemas.microsoft.com/office/powerpoint/2010/main" val="1846902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numéro de diapositive 5"/>
          <p:cNvSpPr>
            <a:spLocks noGrp="1"/>
          </p:cNvSpPr>
          <p:nvPr>
            <p:ph type="sldNum" sz="quarter" idx="12"/>
          </p:nvPr>
        </p:nvSpPr>
        <p:spPr/>
        <p:txBody>
          <a:bodyPr/>
          <a:lstStyle/>
          <a:p>
            <a:fld id="{491850D9-5D12-4BAE-B801-CC85B08EEDF6}" type="slidenum">
              <a:rPr lang="fr-FR"/>
              <a:pPr/>
              <a:t>44</a:t>
            </a:fld>
            <a:endParaRPr lang="fr-FR"/>
          </a:p>
        </p:txBody>
      </p:sp>
      <p:sp>
        <p:nvSpPr>
          <p:cNvPr id="54274" name="Rectangle 2"/>
          <p:cNvSpPr>
            <a:spLocks noGrp="1" noChangeArrowheads="1"/>
          </p:cNvSpPr>
          <p:nvPr>
            <p:ph type="title"/>
          </p:nvPr>
        </p:nvSpPr>
        <p:spPr>
          <a:xfrm>
            <a:off x="5257800" y="152400"/>
            <a:ext cx="3732213" cy="5334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10 base 5 - Transceivers</a:t>
            </a:r>
          </a:p>
        </p:txBody>
      </p:sp>
      <p:sp>
        <p:nvSpPr>
          <p:cNvPr id="54275" name="Text Box 3"/>
          <p:cNvSpPr txBox="1">
            <a:spLocks noChangeArrowheads="1"/>
          </p:cNvSpPr>
          <p:nvPr/>
        </p:nvSpPr>
        <p:spPr bwMode="auto">
          <a:xfrm>
            <a:off x="685800" y="1524000"/>
            <a:ext cx="7848600" cy="13017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rgbClr val="FF66CC"/>
              </a:buClr>
              <a:buSzPct val="65000"/>
              <a:buFont typeface="Monotype Sorts" charset="2"/>
              <a:buNone/>
            </a:pPr>
            <a:r>
              <a:rPr lang="fr-FR" sz="1800">
                <a:latin typeface="Arial" panose="020B0604020202020204" pitchFamily="34" charset="0"/>
              </a:rPr>
              <a:t>- également appelé Medium Attachment Unit ou </a:t>
            </a:r>
            <a:r>
              <a:rPr lang="fr-FR" sz="1800" b="1">
                <a:latin typeface="Arial" panose="020B0604020202020204" pitchFamily="34" charset="0"/>
              </a:rPr>
              <a:t>MAU</a:t>
            </a:r>
            <a:endParaRPr lang="fr-FR" sz="1800">
              <a:latin typeface="Arial" panose="020B0604020202020204" pitchFamily="34" charset="0"/>
            </a:endParaRPr>
          </a:p>
          <a:p>
            <a:pPr>
              <a:spcBef>
                <a:spcPct val="20000"/>
              </a:spcBef>
              <a:buClr>
                <a:srgbClr val="FF66CC"/>
              </a:buClr>
              <a:buSzPct val="65000"/>
              <a:buFont typeface="Monotype Sorts" charset="2"/>
              <a:buNone/>
            </a:pPr>
            <a:r>
              <a:rPr lang="fr-FR" sz="1800">
                <a:latin typeface="Arial" panose="020B0604020202020204" pitchFamily="34" charset="0"/>
              </a:rPr>
              <a:t>- connecté au câble coaxial (10BASE5) par une prise vampire</a:t>
            </a:r>
          </a:p>
          <a:p>
            <a:pPr>
              <a:spcBef>
                <a:spcPct val="20000"/>
              </a:spcBef>
              <a:buClr>
                <a:srgbClr val="FF66CC"/>
              </a:buClr>
              <a:buSzPct val="65000"/>
              <a:buFont typeface="Monotype Sorts" charset="2"/>
              <a:buNone/>
            </a:pPr>
            <a:r>
              <a:rPr lang="fr-FR" sz="1800">
                <a:latin typeface="Arial" panose="020B0604020202020204" pitchFamily="34" charset="0"/>
              </a:rPr>
              <a:t>- un câble spécifique appelé câble de descente (drop cable) relie le transceiver au contrôleur Ehernet de la station :</a:t>
            </a:r>
          </a:p>
        </p:txBody>
      </p:sp>
      <p:sp>
        <p:nvSpPr>
          <p:cNvPr id="54276" name="Text Box 4"/>
          <p:cNvSpPr txBox="1">
            <a:spLocks noChangeArrowheads="1"/>
          </p:cNvSpPr>
          <p:nvPr/>
        </p:nvSpPr>
        <p:spPr bwMode="auto">
          <a:xfrm>
            <a:off x="793750" y="962025"/>
            <a:ext cx="218757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96000"/>
              </a:spcBef>
              <a:spcAft>
                <a:spcPct val="24000"/>
              </a:spcAft>
              <a:buClr>
                <a:schemeClr val="accent1"/>
              </a:buClr>
              <a:buSzPct val="80000"/>
              <a:buFont typeface="Wingdings" panose="05000000000000000000" pitchFamily="2" charset="2"/>
              <a:buNone/>
            </a:pPr>
            <a:r>
              <a:rPr lang="fr-FR" sz="2000" b="1">
                <a:latin typeface="Arial" panose="020B0604020202020204" pitchFamily="34" charset="0"/>
              </a:rPr>
              <a:t>Les transceivers</a:t>
            </a:r>
          </a:p>
        </p:txBody>
      </p:sp>
      <p:graphicFrame>
        <p:nvGraphicFramePr>
          <p:cNvPr id="54277" name="Object 5"/>
          <p:cNvGraphicFramePr>
            <a:graphicFrameLocks noChangeAspect="1"/>
          </p:cNvGraphicFramePr>
          <p:nvPr/>
        </p:nvGraphicFramePr>
        <p:xfrm>
          <a:off x="1066800" y="3124200"/>
          <a:ext cx="3590925" cy="904875"/>
        </p:xfrm>
        <a:graphic>
          <a:graphicData uri="http://schemas.openxmlformats.org/presentationml/2006/ole">
            <mc:AlternateContent xmlns:mc="http://schemas.openxmlformats.org/markup-compatibility/2006">
              <mc:Choice xmlns:v="urn:schemas-microsoft-com:vml" Requires="v">
                <p:oleObj spid="_x0000_s16398" name="Image Bitmap" r:id="rId3" imgW="3591426" imgH="905001" progId="Paint.Picture">
                  <p:embed/>
                </p:oleObj>
              </mc:Choice>
              <mc:Fallback>
                <p:oleObj name="Image Bitmap" r:id="rId3" imgW="3591426" imgH="90500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35909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8" name="Text Box 6"/>
          <p:cNvSpPr txBox="1">
            <a:spLocks noChangeArrowheads="1"/>
          </p:cNvSpPr>
          <p:nvPr/>
        </p:nvSpPr>
        <p:spPr bwMode="auto">
          <a:xfrm>
            <a:off x="1295400" y="4114800"/>
            <a:ext cx="2125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coaxial 10  base 5</a:t>
            </a:r>
          </a:p>
        </p:txBody>
      </p:sp>
      <p:graphicFrame>
        <p:nvGraphicFramePr>
          <p:cNvPr id="54279" name="Object 7"/>
          <p:cNvGraphicFramePr>
            <a:graphicFrameLocks noChangeAspect="1"/>
          </p:cNvGraphicFramePr>
          <p:nvPr/>
        </p:nvGraphicFramePr>
        <p:xfrm>
          <a:off x="4267200" y="4419600"/>
          <a:ext cx="1895475" cy="1362075"/>
        </p:xfrm>
        <a:graphic>
          <a:graphicData uri="http://schemas.openxmlformats.org/presentationml/2006/ole">
            <mc:AlternateContent xmlns:mc="http://schemas.openxmlformats.org/markup-compatibility/2006">
              <mc:Choice xmlns:v="urn:schemas-microsoft-com:vml" Requires="v">
                <p:oleObj spid="_x0000_s16399" name="Image Bitmap" r:id="rId5" imgW="1895238" imgH="1362265" progId="Paint.Picture">
                  <p:embed/>
                </p:oleObj>
              </mc:Choice>
              <mc:Fallback>
                <p:oleObj name="Image Bitmap" r:id="rId5" imgW="1895238" imgH="136226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18954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Text Box 8"/>
          <p:cNvSpPr txBox="1">
            <a:spLocks noChangeArrowheads="1"/>
          </p:cNvSpPr>
          <p:nvPr/>
        </p:nvSpPr>
        <p:spPr bwMode="auto">
          <a:xfrm>
            <a:off x="4724400" y="5867400"/>
            <a:ext cx="1109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Transceiver</a:t>
            </a:r>
          </a:p>
        </p:txBody>
      </p:sp>
      <p:graphicFrame>
        <p:nvGraphicFramePr>
          <p:cNvPr id="54281" name="Object 9"/>
          <p:cNvGraphicFramePr>
            <a:graphicFrameLocks noChangeAspect="1"/>
          </p:cNvGraphicFramePr>
          <p:nvPr/>
        </p:nvGraphicFramePr>
        <p:xfrm>
          <a:off x="7239000" y="3886200"/>
          <a:ext cx="1028700" cy="1704975"/>
        </p:xfrm>
        <a:graphic>
          <a:graphicData uri="http://schemas.openxmlformats.org/presentationml/2006/ole">
            <mc:AlternateContent xmlns:mc="http://schemas.openxmlformats.org/markup-compatibility/2006">
              <mc:Choice xmlns:v="urn:schemas-microsoft-com:vml" Requires="v">
                <p:oleObj spid="_x0000_s16400" name="Image Bitmap" r:id="rId7" imgW="1028844" imgH="1704762" progId="Paint.Picture">
                  <p:embed/>
                </p:oleObj>
              </mc:Choice>
              <mc:Fallback>
                <p:oleObj name="Image Bitmap" r:id="rId7" imgW="1028844" imgH="170476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3886200"/>
                        <a:ext cx="10287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2" name="Text Box 10"/>
          <p:cNvSpPr txBox="1">
            <a:spLocks noChangeArrowheads="1"/>
          </p:cNvSpPr>
          <p:nvPr/>
        </p:nvSpPr>
        <p:spPr bwMode="auto">
          <a:xfrm>
            <a:off x="6705600" y="3162300"/>
            <a:ext cx="1125538" cy="4572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fr-FR" sz="1400">
                <a:latin typeface="Arial" panose="020B0604020202020204" pitchFamily="34" charset="0"/>
              </a:rPr>
              <a:t>Drop cable</a:t>
            </a:r>
            <a:r>
              <a:rPr lang="fr-FR" b="1">
                <a:latin typeface="Arial" panose="020B0604020202020204" pitchFamily="34" charset="0"/>
              </a:rPr>
              <a:t> </a:t>
            </a:r>
          </a:p>
        </p:txBody>
      </p:sp>
      <p:sp>
        <p:nvSpPr>
          <p:cNvPr id="54283" name="Line 11"/>
          <p:cNvSpPr>
            <a:spLocks noChangeShapeType="1"/>
          </p:cNvSpPr>
          <p:nvPr/>
        </p:nvSpPr>
        <p:spPr bwMode="auto">
          <a:xfrm>
            <a:off x="685800" y="4800600"/>
            <a:ext cx="2222500" cy="0"/>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54284" name="Rectangle 12"/>
          <p:cNvSpPr>
            <a:spLocks noChangeArrowheads="1"/>
          </p:cNvSpPr>
          <p:nvPr/>
        </p:nvSpPr>
        <p:spPr bwMode="auto">
          <a:xfrm>
            <a:off x="1524000" y="4724400"/>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85" name="Rectangle 13"/>
          <p:cNvSpPr>
            <a:spLocks noChangeArrowheads="1"/>
          </p:cNvSpPr>
          <p:nvPr/>
        </p:nvSpPr>
        <p:spPr bwMode="auto">
          <a:xfrm>
            <a:off x="1397000" y="4876800"/>
            <a:ext cx="6223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86" name="Line 14"/>
          <p:cNvSpPr>
            <a:spLocks noChangeShapeType="1"/>
          </p:cNvSpPr>
          <p:nvPr/>
        </p:nvSpPr>
        <p:spPr bwMode="auto">
          <a:xfrm flipH="1">
            <a:off x="1716088" y="5022850"/>
            <a:ext cx="0" cy="63500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54287" name="Text Box 15"/>
          <p:cNvSpPr txBox="1">
            <a:spLocks noChangeArrowheads="1"/>
          </p:cNvSpPr>
          <p:nvPr/>
        </p:nvSpPr>
        <p:spPr bwMode="auto">
          <a:xfrm>
            <a:off x="1279525" y="6042025"/>
            <a:ext cx="81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latin typeface="Arial" panose="020B0604020202020204" pitchFamily="34" charset="0"/>
              </a:rPr>
              <a:t>Station</a:t>
            </a:r>
          </a:p>
        </p:txBody>
      </p:sp>
      <p:sp>
        <p:nvSpPr>
          <p:cNvPr id="54288" name="Rectangle 16"/>
          <p:cNvSpPr>
            <a:spLocks noChangeArrowheads="1"/>
          </p:cNvSpPr>
          <p:nvPr/>
        </p:nvSpPr>
        <p:spPr bwMode="auto">
          <a:xfrm>
            <a:off x="1549400" y="5638800"/>
            <a:ext cx="3175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89" name="Text Box 17"/>
          <p:cNvSpPr txBox="1">
            <a:spLocks noChangeArrowheads="1"/>
          </p:cNvSpPr>
          <p:nvPr/>
        </p:nvSpPr>
        <p:spPr bwMode="auto">
          <a:xfrm>
            <a:off x="533400" y="5181600"/>
            <a:ext cx="1109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Transceiver</a:t>
            </a:r>
          </a:p>
        </p:txBody>
      </p:sp>
      <p:sp>
        <p:nvSpPr>
          <p:cNvPr id="54290" name="Text Box 18"/>
          <p:cNvSpPr txBox="1">
            <a:spLocks noChangeArrowheads="1"/>
          </p:cNvSpPr>
          <p:nvPr/>
        </p:nvSpPr>
        <p:spPr bwMode="auto">
          <a:xfrm>
            <a:off x="2946400" y="4635500"/>
            <a:ext cx="973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a:t>
            </a:r>
          </a:p>
          <a:p>
            <a:r>
              <a:rPr lang="fr-FR" sz="1400">
                <a:latin typeface="Arial" panose="020B0604020202020204" pitchFamily="34" charset="0"/>
              </a:rPr>
              <a:t>Backbone</a:t>
            </a:r>
          </a:p>
        </p:txBody>
      </p:sp>
      <p:sp>
        <p:nvSpPr>
          <p:cNvPr id="54291" name="Rectangle 19"/>
          <p:cNvSpPr>
            <a:spLocks noChangeArrowheads="1"/>
          </p:cNvSpPr>
          <p:nvPr/>
        </p:nvSpPr>
        <p:spPr bwMode="auto">
          <a:xfrm>
            <a:off x="1447800" y="5715000"/>
            <a:ext cx="533400" cy="304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4292" name="Line 20"/>
          <p:cNvSpPr>
            <a:spLocks noChangeShapeType="1"/>
          </p:cNvSpPr>
          <p:nvPr/>
        </p:nvSpPr>
        <p:spPr bwMode="auto">
          <a:xfrm flipH="1">
            <a:off x="4089400" y="5588000"/>
            <a:ext cx="9144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293" name="Line 21"/>
          <p:cNvSpPr>
            <a:spLocks noChangeShapeType="1"/>
          </p:cNvSpPr>
          <p:nvPr/>
        </p:nvSpPr>
        <p:spPr bwMode="auto">
          <a:xfrm flipH="1">
            <a:off x="6007100" y="4851400"/>
            <a:ext cx="546100" cy="2413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294" name="Line 22"/>
          <p:cNvSpPr>
            <a:spLocks noChangeShapeType="1"/>
          </p:cNvSpPr>
          <p:nvPr/>
        </p:nvSpPr>
        <p:spPr bwMode="auto">
          <a:xfrm>
            <a:off x="3987800" y="3949700"/>
            <a:ext cx="0" cy="139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295" name="Line 23"/>
          <p:cNvSpPr>
            <a:spLocks noChangeShapeType="1"/>
          </p:cNvSpPr>
          <p:nvPr/>
        </p:nvSpPr>
        <p:spPr bwMode="auto">
          <a:xfrm>
            <a:off x="3987800" y="5346700"/>
            <a:ext cx="254000" cy="50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296" name="Line 24"/>
          <p:cNvSpPr>
            <a:spLocks noChangeShapeType="1"/>
          </p:cNvSpPr>
          <p:nvPr/>
        </p:nvSpPr>
        <p:spPr bwMode="auto">
          <a:xfrm flipV="1">
            <a:off x="5257800" y="35814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297" name="Rectangle 25"/>
          <p:cNvSpPr>
            <a:spLocks noChangeArrowheads="1"/>
          </p:cNvSpPr>
          <p:nvPr/>
        </p:nvSpPr>
        <p:spPr bwMode="auto">
          <a:xfrm>
            <a:off x="7620000" y="5499100"/>
            <a:ext cx="3810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298" name="Rectangle 26"/>
          <p:cNvSpPr>
            <a:spLocks noChangeArrowheads="1"/>
          </p:cNvSpPr>
          <p:nvPr/>
        </p:nvSpPr>
        <p:spPr bwMode="auto">
          <a:xfrm>
            <a:off x="7340600" y="5702300"/>
            <a:ext cx="914400" cy="469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4299" name="Line 27"/>
          <p:cNvSpPr>
            <a:spLocks noChangeShapeType="1"/>
          </p:cNvSpPr>
          <p:nvPr/>
        </p:nvSpPr>
        <p:spPr bwMode="auto">
          <a:xfrm flipH="1" flipV="1">
            <a:off x="7924800" y="35814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300" name="Line 28"/>
          <p:cNvSpPr>
            <a:spLocks noChangeShapeType="1"/>
          </p:cNvSpPr>
          <p:nvPr/>
        </p:nvSpPr>
        <p:spPr bwMode="auto">
          <a:xfrm flipH="1">
            <a:off x="5257800" y="3581400"/>
            <a:ext cx="266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54301" name="Text Box 29"/>
          <p:cNvSpPr txBox="1">
            <a:spLocks noChangeArrowheads="1"/>
          </p:cNvSpPr>
          <p:nvPr/>
        </p:nvSpPr>
        <p:spPr bwMode="auto">
          <a:xfrm>
            <a:off x="7400925" y="5788025"/>
            <a:ext cx="81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latin typeface="Arial" panose="020B0604020202020204" pitchFamily="34" charset="0"/>
              </a:rPr>
              <a:t>Station</a:t>
            </a:r>
          </a:p>
        </p:txBody>
      </p:sp>
    </p:spTree>
    <p:extLst>
      <p:ext uri="{BB962C8B-B14F-4D97-AF65-F5344CB8AC3E}">
        <p14:creationId xmlns:p14="http://schemas.microsoft.com/office/powerpoint/2010/main" val="2944167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9A15F00A-3492-467D-8E10-8C15B2AFD6EC}" type="slidenum">
              <a:rPr lang="fr-FR"/>
              <a:pPr/>
              <a:t>45</a:t>
            </a:fld>
            <a:endParaRPr lang="fr-FR"/>
          </a:p>
        </p:txBody>
      </p:sp>
      <p:sp>
        <p:nvSpPr>
          <p:cNvPr id="55298" name="Rectangle 2"/>
          <p:cNvSpPr>
            <a:spLocks noGrp="1" noChangeArrowheads="1"/>
          </p:cNvSpPr>
          <p:nvPr>
            <p:ph type="title"/>
          </p:nvPr>
        </p:nvSpPr>
        <p:spPr>
          <a:xfrm>
            <a:off x="5181600" y="152400"/>
            <a:ext cx="3808413" cy="5080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10 base 5 - Transceivers</a:t>
            </a:r>
          </a:p>
        </p:txBody>
      </p:sp>
      <p:sp>
        <p:nvSpPr>
          <p:cNvPr id="55299" name="Text Box 3"/>
          <p:cNvSpPr txBox="1">
            <a:spLocks noChangeArrowheads="1"/>
          </p:cNvSpPr>
          <p:nvPr/>
        </p:nvSpPr>
        <p:spPr bwMode="auto">
          <a:xfrm>
            <a:off x="647700" y="3213100"/>
            <a:ext cx="7924800" cy="19923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rgbClr val="FF66CC"/>
              </a:buClr>
              <a:buSzPct val="65000"/>
              <a:buFont typeface="Monotype Sorts" charset="2"/>
              <a:buNone/>
            </a:pPr>
            <a:r>
              <a:rPr lang="fr-FR" sz="1800">
                <a:latin typeface="Arial" panose="020B0604020202020204" pitchFamily="34" charset="0"/>
              </a:rPr>
              <a:t>- transmettre et recevoir les bits,</a:t>
            </a:r>
          </a:p>
          <a:p>
            <a:pPr>
              <a:lnSpc>
                <a:spcPct val="90000"/>
              </a:lnSpc>
              <a:spcBef>
                <a:spcPct val="20000"/>
              </a:spcBef>
              <a:buClr>
                <a:srgbClr val="FF66CC"/>
              </a:buClr>
              <a:buSzPct val="65000"/>
              <a:buFont typeface="Monotype Sorts" charset="2"/>
              <a:buNone/>
            </a:pPr>
            <a:r>
              <a:rPr lang="fr-FR" sz="1800">
                <a:latin typeface="Arial" panose="020B0604020202020204" pitchFamily="34" charset="0"/>
              </a:rPr>
              <a:t>- détecter les collisions; la détection de collision  est effectuée  par comparaison entre les signaux émis et les signaux reçus pendant le RTD, le processus est analogique et nécessite un encodage approprié </a:t>
            </a:r>
            <a:r>
              <a:rPr lang="fr-FR" sz="1600">
                <a:latin typeface="Arial" panose="020B0604020202020204" pitchFamily="34" charset="0"/>
              </a:rPr>
              <a:t>(Manchester)</a:t>
            </a:r>
          </a:p>
          <a:p>
            <a:pPr>
              <a:lnSpc>
                <a:spcPct val="90000"/>
              </a:lnSpc>
              <a:spcBef>
                <a:spcPct val="20000"/>
              </a:spcBef>
              <a:buClr>
                <a:srgbClr val="FF66CC"/>
              </a:buClr>
              <a:buSzPct val="65000"/>
              <a:buFont typeface="Monotype Sorts" charset="2"/>
              <a:buNone/>
            </a:pPr>
            <a:r>
              <a:rPr lang="fr-FR" sz="1800">
                <a:latin typeface="Arial" panose="020B0604020202020204" pitchFamily="34" charset="0"/>
              </a:rPr>
              <a:t>- monitor</a:t>
            </a:r>
          </a:p>
          <a:p>
            <a:pPr>
              <a:lnSpc>
                <a:spcPct val="90000"/>
              </a:lnSpc>
              <a:spcBef>
                <a:spcPct val="20000"/>
              </a:spcBef>
              <a:buClr>
                <a:srgbClr val="FF66CC"/>
              </a:buClr>
              <a:buSzPct val="65000"/>
              <a:buFont typeface="Monotype Sorts" charset="2"/>
              <a:buNone/>
            </a:pPr>
            <a:r>
              <a:rPr lang="fr-FR" sz="1800">
                <a:latin typeface="Arial" panose="020B0604020202020204" pitchFamily="34" charset="0"/>
              </a:rPr>
              <a:t>- jabber  : limiteur de longueur de trame; si une trame est trop longue, il active le signal de présence de collision </a:t>
            </a:r>
            <a:r>
              <a:rPr lang="fr-FR" sz="1600">
                <a:latin typeface="Arial" panose="020B0604020202020204" pitchFamily="34" charset="0"/>
              </a:rPr>
              <a:t>(Signal Quality Error ou Heart Beat).</a:t>
            </a:r>
          </a:p>
        </p:txBody>
      </p:sp>
      <p:graphicFrame>
        <p:nvGraphicFramePr>
          <p:cNvPr id="55300" name="Object 4"/>
          <p:cNvGraphicFramePr>
            <a:graphicFrameLocks noChangeAspect="1"/>
          </p:cNvGraphicFramePr>
          <p:nvPr/>
        </p:nvGraphicFramePr>
        <p:xfrm>
          <a:off x="3225800" y="1358900"/>
          <a:ext cx="1895475" cy="1362075"/>
        </p:xfrm>
        <a:graphic>
          <a:graphicData uri="http://schemas.openxmlformats.org/presentationml/2006/ole">
            <mc:AlternateContent xmlns:mc="http://schemas.openxmlformats.org/markup-compatibility/2006">
              <mc:Choice xmlns:v="urn:schemas-microsoft-com:vml" Requires="v">
                <p:oleObj spid="_x0000_s17414" name="Image Bitmap" r:id="rId3" imgW="1895238" imgH="1362265" progId="Paint.Picture">
                  <p:embed/>
                </p:oleObj>
              </mc:Choice>
              <mc:Fallback>
                <p:oleObj name="Image Bitmap" r:id="rId3" imgW="1895238" imgH="136226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1358900"/>
                        <a:ext cx="18954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Text Box 5"/>
          <p:cNvSpPr txBox="1">
            <a:spLocks noChangeArrowheads="1"/>
          </p:cNvSpPr>
          <p:nvPr/>
        </p:nvSpPr>
        <p:spPr bwMode="auto">
          <a:xfrm>
            <a:off x="1411288" y="658813"/>
            <a:ext cx="2540000" cy="39687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fr-FR" sz="2000" b="1">
                <a:latin typeface="Arial" panose="020B0604020202020204" pitchFamily="34" charset="0"/>
              </a:rPr>
              <a:t>Rôle du transceiver</a:t>
            </a:r>
          </a:p>
        </p:txBody>
      </p:sp>
    </p:spTree>
    <p:extLst>
      <p:ext uri="{BB962C8B-B14F-4D97-AF65-F5344CB8AC3E}">
        <p14:creationId xmlns:p14="http://schemas.microsoft.com/office/powerpoint/2010/main" val="1117709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fld id="{BE6DEEB9-ADD3-43A0-BAEB-CBDA6F170D84}" type="slidenum">
              <a:rPr lang="fr-FR"/>
              <a:pPr/>
              <a:t>46</a:t>
            </a:fld>
            <a:endParaRPr lang="fr-FR"/>
          </a:p>
        </p:txBody>
      </p:sp>
      <p:sp>
        <p:nvSpPr>
          <p:cNvPr id="56322" name="Rectangle 2"/>
          <p:cNvSpPr>
            <a:spLocks noGrp="1" noChangeArrowheads="1"/>
          </p:cNvSpPr>
          <p:nvPr>
            <p:ph type="title"/>
          </p:nvPr>
        </p:nvSpPr>
        <p:spPr>
          <a:xfrm>
            <a:off x="5181600" y="152400"/>
            <a:ext cx="3962400" cy="4572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10 base 5 - Transceivers</a:t>
            </a:r>
          </a:p>
        </p:txBody>
      </p:sp>
      <p:sp>
        <p:nvSpPr>
          <p:cNvPr id="56323" name="Text Box 3"/>
          <p:cNvSpPr txBox="1">
            <a:spLocks noChangeArrowheads="1"/>
          </p:cNvSpPr>
          <p:nvPr/>
        </p:nvSpPr>
        <p:spPr bwMode="auto">
          <a:xfrm>
            <a:off x="304800" y="1143000"/>
            <a:ext cx="8312150" cy="507206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a:lnSpc>
                <a:spcPct val="90000"/>
              </a:lnSpc>
              <a:spcBef>
                <a:spcPct val="20000"/>
              </a:spcBef>
              <a:buClr>
                <a:srgbClr val="FF66CC"/>
              </a:buClr>
              <a:buSzPct val="65000"/>
            </a:pPr>
            <a:r>
              <a:rPr lang="fr-FR" sz="1600">
                <a:latin typeface="Arial" panose="020B0604020202020204" pitchFamily="34" charset="0"/>
              </a:rPr>
              <a:t>- également appelé </a:t>
            </a:r>
            <a:r>
              <a:rPr lang="fr-FR" sz="1600" b="1">
                <a:latin typeface="Arial" panose="020B0604020202020204" pitchFamily="34" charset="0"/>
              </a:rPr>
              <a:t>A</a:t>
            </a:r>
            <a:r>
              <a:rPr lang="fr-FR" sz="1600">
                <a:latin typeface="Arial" panose="020B0604020202020204" pitchFamily="34" charset="0"/>
              </a:rPr>
              <a:t>ttachment </a:t>
            </a:r>
            <a:r>
              <a:rPr lang="fr-FR" sz="1600" b="1">
                <a:latin typeface="Arial" panose="020B0604020202020204" pitchFamily="34" charset="0"/>
              </a:rPr>
              <a:t>U</a:t>
            </a:r>
            <a:r>
              <a:rPr lang="fr-FR" sz="1600">
                <a:latin typeface="Arial" panose="020B0604020202020204" pitchFamily="34" charset="0"/>
              </a:rPr>
              <a:t>nit </a:t>
            </a:r>
          </a:p>
          <a:p>
            <a:pPr lvl="1">
              <a:lnSpc>
                <a:spcPct val="90000"/>
              </a:lnSpc>
              <a:spcBef>
                <a:spcPct val="20000"/>
              </a:spcBef>
              <a:buClr>
                <a:srgbClr val="FF66CC"/>
              </a:buClr>
              <a:buSzPct val="65000"/>
            </a:pPr>
            <a:r>
              <a:rPr lang="fr-FR" sz="1600" b="1">
                <a:latin typeface="Arial" panose="020B0604020202020204" pitchFamily="34" charset="0"/>
              </a:rPr>
              <a:t>I</a:t>
            </a:r>
            <a:r>
              <a:rPr lang="fr-FR" sz="1600">
                <a:latin typeface="Arial" panose="020B0604020202020204" pitchFamily="34" charset="0"/>
              </a:rPr>
              <a:t>nterface (</a:t>
            </a:r>
            <a:r>
              <a:rPr lang="fr-FR" sz="1600" b="1">
                <a:latin typeface="Arial" panose="020B0604020202020204" pitchFamily="34" charset="0"/>
              </a:rPr>
              <a:t>AUI</a:t>
            </a:r>
            <a:r>
              <a:rPr lang="fr-FR" sz="1600">
                <a:latin typeface="Arial" panose="020B0604020202020204" pitchFamily="34" charset="0"/>
              </a:rPr>
              <a:t>), ou câble de descente </a:t>
            </a:r>
          </a:p>
          <a:p>
            <a:pPr lvl="1">
              <a:lnSpc>
                <a:spcPct val="90000"/>
              </a:lnSpc>
              <a:spcBef>
                <a:spcPct val="20000"/>
              </a:spcBef>
              <a:buClr>
                <a:srgbClr val="FF66CC"/>
              </a:buClr>
              <a:buSzPct val="65000"/>
              <a:buFont typeface="Monotype Sorts" charset="2"/>
              <a:buNone/>
            </a:pPr>
            <a:r>
              <a:rPr lang="fr-FR" sz="1600">
                <a:latin typeface="Arial" panose="020B0604020202020204" pitchFamily="34" charset="0"/>
              </a:rPr>
              <a:t>- relie le transceiver au coupleur</a:t>
            </a:r>
          </a:p>
          <a:p>
            <a:pPr lvl="1">
              <a:lnSpc>
                <a:spcPct val="90000"/>
              </a:lnSpc>
              <a:spcBef>
                <a:spcPct val="20000"/>
              </a:spcBef>
              <a:buClr>
                <a:srgbClr val="FF66CC"/>
              </a:buClr>
              <a:buSzPct val="65000"/>
              <a:buFont typeface="Monotype Sorts" charset="2"/>
              <a:buNone/>
            </a:pPr>
            <a:r>
              <a:rPr lang="fr-FR" sz="1600">
                <a:latin typeface="Arial" panose="020B0604020202020204" pitchFamily="34" charset="0"/>
              </a:rPr>
              <a:t>- constitué de 4 ou 5 paires torsadées :</a:t>
            </a:r>
          </a:p>
          <a:p>
            <a:pPr lvl="2">
              <a:lnSpc>
                <a:spcPct val="90000"/>
              </a:lnSpc>
              <a:spcBef>
                <a:spcPct val="20000"/>
              </a:spcBef>
            </a:pPr>
            <a:r>
              <a:rPr lang="fr-FR" sz="1600">
                <a:latin typeface="Arial" panose="020B0604020202020204" pitchFamily="34" charset="0"/>
              </a:rPr>
              <a:t>1. une paire pour l'alimentation</a:t>
            </a:r>
          </a:p>
          <a:p>
            <a:pPr lvl="2">
              <a:lnSpc>
                <a:spcPct val="90000"/>
              </a:lnSpc>
              <a:spcBef>
                <a:spcPct val="20000"/>
              </a:spcBef>
            </a:pPr>
            <a:r>
              <a:rPr lang="fr-FR" sz="1600">
                <a:latin typeface="Arial" panose="020B0604020202020204" pitchFamily="34" charset="0"/>
              </a:rPr>
              <a:t>2. une paire pour les signaux de données en entrées</a:t>
            </a:r>
          </a:p>
          <a:p>
            <a:pPr lvl="2">
              <a:lnSpc>
                <a:spcPct val="90000"/>
              </a:lnSpc>
              <a:spcBef>
                <a:spcPct val="20000"/>
              </a:spcBef>
            </a:pPr>
            <a:r>
              <a:rPr lang="fr-FR" sz="1600">
                <a:latin typeface="Arial" panose="020B0604020202020204" pitchFamily="34" charset="0"/>
              </a:rPr>
              <a:t>3. une paire pour les signaux de données en sortie</a:t>
            </a:r>
          </a:p>
          <a:p>
            <a:pPr lvl="2">
              <a:lnSpc>
                <a:spcPct val="90000"/>
              </a:lnSpc>
              <a:spcBef>
                <a:spcPct val="20000"/>
              </a:spcBef>
            </a:pPr>
            <a:r>
              <a:rPr lang="fr-FR" sz="1600">
                <a:latin typeface="Arial" panose="020B0604020202020204" pitchFamily="34" charset="0"/>
              </a:rPr>
              <a:t>4. une paire pour les signaux de contrôle en entrées: </a:t>
            </a:r>
          </a:p>
          <a:p>
            <a:pPr lvl="3">
              <a:lnSpc>
                <a:spcPct val="90000"/>
              </a:lnSpc>
              <a:spcBef>
                <a:spcPct val="20000"/>
              </a:spcBef>
              <a:buClr>
                <a:srgbClr val="66FF33"/>
              </a:buClr>
              <a:buSzPct val="50000"/>
              <a:buFont typeface="Monotype Sorts" charset="2"/>
              <a:buNone/>
            </a:pPr>
            <a:r>
              <a:rPr lang="fr-FR" sz="1600">
                <a:latin typeface="Arial" panose="020B0604020202020204" pitchFamily="34" charset="0"/>
              </a:rPr>
              <a:t>transceiver prêt à émettre, </a:t>
            </a:r>
          </a:p>
          <a:p>
            <a:pPr lvl="3">
              <a:lnSpc>
                <a:spcPct val="90000"/>
              </a:lnSpc>
              <a:spcBef>
                <a:spcPct val="20000"/>
              </a:spcBef>
              <a:buClr>
                <a:srgbClr val="66FF33"/>
              </a:buClr>
              <a:buSzPct val="55000"/>
              <a:buFont typeface="Monotype Sorts" charset="2"/>
              <a:buNone/>
            </a:pPr>
            <a:r>
              <a:rPr lang="fr-FR" sz="1600">
                <a:latin typeface="Arial" panose="020B0604020202020204" pitchFamily="34" charset="0"/>
              </a:rPr>
              <a:t>transceiver non prêt à émettre, </a:t>
            </a:r>
          </a:p>
          <a:p>
            <a:pPr lvl="3">
              <a:lnSpc>
                <a:spcPct val="90000"/>
              </a:lnSpc>
              <a:spcBef>
                <a:spcPct val="20000"/>
              </a:spcBef>
              <a:buClr>
                <a:srgbClr val="66FF33"/>
              </a:buClr>
              <a:buSzPct val="55000"/>
              <a:buFont typeface="Monotype Sorts" charset="2"/>
              <a:buNone/>
            </a:pPr>
            <a:r>
              <a:rPr lang="fr-FR" sz="1600">
                <a:latin typeface="Arial" panose="020B0604020202020204" pitchFamily="34" charset="0"/>
              </a:rPr>
              <a:t>erreur de qualité de signal (SQE) émis sur détection de collision ou trame tronquée (jabber),</a:t>
            </a:r>
          </a:p>
          <a:p>
            <a:pPr lvl="2">
              <a:lnSpc>
                <a:spcPct val="90000"/>
              </a:lnSpc>
              <a:spcBef>
                <a:spcPct val="20000"/>
              </a:spcBef>
            </a:pPr>
            <a:r>
              <a:rPr lang="fr-FR" sz="1600">
                <a:latin typeface="Arial" panose="020B0604020202020204" pitchFamily="34" charset="0"/>
              </a:rPr>
              <a:t>5. une paire optionnelle pour les signaux de contrôle en sortie  (coupleur --&gt; transceiver) permettant de commander le transceiver :</a:t>
            </a:r>
          </a:p>
          <a:p>
            <a:pPr lvl="3">
              <a:lnSpc>
                <a:spcPct val="90000"/>
              </a:lnSpc>
              <a:spcBef>
                <a:spcPct val="20000"/>
              </a:spcBef>
              <a:buClr>
                <a:srgbClr val="66FF33"/>
              </a:buClr>
              <a:buSzPct val="55000"/>
              <a:buFont typeface="Monotype Sorts" charset="2"/>
              <a:buNone/>
            </a:pPr>
            <a:r>
              <a:rPr lang="fr-FR" sz="1600">
                <a:latin typeface="Arial" panose="020B0604020202020204" pitchFamily="34" charset="0"/>
              </a:rPr>
              <a:t>entrer en mode monitor,</a:t>
            </a:r>
          </a:p>
          <a:p>
            <a:pPr lvl="3">
              <a:lnSpc>
                <a:spcPct val="90000"/>
              </a:lnSpc>
              <a:spcBef>
                <a:spcPct val="20000"/>
              </a:spcBef>
              <a:buClr>
                <a:srgbClr val="66FF33"/>
              </a:buClr>
              <a:buSzPct val="55000"/>
              <a:buFont typeface="Monotype Sorts" charset="2"/>
              <a:buNone/>
            </a:pPr>
            <a:r>
              <a:rPr lang="fr-FR" sz="1600">
                <a:latin typeface="Arial" panose="020B0604020202020204" pitchFamily="34" charset="0"/>
              </a:rPr>
              <a:t>passer en mode normal,</a:t>
            </a:r>
          </a:p>
          <a:p>
            <a:pPr lvl="3">
              <a:lnSpc>
                <a:spcPct val="90000"/>
              </a:lnSpc>
              <a:spcBef>
                <a:spcPct val="20000"/>
              </a:spcBef>
              <a:buClr>
                <a:srgbClr val="66FF33"/>
              </a:buClr>
              <a:buSzPct val="55000"/>
              <a:buFont typeface="Monotype Sorts" charset="2"/>
              <a:buNone/>
            </a:pPr>
            <a:r>
              <a:rPr lang="fr-FR" sz="1600">
                <a:latin typeface="Arial" panose="020B0604020202020204" pitchFamily="34" charset="0"/>
              </a:rPr>
              <a:t>se rendre prêt   à émettre.</a:t>
            </a:r>
          </a:p>
          <a:p>
            <a:pPr lvl="1">
              <a:lnSpc>
                <a:spcPct val="90000"/>
              </a:lnSpc>
              <a:spcBef>
                <a:spcPct val="20000"/>
              </a:spcBef>
              <a:buClr>
                <a:srgbClr val="FF66CC"/>
              </a:buClr>
              <a:buSzPct val="65000"/>
              <a:buFont typeface="Monotype Sorts" charset="2"/>
              <a:buNone/>
            </a:pPr>
            <a:r>
              <a:rPr lang="fr-FR" sz="1600">
                <a:latin typeface="Arial" panose="020B0604020202020204" pitchFamily="34" charset="0"/>
              </a:rPr>
              <a:t>longueur maximum de 50 m,</a:t>
            </a:r>
          </a:p>
          <a:p>
            <a:pPr lvl="1">
              <a:lnSpc>
                <a:spcPct val="90000"/>
              </a:lnSpc>
              <a:spcBef>
                <a:spcPct val="20000"/>
              </a:spcBef>
              <a:buClr>
                <a:srgbClr val="FF66CC"/>
              </a:buClr>
              <a:buSzPct val="65000"/>
              <a:buFont typeface="Monotype Sorts" charset="2"/>
              <a:buNone/>
            </a:pPr>
            <a:r>
              <a:rPr lang="fr-FR" sz="1600">
                <a:latin typeface="Arial" panose="020B0604020202020204" pitchFamily="34" charset="0"/>
              </a:rPr>
              <a:t>connecteur 15 pins (une paire protégée = 3 fils) dit "prise AUI" de chaque côté.</a:t>
            </a:r>
          </a:p>
        </p:txBody>
      </p:sp>
      <p:graphicFrame>
        <p:nvGraphicFramePr>
          <p:cNvPr id="56324" name="Object 4"/>
          <p:cNvGraphicFramePr>
            <a:graphicFrameLocks noChangeAspect="1"/>
          </p:cNvGraphicFramePr>
          <p:nvPr/>
        </p:nvGraphicFramePr>
        <p:xfrm>
          <a:off x="4724400" y="857250"/>
          <a:ext cx="3962400" cy="1333500"/>
        </p:xfrm>
        <a:graphic>
          <a:graphicData uri="http://schemas.openxmlformats.org/presentationml/2006/ole">
            <mc:AlternateContent xmlns:mc="http://schemas.openxmlformats.org/markup-compatibility/2006">
              <mc:Choice xmlns:v="urn:schemas-microsoft-com:vml" Requires="v">
                <p:oleObj spid="_x0000_s18438" name="Image Bitmap" r:id="rId3" imgW="3962953" imgH="1333333" progId="Paint.Picture">
                  <p:embed/>
                </p:oleObj>
              </mc:Choice>
              <mc:Fallback>
                <p:oleObj name="Image Bitmap" r:id="rId3" imgW="3962953" imgH="13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857250"/>
                        <a:ext cx="3962400" cy="13335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5" name="Text Box 5"/>
          <p:cNvSpPr txBox="1">
            <a:spLocks noChangeArrowheads="1"/>
          </p:cNvSpPr>
          <p:nvPr/>
        </p:nvSpPr>
        <p:spPr bwMode="auto">
          <a:xfrm>
            <a:off x="714375" y="719138"/>
            <a:ext cx="2711450" cy="339725"/>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spcBef>
                <a:spcPct val="20000"/>
              </a:spcBef>
              <a:buClr>
                <a:schemeClr val="accent1"/>
              </a:buClr>
              <a:buSzPct val="80000"/>
              <a:buFont typeface="Wingdings" panose="05000000000000000000" pitchFamily="2" charset="2"/>
              <a:buNone/>
            </a:pPr>
            <a:r>
              <a:rPr lang="fr-FR" sz="1800" b="1">
                <a:latin typeface="Arial" panose="020B0604020202020204" pitchFamily="34" charset="0"/>
              </a:rPr>
              <a:t>Le câble de transceiver</a:t>
            </a:r>
            <a:endParaRPr lang="fr-FR" b="1">
              <a:latin typeface="Arial" panose="020B0604020202020204" pitchFamily="34" charset="0"/>
            </a:endParaRPr>
          </a:p>
        </p:txBody>
      </p:sp>
      <p:sp>
        <p:nvSpPr>
          <p:cNvPr id="56326" name="Text Box 6"/>
          <p:cNvSpPr txBox="1">
            <a:spLocks noChangeArrowheads="1"/>
          </p:cNvSpPr>
          <p:nvPr/>
        </p:nvSpPr>
        <p:spPr bwMode="auto">
          <a:xfrm>
            <a:off x="5318125" y="2111375"/>
            <a:ext cx="3487738" cy="312738"/>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lvl="1" algn="ctr">
              <a:lnSpc>
                <a:spcPct val="90000"/>
              </a:lnSpc>
              <a:spcBef>
                <a:spcPct val="20000"/>
              </a:spcBef>
              <a:buClr>
                <a:srgbClr val="FF66CC"/>
              </a:buClr>
              <a:buSzPct val="65000"/>
            </a:pPr>
            <a:r>
              <a:rPr lang="fr-FR" sz="1600">
                <a:latin typeface="Arial" panose="020B0604020202020204" pitchFamily="34" charset="0"/>
              </a:rPr>
              <a:t>câble de descente (drop cable) </a:t>
            </a:r>
            <a:endParaRPr lang="fr-FR" b="1">
              <a:latin typeface="Arial" panose="020B0604020202020204" pitchFamily="34" charset="0"/>
            </a:endParaRPr>
          </a:p>
        </p:txBody>
      </p:sp>
    </p:spTree>
    <p:extLst>
      <p:ext uri="{BB962C8B-B14F-4D97-AF65-F5344CB8AC3E}">
        <p14:creationId xmlns:p14="http://schemas.microsoft.com/office/powerpoint/2010/main" val="42578582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fld id="{8AE18454-A41F-4081-ACF8-2E76FDC6B52C}" type="slidenum">
              <a:rPr lang="fr-FR"/>
              <a:pPr/>
              <a:t>47</a:t>
            </a:fld>
            <a:endParaRPr lang="fr-FR"/>
          </a:p>
        </p:txBody>
      </p:sp>
      <p:sp>
        <p:nvSpPr>
          <p:cNvPr id="57346" name="Rectangle 2"/>
          <p:cNvSpPr>
            <a:spLocks noGrp="1" noChangeArrowheads="1"/>
          </p:cNvSpPr>
          <p:nvPr>
            <p:ph type="title"/>
          </p:nvPr>
        </p:nvSpPr>
        <p:spPr>
          <a:xfrm>
            <a:off x="4876800" y="228600"/>
            <a:ext cx="4038600" cy="4572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10 base 2 - Spécifications</a:t>
            </a:r>
          </a:p>
        </p:txBody>
      </p:sp>
      <p:sp>
        <p:nvSpPr>
          <p:cNvPr id="57347" name="Text Box 3"/>
          <p:cNvSpPr txBox="1">
            <a:spLocks noChangeArrowheads="1"/>
          </p:cNvSpPr>
          <p:nvPr/>
        </p:nvSpPr>
        <p:spPr bwMode="auto">
          <a:xfrm>
            <a:off x="990600" y="1066800"/>
            <a:ext cx="311785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20000"/>
              </a:spcBef>
              <a:buClr>
                <a:schemeClr val="accent1"/>
              </a:buClr>
              <a:buSzPct val="80000"/>
              <a:buFont typeface="Wingdings" panose="05000000000000000000" pitchFamily="2" charset="2"/>
              <a:buNone/>
            </a:pPr>
            <a:r>
              <a:rPr lang="fr-FR" sz="2000" b="1">
                <a:latin typeface="Arial" panose="020B0604020202020204" pitchFamily="34" charset="0"/>
              </a:rPr>
              <a:t>Spécifications 10 base 2</a:t>
            </a:r>
          </a:p>
        </p:txBody>
      </p:sp>
      <p:sp>
        <p:nvSpPr>
          <p:cNvPr id="57348" name="Text Box 4"/>
          <p:cNvSpPr txBox="1">
            <a:spLocks noChangeArrowheads="1"/>
          </p:cNvSpPr>
          <p:nvPr/>
        </p:nvSpPr>
        <p:spPr bwMode="auto">
          <a:xfrm>
            <a:off x="3033713" y="4911725"/>
            <a:ext cx="2106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a:latin typeface="Arial" panose="020B0604020202020204" pitchFamily="34" charset="0"/>
              </a:rPr>
              <a:t>Câble coaxial RJ58 Thin</a:t>
            </a:r>
          </a:p>
        </p:txBody>
      </p:sp>
      <p:graphicFrame>
        <p:nvGraphicFramePr>
          <p:cNvPr id="57349" name="Object 5"/>
          <p:cNvGraphicFramePr>
            <a:graphicFrameLocks noChangeAspect="1"/>
          </p:cNvGraphicFramePr>
          <p:nvPr/>
        </p:nvGraphicFramePr>
        <p:xfrm>
          <a:off x="2209800" y="5257800"/>
          <a:ext cx="3305175" cy="809625"/>
        </p:xfrm>
        <a:graphic>
          <a:graphicData uri="http://schemas.openxmlformats.org/presentationml/2006/ole">
            <mc:AlternateContent xmlns:mc="http://schemas.openxmlformats.org/markup-compatibility/2006">
              <mc:Choice xmlns:v="urn:schemas-microsoft-com:vml" Requires="v">
                <p:oleObj spid="_x0000_s19462" name="Image Bitmap" r:id="rId3" imgW="3304762" imgH="809738" progId="Paint.Picture">
                  <p:embed/>
                </p:oleObj>
              </mc:Choice>
              <mc:Fallback>
                <p:oleObj name="Image Bitmap" r:id="rId3" imgW="3304762" imgH="8097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257800"/>
                        <a:ext cx="33051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0" name="Text Box 6"/>
          <p:cNvSpPr txBox="1">
            <a:spLocks noChangeArrowheads="1"/>
          </p:cNvSpPr>
          <p:nvPr/>
        </p:nvSpPr>
        <p:spPr bwMode="auto">
          <a:xfrm>
            <a:off x="2665413" y="6105525"/>
            <a:ext cx="173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i="1">
                <a:latin typeface="Arial" panose="020B0604020202020204" pitchFamily="34" charset="0"/>
              </a:rPr>
              <a:t>Impédance 50 Ohm</a:t>
            </a:r>
          </a:p>
        </p:txBody>
      </p:sp>
      <p:sp>
        <p:nvSpPr>
          <p:cNvPr id="57351" name="Text Box 7"/>
          <p:cNvSpPr txBox="1">
            <a:spLocks noChangeArrowheads="1"/>
          </p:cNvSpPr>
          <p:nvPr/>
        </p:nvSpPr>
        <p:spPr bwMode="auto">
          <a:xfrm>
            <a:off x="1447800" y="1676400"/>
            <a:ext cx="6757988" cy="29527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10 Mb/s, Baseband, 185 m</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câble fin, thin ethernet,  souple</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raccordement transceiver en T, BNC</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30 stations maximum, espacement &gt;= 50 cm</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terminaison 50 ohms</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Topologie bus, stations en série</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permet le chaînage des stations entres elles</a:t>
            </a:r>
          </a:p>
          <a:p>
            <a:pPr>
              <a:spcBef>
                <a:spcPct val="20000"/>
              </a:spcBef>
              <a:buClr>
                <a:schemeClr val="accent1"/>
              </a:buClr>
              <a:buSzPct val="80000"/>
              <a:buFont typeface="Wingdings" panose="05000000000000000000" pitchFamily="2" charset="2"/>
              <a:buNone/>
            </a:pPr>
            <a:r>
              <a:rPr lang="fr-FR" sz="2000">
                <a:latin typeface="Arial" panose="020B0604020202020204" pitchFamily="34" charset="0"/>
              </a:rPr>
              <a:t>économique, beaucoup de stations intégrant le transceiver</a:t>
            </a:r>
          </a:p>
        </p:txBody>
      </p:sp>
    </p:spTree>
    <p:extLst>
      <p:ext uri="{BB962C8B-B14F-4D97-AF65-F5344CB8AC3E}">
        <p14:creationId xmlns:p14="http://schemas.microsoft.com/office/powerpoint/2010/main" val="2639235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5"/>
          <p:cNvSpPr>
            <a:spLocks noGrp="1"/>
          </p:cNvSpPr>
          <p:nvPr>
            <p:ph type="sldNum" sz="quarter" idx="12"/>
          </p:nvPr>
        </p:nvSpPr>
        <p:spPr/>
        <p:txBody>
          <a:bodyPr/>
          <a:lstStyle/>
          <a:p>
            <a:fld id="{FC5B9715-D0C7-4931-B445-B27FDAEC6295}" type="slidenum">
              <a:rPr lang="fr-FR"/>
              <a:pPr/>
              <a:t>48</a:t>
            </a:fld>
            <a:endParaRPr lang="fr-FR"/>
          </a:p>
        </p:txBody>
      </p:sp>
      <p:sp>
        <p:nvSpPr>
          <p:cNvPr id="63490" name="Rectangle 2"/>
          <p:cNvSpPr>
            <a:spLocks noGrp="1" noChangeArrowheads="1"/>
          </p:cNvSpPr>
          <p:nvPr>
            <p:ph type="title"/>
          </p:nvPr>
        </p:nvSpPr>
        <p:spPr>
          <a:xfrm>
            <a:off x="7924800" y="152400"/>
            <a:ext cx="1066800" cy="457200"/>
          </a:xfrm>
          <a:solidFill>
            <a:srgbClr val="FFCC66"/>
          </a:solidFill>
          <a:ln/>
        </p:spPr>
        <p:txBody>
          <a:bodyPr lIns="92075" tIns="46038" rIns="92075" bIns="46038"/>
          <a:lstStyle/>
          <a:p>
            <a:pPr algn="r"/>
            <a:r>
              <a:rPr lang="fr-FR" sz="2400" b="1">
                <a:solidFill>
                  <a:schemeClr val="tx1"/>
                </a:solidFill>
                <a:latin typeface="Arial" panose="020B0604020202020204" pitchFamily="34" charset="0"/>
              </a:rPr>
              <a:t>Ponts</a:t>
            </a:r>
          </a:p>
        </p:txBody>
      </p:sp>
      <p:sp>
        <p:nvSpPr>
          <p:cNvPr id="63491" name="Rectangle 3"/>
          <p:cNvSpPr>
            <a:spLocks noChangeArrowheads="1"/>
          </p:cNvSpPr>
          <p:nvPr/>
        </p:nvSpPr>
        <p:spPr bwMode="auto">
          <a:xfrm>
            <a:off x="212725" y="3230563"/>
            <a:ext cx="27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buFontTx/>
              <a:buChar char="•"/>
            </a:pPr>
            <a:endParaRPr lang="fr-FR" sz="2000">
              <a:latin typeface="Arial" panose="020B0604020202020204" pitchFamily="34" charset="0"/>
            </a:endParaRPr>
          </a:p>
          <a:p>
            <a:pPr eaLnBrk="0" hangingPunct="0"/>
            <a:endParaRPr lang="fr-FR" sz="2000">
              <a:latin typeface="Arial" panose="020B0604020202020204" pitchFamily="34" charset="0"/>
            </a:endParaRPr>
          </a:p>
        </p:txBody>
      </p:sp>
      <p:sp>
        <p:nvSpPr>
          <p:cNvPr id="63492" name="Text Box 4"/>
          <p:cNvSpPr txBox="1">
            <a:spLocks noChangeArrowheads="1"/>
          </p:cNvSpPr>
          <p:nvPr/>
        </p:nvSpPr>
        <p:spPr bwMode="auto">
          <a:xfrm>
            <a:off x="469900" y="4051300"/>
            <a:ext cx="4159250" cy="25368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buFontTx/>
              <a:buChar char="•"/>
            </a:pPr>
            <a:r>
              <a:rPr lang="fr-FR" sz="1600">
                <a:latin typeface="Arial" panose="020B0604020202020204" pitchFamily="34" charset="0"/>
              </a:rPr>
              <a:t> les trames A       B ne sont pas </a:t>
            </a:r>
          </a:p>
          <a:p>
            <a:pPr eaLnBrk="0" hangingPunct="0"/>
            <a:r>
              <a:rPr lang="fr-FR" sz="1600">
                <a:latin typeface="Arial" panose="020B0604020202020204" pitchFamily="34" charset="0"/>
              </a:rPr>
              <a:t>transmises sur le segment 2</a:t>
            </a:r>
          </a:p>
          <a:p>
            <a:pPr eaLnBrk="0" hangingPunct="0"/>
            <a:endParaRPr lang="fr-FR" sz="1600">
              <a:latin typeface="Arial" panose="020B0604020202020204" pitchFamily="34" charset="0"/>
            </a:endParaRPr>
          </a:p>
          <a:p>
            <a:pPr eaLnBrk="0" hangingPunct="0">
              <a:buFontTx/>
              <a:buChar char="•"/>
            </a:pPr>
            <a:r>
              <a:rPr lang="fr-FR" sz="1600">
                <a:latin typeface="Arial" panose="020B0604020202020204" pitchFamily="34" charset="0"/>
              </a:rPr>
              <a:t> les trames C       D ne sont pas </a:t>
            </a:r>
          </a:p>
          <a:p>
            <a:pPr eaLnBrk="0" hangingPunct="0"/>
            <a:r>
              <a:rPr lang="fr-FR" sz="1600">
                <a:latin typeface="Arial" panose="020B0604020202020204" pitchFamily="34" charset="0"/>
              </a:rPr>
              <a:t>transmises sur le segment 1</a:t>
            </a:r>
          </a:p>
          <a:p>
            <a:pPr eaLnBrk="0" hangingPunct="0"/>
            <a:endParaRPr lang="fr-FR" sz="1600">
              <a:latin typeface="Arial" panose="020B0604020202020204" pitchFamily="34" charset="0"/>
            </a:endParaRPr>
          </a:p>
          <a:p>
            <a:pPr eaLnBrk="0" hangingPunct="0">
              <a:buFontTx/>
              <a:buChar char="•"/>
            </a:pPr>
            <a:r>
              <a:rPr lang="fr-FR" sz="1600">
                <a:latin typeface="Arial" panose="020B0604020202020204" pitchFamily="34" charset="0"/>
              </a:rPr>
              <a:t> la distance entre A et D est en théorie </a:t>
            </a:r>
          </a:p>
          <a:p>
            <a:pPr eaLnBrk="0" hangingPunct="0"/>
            <a:r>
              <a:rPr lang="fr-FR" sz="1600">
                <a:latin typeface="Arial" panose="020B0604020202020204" pitchFamily="34" charset="0"/>
              </a:rPr>
              <a:t>illimitée avec ponts et segments en cascade</a:t>
            </a:r>
          </a:p>
          <a:p>
            <a:pPr eaLnBrk="0" hangingPunct="0"/>
            <a:r>
              <a:rPr lang="fr-FR" sz="1600">
                <a:latin typeface="Arial" panose="020B0604020202020204" pitchFamily="34" charset="0"/>
              </a:rPr>
              <a:t> </a:t>
            </a:r>
          </a:p>
          <a:p>
            <a:pPr eaLnBrk="0" hangingPunct="0">
              <a:buFontTx/>
              <a:buChar char="•"/>
            </a:pPr>
            <a:r>
              <a:rPr lang="fr-FR" sz="1600">
                <a:latin typeface="Arial" panose="020B0604020202020204" pitchFamily="34" charset="0"/>
              </a:rPr>
              <a:t> les collisions sont filtrées.</a:t>
            </a:r>
          </a:p>
        </p:txBody>
      </p:sp>
      <p:sp>
        <p:nvSpPr>
          <p:cNvPr id="63493" name="AutoShape 5"/>
          <p:cNvSpPr>
            <a:spLocks noChangeArrowheads="1"/>
          </p:cNvSpPr>
          <p:nvPr/>
        </p:nvSpPr>
        <p:spPr bwMode="auto">
          <a:xfrm>
            <a:off x="5257800" y="3657600"/>
            <a:ext cx="3340100" cy="215900"/>
          </a:xfrm>
          <a:prstGeom prst="cube">
            <a:avLst>
              <a:gd name="adj" fmla="val 24995"/>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494" name="AutoShape 6"/>
          <p:cNvSpPr>
            <a:spLocks noChangeArrowheads="1"/>
          </p:cNvSpPr>
          <p:nvPr/>
        </p:nvSpPr>
        <p:spPr bwMode="auto">
          <a:xfrm>
            <a:off x="5410200" y="4038600"/>
            <a:ext cx="596900" cy="444500"/>
          </a:xfrm>
          <a:prstGeom prst="cube">
            <a:avLst>
              <a:gd name="adj" fmla="val 24995"/>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a:latin typeface="Arial" panose="020B0604020202020204" pitchFamily="34" charset="0"/>
              </a:rPr>
              <a:t>A</a:t>
            </a:r>
          </a:p>
        </p:txBody>
      </p:sp>
      <p:sp>
        <p:nvSpPr>
          <p:cNvPr id="63495" name="AutoShape 7"/>
          <p:cNvSpPr>
            <a:spLocks noChangeArrowheads="1"/>
          </p:cNvSpPr>
          <p:nvPr/>
        </p:nvSpPr>
        <p:spPr bwMode="auto">
          <a:xfrm>
            <a:off x="6629400" y="4038600"/>
            <a:ext cx="596900" cy="444500"/>
          </a:xfrm>
          <a:prstGeom prst="cube">
            <a:avLst>
              <a:gd name="adj" fmla="val 24995"/>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a:latin typeface="Arial" panose="020B0604020202020204" pitchFamily="34" charset="0"/>
              </a:rPr>
              <a:t>B</a:t>
            </a:r>
          </a:p>
        </p:txBody>
      </p:sp>
      <p:sp>
        <p:nvSpPr>
          <p:cNvPr id="63496" name="AutoShape 8"/>
          <p:cNvSpPr>
            <a:spLocks noChangeArrowheads="1"/>
          </p:cNvSpPr>
          <p:nvPr/>
        </p:nvSpPr>
        <p:spPr bwMode="auto">
          <a:xfrm>
            <a:off x="5257800" y="5943600"/>
            <a:ext cx="3111500" cy="228600"/>
          </a:xfrm>
          <a:prstGeom prst="cube">
            <a:avLst>
              <a:gd name="adj" fmla="val 24995"/>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497" name="Line 9"/>
          <p:cNvSpPr>
            <a:spLocks noChangeShapeType="1"/>
          </p:cNvSpPr>
          <p:nvPr/>
        </p:nvSpPr>
        <p:spPr bwMode="auto">
          <a:xfrm>
            <a:off x="5708650" y="3879850"/>
            <a:ext cx="0" cy="228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498" name="Line 10"/>
          <p:cNvSpPr>
            <a:spLocks noChangeShapeType="1"/>
          </p:cNvSpPr>
          <p:nvPr/>
        </p:nvSpPr>
        <p:spPr bwMode="auto">
          <a:xfrm>
            <a:off x="8001000" y="3886200"/>
            <a:ext cx="0" cy="762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499" name="Line 11"/>
          <p:cNvSpPr>
            <a:spLocks noChangeShapeType="1"/>
          </p:cNvSpPr>
          <p:nvPr/>
        </p:nvSpPr>
        <p:spPr bwMode="auto">
          <a:xfrm>
            <a:off x="8001000" y="5029200"/>
            <a:ext cx="0" cy="9144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00" name="AutoShape 12"/>
          <p:cNvSpPr>
            <a:spLocks noChangeArrowheads="1"/>
          </p:cNvSpPr>
          <p:nvPr/>
        </p:nvSpPr>
        <p:spPr bwMode="auto">
          <a:xfrm>
            <a:off x="5486400" y="5334000"/>
            <a:ext cx="596900" cy="444500"/>
          </a:xfrm>
          <a:prstGeom prst="cube">
            <a:avLst>
              <a:gd name="adj" fmla="val 24995"/>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400" b="1">
                <a:latin typeface="Arial" panose="020B0604020202020204" pitchFamily="34" charset="0"/>
              </a:rPr>
              <a:t>C</a:t>
            </a:r>
          </a:p>
        </p:txBody>
      </p:sp>
      <p:sp>
        <p:nvSpPr>
          <p:cNvPr id="63502" name="Text Box 14"/>
          <p:cNvSpPr txBox="1">
            <a:spLocks noChangeArrowheads="1"/>
          </p:cNvSpPr>
          <p:nvPr/>
        </p:nvSpPr>
        <p:spPr bwMode="auto">
          <a:xfrm>
            <a:off x="6248400" y="5562600"/>
            <a:ext cx="962025" cy="3048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fr-FR" sz="1400" b="1">
                <a:latin typeface="Arial" panose="020B0604020202020204" pitchFamily="34" charset="0"/>
              </a:rPr>
              <a:t>Réseau 2</a:t>
            </a:r>
          </a:p>
        </p:txBody>
      </p:sp>
      <p:sp>
        <p:nvSpPr>
          <p:cNvPr id="63503" name="Text Box 15"/>
          <p:cNvSpPr txBox="1">
            <a:spLocks noChangeArrowheads="1"/>
          </p:cNvSpPr>
          <p:nvPr/>
        </p:nvSpPr>
        <p:spPr bwMode="auto">
          <a:xfrm>
            <a:off x="7543800" y="4648200"/>
            <a:ext cx="900113" cy="4064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fr-FR" sz="2000">
                <a:latin typeface="Arial" panose="020B0604020202020204" pitchFamily="34" charset="0"/>
              </a:rPr>
              <a:t>PONT</a:t>
            </a:r>
          </a:p>
        </p:txBody>
      </p:sp>
      <p:sp>
        <p:nvSpPr>
          <p:cNvPr id="63504" name="Line 16"/>
          <p:cNvSpPr>
            <a:spLocks noChangeShapeType="1"/>
          </p:cNvSpPr>
          <p:nvPr/>
        </p:nvSpPr>
        <p:spPr bwMode="auto">
          <a:xfrm>
            <a:off x="6934200" y="3886200"/>
            <a:ext cx="0" cy="228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05" name="Line 17"/>
          <p:cNvSpPr>
            <a:spLocks noChangeShapeType="1"/>
          </p:cNvSpPr>
          <p:nvPr/>
        </p:nvSpPr>
        <p:spPr bwMode="auto">
          <a:xfrm>
            <a:off x="5791200" y="5791200"/>
            <a:ext cx="0" cy="1524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06" name="Text Box 18"/>
          <p:cNvSpPr txBox="1">
            <a:spLocks noChangeArrowheads="1"/>
          </p:cNvSpPr>
          <p:nvPr/>
        </p:nvSpPr>
        <p:spPr bwMode="auto">
          <a:xfrm>
            <a:off x="1929606" y="742950"/>
            <a:ext cx="7113587" cy="102711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20000"/>
              </a:spcBef>
              <a:buClr>
                <a:schemeClr val="tx1"/>
              </a:buClr>
              <a:buSzPct val="80000"/>
              <a:buFont typeface="Wingdings" panose="05000000000000000000" pitchFamily="2" charset="2"/>
              <a:buChar char="§"/>
            </a:pPr>
            <a:r>
              <a:rPr lang="fr-FR" sz="1800" b="1">
                <a:latin typeface="Arial" panose="020B0604020202020204" pitchFamily="34" charset="0"/>
              </a:rPr>
              <a:t>  dispositif actif filtrant</a:t>
            </a:r>
          </a:p>
          <a:p>
            <a:pPr>
              <a:spcBef>
                <a:spcPct val="20000"/>
              </a:spcBef>
              <a:buClr>
                <a:schemeClr val="tx1"/>
              </a:buClr>
              <a:buSzPct val="80000"/>
              <a:buFont typeface="Wingdings" panose="05000000000000000000" pitchFamily="2" charset="2"/>
              <a:buChar char="§"/>
            </a:pPr>
            <a:r>
              <a:rPr lang="fr-FR" sz="1800" b="1">
                <a:latin typeface="Arial" panose="020B0604020202020204" pitchFamily="34" charset="0"/>
              </a:rPr>
              <a:t>  permet d'augmenter la distance maximum entre deux stations</a:t>
            </a:r>
          </a:p>
          <a:p>
            <a:pPr>
              <a:spcBef>
                <a:spcPct val="20000"/>
              </a:spcBef>
              <a:buClr>
                <a:schemeClr val="tx1"/>
              </a:buClr>
              <a:buSzPct val="80000"/>
              <a:buFont typeface="Wingdings" panose="05000000000000000000" pitchFamily="2" charset="2"/>
              <a:buChar char="§"/>
            </a:pPr>
            <a:r>
              <a:rPr lang="fr-FR" sz="1800" b="1">
                <a:latin typeface="Arial" panose="020B0604020202020204" pitchFamily="34" charset="0"/>
              </a:rPr>
              <a:t>  permet de diminuer la charge du réseau</a:t>
            </a:r>
          </a:p>
        </p:txBody>
      </p:sp>
      <p:sp>
        <p:nvSpPr>
          <p:cNvPr id="63507" name="AutoShape 19"/>
          <p:cNvSpPr>
            <a:spLocks noChangeArrowheads="1"/>
          </p:cNvSpPr>
          <p:nvPr/>
        </p:nvSpPr>
        <p:spPr bwMode="auto">
          <a:xfrm>
            <a:off x="1866900" y="4902200"/>
            <a:ext cx="304800" cy="152400"/>
          </a:xfrm>
          <a:prstGeom prst="leftRightArrow">
            <a:avLst>
              <a:gd name="adj1" fmla="val 50000"/>
              <a:gd name="adj2" fmla="val 40000"/>
            </a:avLst>
          </a:prstGeom>
          <a:noFill/>
          <a:ln w="9525">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3508" name="AutoShape 20"/>
          <p:cNvSpPr>
            <a:spLocks noChangeArrowheads="1"/>
          </p:cNvSpPr>
          <p:nvPr/>
        </p:nvSpPr>
        <p:spPr bwMode="auto">
          <a:xfrm>
            <a:off x="1866900" y="4178300"/>
            <a:ext cx="304800" cy="152400"/>
          </a:xfrm>
          <a:prstGeom prst="leftRightArrow">
            <a:avLst>
              <a:gd name="adj1" fmla="val 50000"/>
              <a:gd name="adj2" fmla="val 40000"/>
            </a:avLst>
          </a:prstGeom>
          <a:noFill/>
          <a:ln w="9525">
            <a:solidFill>
              <a:schemeClr val="tx1"/>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3509" name="Rectangle 21"/>
          <p:cNvSpPr>
            <a:spLocks noChangeArrowheads="1"/>
          </p:cNvSpPr>
          <p:nvPr/>
        </p:nvSpPr>
        <p:spPr bwMode="auto">
          <a:xfrm>
            <a:off x="546100" y="558800"/>
            <a:ext cx="1066800" cy="45720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a:r>
              <a:rPr lang="fr-FR" b="1">
                <a:latin typeface="Arial" panose="020B0604020202020204" pitchFamily="34" charset="0"/>
              </a:rPr>
              <a:t>Ponts</a:t>
            </a:r>
          </a:p>
        </p:txBody>
      </p:sp>
      <p:sp>
        <p:nvSpPr>
          <p:cNvPr id="63510" name="Text Box 22"/>
          <p:cNvSpPr txBox="1">
            <a:spLocks noChangeArrowheads="1"/>
          </p:cNvSpPr>
          <p:nvPr/>
        </p:nvSpPr>
        <p:spPr bwMode="auto">
          <a:xfrm>
            <a:off x="492125" y="1903413"/>
            <a:ext cx="7681913" cy="1539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anose="05000000000000000000" pitchFamily="2" charset="2"/>
              <a:buNone/>
            </a:pPr>
            <a:r>
              <a:rPr lang="fr-FR" sz="1400">
                <a:latin typeface="Arial" panose="020B0604020202020204" pitchFamily="34" charset="0"/>
              </a:rPr>
              <a:t>- fonctionnent aujourd'hui en "auto-apprentissage" </a:t>
            </a:r>
          </a:p>
          <a:p>
            <a:pPr>
              <a:spcBef>
                <a:spcPct val="20000"/>
              </a:spcBef>
              <a:buClr>
                <a:schemeClr val="accent1"/>
              </a:buClr>
              <a:buSzPct val="80000"/>
              <a:buFont typeface="Wingdings" panose="05000000000000000000" pitchFamily="2" charset="2"/>
              <a:buNone/>
            </a:pPr>
            <a:r>
              <a:rPr lang="fr-FR" sz="1400">
                <a:latin typeface="Arial" panose="020B0604020202020204" pitchFamily="34" charset="0"/>
              </a:rPr>
              <a:t>- découvrent  automatiquement la topologie du réseau</a:t>
            </a:r>
          </a:p>
          <a:p>
            <a:pPr>
              <a:spcBef>
                <a:spcPct val="20000"/>
              </a:spcBef>
              <a:buClr>
                <a:schemeClr val="accent1"/>
              </a:buClr>
              <a:buSzPct val="80000"/>
              <a:buFont typeface="Wingdings" panose="05000000000000000000" pitchFamily="2" charset="2"/>
              <a:buNone/>
            </a:pPr>
            <a:r>
              <a:rPr lang="fr-FR" sz="1400">
                <a:latin typeface="Arial" panose="020B0604020202020204" pitchFamily="34" charset="0"/>
              </a:rPr>
              <a:t>- arbre recouvrant (spanning tree)</a:t>
            </a:r>
          </a:p>
          <a:p>
            <a:pPr>
              <a:spcBef>
                <a:spcPct val="20000"/>
              </a:spcBef>
              <a:buClr>
                <a:schemeClr val="accent1"/>
              </a:buClr>
              <a:buSzPct val="80000"/>
              <a:buFont typeface="Wingdings" panose="05000000000000000000" pitchFamily="2" charset="2"/>
              <a:buNone/>
            </a:pPr>
            <a:r>
              <a:rPr lang="fr-FR" sz="1400">
                <a:latin typeface="Arial" panose="020B0604020202020204" pitchFamily="34" charset="0"/>
              </a:rPr>
              <a:t>- fonctionne en  "promiscuous mode"</a:t>
            </a:r>
          </a:p>
          <a:p>
            <a:pPr>
              <a:spcBef>
                <a:spcPct val="20000"/>
              </a:spcBef>
              <a:buClr>
                <a:schemeClr val="accent1"/>
              </a:buClr>
              <a:buSzPct val="80000"/>
              <a:buFont typeface="Wingdings" panose="05000000000000000000" pitchFamily="2" charset="2"/>
              <a:buNone/>
            </a:pPr>
            <a:r>
              <a:rPr lang="fr-FR" sz="1400">
                <a:latin typeface="Arial" panose="020B0604020202020204" pitchFamily="34" charset="0"/>
              </a:rPr>
              <a:t>-le pont construit au fur et à mesure une table de correspondance entre adresses sources et segments sur lesquels les trames correspondantes sont acheminées.</a:t>
            </a:r>
          </a:p>
        </p:txBody>
      </p:sp>
      <p:sp>
        <p:nvSpPr>
          <p:cNvPr id="63501" name="Text Box 13"/>
          <p:cNvSpPr txBox="1">
            <a:spLocks noChangeArrowheads="1"/>
          </p:cNvSpPr>
          <p:nvPr/>
        </p:nvSpPr>
        <p:spPr bwMode="auto">
          <a:xfrm>
            <a:off x="6172200" y="3352800"/>
            <a:ext cx="962025" cy="3048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fr-FR" sz="1400" b="1">
                <a:latin typeface="Arial" panose="020B0604020202020204" pitchFamily="34" charset="0"/>
              </a:rPr>
              <a:t>Réseau 1</a:t>
            </a:r>
          </a:p>
        </p:txBody>
      </p:sp>
    </p:spTree>
    <p:extLst>
      <p:ext uri="{BB962C8B-B14F-4D97-AF65-F5344CB8AC3E}">
        <p14:creationId xmlns:p14="http://schemas.microsoft.com/office/powerpoint/2010/main" val="4062865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38" name="Rectangle 2"/>
          <p:cNvSpPr>
            <a:spLocks noChangeArrowheads="1"/>
          </p:cNvSpPr>
          <p:nvPr/>
        </p:nvSpPr>
        <p:spPr bwMode="auto">
          <a:xfrm>
            <a:off x="2677319" y="359133"/>
            <a:ext cx="7729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b="1">
                <a:solidFill>
                  <a:srgbClr val="000000"/>
                </a:solidFill>
                <a:latin typeface="Arial" panose="020B0604020202020204" pitchFamily="34" charset="0"/>
              </a:defRPr>
            </a:lvl1pPr>
            <a:lvl2pPr>
              <a:defRPr sz="3600" b="1">
                <a:solidFill>
                  <a:srgbClr val="000000"/>
                </a:solidFill>
                <a:latin typeface="Arial" panose="020B0604020202020204" pitchFamily="34" charset="0"/>
              </a:defRPr>
            </a:lvl2pPr>
            <a:lvl3pPr>
              <a:defRPr sz="3600" b="1">
                <a:solidFill>
                  <a:srgbClr val="000000"/>
                </a:solidFill>
                <a:latin typeface="Arial" panose="020B0604020202020204" pitchFamily="34" charset="0"/>
              </a:defRPr>
            </a:lvl3pPr>
            <a:lvl4pPr>
              <a:defRPr sz="3600" b="1">
                <a:solidFill>
                  <a:srgbClr val="000000"/>
                </a:solidFill>
                <a:latin typeface="Arial" panose="020B0604020202020204" pitchFamily="34" charset="0"/>
              </a:defRPr>
            </a:lvl4pPr>
            <a:lvl5pPr>
              <a:defRPr sz="3600" b="1">
                <a:solidFill>
                  <a:srgbClr val="000000"/>
                </a:solidFill>
                <a:latin typeface="Arial" panose="020B0604020202020204" pitchFamily="34" charset="0"/>
              </a:defRPr>
            </a:lvl5pPr>
            <a:lvl6pPr marL="457200" eaLnBrk="0" fontAlgn="base" hangingPunct="0">
              <a:spcBef>
                <a:spcPct val="0"/>
              </a:spcBef>
              <a:spcAft>
                <a:spcPct val="0"/>
              </a:spcAft>
              <a:defRPr sz="3600" b="1">
                <a:solidFill>
                  <a:srgbClr val="000000"/>
                </a:solidFill>
                <a:latin typeface="Arial" panose="020B0604020202020204" pitchFamily="34" charset="0"/>
              </a:defRPr>
            </a:lvl6pPr>
            <a:lvl7pPr marL="914400" eaLnBrk="0" fontAlgn="base" hangingPunct="0">
              <a:spcBef>
                <a:spcPct val="0"/>
              </a:spcBef>
              <a:spcAft>
                <a:spcPct val="0"/>
              </a:spcAft>
              <a:defRPr sz="3600" b="1">
                <a:solidFill>
                  <a:srgbClr val="000000"/>
                </a:solidFill>
                <a:latin typeface="Arial" panose="020B0604020202020204" pitchFamily="34" charset="0"/>
              </a:defRPr>
            </a:lvl7pPr>
            <a:lvl8pPr marL="1371600" eaLnBrk="0" fontAlgn="base" hangingPunct="0">
              <a:spcBef>
                <a:spcPct val="0"/>
              </a:spcBef>
              <a:spcAft>
                <a:spcPct val="0"/>
              </a:spcAft>
              <a:defRPr sz="3600" b="1">
                <a:solidFill>
                  <a:srgbClr val="000000"/>
                </a:solidFill>
                <a:latin typeface="Arial" panose="020B0604020202020204" pitchFamily="34" charset="0"/>
              </a:defRPr>
            </a:lvl8pPr>
            <a:lvl9pPr marL="1828800" eaLnBrk="0" fontAlgn="base" hangingPunct="0">
              <a:spcBef>
                <a:spcPct val="0"/>
              </a:spcBef>
              <a:spcAft>
                <a:spcPct val="0"/>
              </a:spcAft>
              <a:defRPr sz="3600" b="1">
                <a:solidFill>
                  <a:srgbClr val="000000"/>
                </a:solidFill>
                <a:latin typeface="Arial" panose="020B0604020202020204" pitchFamily="34" charset="0"/>
              </a:defRPr>
            </a:lvl9pPr>
          </a:lstStyle>
          <a:p>
            <a:pPr eaLnBrk="1" hangingPunct="1"/>
            <a:r>
              <a:rPr lang="fr-FR" sz="3200" dirty="0"/>
              <a:t>Technologie Ethernet</a:t>
            </a:r>
          </a:p>
        </p:txBody>
      </p:sp>
      <p:sp>
        <p:nvSpPr>
          <p:cNvPr id="7" name="Text Box 90"/>
          <p:cNvSpPr txBox="1">
            <a:spLocks noChangeArrowheads="1"/>
          </p:cNvSpPr>
          <p:nvPr/>
        </p:nvSpPr>
        <p:spPr bwMode="gray">
          <a:xfrm>
            <a:off x="1285875" y="1500188"/>
            <a:ext cx="1233488" cy="6731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fr-FR" sz="2000" b="1">
                <a:solidFill>
                  <a:schemeClr val="bg1"/>
                </a:solidFill>
              </a:rPr>
              <a:t>Normes</a:t>
            </a:r>
          </a:p>
        </p:txBody>
      </p:sp>
      <p:sp>
        <p:nvSpPr>
          <p:cNvPr id="8" name="Text Box 91"/>
          <p:cNvSpPr txBox="1">
            <a:spLocks noChangeArrowheads="1"/>
          </p:cNvSpPr>
          <p:nvPr/>
        </p:nvSpPr>
        <p:spPr bwMode="gray">
          <a:xfrm>
            <a:off x="2582863" y="1500188"/>
            <a:ext cx="1795462" cy="6731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fr-FR" sz="2000" b="1">
                <a:solidFill>
                  <a:schemeClr val="bg1"/>
                </a:solidFill>
              </a:rPr>
              <a:t>Appellation</a:t>
            </a:r>
          </a:p>
        </p:txBody>
      </p:sp>
      <p:sp>
        <p:nvSpPr>
          <p:cNvPr id="9" name="Text Box 92"/>
          <p:cNvSpPr txBox="1">
            <a:spLocks noChangeArrowheads="1"/>
          </p:cNvSpPr>
          <p:nvPr/>
        </p:nvSpPr>
        <p:spPr bwMode="auto">
          <a:xfrm>
            <a:off x="2582863" y="2249488"/>
            <a:ext cx="1795462"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Ethernet</a:t>
            </a:r>
          </a:p>
        </p:txBody>
      </p:sp>
      <p:sp>
        <p:nvSpPr>
          <p:cNvPr id="10" name="Text Box 93"/>
          <p:cNvSpPr txBox="1">
            <a:spLocks noChangeArrowheads="1"/>
          </p:cNvSpPr>
          <p:nvPr/>
        </p:nvSpPr>
        <p:spPr bwMode="auto">
          <a:xfrm>
            <a:off x="2582863" y="3087688"/>
            <a:ext cx="1795462"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Fast Ethernet</a:t>
            </a:r>
          </a:p>
        </p:txBody>
      </p:sp>
      <p:sp>
        <p:nvSpPr>
          <p:cNvPr id="11" name="Text Box 94"/>
          <p:cNvSpPr txBox="1">
            <a:spLocks noChangeArrowheads="1"/>
          </p:cNvSpPr>
          <p:nvPr/>
        </p:nvSpPr>
        <p:spPr bwMode="auto">
          <a:xfrm>
            <a:off x="2582863" y="3925888"/>
            <a:ext cx="1795462"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Gigabit Ethernet</a:t>
            </a:r>
          </a:p>
        </p:txBody>
      </p:sp>
      <p:sp>
        <p:nvSpPr>
          <p:cNvPr id="12" name="Text Box 95"/>
          <p:cNvSpPr txBox="1">
            <a:spLocks noChangeArrowheads="1"/>
          </p:cNvSpPr>
          <p:nvPr/>
        </p:nvSpPr>
        <p:spPr bwMode="auto">
          <a:xfrm>
            <a:off x="2582863" y="4764088"/>
            <a:ext cx="1795462"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Gigabit Ethernet</a:t>
            </a:r>
          </a:p>
        </p:txBody>
      </p:sp>
      <p:sp>
        <p:nvSpPr>
          <p:cNvPr id="13" name="Text Box 96"/>
          <p:cNvSpPr txBox="1">
            <a:spLocks noChangeArrowheads="1"/>
          </p:cNvSpPr>
          <p:nvPr/>
        </p:nvSpPr>
        <p:spPr bwMode="gray">
          <a:xfrm>
            <a:off x="4454525" y="1500188"/>
            <a:ext cx="2016125" cy="6731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fr-FR" sz="2000" b="1">
                <a:solidFill>
                  <a:schemeClr val="bg1"/>
                </a:solidFill>
              </a:rPr>
              <a:t>Débits</a:t>
            </a:r>
          </a:p>
        </p:txBody>
      </p:sp>
      <p:sp>
        <p:nvSpPr>
          <p:cNvPr id="14" name="Text Box 97"/>
          <p:cNvSpPr txBox="1">
            <a:spLocks noChangeArrowheads="1"/>
          </p:cNvSpPr>
          <p:nvPr/>
        </p:nvSpPr>
        <p:spPr bwMode="auto">
          <a:xfrm>
            <a:off x="4454525" y="2249488"/>
            <a:ext cx="2016125"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10 Mbps</a:t>
            </a:r>
          </a:p>
        </p:txBody>
      </p:sp>
      <p:sp>
        <p:nvSpPr>
          <p:cNvPr id="15" name="Text Box 98"/>
          <p:cNvSpPr txBox="1">
            <a:spLocks noChangeArrowheads="1"/>
          </p:cNvSpPr>
          <p:nvPr/>
        </p:nvSpPr>
        <p:spPr bwMode="auto">
          <a:xfrm>
            <a:off x="4454525" y="3087688"/>
            <a:ext cx="2016125"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100 Mbps</a:t>
            </a:r>
          </a:p>
        </p:txBody>
      </p:sp>
      <p:sp>
        <p:nvSpPr>
          <p:cNvPr id="16" name="Text Box 99"/>
          <p:cNvSpPr txBox="1">
            <a:spLocks noChangeArrowheads="1"/>
          </p:cNvSpPr>
          <p:nvPr/>
        </p:nvSpPr>
        <p:spPr bwMode="auto">
          <a:xfrm>
            <a:off x="4454525" y="3925888"/>
            <a:ext cx="2016125"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1000 Mbps</a:t>
            </a:r>
          </a:p>
        </p:txBody>
      </p:sp>
      <p:sp>
        <p:nvSpPr>
          <p:cNvPr id="17" name="Text Box 100"/>
          <p:cNvSpPr txBox="1">
            <a:spLocks noChangeArrowheads="1"/>
          </p:cNvSpPr>
          <p:nvPr/>
        </p:nvSpPr>
        <p:spPr bwMode="auto">
          <a:xfrm>
            <a:off x="4454525" y="4764088"/>
            <a:ext cx="2016125"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1000 Mbps</a:t>
            </a:r>
          </a:p>
        </p:txBody>
      </p:sp>
      <p:sp>
        <p:nvSpPr>
          <p:cNvPr id="18" name="Text Box 101"/>
          <p:cNvSpPr txBox="1">
            <a:spLocks noChangeArrowheads="1"/>
          </p:cNvSpPr>
          <p:nvPr/>
        </p:nvSpPr>
        <p:spPr bwMode="gray">
          <a:xfrm>
            <a:off x="1285875" y="2249488"/>
            <a:ext cx="1233488" cy="7620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sz="2000" b="1">
                <a:solidFill>
                  <a:schemeClr val="bg1"/>
                </a:solidFill>
              </a:rPr>
              <a:t>802.3</a:t>
            </a:r>
          </a:p>
        </p:txBody>
      </p:sp>
      <p:sp>
        <p:nvSpPr>
          <p:cNvPr id="19" name="Text Box 102"/>
          <p:cNvSpPr txBox="1">
            <a:spLocks noChangeArrowheads="1"/>
          </p:cNvSpPr>
          <p:nvPr/>
        </p:nvSpPr>
        <p:spPr bwMode="gray">
          <a:xfrm>
            <a:off x="1285875" y="3087688"/>
            <a:ext cx="1233488" cy="7620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sz="2000" b="1">
                <a:solidFill>
                  <a:schemeClr val="bg1"/>
                </a:solidFill>
              </a:rPr>
              <a:t>802.3u</a:t>
            </a:r>
          </a:p>
        </p:txBody>
      </p:sp>
      <p:sp>
        <p:nvSpPr>
          <p:cNvPr id="20" name="Text Box 103"/>
          <p:cNvSpPr txBox="1">
            <a:spLocks noChangeArrowheads="1"/>
          </p:cNvSpPr>
          <p:nvPr/>
        </p:nvSpPr>
        <p:spPr bwMode="gray">
          <a:xfrm>
            <a:off x="1285875" y="3925888"/>
            <a:ext cx="1233488" cy="7620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sz="2000" b="1">
                <a:solidFill>
                  <a:schemeClr val="bg1"/>
                </a:solidFill>
              </a:rPr>
              <a:t>802.3z</a:t>
            </a:r>
          </a:p>
        </p:txBody>
      </p:sp>
      <p:sp>
        <p:nvSpPr>
          <p:cNvPr id="21" name="Text Box 104"/>
          <p:cNvSpPr txBox="1">
            <a:spLocks noChangeArrowheads="1"/>
          </p:cNvSpPr>
          <p:nvPr/>
        </p:nvSpPr>
        <p:spPr bwMode="gray">
          <a:xfrm>
            <a:off x="1285875" y="4764088"/>
            <a:ext cx="1233488" cy="7620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sz="2000" b="1">
                <a:solidFill>
                  <a:schemeClr val="bg1"/>
                </a:solidFill>
              </a:rPr>
              <a:t>802.3ab</a:t>
            </a:r>
          </a:p>
        </p:txBody>
      </p:sp>
      <p:sp>
        <p:nvSpPr>
          <p:cNvPr id="22" name="Text Box 105"/>
          <p:cNvSpPr txBox="1">
            <a:spLocks noChangeArrowheads="1"/>
          </p:cNvSpPr>
          <p:nvPr/>
        </p:nvSpPr>
        <p:spPr bwMode="auto">
          <a:xfrm>
            <a:off x="2582863" y="5605463"/>
            <a:ext cx="1795462"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10 Gigabit Ethernet</a:t>
            </a:r>
          </a:p>
        </p:txBody>
      </p:sp>
      <p:sp>
        <p:nvSpPr>
          <p:cNvPr id="23" name="Text Box 106"/>
          <p:cNvSpPr txBox="1">
            <a:spLocks noChangeArrowheads="1"/>
          </p:cNvSpPr>
          <p:nvPr/>
        </p:nvSpPr>
        <p:spPr bwMode="auto">
          <a:xfrm>
            <a:off x="4454525" y="5605463"/>
            <a:ext cx="2016125"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10000 Mbps</a:t>
            </a:r>
          </a:p>
        </p:txBody>
      </p:sp>
      <p:sp>
        <p:nvSpPr>
          <p:cNvPr id="24" name="Text Box 107"/>
          <p:cNvSpPr txBox="1">
            <a:spLocks noChangeArrowheads="1"/>
          </p:cNvSpPr>
          <p:nvPr/>
        </p:nvSpPr>
        <p:spPr bwMode="gray">
          <a:xfrm>
            <a:off x="1285875" y="5605463"/>
            <a:ext cx="1233488" cy="7620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sz="2000" b="1">
                <a:solidFill>
                  <a:schemeClr val="bg1"/>
                </a:solidFill>
              </a:rPr>
              <a:t>802.3ae</a:t>
            </a:r>
          </a:p>
        </p:txBody>
      </p:sp>
      <p:sp>
        <p:nvSpPr>
          <p:cNvPr id="25" name="Text Box 108"/>
          <p:cNvSpPr txBox="1">
            <a:spLocks noChangeArrowheads="1"/>
          </p:cNvSpPr>
          <p:nvPr/>
        </p:nvSpPr>
        <p:spPr bwMode="gray">
          <a:xfrm>
            <a:off x="6542088" y="1500188"/>
            <a:ext cx="2052637" cy="673100"/>
          </a:xfrm>
          <a:prstGeom prst="rect">
            <a:avLst/>
          </a:prstGeom>
          <a:solidFill>
            <a:schemeClr val="tx1"/>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fr-FR" sz="2000" b="1">
                <a:solidFill>
                  <a:schemeClr val="bg1"/>
                </a:solidFill>
              </a:rPr>
              <a:t>Médias utilisés</a:t>
            </a:r>
          </a:p>
        </p:txBody>
      </p:sp>
      <p:sp>
        <p:nvSpPr>
          <p:cNvPr id="26" name="Text Box 109"/>
          <p:cNvSpPr txBox="1">
            <a:spLocks noChangeArrowheads="1"/>
          </p:cNvSpPr>
          <p:nvPr/>
        </p:nvSpPr>
        <p:spPr bwMode="auto">
          <a:xfrm>
            <a:off x="6542088" y="2249488"/>
            <a:ext cx="2052637"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Coaxial/UTP/</a:t>
            </a:r>
          </a:p>
          <a:p>
            <a:pPr>
              <a:spcAft>
                <a:spcPct val="30000"/>
              </a:spcAft>
            </a:pPr>
            <a:r>
              <a:rPr lang="fr-FR" sz="2000" b="1"/>
              <a:t>Fibre optique</a:t>
            </a:r>
          </a:p>
        </p:txBody>
      </p:sp>
      <p:sp>
        <p:nvSpPr>
          <p:cNvPr id="27" name="Text Box 110"/>
          <p:cNvSpPr txBox="1">
            <a:spLocks noChangeArrowheads="1"/>
          </p:cNvSpPr>
          <p:nvPr/>
        </p:nvSpPr>
        <p:spPr bwMode="auto">
          <a:xfrm>
            <a:off x="6542088" y="3087688"/>
            <a:ext cx="2052637"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UTP / Fibre optique</a:t>
            </a:r>
          </a:p>
        </p:txBody>
      </p:sp>
      <p:sp>
        <p:nvSpPr>
          <p:cNvPr id="28" name="Text Box 111"/>
          <p:cNvSpPr txBox="1">
            <a:spLocks noChangeArrowheads="1"/>
          </p:cNvSpPr>
          <p:nvPr/>
        </p:nvSpPr>
        <p:spPr bwMode="auto">
          <a:xfrm>
            <a:off x="6542088" y="3925888"/>
            <a:ext cx="2052637"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Fibre optique</a:t>
            </a:r>
          </a:p>
        </p:txBody>
      </p:sp>
      <p:sp>
        <p:nvSpPr>
          <p:cNvPr id="29" name="Text Box 112"/>
          <p:cNvSpPr txBox="1">
            <a:spLocks noChangeArrowheads="1"/>
          </p:cNvSpPr>
          <p:nvPr/>
        </p:nvSpPr>
        <p:spPr bwMode="auto">
          <a:xfrm>
            <a:off x="6542088" y="4764088"/>
            <a:ext cx="2052637"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Câble UTP</a:t>
            </a:r>
          </a:p>
        </p:txBody>
      </p:sp>
      <p:sp>
        <p:nvSpPr>
          <p:cNvPr id="30" name="Text Box 113"/>
          <p:cNvSpPr txBox="1">
            <a:spLocks noChangeArrowheads="1"/>
          </p:cNvSpPr>
          <p:nvPr/>
        </p:nvSpPr>
        <p:spPr bwMode="auto">
          <a:xfrm>
            <a:off x="6542088" y="5605463"/>
            <a:ext cx="2052637" cy="762000"/>
          </a:xfrm>
          <a:prstGeom prst="rect">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30000"/>
              </a:spcAft>
            </a:pPr>
            <a:r>
              <a:rPr lang="fr-FR" sz="2000" b="1"/>
              <a:t>Fibre optique</a:t>
            </a:r>
          </a:p>
        </p:txBody>
      </p:sp>
    </p:spTree>
    <p:custDataLst>
      <p:tags r:id="rId1"/>
    </p:custDataLst>
    <p:extLst>
      <p:ext uri="{BB962C8B-B14F-4D97-AF65-F5344CB8AC3E}">
        <p14:creationId xmlns:p14="http://schemas.microsoft.com/office/powerpoint/2010/main" val="400013189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nodeType="afterGroup">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nodeType="afterGroup">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nodeType="afterGroup">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nodeType="afterGroup">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nodeType="afterGroup">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par>
                          <p:cTn id="80" fill="hold" nodeType="afterGroup">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par>
                          <p:cTn id="84" fill="hold" nodeType="afterGroup">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up)">
                                      <p:cBhvr>
                                        <p:cTn id="92" dur="500"/>
                                        <p:tgtEl>
                                          <p:spTgt spid="24"/>
                                        </p:tgtEl>
                                      </p:cBhvr>
                                    </p:animEffect>
                                  </p:childTnLst>
                                </p:cTn>
                              </p:par>
                            </p:childTnLst>
                          </p:cTn>
                        </p:par>
                        <p:par>
                          <p:cTn id="93" fill="hold" nodeType="afterGroup">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nodeType="afterGroup">
                            <p:stCondLst>
                              <p:cond delay="1000"/>
                            </p:stCondLst>
                            <p:childTnLst>
                              <p:par>
                                <p:cTn id="98" presetID="22" presetClass="entr" presetSubtype="8"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left)">
                                      <p:cBhvr>
                                        <p:cTn id="100" dur="500"/>
                                        <p:tgtEl>
                                          <p:spTgt spid="23"/>
                                        </p:tgtEl>
                                      </p:cBhvr>
                                    </p:animEffect>
                                  </p:childTnLst>
                                </p:cTn>
                              </p:par>
                            </p:childTnLst>
                          </p:cTn>
                        </p:par>
                        <p:par>
                          <p:cTn id="101" fill="hold" nodeType="afterGroup">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p:bldP spid="10" grpId="0" animBg="1"/>
      <p:bldP spid="11" grpId="0" animBg="1"/>
      <p:bldP spid="12" grpId="0" animBg="1"/>
      <p:bldP spid="13" grpId="0" animBg="1" autoUpdateAnimBg="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autoUpdateAnimBg="0"/>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A48036AB-CB97-4AE5-9556-E177B88D22D7}" type="slidenum">
              <a:rPr lang="fr-FR"/>
              <a:pPr/>
              <a:t>5</a:t>
            </a:fld>
            <a:endParaRPr lang="fr-FR"/>
          </a:p>
        </p:txBody>
      </p:sp>
      <p:sp>
        <p:nvSpPr>
          <p:cNvPr id="84997" name="Text Box 9"/>
          <p:cNvSpPr txBox="1">
            <a:spLocks noChangeArrowheads="1"/>
          </p:cNvSpPr>
          <p:nvPr/>
        </p:nvSpPr>
        <p:spPr bwMode="auto">
          <a:xfrm>
            <a:off x="250825" y="836613"/>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en-US"/>
          </a:p>
        </p:txBody>
      </p:sp>
      <p:sp>
        <p:nvSpPr>
          <p:cNvPr id="84998" name="Text Box 5"/>
          <p:cNvSpPr txBox="1">
            <a:spLocks noChangeArrowheads="1"/>
          </p:cNvSpPr>
          <p:nvPr/>
        </p:nvSpPr>
        <p:spPr bwMode="auto">
          <a:xfrm>
            <a:off x="0" y="-41997"/>
            <a:ext cx="9144000"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fr-FR"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modèle OSI et le modèle </a:t>
            </a:r>
            <a:r>
              <a:rPr lang="fr-FR"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IEEE</a:t>
            </a:r>
            <a:endParaRPr lang="fr-FR"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50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5" y="692150"/>
            <a:ext cx="7957265" cy="453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3" name="Rectangle 11"/>
          <p:cNvSpPr>
            <a:spLocks noChangeArrowheads="1"/>
          </p:cNvSpPr>
          <p:nvPr/>
        </p:nvSpPr>
        <p:spPr bwMode="auto">
          <a:xfrm>
            <a:off x="0" y="5225755"/>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 ’OSI est un modèle d'interconnexion normalisé à 7 couches, mais l'IEEE ne définit que les 2 premières couches ( physique et liaison). En effet, il n ’existe </a:t>
            </a:r>
            <a:r>
              <a:rPr lang="fr-FR" sz="20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qu'un </a:t>
            </a:r>
            <a:r>
              <a:rPr lang="fr-F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seul chemin possible entre 2 </a:t>
            </a:r>
            <a:r>
              <a:rPr lang="fr-FR" sz="20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stations. </a:t>
            </a:r>
            <a:r>
              <a:rPr lang="fr-F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 contre, l'OSI peut prendre en compte, à partir de la couche 3, l'interconnexion de réseaux locaux, considérés comme des sous-réseaux.</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4294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10991668-2620-4DEC-A589-FC66197FF093}" type="slidenum">
              <a:rPr lang="fr-FR"/>
              <a:pPr/>
              <a:t>50</a:t>
            </a:fld>
            <a:endParaRPr lang="fr-FR"/>
          </a:p>
        </p:txBody>
      </p:sp>
      <p:sp>
        <p:nvSpPr>
          <p:cNvPr id="280578" name="Rectangle 2"/>
          <p:cNvSpPr>
            <a:spLocks noGrp="1" noChangeArrowheads="1"/>
          </p:cNvSpPr>
          <p:nvPr>
            <p:ph type="title"/>
          </p:nvPr>
        </p:nvSpPr>
        <p:spPr>
          <a:xfrm>
            <a:off x="721217" y="0"/>
            <a:ext cx="7886700" cy="132556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err="1"/>
              <a:t>Fast</a:t>
            </a:r>
            <a:r>
              <a:rPr lang="fr-FR" dirty="0"/>
              <a:t> Ethernet : 100 Mb/s</a:t>
            </a:r>
          </a:p>
        </p:txBody>
      </p:sp>
      <p:sp>
        <p:nvSpPr>
          <p:cNvPr id="280579"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fr-FR"/>
              <a:t>Très ressemblant à Ethernet</a:t>
            </a:r>
          </a:p>
          <a:p>
            <a:pPr>
              <a:lnSpc>
                <a:spcPct val="90000"/>
              </a:lnSpc>
            </a:pPr>
            <a:r>
              <a:rPr lang="fr-FR"/>
              <a:t>1995, norme 802.3u</a:t>
            </a:r>
          </a:p>
          <a:p>
            <a:pPr>
              <a:lnSpc>
                <a:spcPct val="90000"/>
              </a:lnSpc>
            </a:pPr>
            <a:r>
              <a:rPr lang="fr-FR"/>
              <a:t>Même câbles (pas de coaxial)</a:t>
            </a:r>
          </a:p>
          <a:p>
            <a:pPr>
              <a:lnSpc>
                <a:spcPct val="90000"/>
              </a:lnSpc>
            </a:pPr>
            <a:r>
              <a:rPr lang="fr-FR"/>
              <a:t>CSMA/CD</a:t>
            </a:r>
          </a:p>
          <a:p>
            <a:pPr>
              <a:lnSpc>
                <a:spcPct val="90000"/>
              </a:lnSpc>
            </a:pPr>
            <a:r>
              <a:rPr lang="fr-FR"/>
              <a:t>Trame mini = 46 octets données</a:t>
            </a:r>
          </a:p>
          <a:p>
            <a:pPr lvl="1">
              <a:lnSpc>
                <a:spcPct val="90000"/>
              </a:lnSpc>
            </a:pPr>
            <a:r>
              <a:rPr lang="fr-FR">
                <a:sym typeface="Wingdings" panose="05000000000000000000" pitchFamily="2" charset="2"/>
              </a:rPr>
              <a:t> 5,12</a:t>
            </a:r>
            <a:r>
              <a:rPr lang="fr-FR">
                <a:latin typeface="Symbol" panose="05050102010706020507" pitchFamily="18" charset="2"/>
                <a:sym typeface="Wingdings" panose="05000000000000000000" pitchFamily="2" charset="2"/>
              </a:rPr>
              <a:t>m</a:t>
            </a:r>
            <a:r>
              <a:rPr lang="fr-FR">
                <a:sym typeface="Wingdings" panose="05000000000000000000" pitchFamily="2" charset="2"/>
              </a:rPr>
              <a:t>s minimum</a:t>
            </a:r>
          </a:p>
          <a:p>
            <a:pPr lvl="1">
              <a:lnSpc>
                <a:spcPct val="90000"/>
              </a:lnSpc>
            </a:pPr>
            <a:r>
              <a:rPr lang="fr-FR">
                <a:sym typeface="Wingdings" panose="05000000000000000000" pitchFamily="2" charset="2"/>
              </a:rPr>
              <a:t> Longueur max = 100 m</a:t>
            </a:r>
          </a:p>
          <a:p>
            <a:pPr>
              <a:lnSpc>
                <a:spcPct val="90000"/>
              </a:lnSpc>
            </a:pPr>
            <a:r>
              <a:rPr lang="fr-FR"/>
              <a:t>Inter-trame = 96 bits</a:t>
            </a:r>
          </a:p>
          <a:p>
            <a:pPr lvl="1">
              <a:lnSpc>
                <a:spcPct val="90000"/>
              </a:lnSpc>
            </a:pPr>
            <a:r>
              <a:rPr lang="fr-FR">
                <a:sym typeface="Wingdings" panose="05000000000000000000" pitchFamily="2" charset="2"/>
              </a:rPr>
              <a:t> 0,96</a:t>
            </a:r>
            <a:r>
              <a:rPr lang="fr-FR">
                <a:latin typeface="Symbol" panose="05050102010706020507" pitchFamily="18" charset="2"/>
                <a:sym typeface="Wingdings" panose="05000000000000000000" pitchFamily="2" charset="2"/>
              </a:rPr>
              <a:t>m</a:t>
            </a:r>
            <a:r>
              <a:rPr lang="fr-FR">
                <a:sym typeface="Wingdings" panose="05000000000000000000" pitchFamily="2" charset="2"/>
              </a:rPr>
              <a:t>s</a:t>
            </a:r>
            <a:endParaRPr lang="fr-FR"/>
          </a:p>
        </p:txBody>
      </p:sp>
    </p:spTree>
    <p:extLst>
      <p:ext uri="{BB962C8B-B14F-4D97-AF65-F5344CB8AC3E}">
        <p14:creationId xmlns:p14="http://schemas.microsoft.com/office/powerpoint/2010/main" val="264809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0579">
                                            <p:txEl>
                                              <p:pRg st="1" end="1"/>
                                            </p:txEl>
                                          </p:spTgt>
                                        </p:tgtEl>
                                        <p:attrNameLst>
                                          <p:attrName>style.visibility</p:attrName>
                                        </p:attrNameLst>
                                      </p:cBhvr>
                                      <p:to>
                                        <p:strVal val="visible"/>
                                      </p:to>
                                    </p:set>
                                    <p:anim calcmode="lin" valueType="num">
                                      <p:cBhvr additive="base">
                                        <p:cTn id="13"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0579">
                                            <p:txEl>
                                              <p:pRg st="2" end="2"/>
                                            </p:txEl>
                                          </p:spTgt>
                                        </p:tgtEl>
                                        <p:attrNameLst>
                                          <p:attrName>style.visibility</p:attrName>
                                        </p:attrNameLst>
                                      </p:cBhvr>
                                      <p:to>
                                        <p:strVal val="visible"/>
                                      </p:to>
                                    </p:set>
                                    <p:anim calcmode="lin" valueType="num">
                                      <p:cBhvr additive="base">
                                        <p:cTn id="19"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0579">
                                            <p:txEl>
                                              <p:pRg st="3" end="3"/>
                                            </p:txEl>
                                          </p:spTgt>
                                        </p:tgtEl>
                                        <p:attrNameLst>
                                          <p:attrName>style.visibility</p:attrName>
                                        </p:attrNameLst>
                                      </p:cBhvr>
                                      <p:to>
                                        <p:strVal val="visible"/>
                                      </p:to>
                                    </p:set>
                                    <p:anim calcmode="lin" valueType="num">
                                      <p:cBhvr additive="base">
                                        <p:cTn id="25" dur="5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0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0579">
                                            <p:txEl>
                                              <p:pRg st="4" end="4"/>
                                            </p:txEl>
                                          </p:spTgt>
                                        </p:tgtEl>
                                        <p:attrNameLst>
                                          <p:attrName>style.visibility</p:attrName>
                                        </p:attrNameLst>
                                      </p:cBhvr>
                                      <p:to>
                                        <p:strVal val="visible"/>
                                      </p:to>
                                    </p:set>
                                    <p:anim calcmode="lin" valueType="num">
                                      <p:cBhvr additive="base">
                                        <p:cTn id="31" dur="500" fill="hold"/>
                                        <p:tgtEl>
                                          <p:spTgt spid="280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0579">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280579">
                                            <p:txEl>
                                              <p:pRg st="5" end="5"/>
                                            </p:txEl>
                                          </p:spTgt>
                                        </p:tgtEl>
                                        <p:attrNameLst>
                                          <p:attrName>style.visibility</p:attrName>
                                        </p:attrNameLst>
                                      </p:cBhvr>
                                      <p:to>
                                        <p:strVal val="visible"/>
                                      </p:to>
                                    </p:set>
                                    <p:anim calcmode="lin" valueType="num">
                                      <p:cBhvr additive="base">
                                        <p:cTn id="36" dur="500" fill="hold"/>
                                        <p:tgtEl>
                                          <p:spTgt spid="28057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80579">
                                            <p:txEl>
                                              <p:pRg st="5" end="5"/>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280579">
                                            <p:txEl>
                                              <p:pRg st="6" end="6"/>
                                            </p:txEl>
                                          </p:spTgt>
                                        </p:tgtEl>
                                        <p:attrNameLst>
                                          <p:attrName>style.visibility</p:attrName>
                                        </p:attrNameLst>
                                      </p:cBhvr>
                                      <p:to>
                                        <p:strVal val="visible"/>
                                      </p:to>
                                    </p:set>
                                    <p:anim calcmode="lin" valueType="num">
                                      <p:cBhvr additive="base">
                                        <p:cTn id="41" dur="500" fill="hold"/>
                                        <p:tgtEl>
                                          <p:spTgt spid="28057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80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0579">
                                            <p:txEl>
                                              <p:pRg st="7" end="7"/>
                                            </p:txEl>
                                          </p:spTgt>
                                        </p:tgtEl>
                                        <p:attrNameLst>
                                          <p:attrName>style.visibility</p:attrName>
                                        </p:attrNameLst>
                                      </p:cBhvr>
                                      <p:to>
                                        <p:strVal val="visible"/>
                                      </p:to>
                                    </p:set>
                                    <p:anim calcmode="lin" valueType="num">
                                      <p:cBhvr additive="base">
                                        <p:cTn id="47" dur="500" fill="hold"/>
                                        <p:tgtEl>
                                          <p:spTgt spid="28057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0579">
                                            <p:txEl>
                                              <p:pRg st="7" end="7"/>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280579">
                                            <p:txEl>
                                              <p:pRg st="8" end="8"/>
                                            </p:txEl>
                                          </p:spTgt>
                                        </p:tgtEl>
                                        <p:attrNameLst>
                                          <p:attrName>style.visibility</p:attrName>
                                        </p:attrNameLst>
                                      </p:cBhvr>
                                      <p:to>
                                        <p:strVal val="visible"/>
                                      </p:to>
                                    </p:set>
                                    <p:anim calcmode="lin" valueType="num">
                                      <p:cBhvr additive="base">
                                        <p:cTn id="52" dur="500" fill="hold"/>
                                        <p:tgtEl>
                                          <p:spTgt spid="280579">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805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55D43C6B-474E-4193-AA1B-096E63853E13}" type="slidenum">
              <a:rPr lang="fr-FR"/>
              <a:pPr/>
              <a:t>51</a:t>
            </a:fld>
            <a:endParaRPr lang="fr-FR"/>
          </a:p>
        </p:txBody>
      </p:sp>
      <p:sp>
        <p:nvSpPr>
          <p:cNvPr id="291842" name="Rectangle 2"/>
          <p:cNvSpPr>
            <a:spLocks noGrp="1" noChangeArrowheads="1"/>
          </p:cNvSpPr>
          <p:nvPr>
            <p:ph type="title"/>
          </p:nvPr>
        </p:nvSpPr>
        <p:spPr/>
        <p:txBody>
          <a:bodyPr/>
          <a:lstStyle/>
          <a:p>
            <a:pPr algn="ctr"/>
            <a:r>
              <a:rPr lang="fr-FR" dirty="0"/>
              <a:t>Le Gigabit par seconde…</a:t>
            </a:r>
          </a:p>
        </p:txBody>
      </p:sp>
      <p:sp>
        <p:nvSpPr>
          <p:cNvPr id="291843" name="Rectangle 3"/>
          <p:cNvSpPr>
            <a:spLocks noGrp="1" noChangeArrowheads="1"/>
          </p:cNvSpPr>
          <p:nvPr>
            <p:ph type="body" idx="1"/>
          </p:nvPr>
        </p:nvSpPr>
        <p:spPr/>
        <p:txBody>
          <a:bodyPr/>
          <a:lstStyle/>
          <a:p>
            <a:r>
              <a:rPr lang="fr-FR" dirty="0"/>
              <a:t>Norme 802.3z (1998) : Ethernet 1Gbps</a:t>
            </a:r>
          </a:p>
          <a:p>
            <a:r>
              <a:rPr lang="fr-FR" i="1" dirty="0"/>
              <a:t>Norme 802.3ae (2002) : Ethernet 10Gbps</a:t>
            </a:r>
          </a:p>
          <a:p>
            <a:r>
              <a:rPr lang="fr-FR" dirty="0" smtClean="0"/>
              <a:t>(</a:t>
            </a:r>
            <a:r>
              <a:rPr lang="fr-FR" dirty="0"/>
              <a:t>Presque) Compatible avec Ethernet</a:t>
            </a:r>
          </a:p>
          <a:p>
            <a:pPr lvl="1"/>
            <a:r>
              <a:rPr lang="fr-FR" dirty="0"/>
              <a:t>CSMA/CD</a:t>
            </a:r>
          </a:p>
          <a:p>
            <a:pPr lvl="1"/>
            <a:r>
              <a:rPr lang="fr-FR" dirty="0"/>
              <a:t>512 OCTETS minimum (4096 bits, 4,096</a:t>
            </a:r>
            <a:r>
              <a:rPr lang="fr-FR" dirty="0">
                <a:latin typeface="Symbol" panose="05050102010706020507" pitchFamily="18" charset="2"/>
              </a:rPr>
              <a:t>m</a:t>
            </a:r>
            <a:r>
              <a:rPr lang="fr-FR" dirty="0"/>
              <a:t>s)</a:t>
            </a:r>
          </a:p>
          <a:p>
            <a:pPr lvl="1"/>
            <a:r>
              <a:rPr lang="fr-FR" b="1" dirty="0">
                <a:sym typeface="Wingdings" panose="05000000000000000000" pitchFamily="2" charset="2"/>
              </a:rPr>
              <a:t> </a:t>
            </a:r>
            <a:r>
              <a:rPr lang="fr-FR" b="1" dirty="0"/>
              <a:t>1 champ supplémentaire après le CRC</a:t>
            </a:r>
            <a:endParaRPr lang="fr-FR" dirty="0"/>
          </a:p>
          <a:p>
            <a:pPr lvl="1"/>
            <a:r>
              <a:rPr lang="fr-FR" dirty="0"/>
              <a:t>96 OCTETS </a:t>
            </a:r>
            <a:r>
              <a:rPr lang="fr-FR" dirty="0" err="1"/>
              <a:t>intertrame</a:t>
            </a:r>
            <a:r>
              <a:rPr lang="fr-FR" dirty="0"/>
              <a:t> (768 bits, 0,768</a:t>
            </a:r>
            <a:r>
              <a:rPr lang="fr-FR" dirty="0">
                <a:latin typeface="Symbol" panose="05050102010706020507" pitchFamily="18" charset="2"/>
              </a:rPr>
              <a:t>m</a:t>
            </a:r>
            <a:r>
              <a:rPr lang="fr-FR" dirty="0"/>
              <a:t>s)</a:t>
            </a:r>
            <a:endParaRPr lang="fr-FR" b="1" dirty="0"/>
          </a:p>
        </p:txBody>
      </p:sp>
    </p:spTree>
    <p:extLst>
      <p:ext uri="{BB962C8B-B14F-4D97-AF65-F5344CB8AC3E}">
        <p14:creationId xmlns:p14="http://schemas.microsoft.com/office/powerpoint/2010/main" val="1407155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5807AB99-1AED-4E6E-B3F8-C601E1DAED2C}" type="slidenum">
              <a:rPr lang="fr-FR"/>
              <a:pPr/>
              <a:t>52</a:t>
            </a:fld>
            <a:endParaRPr lang="fr-FR"/>
          </a:p>
        </p:txBody>
      </p:sp>
      <p:sp>
        <p:nvSpPr>
          <p:cNvPr id="293890" name="Rectangle 2"/>
          <p:cNvSpPr>
            <a:spLocks noGrp="1" noChangeArrowheads="1"/>
          </p:cNvSpPr>
          <p:nvPr>
            <p:ph type="title"/>
          </p:nvPr>
        </p:nvSpPr>
        <p:spPr/>
        <p:txBody>
          <a:bodyPr/>
          <a:lstStyle/>
          <a:p>
            <a:r>
              <a:rPr lang="fr-FR"/>
              <a:t>1000baseFx</a:t>
            </a:r>
          </a:p>
        </p:txBody>
      </p:sp>
      <p:sp>
        <p:nvSpPr>
          <p:cNvPr id="293891" name="Rectangle 3"/>
          <p:cNvSpPr>
            <a:spLocks noGrp="1" noChangeArrowheads="1"/>
          </p:cNvSpPr>
          <p:nvPr>
            <p:ph type="body" idx="1"/>
          </p:nvPr>
        </p:nvSpPr>
        <p:spPr/>
        <p:txBody>
          <a:bodyPr/>
          <a:lstStyle/>
          <a:p>
            <a:r>
              <a:rPr lang="fr-FR"/>
              <a:t>2 Fibres optiques</a:t>
            </a:r>
            <a:br>
              <a:rPr lang="fr-FR"/>
            </a:br>
            <a:r>
              <a:rPr lang="fr-FR"/>
              <a:t>(gradient d’indice / monomode)</a:t>
            </a:r>
          </a:p>
          <a:p>
            <a:r>
              <a:rPr lang="fr-FR"/>
              <a:t>Transmission en bande de base</a:t>
            </a:r>
          </a:p>
          <a:p>
            <a:r>
              <a:rPr lang="fr-FR"/>
              <a:t>Encodage 8B10B</a:t>
            </a:r>
          </a:p>
          <a:p>
            <a:r>
              <a:rPr lang="fr-FR"/>
              <a:t>125MHz par fibre</a:t>
            </a:r>
          </a:p>
          <a:p>
            <a:r>
              <a:rPr lang="fr-FR"/>
              <a:t>Full Duplex (2000Mbps réels)</a:t>
            </a:r>
          </a:p>
          <a:p>
            <a:r>
              <a:rPr lang="fr-FR"/>
              <a:t>Longueur Maximale = 550 m / 5km</a:t>
            </a:r>
          </a:p>
          <a:p>
            <a:endParaRPr lang="fr-FR"/>
          </a:p>
        </p:txBody>
      </p:sp>
    </p:spTree>
    <p:extLst>
      <p:ext uri="{BB962C8B-B14F-4D97-AF65-F5344CB8AC3E}">
        <p14:creationId xmlns:p14="http://schemas.microsoft.com/office/powerpoint/2010/main" val="3025902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2D6628F2-EDDB-4CAA-ABA6-7902AB5DB82B}" type="slidenum">
              <a:rPr lang="fr-FR"/>
              <a:pPr/>
              <a:t>53</a:t>
            </a:fld>
            <a:endParaRPr lang="fr-FR"/>
          </a:p>
        </p:txBody>
      </p:sp>
      <p:sp>
        <p:nvSpPr>
          <p:cNvPr id="294914" name="Rectangle 2"/>
          <p:cNvSpPr>
            <a:spLocks noGrp="1" noChangeArrowheads="1"/>
          </p:cNvSpPr>
          <p:nvPr>
            <p:ph type="title"/>
          </p:nvPr>
        </p:nvSpPr>
        <p:spPr/>
        <p:txBody>
          <a:bodyPr/>
          <a:lstStyle/>
          <a:p>
            <a:r>
              <a:rPr lang="fr-FR"/>
              <a:t>1000baseTx</a:t>
            </a:r>
          </a:p>
        </p:txBody>
      </p:sp>
      <p:sp>
        <p:nvSpPr>
          <p:cNvPr id="294915" name="Rectangle 3"/>
          <p:cNvSpPr>
            <a:spLocks noGrp="1" noChangeArrowheads="1"/>
          </p:cNvSpPr>
          <p:nvPr>
            <p:ph type="body" idx="1"/>
          </p:nvPr>
        </p:nvSpPr>
        <p:spPr/>
        <p:txBody>
          <a:bodyPr/>
          <a:lstStyle/>
          <a:p>
            <a:r>
              <a:rPr lang="fr-FR"/>
              <a:t>4 paires torsadées</a:t>
            </a:r>
          </a:p>
          <a:p>
            <a:pPr lvl="1"/>
            <a:r>
              <a:rPr lang="fr-FR"/>
              <a:t>En émission</a:t>
            </a:r>
          </a:p>
          <a:p>
            <a:pPr lvl="1"/>
            <a:r>
              <a:rPr lang="fr-FR"/>
              <a:t>En réception</a:t>
            </a:r>
          </a:p>
          <a:p>
            <a:pPr lvl="1"/>
            <a:r>
              <a:rPr lang="fr-FR"/>
              <a:t>En même temps !</a:t>
            </a:r>
          </a:p>
          <a:p>
            <a:pPr lvl="1"/>
            <a:r>
              <a:rPr lang="fr-FR">
                <a:sym typeface="Wingdings" panose="05000000000000000000" pitchFamily="2" charset="2"/>
              </a:rPr>
              <a:t> électronique de commande très complexe</a:t>
            </a:r>
          </a:p>
          <a:p>
            <a:pPr lvl="1"/>
            <a:r>
              <a:rPr lang="fr-FR">
                <a:sym typeface="Wingdings" panose="05000000000000000000" pitchFamily="2" charset="2"/>
              </a:rPr>
              <a:t> très sensible au bruits…</a:t>
            </a:r>
            <a:endParaRPr lang="fr-FR"/>
          </a:p>
          <a:p>
            <a:r>
              <a:rPr lang="fr-FR"/>
              <a:t>Câbles catégorie 5e, 6, ou 7</a:t>
            </a:r>
          </a:p>
          <a:p>
            <a:r>
              <a:rPr lang="fr-FR"/>
              <a:t>Longueur Maximale = 100 m</a:t>
            </a:r>
          </a:p>
        </p:txBody>
      </p:sp>
    </p:spTree>
    <p:extLst>
      <p:ext uri="{BB962C8B-B14F-4D97-AF65-F5344CB8AC3E}">
        <p14:creationId xmlns:p14="http://schemas.microsoft.com/office/powerpoint/2010/main" val="1148113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15C5817B-1A93-4783-8F00-E0FD268C150D}" type="slidenum">
              <a:rPr lang="fr-FR"/>
              <a:pPr/>
              <a:t>54</a:t>
            </a:fld>
            <a:endParaRPr lang="fr-FR"/>
          </a:p>
        </p:txBody>
      </p:sp>
      <p:sp>
        <p:nvSpPr>
          <p:cNvPr id="303106" name="Rectangle 2"/>
          <p:cNvSpPr>
            <a:spLocks noGrp="1" noChangeArrowheads="1"/>
          </p:cNvSpPr>
          <p:nvPr>
            <p:ph type="title"/>
          </p:nvPr>
        </p:nvSpPr>
        <p:spPr/>
        <p:txBody>
          <a:bodyPr/>
          <a:lstStyle/>
          <a:p>
            <a:r>
              <a:rPr lang="fr-FR"/>
              <a:t>1000baseTx</a:t>
            </a:r>
          </a:p>
        </p:txBody>
      </p:sp>
      <p:sp>
        <p:nvSpPr>
          <p:cNvPr id="303107" name="Rectangle 3"/>
          <p:cNvSpPr>
            <a:spLocks noGrp="1" noChangeArrowheads="1"/>
          </p:cNvSpPr>
          <p:nvPr>
            <p:ph type="body" idx="1"/>
          </p:nvPr>
        </p:nvSpPr>
        <p:spPr/>
        <p:txBody>
          <a:bodyPr/>
          <a:lstStyle/>
          <a:p>
            <a:r>
              <a:rPr lang="fr-FR"/>
              <a:t>Encodage PAM5</a:t>
            </a:r>
          </a:p>
          <a:p>
            <a:pPr lvl="1"/>
            <a:r>
              <a:rPr lang="fr-FR"/>
              <a:t>-2V, -1V, 0, +1V, +2V</a:t>
            </a:r>
          </a:p>
          <a:p>
            <a:pPr lvl="1"/>
            <a:r>
              <a:rPr lang="fr-FR"/>
              <a:t>signaux analogiques proches</a:t>
            </a:r>
          </a:p>
          <a:p>
            <a:pPr lvl="1"/>
            <a:r>
              <a:rPr lang="fr-FR">
                <a:sym typeface="Wingdings" panose="05000000000000000000" pitchFamily="2" charset="2"/>
              </a:rPr>
              <a:t> </a:t>
            </a:r>
            <a:r>
              <a:rPr lang="fr-FR"/>
              <a:t>faible tolérance au bruit</a:t>
            </a:r>
          </a:p>
          <a:p>
            <a:pPr lvl="1"/>
            <a:r>
              <a:rPr lang="fr-FR"/>
              <a:t>5 symboles </a:t>
            </a:r>
            <a:r>
              <a:rPr lang="fr-FR">
                <a:sym typeface="Wingdings" panose="05000000000000000000" pitchFamily="2" charset="2"/>
              </a:rPr>
              <a:t> </a:t>
            </a:r>
            <a:r>
              <a:rPr lang="fr-FR"/>
              <a:t>2 bits / symbole</a:t>
            </a:r>
          </a:p>
          <a:p>
            <a:pPr lvl="1"/>
            <a:r>
              <a:rPr lang="fr-FR"/>
              <a:t>+ correction d’erreurs </a:t>
            </a:r>
          </a:p>
          <a:p>
            <a:pPr lvl="2"/>
            <a:r>
              <a:rPr lang="fr-FR"/>
              <a:t>5</a:t>
            </a:r>
            <a:r>
              <a:rPr lang="fr-FR" baseline="30000"/>
              <a:t>4</a:t>
            </a:r>
            <a:r>
              <a:rPr lang="fr-FR"/>
              <a:t> = 625 symboles &gt; 256=2</a:t>
            </a:r>
            <a:r>
              <a:rPr lang="fr-FR" baseline="30000"/>
              <a:t>8</a:t>
            </a:r>
            <a:r>
              <a:rPr lang="fr-FR"/>
              <a:t> octets ≠</a:t>
            </a:r>
          </a:p>
          <a:p>
            <a:pPr lvl="2"/>
            <a:r>
              <a:rPr lang="fr-FR"/>
              <a:t>Utilisation d’un treillis de Viterbi</a:t>
            </a:r>
          </a:p>
          <a:p>
            <a:pPr lvl="1"/>
            <a:r>
              <a:rPr lang="fr-FR"/>
              <a:t>125MHz par paire torsadée (Et la FCC???)</a:t>
            </a:r>
          </a:p>
        </p:txBody>
      </p:sp>
    </p:spTree>
    <p:extLst>
      <p:ext uri="{BB962C8B-B14F-4D97-AF65-F5344CB8AC3E}">
        <p14:creationId xmlns:p14="http://schemas.microsoft.com/office/powerpoint/2010/main" val="1882093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0A2EC584-F34A-4B24-B4C4-7CE18F6C4147}" type="slidenum">
              <a:rPr lang="fr-FR"/>
              <a:pPr/>
              <a:t>55</a:t>
            </a:fld>
            <a:endParaRPr lang="fr-FR"/>
          </a:p>
        </p:txBody>
      </p:sp>
      <p:sp>
        <p:nvSpPr>
          <p:cNvPr id="295938" name="Rectangle 2"/>
          <p:cNvSpPr>
            <a:spLocks noGrp="1" noChangeArrowheads="1"/>
          </p:cNvSpPr>
          <p:nvPr>
            <p:ph type="title"/>
          </p:nvPr>
        </p:nvSpPr>
        <p:spPr/>
        <p:txBody>
          <a:bodyPr/>
          <a:lstStyle/>
          <a:p>
            <a:r>
              <a:rPr lang="fr-FR"/>
              <a:t>1000baseTx</a:t>
            </a:r>
          </a:p>
        </p:txBody>
      </p:sp>
      <p:sp>
        <p:nvSpPr>
          <p:cNvPr id="295939" name="Rectangle 3"/>
          <p:cNvSpPr>
            <a:spLocks noGrp="1" noChangeArrowheads="1"/>
          </p:cNvSpPr>
          <p:nvPr>
            <p:ph type="body" idx="1"/>
          </p:nvPr>
        </p:nvSpPr>
        <p:spPr/>
        <p:txBody>
          <a:bodyPr/>
          <a:lstStyle/>
          <a:p>
            <a:r>
              <a:rPr lang="fr-FR"/>
              <a:t>Extension de la trame</a:t>
            </a:r>
          </a:p>
          <a:p>
            <a:pPr lvl="1"/>
            <a:r>
              <a:rPr lang="fr-FR"/>
              <a:t>Garantit la détection des collisions</a:t>
            </a:r>
          </a:p>
          <a:p>
            <a:pPr lvl="1"/>
            <a:r>
              <a:rPr lang="fr-FR"/>
              <a:t>De 64 octets à 512 octets</a:t>
            </a:r>
          </a:p>
          <a:p>
            <a:pPr lvl="1"/>
            <a:r>
              <a:rPr lang="fr-FR">
                <a:sym typeface="Wingdings" panose="05000000000000000000" pitchFamily="2" charset="2"/>
              </a:rPr>
              <a:t> 100m au lieu de 10m</a:t>
            </a:r>
            <a:endParaRPr lang="fr-FR"/>
          </a:p>
          <a:p>
            <a:r>
              <a:rPr lang="fr-FR"/>
              <a:t>MAIS</a:t>
            </a:r>
          </a:p>
          <a:p>
            <a:pPr lvl="1"/>
            <a:r>
              <a:rPr lang="fr-FR"/>
              <a:t>Majorité de trames courtes</a:t>
            </a:r>
          </a:p>
          <a:p>
            <a:pPr lvl="1"/>
            <a:r>
              <a:rPr lang="fr-FR">
                <a:sym typeface="Wingdings" panose="05000000000000000000" pitchFamily="2" charset="2"/>
              </a:rPr>
              <a:t> padding (bourrage)</a:t>
            </a:r>
          </a:p>
          <a:p>
            <a:pPr lvl="1"/>
            <a:r>
              <a:rPr lang="fr-FR">
                <a:sym typeface="Wingdings" panose="05000000000000000000" pitchFamily="2" charset="2"/>
              </a:rPr>
              <a:t> perte de bande passante</a:t>
            </a:r>
          </a:p>
          <a:p>
            <a:pPr lvl="1"/>
            <a:r>
              <a:rPr lang="fr-FR">
                <a:sym typeface="Wingdings" panose="05000000000000000000" pitchFamily="2" charset="2"/>
              </a:rPr>
              <a:t> Pas meilleur que le 100baseTx….</a:t>
            </a:r>
            <a:endParaRPr lang="fr-FR"/>
          </a:p>
        </p:txBody>
      </p:sp>
    </p:spTree>
    <p:extLst>
      <p:ext uri="{BB962C8B-B14F-4D97-AF65-F5344CB8AC3E}">
        <p14:creationId xmlns:p14="http://schemas.microsoft.com/office/powerpoint/2010/main" val="2892311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fld id="{DE8EB793-164A-4F04-9138-E0406BF222B0}" type="slidenum">
              <a:rPr lang="fr-FR"/>
              <a:pPr/>
              <a:t>6</a:t>
            </a:fld>
            <a:endParaRPr lang="fr-FR"/>
          </a:p>
        </p:txBody>
      </p:sp>
      <p:sp>
        <p:nvSpPr>
          <p:cNvPr id="15363" name="Rectangle 3"/>
          <p:cNvSpPr>
            <a:spLocks noGrp="1" noChangeArrowheads="1"/>
          </p:cNvSpPr>
          <p:nvPr>
            <p:ph type="body" idx="1"/>
          </p:nvPr>
        </p:nvSpPr>
        <p:spPr>
          <a:xfrm>
            <a:off x="207963" y="1215528"/>
            <a:ext cx="8307387" cy="4114800"/>
          </a:xfrm>
          <a:noFill/>
          <a:ln/>
        </p:spPr>
        <p:txBody>
          <a:bodyPr/>
          <a:lstStyle/>
          <a:p>
            <a:pPr>
              <a:spcBef>
                <a:spcPct val="96000"/>
              </a:spcBef>
              <a:spcAft>
                <a:spcPct val="24000"/>
              </a:spcAft>
            </a:pPr>
            <a:r>
              <a:rPr lang="fr-FR" b="1" dirty="0">
                <a:latin typeface="Arial" panose="020B0604020202020204" pitchFamily="34" charset="0"/>
              </a:rPr>
              <a:t>Norme 802.3</a:t>
            </a:r>
          </a:p>
          <a:p>
            <a:pPr>
              <a:spcBef>
                <a:spcPct val="96000"/>
              </a:spcBef>
              <a:spcAft>
                <a:spcPct val="24000"/>
              </a:spcAft>
            </a:pPr>
            <a:r>
              <a:rPr lang="fr-FR" b="1" dirty="0">
                <a:latin typeface="Arial" panose="020B0604020202020204" pitchFamily="34" charset="0"/>
              </a:rPr>
              <a:t>Développé à l’origine par le groupe DIX</a:t>
            </a:r>
          </a:p>
          <a:p>
            <a:pPr>
              <a:spcBef>
                <a:spcPct val="96000"/>
              </a:spcBef>
              <a:spcAft>
                <a:spcPct val="24000"/>
              </a:spcAft>
              <a:buFont typeface="Monotype Sorts" charset="2"/>
              <a:buNone/>
            </a:pPr>
            <a:endParaRPr lang="fr-FR" b="1" dirty="0">
              <a:latin typeface="Arial" panose="020B0604020202020204" pitchFamily="34" charset="0"/>
            </a:endParaRPr>
          </a:p>
          <a:p>
            <a:pPr>
              <a:spcBef>
                <a:spcPct val="96000"/>
              </a:spcBef>
              <a:spcAft>
                <a:spcPct val="24000"/>
              </a:spcAft>
              <a:buFont typeface="Monotype Sorts" charset="2"/>
              <a:buNone/>
            </a:pPr>
            <a:endParaRPr lang="fr-FR" b="1" dirty="0">
              <a:latin typeface="Arial" panose="020B0604020202020204" pitchFamily="34" charset="0"/>
            </a:endParaRPr>
          </a:p>
        </p:txBody>
      </p:sp>
      <p:graphicFrame>
        <p:nvGraphicFramePr>
          <p:cNvPr id="15364" name="Object 4"/>
          <p:cNvGraphicFramePr>
            <a:graphicFrameLocks/>
          </p:cNvGraphicFramePr>
          <p:nvPr>
            <p:extLst>
              <p:ext uri="{D42A27DB-BD31-4B8C-83A1-F6EECF244321}">
                <p14:modId xmlns:p14="http://schemas.microsoft.com/office/powerpoint/2010/main" val="704169310"/>
              </p:ext>
            </p:extLst>
          </p:nvPr>
        </p:nvGraphicFramePr>
        <p:xfrm>
          <a:off x="207964" y="2833352"/>
          <a:ext cx="8794368" cy="3344701"/>
        </p:xfrm>
        <a:graphic>
          <a:graphicData uri="http://schemas.openxmlformats.org/presentationml/2006/ole">
            <mc:AlternateContent xmlns:mc="http://schemas.openxmlformats.org/markup-compatibility/2006">
              <mc:Choice xmlns:v="urn:schemas-microsoft-com:vml" Requires="v">
                <p:oleObj spid="_x0000_s2057" name="Document" r:id="rId4" imgW="3470040" imgH="1765080" progId="Word.Document.6">
                  <p:embed/>
                </p:oleObj>
              </mc:Choice>
              <mc:Fallback>
                <p:oleObj name="Document" r:id="rId4" imgW="3470040" imgH="1765080" progId="Word.Document.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4" y="2833352"/>
                        <a:ext cx="8794368" cy="3344701"/>
                      </a:xfrm>
                      <a:prstGeom prst="rect">
                        <a:avLst/>
                      </a:prstGeom>
                      <a:noFill/>
                      <a:ln>
                        <a:noFill/>
                      </a:ln>
                      <a:effectLst/>
                    </p:spPr>
                  </p:pic>
                </p:oleObj>
              </mc:Fallback>
            </mc:AlternateContent>
          </a:graphicData>
        </a:graphic>
      </p:graphicFrame>
      <p:sp>
        <p:nvSpPr>
          <p:cNvPr id="15365" name="Rectangle 5"/>
          <p:cNvSpPr>
            <a:spLocks noChangeArrowheads="1"/>
          </p:cNvSpPr>
          <p:nvPr/>
        </p:nvSpPr>
        <p:spPr bwMode="auto">
          <a:xfrm>
            <a:off x="2025650" y="6178053"/>
            <a:ext cx="546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fr-FR" sz="2400" b="1" dirty="0">
                <a:solidFill>
                  <a:srgbClr val="FF66CC"/>
                </a:solidFill>
              </a:rPr>
              <a:t>Conception </a:t>
            </a:r>
            <a:r>
              <a:rPr lang="fr-FR" b="1" dirty="0">
                <a:solidFill>
                  <a:srgbClr val="FF66CC"/>
                </a:solidFill>
              </a:rPr>
              <a:t>originale</a:t>
            </a:r>
            <a:r>
              <a:rPr lang="fr-FR" sz="2400" b="1" dirty="0">
                <a:solidFill>
                  <a:srgbClr val="FF66CC"/>
                </a:solidFill>
              </a:rPr>
              <a:t> de R. </a:t>
            </a:r>
            <a:r>
              <a:rPr lang="fr-FR" sz="2400" b="1" dirty="0" err="1">
                <a:solidFill>
                  <a:srgbClr val="FF66CC"/>
                </a:solidFill>
              </a:rPr>
              <a:t>Metcalfe</a:t>
            </a:r>
            <a:r>
              <a:rPr lang="fr-FR" sz="2400" b="1" dirty="0">
                <a:solidFill>
                  <a:srgbClr val="FF66CC"/>
                </a:solidFill>
              </a:rPr>
              <a:t> (</a:t>
            </a:r>
            <a:r>
              <a:rPr lang="fr-FR" b="1" dirty="0">
                <a:solidFill>
                  <a:srgbClr val="FF66CC"/>
                </a:solidFill>
              </a:rPr>
              <a:t>1976</a:t>
            </a:r>
            <a:r>
              <a:rPr lang="fr-FR" sz="2400" b="1" dirty="0">
                <a:solidFill>
                  <a:srgbClr val="FF66CC"/>
                </a:solidFill>
              </a:rPr>
              <a:t>)</a:t>
            </a:r>
          </a:p>
        </p:txBody>
      </p:sp>
      <p:sp>
        <p:nvSpPr>
          <p:cNvPr id="9" name="Rectangle 1026"/>
          <p:cNvSpPr txBox="1">
            <a:spLocks noChangeArrowheads="1"/>
          </p:cNvSpPr>
          <p:nvPr/>
        </p:nvSpPr>
        <p:spPr>
          <a:xfrm>
            <a:off x="0" y="0"/>
            <a:ext cx="9144000"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7200" smtClean="0">
                <a:effectLst>
                  <a:outerShdw blurRad="38100" dist="38100" dir="2700000" algn="tl">
                    <a:srgbClr val="000000">
                      <a:alpha val="43137"/>
                    </a:srgbClr>
                  </a:outerShdw>
                </a:effectLst>
                <a:latin typeface="Brush Script MT" panose="03060802040406070304" pitchFamily="66" charset="0"/>
              </a:rPr>
              <a:t>Introduction</a:t>
            </a:r>
            <a:endParaRPr lang="fr-FR" sz="7200" dirty="0">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val="3419791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C699B6C8-0784-40AB-97C0-8E5ADE686682}" type="slidenum">
              <a:rPr lang="fr-FR"/>
              <a:pPr/>
              <a:t>7</a:t>
            </a:fld>
            <a:endParaRPr lang="fr-FR"/>
          </a:p>
        </p:txBody>
      </p:sp>
      <p:sp>
        <p:nvSpPr>
          <p:cNvPr id="21506" name="Rectangle 2"/>
          <p:cNvSpPr>
            <a:spLocks noGrp="1" noChangeArrowheads="1"/>
          </p:cNvSpPr>
          <p:nvPr>
            <p:ph type="title"/>
          </p:nvPr>
        </p:nvSpPr>
        <p:spPr>
          <a:xfrm>
            <a:off x="628650" y="1"/>
            <a:ext cx="7886700" cy="798490"/>
          </a:xfrm>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Principes</a:t>
            </a:r>
          </a:p>
        </p:txBody>
      </p:sp>
      <p:sp>
        <p:nvSpPr>
          <p:cNvPr id="21507" name="Rectangle 3"/>
          <p:cNvSpPr>
            <a:spLocks noGrp="1" noChangeArrowheads="1"/>
          </p:cNvSpPr>
          <p:nvPr>
            <p:ph type="body" idx="1"/>
          </p:nvPr>
        </p:nvSpPr>
        <p:spPr>
          <a:xfrm>
            <a:off x="0" y="1319795"/>
            <a:ext cx="9082020" cy="5219118"/>
          </a:xfrm>
          <a:noFill/>
          <a:ln/>
        </p:spPr>
        <p:txBody>
          <a:bodyPr>
            <a:noAutofit/>
          </a:bodyPr>
          <a:lstStyle/>
          <a:p>
            <a:r>
              <a:rPr lang="fr-FR" sz="4000" b="1" dirty="0">
                <a:effectLst>
                  <a:outerShdw blurRad="38100" dist="38100" dir="2700000" algn="tl">
                    <a:srgbClr val="000000">
                      <a:alpha val="43137"/>
                    </a:srgbClr>
                  </a:outerShdw>
                </a:effectLst>
                <a:latin typeface="Arial" panose="020B0604020202020204" pitchFamily="34" charset="0"/>
              </a:rPr>
              <a:t>PRINCIPE DE FONCTIONNEMENT</a:t>
            </a:r>
          </a:p>
          <a:p>
            <a:pPr lvl="1">
              <a:buClr>
                <a:srgbClr val="FF66CC"/>
              </a:buClr>
              <a:buSzPct val="65000"/>
              <a:buFont typeface="Monotype Sorts" charset="2"/>
              <a:buChar char="l"/>
            </a:pPr>
            <a:r>
              <a:rPr lang="fr-FR" sz="3600" b="1" dirty="0">
                <a:effectLst>
                  <a:outerShdw blurRad="38100" dist="38100" dir="2700000" algn="tl">
                    <a:srgbClr val="000000">
                      <a:alpha val="43137"/>
                    </a:srgbClr>
                  </a:outerShdw>
                </a:effectLst>
              </a:rPr>
              <a:t>N stations sur le même support </a:t>
            </a:r>
          </a:p>
          <a:p>
            <a:pPr lvl="1">
              <a:buClr>
                <a:srgbClr val="FF66CC"/>
              </a:buClr>
              <a:buSzPct val="65000"/>
              <a:buFont typeface="Monotype Sorts" charset="2"/>
              <a:buChar char="l"/>
            </a:pPr>
            <a:r>
              <a:rPr lang="fr-FR" sz="3600" b="1" dirty="0">
                <a:effectLst>
                  <a:outerShdw blurRad="38100" dist="38100" dir="2700000" algn="tl">
                    <a:srgbClr val="000000">
                      <a:alpha val="43137"/>
                    </a:srgbClr>
                  </a:outerShdw>
                </a:effectLst>
              </a:rPr>
              <a:t>une station écoute avant d’émettre</a:t>
            </a:r>
          </a:p>
          <a:p>
            <a:pPr lvl="1">
              <a:buClr>
                <a:srgbClr val="FF66CC"/>
              </a:buClr>
              <a:buSzPct val="65000"/>
              <a:buFont typeface="Monotype Sorts" charset="2"/>
              <a:buChar char="l"/>
            </a:pPr>
            <a:r>
              <a:rPr lang="fr-FR" sz="3600" b="1" dirty="0">
                <a:effectLst>
                  <a:outerShdw blurRad="38100" dist="38100" dir="2700000" algn="tl">
                    <a:srgbClr val="000000">
                      <a:alpha val="43137"/>
                    </a:srgbClr>
                  </a:outerShdw>
                </a:effectLst>
              </a:rPr>
              <a:t>si deux stations émettent simultanément, il y a collision</a:t>
            </a:r>
          </a:p>
          <a:p>
            <a:pPr lvl="1">
              <a:buClr>
                <a:srgbClr val="FF66CC"/>
              </a:buClr>
              <a:buSzPct val="65000"/>
              <a:buFont typeface="Monotype Sorts" charset="2"/>
              <a:buChar char="l"/>
            </a:pPr>
            <a:r>
              <a:rPr lang="fr-FR" sz="3600" b="1" dirty="0">
                <a:effectLst>
                  <a:outerShdw blurRad="38100" dist="38100" dir="2700000" algn="tl">
                    <a:srgbClr val="000000">
                      <a:alpha val="43137"/>
                    </a:srgbClr>
                  </a:outerShdw>
                </a:effectLst>
              </a:rPr>
              <a:t>une seule trame à un instant donné</a:t>
            </a:r>
          </a:p>
          <a:p>
            <a:pPr lvl="1">
              <a:buClr>
                <a:srgbClr val="FF66CC"/>
              </a:buClr>
              <a:buSzPct val="65000"/>
              <a:buFont typeface="Monotype Sorts" charset="2"/>
              <a:buChar char="l"/>
            </a:pPr>
            <a:r>
              <a:rPr lang="fr-FR" sz="3600" b="1" dirty="0">
                <a:effectLst>
                  <a:outerShdw blurRad="38100" dist="38100" dir="2700000" algn="tl">
                    <a:srgbClr val="000000">
                      <a:alpha val="43137"/>
                    </a:srgbClr>
                  </a:outerShdw>
                </a:effectLst>
              </a:rPr>
              <a:t>toutes les stations reçoivent la trame émise</a:t>
            </a:r>
          </a:p>
        </p:txBody>
      </p:sp>
    </p:spTree>
    <p:extLst>
      <p:ext uri="{BB962C8B-B14F-4D97-AF65-F5344CB8AC3E}">
        <p14:creationId xmlns:p14="http://schemas.microsoft.com/office/powerpoint/2010/main" val="13231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B4631EF0-FD02-4533-822A-C7AB48740136}" type="slidenum">
              <a:rPr lang="fr-FR"/>
              <a:pPr/>
              <a:t>8</a:t>
            </a:fld>
            <a:endParaRPr lang="fr-FR"/>
          </a:p>
        </p:txBody>
      </p:sp>
      <p:sp>
        <p:nvSpPr>
          <p:cNvPr id="23555" name="Rectangle 3"/>
          <p:cNvSpPr>
            <a:spLocks noGrp="1" noChangeArrowheads="1"/>
          </p:cNvSpPr>
          <p:nvPr>
            <p:ph type="body" idx="1"/>
          </p:nvPr>
        </p:nvSpPr>
        <p:spPr>
          <a:xfrm>
            <a:off x="203647" y="1593805"/>
            <a:ext cx="7886700" cy="4351338"/>
          </a:xfrm>
          <a:noFill/>
          <a:ln/>
        </p:spPr>
        <p:txBody>
          <a:bodyPr>
            <a:normAutofit/>
          </a:bodyPr>
          <a:lstStyle/>
          <a:p>
            <a:r>
              <a:rPr lang="fr-FR" sz="4000" b="1" dirty="0">
                <a:latin typeface="Arial" panose="020B0604020202020204" pitchFamily="34" charset="0"/>
              </a:rPr>
              <a:t>SUPPORT PARTAGE</a:t>
            </a:r>
          </a:p>
          <a:p>
            <a:pPr lvl="1">
              <a:buClr>
                <a:srgbClr val="FF66CC"/>
              </a:buClr>
              <a:buSzPct val="65000"/>
              <a:buFont typeface="Monotype Sorts" charset="2"/>
              <a:buChar char="l"/>
            </a:pPr>
            <a:r>
              <a:rPr lang="fr-FR" sz="3600" dirty="0"/>
              <a:t>permet la diffusion</a:t>
            </a:r>
          </a:p>
          <a:p>
            <a:pPr lvl="1">
              <a:buClr>
                <a:srgbClr val="FF66CC"/>
              </a:buClr>
              <a:buSzPct val="65000"/>
              <a:buFont typeface="Monotype Sorts" charset="2"/>
              <a:buChar char="l"/>
            </a:pPr>
            <a:r>
              <a:rPr lang="fr-FR" sz="3600" dirty="0"/>
              <a:t>bus passif</a:t>
            </a:r>
          </a:p>
          <a:p>
            <a:pPr lvl="1">
              <a:buClr>
                <a:srgbClr val="FF66CC"/>
              </a:buClr>
              <a:buSzPct val="65000"/>
              <a:buFont typeface="Monotype Sorts" charset="2"/>
              <a:buChar char="l"/>
            </a:pPr>
            <a:r>
              <a:rPr lang="fr-FR" sz="3600" dirty="0"/>
              <a:t>bus linéaire</a:t>
            </a:r>
          </a:p>
          <a:p>
            <a:pPr lvl="1">
              <a:buClr>
                <a:srgbClr val="FF66CC"/>
              </a:buClr>
              <a:buSzPct val="65000"/>
              <a:buFont typeface="Monotype Sorts" charset="2"/>
              <a:buChar char="l"/>
            </a:pPr>
            <a:r>
              <a:rPr lang="fr-FR" sz="3600" dirty="0"/>
              <a:t>bande de base (50 ohms, numérique)</a:t>
            </a:r>
          </a:p>
        </p:txBody>
      </p:sp>
      <p:sp>
        <p:nvSpPr>
          <p:cNvPr id="7" name="Rectangle 2"/>
          <p:cNvSpPr>
            <a:spLocks noGrp="1" noChangeArrowheads="1"/>
          </p:cNvSpPr>
          <p:nvPr>
            <p:ph type="title"/>
          </p:nvPr>
        </p:nvSpPr>
        <p:spPr>
          <a:xfrm>
            <a:off x="628650" y="1"/>
            <a:ext cx="7886700" cy="798490"/>
          </a:xfrm>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Principes</a:t>
            </a:r>
          </a:p>
        </p:txBody>
      </p:sp>
    </p:spTree>
    <p:extLst>
      <p:ext uri="{BB962C8B-B14F-4D97-AF65-F5344CB8AC3E}">
        <p14:creationId xmlns:p14="http://schemas.microsoft.com/office/powerpoint/2010/main" val="1583868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E4844A2-FEE8-49A8-AE88-866D590000A2}" type="slidenum">
              <a:rPr lang="fr-FR"/>
              <a:pPr/>
              <a:t>9</a:t>
            </a:fld>
            <a:endParaRPr lang="fr-FR"/>
          </a:p>
        </p:txBody>
      </p:sp>
      <p:sp>
        <p:nvSpPr>
          <p:cNvPr id="25603" name="Rectangle 3"/>
          <p:cNvSpPr>
            <a:spLocks noGrp="1" noChangeArrowheads="1"/>
          </p:cNvSpPr>
          <p:nvPr>
            <p:ph type="body" idx="1"/>
          </p:nvPr>
        </p:nvSpPr>
        <p:spPr>
          <a:xfrm>
            <a:off x="260797" y="1022351"/>
            <a:ext cx="8393806" cy="5334000"/>
          </a:xfrm>
          <a:noFill/>
          <a:ln/>
        </p:spPr>
        <p:txBody>
          <a:bodyPr>
            <a:normAutofit/>
          </a:bodyPr>
          <a:lstStyle/>
          <a:p>
            <a:r>
              <a:rPr lang="fr-FR" sz="3200" b="1" dirty="0">
                <a:effectLst>
                  <a:outerShdw blurRad="38100" dist="38100" dir="2700000" algn="tl">
                    <a:srgbClr val="000000">
                      <a:alpha val="43137"/>
                    </a:srgbClr>
                  </a:outerShdw>
                </a:effectLst>
                <a:latin typeface="Arial" panose="020B0604020202020204" pitchFamily="34" charset="0"/>
              </a:rPr>
              <a:t>LES EQUIPEMENTS</a:t>
            </a:r>
          </a:p>
          <a:p>
            <a:pPr lvl="1">
              <a:buClr>
                <a:srgbClr val="FF66CC"/>
              </a:buClr>
              <a:buSzPct val="60000"/>
              <a:buFont typeface="Monotype Sorts" charset="2"/>
              <a:buChar char="l"/>
            </a:pPr>
            <a:r>
              <a:rPr lang="fr-FR" sz="2800" dirty="0">
                <a:effectLst>
                  <a:outerShdw blurRad="38100" dist="38100" dir="2700000" algn="tl">
                    <a:srgbClr val="000000">
                      <a:alpha val="43137"/>
                    </a:srgbClr>
                  </a:outerShdw>
                </a:effectLst>
              </a:rPr>
              <a:t>raccordés au bus par un </a:t>
            </a:r>
            <a:r>
              <a:rPr lang="fr-FR" sz="2800" dirty="0" err="1">
                <a:effectLst>
                  <a:outerShdw blurRad="38100" dist="38100" dir="2700000" algn="tl">
                    <a:srgbClr val="000000">
                      <a:alpha val="43137"/>
                    </a:srgbClr>
                  </a:outerShdw>
                </a:effectLst>
              </a:rPr>
              <a:t>transceiver</a:t>
            </a:r>
            <a:endParaRPr lang="fr-FR" sz="2800" dirty="0">
              <a:effectLst>
                <a:outerShdw blurRad="38100" dist="38100" dir="2700000" algn="tl">
                  <a:srgbClr val="000000">
                    <a:alpha val="43137"/>
                  </a:srgbClr>
                </a:outerShdw>
              </a:effectLst>
            </a:endParaRPr>
          </a:p>
          <a:p>
            <a:pPr lvl="1">
              <a:buClr>
                <a:srgbClr val="FF66CC"/>
              </a:buClr>
              <a:buSzPct val="60000"/>
              <a:buFont typeface="Monotype Sorts" charset="2"/>
              <a:buChar char="l"/>
            </a:pPr>
            <a:r>
              <a:rPr lang="fr-FR" sz="2800" dirty="0">
                <a:effectLst>
                  <a:outerShdw blurRad="38100" dist="38100" dir="2700000" algn="tl">
                    <a:srgbClr val="000000">
                      <a:alpha val="43137"/>
                    </a:srgbClr>
                  </a:outerShdw>
                </a:effectLst>
              </a:rPr>
              <a:t>chaque station a une adresse unique </a:t>
            </a:r>
          </a:p>
          <a:p>
            <a:pPr lvl="1">
              <a:buClr>
                <a:srgbClr val="FF66CC"/>
              </a:buClr>
              <a:buSzPct val="60000"/>
              <a:buFont typeface="Monotype Sorts" charset="2"/>
              <a:buChar char="l"/>
            </a:pPr>
            <a:r>
              <a:rPr lang="fr-FR" sz="2800" dirty="0">
                <a:effectLst>
                  <a:outerShdw blurRad="38100" dist="38100" dir="2700000" algn="tl">
                    <a:srgbClr val="000000">
                      <a:alpha val="43137"/>
                    </a:srgbClr>
                  </a:outerShdw>
                </a:effectLst>
              </a:rPr>
              <a:t>chaque station est à l’écoute des trames qui circulent sur le bus</a:t>
            </a:r>
          </a:p>
          <a:p>
            <a:pPr lvl="1">
              <a:buClr>
                <a:srgbClr val="FF66CC"/>
              </a:buClr>
              <a:buSzPct val="60000"/>
              <a:buFont typeface="Monotype Sorts" charset="2"/>
              <a:buChar char="l"/>
            </a:pPr>
            <a:r>
              <a:rPr lang="fr-FR" sz="2800" dirty="0">
                <a:effectLst>
                  <a:outerShdw blurRad="38100" dist="38100" dir="2700000" algn="tl">
                    <a:srgbClr val="000000">
                      <a:alpha val="43137"/>
                    </a:srgbClr>
                  </a:outerShdw>
                </a:effectLst>
              </a:rPr>
              <a:t>une station attend que le bus soit libre pour émettre</a:t>
            </a:r>
          </a:p>
          <a:p>
            <a:pPr lvl="1">
              <a:buClr>
                <a:srgbClr val="FF66CC"/>
              </a:buClr>
              <a:buSzPct val="60000"/>
              <a:buFont typeface="Monotype Sorts" charset="2"/>
              <a:buChar char="l"/>
            </a:pPr>
            <a:r>
              <a:rPr lang="fr-FR" sz="2800" dirty="0">
                <a:effectLst>
                  <a:outerShdw blurRad="38100" dist="38100" dir="2700000" algn="tl">
                    <a:srgbClr val="000000">
                      <a:alpha val="43137"/>
                    </a:srgbClr>
                  </a:outerShdw>
                </a:effectLst>
              </a:rPr>
              <a:t>si deux stations émettent simultanément, il y a collision et les trames sont inexploitables</a:t>
            </a:r>
          </a:p>
          <a:p>
            <a:pPr lvl="1">
              <a:buClr>
                <a:srgbClr val="FF66CC"/>
              </a:buClr>
              <a:buSzPct val="60000"/>
              <a:buFont typeface="Monotype Sorts" charset="2"/>
              <a:buChar char="l"/>
            </a:pPr>
            <a:r>
              <a:rPr lang="fr-FR" sz="2800" dirty="0">
                <a:effectLst>
                  <a:outerShdw blurRad="38100" dist="38100" dir="2700000" algn="tl">
                    <a:srgbClr val="000000">
                      <a:alpha val="43137"/>
                    </a:srgbClr>
                  </a:outerShdw>
                </a:effectLst>
              </a:rPr>
              <a:t>après collision, les stations réémettent selon un algorithme bien défini</a:t>
            </a:r>
          </a:p>
        </p:txBody>
      </p:sp>
      <p:sp>
        <p:nvSpPr>
          <p:cNvPr id="7" name="Rectangle 2"/>
          <p:cNvSpPr>
            <a:spLocks noGrp="1" noChangeArrowheads="1"/>
          </p:cNvSpPr>
          <p:nvPr>
            <p:ph type="title"/>
          </p:nvPr>
        </p:nvSpPr>
        <p:spPr>
          <a:xfrm>
            <a:off x="628650" y="1"/>
            <a:ext cx="7886700" cy="798490"/>
          </a:xfrm>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Principes</a:t>
            </a:r>
          </a:p>
        </p:txBody>
      </p:sp>
    </p:spTree>
    <p:extLst>
      <p:ext uri="{BB962C8B-B14F-4D97-AF65-F5344CB8AC3E}">
        <p14:creationId xmlns:p14="http://schemas.microsoft.com/office/powerpoint/2010/main" val="2065309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0"/>
</p:tagLst>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1288</TotalTime>
  <Words>3645</Words>
  <Application>Microsoft Office PowerPoint</Application>
  <PresentationFormat>Affichage à l'écran (4:3)</PresentationFormat>
  <Paragraphs>702</Paragraphs>
  <Slides>55</Slides>
  <Notes>10</Notes>
  <HiddenSlides>0</HiddenSlides>
  <MMClips>0</MMClips>
  <ScaleCrop>false</ScaleCrop>
  <HeadingPairs>
    <vt:vector size="8" baseType="variant">
      <vt:variant>
        <vt:lpstr>Polices utilisées</vt:lpstr>
      </vt:variant>
      <vt:variant>
        <vt:i4>13</vt:i4>
      </vt:variant>
      <vt:variant>
        <vt:lpstr>Thème</vt:lpstr>
      </vt:variant>
      <vt:variant>
        <vt:i4>3</vt:i4>
      </vt:variant>
      <vt:variant>
        <vt:lpstr>Serveurs OLE incorporés</vt:lpstr>
      </vt:variant>
      <vt:variant>
        <vt:i4>3</vt:i4>
      </vt:variant>
      <vt:variant>
        <vt:lpstr>Titres des diapositives</vt:lpstr>
      </vt:variant>
      <vt:variant>
        <vt:i4>55</vt:i4>
      </vt:variant>
    </vt:vector>
  </HeadingPairs>
  <TitlesOfParts>
    <vt:vector size="74" baseType="lpstr">
      <vt:lpstr>Arial</vt:lpstr>
      <vt:lpstr>Brush Script MT</vt:lpstr>
      <vt:lpstr>Calibri</vt:lpstr>
      <vt:lpstr>Calibri Light</vt:lpstr>
      <vt:lpstr>Century Gothic</vt:lpstr>
      <vt:lpstr>Monotype Corsiva</vt:lpstr>
      <vt:lpstr>Monotype Sorts</vt:lpstr>
      <vt:lpstr>Symbol</vt:lpstr>
      <vt:lpstr>Tahoma</vt:lpstr>
      <vt:lpstr>Times New Roman</vt:lpstr>
      <vt:lpstr>Trebuchet MS</vt:lpstr>
      <vt:lpstr>Wingdings</vt:lpstr>
      <vt:lpstr>Wingdings 3</vt:lpstr>
      <vt:lpstr>Facette</vt:lpstr>
      <vt:lpstr>Thème Office</vt:lpstr>
      <vt:lpstr>Brin</vt:lpstr>
      <vt:lpstr>Image Bitmap</vt:lpstr>
      <vt:lpstr>Document</vt:lpstr>
      <vt:lpstr>Feuille de calcul</vt:lpstr>
      <vt:lpstr>Réseaux informatiques locaux</vt:lpstr>
      <vt:lpstr>Présentation PowerPoint</vt:lpstr>
      <vt:lpstr>Présentation PowerPoint</vt:lpstr>
      <vt:lpstr>Présentation PowerPoint</vt:lpstr>
      <vt:lpstr>Présentation PowerPoint</vt:lpstr>
      <vt:lpstr>Présentation PowerPoint</vt:lpstr>
      <vt:lpstr>Principes</vt:lpstr>
      <vt:lpstr>Principes</vt:lpstr>
      <vt:lpstr>Principes</vt:lpstr>
      <vt:lpstr>Ethernet : les raisons du succès </vt:lpstr>
      <vt:lpstr>Principes de fonctionnement</vt:lpstr>
      <vt:lpstr>Principes de fonctionnement</vt:lpstr>
      <vt:lpstr>Ethernet</vt:lpstr>
      <vt:lpstr>Topologie en 10 Base 5 (MAU)   </vt:lpstr>
      <vt:lpstr>Topologie en 10 base 5</vt:lpstr>
      <vt:lpstr>Fan Out en 10 Base 5</vt:lpstr>
      <vt:lpstr>Topologie en 10 base 2</vt:lpstr>
      <vt:lpstr>Topologie en 10/100 base T</vt:lpstr>
      <vt:lpstr>La couche physique</vt:lpstr>
      <vt:lpstr>La couche physique</vt:lpstr>
      <vt:lpstr>Les collisions </vt:lpstr>
      <vt:lpstr>Les collisions</vt:lpstr>
      <vt:lpstr>Les collisions</vt:lpstr>
      <vt:lpstr>Les collisions</vt:lpstr>
      <vt:lpstr>Les collisions</vt:lpstr>
      <vt:lpstr>Les collisions</vt:lpstr>
      <vt:lpstr>Les collisions</vt:lpstr>
      <vt:lpstr>BEB</vt:lpstr>
      <vt:lpstr>BEB</vt:lpstr>
      <vt:lpstr>BEB</vt:lpstr>
      <vt:lpstr>BEB algorithme</vt:lpstr>
      <vt:lpstr>BEB algorithme</vt:lpstr>
      <vt:lpstr>Trame 802.3</vt:lpstr>
      <vt:lpstr>Trame 802.3</vt:lpstr>
      <vt:lpstr>Trame 802.3</vt:lpstr>
      <vt:lpstr>Trame ETHERNET</vt:lpstr>
      <vt:lpstr>Adressage</vt:lpstr>
      <vt:lpstr>Adressage</vt:lpstr>
      <vt:lpstr>Sous-couche MAC</vt:lpstr>
      <vt:lpstr>Sous-couche MAC</vt:lpstr>
      <vt:lpstr>sous-couche LLC</vt:lpstr>
      <vt:lpstr>10 base 5 - Caractéristiques</vt:lpstr>
      <vt:lpstr>10 base 5 - Spécifications</vt:lpstr>
      <vt:lpstr>10 base 5 - Transceivers</vt:lpstr>
      <vt:lpstr>10 base 5 - Transceivers</vt:lpstr>
      <vt:lpstr>10 base 5 - Transceivers</vt:lpstr>
      <vt:lpstr>10 base 2 - Spécifications</vt:lpstr>
      <vt:lpstr>Ponts</vt:lpstr>
      <vt:lpstr>Présentation PowerPoint</vt:lpstr>
      <vt:lpstr>Fast Ethernet : 100 Mb/s</vt:lpstr>
      <vt:lpstr>Le Gigabit par seconde…</vt:lpstr>
      <vt:lpstr>1000baseFx</vt:lpstr>
      <vt:lpstr>1000baseTx</vt:lpstr>
      <vt:lpstr>1000baseTx</vt:lpstr>
      <vt:lpstr>1000baseTx</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RIL</dc:title>
  <dc:creator>Dr.Toufik Hafs </dc:creator>
  <cp:lastModifiedBy>Dr.Hafs Toufik</cp:lastModifiedBy>
  <cp:revision>66</cp:revision>
  <dcterms:created xsi:type="dcterms:W3CDTF">2018-09-16T18:41:28Z</dcterms:created>
  <dcterms:modified xsi:type="dcterms:W3CDTF">2018-11-20T21:21:01Z</dcterms:modified>
</cp:coreProperties>
</file>