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8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90" r:id="rId10"/>
    <p:sldId id="296" r:id="rId11"/>
    <p:sldId id="291" r:id="rId12"/>
    <p:sldId id="292" r:id="rId13"/>
    <p:sldId id="295" r:id="rId14"/>
    <p:sldId id="293" r:id="rId15"/>
    <p:sldId id="266" r:id="rId16"/>
    <p:sldId id="294" r:id="rId17"/>
    <p:sldId id="271" r:id="rId18"/>
    <p:sldId id="273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09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84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61" r:id="rId85"/>
    <p:sldId id="362" r:id="rId86"/>
    <p:sldId id="363" r:id="rId87"/>
    <p:sldId id="364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75" r:id="rId99"/>
    <p:sldId id="376" r:id="rId100"/>
    <p:sldId id="377" r:id="rId101"/>
    <p:sldId id="378" r:id="rId102"/>
    <p:sldId id="379" r:id="rId103"/>
    <p:sldId id="380" r:id="rId104"/>
    <p:sldId id="381" r:id="rId105"/>
    <p:sldId id="382" r:id="rId106"/>
    <p:sldId id="383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F82"/>
    <a:srgbClr val="000099"/>
    <a:srgbClr val="EC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2823C-DD8F-4D89-B246-4FB31DC575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8EDBC-07DB-49A4-A489-C2C9CF52EA8D}">
      <dgm:prSet phldrT="[Text]" custT="1"/>
      <dgm:spPr/>
      <dgm:t>
        <a:bodyPr/>
        <a:lstStyle/>
        <a:p>
          <a:r>
            <a:rPr lang="en-US" sz="3200" dirty="0" smtClean="0">
              <a:latin typeface="+mj-lt"/>
            </a:rPr>
            <a:t>FILTRE</a:t>
          </a:r>
          <a:endParaRPr lang="en-US" sz="3200" dirty="0">
            <a:latin typeface="+mj-lt"/>
          </a:endParaRPr>
        </a:p>
      </dgm:t>
    </dgm:pt>
    <dgm:pt modelId="{4F565BB1-2F91-418B-A215-20AA038BE22D}" type="parTrans" cxnId="{FAB59EA8-022B-40A8-B722-AFE64DEE6B18}">
      <dgm:prSet/>
      <dgm:spPr/>
      <dgm:t>
        <a:bodyPr/>
        <a:lstStyle/>
        <a:p>
          <a:endParaRPr lang="en-US"/>
        </a:p>
      </dgm:t>
    </dgm:pt>
    <dgm:pt modelId="{0A8435DA-F8DE-4120-98B2-71875366670A}" type="sibTrans" cxnId="{FAB59EA8-022B-40A8-B722-AFE64DEE6B18}">
      <dgm:prSet/>
      <dgm:spPr/>
      <dgm:t>
        <a:bodyPr/>
        <a:lstStyle/>
        <a:p>
          <a:endParaRPr lang="en-US"/>
        </a:p>
      </dgm:t>
    </dgm:pt>
    <dgm:pt modelId="{9D23BBCF-2669-489F-B13B-26A57E725FFB}">
      <dgm:prSet phldrT="[Text]"/>
      <dgm:spPr/>
      <dgm:t>
        <a:bodyPr/>
        <a:lstStyle/>
        <a:p>
          <a:r>
            <a:rPr lang="en-US" dirty="0" smtClean="0"/>
            <a:t>DIGITAL</a:t>
          </a:r>
          <a:endParaRPr lang="en-US" dirty="0"/>
        </a:p>
      </dgm:t>
    </dgm:pt>
    <dgm:pt modelId="{D5C43396-2500-4C1A-93EF-58D9DD5196EB}" type="parTrans" cxnId="{44B6BFE7-C444-4BE1-97D4-172A712DC9A5}">
      <dgm:prSet/>
      <dgm:spPr/>
      <dgm:t>
        <a:bodyPr/>
        <a:lstStyle/>
        <a:p>
          <a:endParaRPr lang="en-US"/>
        </a:p>
      </dgm:t>
    </dgm:pt>
    <dgm:pt modelId="{A401F310-213F-40A5-BBFB-5A2A2AA2A5D0}" type="sibTrans" cxnId="{44B6BFE7-C444-4BE1-97D4-172A712DC9A5}">
      <dgm:prSet/>
      <dgm:spPr/>
      <dgm:t>
        <a:bodyPr/>
        <a:lstStyle/>
        <a:p>
          <a:endParaRPr lang="en-US"/>
        </a:p>
      </dgm:t>
    </dgm:pt>
    <dgm:pt modelId="{FF5FAA96-A17A-4E70-8859-69BF19D2D520}">
      <dgm:prSet phldrT="[Text]"/>
      <dgm:spPr/>
      <dgm:t>
        <a:bodyPr/>
        <a:lstStyle/>
        <a:p>
          <a:r>
            <a:rPr lang="en-US" dirty="0" smtClean="0"/>
            <a:t>RIF (FIR)</a:t>
          </a:r>
          <a:endParaRPr lang="en-US" dirty="0"/>
        </a:p>
      </dgm:t>
    </dgm:pt>
    <dgm:pt modelId="{EAD5DCCD-FCB7-475E-8631-03626C82ED4E}" type="parTrans" cxnId="{C07F7E83-D082-4AEF-93E5-CEEDB9FC96A5}">
      <dgm:prSet/>
      <dgm:spPr/>
      <dgm:t>
        <a:bodyPr/>
        <a:lstStyle/>
        <a:p>
          <a:endParaRPr lang="en-US"/>
        </a:p>
      </dgm:t>
    </dgm:pt>
    <dgm:pt modelId="{97082822-D797-4640-AED2-CF1F6F899136}" type="sibTrans" cxnId="{C07F7E83-D082-4AEF-93E5-CEEDB9FC96A5}">
      <dgm:prSet/>
      <dgm:spPr/>
      <dgm:t>
        <a:bodyPr/>
        <a:lstStyle/>
        <a:p>
          <a:endParaRPr lang="en-US"/>
        </a:p>
      </dgm:t>
    </dgm:pt>
    <dgm:pt modelId="{47A11356-4296-4444-99FF-D2E75BF0E420}">
      <dgm:prSet phldrT="[Text]"/>
      <dgm:spPr/>
      <dgm:t>
        <a:bodyPr/>
        <a:lstStyle/>
        <a:p>
          <a:r>
            <a:rPr lang="en-US" dirty="0" smtClean="0"/>
            <a:t>RII (IIR)</a:t>
          </a:r>
          <a:endParaRPr lang="en-US" dirty="0"/>
        </a:p>
      </dgm:t>
    </dgm:pt>
    <dgm:pt modelId="{615E571F-C739-42DB-B260-452ACAE4A87C}" type="parTrans" cxnId="{124FF914-F75C-472A-8FC8-02E29F7DEE41}">
      <dgm:prSet/>
      <dgm:spPr/>
      <dgm:t>
        <a:bodyPr/>
        <a:lstStyle/>
        <a:p>
          <a:endParaRPr lang="en-US"/>
        </a:p>
      </dgm:t>
    </dgm:pt>
    <dgm:pt modelId="{D782D606-0C2D-4464-A719-2964F0124C93}" type="sibTrans" cxnId="{124FF914-F75C-472A-8FC8-02E29F7DEE41}">
      <dgm:prSet/>
      <dgm:spPr/>
      <dgm:t>
        <a:bodyPr/>
        <a:lstStyle/>
        <a:p>
          <a:endParaRPr lang="en-US"/>
        </a:p>
      </dgm:t>
    </dgm:pt>
    <dgm:pt modelId="{0B1A9276-A1DC-4613-BD69-362A5EC3895F}">
      <dgm:prSet phldrT="[Text]"/>
      <dgm:spPr/>
      <dgm:t>
        <a:bodyPr/>
        <a:lstStyle/>
        <a:p>
          <a:r>
            <a:rPr lang="en-US" dirty="0" smtClean="0"/>
            <a:t>ANALOGUE</a:t>
          </a:r>
          <a:endParaRPr lang="en-US" dirty="0"/>
        </a:p>
      </dgm:t>
    </dgm:pt>
    <dgm:pt modelId="{B355D176-A511-4804-A39D-9C5AA38BFC44}" type="parTrans" cxnId="{0B2874EE-C3BF-4FD2-B48E-0C6EC7D971FD}">
      <dgm:prSet/>
      <dgm:spPr/>
      <dgm:t>
        <a:bodyPr/>
        <a:lstStyle/>
        <a:p>
          <a:endParaRPr lang="en-US"/>
        </a:p>
      </dgm:t>
    </dgm:pt>
    <dgm:pt modelId="{F3272484-159E-4CF5-A1D0-D96BA96CCE2D}" type="sibTrans" cxnId="{0B2874EE-C3BF-4FD2-B48E-0C6EC7D971FD}">
      <dgm:prSet/>
      <dgm:spPr/>
      <dgm:t>
        <a:bodyPr/>
        <a:lstStyle/>
        <a:p>
          <a:endParaRPr lang="en-US"/>
        </a:p>
      </dgm:t>
    </dgm:pt>
    <dgm:pt modelId="{8CFF272D-7585-41E0-ADFA-5F8BBE1E7E16}" type="pres">
      <dgm:prSet presAssocID="{9D82823C-DD8F-4D89-B246-4FB31DC575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CEE41E-CF1B-4083-A957-DE280C0F4E44}" type="pres">
      <dgm:prSet presAssocID="{6298EDBC-07DB-49A4-A489-C2C9CF52EA8D}" presName="hierRoot1" presStyleCnt="0"/>
      <dgm:spPr/>
    </dgm:pt>
    <dgm:pt modelId="{4BA7B903-9F5F-4ACF-ADB1-33DD9842BAFE}" type="pres">
      <dgm:prSet presAssocID="{6298EDBC-07DB-49A4-A489-C2C9CF52EA8D}" presName="composite" presStyleCnt="0"/>
      <dgm:spPr/>
    </dgm:pt>
    <dgm:pt modelId="{5299872E-7F10-4A31-A115-A3F2BF981D6F}" type="pres">
      <dgm:prSet presAssocID="{6298EDBC-07DB-49A4-A489-C2C9CF52EA8D}" presName="background" presStyleLbl="node0" presStyleIdx="0" presStyleCnt="1"/>
      <dgm:spPr/>
    </dgm:pt>
    <dgm:pt modelId="{D2404612-4368-41C5-8624-EEE11D135E2B}" type="pres">
      <dgm:prSet presAssocID="{6298EDBC-07DB-49A4-A489-C2C9CF52EA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81EE3D-C055-4E8F-9C40-DC48D00B41C1}" type="pres">
      <dgm:prSet presAssocID="{6298EDBC-07DB-49A4-A489-C2C9CF52EA8D}" presName="hierChild2" presStyleCnt="0"/>
      <dgm:spPr/>
    </dgm:pt>
    <dgm:pt modelId="{BEA4EFC0-9F38-41BA-88C6-3FF91470B459}" type="pres">
      <dgm:prSet presAssocID="{D5C43396-2500-4C1A-93EF-58D9DD5196E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50C724A-6856-40FA-9055-5306D4BA55DF}" type="pres">
      <dgm:prSet presAssocID="{9D23BBCF-2669-489F-B13B-26A57E725FFB}" presName="hierRoot2" presStyleCnt="0"/>
      <dgm:spPr/>
    </dgm:pt>
    <dgm:pt modelId="{929C69D6-5843-4B74-8CE2-5B291A399215}" type="pres">
      <dgm:prSet presAssocID="{9D23BBCF-2669-489F-B13B-26A57E725FFB}" presName="composite2" presStyleCnt="0"/>
      <dgm:spPr/>
    </dgm:pt>
    <dgm:pt modelId="{FA96A82D-8475-4298-8D62-83D284CCD7B1}" type="pres">
      <dgm:prSet presAssocID="{9D23BBCF-2669-489F-B13B-26A57E725FFB}" presName="background2" presStyleLbl="node2" presStyleIdx="0" presStyleCnt="2"/>
      <dgm:spPr/>
    </dgm:pt>
    <dgm:pt modelId="{8649F7D6-C185-4498-ABDC-0F5824D9AAAF}" type="pres">
      <dgm:prSet presAssocID="{9D23BBCF-2669-489F-B13B-26A57E725FF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AA292-3243-4433-93ED-32880FB7A892}" type="pres">
      <dgm:prSet presAssocID="{9D23BBCF-2669-489F-B13B-26A57E725FFB}" presName="hierChild3" presStyleCnt="0"/>
      <dgm:spPr/>
    </dgm:pt>
    <dgm:pt modelId="{7F20F29D-B2E4-4C3F-87C5-8D9C5FCA7EE5}" type="pres">
      <dgm:prSet presAssocID="{EAD5DCCD-FCB7-475E-8631-03626C82ED4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B8DDC6CE-028D-46BE-A6A7-478E7053A1A4}" type="pres">
      <dgm:prSet presAssocID="{FF5FAA96-A17A-4E70-8859-69BF19D2D520}" presName="hierRoot3" presStyleCnt="0"/>
      <dgm:spPr/>
    </dgm:pt>
    <dgm:pt modelId="{B07F6951-BF09-4831-9F4A-0D1ACDDCE4D0}" type="pres">
      <dgm:prSet presAssocID="{FF5FAA96-A17A-4E70-8859-69BF19D2D520}" presName="composite3" presStyleCnt="0"/>
      <dgm:spPr/>
    </dgm:pt>
    <dgm:pt modelId="{D6C502DA-2F3F-4118-B919-888A09BFF762}" type="pres">
      <dgm:prSet presAssocID="{FF5FAA96-A17A-4E70-8859-69BF19D2D520}" presName="background3" presStyleLbl="node3" presStyleIdx="0" presStyleCnt="2"/>
      <dgm:spPr/>
    </dgm:pt>
    <dgm:pt modelId="{7A6CAE02-4092-4514-8FEB-2AA97A087D9A}" type="pres">
      <dgm:prSet presAssocID="{FF5FAA96-A17A-4E70-8859-69BF19D2D52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81FC60-7EF9-481A-B1DA-B27F2063BB1F}" type="pres">
      <dgm:prSet presAssocID="{FF5FAA96-A17A-4E70-8859-69BF19D2D520}" presName="hierChild4" presStyleCnt="0"/>
      <dgm:spPr/>
    </dgm:pt>
    <dgm:pt modelId="{D05FEDEF-9649-470A-9B00-C2851E151115}" type="pres">
      <dgm:prSet presAssocID="{615E571F-C739-42DB-B260-452ACAE4A87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8D5047A-5526-437D-8F8F-4D70A0629958}" type="pres">
      <dgm:prSet presAssocID="{47A11356-4296-4444-99FF-D2E75BF0E420}" presName="hierRoot3" presStyleCnt="0"/>
      <dgm:spPr/>
    </dgm:pt>
    <dgm:pt modelId="{017CB6B9-9682-4B4B-A855-CD5E26B84083}" type="pres">
      <dgm:prSet presAssocID="{47A11356-4296-4444-99FF-D2E75BF0E420}" presName="composite3" presStyleCnt="0"/>
      <dgm:spPr/>
    </dgm:pt>
    <dgm:pt modelId="{9136A56A-1AA1-406F-8B9B-7844EDFBE377}" type="pres">
      <dgm:prSet presAssocID="{47A11356-4296-4444-99FF-D2E75BF0E420}" presName="background3" presStyleLbl="node3" presStyleIdx="1" presStyleCnt="2"/>
      <dgm:spPr/>
    </dgm:pt>
    <dgm:pt modelId="{AD138876-BB09-4389-AE98-7589C997C773}" type="pres">
      <dgm:prSet presAssocID="{47A11356-4296-4444-99FF-D2E75BF0E42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BFFD3B-DAA3-4C22-945E-93B12E22B9B7}" type="pres">
      <dgm:prSet presAssocID="{47A11356-4296-4444-99FF-D2E75BF0E420}" presName="hierChild4" presStyleCnt="0"/>
      <dgm:spPr/>
    </dgm:pt>
    <dgm:pt modelId="{0E67FB6F-8886-4046-9D2D-7B09DAC328AC}" type="pres">
      <dgm:prSet presAssocID="{B355D176-A511-4804-A39D-9C5AA38BFC4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0FAF0AF-458C-4425-9B0F-7293C4E2A218}" type="pres">
      <dgm:prSet presAssocID="{0B1A9276-A1DC-4613-BD69-362A5EC3895F}" presName="hierRoot2" presStyleCnt="0"/>
      <dgm:spPr/>
    </dgm:pt>
    <dgm:pt modelId="{6FB7FD81-5422-415A-B067-77F1F25D5FDE}" type="pres">
      <dgm:prSet presAssocID="{0B1A9276-A1DC-4613-BD69-362A5EC3895F}" presName="composite2" presStyleCnt="0"/>
      <dgm:spPr/>
    </dgm:pt>
    <dgm:pt modelId="{AE45ECDB-D25A-44DA-AF91-7C4E2C48D2BA}" type="pres">
      <dgm:prSet presAssocID="{0B1A9276-A1DC-4613-BD69-362A5EC3895F}" presName="background2" presStyleLbl="node2" presStyleIdx="1" presStyleCnt="2"/>
      <dgm:spPr/>
    </dgm:pt>
    <dgm:pt modelId="{7C1068E7-67ED-4D03-95CB-BA1974E2258D}" type="pres">
      <dgm:prSet presAssocID="{0B1A9276-A1DC-4613-BD69-362A5EC3895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EB5272-145F-407C-848A-F81647674987}" type="pres">
      <dgm:prSet presAssocID="{0B1A9276-A1DC-4613-BD69-362A5EC3895F}" presName="hierChild3" presStyleCnt="0"/>
      <dgm:spPr/>
    </dgm:pt>
  </dgm:ptLst>
  <dgm:cxnLst>
    <dgm:cxn modelId="{5BF18F2B-8D90-4E15-8CEA-D78F19A65382}" type="presOf" srcId="{0B1A9276-A1DC-4613-BD69-362A5EC3895F}" destId="{7C1068E7-67ED-4D03-95CB-BA1974E2258D}" srcOrd="0" destOrd="0" presId="urn:microsoft.com/office/officeart/2005/8/layout/hierarchy1"/>
    <dgm:cxn modelId="{A1F56231-4546-4161-B03B-7D0085293D7A}" type="presOf" srcId="{6298EDBC-07DB-49A4-A489-C2C9CF52EA8D}" destId="{D2404612-4368-41C5-8624-EEE11D135E2B}" srcOrd="0" destOrd="0" presId="urn:microsoft.com/office/officeart/2005/8/layout/hierarchy1"/>
    <dgm:cxn modelId="{F5E97CF7-8D20-46A5-B6AF-0061CE646ACF}" type="presOf" srcId="{FF5FAA96-A17A-4E70-8859-69BF19D2D520}" destId="{7A6CAE02-4092-4514-8FEB-2AA97A087D9A}" srcOrd="0" destOrd="0" presId="urn:microsoft.com/office/officeart/2005/8/layout/hierarchy1"/>
    <dgm:cxn modelId="{C07F7E83-D082-4AEF-93E5-CEEDB9FC96A5}" srcId="{9D23BBCF-2669-489F-B13B-26A57E725FFB}" destId="{FF5FAA96-A17A-4E70-8859-69BF19D2D520}" srcOrd="0" destOrd="0" parTransId="{EAD5DCCD-FCB7-475E-8631-03626C82ED4E}" sibTransId="{97082822-D797-4640-AED2-CF1F6F899136}"/>
    <dgm:cxn modelId="{CD19330E-1D07-48E0-A05C-A0D4705C6BF3}" type="presOf" srcId="{B355D176-A511-4804-A39D-9C5AA38BFC44}" destId="{0E67FB6F-8886-4046-9D2D-7B09DAC328AC}" srcOrd="0" destOrd="0" presId="urn:microsoft.com/office/officeart/2005/8/layout/hierarchy1"/>
    <dgm:cxn modelId="{D8A3E44D-645C-4C5E-87E4-E3E3A279664E}" type="presOf" srcId="{615E571F-C739-42DB-B260-452ACAE4A87C}" destId="{D05FEDEF-9649-470A-9B00-C2851E151115}" srcOrd="0" destOrd="0" presId="urn:microsoft.com/office/officeart/2005/8/layout/hierarchy1"/>
    <dgm:cxn modelId="{9D07E698-457E-4873-94D6-3069F5CD3312}" type="presOf" srcId="{47A11356-4296-4444-99FF-D2E75BF0E420}" destId="{AD138876-BB09-4389-AE98-7589C997C773}" srcOrd="0" destOrd="0" presId="urn:microsoft.com/office/officeart/2005/8/layout/hierarchy1"/>
    <dgm:cxn modelId="{44B6BFE7-C444-4BE1-97D4-172A712DC9A5}" srcId="{6298EDBC-07DB-49A4-A489-C2C9CF52EA8D}" destId="{9D23BBCF-2669-489F-B13B-26A57E725FFB}" srcOrd="0" destOrd="0" parTransId="{D5C43396-2500-4C1A-93EF-58D9DD5196EB}" sibTransId="{A401F310-213F-40A5-BBFB-5A2A2AA2A5D0}"/>
    <dgm:cxn modelId="{660E9B1D-A0DC-4311-ACC8-0780E920F9F7}" type="presOf" srcId="{EAD5DCCD-FCB7-475E-8631-03626C82ED4E}" destId="{7F20F29D-B2E4-4C3F-87C5-8D9C5FCA7EE5}" srcOrd="0" destOrd="0" presId="urn:microsoft.com/office/officeart/2005/8/layout/hierarchy1"/>
    <dgm:cxn modelId="{FEEAD9A8-94C3-4F07-A1B1-AAC9A24E8913}" type="presOf" srcId="{9D23BBCF-2669-489F-B13B-26A57E725FFB}" destId="{8649F7D6-C185-4498-ABDC-0F5824D9AAAF}" srcOrd="0" destOrd="0" presId="urn:microsoft.com/office/officeart/2005/8/layout/hierarchy1"/>
    <dgm:cxn modelId="{315B874F-5D7B-42E0-BC7C-117658BB28FF}" type="presOf" srcId="{D5C43396-2500-4C1A-93EF-58D9DD5196EB}" destId="{BEA4EFC0-9F38-41BA-88C6-3FF91470B459}" srcOrd="0" destOrd="0" presId="urn:microsoft.com/office/officeart/2005/8/layout/hierarchy1"/>
    <dgm:cxn modelId="{0B2874EE-C3BF-4FD2-B48E-0C6EC7D971FD}" srcId="{6298EDBC-07DB-49A4-A489-C2C9CF52EA8D}" destId="{0B1A9276-A1DC-4613-BD69-362A5EC3895F}" srcOrd="1" destOrd="0" parTransId="{B355D176-A511-4804-A39D-9C5AA38BFC44}" sibTransId="{F3272484-159E-4CF5-A1D0-D96BA96CCE2D}"/>
    <dgm:cxn modelId="{FAB59EA8-022B-40A8-B722-AFE64DEE6B18}" srcId="{9D82823C-DD8F-4D89-B246-4FB31DC5756F}" destId="{6298EDBC-07DB-49A4-A489-C2C9CF52EA8D}" srcOrd="0" destOrd="0" parTransId="{4F565BB1-2F91-418B-A215-20AA038BE22D}" sibTransId="{0A8435DA-F8DE-4120-98B2-71875366670A}"/>
    <dgm:cxn modelId="{124FF914-F75C-472A-8FC8-02E29F7DEE41}" srcId="{9D23BBCF-2669-489F-B13B-26A57E725FFB}" destId="{47A11356-4296-4444-99FF-D2E75BF0E420}" srcOrd="1" destOrd="0" parTransId="{615E571F-C739-42DB-B260-452ACAE4A87C}" sibTransId="{D782D606-0C2D-4464-A719-2964F0124C93}"/>
    <dgm:cxn modelId="{174863AF-DF4B-4B77-8216-2CECD3EFA0B1}" type="presOf" srcId="{9D82823C-DD8F-4D89-B246-4FB31DC5756F}" destId="{8CFF272D-7585-41E0-ADFA-5F8BBE1E7E16}" srcOrd="0" destOrd="0" presId="urn:microsoft.com/office/officeart/2005/8/layout/hierarchy1"/>
    <dgm:cxn modelId="{A1EBDF46-251E-4AFA-B509-95C4FB357C7A}" type="presParOf" srcId="{8CFF272D-7585-41E0-ADFA-5F8BBE1E7E16}" destId="{83CEE41E-CF1B-4083-A957-DE280C0F4E44}" srcOrd="0" destOrd="0" presId="urn:microsoft.com/office/officeart/2005/8/layout/hierarchy1"/>
    <dgm:cxn modelId="{27BF634E-7C03-4CCA-BB8B-8FE99BD3DC21}" type="presParOf" srcId="{83CEE41E-CF1B-4083-A957-DE280C0F4E44}" destId="{4BA7B903-9F5F-4ACF-ADB1-33DD9842BAFE}" srcOrd="0" destOrd="0" presId="urn:microsoft.com/office/officeart/2005/8/layout/hierarchy1"/>
    <dgm:cxn modelId="{D91156EF-59AB-413F-8558-6B5CEEF789F0}" type="presParOf" srcId="{4BA7B903-9F5F-4ACF-ADB1-33DD9842BAFE}" destId="{5299872E-7F10-4A31-A115-A3F2BF981D6F}" srcOrd="0" destOrd="0" presId="urn:microsoft.com/office/officeart/2005/8/layout/hierarchy1"/>
    <dgm:cxn modelId="{6A422AA9-1F37-4130-A546-3D2A212259C7}" type="presParOf" srcId="{4BA7B903-9F5F-4ACF-ADB1-33DD9842BAFE}" destId="{D2404612-4368-41C5-8624-EEE11D135E2B}" srcOrd="1" destOrd="0" presId="urn:microsoft.com/office/officeart/2005/8/layout/hierarchy1"/>
    <dgm:cxn modelId="{FAEE7587-5915-451C-8251-AE23F8F7DC13}" type="presParOf" srcId="{83CEE41E-CF1B-4083-A957-DE280C0F4E44}" destId="{6C81EE3D-C055-4E8F-9C40-DC48D00B41C1}" srcOrd="1" destOrd="0" presId="urn:microsoft.com/office/officeart/2005/8/layout/hierarchy1"/>
    <dgm:cxn modelId="{F574D9C1-0D62-45C8-A165-A2CB726F58F7}" type="presParOf" srcId="{6C81EE3D-C055-4E8F-9C40-DC48D00B41C1}" destId="{BEA4EFC0-9F38-41BA-88C6-3FF91470B459}" srcOrd="0" destOrd="0" presId="urn:microsoft.com/office/officeart/2005/8/layout/hierarchy1"/>
    <dgm:cxn modelId="{5AC2AF0C-3E6F-4D24-A5AD-B9BA1E74222E}" type="presParOf" srcId="{6C81EE3D-C055-4E8F-9C40-DC48D00B41C1}" destId="{D50C724A-6856-40FA-9055-5306D4BA55DF}" srcOrd="1" destOrd="0" presId="urn:microsoft.com/office/officeart/2005/8/layout/hierarchy1"/>
    <dgm:cxn modelId="{E6C15E92-96DC-414E-801A-3CD2D1DFAFF7}" type="presParOf" srcId="{D50C724A-6856-40FA-9055-5306D4BA55DF}" destId="{929C69D6-5843-4B74-8CE2-5B291A399215}" srcOrd="0" destOrd="0" presId="urn:microsoft.com/office/officeart/2005/8/layout/hierarchy1"/>
    <dgm:cxn modelId="{E5154797-70FC-45B5-936A-4F866432C269}" type="presParOf" srcId="{929C69D6-5843-4B74-8CE2-5B291A399215}" destId="{FA96A82D-8475-4298-8D62-83D284CCD7B1}" srcOrd="0" destOrd="0" presId="urn:microsoft.com/office/officeart/2005/8/layout/hierarchy1"/>
    <dgm:cxn modelId="{934612C0-E1D2-49B8-BAB7-A0CE09C9EABC}" type="presParOf" srcId="{929C69D6-5843-4B74-8CE2-5B291A399215}" destId="{8649F7D6-C185-4498-ABDC-0F5824D9AAAF}" srcOrd="1" destOrd="0" presId="urn:microsoft.com/office/officeart/2005/8/layout/hierarchy1"/>
    <dgm:cxn modelId="{1E6392A8-FDFE-450A-84A3-0DF41F91D824}" type="presParOf" srcId="{D50C724A-6856-40FA-9055-5306D4BA55DF}" destId="{AE8AA292-3243-4433-93ED-32880FB7A892}" srcOrd="1" destOrd="0" presId="urn:microsoft.com/office/officeart/2005/8/layout/hierarchy1"/>
    <dgm:cxn modelId="{4B499812-3C62-404D-B499-77A7642F376F}" type="presParOf" srcId="{AE8AA292-3243-4433-93ED-32880FB7A892}" destId="{7F20F29D-B2E4-4C3F-87C5-8D9C5FCA7EE5}" srcOrd="0" destOrd="0" presId="urn:microsoft.com/office/officeart/2005/8/layout/hierarchy1"/>
    <dgm:cxn modelId="{E09F1ABF-7DC8-405A-BCE6-2CDC6F03336B}" type="presParOf" srcId="{AE8AA292-3243-4433-93ED-32880FB7A892}" destId="{B8DDC6CE-028D-46BE-A6A7-478E7053A1A4}" srcOrd="1" destOrd="0" presId="urn:microsoft.com/office/officeart/2005/8/layout/hierarchy1"/>
    <dgm:cxn modelId="{E1ABEC82-9BB2-446A-8AFC-2D42B204061B}" type="presParOf" srcId="{B8DDC6CE-028D-46BE-A6A7-478E7053A1A4}" destId="{B07F6951-BF09-4831-9F4A-0D1ACDDCE4D0}" srcOrd="0" destOrd="0" presId="urn:microsoft.com/office/officeart/2005/8/layout/hierarchy1"/>
    <dgm:cxn modelId="{FBF88669-972F-4596-BC09-9EF7CEE84936}" type="presParOf" srcId="{B07F6951-BF09-4831-9F4A-0D1ACDDCE4D0}" destId="{D6C502DA-2F3F-4118-B919-888A09BFF762}" srcOrd="0" destOrd="0" presId="urn:microsoft.com/office/officeart/2005/8/layout/hierarchy1"/>
    <dgm:cxn modelId="{79AE4405-FBE5-4EA9-8876-8854371D055D}" type="presParOf" srcId="{B07F6951-BF09-4831-9F4A-0D1ACDDCE4D0}" destId="{7A6CAE02-4092-4514-8FEB-2AA97A087D9A}" srcOrd="1" destOrd="0" presId="urn:microsoft.com/office/officeart/2005/8/layout/hierarchy1"/>
    <dgm:cxn modelId="{31CA0CB4-2605-467D-BD27-69C8ABC542DA}" type="presParOf" srcId="{B8DDC6CE-028D-46BE-A6A7-478E7053A1A4}" destId="{7F81FC60-7EF9-481A-B1DA-B27F2063BB1F}" srcOrd="1" destOrd="0" presId="urn:microsoft.com/office/officeart/2005/8/layout/hierarchy1"/>
    <dgm:cxn modelId="{B6F6F7B1-5E35-4053-A0CF-42EC05B32F21}" type="presParOf" srcId="{AE8AA292-3243-4433-93ED-32880FB7A892}" destId="{D05FEDEF-9649-470A-9B00-C2851E151115}" srcOrd="2" destOrd="0" presId="urn:microsoft.com/office/officeart/2005/8/layout/hierarchy1"/>
    <dgm:cxn modelId="{09E60E4B-13AB-409F-99D6-E93ACF05F4C4}" type="presParOf" srcId="{AE8AA292-3243-4433-93ED-32880FB7A892}" destId="{18D5047A-5526-437D-8F8F-4D70A0629958}" srcOrd="3" destOrd="0" presId="urn:microsoft.com/office/officeart/2005/8/layout/hierarchy1"/>
    <dgm:cxn modelId="{77CDB9BB-989A-443A-A852-578F758AD696}" type="presParOf" srcId="{18D5047A-5526-437D-8F8F-4D70A0629958}" destId="{017CB6B9-9682-4B4B-A855-CD5E26B84083}" srcOrd="0" destOrd="0" presId="urn:microsoft.com/office/officeart/2005/8/layout/hierarchy1"/>
    <dgm:cxn modelId="{75B5CCA1-3DD2-4FDC-BD54-843DA78C8058}" type="presParOf" srcId="{017CB6B9-9682-4B4B-A855-CD5E26B84083}" destId="{9136A56A-1AA1-406F-8B9B-7844EDFBE377}" srcOrd="0" destOrd="0" presId="urn:microsoft.com/office/officeart/2005/8/layout/hierarchy1"/>
    <dgm:cxn modelId="{85F90CDE-B475-42D8-B842-9F15281F845D}" type="presParOf" srcId="{017CB6B9-9682-4B4B-A855-CD5E26B84083}" destId="{AD138876-BB09-4389-AE98-7589C997C773}" srcOrd="1" destOrd="0" presId="urn:microsoft.com/office/officeart/2005/8/layout/hierarchy1"/>
    <dgm:cxn modelId="{629EB268-44BD-4696-A8EF-02EC6E760778}" type="presParOf" srcId="{18D5047A-5526-437D-8F8F-4D70A0629958}" destId="{85BFFD3B-DAA3-4C22-945E-93B12E22B9B7}" srcOrd="1" destOrd="0" presId="urn:microsoft.com/office/officeart/2005/8/layout/hierarchy1"/>
    <dgm:cxn modelId="{02EE083E-2397-4304-A317-2A9A04BDC443}" type="presParOf" srcId="{6C81EE3D-C055-4E8F-9C40-DC48D00B41C1}" destId="{0E67FB6F-8886-4046-9D2D-7B09DAC328AC}" srcOrd="2" destOrd="0" presId="urn:microsoft.com/office/officeart/2005/8/layout/hierarchy1"/>
    <dgm:cxn modelId="{B7B96648-3DBC-4663-851F-740C6AE1A39C}" type="presParOf" srcId="{6C81EE3D-C055-4E8F-9C40-DC48D00B41C1}" destId="{30FAF0AF-458C-4425-9B0F-7293C4E2A218}" srcOrd="3" destOrd="0" presId="urn:microsoft.com/office/officeart/2005/8/layout/hierarchy1"/>
    <dgm:cxn modelId="{A9F4E89D-E864-40F3-9B48-C1E9E06F38C6}" type="presParOf" srcId="{30FAF0AF-458C-4425-9B0F-7293C4E2A218}" destId="{6FB7FD81-5422-415A-B067-77F1F25D5FDE}" srcOrd="0" destOrd="0" presId="urn:microsoft.com/office/officeart/2005/8/layout/hierarchy1"/>
    <dgm:cxn modelId="{040221D1-0D83-44C3-A473-9B779D187A27}" type="presParOf" srcId="{6FB7FD81-5422-415A-B067-77F1F25D5FDE}" destId="{AE45ECDB-D25A-44DA-AF91-7C4E2C48D2BA}" srcOrd="0" destOrd="0" presId="urn:microsoft.com/office/officeart/2005/8/layout/hierarchy1"/>
    <dgm:cxn modelId="{7DBA8242-2EF5-431C-BFA9-5EA730704D5A}" type="presParOf" srcId="{6FB7FD81-5422-415A-B067-77F1F25D5FDE}" destId="{7C1068E7-67ED-4D03-95CB-BA1974E2258D}" srcOrd="1" destOrd="0" presId="urn:microsoft.com/office/officeart/2005/8/layout/hierarchy1"/>
    <dgm:cxn modelId="{BB8378C8-F390-4DCF-99F7-A4022EAA20FE}" type="presParOf" srcId="{30FAF0AF-458C-4425-9B0F-7293C4E2A218}" destId="{BBEB5272-145F-407C-848A-F816476749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DBAC6-E212-4376-A069-3986F0FEB9D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E3CCE88-7D74-4641-BD77-1B82355D920F}">
      <dgm:prSet phldrT="[Text]"/>
      <dgm:spPr/>
      <dgm:t>
        <a:bodyPr/>
        <a:lstStyle/>
        <a:p>
          <a:pPr algn="ctr"/>
          <a:r>
            <a:rPr lang="en-IN" b="1" dirty="0" err="1" smtClean="0">
              <a:solidFill>
                <a:schemeClr val="tx1"/>
              </a:solidFill>
            </a:rPr>
            <a:t>Additionneur</a:t>
          </a:r>
          <a:endParaRPr lang="en-IN" b="1" dirty="0">
            <a:solidFill>
              <a:schemeClr val="tx1"/>
            </a:solidFill>
          </a:endParaRPr>
        </a:p>
      </dgm:t>
    </dgm:pt>
    <dgm:pt modelId="{9BD2E9FC-389E-4733-82BF-E7C6632C2175}" type="parTrans" cxnId="{2B6593A7-0E25-46A5-95A7-5864BAA64718}">
      <dgm:prSet/>
      <dgm:spPr/>
      <dgm:t>
        <a:bodyPr/>
        <a:lstStyle/>
        <a:p>
          <a:endParaRPr lang="en-IN"/>
        </a:p>
      </dgm:t>
    </dgm:pt>
    <dgm:pt modelId="{76B62F17-2CD2-4C61-BA7C-9D9FF2027540}" type="sibTrans" cxnId="{2B6593A7-0E25-46A5-95A7-5864BAA64718}">
      <dgm:prSet/>
      <dgm:spPr/>
      <dgm:t>
        <a:bodyPr/>
        <a:lstStyle/>
        <a:p>
          <a:endParaRPr lang="en-IN" dirty="0"/>
        </a:p>
      </dgm:t>
    </dgm:pt>
    <dgm:pt modelId="{922AF5C2-1D13-42FE-B6F5-BBBD67E8BEE5}">
      <dgm:prSet phldrT="[Text]"/>
      <dgm:spPr/>
      <dgm:t>
        <a:bodyPr/>
        <a:lstStyle/>
        <a:p>
          <a:r>
            <a:rPr lang="en-IN" b="1" dirty="0" err="1" smtClean="0">
              <a:solidFill>
                <a:schemeClr val="tx1"/>
              </a:solidFill>
            </a:rPr>
            <a:t>Multiplieur</a:t>
          </a:r>
          <a:endParaRPr lang="en-IN" b="1" dirty="0">
            <a:solidFill>
              <a:schemeClr val="tx1"/>
            </a:solidFill>
          </a:endParaRPr>
        </a:p>
      </dgm:t>
    </dgm:pt>
    <dgm:pt modelId="{F8CA00AE-0A40-4DF6-A686-3B54A1934DB6}" type="parTrans" cxnId="{F5E43F9C-64A2-4E9D-A46D-3F922124665B}">
      <dgm:prSet/>
      <dgm:spPr/>
      <dgm:t>
        <a:bodyPr/>
        <a:lstStyle/>
        <a:p>
          <a:endParaRPr lang="en-IN"/>
        </a:p>
      </dgm:t>
    </dgm:pt>
    <dgm:pt modelId="{84944E18-CEF3-469E-BF31-BA43C44BE9C1}" type="sibTrans" cxnId="{F5E43F9C-64A2-4E9D-A46D-3F922124665B}">
      <dgm:prSet/>
      <dgm:spPr/>
      <dgm:t>
        <a:bodyPr/>
        <a:lstStyle/>
        <a:p>
          <a:endParaRPr lang="en-IN" dirty="0"/>
        </a:p>
      </dgm:t>
    </dgm:pt>
    <dgm:pt modelId="{49A7B020-EE27-4DAC-B48F-63A89006682F}">
      <dgm:prSet phldrT="[Text]"/>
      <dgm:spPr/>
      <dgm:t>
        <a:bodyPr/>
        <a:lstStyle/>
        <a:p>
          <a:r>
            <a:rPr lang="en-IN" b="1" dirty="0" err="1" smtClean="0">
              <a:solidFill>
                <a:schemeClr val="tx1"/>
              </a:solidFill>
            </a:rPr>
            <a:t>Unités</a:t>
          </a:r>
          <a:r>
            <a:rPr lang="en-IN" b="1" dirty="0" smtClean="0">
              <a:solidFill>
                <a:schemeClr val="tx1"/>
              </a:solidFill>
            </a:rPr>
            <a:t> de retard</a:t>
          </a:r>
          <a:endParaRPr lang="en-IN" b="1" dirty="0">
            <a:solidFill>
              <a:schemeClr val="tx1"/>
            </a:solidFill>
          </a:endParaRPr>
        </a:p>
      </dgm:t>
    </dgm:pt>
    <dgm:pt modelId="{D279A246-1647-454E-9FE9-E54AB7BD7AD2}" type="parTrans" cxnId="{520DD209-AEB5-4FDE-855D-BB00619AFD3B}">
      <dgm:prSet/>
      <dgm:spPr/>
      <dgm:t>
        <a:bodyPr/>
        <a:lstStyle/>
        <a:p>
          <a:endParaRPr lang="en-IN"/>
        </a:p>
      </dgm:t>
    </dgm:pt>
    <dgm:pt modelId="{BADA33A6-6455-4A47-9DD2-176A82EB92BF}" type="sibTrans" cxnId="{520DD209-AEB5-4FDE-855D-BB00619AFD3B}">
      <dgm:prSet/>
      <dgm:spPr/>
      <dgm:t>
        <a:bodyPr/>
        <a:lstStyle/>
        <a:p>
          <a:endParaRPr lang="en-IN"/>
        </a:p>
      </dgm:t>
    </dgm:pt>
    <dgm:pt modelId="{7B2A4726-6315-4385-B1A9-E4E56FF5A9A8}" type="pres">
      <dgm:prSet presAssocID="{7B8DBAC6-E212-4376-A069-3986F0FEB9D0}" presName="linearFlow" presStyleCnt="0">
        <dgm:presLayoutVars>
          <dgm:resizeHandles val="exact"/>
        </dgm:presLayoutVars>
      </dgm:prSet>
      <dgm:spPr/>
    </dgm:pt>
    <dgm:pt modelId="{754C3A0C-EA3D-40DD-B0AF-AEF882A6A9F7}" type="pres">
      <dgm:prSet presAssocID="{4E3CCE88-7D74-4641-BD77-1B82355D920F}" presName="node" presStyleLbl="node1" presStyleIdx="0" presStyleCnt="3" custLinFactNeighborX="607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0B4034-E8EC-40AD-9391-30418C513748}" type="pres">
      <dgm:prSet presAssocID="{76B62F17-2CD2-4C61-BA7C-9D9FF2027540}" presName="sibTrans" presStyleLbl="sibTrans2D1" presStyleIdx="0" presStyleCnt="2"/>
      <dgm:spPr/>
      <dgm:t>
        <a:bodyPr/>
        <a:lstStyle/>
        <a:p>
          <a:endParaRPr lang="en-IN"/>
        </a:p>
      </dgm:t>
    </dgm:pt>
    <dgm:pt modelId="{53D9EB6D-71DB-4A3F-AEE1-B3F6C8606FFF}" type="pres">
      <dgm:prSet presAssocID="{76B62F17-2CD2-4C61-BA7C-9D9FF2027540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2F69A682-901E-42BF-99F0-4836A93F0CE6}" type="pres">
      <dgm:prSet presAssocID="{922AF5C2-1D13-42FE-B6F5-BBBD67E8BEE5}" presName="node" presStyleLbl="node1" presStyleIdx="1" presStyleCnt="3" custLinFactNeighborX="4264" custLinFactNeighborY="1304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6D4FC4-A10B-4E6C-9B12-9CBAA9283ECA}" type="pres">
      <dgm:prSet presAssocID="{84944E18-CEF3-469E-BF31-BA43C44BE9C1}" presName="sibTrans" presStyleLbl="sibTrans2D1" presStyleIdx="1" presStyleCnt="2"/>
      <dgm:spPr/>
      <dgm:t>
        <a:bodyPr/>
        <a:lstStyle/>
        <a:p>
          <a:endParaRPr lang="en-IN"/>
        </a:p>
      </dgm:t>
    </dgm:pt>
    <dgm:pt modelId="{CE658F22-D458-4E5F-8BF4-285A43F28106}" type="pres">
      <dgm:prSet presAssocID="{84944E18-CEF3-469E-BF31-BA43C44BE9C1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B94C400E-DAD1-4C37-9B33-9DCFF654C6B1}" type="pres">
      <dgm:prSet presAssocID="{49A7B020-EE27-4DAC-B48F-63A89006682F}" presName="node" presStyleLbl="node1" presStyleIdx="2" presStyleCnt="3" custLinFactNeighborX="607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FBFEDA6-EAF3-4858-ABD8-4E00C7853973}" type="presOf" srcId="{49A7B020-EE27-4DAC-B48F-63A89006682F}" destId="{B94C400E-DAD1-4C37-9B33-9DCFF654C6B1}" srcOrd="0" destOrd="0" presId="urn:microsoft.com/office/officeart/2005/8/layout/process2"/>
    <dgm:cxn modelId="{F5E43F9C-64A2-4E9D-A46D-3F922124665B}" srcId="{7B8DBAC6-E212-4376-A069-3986F0FEB9D0}" destId="{922AF5C2-1D13-42FE-B6F5-BBBD67E8BEE5}" srcOrd="1" destOrd="0" parTransId="{F8CA00AE-0A40-4DF6-A686-3B54A1934DB6}" sibTransId="{84944E18-CEF3-469E-BF31-BA43C44BE9C1}"/>
    <dgm:cxn modelId="{520DD209-AEB5-4FDE-855D-BB00619AFD3B}" srcId="{7B8DBAC6-E212-4376-A069-3986F0FEB9D0}" destId="{49A7B020-EE27-4DAC-B48F-63A89006682F}" srcOrd="2" destOrd="0" parTransId="{D279A246-1647-454E-9FE9-E54AB7BD7AD2}" sibTransId="{BADA33A6-6455-4A47-9DD2-176A82EB92BF}"/>
    <dgm:cxn modelId="{2B6593A7-0E25-46A5-95A7-5864BAA64718}" srcId="{7B8DBAC6-E212-4376-A069-3986F0FEB9D0}" destId="{4E3CCE88-7D74-4641-BD77-1B82355D920F}" srcOrd="0" destOrd="0" parTransId="{9BD2E9FC-389E-4733-82BF-E7C6632C2175}" sibTransId="{76B62F17-2CD2-4C61-BA7C-9D9FF2027540}"/>
    <dgm:cxn modelId="{D5EFDFB7-7098-4145-BC5F-FE27D9E96A92}" type="presOf" srcId="{76B62F17-2CD2-4C61-BA7C-9D9FF2027540}" destId="{53D9EB6D-71DB-4A3F-AEE1-B3F6C8606FFF}" srcOrd="1" destOrd="0" presId="urn:microsoft.com/office/officeart/2005/8/layout/process2"/>
    <dgm:cxn modelId="{4CE488FA-2EE9-4C79-981A-634241DA15B5}" type="presOf" srcId="{922AF5C2-1D13-42FE-B6F5-BBBD67E8BEE5}" destId="{2F69A682-901E-42BF-99F0-4836A93F0CE6}" srcOrd="0" destOrd="0" presId="urn:microsoft.com/office/officeart/2005/8/layout/process2"/>
    <dgm:cxn modelId="{51A9CB67-F959-4AE0-8464-DADDB27B5B69}" type="presOf" srcId="{4E3CCE88-7D74-4641-BD77-1B82355D920F}" destId="{754C3A0C-EA3D-40DD-B0AF-AEF882A6A9F7}" srcOrd="0" destOrd="0" presId="urn:microsoft.com/office/officeart/2005/8/layout/process2"/>
    <dgm:cxn modelId="{ED704290-C4C5-4F50-8A29-592ECEC5DDAF}" type="presOf" srcId="{84944E18-CEF3-469E-BF31-BA43C44BE9C1}" destId="{CE658F22-D458-4E5F-8BF4-285A43F28106}" srcOrd="1" destOrd="0" presId="urn:microsoft.com/office/officeart/2005/8/layout/process2"/>
    <dgm:cxn modelId="{DFABCA73-A31C-4D83-A7FA-54F172DE624F}" type="presOf" srcId="{84944E18-CEF3-469E-BF31-BA43C44BE9C1}" destId="{2F6D4FC4-A10B-4E6C-9B12-9CBAA9283ECA}" srcOrd="0" destOrd="0" presId="urn:microsoft.com/office/officeart/2005/8/layout/process2"/>
    <dgm:cxn modelId="{62566E02-77F1-489F-A361-8D6FB8DB4D3E}" type="presOf" srcId="{76B62F17-2CD2-4C61-BA7C-9D9FF2027540}" destId="{210B4034-E8EC-40AD-9391-30418C513748}" srcOrd="0" destOrd="0" presId="urn:microsoft.com/office/officeart/2005/8/layout/process2"/>
    <dgm:cxn modelId="{F88A8E79-6715-4DB4-B70D-910034676F17}" type="presOf" srcId="{7B8DBAC6-E212-4376-A069-3986F0FEB9D0}" destId="{7B2A4726-6315-4385-B1A9-E4E56FF5A9A8}" srcOrd="0" destOrd="0" presId="urn:microsoft.com/office/officeart/2005/8/layout/process2"/>
    <dgm:cxn modelId="{C2660D91-7EE3-441C-9D45-23AD1B1689C7}" type="presParOf" srcId="{7B2A4726-6315-4385-B1A9-E4E56FF5A9A8}" destId="{754C3A0C-EA3D-40DD-B0AF-AEF882A6A9F7}" srcOrd="0" destOrd="0" presId="urn:microsoft.com/office/officeart/2005/8/layout/process2"/>
    <dgm:cxn modelId="{C6DD3C6A-FBEB-4DA7-A422-BF337447A11D}" type="presParOf" srcId="{7B2A4726-6315-4385-B1A9-E4E56FF5A9A8}" destId="{210B4034-E8EC-40AD-9391-30418C513748}" srcOrd="1" destOrd="0" presId="urn:microsoft.com/office/officeart/2005/8/layout/process2"/>
    <dgm:cxn modelId="{9C3B5051-738E-44AA-90CF-98639D7E2FFC}" type="presParOf" srcId="{210B4034-E8EC-40AD-9391-30418C513748}" destId="{53D9EB6D-71DB-4A3F-AEE1-B3F6C8606FFF}" srcOrd="0" destOrd="0" presId="urn:microsoft.com/office/officeart/2005/8/layout/process2"/>
    <dgm:cxn modelId="{02CAB46A-FBFD-45A4-AC62-A830D9D37392}" type="presParOf" srcId="{7B2A4726-6315-4385-B1A9-E4E56FF5A9A8}" destId="{2F69A682-901E-42BF-99F0-4836A93F0CE6}" srcOrd="2" destOrd="0" presId="urn:microsoft.com/office/officeart/2005/8/layout/process2"/>
    <dgm:cxn modelId="{4C536276-5900-48E9-9063-3B2BF6AE4C6D}" type="presParOf" srcId="{7B2A4726-6315-4385-B1A9-E4E56FF5A9A8}" destId="{2F6D4FC4-A10B-4E6C-9B12-9CBAA9283ECA}" srcOrd="3" destOrd="0" presId="urn:microsoft.com/office/officeart/2005/8/layout/process2"/>
    <dgm:cxn modelId="{48E70AB7-79D2-4503-9362-8FED8D73EFE5}" type="presParOf" srcId="{2F6D4FC4-A10B-4E6C-9B12-9CBAA9283ECA}" destId="{CE658F22-D458-4E5F-8BF4-285A43F28106}" srcOrd="0" destOrd="0" presId="urn:microsoft.com/office/officeart/2005/8/layout/process2"/>
    <dgm:cxn modelId="{B76A80E4-DD34-4C6B-B77E-62D98D7DB730}" type="presParOf" srcId="{7B2A4726-6315-4385-B1A9-E4E56FF5A9A8}" destId="{B94C400E-DAD1-4C37-9B33-9DCFF654C6B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7FB6F-8886-4046-9D2D-7B09DAC328AC}">
      <dsp:nvSpPr>
        <dsp:cNvPr id="0" name=""/>
        <dsp:cNvSpPr/>
      </dsp:nvSpPr>
      <dsp:spPr>
        <a:xfrm>
          <a:off x="3119252" y="858903"/>
          <a:ext cx="826105" cy="39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1"/>
              </a:lnTo>
              <a:lnTo>
                <a:pt x="826105" y="267921"/>
              </a:lnTo>
              <a:lnTo>
                <a:pt x="826105" y="393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FEDEF-9649-470A-9B00-C2851E151115}">
      <dsp:nvSpPr>
        <dsp:cNvPr id="0" name=""/>
        <dsp:cNvSpPr/>
      </dsp:nvSpPr>
      <dsp:spPr>
        <a:xfrm>
          <a:off x="2293146" y="2110454"/>
          <a:ext cx="826105" cy="39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1"/>
              </a:lnTo>
              <a:lnTo>
                <a:pt x="826105" y="267921"/>
              </a:lnTo>
              <a:lnTo>
                <a:pt x="826105" y="393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0F29D-B2E4-4C3F-87C5-8D9C5FCA7EE5}">
      <dsp:nvSpPr>
        <dsp:cNvPr id="0" name=""/>
        <dsp:cNvSpPr/>
      </dsp:nvSpPr>
      <dsp:spPr>
        <a:xfrm>
          <a:off x="1467040" y="2110454"/>
          <a:ext cx="826105" cy="393151"/>
        </a:xfrm>
        <a:custGeom>
          <a:avLst/>
          <a:gdLst/>
          <a:ahLst/>
          <a:cxnLst/>
          <a:rect l="0" t="0" r="0" b="0"/>
          <a:pathLst>
            <a:path>
              <a:moveTo>
                <a:pt x="826105" y="0"/>
              </a:moveTo>
              <a:lnTo>
                <a:pt x="826105" y="267921"/>
              </a:lnTo>
              <a:lnTo>
                <a:pt x="0" y="267921"/>
              </a:lnTo>
              <a:lnTo>
                <a:pt x="0" y="393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4EFC0-9F38-41BA-88C6-3FF91470B459}">
      <dsp:nvSpPr>
        <dsp:cNvPr id="0" name=""/>
        <dsp:cNvSpPr/>
      </dsp:nvSpPr>
      <dsp:spPr>
        <a:xfrm>
          <a:off x="2293146" y="858903"/>
          <a:ext cx="826105" cy="393151"/>
        </a:xfrm>
        <a:custGeom>
          <a:avLst/>
          <a:gdLst/>
          <a:ahLst/>
          <a:cxnLst/>
          <a:rect l="0" t="0" r="0" b="0"/>
          <a:pathLst>
            <a:path>
              <a:moveTo>
                <a:pt x="826105" y="0"/>
              </a:moveTo>
              <a:lnTo>
                <a:pt x="826105" y="267921"/>
              </a:lnTo>
              <a:lnTo>
                <a:pt x="0" y="267921"/>
              </a:lnTo>
              <a:lnTo>
                <a:pt x="0" y="393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9872E-7F10-4A31-A115-A3F2BF981D6F}">
      <dsp:nvSpPr>
        <dsp:cNvPr id="0" name=""/>
        <dsp:cNvSpPr/>
      </dsp:nvSpPr>
      <dsp:spPr>
        <a:xfrm>
          <a:off x="2443347" y="504"/>
          <a:ext cx="1351809" cy="85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04612-4368-41C5-8624-EEE11D135E2B}">
      <dsp:nvSpPr>
        <dsp:cNvPr id="0" name=""/>
        <dsp:cNvSpPr/>
      </dsp:nvSpPr>
      <dsp:spPr>
        <a:xfrm>
          <a:off x="2593548" y="143195"/>
          <a:ext cx="1351809" cy="858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FILTRE</a:t>
          </a:r>
          <a:endParaRPr lang="en-US" sz="3200" kern="1200" dirty="0">
            <a:latin typeface="+mj-lt"/>
          </a:endParaRPr>
        </a:p>
      </dsp:txBody>
      <dsp:txXfrm>
        <a:off x="2618690" y="168337"/>
        <a:ext cx="1301525" cy="808115"/>
      </dsp:txXfrm>
    </dsp:sp>
    <dsp:sp modelId="{FA96A82D-8475-4298-8D62-83D284CCD7B1}">
      <dsp:nvSpPr>
        <dsp:cNvPr id="0" name=""/>
        <dsp:cNvSpPr/>
      </dsp:nvSpPr>
      <dsp:spPr>
        <a:xfrm>
          <a:off x="1617241" y="1252054"/>
          <a:ext cx="1351809" cy="85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9F7D6-C185-4498-ABDC-0F5824D9AAAF}">
      <dsp:nvSpPr>
        <dsp:cNvPr id="0" name=""/>
        <dsp:cNvSpPr/>
      </dsp:nvSpPr>
      <dsp:spPr>
        <a:xfrm>
          <a:off x="1767442" y="1394745"/>
          <a:ext cx="1351809" cy="858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DIGITAL</a:t>
          </a:r>
          <a:endParaRPr lang="en-US" sz="1900" kern="1200" dirty="0"/>
        </a:p>
      </dsp:txBody>
      <dsp:txXfrm>
        <a:off x="1792584" y="1419887"/>
        <a:ext cx="1301525" cy="808115"/>
      </dsp:txXfrm>
    </dsp:sp>
    <dsp:sp modelId="{D6C502DA-2F3F-4118-B919-888A09BFF762}">
      <dsp:nvSpPr>
        <dsp:cNvPr id="0" name=""/>
        <dsp:cNvSpPr/>
      </dsp:nvSpPr>
      <dsp:spPr>
        <a:xfrm>
          <a:off x="791135" y="2503605"/>
          <a:ext cx="1351809" cy="85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CAE02-4092-4514-8FEB-2AA97A087D9A}">
      <dsp:nvSpPr>
        <dsp:cNvPr id="0" name=""/>
        <dsp:cNvSpPr/>
      </dsp:nvSpPr>
      <dsp:spPr>
        <a:xfrm>
          <a:off x="941336" y="2646296"/>
          <a:ext cx="1351809" cy="858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RIF (FIR)</a:t>
          </a:r>
          <a:endParaRPr lang="en-US" sz="1900" kern="1200" dirty="0"/>
        </a:p>
      </dsp:txBody>
      <dsp:txXfrm>
        <a:off x="966478" y="2671438"/>
        <a:ext cx="1301525" cy="808115"/>
      </dsp:txXfrm>
    </dsp:sp>
    <dsp:sp modelId="{9136A56A-1AA1-406F-8B9B-7844EDFBE377}">
      <dsp:nvSpPr>
        <dsp:cNvPr id="0" name=""/>
        <dsp:cNvSpPr/>
      </dsp:nvSpPr>
      <dsp:spPr>
        <a:xfrm>
          <a:off x="2443347" y="2503605"/>
          <a:ext cx="1351809" cy="85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38876-BB09-4389-AE98-7589C997C773}">
      <dsp:nvSpPr>
        <dsp:cNvPr id="0" name=""/>
        <dsp:cNvSpPr/>
      </dsp:nvSpPr>
      <dsp:spPr>
        <a:xfrm>
          <a:off x="2593548" y="2646296"/>
          <a:ext cx="1351809" cy="858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RII (IIR)</a:t>
          </a:r>
          <a:endParaRPr lang="en-US" sz="1900" kern="1200" dirty="0"/>
        </a:p>
      </dsp:txBody>
      <dsp:txXfrm>
        <a:off x="2618690" y="2671438"/>
        <a:ext cx="1301525" cy="808115"/>
      </dsp:txXfrm>
    </dsp:sp>
    <dsp:sp modelId="{AE45ECDB-D25A-44DA-AF91-7C4E2C48D2BA}">
      <dsp:nvSpPr>
        <dsp:cNvPr id="0" name=""/>
        <dsp:cNvSpPr/>
      </dsp:nvSpPr>
      <dsp:spPr>
        <a:xfrm>
          <a:off x="3269453" y="1252054"/>
          <a:ext cx="1351809" cy="85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068E7-67ED-4D03-95CB-BA1974E2258D}">
      <dsp:nvSpPr>
        <dsp:cNvPr id="0" name=""/>
        <dsp:cNvSpPr/>
      </dsp:nvSpPr>
      <dsp:spPr>
        <a:xfrm>
          <a:off x="3419654" y="1394745"/>
          <a:ext cx="1351809" cy="858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ANALOGUE</a:t>
          </a:r>
          <a:endParaRPr lang="en-US" sz="1900" kern="1200" dirty="0"/>
        </a:p>
      </dsp:txBody>
      <dsp:txXfrm>
        <a:off x="3444796" y="1419887"/>
        <a:ext cx="1301525" cy="808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C3A0C-EA3D-40DD-B0AF-AEF882A6A9F7}">
      <dsp:nvSpPr>
        <dsp:cNvPr id="0" name=""/>
        <dsp:cNvSpPr/>
      </dsp:nvSpPr>
      <dsp:spPr>
        <a:xfrm>
          <a:off x="914394" y="0"/>
          <a:ext cx="1474470" cy="81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err="1" smtClean="0">
              <a:solidFill>
                <a:schemeClr val="tx1"/>
              </a:solidFill>
            </a:rPr>
            <a:t>Additionneur</a:t>
          </a:r>
          <a:endParaRPr lang="en-IN" sz="1800" b="1" kern="1200" dirty="0">
            <a:solidFill>
              <a:schemeClr val="tx1"/>
            </a:solidFill>
          </a:endParaRPr>
        </a:p>
      </dsp:txBody>
      <dsp:txXfrm>
        <a:off x="938386" y="23992"/>
        <a:ext cx="1426486" cy="771166"/>
      </dsp:txXfrm>
    </dsp:sp>
    <dsp:sp modelId="{210B4034-E8EC-40AD-9391-30418C513748}">
      <dsp:nvSpPr>
        <dsp:cNvPr id="0" name=""/>
        <dsp:cNvSpPr/>
      </dsp:nvSpPr>
      <dsp:spPr>
        <a:xfrm rot="5471467">
          <a:off x="1464638" y="866341"/>
          <a:ext cx="347325" cy="368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/>
        </a:p>
      </dsp:txBody>
      <dsp:txXfrm rot="-5400000">
        <a:off x="1528797" y="876999"/>
        <a:ext cx="221171" cy="243128"/>
      </dsp:txXfrm>
    </dsp:sp>
    <dsp:sp modelId="{2F69A682-901E-42BF-99F0-4836A93F0CE6}">
      <dsp:nvSpPr>
        <dsp:cNvPr id="0" name=""/>
        <dsp:cNvSpPr/>
      </dsp:nvSpPr>
      <dsp:spPr>
        <a:xfrm>
          <a:off x="887736" y="1282149"/>
          <a:ext cx="1474470" cy="81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err="1" smtClean="0">
              <a:solidFill>
                <a:schemeClr val="tx1"/>
              </a:solidFill>
            </a:rPr>
            <a:t>Multiplieur</a:t>
          </a:r>
          <a:endParaRPr lang="en-IN" sz="1800" b="1" kern="1200" dirty="0">
            <a:solidFill>
              <a:schemeClr val="tx1"/>
            </a:solidFill>
          </a:endParaRPr>
        </a:p>
      </dsp:txBody>
      <dsp:txXfrm>
        <a:off x="911728" y="1306141"/>
        <a:ext cx="1426486" cy="771166"/>
      </dsp:txXfrm>
    </dsp:sp>
    <dsp:sp modelId="{2F6D4FC4-A10B-4E6C-9B12-9CBAA9283ECA}">
      <dsp:nvSpPr>
        <dsp:cNvPr id="0" name=""/>
        <dsp:cNvSpPr/>
      </dsp:nvSpPr>
      <dsp:spPr>
        <a:xfrm rot="5322038">
          <a:off x="1504709" y="2095066"/>
          <a:ext cx="267181" cy="368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 dirty="0"/>
        </a:p>
      </dsp:txBody>
      <dsp:txXfrm rot="-5400000">
        <a:off x="1526805" y="2145794"/>
        <a:ext cx="221171" cy="187027"/>
      </dsp:txXfrm>
    </dsp:sp>
    <dsp:sp modelId="{B94C400E-DAD1-4C37-9B33-9DCFF654C6B1}">
      <dsp:nvSpPr>
        <dsp:cNvPr id="0" name=""/>
        <dsp:cNvSpPr/>
      </dsp:nvSpPr>
      <dsp:spPr>
        <a:xfrm>
          <a:off x="914394" y="2457450"/>
          <a:ext cx="1474470" cy="819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err="1" smtClean="0">
              <a:solidFill>
                <a:schemeClr val="tx1"/>
              </a:solidFill>
            </a:rPr>
            <a:t>Unités</a:t>
          </a:r>
          <a:r>
            <a:rPr lang="en-IN" sz="1800" b="1" kern="1200" dirty="0" smtClean="0">
              <a:solidFill>
                <a:schemeClr val="tx1"/>
              </a:solidFill>
            </a:rPr>
            <a:t> de retard</a:t>
          </a:r>
          <a:endParaRPr lang="en-IN" sz="1800" b="1" kern="1200" dirty="0">
            <a:solidFill>
              <a:schemeClr val="tx1"/>
            </a:solidFill>
          </a:endParaRPr>
        </a:p>
      </dsp:txBody>
      <dsp:txXfrm>
        <a:off x="938386" y="2481442"/>
        <a:ext cx="1426486" cy="771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w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wmf"/><Relationship Id="rId2" Type="http://schemas.openxmlformats.org/officeDocument/2006/relationships/image" Target="../media/image57.emf"/><Relationship Id="rId1" Type="http://schemas.openxmlformats.org/officeDocument/2006/relationships/image" Target="../media/image56.wmf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image" Target="../media/image81.emf"/><Relationship Id="rId3" Type="http://schemas.openxmlformats.org/officeDocument/2006/relationships/image" Target="../media/image71.e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emf"/><Relationship Id="rId1" Type="http://schemas.openxmlformats.org/officeDocument/2006/relationships/image" Target="../media/image69.wmf"/><Relationship Id="rId6" Type="http://schemas.openxmlformats.org/officeDocument/2006/relationships/image" Target="../media/image74.e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FBFF-1662-4027-952F-0C3C5D79F114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473AC-157A-47B4-9895-5EFC89FF19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8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0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5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7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65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FD2B6-A942-4D40-A990-BE5AEB85EB71}" type="slidenum">
              <a:rPr lang="en-US"/>
              <a:pPr/>
              <a:t>51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64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DDC45-5065-499E-9C67-6D735387B0B5}" type="slidenum">
              <a:rPr lang="en-US"/>
              <a:pPr/>
              <a:t>52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684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8C247-DE41-4087-B096-83D03D3E65C4}" type="slidenum">
              <a:rPr lang="en-US"/>
              <a:pPr/>
              <a:t>53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520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DEBDE-7128-42ED-9A17-C1CFB72677F4}" type="slidenum">
              <a:rPr lang="en-US"/>
              <a:pPr/>
              <a:t>54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859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15737-C253-4E4D-9062-26450783BB84}" type="slidenum">
              <a:rPr lang="en-US"/>
              <a:pPr/>
              <a:t>55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434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0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3757-29D6-47C9-BC81-998859A2F21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advClick="0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F99F4-8FDC-4517-A98E-F34C49885DC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CB4EA-4707-468A-8BD6-53342182C5C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advClick="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ransition advClick="0">
    <p:strip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advClick="0">
    <p:strip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60.e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62.emf"/><Relationship Id="rId25" Type="http://schemas.openxmlformats.org/officeDocument/2006/relationships/image" Target="../media/image66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6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9.emf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56.wmf"/><Relationship Id="rId15" Type="http://schemas.openxmlformats.org/officeDocument/2006/relationships/image" Target="../media/image61.emf"/><Relationship Id="rId23" Type="http://schemas.openxmlformats.org/officeDocument/2006/relationships/image" Target="../media/image65.emf"/><Relationship Id="rId28" Type="http://schemas.openxmlformats.org/officeDocument/2006/relationships/oleObject" Target="../embeddings/oleObject21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6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6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77.wmf"/><Relationship Id="rId7" Type="http://schemas.openxmlformats.org/officeDocument/2006/relationships/image" Target="../media/image70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81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32.bin"/><Relationship Id="rId5" Type="http://schemas.openxmlformats.org/officeDocument/2006/relationships/image" Target="../media/image69.wmf"/><Relationship Id="rId15" Type="http://schemas.openxmlformats.org/officeDocument/2006/relationships/image" Target="../media/image74.e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34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76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71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8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Brahim\Desktop\OPTICAL%20ILLUSION%20The%20wagon%20wheel%20effect.mp4" TargetMode="External"/><Relationship Id="rId1" Type="http://schemas.microsoft.com/office/2007/relationships/media" Target="file:///C:\Users\Brahim\Desktop\OPTICAL%20ILLUSION%20The%20wagon%20wheel%20effect.mp4" TargetMode="External"/><Relationship Id="rId5" Type="http://schemas.openxmlformats.org/officeDocument/2006/relationships/hyperlink" Target="OPTICAL%20ILLUSION%20The%20wagon%20wheel%20effect.mp4" TargetMode="Externa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8200" y="762000"/>
            <a:ext cx="3810000" cy="180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ea typeface="+mj-ea"/>
                <a:cs typeface="+mj-cs"/>
              </a:rPr>
              <a:t>Université</a:t>
            </a:r>
            <a:r>
              <a:rPr lang="en-US" sz="29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ea typeface="+mj-ea"/>
                <a:cs typeface="+mj-cs"/>
              </a:rPr>
              <a:t>Badji</a:t>
            </a:r>
            <a:r>
              <a:rPr lang="en-US" sz="29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2900" b="1" dirty="0">
                <a:solidFill>
                  <a:srgbClr val="7030A0"/>
                </a:solidFill>
                <a:ea typeface="+mj-ea"/>
                <a:cs typeface="+mj-cs"/>
              </a:rPr>
              <a:t>M</a:t>
            </a:r>
            <a:r>
              <a:rPr lang="en-US" sz="2900" b="1" dirty="0" smtClean="0">
                <a:solidFill>
                  <a:srgbClr val="7030A0"/>
                </a:solidFill>
                <a:ea typeface="+mj-ea"/>
                <a:cs typeface="+mj-cs"/>
              </a:rPr>
              <a:t>okhtar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  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r>
              <a:rPr lang="en-US" sz="2900" b="1" noProof="0" dirty="0">
                <a:solidFill>
                  <a:srgbClr val="7030A0"/>
                </a:solidFill>
                <a:ea typeface="+mj-ea"/>
                <a:cs typeface="+mj-cs"/>
              </a:rPr>
              <a:t>F</a:t>
            </a:r>
            <a:r>
              <a:rPr lang="en-US" sz="2900" b="1" dirty="0" err="1" smtClean="0">
                <a:solidFill>
                  <a:srgbClr val="7030A0"/>
                </a:solidFill>
                <a:ea typeface="+mj-ea"/>
                <a:cs typeface="+mj-cs"/>
              </a:rPr>
              <a:t>aculté</a:t>
            </a:r>
            <a:r>
              <a:rPr lang="en-US" sz="2900" b="1" dirty="0" smtClean="0">
                <a:solidFill>
                  <a:srgbClr val="7030A0"/>
                </a:solidFill>
                <a:ea typeface="+mj-ea"/>
                <a:cs typeface="+mj-cs"/>
              </a:rPr>
              <a:t> des Sciences de </a:t>
            </a:r>
            <a:r>
              <a:rPr lang="en-US" sz="2900" b="1" dirty="0" err="1" smtClean="0">
                <a:solidFill>
                  <a:srgbClr val="7030A0"/>
                </a:solidFill>
                <a:ea typeface="+mj-ea"/>
                <a:cs typeface="+mj-cs"/>
              </a:rPr>
              <a:t>l’Ingénieur</a:t>
            </a:r>
            <a:r>
              <a:rPr lang="en-US" sz="29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 err="1" smtClean="0">
                <a:solidFill>
                  <a:srgbClr val="7030A0"/>
                </a:solidFill>
                <a:ea typeface="+mj-ea"/>
                <a:cs typeface="+mj-cs"/>
              </a:rPr>
              <a:t>D</a:t>
            </a:r>
            <a:r>
              <a:rPr lang="en-US" sz="2900" b="1" dirty="0" err="1">
                <a:solidFill>
                  <a:srgbClr val="7030A0"/>
                </a:solidFill>
                <a:ea typeface="+mj-ea"/>
                <a:cs typeface="+mj-cs"/>
              </a:rPr>
              <a:t>é</a:t>
            </a:r>
            <a:r>
              <a:rPr lang="en-US" sz="2900" b="1" dirty="0" err="1" smtClean="0">
                <a:solidFill>
                  <a:srgbClr val="7030A0"/>
                </a:solidFill>
                <a:ea typeface="+mj-ea"/>
                <a:cs typeface="+mj-cs"/>
              </a:rPr>
              <a:t>partement</a:t>
            </a:r>
            <a:r>
              <a:rPr lang="en-US" sz="29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ea typeface="+mj-ea"/>
                <a:cs typeface="+mj-cs"/>
              </a:rPr>
              <a:t>d’Electronique</a:t>
            </a:r>
            <a:r>
              <a:rPr lang="en-US" sz="29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 smtClean="0">
                <a:solidFill>
                  <a:srgbClr val="7030A0"/>
                </a:solidFill>
                <a:ea typeface="+mj-ea"/>
                <a:cs typeface="+mj-cs"/>
              </a:rPr>
              <a:t>Licence</a:t>
            </a:r>
            <a:r>
              <a:rPr lang="en-US" sz="38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3800" b="1" dirty="0" err="1" smtClean="0">
                <a:solidFill>
                  <a:srgbClr val="7030A0"/>
                </a:solidFill>
                <a:ea typeface="+mj-ea"/>
                <a:cs typeface="+mj-cs"/>
              </a:rPr>
              <a:t>Electronique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ELN3 TS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28448" y="5589240"/>
            <a:ext cx="356315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par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Dr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B.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Boulebtateche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53886" y="2438400"/>
            <a:ext cx="7690114" cy="184219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CB11B0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214554"/>
            <a:ext cx="5867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 smtClean="0">
                <a:latin typeface="Arial Rounded MT Bold" pitchFamily="34" charset="0"/>
              </a:rPr>
              <a:t>  </a:t>
            </a:r>
          </a:p>
          <a:p>
            <a:pPr lvl="0" algn="ctr">
              <a:defRPr/>
            </a:pPr>
            <a:r>
              <a:rPr lang="en-US" sz="3600" b="1" i="1" dirty="0" err="1" smtClean="0">
                <a:solidFill>
                  <a:srgbClr val="CB11B0"/>
                </a:solidFill>
                <a:latin typeface="Arial Rounded MT Bold" pitchFamily="34" charset="0"/>
              </a:rPr>
              <a:t>Traitement</a:t>
            </a:r>
            <a:r>
              <a:rPr lang="en-US" sz="3600" b="1" i="1" dirty="0" smtClean="0">
                <a:solidFill>
                  <a:srgbClr val="CB11B0"/>
                </a:solidFill>
                <a:latin typeface="Arial Rounded MT Bold" pitchFamily="34" charset="0"/>
              </a:rPr>
              <a:t>  </a:t>
            </a:r>
            <a:r>
              <a:rPr lang="en-US" sz="3600" b="1" i="1" dirty="0" err="1" smtClean="0">
                <a:solidFill>
                  <a:srgbClr val="CB11B0"/>
                </a:solidFill>
                <a:latin typeface="Arial Rounded MT Bold" pitchFamily="34" charset="0"/>
              </a:rPr>
              <a:t>Numérique</a:t>
            </a:r>
            <a:r>
              <a:rPr lang="en-US" sz="3600" b="1" i="1" dirty="0" smtClean="0">
                <a:solidFill>
                  <a:srgbClr val="CB11B0"/>
                </a:solidFill>
                <a:latin typeface="Arial Rounded MT Bold" pitchFamily="34" charset="0"/>
              </a:rPr>
              <a:t> </a:t>
            </a:r>
          </a:p>
          <a:p>
            <a:pPr lvl="0" algn="ctr">
              <a:defRPr/>
            </a:pPr>
            <a:r>
              <a:rPr lang="en-US" sz="3600" b="1" i="1" dirty="0" smtClean="0">
                <a:solidFill>
                  <a:srgbClr val="CB11B0"/>
                </a:solidFill>
                <a:latin typeface="Arial Rounded MT Bold" pitchFamily="34" charset="0"/>
              </a:rPr>
              <a:t>du Signal</a:t>
            </a:r>
            <a:endParaRPr lang="en-US" sz="3600" b="1" i="1" dirty="0">
              <a:solidFill>
                <a:srgbClr val="CB11B0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C:\Users\rohan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462" y="4044256"/>
            <a:ext cx="2238375" cy="2343150"/>
          </a:xfrm>
          <a:prstGeom prst="rect">
            <a:avLst/>
          </a:prstGeom>
          <a:noFill/>
        </p:spPr>
      </p:pic>
      <p:pic>
        <p:nvPicPr>
          <p:cNvPr id="1027" name="Picture 3" descr="C:\Users\rohan\Downloads\tracking-canstockphoto550789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0"/>
            <a:ext cx="1828800" cy="19812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2936008" cy="2348806"/>
          </a:xfrm>
          <a:prstGeom prst="rect">
            <a:avLst/>
          </a:prstGeom>
        </p:spPr>
      </p:pic>
      <p:pic>
        <p:nvPicPr>
          <p:cNvPr id="5122" name="Picture 2" descr="C:\Users\brahim\Desktop\UMB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785796"/>
            <a:ext cx="1453918" cy="11435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2438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2800" b="1" dirty="0" err="1" smtClean="0">
                <a:solidFill>
                  <a:srgbClr val="7030A0"/>
                </a:solidFill>
              </a:rPr>
              <a:t>Autre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exemple</a:t>
            </a:r>
            <a:r>
              <a:rPr lang="en-IN" sz="2800" b="1" dirty="0">
                <a:solidFill>
                  <a:srgbClr val="7030A0"/>
                </a:solidFill>
              </a:rPr>
              <a:t>: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retrait</a:t>
            </a:r>
            <a:r>
              <a:rPr lang="en-IN" sz="2800" b="1" dirty="0" smtClean="0">
                <a:solidFill>
                  <a:srgbClr val="7030A0"/>
                </a:solidFill>
              </a:rPr>
              <a:t> du </a:t>
            </a:r>
            <a:r>
              <a:rPr lang="en-IN" sz="2800" b="1" dirty="0" err="1" smtClean="0">
                <a:solidFill>
                  <a:srgbClr val="7030A0"/>
                </a:solidFill>
              </a:rPr>
              <a:t>flou</a:t>
            </a:r>
            <a:r>
              <a:rPr lang="en-IN" sz="2800" b="1" dirty="0" smtClean="0">
                <a:solidFill>
                  <a:srgbClr val="7030A0"/>
                </a:solidFill>
              </a:rPr>
              <a:t> (</a:t>
            </a:r>
            <a:r>
              <a:rPr lang="en-IN" sz="2800" b="1" dirty="0" err="1" smtClean="0">
                <a:solidFill>
                  <a:srgbClr val="7030A0"/>
                </a:solidFill>
              </a:rPr>
              <a:t>deblurring</a:t>
            </a:r>
            <a:r>
              <a:rPr lang="en-IN" sz="2800" b="1" dirty="0" smtClean="0">
                <a:solidFill>
                  <a:srgbClr val="7030A0"/>
                </a:solidFill>
              </a:rPr>
              <a:t>) </a:t>
            </a:r>
            <a:r>
              <a:rPr lang="en-IN" sz="2800" b="1" dirty="0" err="1" smtClean="0">
                <a:solidFill>
                  <a:srgbClr val="7030A0"/>
                </a:solidFill>
              </a:rPr>
              <a:t>dans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une</a:t>
            </a:r>
            <a:r>
              <a:rPr lang="en-IN" sz="2800" b="1" dirty="0" smtClean="0">
                <a:solidFill>
                  <a:srgbClr val="7030A0"/>
                </a:solidFill>
              </a:rPr>
              <a:t>  image </a:t>
            </a:r>
            <a:r>
              <a:rPr lang="en-IN" sz="2800" b="1" dirty="0" err="1" smtClean="0">
                <a:solidFill>
                  <a:srgbClr val="7030A0"/>
                </a:solidFill>
              </a:rPr>
              <a:t>résultant</a:t>
            </a:r>
            <a:r>
              <a:rPr lang="en-IN" sz="2800" b="1" dirty="0" smtClean="0">
                <a:solidFill>
                  <a:srgbClr val="7030A0"/>
                </a:solidFill>
              </a:rPr>
              <a:t> d’un foyer de </a:t>
            </a:r>
            <a:r>
              <a:rPr lang="en-IN" sz="2800" b="1" dirty="0" err="1" smtClean="0">
                <a:solidFill>
                  <a:srgbClr val="7030A0"/>
                </a:solidFill>
              </a:rPr>
              <a:t>lentilles</a:t>
            </a:r>
            <a:r>
              <a:rPr lang="en-IN" sz="2800" b="1" dirty="0" smtClean="0">
                <a:solidFill>
                  <a:srgbClr val="7030A0"/>
                </a:solidFill>
              </a:rPr>
              <a:t> mal </a:t>
            </a:r>
            <a:r>
              <a:rPr lang="en-IN" sz="2800" b="1" dirty="0" err="1" smtClean="0">
                <a:solidFill>
                  <a:srgbClr val="7030A0"/>
                </a:solidFill>
              </a:rPr>
              <a:t>reglé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ou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d’une</a:t>
            </a:r>
            <a:r>
              <a:rPr lang="en-IN" sz="2800" b="1" dirty="0" smtClean="0">
                <a:solidFill>
                  <a:srgbClr val="7030A0"/>
                </a:solidFill>
              </a:rPr>
              <a:t> camera </a:t>
            </a:r>
            <a:r>
              <a:rPr lang="en-IN" sz="2800" b="1" dirty="0" err="1" smtClean="0">
                <a:solidFill>
                  <a:srgbClr val="7030A0"/>
                </a:solidFill>
              </a:rPr>
              <a:t>en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mouvement</a:t>
            </a:r>
            <a:r>
              <a:rPr lang="en-IN" sz="2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IN" sz="2800" b="1" dirty="0" err="1" smtClean="0">
                <a:solidFill>
                  <a:srgbClr val="7030A0"/>
                </a:solidFill>
              </a:rPr>
              <a:t>Ainsi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ces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problèmes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peuvent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être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corrigés</a:t>
            </a:r>
            <a:r>
              <a:rPr lang="en-IN" sz="2800" b="1" dirty="0" smtClean="0">
                <a:solidFill>
                  <a:srgbClr val="7030A0"/>
                </a:solidFill>
              </a:rPr>
              <a:t> à </a:t>
            </a:r>
            <a:r>
              <a:rPr lang="en-IN" sz="2800" b="1" dirty="0" err="1" smtClean="0">
                <a:solidFill>
                  <a:srgbClr val="7030A0"/>
                </a:solidFill>
              </a:rPr>
              <a:t>l’aide</a:t>
            </a:r>
            <a:r>
              <a:rPr lang="en-IN" sz="2800" b="1" dirty="0" smtClean="0">
                <a:solidFill>
                  <a:srgbClr val="7030A0"/>
                </a:solidFill>
              </a:rPr>
              <a:t> de </a:t>
            </a:r>
            <a:r>
              <a:rPr lang="en-IN" sz="2800" b="1" dirty="0" err="1" smtClean="0">
                <a:solidFill>
                  <a:srgbClr val="7030A0"/>
                </a:solidFill>
              </a:rPr>
              <a:t>filtres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analogiques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ou</a:t>
            </a: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</a:rPr>
              <a:t>numériques</a:t>
            </a:r>
            <a:r>
              <a:rPr lang="en-IN" sz="2800" dirty="0" smtClean="0">
                <a:solidFill>
                  <a:srgbClr val="7030A0"/>
                </a:solidFill>
              </a:rPr>
              <a:t>.</a:t>
            </a:r>
          </a:p>
          <a:p>
            <a:endParaRPr lang="en-IN" dirty="0" smtClean="0"/>
          </a:p>
          <a:p>
            <a:r>
              <a:rPr lang="en-IN" dirty="0" smtClean="0"/>
              <a:t>                          </a:t>
            </a:r>
          </a:p>
          <a:p>
            <a:endParaRPr lang="en-IN" dirty="0" smtClean="0"/>
          </a:p>
        </p:txBody>
      </p:sp>
      <p:pic>
        <p:nvPicPr>
          <p:cNvPr id="8" name="Picture 2" descr="http://image.slidesharecdn.com/digitalsignalprocessing-110412132653-phpapp01/95/slide-19-728.jpg?cb=13026329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3886200" cy="2914651"/>
          </a:xfrm>
          <a:prstGeom prst="rect">
            <a:avLst/>
          </a:prstGeom>
          <a:noFill/>
        </p:spPr>
      </p:pic>
      <p:pic>
        <p:nvPicPr>
          <p:cNvPr id="9" name="Picture 2" descr="http://image.slidesharecdn.com/digitalsignalprocessing-110412132653-phpapp01/95/slide-22-728.jpg?cb=1302632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3429000"/>
            <a:ext cx="3743999" cy="280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509" y="962024"/>
            <a:ext cx="7600907" cy="54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56" y="947738"/>
            <a:ext cx="7600960" cy="557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844" y="942974"/>
            <a:ext cx="7603572" cy="55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146" y="952500"/>
            <a:ext cx="7648278" cy="55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38" y="952500"/>
            <a:ext cx="7500178" cy="55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018" y="908720"/>
            <a:ext cx="7649406" cy="55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49805"/>
            <a:ext cx="7393781" cy="1523494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FILTRES NUMERIQUES</a:t>
            </a:r>
            <a:endParaRPr lang="en-IN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8534400" cy="762000"/>
          </a:xfrm>
        </p:spPr>
        <p:txBody>
          <a:bodyPr/>
          <a:lstStyle/>
          <a:p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Les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filtres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numériques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sont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très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supérieurs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concernant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les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niveaux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de performance par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comparaison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aux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filtres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analogiques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IN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1905000" y="1828800"/>
            <a:ext cx="3048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2438400"/>
            <a:ext cx="16764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IN" sz="2000" b="1" dirty="0" err="1" smtClean="0">
                <a:solidFill>
                  <a:schemeClr val="bg1"/>
                </a:solidFill>
                <a:latin typeface="+mj-lt"/>
              </a:rPr>
              <a:t>Traiter</a:t>
            </a:r>
            <a:endParaRPr lang="en-IN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62200" y="2438400"/>
            <a:ext cx="16764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err="1" smtClean="0">
                <a:solidFill>
                  <a:schemeClr val="bg1"/>
                </a:solidFill>
                <a:latin typeface="+mj-lt"/>
              </a:rPr>
              <a:t>Génerer</a:t>
            </a:r>
            <a:endParaRPr lang="en-IN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urved Right Arrow 18"/>
          <p:cNvSpPr/>
          <p:nvPr/>
        </p:nvSpPr>
        <p:spPr bwMode="auto">
          <a:xfrm>
            <a:off x="381000" y="3505200"/>
            <a:ext cx="731520" cy="1216152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0" name="Curved Left Arrow 19"/>
          <p:cNvSpPr/>
          <p:nvPr/>
        </p:nvSpPr>
        <p:spPr bwMode="auto">
          <a:xfrm>
            <a:off x="2971800" y="3505200"/>
            <a:ext cx="731520" cy="1216152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69894" y="4563035"/>
            <a:ext cx="17526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err="1" smtClean="0">
                <a:solidFill>
                  <a:schemeClr val="bg1"/>
                </a:solidFill>
                <a:latin typeface="+mj-lt"/>
              </a:rPr>
              <a:t>Données</a:t>
            </a:r>
            <a:r>
              <a:rPr lang="en-IN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IN" sz="2400" b="1" dirty="0" err="1" smtClean="0">
                <a:solidFill>
                  <a:schemeClr val="bg1"/>
                </a:solidFill>
                <a:latin typeface="+mj-lt"/>
              </a:rPr>
              <a:t>Numériques</a:t>
            </a:r>
            <a:endParaRPr lang="en-IN" sz="2400" b="1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657419072"/>
              </p:ext>
            </p:extLst>
          </p:nvPr>
        </p:nvGraphicFramePr>
        <p:xfrm>
          <a:off x="5029200" y="2362200"/>
          <a:ext cx="3124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own Arrow 10"/>
          <p:cNvSpPr/>
          <p:nvPr/>
        </p:nvSpPr>
        <p:spPr bwMode="auto">
          <a:xfrm>
            <a:off x="6400800" y="1752600"/>
            <a:ext cx="3048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906"/>
            <a:ext cx="7393781" cy="1523494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FILTRES NUMERIQUES</a:t>
            </a:r>
            <a:endParaRPr lang="en-IN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8534400" cy="762000"/>
          </a:xfrm>
        </p:spPr>
        <p:txBody>
          <a:bodyPr/>
          <a:lstStyle/>
          <a:p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Les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filtres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numériques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sont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très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supérieurs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concernant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les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niveaux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de performance par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comparaison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aux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filtres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</a:t>
            </a:r>
            <a:r>
              <a:rPr lang="en-IN" sz="2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analogiques</a:t>
            </a:r>
            <a:r>
              <a:rPr lang="en-IN" sz="2400" b="1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IN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1905000" y="1752600"/>
            <a:ext cx="3048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2438400"/>
            <a:ext cx="16764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IN" sz="2000" b="1" dirty="0" err="1" smtClean="0">
                <a:solidFill>
                  <a:schemeClr val="bg1"/>
                </a:solidFill>
                <a:latin typeface="+mj-lt"/>
              </a:rPr>
              <a:t>Traiter</a:t>
            </a:r>
            <a:endParaRPr lang="en-IN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62200" y="2438400"/>
            <a:ext cx="16764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err="1" smtClean="0">
                <a:solidFill>
                  <a:schemeClr val="bg1"/>
                </a:solidFill>
                <a:latin typeface="+mj-lt"/>
              </a:rPr>
              <a:t>Génerer</a:t>
            </a:r>
            <a:endParaRPr lang="en-IN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urved Right Arrow 18"/>
          <p:cNvSpPr/>
          <p:nvPr/>
        </p:nvSpPr>
        <p:spPr bwMode="auto">
          <a:xfrm>
            <a:off x="381000" y="3505200"/>
            <a:ext cx="731520" cy="1216152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0" name="Curved Left Arrow 19"/>
          <p:cNvSpPr/>
          <p:nvPr/>
        </p:nvSpPr>
        <p:spPr bwMode="auto">
          <a:xfrm>
            <a:off x="2971800" y="3505200"/>
            <a:ext cx="731520" cy="1216152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69894" y="4563035"/>
            <a:ext cx="17526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err="1" smtClean="0">
                <a:solidFill>
                  <a:schemeClr val="bg1"/>
                </a:solidFill>
                <a:latin typeface="+mj-lt"/>
              </a:rPr>
              <a:t>Données</a:t>
            </a:r>
            <a:r>
              <a:rPr lang="en-IN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IN" sz="2400" b="1" dirty="0" err="1" smtClean="0">
                <a:solidFill>
                  <a:schemeClr val="bg1"/>
                </a:solidFill>
                <a:latin typeface="+mj-lt"/>
              </a:rPr>
              <a:t>Numériques</a:t>
            </a:r>
            <a:endParaRPr lang="en-IN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400800" y="1752600"/>
            <a:ext cx="3048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IN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3835060" cy="297485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072069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9296400" cy="1142999"/>
          </a:xfrm>
        </p:spPr>
        <p:txBody>
          <a:bodyPr/>
          <a:lstStyle/>
          <a:p>
            <a:r>
              <a:rPr lang="en-IN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AVANTAGES  des  FILTRES NUM.</a:t>
            </a: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IN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763000" cy="5219891"/>
          </a:xfrm>
        </p:spPr>
        <p:txBody>
          <a:bodyPr/>
          <a:lstStyle/>
          <a:p>
            <a:r>
              <a:rPr lang="en-IN" b="1" dirty="0" err="1" smtClean="0">
                <a:solidFill>
                  <a:srgbClr val="7030A0"/>
                </a:solidFill>
              </a:rPr>
              <a:t>Filtre</a:t>
            </a:r>
            <a:r>
              <a:rPr lang="en-IN" b="1" dirty="0" smtClean="0">
                <a:solidFill>
                  <a:srgbClr val="7030A0"/>
                </a:solidFill>
              </a:rPr>
              <a:t> </a:t>
            </a:r>
            <a:r>
              <a:rPr lang="en-IN" b="1" dirty="0" err="1" smtClean="0">
                <a:solidFill>
                  <a:srgbClr val="7030A0"/>
                </a:solidFill>
              </a:rPr>
              <a:t>numérique</a:t>
            </a:r>
            <a:r>
              <a:rPr lang="en-IN" b="1" dirty="0" smtClean="0">
                <a:solidFill>
                  <a:srgbClr val="7030A0"/>
                </a:solidFill>
              </a:rPr>
              <a:t> </a:t>
            </a:r>
            <a:r>
              <a:rPr lang="en-IN" b="1" dirty="0" err="1" smtClean="0">
                <a:solidFill>
                  <a:srgbClr val="7030A0"/>
                </a:solidFill>
              </a:rPr>
              <a:t>est</a:t>
            </a:r>
            <a:r>
              <a:rPr lang="en-IN" b="1" dirty="0" smtClean="0">
                <a:solidFill>
                  <a:srgbClr val="7030A0"/>
                </a:solidFill>
              </a:rPr>
              <a:t> </a:t>
            </a:r>
            <a:r>
              <a:rPr lang="en-IN" b="1" dirty="0" err="1" smtClean="0">
                <a:solidFill>
                  <a:srgbClr val="7030A0"/>
                </a:solidFill>
              </a:rPr>
              <a:t>robuste</a:t>
            </a:r>
            <a:r>
              <a:rPr lang="en-IN" b="1" dirty="0" smtClean="0">
                <a:solidFill>
                  <a:srgbClr val="7030A0"/>
                </a:solidFill>
              </a:rPr>
              <a:t> au</a:t>
            </a:r>
            <a:r>
              <a:rPr lang="en-IN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IN" dirty="0" err="1" smtClean="0">
                <a:solidFill>
                  <a:srgbClr val="7030A0"/>
                </a:solidFill>
              </a:rPr>
              <a:t>Changements</a:t>
            </a:r>
            <a:r>
              <a:rPr lang="en-IN" dirty="0" smtClean="0">
                <a:solidFill>
                  <a:srgbClr val="7030A0"/>
                </a:solidFill>
              </a:rPr>
              <a:t> </a:t>
            </a:r>
            <a:r>
              <a:rPr lang="en-IN" dirty="0" err="1" smtClean="0">
                <a:solidFill>
                  <a:srgbClr val="7030A0"/>
                </a:solidFill>
              </a:rPr>
              <a:t>d’Environnement</a:t>
            </a:r>
            <a:endParaRPr lang="en-IN" dirty="0" smtClean="0">
              <a:solidFill>
                <a:srgbClr val="7030A0"/>
              </a:solidFill>
            </a:endParaRPr>
          </a:p>
          <a:p>
            <a:r>
              <a:rPr lang="en-IN" dirty="0" smtClean="0">
                <a:solidFill>
                  <a:srgbClr val="7030A0"/>
                </a:solidFill>
              </a:rPr>
              <a:t>Bruit et </a:t>
            </a:r>
            <a:r>
              <a:rPr lang="en-IN" dirty="0" err="1" smtClean="0">
                <a:solidFill>
                  <a:srgbClr val="7030A0"/>
                </a:solidFill>
              </a:rPr>
              <a:t>relativement</a:t>
            </a:r>
            <a:r>
              <a:rPr lang="en-IN" dirty="0" smtClean="0">
                <a:solidFill>
                  <a:srgbClr val="7030A0"/>
                </a:solidFill>
              </a:rPr>
              <a:t> Stable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Adaptation </a:t>
            </a:r>
            <a:r>
              <a:rPr lang="en-IN" dirty="0" err="1" smtClean="0">
                <a:solidFill>
                  <a:srgbClr val="7030A0"/>
                </a:solidFill>
              </a:rPr>
              <a:t>d’Impédance</a:t>
            </a:r>
            <a:r>
              <a:rPr lang="en-IN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IN" dirty="0" err="1" smtClean="0">
                <a:solidFill>
                  <a:srgbClr val="7030A0"/>
                </a:solidFill>
              </a:rPr>
              <a:t>Problèmes</a:t>
            </a:r>
            <a:r>
              <a:rPr lang="en-IN" dirty="0" smtClean="0">
                <a:solidFill>
                  <a:srgbClr val="7030A0"/>
                </a:solidFill>
              </a:rPr>
              <a:t> de </a:t>
            </a:r>
            <a:r>
              <a:rPr lang="en-IN" dirty="0" err="1" smtClean="0">
                <a:solidFill>
                  <a:srgbClr val="7030A0"/>
                </a:solidFill>
              </a:rPr>
              <a:t>calcul</a:t>
            </a:r>
            <a:r>
              <a:rPr lang="en-IN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IN" b="1" dirty="0" err="1" smtClean="0">
                <a:solidFill>
                  <a:srgbClr val="7030A0"/>
                </a:solidFill>
              </a:rPr>
              <a:t>Disponibilté</a:t>
            </a:r>
            <a:r>
              <a:rPr lang="en-IN" b="1" dirty="0" smtClean="0">
                <a:solidFill>
                  <a:srgbClr val="7030A0"/>
                </a:solidFill>
              </a:rPr>
              <a:t> de </a:t>
            </a:r>
            <a:r>
              <a:rPr lang="en-IN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IN" dirty="0" err="1" smtClean="0">
                <a:solidFill>
                  <a:srgbClr val="7030A0"/>
                </a:solidFill>
              </a:rPr>
              <a:t>Filtrage</a:t>
            </a:r>
            <a:r>
              <a:rPr lang="en-IN" dirty="0" smtClean="0">
                <a:solidFill>
                  <a:srgbClr val="7030A0"/>
                </a:solidFill>
              </a:rPr>
              <a:t> Multiple  </a:t>
            </a:r>
          </a:p>
          <a:p>
            <a:r>
              <a:rPr lang="en-IN" dirty="0" err="1" smtClean="0">
                <a:solidFill>
                  <a:srgbClr val="7030A0"/>
                </a:solidFill>
              </a:rPr>
              <a:t>Différentes</a:t>
            </a:r>
            <a:r>
              <a:rPr lang="en-IN" dirty="0" smtClean="0">
                <a:solidFill>
                  <a:srgbClr val="7030A0"/>
                </a:solidFill>
              </a:rPr>
              <a:t> </a:t>
            </a:r>
            <a:r>
              <a:rPr lang="en-IN" dirty="0" err="1" smtClean="0">
                <a:solidFill>
                  <a:srgbClr val="7030A0"/>
                </a:solidFill>
              </a:rPr>
              <a:t>Formes</a:t>
            </a:r>
            <a:r>
              <a:rPr lang="en-IN" dirty="0" smtClean="0">
                <a:solidFill>
                  <a:srgbClr val="7030A0"/>
                </a:solidFill>
              </a:rPr>
              <a:t> de </a:t>
            </a:r>
            <a:r>
              <a:rPr lang="en-IN" dirty="0" err="1" smtClean="0">
                <a:solidFill>
                  <a:srgbClr val="7030A0"/>
                </a:solidFill>
              </a:rPr>
              <a:t>Réponses</a:t>
            </a:r>
            <a:r>
              <a:rPr lang="en-IN" dirty="0" smtClean="0">
                <a:solidFill>
                  <a:srgbClr val="7030A0"/>
                </a:solidFill>
              </a:rPr>
              <a:t>  </a:t>
            </a:r>
            <a:r>
              <a:rPr lang="en-IN" dirty="0" err="1" smtClean="0">
                <a:solidFill>
                  <a:srgbClr val="7030A0"/>
                </a:solidFill>
              </a:rPr>
              <a:t>d’Amplitudes</a:t>
            </a:r>
            <a:r>
              <a:rPr lang="en-IN" dirty="0" smtClean="0">
                <a:solidFill>
                  <a:srgbClr val="7030A0"/>
                </a:solidFill>
              </a:rPr>
              <a:t> et de Phase .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Transportation et Reconfiguration Facile.</a:t>
            </a:r>
          </a:p>
        </p:txBody>
      </p:sp>
      <p:pic>
        <p:nvPicPr>
          <p:cNvPr id="1026" name="Picture 2" descr="C:\Users\rohan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33600"/>
            <a:ext cx="2733675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0"/>
            <a:ext cx="7162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ADVANTAGES OF DSP</a:t>
            </a:r>
            <a:endParaRPr kumimoji="0" lang="en-IN" sz="4800" b="1" i="0" u="sng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43050"/>
            <a:ext cx="8229600" cy="5000660"/>
          </a:xfrm>
          <a:prstGeom prst="rect">
            <a:avLst/>
          </a:prstGeom>
        </p:spPr>
        <p:txBody>
          <a:bodyPr/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IN" sz="3600" b="1" dirty="0" err="1" smtClean="0">
                <a:latin typeface="+mj-lt"/>
                <a:cs typeface="Times New Roman" pitchFamily="18" charset="0"/>
              </a:rPr>
              <a:t>Précision</a:t>
            </a:r>
            <a:endParaRPr kumimoji="0" lang="en-I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I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Flexibilité</a:t>
            </a:r>
            <a:endParaRPr kumimoji="0" lang="en-I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I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Opération</a:t>
            </a: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facile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I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Multiplexage</a:t>
            </a: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I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Sauvegarde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0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LIMITATIONS du TNS</a:t>
            </a:r>
            <a:endParaRPr lang="en-IN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b="1" dirty="0" err="1" smtClean="0">
                <a:latin typeface="+mj-lt"/>
                <a:cs typeface="Times New Roman" pitchFamily="18" charset="0"/>
              </a:rPr>
              <a:t>Filtre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Anti-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repliement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(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Antialias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)</a:t>
            </a:r>
          </a:p>
          <a:p>
            <a:r>
              <a:rPr lang="en-IN" sz="3200" b="1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IN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Résolution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Fréquentielle</a:t>
            </a:r>
            <a:endParaRPr lang="en-IN" sz="3200" b="1" dirty="0" smtClean="0">
              <a:latin typeface="+mj-lt"/>
              <a:cs typeface="Times New Roman" pitchFamily="18" charset="0"/>
            </a:endParaRPr>
          </a:p>
          <a:p>
            <a:endParaRPr lang="en-IN" sz="3200" b="1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Erreur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de Quantification</a:t>
            </a:r>
          </a:p>
          <a:p>
            <a:pPr>
              <a:buNone/>
            </a:pPr>
            <a:endParaRPr lang="en-IN" sz="3200" b="1" dirty="0">
              <a:latin typeface="+mj-lt"/>
            </a:endParaRPr>
          </a:p>
        </p:txBody>
      </p:sp>
      <p:pic>
        <p:nvPicPr>
          <p:cNvPr id="2050" name="Picture 2" descr="C:\Users\rohan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1242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382000" cy="6858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APPLICATIONS </a:t>
            </a:r>
            <a:r>
              <a:rPr lang="en-US" sz="4800" b="1" u="sng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du</a:t>
            </a:r>
            <a:r>
              <a:rPr kumimoji="0" lang="en-US" sz="48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TNS</a:t>
            </a: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382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Traitement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d’Image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 Application </a:t>
            </a:r>
            <a:r>
              <a:rPr lang="en-US" sz="3200" b="1" dirty="0" err="1" smtClean="0">
                <a:solidFill>
                  <a:srgbClr val="7030A0"/>
                </a:solidFill>
              </a:rPr>
              <a:t>domestique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 err="1" smtClean="0">
                <a:solidFill>
                  <a:srgbClr val="7030A0"/>
                </a:solidFill>
              </a:rPr>
              <a:t>Téléphonie</a:t>
            </a:r>
            <a:r>
              <a:rPr lang="en-US" sz="3200" b="1" dirty="0" smtClean="0">
                <a:solidFill>
                  <a:srgbClr val="7030A0"/>
                </a:solidFill>
              </a:rPr>
              <a:t> mobile </a:t>
            </a: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Communication</a:t>
            </a: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Parole et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Musique</a:t>
            </a:r>
            <a:endParaRPr lang="en-US" sz="32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Biomédical</a:t>
            </a:r>
            <a:endParaRPr lang="en-US" sz="32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Radar et Sonar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C:\Users\rohan\Downloads\processintrofig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352800" cy="1862666"/>
          </a:xfrm>
          <a:prstGeom prst="rect">
            <a:avLst/>
          </a:prstGeom>
          <a:noFill/>
        </p:spPr>
      </p:pic>
      <p:pic>
        <p:nvPicPr>
          <p:cNvPr id="6" name="Picture 2" descr="C:\Users\rohan\Downloads\47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81400"/>
            <a:ext cx="1704972" cy="1136647"/>
          </a:xfrm>
          <a:prstGeom prst="rect">
            <a:avLst/>
          </a:prstGeom>
          <a:noFill/>
        </p:spPr>
      </p:pic>
      <p:pic>
        <p:nvPicPr>
          <p:cNvPr id="7" name="Picture 5" descr="C:\Users\rohan\Downloads\hydroacoustics-animate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800600"/>
            <a:ext cx="2300287" cy="1600200"/>
          </a:xfrm>
          <a:prstGeom prst="rect">
            <a:avLst/>
          </a:prstGeom>
          <a:noFill/>
        </p:spPr>
      </p:pic>
      <p:pic>
        <p:nvPicPr>
          <p:cNvPr id="8" name="Picture 3" descr="C:\Users\rohan\Downloads\ErrorCatch-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276600"/>
            <a:ext cx="1839488" cy="1019246"/>
          </a:xfrm>
          <a:prstGeom prst="rect">
            <a:avLst/>
          </a:prstGeom>
          <a:noFill/>
        </p:spPr>
      </p:pic>
      <p:pic>
        <p:nvPicPr>
          <p:cNvPr id="9" name="Picture 3" descr="C:\Users\rohan\Downloads\speech_8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800600"/>
            <a:ext cx="1483119" cy="17145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han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9694" y="3429000"/>
            <a:ext cx="3490859" cy="2175641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371600" y="152400"/>
            <a:ext cx="65532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CONCLUSION </a:t>
            </a:r>
            <a:endParaRPr kumimoji="0" lang="en-US" sz="4800" b="1" i="0" u="sng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382000" cy="369252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CONCLUSION: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9600" b="1" dirty="0" err="1" smtClean="0">
                <a:latin typeface="+mj-lt"/>
                <a:cs typeface="Times New Roman" pitchFamily="18" charset="0"/>
              </a:rPr>
              <a:t>Traitement</a:t>
            </a:r>
            <a:r>
              <a:rPr lang="en-US" sz="9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+mj-lt"/>
                <a:cs typeface="Times New Roman" pitchFamily="18" charset="0"/>
              </a:rPr>
              <a:t>Numérique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– </a:t>
            </a:r>
            <a:r>
              <a:rPr lang="en-US" sz="9600" b="1" dirty="0" smtClean="0">
                <a:latin typeface="+mj-lt"/>
                <a:cs typeface="Times New Roman" pitchFamily="18" charset="0"/>
              </a:rPr>
              <a:t>suite d’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instructions </a:t>
            </a:r>
            <a:r>
              <a:rPr lang="en-US" sz="9600" b="1" dirty="0" smtClean="0">
                <a:latin typeface="+mj-lt"/>
                <a:cs typeface="Times New Roman" pitchFamily="18" charset="0"/>
              </a:rPr>
              <a:t>pour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manipuler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les </a:t>
            </a:r>
            <a:r>
              <a:rPr kumimoji="0" lang="en-US" sz="9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nombres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numériques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9600" b="1" dirty="0" smtClean="0">
                <a:latin typeface="+mj-lt"/>
                <a:cs typeface="Times New Roman" pitchFamily="18" charset="0"/>
              </a:rPr>
              <a:t>TNS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en-US" sz="9600" b="1" dirty="0" err="1" smtClean="0">
                <a:latin typeface="+mj-lt"/>
                <a:cs typeface="Times New Roman" pitchFamily="18" charset="0"/>
              </a:rPr>
              <a:t>est</a:t>
            </a:r>
            <a:r>
              <a:rPr lang="en-US" sz="9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+mj-lt"/>
                <a:cs typeface="Times New Roman" pitchFamily="18" charset="0"/>
              </a:rPr>
              <a:t>employé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dans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tout les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domaines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des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applications de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tous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les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jours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TNS  (Digital Signal Processing (DSP)) </a:t>
            </a:r>
            <a:r>
              <a:rPr lang="en-US" sz="9600" b="1" dirty="0" err="1" smtClean="0">
                <a:latin typeface="+mj-lt"/>
                <a:cs typeface="Times New Roman" pitchFamily="18" charset="0"/>
              </a:rPr>
              <a:t>est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souvent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utilisé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+mj-lt"/>
                <a:cs typeface="Times New Roman" pitchFamily="18" charset="0"/>
              </a:rPr>
              <a:t>dans</a:t>
            </a:r>
            <a:r>
              <a:rPr lang="en-US" sz="9600" b="1" dirty="0" smtClean="0">
                <a:latin typeface="+mj-lt"/>
                <a:cs typeface="Times New Roman" pitchFamily="18" charset="0"/>
              </a:rPr>
              <a:t> les </a:t>
            </a:r>
            <a:r>
              <a:rPr lang="en-US" sz="9600" b="1" dirty="0" err="1" smtClean="0">
                <a:latin typeface="+mj-lt"/>
                <a:cs typeface="Times New Roman" pitchFamily="18" charset="0"/>
              </a:rPr>
              <a:t>équipements</a:t>
            </a:r>
            <a:r>
              <a:rPr lang="en-US" sz="9600" b="1" dirty="0" smtClean="0">
                <a:latin typeface="+mj-lt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moderne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d’audio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9600" b="1" dirty="0" err="1" smtClean="0">
                <a:latin typeface="+mj-lt"/>
                <a:cs typeface="Times New Roman" pitchFamily="18" charset="0"/>
              </a:rPr>
              <a:t>Capacité</a:t>
            </a:r>
            <a:r>
              <a:rPr lang="en-US" sz="9600" b="1" dirty="0" smtClean="0">
                <a:latin typeface="+mj-lt"/>
                <a:cs typeface="Times New Roman" pitchFamily="18" charset="0"/>
              </a:rPr>
              <a:t> de </a:t>
            </a:r>
            <a:r>
              <a:rPr lang="en-US" sz="9600" b="1" dirty="0" err="1" smtClean="0">
                <a:latin typeface="+mj-lt"/>
                <a:cs typeface="Times New Roman" pitchFamily="18" charset="0"/>
              </a:rPr>
              <a:t>stockage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2209800"/>
            <a:ext cx="687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gital%20Signal%20Processing(IITKharagpur)14362496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7182732" cy="5143536"/>
          </a:xfrm>
          <a:prstGeom prst="rect">
            <a:avLst/>
          </a:prstGeom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"/>
            <a:ext cx="77724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u="sng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CONTENU</a:t>
            </a:r>
            <a:endParaRPr kumimoji="0" lang="en-IN" sz="4400" b="1" i="0" u="sng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19200" y="1447800"/>
            <a:ext cx="6443678" cy="361949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IN" sz="35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Times New Roman" pitchFamily="18" charset="0"/>
              </a:rPr>
              <a:t>Introduction </a:t>
            </a:r>
            <a:r>
              <a:rPr lang="en-IN" sz="35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au</a:t>
            </a:r>
            <a:r>
              <a:rPr lang="en-IN" sz="35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Times New Roman" pitchFamily="18" charset="0"/>
              </a:rPr>
              <a:t> TNS</a:t>
            </a: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Principes</a:t>
            </a: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et </a:t>
            </a:r>
            <a:r>
              <a:rPr kumimoji="0" lang="en-IN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opération</a:t>
            </a: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lang="en-IN" sz="35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du TNS</a:t>
            </a: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Avantages</a:t>
            </a: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et </a:t>
            </a:r>
            <a:r>
              <a:rPr kumimoji="0" lang="en-IN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inconvénients</a:t>
            </a: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du TNS.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Applications.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Conclusion</a:t>
            </a: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</a:rPr>
              <a:t>.</a:t>
            </a:r>
            <a:endParaRPr kumimoji="0" lang="en-IN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352800"/>
            <a:ext cx="2371756" cy="2667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42844" y="357167"/>
          <a:ext cx="8793417" cy="621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8019048" imgH="5668166" progId="AcroExch.Document.DC">
                  <p:embed/>
                </p:oleObj>
              </mc:Choice>
              <mc:Fallback>
                <p:oleObj name="Acrobat Document" r:id="rId3" imgW="8019048" imgH="5668166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357167"/>
                        <a:ext cx="8793417" cy="6215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66775"/>
            <a:ext cx="69342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019175"/>
            <a:ext cx="6867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chantillon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47637"/>
            <a:ext cx="8067675" cy="6562725"/>
          </a:xfrm>
          <a:prstGeom prst="rect">
            <a:avLst/>
          </a:prstGeom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952500"/>
            <a:ext cx="67437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938213"/>
            <a:ext cx="68770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976313"/>
            <a:ext cx="68961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33450"/>
            <a:ext cx="7964791" cy="55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72428" cy="56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igfond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96" y="688442"/>
            <a:ext cx="7528920" cy="5980918"/>
          </a:xfrm>
          <a:prstGeom prst="rect">
            <a:avLst/>
          </a:prstGeom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09800" y="-76200"/>
            <a:ext cx="5105400" cy="1228716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                         </a:t>
            </a:r>
            <a:br>
              <a:rPr kumimoji="0" lang="en-IN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IN" sz="9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                </a:t>
            </a:r>
            <a:r>
              <a:rPr kumimoji="0" lang="en-IN" sz="107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SIGNAL</a:t>
            </a:r>
            <a:r>
              <a:rPr kumimoji="0" lang="en-IN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IN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IN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IN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endParaRPr kumimoji="0" lang="en-IN" sz="4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2844" y="2143116"/>
            <a:ext cx="8501122" cy="4500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IN" sz="3600" b="1" dirty="0" err="1" smtClean="0">
                <a:solidFill>
                  <a:srgbClr val="EC20EC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en-IN" sz="3600" b="1" dirty="0" smtClean="0">
                <a:solidFill>
                  <a:srgbClr val="EC20EC"/>
                </a:solidFill>
                <a:latin typeface="Times New Roman" pitchFamily="18" charset="0"/>
                <a:cs typeface="Times New Roman" pitchFamily="18" charset="0"/>
              </a:rPr>
              <a:t> d’un</a:t>
            </a: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20E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Signal??</a:t>
            </a: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IN" sz="28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Rép</a:t>
            </a:r>
            <a:r>
              <a:rPr lang="en-IN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: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Tout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phénomène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physique qui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transporte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ou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véhicule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l’information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d’une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place </a:t>
            </a:r>
            <a:r>
              <a:rPr lang="en-IN" sz="28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vers</a:t>
            </a:r>
            <a:r>
              <a:rPr lang="en-IN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une</a:t>
            </a:r>
            <a:r>
              <a:rPr lang="en-IN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autre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et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représente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comme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une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I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fonction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lang="en-IN" sz="28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 </a:t>
            </a:r>
            <a:r>
              <a:rPr lang="en-IN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variables </a:t>
            </a:r>
            <a:r>
              <a:rPr lang="en-IN" sz="28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indépendentes</a:t>
            </a:r>
            <a:r>
              <a:rPr lang="en-IN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IN" sz="28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telles</a:t>
            </a:r>
            <a:r>
              <a:rPr lang="en-IN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que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temps, distance, etc.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0" name="Picture 2" descr="C:\Users\rohan\Downloads\communication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762000"/>
            <a:ext cx="1856105" cy="1763299"/>
          </a:xfrm>
          <a:prstGeom prst="rect">
            <a:avLst/>
          </a:prstGeom>
          <a:noFill/>
        </p:spPr>
      </p:pic>
      <p:pic>
        <p:nvPicPr>
          <p:cNvPr id="11" name="Picture 3" descr="C:\Users\rohan\Desktop\audio-electrical-signa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572000"/>
            <a:ext cx="4953000" cy="192405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3128" y="44624"/>
            <a:ext cx="6135216" cy="6647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Types de </a:t>
            </a:r>
            <a:r>
              <a:rPr lang="en-US" dirty="0" err="1" smtClean="0">
                <a:solidFill>
                  <a:schemeClr val="bg1"/>
                </a:solidFill>
              </a:rPr>
              <a:t>signaux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2616" y="1356320"/>
            <a:ext cx="434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 smtClean="0"/>
              <a:t>Signaux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Analogiques</a:t>
            </a:r>
            <a:endParaRPr lang="en-US" b="1" u="sng" dirty="0" smtClean="0"/>
          </a:p>
          <a:p>
            <a:r>
              <a:rPr lang="en-US" dirty="0" smtClean="0"/>
              <a:t>Tout signal </a:t>
            </a:r>
            <a:r>
              <a:rPr lang="en-US" dirty="0" err="1" smtClean="0"/>
              <a:t>ou</a:t>
            </a:r>
            <a:r>
              <a:rPr lang="en-US" dirty="0" smtClean="0"/>
              <a:t> variable 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 </a:t>
            </a:r>
            <a:r>
              <a:rPr lang="en-US" dirty="0" err="1" smtClean="0"/>
              <a:t>représentation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autre</a:t>
            </a:r>
            <a:r>
              <a:rPr lang="en-US" dirty="0" smtClean="0"/>
              <a:t> </a:t>
            </a:r>
            <a:r>
              <a:rPr lang="en-US" dirty="0" err="1" smtClean="0"/>
              <a:t>quantité</a:t>
            </a:r>
            <a:r>
              <a:rPr lang="en-US" dirty="0" smtClean="0"/>
              <a:t> </a:t>
            </a:r>
            <a:r>
              <a:rPr lang="en-US" dirty="0" err="1" smtClean="0"/>
              <a:t>dépendant</a:t>
            </a:r>
            <a:r>
              <a:rPr lang="en-US" dirty="0" smtClean="0"/>
              <a:t> du temps de </a:t>
            </a:r>
            <a:r>
              <a:rPr lang="en-US" dirty="0" err="1" smtClean="0"/>
              <a:t>façon</a:t>
            </a:r>
            <a:r>
              <a:rPr lang="en-US" dirty="0" smtClean="0"/>
              <a:t> continue</a:t>
            </a:r>
            <a:endParaRPr lang="en-US" baseline="30000" dirty="0" smtClean="0"/>
          </a:p>
          <a:p>
            <a:pPr lvl="1"/>
            <a:r>
              <a:rPr lang="en-US" dirty="0" err="1" smtClean="0"/>
              <a:t>Mésure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quantité</a:t>
            </a:r>
            <a:r>
              <a:rPr lang="en-US" dirty="0" smtClean="0"/>
              <a:t> en  </a:t>
            </a:r>
            <a:r>
              <a:rPr lang="en-US" dirty="0" err="1" smtClean="0"/>
              <a:t>termes</a:t>
            </a:r>
            <a:r>
              <a:rPr lang="en-US" dirty="0" smtClean="0"/>
              <a:t> </a:t>
            </a:r>
            <a:r>
              <a:rPr lang="en-US" dirty="0" err="1" smtClean="0"/>
              <a:t>d’autre</a:t>
            </a:r>
            <a:r>
              <a:rPr lang="en-US" dirty="0" smtClean="0"/>
              <a:t> </a:t>
            </a:r>
            <a:r>
              <a:rPr lang="en-US" dirty="0" err="1" smtClean="0"/>
              <a:t>quantité</a:t>
            </a:r>
            <a:endParaRPr lang="en-US" baseline="30000" dirty="0" smtClean="0"/>
          </a:p>
          <a:p>
            <a:pPr lvl="1"/>
            <a:r>
              <a:rPr lang="en-US" dirty="0" err="1" smtClean="0"/>
              <a:t>Exemples</a:t>
            </a:r>
            <a:endParaRPr lang="en-US" dirty="0" smtClean="0"/>
          </a:p>
          <a:p>
            <a:pPr lvl="2"/>
            <a:r>
              <a:rPr lang="en-US" dirty="0" err="1" smtClean="0"/>
              <a:t>Aiguille</a:t>
            </a:r>
            <a:r>
              <a:rPr lang="en-US" dirty="0" smtClean="0"/>
              <a:t> du </a:t>
            </a:r>
            <a:r>
              <a:rPr lang="en-US" dirty="0" err="1" smtClean="0"/>
              <a:t>Speedometre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 </a:t>
            </a:r>
            <a:r>
              <a:rPr lang="en-US" dirty="0" err="1" smtClean="0"/>
              <a:t>fonction</a:t>
            </a:r>
            <a:r>
              <a:rPr lang="en-US" dirty="0" smtClean="0"/>
              <a:t> de la </a:t>
            </a:r>
            <a:r>
              <a:rPr lang="en-US" dirty="0" err="1" smtClean="0"/>
              <a:t>vitesse</a:t>
            </a:r>
            <a:endParaRPr lang="en-US" dirty="0" smtClean="0"/>
          </a:p>
          <a:p>
            <a:pPr lvl="2"/>
            <a:r>
              <a:rPr lang="en-US" dirty="0" smtClean="0"/>
              <a:t>Volume Radio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fonction</a:t>
            </a:r>
            <a:r>
              <a:rPr lang="en-US" dirty="0" smtClean="0"/>
              <a:t> de movement du </a:t>
            </a:r>
            <a:r>
              <a:rPr lang="en-US" dirty="0" err="1" smtClean="0"/>
              <a:t>bouton</a:t>
            </a:r>
            <a:endParaRPr lang="en-US" dirty="0"/>
          </a:p>
        </p:txBody>
      </p:sp>
      <p:sp>
        <p:nvSpPr>
          <p:cNvPr id="211" name="Text Box 402"/>
          <p:cNvSpPr txBox="1">
            <a:spLocks noChangeArrowheads="1"/>
          </p:cNvSpPr>
          <p:nvPr/>
        </p:nvSpPr>
        <p:spPr bwMode="auto">
          <a:xfrm>
            <a:off x="8671922" y="4470116"/>
            <a:ext cx="665658" cy="4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</a:rPr>
              <a:t>t</a:t>
            </a:r>
          </a:p>
        </p:txBody>
      </p:sp>
      <p:sp>
        <p:nvSpPr>
          <p:cNvPr id="214" name="Line 431"/>
          <p:cNvSpPr>
            <a:spLocks noChangeShapeType="1"/>
          </p:cNvSpPr>
          <p:nvPr/>
        </p:nvSpPr>
        <p:spPr bwMode="auto">
          <a:xfrm flipV="1">
            <a:off x="4935032" y="4485462"/>
            <a:ext cx="3911458" cy="1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Line 401"/>
          <p:cNvSpPr>
            <a:spLocks noChangeShapeType="1"/>
          </p:cNvSpPr>
          <p:nvPr/>
        </p:nvSpPr>
        <p:spPr bwMode="auto">
          <a:xfrm flipV="1">
            <a:off x="5107681" y="2603589"/>
            <a:ext cx="1918" cy="2056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Freeform 414"/>
          <p:cNvSpPr>
            <a:spLocks/>
          </p:cNvSpPr>
          <p:nvPr/>
        </p:nvSpPr>
        <p:spPr bwMode="auto">
          <a:xfrm>
            <a:off x="5103844" y="3029456"/>
            <a:ext cx="3489427" cy="1158666"/>
          </a:xfrm>
          <a:custGeom>
            <a:avLst/>
            <a:gdLst>
              <a:gd name="T0" fmla="*/ 0 w 1905"/>
              <a:gd name="T1" fmla="*/ 315 h 665"/>
              <a:gd name="T2" fmla="*/ 390 w 1905"/>
              <a:gd name="T3" fmla="*/ 27 h 665"/>
              <a:gd name="T4" fmla="*/ 779 w 1905"/>
              <a:gd name="T5" fmla="*/ 480 h 665"/>
              <a:gd name="T6" fmla="*/ 996 w 1905"/>
              <a:gd name="T7" fmla="*/ 604 h 665"/>
              <a:gd name="T8" fmla="*/ 1213 w 1905"/>
              <a:gd name="T9" fmla="*/ 480 h 665"/>
              <a:gd name="T10" fmla="*/ 1472 w 1905"/>
              <a:gd name="T11" fmla="*/ 439 h 665"/>
              <a:gd name="T12" fmla="*/ 1819 w 1905"/>
              <a:gd name="T13" fmla="*/ 357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80772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6647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Types de </a:t>
            </a:r>
            <a:r>
              <a:rPr lang="en-US" dirty="0" err="1" smtClean="0">
                <a:solidFill>
                  <a:schemeClr val="bg1"/>
                </a:solidFill>
              </a:rPr>
              <a:t>Signaux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 </a:t>
            </a:r>
            <a:r>
              <a:rPr lang="en-US" b="1" u="sng" dirty="0" err="1" smtClean="0"/>
              <a:t>Signaux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Numériques</a:t>
            </a:r>
            <a:endParaRPr lang="en-US" b="1" u="sng" dirty="0" smtClean="0"/>
          </a:p>
          <a:p>
            <a:r>
              <a:rPr lang="en-US" dirty="0" err="1" smtClean="0"/>
              <a:t>Constitué</a:t>
            </a:r>
            <a:r>
              <a:rPr lang="en-US" dirty="0" smtClean="0"/>
              <a:t> de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états</a:t>
            </a:r>
            <a:r>
              <a:rPr lang="en-US" dirty="0" smtClean="0"/>
              <a:t> </a:t>
            </a:r>
            <a:r>
              <a:rPr lang="en-US" dirty="0" err="1" smtClean="0"/>
              <a:t>seulement</a:t>
            </a:r>
            <a:endParaRPr lang="en-US" dirty="0" smtClean="0"/>
          </a:p>
          <a:p>
            <a:pPr lvl="1"/>
            <a:r>
              <a:rPr lang="en-US" dirty="0" err="1" smtClean="0"/>
              <a:t>Etats</a:t>
            </a:r>
            <a:r>
              <a:rPr lang="en-US" dirty="0" smtClean="0"/>
              <a:t> </a:t>
            </a:r>
            <a:r>
              <a:rPr lang="en-US" dirty="0" err="1" smtClean="0"/>
              <a:t>binaires</a:t>
            </a:r>
            <a:endParaRPr lang="en-US" dirty="0" smtClean="0"/>
          </a:p>
          <a:p>
            <a:pPr lvl="1"/>
            <a:r>
              <a:rPr lang="en-US" dirty="0" smtClean="0"/>
              <a:t>On et off</a:t>
            </a:r>
          </a:p>
          <a:p>
            <a:r>
              <a:rPr lang="en-US" dirty="0" smtClean="0"/>
              <a:t>Computers ne </a:t>
            </a:r>
            <a:r>
              <a:rPr lang="en-US" dirty="0" err="1" smtClean="0"/>
              <a:t>traitent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signaux</a:t>
            </a:r>
            <a:r>
              <a:rPr lang="en-US" dirty="0" smtClean="0"/>
              <a:t> </a:t>
            </a:r>
            <a:r>
              <a:rPr lang="en-US" dirty="0" err="1" smtClean="0"/>
              <a:t>numériques</a:t>
            </a:r>
            <a:r>
              <a:rPr lang="en-US" dirty="0" smtClean="0"/>
              <a:t> (</a:t>
            </a:r>
            <a:r>
              <a:rPr lang="en-US" dirty="0" err="1" smtClean="0"/>
              <a:t>discrétisés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Line 431"/>
          <p:cNvSpPr>
            <a:spLocks noChangeShapeType="1"/>
          </p:cNvSpPr>
          <p:nvPr/>
        </p:nvSpPr>
        <p:spPr bwMode="auto">
          <a:xfrm flipV="1">
            <a:off x="4935032" y="4485462"/>
            <a:ext cx="3911458" cy="1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 flipV="1">
            <a:off x="5107681" y="2603589"/>
            <a:ext cx="1918" cy="2056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5109599" y="3276600"/>
            <a:ext cx="3653401" cy="1208862"/>
            <a:chOff x="5109599" y="3276600"/>
            <a:chExt cx="3653401" cy="120886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09599" y="3276600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150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15000" y="4485462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246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28799" y="3276600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342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34200" y="4485462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438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47999" y="3276600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534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53400" y="4485462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630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402"/>
          <p:cNvSpPr txBox="1">
            <a:spLocks noChangeArrowheads="1"/>
          </p:cNvSpPr>
          <p:nvPr/>
        </p:nvSpPr>
        <p:spPr bwMode="auto">
          <a:xfrm>
            <a:off x="4724400" y="4310672"/>
            <a:ext cx="6656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charset="0"/>
              </a:rPr>
              <a:t>0</a:t>
            </a:r>
            <a:endParaRPr lang="fr-FR" sz="1600" dirty="0">
              <a:latin typeface="Arial" charset="0"/>
            </a:endParaRPr>
          </a:p>
        </p:txBody>
      </p:sp>
      <p:sp>
        <p:nvSpPr>
          <p:cNvPr id="31" name="Text Box 402"/>
          <p:cNvSpPr txBox="1">
            <a:spLocks noChangeArrowheads="1"/>
          </p:cNvSpPr>
          <p:nvPr/>
        </p:nvSpPr>
        <p:spPr bwMode="auto">
          <a:xfrm>
            <a:off x="4733278" y="3108202"/>
            <a:ext cx="6656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9550811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Convertisseur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Analogique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Numérique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   </a:t>
            </a:r>
            <a:r>
              <a:rPr lang="en-US" sz="4000" dirty="0" smtClean="0">
                <a:solidFill>
                  <a:srgbClr val="FF0000"/>
                </a:solidFill>
              </a:rPr>
              <a:t>(CAN)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7664" y="3244089"/>
            <a:ext cx="3960440" cy="993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CAN sous </a:t>
            </a:r>
            <a:r>
              <a:rPr lang="en-US" dirty="0" err="1" smtClean="0">
                <a:solidFill>
                  <a:srgbClr val="002060"/>
                </a:solidFill>
              </a:rPr>
              <a:t>forme</a:t>
            </a:r>
            <a:r>
              <a:rPr lang="en-US" dirty="0" smtClean="0">
                <a:solidFill>
                  <a:srgbClr val="002060"/>
                </a:solidFill>
              </a:rPr>
              <a:t> de Circuit </a:t>
            </a:r>
            <a:r>
              <a:rPr lang="en-US" dirty="0" err="1" smtClean="0">
                <a:solidFill>
                  <a:srgbClr val="002060"/>
                </a:solidFill>
              </a:rPr>
              <a:t>Intégré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15632" r="10575" b="14253"/>
          <a:stretch/>
        </p:blipFill>
        <p:spPr bwMode="auto">
          <a:xfrm>
            <a:off x="5076056" y="2571744"/>
            <a:ext cx="2590800" cy="233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650851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Convertisseur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Analogique-Numérique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(CAN)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/>
          <a:lstStyle/>
          <a:p>
            <a:r>
              <a:rPr lang="en-US" dirty="0" smtClean="0"/>
              <a:t>Un circuit </a:t>
            </a:r>
            <a:r>
              <a:rPr lang="en-US" dirty="0" err="1" smtClean="0"/>
              <a:t>intégré</a:t>
            </a:r>
            <a:r>
              <a:rPr lang="en-US" dirty="0" smtClean="0"/>
              <a:t> qui </a:t>
            </a:r>
            <a:r>
              <a:rPr lang="en-US" dirty="0" err="1" smtClean="0"/>
              <a:t>convertit</a:t>
            </a:r>
            <a:r>
              <a:rPr lang="en-US" dirty="0" smtClean="0"/>
              <a:t> un </a:t>
            </a:r>
            <a:r>
              <a:rPr lang="en-US" dirty="0"/>
              <a:t>signal </a:t>
            </a:r>
            <a:r>
              <a:rPr lang="en-US" dirty="0" err="1" smtClean="0"/>
              <a:t>analogique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continu</a:t>
            </a:r>
            <a:r>
              <a:rPr lang="en-US" dirty="0" smtClean="0"/>
              <a:t>) en un signal </a:t>
            </a:r>
            <a:r>
              <a:rPr lang="en-US" dirty="0" err="1" smtClean="0"/>
              <a:t>numérique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discret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Fait le lien entre le monde </a:t>
            </a:r>
            <a:r>
              <a:rPr lang="en-US" dirty="0" err="1" smtClean="0"/>
              <a:t>analogique</a:t>
            </a:r>
            <a:r>
              <a:rPr lang="en-US" dirty="0" smtClean="0"/>
              <a:t> des </a:t>
            </a:r>
            <a:r>
              <a:rPr lang="en-US" dirty="0" err="1" smtClean="0"/>
              <a:t>capteurs</a:t>
            </a:r>
            <a:r>
              <a:rPr lang="en-US" dirty="0" smtClean="0"/>
              <a:t> et le monde  </a:t>
            </a:r>
            <a:r>
              <a:rPr lang="en-US" dirty="0"/>
              <a:t>digital </a:t>
            </a:r>
            <a:r>
              <a:rPr lang="en-US" dirty="0" smtClean="0"/>
              <a:t>du </a:t>
            </a:r>
            <a:r>
              <a:rPr lang="en-US" dirty="0" err="1" smtClean="0"/>
              <a:t>traitement</a:t>
            </a:r>
            <a:r>
              <a:rPr lang="en-US" dirty="0" smtClean="0"/>
              <a:t> du signal et </a:t>
            </a:r>
            <a:r>
              <a:rPr lang="en-US" dirty="0" err="1" smtClean="0"/>
              <a:t>sauvegarde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659791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819400" y="4648200"/>
            <a:ext cx="3839588" cy="2550854"/>
            <a:chOff x="2563813" y="2052637"/>
            <a:chExt cx="3671887" cy="2232025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>
                  <a:latin typeface="Arial" charset="0"/>
                </a:rPr>
                <a:t>t</a:t>
              </a: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708275" y="2509837"/>
              <a:ext cx="3024188" cy="1055688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2859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Convertisseur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Analogique-Numérique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(CAN)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596" y="1357298"/>
            <a:ext cx="8229600" cy="347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circuit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intégré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convertit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signal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analogique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en un signal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numérique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Fait le lien entre le monde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analogique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capteurs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le monde  digital du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traitement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signal et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sauvegarde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données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67845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819400" y="4648200"/>
            <a:ext cx="3839588" cy="2550854"/>
            <a:chOff x="2563813" y="2052637"/>
            <a:chExt cx="3671887" cy="2232025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>
                  <a:latin typeface="Arial" charset="0"/>
                </a:rPr>
                <a:t>t</a:t>
              </a: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lowchart: Connector 25"/>
          <p:cNvSpPr/>
          <p:nvPr/>
        </p:nvSpPr>
        <p:spPr>
          <a:xfrm>
            <a:off x="2933620" y="5734936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153380" y="547369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385140" y="525780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620105" y="5161637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3836661" y="5442847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62422" y="5747643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288182" y="6097796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515603" y="6281021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4741363" y="6320043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4967124" y="614177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192884" y="6080085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5418645" y="6021553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104717" y="5830192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5870166" y="5881915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24960" y="5952656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Convertisseur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Analogique-Numérique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(CAN)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/>
          <a:lstStyle/>
          <a:p>
            <a:r>
              <a:rPr lang="en-US" dirty="0" smtClean="0"/>
              <a:t>Un circuit </a:t>
            </a:r>
            <a:r>
              <a:rPr lang="en-US" dirty="0" err="1" smtClean="0"/>
              <a:t>intégré</a:t>
            </a:r>
            <a:r>
              <a:rPr lang="en-US" dirty="0" smtClean="0"/>
              <a:t> qui </a:t>
            </a:r>
            <a:r>
              <a:rPr lang="en-US" dirty="0" err="1" smtClean="0"/>
              <a:t>convertit</a:t>
            </a:r>
            <a:r>
              <a:rPr lang="en-US" dirty="0" smtClean="0"/>
              <a:t> un </a:t>
            </a:r>
            <a:r>
              <a:rPr lang="en-US" dirty="0"/>
              <a:t>signal </a:t>
            </a:r>
            <a:r>
              <a:rPr lang="en-US" dirty="0" err="1" smtClean="0"/>
              <a:t>analogique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continu</a:t>
            </a:r>
            <a:r>
              <a:rPr lang="en-US" dirty="0" smtClean="0"/>
              <a:t>) en un signal </a:t>
            </a:r>
            <a:r>
              <a:rPr lang="en-US" dirty="0" err="1" smtClean="0"/>
              <a:t>numérique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discret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Fait le lien entre le monde </a:t>
            </a:r>
            <a:r>
              <a:rPr lang="en-US" dirty="0" err="1" smtClean="0"/>
              <a:t>analogique</a:t>
            </a:r>
            <a:r>
              <a:rPr lang="en-US" dirty="0" smtClean="0"/>
              <a:t> des </a:t>
            </a:r>
            <a:r>
              <a:rPr lang="en-US" dirty="0" err="1" smtClean="0"/>
              <a:t>capteurs</a:t>
            </a:r>
            <a:r>
              <a:rPr lang="en-US" dirty="0" smtClean="0"/>
              <a:t> et le monde  </a:t>
            </a:r>
            <a:r>
              <a:rPr lang="en-US" dirty="0"/>
              <a:t>digital </a:t>
            </a:r>
            <a:r>
              <a:rPr lang="en-US" dirty="0" smtClean="0"/>
              <a:t>du </a:t>
            </a:r>
            <a:r>
              <a:rPr lang="en-US" dirty="0" err="1" smtClean="0"/>
              <a:t>traitement</a:t>
            </a:r>
            <a:r>
              <a:rPr lang="en-US" dirty="0" smtClean="0"/>
              <a:t> du signal et </a:t>
            </a:r>
            <a:r>
              <a:rPr lang="en-US" dirty="0" err="1" smtClean="0"/>
              <a:t>sauvegarde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093141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664797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Processus</a:t>
            </a:r>
            <a:r>
              <a:rPr lang="en-US" dirty="0" smtClean="0">
                <a:solidFill>
                  <a:schemeClr val="bg1"/>
                </a:solidFill>
              </a:rPr>
              <a:t> de Conversion CAN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6825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étapes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Echantillonnage</a:t>
            </a:r>
            <a:r>
              <a:rPr lang="en-US" dirty="0" smtClean="0"/>
              <a:t> et </a:t>
            </a:r>
            <a:r>
              <a:rPr lang="en-US" dirty="0" err="1" smtClean="0"/>
              <a:t>Maintien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Quantification et </a:t>
            </a:r>
            <a:r>
              <a:rPr lang="en-US" dirty="0" err="1" smtClean="0"/>
              <a:t>Codage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6" name="Group 145"/>
          <p:cNvGrpSpPr/>
          <p:nvPr/>
        </p:nvGrpSpPr>
        <p:grpSpPr>
          <a:xfrm>
            <a:off x="314325" y="4114801"/>
            <a:ext cx="8520887" cy="2334798"/>
            <a:chOff x="77838" y="4419600"/>
            <a:chExt cx="8292287" cy="2035787"/>
          </a:xfrm>
        </p:grpSpPr>
        <p:grpSp>
          <p:nvGrpSpPr>
            <p:cNvPr id="7" name="Group 121"/>
            <p:cNvGrpSpPr/>
            <p:nvPr/>
          </p:nvGrpSpPr>
          <p:grpSpPr>
            <a:xfrm>
              <a:off x="77838" y="4419600"/>
              <a:ext cx="6109854" cy="2005277"/>
              <a:chOff x="77838" y="4419600"/>
              <a:chExt cx="7747682" cy="2005277"/>
            </a:xfrm>
          </p:grpSpPr>
          <p:grpSp>
            <p:nvGrpSpPr>
              <p:cNvPr id="11" name="Group 28"/>
              <p:cNvGrpSpPr/>
              <p:nvPr/>
            </p:nvGrpSpPr>
            <p:grpSpPr>
              <a:xfrm>
                <a:off x="77838" y="4572000"/>
                <a:ext cx="2189138" cy="1631915"/>
                <a:chOff x="77837" y="3335736"/>
                <a:chExt cx="4554342" cy="2868179"/>
              </a:xfrm>
            </p:grpSpPr>
            <p:sp>
              <p:nvSpPr>
                <p:cNvPr id="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55049" y="3335736"/>
                  <a:ext cx="0" cy="24051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917425" y="5732686"/>
                  <a:ext cx="714754" cy="471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1800">
                      <a:latin typeface="Arial" charset="0"/>
                    </a:rPr>
                    <a:t>t</a:t>
                  </a:r>
                </a:p>
              </p:txBody>
            </p:sp>
            <p:sp>
              <p:nvSpPr>
                <p:cNvPr id="10" name="Freeform 27"/>
                <p:cNvSpPr>
                  <a:spLocks/>
                </p:cNvSpPr>
                <p:nvPr/>
              </p:nvSpPr>
              <p:spPr bwMode="auto">
                <a:xfrm>
                  <a:off x="257017" y="3923244"/>
                  <a:ext cx="3750983" cy="1356572"/>
                </a:xfrm>
                <a:custGeom>
                  <a:avLst/>
                  <a:gdLst>
                    <a:gd name="T0" fmla="*/ 0 w 1905"/>
                    <a:gd name="T1" fmla="*/ 550863 h 665"/>
                    <a:gd name="T2" fmla="*/ 647700 w 1905"/>
                    <a:gd name="T3" fmla="*/ 47625 h 665"/>
                    <a:gd name="T4" fmla="*/ 1295400 w 1905"/>
                    <a:gd name="T5" fmla="*/ 839788 h 665"/>
                    <a:gd name="T6" fmla="*/ 1655763 w 1905"/>
                    <a:gd name="T7" fmla="*/ 1055688 h 665"/>
                    <a:gd name="T8" fmla="*/ 2016125 w 1905"/>
                    <a:gd name="T9" fmla="*/ 839788 h 665"/>
                    <a:gd name="T10" fmla="*/ 2447925 w 1905"/>
                    <a:gd name="T11" fmla="*/ 766763 h 665"/>
                    <a:gd name="T12" fmla="*/ 3024188 w 1905"/>
                    <a:gd name="T13" fmla="*/ 623888 h 6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05" h="665">
                      <a:moveTo>
                        <a:pt x="0" y="347"/>
                      </a:moveTo>
                      <a:cubicBezTo>
                        <a:pt x="136" y="173"/>
                        <a:pt x="272" y="0"/>
                        <a:pt x="408" y="30"/>
                      </a:cubicBezTo>
                      <a:cubicBezTo>
                        <a:pt x="544" y="60"/>
                        <a:pt x="710" y="423"/>
                        <a:pt x="816" y="529"/>
                      </a:cubicBezTo>
                      <a:cubicBezTo>
                        <a:pt x="922" y="635"/>
                        <a:pt x="967" y="665"/>
                        <a:pt x="1043" y="665"/>
                      </a:cubicBezTo>
                      <a:cubicBezTo>
                        <a:pt x="1119" y="665"/>
                        <a:pt x="1187" y="559"/>
                        <a:pt x="1270" y="529"/>
                      </a:cubicBezTo>
                      <a:cubicBezTo>
                        <a:pt x="1353" y="499"/>
                        <a:pt x="1436" y="506"/>
                        <a:pt x="1542" y="483"/>
                      </a:cubicBezTo>
                      <a:cubicBezTo>
                        <a:pt x="1648" y="460"/>
                        <a:pt x="1776" y="426"/>
                        <a:pt x="1905" y="393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77837" y="5555209"/>
                  <a:ext cx="4284587" cy="20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Right Arrow 29"/>
              <p:cNvSpPr/>
              <p:nvPr/>
            </p:nvSpPr>
            <p:spPr>
              <a:xfrm>
                <a:off x="2057400" y="5099239"/>
                <a:ext cx="685800" cy="385926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13309" y="4548250"/>
                <a:ext cx="1746509" cy="14978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4642109" y="5105400"/>
                <a:ext cx="685800" cy="385926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76"/>
              <p:cNvGrpSpPr/>
              <p:nvPr/>
            </p:nvGrpSpPr>
            <p:grpSpPr>
              <a:xfrm>
                <a:off x="5257800" y="4419600"/>
                <a:ext cx="2567720" cy="2005277"/>
                <a:chOff x="5715001" y="4419600"/>
                <a:chExt cx="2567720" cy="2005277"/>
              </a:xfrm>
            </p:grpSpPr>
            <p:grpSp>
              <p:nvGrpSpPr>
                <p:cNvPr id="14" name="Group 33"/>
                <p:cNvGrpSpPr/>
                <p:nvPr/>
              </p:nvGrpSpPr>
              <p:grpSpPr>
                <a:xfrm>
                  <a:off x="5715001" y="4419600"/>
                  <a:ext cx="2567720" cy="2005277"/>
                  <a:chOff x="2563813" y="2052637"/>
                  <a:chExt cx="3671887" cy="2232025"/>
                </a:xfrm>
              </p:grpSpPr>
              <p:sp>
                <p:nvSpPr>
                  <p:cNvPr id="58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6688" y="2052637"/>
                    <a:ext cx="0" cy="18716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9438" y="3917950"/>
                    <a:ext cx="576262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fr-FR" sz="1800">
                        <a:latin typeface="Arial" charset="0"/>
                      </a:rPr>
                      <a:t>t</a:t>
                    </a:r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2708275" y="2509837"/>
                    <a:ext cx="3024188" cy="1055688"/>
                  </a:xfrm>
                  <a:custGeom>
                    <a:avLst/>
                    <a:gdLst>
                      <a:gd name="T0" fmla="*/ 0 w 1905"/>
                      <a:gd name="T1" fmla="*/ 550863 h 665"/>
                      <a:gd name="T2" fmla="*/ 647700 w 1905"/>
                      <a:gd name="T3" fmla="*/ 47625 h 665"/>
                      <a:gd name="T4" fmla="*/ 1295400 w 1905"/>
                      <a:gd name="T5" fmla="*/ 839788 h 665"/>
                      <a:gd name="T6" fmla="*/ 1655763 w 1905"/>
                      <a:gd name="T7" fmla="*/ 1055688 h 665"/>
                      <a:gd name="T8" fmla="*/ 2016125 w 1905"/>
                      <a:gd name="T9" fmla="*/ 839788 h 665"/>
                      <a:gd name="T10" fmla="*/ 2447925 w 1905"/>
                      <a:gd name="T11" fmla="*/ 766763 h 665"/>
                      <a:gd name="T12" fmla="*/ 3024188 w 1905"/>
                      <a:gd name="T13" fmla="*/ 623888 h 6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905" h="665">
                        <a:moveTo>
                          <a:pt x="0" y="347"/>
                        </a:moveTo>
                        <a:cubicBezTo>
                          <a:pt x="136" y="173"/>
                          <a:pt x="272" y="0"/>
                          <a:pt x="408" y="30"/>
                        </a:cubicBezTo>
                        <a:cubicBezTo>
                          <a:pt x="544" y="60"/>
                          <a:pt x="710" y="423"/>
                          <a:pt x="816" y="529"/>
                        </a:cubicBezTo>
                        <a:cubicBezTo>
                          <a:pt x="922" y="635"/>
                          <a:pt x="967" y="665"/>
                          <a:pt x="1043" y="665"/>
                        </a:cubicBezTo>
                        <a:cubicBezTo>
                          <a:pt x="1119" y="665"/>
                          <a:pt x="1187" y="559"/>
                          <a:pt x="1270" y="529"/>
                        </a:cubicBezTo>
                        <a:cubicBezTo>
                          <a:pt x="1353" y="499"/>
                          <a:pt x="1436" y="506"/>
                          <a:pt x="1542" y="483"/>
                        </a:cubicBezTo>
                        <a:cubicBezTo>
                          <a:pt x="1648" y="460"/>
                          <a:pt x="1776" y="426"/>
                          <a:pt x="1905" y="393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3813" y="3779837"/>
                    <a:ext cx="3454400" cy="15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816022" y="5092780"/>
                  <a:ext cx="148329" cy="23247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114218" y="4871715"/>
                  <a:ext cx="154584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61"/>
                <p:cNvSpPr>
                  <a:spLocks noChangeShapeType="1"/>
                </p:cNvSpPr>
                <p:nvPr/>
              </p:nvSpPr>
              <p:spPr bwMode="auto">
                <a:xfrm>
                  <a:off x="6421631" y="5062628"/>
                  <a:ext cx="149867" cy="26661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61"/>
                <p:cNvSpPr>
                  <a:spLocks noChangeShapeType="1"/>
                </p:cNvSpPr>
                <p:nvPr/>
              </p:nvSpPr>
              <p:spPr bwMode="auto">
                <a:xfrm>
                  <a:off x="6720774" y="5583402"/>
                  <a:ext cx="152642" cy="169163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023838" y="5639738"/>
                  <a:ext cx="150978" cy="136358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326383" y="5536337"/>
                  <a:ext cx="150386" cy="47064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627747" y="5444500"/>
                  <a:ext cx="150977" cy="4049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61"/>
                <p:cNvSpPr>
                  <a:spLocks noChangeShapeType="1"/>
                </p:cNvSpPr>
                <p:nvPr/>
              </p:nvSpPr>
              <p:spPr bwMode="auto">
                <a:xfrm>
                  <a:off x="5964351" y="5092060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61"/>
                <p:cNvSpPr>
                  <a:spLocks noChangeShapeType="1"/>
                </p:cNvSpPr>
                <p:nvPr/>
              </p:nvSpPr>
              <p:spPr bwMode="auto">
                <a:xfrm>
                  <a:off x="6271764" y="5062628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61"/>
                <p:cNvSpPr>
                  <a:spLocks noChangeShapeType="1"/>
                </p:cNvSpPr>
                <p:nvPr/>
              </p:nvSpPr>
              <p:spPr bwMode="auto">
                <a:xfrm>
                  <a:off x="6569960" y="5583401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auto">
                <a:xfrm>
                  <a:off x="6870808" y="5752407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61"/>
                <p:cNvSpPr>
                  <a:spLocks noChangeShapeType="1"/>
                </p:cNvSpPr>
                <p:nvPr/>
              </p:nvSpPr>
              <p:spPr bwMode="auto">
                <a:xfrm>
                  <a:off x="7172017" y="5632894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61"/>
                <p:cNvSpPr>
                  <a:spLocks noChangeShapeType="1"/>
                </p:cNvSpPr>
                <p:nvPr/>
              </p:nvSpPr>
              <p:spPr bwMode="auto">
                <a:xfrm>
                  <a:off x="7466737" y="5536337"/>
                  <a:ext cx="161009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61"/>
                <p:cNvSpPr>
                  <a:spLocks noChangeShapeType="1"/>
                </p:cNvSpPr>
                <p:nvPr/>
              </p:nvSpPr>
              <p:spPr bwMode="auto">
                <a:xfrm>
                  <a:off x="7775116" y="5445772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61"/>
                <p:cNvSpPr>
                  <a:spLocks noChangeShapeType="1"/>
                </p:cNvSpPr>
                <p:nvPr/>
              </p:nvSpPr>
              <p:spPr bwMode="auto">
                <a:xfrm>
                  <a:off x="6116866" y="4871716"/>
                  <a:ext cx="0" cy="22106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61"/>
                <p:cNvSpPr>
                  <a:spLocks noChangeShapeType="1"/>
                </p:cNvSpPr>
                <p:nvPr/>
              </p:nvSpPr>
              <p:spPr bwMode="auto">
                <a:xfrm>
                  <a:off x="6267843" y="4874807"/>
                  <a:ext cx="960" cy="18782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61"/>
                <p:cNvSpPr>
                  <a:spLocks noChangeShapeType="1"/>
                </p:cNvSpPr>
                <p:nvPr/>
              </p:nvSpPr>
              <p:spPr bwMode="auto">
                <a:xfrm>
                  <a:off x="6575373" y="5324542"/>
                  <a:ext cx="0" cy="25886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020675" y="5752407"/>
                  <a:ext cx="0" cy="26389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61"/>
                <p:cNvSpPr>
                  <a:spLocks noChangeShapeType="1"/>
                </p:cNvSpPr>
                <p:nvPr/>
              </p:nvSpPr>
              <p:spPr bwMode="auto">
                <a:xfrm>
                  <a:off x="7326382" y="5583402"/>
                  <a:ext cx="1" cy="49492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627746" y="5484991"/>
                  <a:ext cx="0" cy="5134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81" name="Straight Connector 80"/>
              <p:cNvCxnSpPr>
                <a:stCxn id="31" idx="1"/>
              </p:cNvCxnSpPr>
              <p:nvPr/>
            </p:nvCxnSpPr>
            <p:spPr>
              <a:xfrm flipV="1">
                <a:off x="2813309" y="5297178"/>
                <a:ext cx="46329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31" idx="3"/>
              </p:cNvCxnSpPr>
              <p:nvPr/>
            </p:nvCxnSpPr>
            <p:spPr>
              <a:xfrm>
                <a:off x="3686563" y="5297178"/>
                <a:ext cx="873255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326136" y="5092780"/>
                <a:ext cx="360427" cy="2117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Flowchart: Connector 89"/>
              <p:cNvSpPr/>
              <p:nvPr/>
            </p:nvSpPr>
            <p:spPr>
              <a:xfrm>
                <a:off x="3200400" y="5257800"/>
                <a:ext cx="79433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Connector 90"/>
              <p:cNvSpPr/>
              <p:nvPr/>
            </p:nvSpPr>
            <p:spPr>
              <a:xfrm>
                <a:off x="3646846" y="5266476"/>
                <a:ext cx="79433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91"/>
              <p:cNvGrpSpPr/>
              <p:nvPr/>
            </p:nvGrpSpPr>
            <p:grpSpPr>
              <a:xfrm>
                <a:off x="3044954" y="4830488"/>
                <a:ext cx="766713" cy="185902"/>
                <a:chOff x="1851056" y="3305751"/>
                <a:chExt cx="3750981" cy="936677"/>
              </a:xfrm>
            </p:grpSpPr>
            <p:sp>
              <p:nvSpPr>
                <p:cNvPr id="9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851056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113386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388641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656117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927187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189517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464772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732248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988841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251171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526426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793902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064972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327302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61"/>
                <p:cNvSpPr>
                  <a:spLocks noChangeShapeType="1"/>
                </p:cNvSpPr>
                <p:nvPr/>
              </p:nvSpPr>
              <p:spPr bwMode="auto">
                <a:xfrm>
                  <a:off x="1853024" y="3309386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61"/>
                <p:cNvSpPr>
                  <a:spLocks noChangeShapeType="1"/>
                </p:cNvSpPr>
                <p:nvPr/>
              </p:nvSpPr>
              <p:spPr bwMode="auto">
                <a:xfrm>
                  <a:off x="2390299" y="3307831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61"/>
                <p:cNvSpPr>
                  <a:spLocks noChangeShapeType="1"/>
                </p:cNvSpPr>
                <p:nvPr/>
              </p:nvSpPr>
              <p:spPr bwMode="auto">
                <a:xfrm>
                  <a:off x="2927187" y="331508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61"/>
                <p:cNvSpPr>
                  <a:spLocks noChangeShapeType="1"/>
                </p:cNvSpPr>
                <p:nvPr/>
              </p:nvSpPr>
              <p:spPr bwMode="auto">
                <a:xfrm>
                  <a:off x="3457775" y="331716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61"/>
                <p:cNvSpPr>
                  <a:spLocks noChangeShapeType="1"/>
                </p:cNvSpPr>
                <p:nvPr/>
              </p:nvSpPr>
              <p:spPr bwMode="auto">
                <a:xfrm>
                  <a:off x="3995050" y="3315607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61"/>
                <p:cNvSpPr>
                  <a:spLocks noChangeShapeType="1"/>
                </p:cNvSpPr>
                <p:nvPr/>
              </p:nvSpPr>
              <p:spPr bwMode="auto">
                <a:xfrm>
                  <a:off x="4531938" y="332285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61"/>
                <p:cNvSpPr>
                  <a:spLocks noChangeShapeType="1"/>
                </p:cNvSpPr>
                <p:nvPr/>
              </p:nvSpPr>
              <p:spPr bwMode="auto">
                <a:xfrm>
                  <a:off x="5064762" y="332493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61"/>
                <p:cNvSpPr>
                  <a:spLocks noChangeShapeType="1"/>
                </p:cNvSpPr>
                <p:nvPr/>
              </p:nvSpPr>
              <p:spPr bwMode="auto">
                <a:xfrm>
                  <a:off x="2124481" y="4226876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61"/>
                <p:cNvSpPr>
                  <a:spLocks noChangeShapeType="1"/>
                </p:cNvSpPr>
                <p:nvPr/>
              </p:nvSpPr>
              <p:spPr bwMode="auto">
                <a:xfrm>
                  <a:off x="2661756" y="4225321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61"/>
                <p:cNvSpPr>
                  <a:spLocks noChangeShapeType="1"/>
                </p:cNvSpPr>
                <p:nvPr/>
              </p:nvSpPr>
              <p:spPr bwMode="auto">
                <a:xfrm>
                  <a:off x="3198644" y="423257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61"/>
                <p:cNvSpPr>
                  <a:spLocks noChangeShapeType="1"/>
                </p:cNvSpPr>
                <p:nvPr/>
              </p:nvSpPr>
              <p:spPr bwMode="auto">
                <a:xfrm>
                  <a:off x="3729232" y="423465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61"/>
                <p:cNvSpPr>
                  <a:spLocks noChangeShapeType="1"/>
                </p:cNvSpPr>
                <p:nvPr/>
              </p:nvSpPr>
              <p:spPr bwMode="auto">
                <a:xfrm>
                  <a:off x="4266507" y="4233097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61"/>
                <p:cNvSpPr>
                  <a:spLocks noChangeShapeType="1"/>
                </p:cNvSpPr>
                <p:nvPr/>
              </p:nvSpPr>
              <p:spPr bwMode="auto">
                <a:xfrm>
                  <a:off x="4803395" y="424034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61"/>
                <p:cNvSpPr>
                  <a:spLocks noChangeShapeType="1"/>
                </p:cNvSpPr>
                <p:nvPr/>
              </p:nvSpPr>
              <p:spPr bwMode="auto">
                <a:xfrm>
                  <a:off x="5336219" y="424242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3" name="Right Arrow 122"/>
            <p:cNvSpPr/>
            <p:nvPr/>
          </p:nvSpPr>
          <p:spPr>
            <a:xfrm>
              <a:off x="6012375" y="5105400"/>
              <a:ext cx="540825" cy="38592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623696" y="4550643"/>
              <a:ext cx="1377304" cy="1497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26"/>
            <p:cNvGrpSpPr/>
            <p:nvPr/>
          </p:nvGrpSpPr>
          <p:grpSpPr>
            <a:xfrm>
              <a:off x="8002223" y="4800600"/>
              <a:ext cx="367902" cy="76200"/>
              <a:chOff x="8014098" y="4800600"/>
              <a:chExt cx="367902" cy="76200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Flowchart: Connector 125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27"/>
            <p:cNvGrpSpPr/>
            <p:nvPr/>
          </p:nvGrpSpPr>
          <p:grpSpPr>
            <a:xfrm>
              <a:off x="8001000" y="5029200"/>
              <a:ext cx="367902" cy="76200"/>
              <a:chOff x="8014098" y="4800600"/>
              <a:chExt cx="367902" cy="76200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lowchart: Connector 129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30"/>
            <p:cNvGrpSpPr/>
            <p:nvPr/>
          </p:nvGrpSpPr>
          <p:grpSpPr>
            <a:xfrm>
              <a:off x="8001000" y="5791200"/>
              <a:ext cx="367902" cy="76200"/>
              <a:chOff x="8014098" y="4800600"/>
              <a:chExt cx="367902" cy="7620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Flowchart: Connector 132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33"/>
            <p:cNvGrpSpPr/>
            <p:nvPr/>
          </p:nvGrpSpPr>
          <p:grpSpPr>
            <a:xfrm>
              <a:off x="8001000" y="5257800"/>
              <a:ext cx="367902" cy="76200"/>
              <a:chOff x="8014098" y="4800600"/>
              <a:chExt cx="367902" cy="7620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Flowchart: Connector 135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105746" y="6187026"/>
              <a:ext cx="2307984" cy="26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Entrée: Signal </a:t>
              </a:r>
              <a:r>
                <a:rPr lang="en-US" sz="1400" dirty="0" err="1" smtClean="0"/>
                <a:t>Analogique</a:t>
              </a:r>
              <a:endParaRPr lang="en-US" sz="14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219084" y="5557978"/>
              <a:ext cx="1422330" cy="4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Echantillonneur</a:t>
              </a:r>
              <a:r>
                <a:rPr lang="en-US" sz="1400" dirty="0" smtClean="0"/>
                <a:t> et </a:t>
              </a:r>
              <a:r>
                <a:rPr lang="en-US" sz="1400" dirty="0" err="1" smtClean="0"/>
                <a:t>Maintien</a:t>
              </a:r>
              <a:endParaRPr lang="en-US" sz="14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705600" y="4876800"/>
              <a:ext cx="1295400" cy="64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Quantification</a:t>
              </a:r>
            </a:p>
            <a:p>
              <a:pPr algn="ctr"/>
              <a:r>
                <a:rPr lang="en-US" sz="1400" dirty="0" smtClean="0"/>
                <a:t>et</a:t>
              </a:r>
            </a:p>
            <a:p>
              <a:pPr algn="ctr"/>
              <a:r>
                <a:rPr lang="en-US" sz="1400" dirty="0" err="1" smtClean="0"/>
                <a:t>Codage</a:t>
              </a:r>
              <a:endParaRPr lang="en-US" sz="1400" dirty="0"/>
            </a:p>
          </p:txBody>
        </p:sp>
        <p:sp>
          <p:nvSpPr>
            <p:cNvPr id="143" name="Flowchart: Connector 142"/>
            <p:cNvSpPr/>
            <p:nvPr/>
          </p:nvSpPr>
          <p:spPr>
            <a:xfrm>
              <a:off x="8137957" y="5370695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143"/>
            <p:cNvSpPr/>
            <p:nvPr/>
          </p:nvSpPr>
          <p:spPr>
            <a:xfrm>
              <a:off x="8137957" y="5496853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Connector 144"/>
            <p:cNvSpPr/>
            <p:nvPr/>
          </p:nvSpPr>
          <p:spPr>
            <a:xfrm>
              <a:off x="8137957" y="5639755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474186" y="3962400"/>
            <a:ext cx="6060214" cy="24522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2052" y="3669268"/>
            <a:ext cx="43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Convertisseur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analogique-numérique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2903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6647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Principe de CAN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 flipV="1">
            <a:off x="4614470" y="2137262"/>
            <a:ext cx="0" cy="2405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8276846" y="4534212"/>
            <a:ext cx="714754" cy="47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t</a:t>
            </a:r>
          </a:p>
        </p:txBody>
      </p:sp>
      <p:sp>
        <p:nvSpPr>
          <p:cNvPr id="57" name="Freeform 27"/>
          <p:cNvSpPr>
            <a:spLocks/>
          </p:cNvSpPr>
          <p:nvPr/>
        </p:nvSpPr>
        <p:spPr bwMode="auto">
          <a:xfrm>
            <a:off x="4616438" y="2724770"/>
            <a:ext cx="3750983" cy="1356572"/>
          </a:xfrm>
          <a:custGeom>
            <a:avLst/>
            <a:gdLst>
              <a:gd name="T0" fmla="*/ 0 w 1905"/>
              <a:gd name="T1" fmla="*/ 550863 h 665"/>
              <a:gd name="T2" fmla="*/ 647700 w 1905"/>
              <a:gd name="T3" fmla="*/ 47625 h 665"/>
              <a:gd name="T4" fmla="*/ 1295400 w 1905"/>
              <a:gd name="T5" fmla="*/ 839788 h 665"/>
              <a:gd name="T6" fmla="*/ 1655763 w 1905"/>
              <a:gd name="T7" fmla="*/ 1055688 h 665"/>
              <a:gd name="T8" fmla="*/ 2016125 w 1905"/>
              <a:gd name="T9" fmla="*/ 839788 h 665"/>
              <a:gd name="T10" fmla="*/ 2447925 w 1905"/>
              <a:gd name="T11" fmla="*/ 766763 h 665"/>
              <a:gd name="T12" fmla="*/ 3024188 w 1905"/>
              <a:gd name="T13" fmla="*/ 623888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 flipV="1">
            <a:off x="4437258" y="4356735"/>
            <a:ext cx="4284587" cy="2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29577" y="2526268"/>
            <a:ext cx="223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Continuous Signal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5867400" y="2710934"/>
            <a:ext cx="662177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37258" cy="52299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Echantillonnage</a:t>
            </a: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 et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Maintien</a:t>
            </a:r>
            <a:endParaRPr lang="en-US" b="1" dirty="0" smtClean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Measuring analog signals at uniform time intervals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Ideally twice as fast as what we are sampling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Digital system works with discrete states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Taking samples from each location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Reflects sampled and hold signal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Digital approximation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00" y="1700808"/>
            <a:ext cx="4296558" cy="481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1561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6647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Principe de CAN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52"/>
          <p:cNvGrpSpPr/>
          <p:nvPr/>
        </p:nvGrpSpPr>
        <p:grpSpPr>
          <a:xfrm>
            <a:off x="4437258" y="2137262"/>
            <a:ext cx="4554342" cy="2868179"/>
            <a:chOff x="2563813" y="2052637"/>
            <a:chExt cx="3671887" cy="2232025"/>
          </a:xfrm>
        </p:grpSpPr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>
                  <a:latin typeface="Arial" charset="0"/>
                </a:rPr>
                <a:t>t</a:t>
              </a: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2708275" y="2509837"/>
              <a:ext cx="3024188" cy="1055688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2706688" y="2555875"/>
              <a:ext cx="3024187" cy="1233487"/>
              <a:chOff x="3379" y="3067"/>
              <a:chExt cx="1905" cy="777"/>
            </a:xfrm>
          </p:grpSpPr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3515" y="3067"/>
                <a:ext cx="1769" cy="777"/>
                <a:chOff x="3515" y="3067"/>
                <a:chExt cx="1769" cy="777"/>
              </a:xfrm>
            </p:grpSpPr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515" y="3222"/>
                  <a:ext cx="0" cy="61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51" y="310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87" y="3067"/>
                  <a:ext cx="0" cy="77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23" y="3173"/>
                  <a:ext cx="0" cy="6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059" y="3373"/>
                  <a:ext cx="0" cy="4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95" y="3566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32" y="3678"/>
                  <a:ext cx="0" cy="16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468" y="3696"/>
                  <a:ext cx="0" cy="14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597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40" y="3551"/>
                  <a:ext cx="0" cy="29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876" y="3533"/>
                  <a:ext cx="0" cy="31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12" y="3497"/>
                  <a:ext cx="0" cy="3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48" y="3469"/>
                  <a:ext cx="0" cy="37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284" y="3430"/>
                  <a:ext cx="0" cy="414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" name="Line 61"/>
              <p:cNvSpPr>
                <a:spLocks noChangeShapeType="1"/>
              </p:cNvSpPr>
              <p:nvPr/>
            </p:nvSpPr>
            <p:spPr bwMode="auto">
              <a:xfrm flipV="1">
                <a:off x="3379" y="3385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Content Placeholder 3"/>
          <p:cNvSpPr>
            <a:spLocks noGrp="1"/>
          </p:cNvSpPr>
          <p:nvPr>
            <p:ph sz="half" idx="1"/>
          </p:nvPr>
        </p:nvSpPr>
        <p:spPr>
          <a:xfrm>
            <a:off x="-1" y="1295400"/>
            <a:ext cx="4525865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Echantillonnage</a:t>
            </a: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 et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Maintien</a:t>
            </a:r>
            <a:endParaRPr lang="en-US" b="1" dirty="0" smtClean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Mésures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prises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sur</a:t>
            </a:r>
            <a:r>
              <a:rPr lang="en-US" dirty="0" smtClean="0">
                <a:latin typeface="Arial" charset="0"/>
              </a:rPr>
              <a:t> le signal </a:t>
            </a:r>
            <a:r>
              <a:rPr lang="en-US" dirty="0" err="1" smtClean="0">
                <a:latin typeface="Arial" charset="0"/>
              </a:rPr>
              <a:t>analogique</a:t>
            </a:r>
            <a:r>
              <a:rPr lang="en-US" dirty="0" smtClean="0">
                <a:latin typeface="Arial" charset="0"/>
              </a:rPr>
              <a:t> à des </a:t>
            </a:r>
            <a:r>
              <a:rPr lang="en-US" dirty="0" err="1" smtClean="0">
                <a:latin typeface="Arial" charset="0"/>
              </a:rPr>
              <a:t>intervalles</a:t>
            </a:r>
            <a:r>
              <a:rPr lang="en-US" dirty="0" smtClean="0">
                <a:latin typeface="Arial" charset="0"/>
              </a:rPr>
              <a:t> de temps </a:t>
            </a:r>
            <a:r>
              <a:rPr lang="en-US" dirty="0" err="1" smtClean="0">
                <a:latin typeface="Arial" charset="0"/>
              </a:rPr>
              <a:t>uniformes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Deux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fois</a:t>
            </a:r>
            <a:r>
              <a:rPr lang="en-US" dirty="0" smtClean="0">
                <a:latin typeface="Arial" charset="0"/>
              </a:rPr>
              <a:t> plus </a:t>
            </a:r>
            <a:r>
              <a:rPr lang="en-US" dirty="0" err="1" smtClean="0">
                <a:latin typeface="Arial" charset="0"/>
              </a:rPr>
              <a:t>vite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Digital system works with discrete states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Taking samples from each location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Reflects sampled and hold signal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Digital approximation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436445"/>
            <a:ext cx="4191000" cy="3192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70853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Principe de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8276846" y="4534212"/>
            <a:ext cx="714754" cy="47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570332"/>
            <a:ext cx="4191000" cy="290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4437258" y="2137262"/>
            <a:ext cx="4284587" cy="2405109"/>
            <a:chOff x="4437258" y="2137262"/>
            <a:chExt cx="4284587" cy="2405109"/>
          </a:xfrm>
        </p:grpSpPr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V="1">
              <a:off x="4614470" y="2137262"/>
              <a:ext cx="0" cy="240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4616438" y="2724770"/>
              <a:ext cx="3750983" cy="1356572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4437258" y="4356735"/>
              <a:ext cx="428458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35100" y="2704324"/>
              <a:ext cx="3917962" cy="16458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4614470" y="2783929"/>
              <a:ext cx="3750982" cy="1585046"/>
              <a:chOff x="3379" y="3067"/>
              <a:chExt cx="1905" cy="777"/>
            </a:xfrm>
          </p:grpSpPr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3515" y="3067"/>
                <a:ext cx="1769" cy="777"/>
                <a:chOff x="3515" y="3067"/>
                <a:chExt cx="1769" cy="777"/>
              </a:xfrm>
            </p:grpSpPr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515" y="3222"/>
                  <a:ext cx="0" cy="61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51" y="310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87" y="3067"/>
                  <a:ext cx="0" cy="77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23" y="3173"/>
                  <a:ext cx="0" cy="6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059" y="3373"/>
                  <a:ext cx="0" cy="4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95" y="3566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32" y="3678"/>
                  <a:ext cx="0" cy="16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468" y="3696"/>
                  <a:ext cx="0" cy="14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597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40" y="3551"/>
                  <a:ext cx="0" cy="29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876" y="3533"/>
                  <a:ext cx="0" cy="31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12" y="3497"/>
                  <a:ext cx="0" cy="3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48" y="3469"/>
                  <a:ext cx="0" cy="37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284" y="3430"/>
                  <a:ext cx="0" cy="414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" name="Line 61"/>
              <p:cNvSpPr>
                <a:spLocks noChangeShapeType="1"/>
              </p:cNvSpPr>
              <p:nvPr/>
            </p:nvSpPr>
            <p:spPr bwMode="auto">
              <a:xfrm flipV="1">
                <a:off x="3379" y="3385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Content Placeholder 3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343400" cy="5334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Echantillonnage</a:t>
            </a: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 et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Maintien</a:t>
            </a:r>
            <a:endParaRPr lang="en-US" b="1" dirty="0" smtClean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Mésures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prises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sur</a:t>
            </a:r>
            <a:r>
              <a:rPr lang="en-US" dirty="0" smtClean="0">
                <a:latin typeface="Arial" charset="0"/>
              </a:rPr>
              <a:t> le signal </a:t>
            </a:r>
            <a:r>
              <a:rPr lang="en-US" dirty="0" err="1" smtClean="0">
                <a:latin typeface="Arial" charset="0"/>
              </a:rPr>
              <a:t>analogique</a:t>
            </a:r>
            <a:r>
              <a:rPr lang="en-US" dirty="0" smtClean="0">
                <a:latin typeface="Arial" charset="0"/>
              </a:rPr>
              <a:t> à des </a:t>
            </a:r>
            <a:r>
              <a:rPr lang="en-US" dirty="0" err="1" smtClean="0">
                <a:latin typeface="Arial" charset="0"/>
              </a:rPr>
              <a:t>intervalles</a:t>
            </a:r>
            <a:r>
              <a:rPr lang="en-US" dirty="0" smtClean="0">
                <a:latin typeface="Arial" charset="0"/>
              </a:rPr>
              <a:t> de temps </a:t>
            </a:r>
            <a:r>
              <a:rPr lang="en-US" dirty="0" err="1" smtClean="0">
                <a:latin typeface="Arial" charset="0"/>
              </a:rPr>
              <a:t>uniformes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Deux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fois</a:t>
            </a:r>
            <a:r>
              <a:rPr lang="en-US" dirty="0" smtClean="0">
                <a:latin typeface="Arial" charset="0"/>
              </a:rPr>
              <a:t> plus </a:t>
            </a:r>
            <a:r>
              <a:rPr lang="en-US" dirty="0" err="1" smtClean="0">
                <a:latin typeface="Arial" charset="0"/>
              </a:rPr>
              <a:t>vite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que</a:t>
            </a:r>
            <a:r>
              <a:rPr lang="en-US" dirty="0" smtClean="0">
                <a:latin typeface="Arial" charset="0"/>
              </a:rPr>
              <a:t> le signal à </a:t>
            </a:r>
            <a:r>
              <a:rPr lang="en-US" dirty="0" err="1" smtClean="0">
                <a:latin typeface="Arial" charset="0"/>
              </a:rPr>
              <a:t>échantillonner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Systèmes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numériques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fonctionnent</a:t>
            </a:r>
            <a:r>
              <a:rPr lang="en-US" dirty="0" smtClean="0">
                <a:latin typeface="Arial" charset="0"/>
              </a:rPr>
              <a:t> à des </a:t>
            </a:r>
            <a:r>
              <a:rPr lang="en-US" dirty="0" err="1" smtClean="0">
                <a:latin typeface="Arial" charset="0"/>
              </a:rPr>
              <a:t>états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discrets</a:t>
            </a:r>
            <a:endParaRPr lang="en-US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Prenant</a:t>
            </a:r>
            <a:r>
              <a:rPr lang="en-US" dirty="0" smtClean="0">
                <a:latin typeface="Arial" charset="0"/>
              </a:rPr>
              <a:t> un </a:t>
            </a:r>
            <a:r>
              <a:rPr lang="en-US" dirty="0" err="1" smtClean="0">
                <a:latin typeface="Arial" charset="0"/>
              </a:rPr>
              <a:t>échantillon</a:t>
            </a:r>
            <a:r>
              <a:rPr lang="en-US" dirty="0" smtClean="0">
                <a:latin typeface="Arial" charset="0"/>
              </a:rPr>
              <a:t> à </a:t>
            </a:r>
            <a:r>
              <a:rPr lang="en-US" dirty="0" err="1" smtClean="0">
                <a:latin typeface="Arial" charset="0"/>
              </a:rPr>
              <a:t>chaque</a:t>
            </a:r>
            <a:r>
              <a:rPr lang="en-US" dirty="0" smtClean="0">
                <a:latin typeface="Arial" charset="0"/>
              </a:rPr>
              <a:t> position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Reflects sampled and hold signal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Digital approximation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5105400"/>
            <a:ext cx="4191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67227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9154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u="sng" spc="-15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IN" sz="4400" b="1" u="sng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Quoi le </a:t>
            </a:r>
            <a:r>
              <a:rPr lang="en-IN" sz="4400" b="1" u="sng" spc="-15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Traitement</a:t>
            </a:r>
            <a:r>
              <a:rPr lang="en-IN" sz="4400" b="1" u="sng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du</a:t>
            </a:r>
            <a:r>
              <a:rPr kumimoji="0" lang="en-IN" sz="44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SIGNAL</a:t>
            </a:r>
            <a:r>
              <a:rPr kumimoji="0" lang="en-IN" sz="44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IN" sz="44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914400"/>
            <a:ext cx="8610600" cy="5072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TRAITEMENT DU SIGNAL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c’est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  <a:r>
              <a:rPr kumimoji="0" lang="en-I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l’analyse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I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l’interprétation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et manipulation 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des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signaux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: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son, images,</a:t>
            </a:r>
            <a:r>
              <a:rPr kumimoji="0" lang="en-I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IN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mesures</a:t>
            </a:r>
            <a:r>
              <a:rPr kumimoji="0" lang="en-I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IN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dependantes</a:t>
            </a:r>
            <a:r>
              <a:rPr kumimoji="0" lang="en-I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du temps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et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données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de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capteurs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etc.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Types 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de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traitement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du signal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:</a:t>
            </a:r>
          </a:p>
          <a:p>
            <a:pPr marR="0" lvl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14350" marR="0" lvl="0" indent="-51435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N" sz="3200" b="1" dirty="0" err="1" smtClean="0">
                <a:latin typeface="+mj-lt"/>
                <a:cs typeface="Times New Roman" pitchFamily="18" charset="0"/>
              </a:rPr>
              <a:t>Analogique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14350" marR="0" lvl="0" indent="-51435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N" sz="3200" b="1" dirty="0" err="1" smtClean="0">
                <a:latin typeface="+mj-lt"/>
                <a:cs typeface="Times New Roman" pitchFamily="18" charset="0"/>
              </a:rPr>
              <a:t>Numérique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C:\Users\rohan\Desktop\sc_oscilloscope_wave_read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7612" y="3209365"/>
            <a:ext cx="3124200" cy="1371600"/>
          </a:xfrm>
          <a:prstGeom prst="rect">
            <a:avLst/>
          </a:prstGeom>
          <a:noFill/>
        </p:spPr>
      </p:pic>
      <p:pic>
        <p:nvPicPr>
          <p:cNvPr id="5" name="Picture 3" descr="C:\Users\rohan\Desktop\350px-Discrete_cosin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731" y="4648201"/>
            <a:ext cx="3166975" cy="15239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Principe de CAN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4437258" y="2137262"/>
            <a:ext cx="4554342" cy="2868180"/>
            <a:chOff x="4437258" y="2137262"/>
            <a:chExt cx="4554342" cy="2868180"/>
          </a:xfrm>
        </p:grpSpPr>
        <p:grpSp>
          <p:nvGrpSpPr>
            <p:cNvPr id="4" name="Group 52"/>
            <p:cNvGrpSpPr/>
            <p:nvPr/>
          </p:nvGrpSpPr>
          <p:grpSpPr>
            <a:xfrm>
              <a:off x="4437258" y="2137262"/>
              <a:ext cx="4554342" cy="2868180"/>
              <a:chOff x="2563813" y="2052637"/>
              <a:chExt cx="3671887" cy="2232025"/>
            </a:xfrm>
          </p:grpSpPr>
          <p:sp>
            <p:nvSpPr>
              <p:cNvPr id="54" name="Line 23"/>
              <p:cNvSpPr>
                <a:spLocks noChangeShapeType="1"/>
              </p:cNvSpPr>
              <p:nvPr/>
            </p:nvSpPr>
            <p:spPr bwMode="auto">
              <a:xfrm flipV="1">
                <a:off x="2706688" y="2052637"/>
                <a:ext cx="0" cy="1871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5659438" y="3917950"/>
                <a:ext cx="576262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800">
                    <a:latin typeface="Arial" charset="0"/>
                  </a:rPr>
                  <a:t>t</a:t>
                </a:r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>
                <a:off x="2708275" y="2509837"/>
                <a:ext cx="3024188" cy="1055688"/>
              </a:xfrm>
              <a:custGeom>
                <a:avLst/>
                <a:gdLst>
                  <a:gd name="T0" fmla="*/ 0 w 1905"/>
                  <a:gd name="T1" fmla="*/ 550863 h 665"/>
                  <a:gd name="T2" fmla="*/ 647700 w 1905"/>
                  <a:gd name="T3" fmla="*/ 47625 h 665"/>
                  <a:gd name="T4" fmla="*/ 1295400 w 1905"/>
                  <a:gd name="T5" fmla="*/ 839788 h 665"/>
                  <a:gd name="T6" fmla="*/ 1655763 w 1905"/>
                  <a:gd name="T7" fmla="*/ 1055688 h 665"/>
                  <a:gd name="T8" fmla="*/ 2016125 w 1905"/>
                  <a:gd name="T9" fmla="*/ 839788 h 665"/>
                  <a:gd name="T10" fmla="*/ 2447925 w 1905"/>
                  <a:gd name="T11" fmla="*/ 766763 h 665"/>
                  <a:gd name="T12" fmla="*/ 3024188 w 1905"/>
                  <a:gd name="T13" fmla="*/ 623888 h 6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05" h="665">
                    <a:moveTo>
                      <a:pt x="0" y="347"/>
                    </a:moveTo>
                    <a:cubicBezTo>
                      <a:pt x="136" y="173"/>
                      <a:pt x="272" y="0"/>
                      <a:pt x="408" y="30"/>
                    </a:cubicBezTo>
                    <a:cubicBezTo>
                      <a:pt x="544" y="60"/>
                      <a:pt x="710" y="423"/>
                      <a:pt x="816" y="529"/>
                    </a:cubicBezTo>
                    <a:cubicBezTo>
                      <a:pt x="922" y="635"/>
                      <a:pt x="967" y="665"/>
                      <a:pt x="1043" y="665"/>
                    </a:cubicBezTo>
                    <a:cubicBezTo>
                      <a:pt x="1119" y="665"/>
                      <a:pt x="1187" y="559"/>
                      <a:pt x="1270" y="529"/>
                    </a:cubicBezTo>
                    <a:cubicBezTo>
                      <a:pt x="1353" y="499"/>
                      <a:pt x="1436" y="506"/>
                      <a:pt x="1542" y="483"/>
                    </a:cubicBezTo>
                    <a:cubicBezTo>
                      <a:pt x="1648" y="460"/>
                      <a:pt x="1776" y="426"/>
                      <a:pt x="1905" y="393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45"/>
              <p:cNvGrpSpPr>
                <a:grpSpLocks/>
              </p:cNvGrpSpPr>
              <p:nvPr/>
            </p:nvGrpSpPr>
            <p:grpSpPr bwMode="auto">
              <a:xfrm>
                <a:off x="2922588" y="2555875"/>
                <a:ext cx="2808287" cy="1233487"/>
                <a:chOff x="3515" y="3067"/>
                <a:chExt cx="1769" cy="777"/>
              </a:xfrm>
            </p:grpSpPr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515" y="3222"/>
                  <a:ext cx="0" cy="61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51" y="310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87" y="3067"/>
                  <a:ext cx="0" cy="77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23" y="3173"/>
                  <a:ext cx="0" cy="6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059" y="3373"/>
                  <a:ext cx="0" cy="4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95" y="3566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32" y="3678"/>
                  <a:ext cx="0" cy="16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468" y="3696"/>
                  <a:ext cx="0" cy="14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597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40" y="3551"/>
                  <a:ext cx="0" cy="29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876" y="3533"/>
                  <a:ext cx="0" cy="31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12" y="3497"/>
                  <a:ext cx="0" cy="3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48" y="3469"/>
                  <a:ext cx="0" cy="37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284" y="3430"/>
                  <a:ext cx="0" cy="414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 flipV="1">
                <a:off x="2563813" y="3779837"/>
                <a:ext cx="3454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625963" y="2694799"/>
              <a:ext cx="3917962" cy="164580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0" y="4476402"/>
            <a:ext cx="4191000" cy="2152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ontent Placeholder 3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4343400" cy="5334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Echantillonnage</a:t>
            </a: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 et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Maintien</a:t>
            </a:r>
            <a:endParaRPr lang="en-US" b="1" dirty="0" smtClean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Mésures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prises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sur</a:t>
            </a:r>
            <a:r>
              <a:rPr lang="en-US" dirty="0" smtClean="0">
                <a:latin typeface="Arial" charset="0"/>
              </a:rPr>
              <a:t> le signal </a:t>
            </a:r>
            <a:r>
              <a:rPr lang="en-US" dirty="0" err="1" smtClean="0">
                <a:latin typeface="Arial" charset="0"/>
              </a:rPr>
              <a:t>analogique</a:t>
            </a:r>
            <a:r>
              <a:rPr lang="en-US" dirty="0" smtClean="0">
                <a:latin typeface="Arial" charset="0"/>
              </a:rPr>
              <a:t> à des </a:t>
            </a:r>
            <a:r>
              <a:rPr lang="en-US" dirty="0" err="1" smtClean="0">
                <a:latin typeface="Arial" charset="0"/>
              </a:rPr>
              <a:t>intervalles</a:t>
            </a:r>
            <a:r>
              <a:rPr lang="en-US" dirty="0" smtClean="0">
                <a:latin typeface="Arial" charset="0"/>
              </a:rPr>
              <a:t> de temps </a:t>
            </a:r>
            <a:r>
              <a:rPr lang="en-US" dirty="0" err="1" smtClean="0">
                <a:latin typeface="Arial" charset="0"/>
              </a:rPr>
              <a:t>uniformes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Deux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fois</a:t>
            </a:r>
            <a:r>
              <a:rPr lang="en-US" dirty="0" smtClean="0">
                <a:latin typeface="Arial" charset="0"/>
              </a:rPr>
              <a:t> plus </a:t>
            </a:r>
            <a:r>
              <a:rPr lang="en-US" dirty="0" err="1" smtClean="0">
                <a:latin typeface="Arial" charset="0"/>
              </a:rPr>
              <a:t>vite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que</a:t>
            </a:r>
            <a:r>
              <a:rPr lang="en-US" dirty="0" smtClean="0">
                <a:latin typeface="Arial" charset="0"/>
              </a:rPr>
              <a:t> le signal à </a:t>
            </a:r>
            <a:r>
              <a:rPr lang="en-US" dirty="0" err="1" smtClean="0">
                <a:latin typeface="Arial" charset="0"/>
              </a:rPr>
              <a:t>échantillonner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Systèmes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numériques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fonctionnent</a:t>
            </a:r>
            <a:r>
              <a:rPr lang="en-US" dirty="0" smtClean="0">
                <a:latin typeface="Arial" charset="0"/>
              </a:rPr>
              <a:t> à des </a:t>
            </a:r>
            <a:r>
              <a:rPr lang="en-US" dirty="0" err="1" smtClean="0">
                <a:latin typeface="Arial" charset="0"/>
              </a:rPr>
              <a:t>états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discrets</a:t>
            </a:r>
            <a:endParaRPr lang="en-US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Prenant</a:t>
            </a:r>
            <a:r>
              <a:rPr lang="en-US" dirty="0" smtClean="0">
                <a:latin typeface="Arial" charset="0"/>
              </a:rPr>
              <a:t> un </a:t>
            </a:r>
            <a:r>
              <a:rPr lang="en-US" dirty="0" err="1" smtClean="0">
                <a:latin typeface="Arial" charset="0"/>
              </a:rPr>
              <a:t>échantillon</a:t>
            </a:r>
            <a:r>
              <a:rPr lang="en-US" dirty="0" smtClean="0">
                <a:latin typeface="Arial" charset="0"/>
              </a:rPr>
              <a:t> à </a:t>
            </a:r>
            <a:r>
              <a:rPr lang="en-US" dirty="0" err="1" smtClean="0">
                <a:latin typeface="Arial" charset="0"/>
              </a:rPr>
              <a:t>chaque</a:t>
            </a:r>
            <a:r>
              <a:rPr lang="en-US" dirty="0" smtClean="0">
                <a:latin typeface="Arial" charset="0"/>
              </a:rPr>
              <a:t> position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Résultat</a:t>
            </a:r>
            <a:r>
              <a:rPr lang="en-US" dirty="0" smtClean="0">
                <a:latin typeface="Arial" charset="0"/>
              </a:rPr>
              <a:t>: signal </a:t>
            </a:r>
            <a:r>
              <a:rPr lang="en-US" dirty="0" err="1" smtClean="0">
                <a:latin typeface="Arial" charset="0"/>
              </a:rPr>
              <a:t>échantillonné</a:t>
            </a:r>
            <a:r>
              <a:rPr lang="en-US" dirty="0" smtClean="0">
                <a:latin typeface="Arial" charset="0"/>
              </a:rPr>
              <a:t> et </a:t>
            </a:r>
            <a:r>
              <a:rPr lang="en-US" dirty="0" err="1" smtClean="0">
                <a:latin typeface="Arial" charset="0"/>
              </a:rPr>
              <a:t>bloqué</a:t>
            </a:r>
            <a:r>
              <a:rPr lang="en-US" dirty="0" smtClean="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Approximation </a:t>
            </a:r>
            <a:r>
              <a:rPr lang="en-US" dirty="0" err="1" smtClean="0">
                <a:latin typeface="Arial" charset="0"/>
              </a:rPr>
              <a:t>numérique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4614470" y="2783929"/>
            <a:ext cx="3752951" cy="1585046"/>
            <a:chOff x="3379" y="3067"/>
            <a:chExt cx="1906" cy="777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515" y="3067"/>
              <a:ext cx="1770" cy="777"/>
              <a:chOff x="3515" y="3067"/>
              <a:chExt cx="1770" cy="777"/>
            </a:xfrm>
          </p:grpSpPr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 flipV="1">
                <a:off x="3515" y="3222"/>
                <a:ext cx="0" cy="61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 flipV="1">
                <a:off x="3651" y="3101"/>
                <a:ext cx="0" cy="73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 flipV="1">
                <a:off x="3787" y="3067"/>
                <a:ext cx="0" cy="77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3923" y="3173"/>
                <a:ext cx="4" cy="6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 flipH="1" flipV="1">
                <a:off x="4059" y="3388"/>
                <a:ext cx="0" cy="45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33"/>
              <p:cNvSpPr>
                <a:spLocks noChangeShapeType="1"/>
              </p:cNvSpPr>
              <p:nvPr/>
            </p:nvSpPr>
            <p:spPr bwMode="auto">
              <a:xfrm flipH="1" flipV="1">
                <a:off x="4189" y="3566"/>
                <a:ext cx="6" cy="27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H="1" flipV="1">
                <a:off x="4324" y="3678"/>
                <a:ext cx="8" cy="16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 flipV="1">
                <a:off x="4468" y="3688"/>
                <a:ext cx="0" cy="149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36"/>
              <p:cNvSpPr>
                <a:spLocks noChangeShapeType="1"/>
              </p:cNvSpPr>
              <p:nvPr/>
            </p:nvSpPr>
            <p:spPr bwMode="auto">
              <a:xfrm flipV="1">
                <a:off x="4604" y="3597"/>
                <a:ext cx="0" cy="2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740" y="3551"/>
                <a:ext cx="0" cy="29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 flipV="1">
                <a:off x="4876" y="3533"/>
                <a:ext cx="0" cy="31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39"/>
              <p:cNvSpPr>
                <a:spLocks noChangeShapeType="1"/>
              </p:cNvSpPr>
              <p:nvPr/>
            </p:nvSpPr>
            <p:spPr bwMode="auto">
              <a:xfrm flipV="1">
                <a:off x="5012" y="3497"/>
                <a:ext cx="0" cy="3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148" y="3469"/>
                <a:ext cx="0" cy="37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 flipV="1">
                <a:off x="5284" y="3469"/>
                <a:ext cx="1" cy="374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" name="Line 61"/>
            <p:cNvSpPr>
              <a:spLocks noChangeShapeType="1"/>
            </p:cNvSpPr>
            <p:nvPr/>
          </p:nvSpPr>
          <p:spPr bwMode="auto">
            <a:xfrm flipV="1">
              <a:off x="3379" y="3385"/>
              <a:ext cx="0" cy="45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" name="Line 61"/>
          <p:cNvSpPr>
            <a:spLocks noChangeShapeType="1"/>
          </p:cNvSpPr>
          <p:nvPr/>
        </p:nvSpPr>
        <p:spPr bwMode="auto">
          <a:xfrm>
            <a:off x="4612552" y="3438057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61"/>
          <p:cNvSpPr>
            <a:spLocks noChangeShapeType="1"/>
          </p:cNvSpPr>
          <p:nvPr/>
        </p:nvSpPr>
        <p:spPr bwMode="auto">
          <a:xfrm>
            <a:off x="5154842" y="2853288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61"/>
          <p:cNvSpPr>
            <a:spLocks noChangeShapeType="1"/>
          </p:cNvSpPr>
          <p:nvPr/>
        </p:nvSpPr>
        <p:spPr bwMode="auto">
          <a:xfrm>
            <a:off x="5677588" y="3009221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61"/>
          <p:cNvSpPr>
            <a:spLocks noChangeShapeType="1"/>
          </p:cNvSpPr>
          <p:nvPr/>
        </p:nvSpPr>
        <p:spPr bwMode="auto">
          <a:xfrm>
            <a:off x="6209224" y="3798416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>
            <a:off x="6748939" y="4051228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61"/>
          <p:cNvSpPr>
            <a:spLocks noChangeShapeType="1"/>
          </p:cNvSpPr>
          <p:nvPr/>
        </p:nvSpPr>
        <p:spPr bwMode="auto">
          <a:xfrm>
            <a:off x="7290100" y="3758700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61"/>
          <p:cNvSpPr>
            <a:spLocks noChangeShapeType="1"/>
          </p:cNvSpPr>
          <p:nvPr/>
        </p:nvSpPr>
        <p:spPr bwMode="auto">
          <a:xfrm>
            <a:off x="7818589" y="3661110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4889024" y="3090129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>
            <a:off x="5428518" y="2783929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61"/>
          <p:cNvSpPr>
            <a:spLocks noChangeShapeType="1"/>
          </p:cNvSpPr>
          <p:nvPr/>
        </p:nvSpPr>
        <p:spPr bwMode="auto">
          <a:xfrm flipV="1">
            <a:off x="5943406" y="3432635"/>
            <a:ext cx="265970" cy="783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>
            <a:off x="6475042" y="4039867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1"/>
          <p:cNvSpPr>
            <a:spLocks noChangeShapeType="1"/>
          </p:cNvSpPr>
          <p:nvPr/>
        </p:nvSpPr>
        <p:spPr bwMode="auto">
          <a:xfrm>
            <a:off x="7024282" y="3859926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61"/>
          <p:cNvSpPr>
            <a:spLocks noChangeShapeType="1"/>
          </p:cNvSpPr>
          <p:nvPr/>
        </p:nvSpPr>
        <p:spPr bwMode="auto">
          <a:xfrm>
            <a:off x="7558472" y="3734549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61"/>
          <p:cNvSpPr>
            <a:spLocks noChangeShapeType="1"/>
          </p:cNvSpPr>
          <p:nvPr/>
        </p:nvSpPr>
        <p:spPr bwMode="auto">
          <a:xfrm>
            <a:off x="8090108" y="3600199"/>
            <a:ext cx="26581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32"/>
          <p:cNvSpPr>
            <a:spLocks noChangeShapeType="1"/>
          </p:cNvSpPr>
          <p:nvPr/>
        </p:nvSpPr>
        <p:spPr bwMode="auto">
          <a:xfrm flipH="1" flipV="1">
            <a:off x="5695142" y="2783928"/>
            <a:ext cx="0" cy="191451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32"/>
          <p:cNvSpPr>
            <a:spLocks noChangeShapeType="1"/>
          </p:cNvSpPr>
          <p:nvPr/>
        </p:nvSpPr>
        <p:spPr bwMode="auto">
          <a:xfrm flipH="1" flipV="1">
            <a:off x="5953402" y="3009221"/>
            <a:ext cx="0" cy="431252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32"/>
          <p:cNvSpPr>
            <a:spLocks noChangeShapeType="1"/>
          </p:cNvSpPr>
          <p:nvPr/>
        </p:nvSpPr>
        <p:spPr bwMode="auto">
          <a:xfrm flipH="1" flipV="1">
            <a:off x="6209225" y="3440474"/>
            <a:ext cx="152" cy="361392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32"/>
          <p:cNvSpPr>
            <a:spLocks noChangeShapeType="1"/>
          </p:cNvSpPr>
          <p:nvPr/>
        </p:nvSpPr>
        <p:spPr bwMode="auto">
          <a:xfrm flipH="1" flipV="1">
            <a:off x="6464709" y="3818399"/>
            <a:ext cx="0" cy="191451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3123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Principe de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371601"/>
            <a:ext cx="4786346" cy="31577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Quantification</a:t>
            </a:r>
          </a:p>
          <a:p>
            <a:r>
              <a:rPr lang="en-US" sz="2400" dirty="0" err="1" smtClean="0"/>
              <a:t>Séparant</a:t>
            </a:r>
            <a:r>
              <a:rPr lang="en-US" sz="2400" dirty="0" smtClean="0"/>
              <a:t> le signal en </a:t>
            </a:r>
            <a:r>
              <a:rPr lang="en-US" sz="2400" dirty="0" err="1" smtClean="0"/>
              <a:t>valeurs</a:t>
            </a:r>
            <a:r>
              <a:rPr lang="en-US" sz="2400" dirty="0" smtClean="0"/>
              <a:t> </a:t>
            </a:r>
            <a:r>
              <a:rPr lang="en-US" sz="2400" dirty="0" err="1" smtClean="0"/>
              <a:t>discrètes</a:t>
            </a:r>
            <a:r>
              <a:rPr lang="en-US" sz="2400" dirty="0" smtClean="0"/>
              <a:t> de K </a:t>
            </a:r>
            <a:r>
              <a:rPr lang="en-US" sz="2400" dirty="0" err="1" smtClean="0"/>
              <a:t>incréments</a:t>
            </a:r>
            <a:endParaRPr lang="en-US" sz="2400" dirty="0" smtClean="0"/>
          </a:p>
          <a:p>
            <a:r>
              <a:rPr lang="en-US" sz="2400" dirty="0" smtClean="0"/>
              <a:t>K=2</a:t>
            </a:r>
            <a:r>
              <a:rPr lang="en-US" sz="2400" baseline="30000" dirty="0" smtClean="0"/>
              <a:t>N</a:t>
            </a:r>
          </a:p>
          <a:p>
            <a:pPr lvl="1"/>
            <a:r>
              <a:rPr lang="en-US" sz="2000" dirty="0" smtClean="0"/>
              <a:t>N </a:t>
            </a:r>
            <a:r>
              <a:rPr lang="en-US" sz="2000" dirty="0" err="1" smtClean="0"/>
              <a:t>est</a:t>
            </a:r>
            <a:r>
              <a:rPr lang="en-US" sz="2000" dirty="0" smtClean="0"/>
              <a:t> le </a:t>
            </a:r>
            <a:r>
              <a:rPr lang="en-US" sz="2000" dirty="0" err="1" smtClean="0"/>
              <a:t>nombre</a:t>
            </a:r>
            <a:r>
              <a:rPr lang="en-US" sz="2000" dirty="0" smtClean="0"/>
              <a:t> de bits du CAN</a:t>
            </a:r>
          </a:p>
          <a:p>
            <a:r>
              <a:rPr lang="en-US" dirty="0" smtClean="0"/>
              <a:t>Pas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taille</a:t>
            </a:r>
            <a:r>
              <a:rPr lang="en-US" dirty="0" smtClean="0"/>
              <a:t> de quantification</a:t>
            </a:r>
          </a:p>
          <a:p>
            <a:pPr lvl="1"/>
            <a:r>
              <a:rPr lang="en-US" dirty="0" smtClean="0"/>
              <a:t>Q=(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err="1" smtClean="0"/>
              <a:t>-V</a:t>
            </a:r>
            <a:r>
              <a:rPr lang="en-US" baseline="-25000" dirty="0" err="1" smtClean="0"/>
              <a:t>min</a:t>
            </a:r>
            <a:r>
              <a:rPr lang="en-US" dirty="0" smtClean="0"/>
              <a:t>)/2</a:t>
            </a:r>
            <a:r>
              <a:rPr lang="en-US" baseline="30000" dirty="0" smtClean="0"/>
              <a:t>N</a:t>
            </a:r>
          </a:p>
          <a:p>
            <a:pPr lvl="1"/>
            <a:r>
              <a:rPr lang="en-US" dirty="0" smtClean="0"/>
              <a:t>Q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Résolution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202517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Codage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Affecter un </a:t>
            </a:r>
            <a:r>
              <a:rPr lang="en-US" dirty="0" err="1" smtClean="0"/>
              <a:t>seul</a:t>
            </a:r>
            <a:r>
              <a:rPr lang="en-US" dirty="0" smtClean="0"/>
              <a:t> code </a:t>
            </a:r>
            <a:r>
              <a:rPr lang="en-US" dirty="0" err="1" smtClean="0"/>
              <a:t>binaire</a:t>
            </a:r>
            <a:r>
              <a:rPr lang="en-US" dirty="0" smtClean="0"/>
              <a:t> à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état</a:t>
            </a:r>
            <a:r>
              <a:rPr lang="en-US" dirty="0" smtClean="0"/>
              <a:t> du signal </a:t>
            </a:r>
            <a:r>
              <a:rPr lang="en-US" dirty="0" err="1" smtClean="0"/>
              <a:t>d’entrée</a:t>
            </a:r>
            <a:r>
              <a:rPr lang="en-US" dirty="0" smtClean="0"/>
              <a:t> au microprocessor </a:t>
            </a:r>
            <a:r>
              <a:rPr lang="en-US" dirty="0" err="1" smtClean="0"/>
              <a:t>ou</a:t>
            </a:r>
            <a:r>
              <a:rPr lang="en-US" dirty="0" smtClean="0"/>
              <a:t> DSP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62084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6690"/>
            <a:ext cx="5775176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Principe de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0" y="4476402"/>
            <a:ext cx="4191000" cy="2152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343400" cy="5334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Quantification &amp;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Codage</a:t>
            </a:r>
            <a:endParaRPr lang="en-US" b="1" dirty="0" smtClean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signal </a:t>
            </a:r>
            <a:r>
              <a:rPr lang="en-US" dirty="0" err="1" smtClean="0">
                <a:latin typeface="Arial" charset="0"/>
              </a:rPr>
              <a:t>analogique</a:t>
            </a:r>
            <a:r>
              <a:rPr lang="en-US" dirty="0" smtClean="0">
                <a:latin typeface="Arial" charset="0"/>
              </a:rPr>
              <a:t> original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grpSp>
        <p:nvGrpSpPr>
          <p:cNvPr id="3" name="Group 57"/>
          <p:cNvGrpSpPr/>
          <p:nvPr/>
        </p:nvGrpSpPr>
        <p:grpSpPr>
          <a:xfrm>
            <a:off x="4437258" y="2137262"/>
            <a:ext cx="4284587" cy="2405109"/>
            <a:chOff x="4437258" y="2137262"/>
            <a:chExt cx="4284587" cy="2405109"/>
          </a:xfrm>
        </p:grpSpPr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V="1">
              <a:off x="4614470" y="2137262"/>
              <a:ext cx="0" cy="240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4616438" y="2724770"/>
              <a:ext cx="3750983" cy="1356572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4437258" y="4356735"/>
              <a:ext cx="428458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4614470" y="2783929"/>
              <a:ext cx="3750982" cy="1585046"/>
              <a:chOff x="3379" y="3067"/>
              <a:chExt cx="1905" cy="777"/>
            </a:xfrm>
          </p:grpSpPr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3515" y="3067"/>
                <a:ext cx="1769" cy="777"/>
                <a:chOff x="3515" y="3067"/>
                <a:chExt cx="1769" cy="777"/>
              </a:xfrm>
            </p:grpSpPr>
            <p:sp>
              <p:nvSpPr>
                <p:cNvPr id="9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515" y="3222"/>
                  <a:ext cx="0" cy="61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51" y="310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87" y="3067"/>
                  <a:ext cx="0" cy="77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23" y="3173"/>
                  <a:ext cx="0" cy="6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059" y="3373"/>
                  <a:ext cx="0" cy="4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95" y="3566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32" y="3678"/>
                  <a:ext cx="0" cy="16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468" y="3696"/>
                  <a:ext cx="0" cy="14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597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40" y="3551"/>
                  <a:ext cx="0" cy="29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876" y="3533"/>
                  <a:ext cx="0" cy="31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12" y="3497"/>
                  <a:ext cx="0" cy="3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48" y="3469"/>
                  <a:ext cx="0" cy="37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284" y="3430"/>
                  <a:ext cx="0" cy="414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" name="Line 61"/>
              <p:cNvSpPr>
                <a:spLocks noChangeShapeType="1"/>
              </p:cNvSpPr>
              <p:nvPr/>
            </p:nvSpPr>
            <p:spPr bwMode="auto">
              <a:xfrm flipV="1">
                <a:off x="3379" y="3385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197372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135216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Principe de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6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343400" cy="5334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Quantification </a:t>
            </a:r>
            <a:r>
              <a:rPr lang="en-US" b="1" dirty="0">
                <a:solidFill>
                  <a:srgbClr val="00B0F0"/>
                </a:solidFill>
                <a:latin typeface="Arial" charset="0"/>
              </a:rPr>
              <a:t>&amp;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Codage</a:t>
            </a:r>
            <a:endParaRPr lang="en-US" b="1" dirty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signal </a:t>
            </a:r>
            <a:r>
              <a:rPr lang="en-US" dirty="0" err="1" smtClean="0">
                <a:latin typeface="Arial" charset="0"/>
              </a:rPr>
              <a:t>analogique</a:t>
            </a:r>
            <a:r>
              <a:rPr lang="en-US" dirty="0" smtClean="0">
                <a:latin typeface="Arial" charset="0"/>
              </a:rPr>
              <a:t> original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Utiliser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codage</a:t>
            </a:r>
            <a:r>
              <a:rPr lang="en-US" dirty="0" smtClean="0">
                <a:latin typeface="Arial" charset="0"/>
              </a:rPr>
              <a:t> à </a:t>
            </a:r>
            <a:r>
              <a:rPr lang="en-US" dirty="0">
                <a:latin typeface="Arial" charset="0"/>
              </a:rPr>
              <a:t>2 </a:t>
            </a:r>
            <a:r>
              <a:rPr lang="en-US" dirty="0" smtClean="0">
                <a:latin typeface="Arial" charset="0"/>
              </a:rPr>
              <a:t>bits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  <p:grpSp>
        <p:nvGrpSpPr>
          <p:cNvPr id="5" name="Group 57"/>
          <p:cNvGrpSpPr/>
          <p:nvPr/>
        </p:nvGrpSpPr>
        <p:grpSpPr>
          <a:xfrm>
            <a:off x="4437258" y="2137262"/>
            <a:ext cx="4284587" cy="2405109"/>
            <a:chOff x="4437258" y="2137262"/>
            <a:chExt cx="4284587" cy="2405109"/>
          </a:xfrm>
        </p:grpSpPr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V="1">
              <a:off x="4614470" y="2137262"/>
              <a:ext cx="0" cy="240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4616438" y="2724770"/>
              <a:ext cx="3750983" cy="1356572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4437258" y="4356735"/>
              <a:ext cx="428458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4882256" y="2783929"/>
              <a:ext cx="3483195" cy="1585046"/>
              <a:chOff x="3515" y="3067"/>
              <a:chExt cx="1769" cy="777"/>
            </a:xfrm>
          </p:grpSpPr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3515" y="3222"/>
                <a:ext cx="0" cy="61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9"/>
              <p:cNvSpPr>
                <a:spLocks noChangeShapeType="1"/>
              </p:cNvSpPr>
              <p:nvPr/>
            </p:nvSpPr>
            <p:spPr bwMode="auto">
              <a:xfrm flipV="1">
                <a:off x="3651" y="3101"/>
                <a:ext cx="0" cy="73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30"/>
              <p:cNvSpPr>
                <a:spLocks noChangeShapeType="1"/>
              </p:cNvSpPr>
              <p:nvPr/>
            </p:nvSpPr>
            <p:spPr bwMode="auto">
              <a:xfrm flipV="1">
                <a:off x="3787" y="3067"/>
                <a:ext cx="0" cy="77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31"/>
              <p:cNvSpPr>
                <a:spLocks noChangeShapeType="1"/>
              </p:cNvSpPr>
              <p:nvPr/>
            </p:nvSpPr>
            <p:spPr bwMode="auto">
              <a:xfrm flipV="1">
                <a:off x="3923" y="3173"/>
                <a:ext cx="0" cy="6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32"/>
              <p:cNvSpPr>
                <a:spLocks noChangeShapeType="1"/>
              </p:cNvSpPr>
              <p:nvPr/>
            </p:nvSpPr>
            <p:spPr bwMode="auto">
              <a:xfrm flipV="1">
                <a:off x="4059" y="3373"/>
                <a:ext cx="0" cy="4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33"/>
              <p:cNvSpPr>
                <a:spLocks noChangeShapeType="1"/>
              </p:cNvSpPr>
              <p:nvPr/>
            </p:nvSpPr>
            <p:spPr bwMode="auto">
              <a:xfrm flipV="1">
                <a:off x="4195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4"/>
              <p:cNvSpPr>
                <a:spLocks noChangeShapeType="1"/>
              </p:cNvSpPr>
              <p:nvPr/>
            </p:nvSpPr>
            <p:spPr bwMode="auto">
              <a:xfrm flipV="1">
                <a:off x="4332" y="3678"/>
                <a:ext cx="0" cy="16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5"/>
              <p:cNvSpPr>
                <a:spLocks noChangeShapeType="1"/>
              </p:cNvSpPr>
              <p:nvPr/>
            </p:nvSpPr>
            <p:spPr bwMode="auto">
              <a:xfrm flipV="1">
                <a:off x="4468" y="3696"/>
                <a:ext cx="0" cy="14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36"/>
              <p:cNvSpPr>
                <a:spLocks noChangeShapeType="1"/>
              </p:cNvSpPr>
              <p:nvPr/>
            </p:nvSpPr>
            <p:spPr bwMode="auto">
              <a:xfrm flipV="1">
                <a:off x="4604" y="3597"/>
                <a:ext cx="0" cy="2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37"/>
              <p:cNvSpPr>
                <a:spLocks noChangeShapeType="1"/>
              </p:cNvSpPr>
              <p:nvPr/>
            </p:nvSpPr>
            <p:spPr bwMode="auto">
              <a:xfrm flipV="1">
                <a:off x="4740" y="3551"/>
                <a:ext cx="0" cy="29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 flipV="1">
                <a:off x="4876" y="3533"/>
                <a:ext cx="0" cy="31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39"/>
              <p:cNvSpPr>
                <a:spLocks noChangeShapeType="1"/>
              </p:cNvSpPr>
              <p:nvPr/>
            </p:nvSpPr>
            <p:spPr bwMode="auto">
              <a:xfrm flipV="1">
                <a:off x="5012" y="3497"/>
                <a:ext cx="0" cy="3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40"/>
              <p:cNvSpPr>
                <a:spLocks noChangeShapeType="1"/>
              </p:cNvSpPr>
              <p:nvPr/>
            </p:nvSpPr>
            <p:spPr bwMode="auto">
              <a:xfrm flipV="1">
                <a:off x="5148" y="3469"/>
                <a:ext cx="0" cy="37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41"/>
              <p:cNvSpPr>
                <a:spLocks noChangeShapeType="1"/>
              </p:cNvSpPr>
              <p:nvPr/>
            </p:nvSpPr>
            <p:spPr bwMode="auto">
              <a:xfrm flipV="1">
                <a:off x="5284" y="3430"/>
                <a:ext cx="0" cy="414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4625575" y="2704324"/>
              <a:ext cx="3917962" cy="16458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95800" y="4495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K=2</a:t>
            </a:r>
            <a:r>
              <a:rPr lang="en-US" baseline="30000" dirty="0" smtClean="0"/>
              <a:t>2	</a:t>
            </a:r>
            <a:r>
              <a:rPr lang="en-US" dirty="0" smtClean="0"/>
              <a:t>00</a:t>
            </a:r>
            <a:r>
              <a:rPr lang="en-US" dirty="0"/>
              <a:t>		</a:t>
            </a:r>
            <a:r>
              <a:rPr lang="en-US" dirty="0" smtClean="0"/>
              <a:t>01</a:t>
            </a:r>
          </a:p>
          <a:p>
            <a:r>
              <a:rPr lang="en-US" dirty="0" smtClean="0"/>
              <a:t>	10</a:t>
            </a:r>
          </a:p>
          <a:p>
            <a:r>
              <a:rPr lang="en-US" dirty="0"/>
              <a:t>	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>
            <a:off x="4541509" y="3831336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>
            <a:off x="4549140" y="3300984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4553712" y="2772821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181475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2590800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38600" y="3116818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38600" y="3650218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4549140" y="4362450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4610532" y="2783929"/>
            <a:ext cx="3754920" cy="1585046"/>
            <a:chOff x="3377" y="3067"/>
            <a:chExt cx="1907" cy="777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515" y="3067"/>
              <a:ext cx="1769" cy="777"/>
              <a:chOff x="3515" y="3067"/>
              <a:chExt cx="1769" cy="777"/>
            </a:xfrm>
          </p:grpSpPr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 flipV="1">
                <a:off x="3515" y="3321"/>
                <a:ext cx="0" cy="5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 flipV="1">
                <a:off x="3651" y="3320"/>
                <a:ext cx="0" cy="5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 flipV="1">
                <a:off x="3787" y="3067"/>
                <a:ext cx="0" cy="7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3923" y="3067"/>
                <a:ext cx="4" cy="7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auto">
              <a:xfrm flipH="1" flipV="1">
                <a:off x="4059" y="3317"/>
                <a:ext cx="0" cy="5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 flipH="1" flipV="1">
                <a:off x="4194" y="3594"/>
                <a:ext cx="1" cy="2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4"/>
              <p:cNvSpPr>
                <a:spLocks noChangeShapeType="1"/>
              </p:cNvSpPr>
              <p:nvPr/>
            </p:nvSpPr>
            <p:spPr bwMode="auto">
              <a:xfrm>
                <a:off x="4332" y="3838"/>
                <a:ext cx="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V="1">
                <a:off x="4604" y="3597"/>
                <a:ext cx="0" cy="2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 flipV="1">
                <a:off x="4740" y="3588"/>
                <a:ext cx="0" cy="2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8"/>
              <p:cNvSpPr>
                <a:spLocks noChangeShapeType="1"/>
              </p:cNvSpPr>
              <p:nvPr/>
            </p:nvSpPr>
            <p:spPr bwMode="auto">
              <a:xfrm flipV="1">
                <a:off x="4876" y="3588"/>
                <a:ext cx="0" cy="2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9"/>
              <p:cNvSpPr>
                <a:spLocks noChangeShapeType="1"/>
              </p:cNvSpPr>
              <p:nvPr/>
            </p:nvSpPr>
            <p:spPr bwMode="auto">
              <a:xfrm flipH="1" flipV="1">
                <a:off x="5012" y="3588"/>
                <a:ext cx="0" cy="2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 flipH="1" flipV="1">
                <a:off x="5148" y="3584"/>
                <a:ext cx="0" cy="2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H="1" flipV="1">
                <a:off x="5284" y="3584"/>
                <a:ext cx="0" cy="2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Line 61"/>
            <p:cNvSpPr>
              <a:spLocks noChangeShapeType="1"/>
            </p:cNvSpPr>
            <p:nvPr/>
          </p:nvSpPr>
          <p:spPr bwMode="auto">
            <a:xfrm flipH="1" flipV="1">
              <a:off x="3377" y="3582"/>
              <a:ext cx="2" cy="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Line 61"/>
          <p:cNvSpPr>
            <a:spLocks noChangeShapeType="1"/>
          </p:cNvSpPr>
          <p:nvPr/>
        </p:nvSpPr>
        <p:spPr bwMode="auto">
          <a:xfrm>
            <a:off x="4600112" y="3828386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5150043" y="329435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>
            <a:off x="5675125" y="3297892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1"/>
          <p:cNvSpPr>
            <a:spLocks noChangeShapeType="1"/>
          </p:cNvSpPr>
          <p:nvPr/>
        </p:nvSpPr>
        <p:spPr bwMode="auto">
          <a:xfrm>
            <a:off x="6206761" y="3836460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1"/>
          <p:cNvSpPr>
            <a:spLocks noChangeShapeType="1"/>
          </p:cNvSpPr>
          <p:nvPr/>
        </p:nvSpPr>
        <p:spPr bwMode="auto">
          <a:xfrm flipV="1">
            <a:off x="6472579" y="4354695"/>
            <a:ext cx="553940" cy="3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61"/>
          <p:cNvSpPr>
            <a:spLocks noChangeShapeType="1"/>
          </p:cNvSpPr>
          <p:nvPr/>
        </p:nvSpPr>
        <p:spPr bwMode="auto">
          <a:xfrm>
            <a:off x="4865930" y="3298571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>
            <a:off x="5426055" y="278392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5953402" y="3838519"/>
            <a:ext cx="265970" cy="78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61"/>
          <p:cNvSpPr>
            <a:spLocks noChangeShapeType="1"/>
          </p:cNvSpPr>
          <p:nvPr/>
        </p:nvSpPr>
        <p:spPr bwMode="auto">
          <a:xfrm flipV="1">
            <a:off x="7021819" y="3838519"/>
            <a:ext cx="1345602" cy="13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 flipV="1">
            <a:off x="6486927" y="3838519"/>
            <a:ext cx="0" cy="516176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00859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343400" cy="5334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Quantification &amp;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Codage</a:t>
            </a:r>
            <a:endParaRPr lang="en-US" b="1" dirty="0" smtClean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signal </a:t>
            </a:r>
            <a:r>
              <a:rPr lang="en-US" dirty="0" err="1" smtClean="0">
                <a:latin typeface="Arial" charset="0"/>
              </a:rPr>
              <a:t>analogique</a:t>
            </a:r>
            <a:r>
              <a:rPr lang="en-US" dirty="0" smtClean="0">
                <a:latin typeface="Arial" charset="0"/>
              </a:rPr>
              <a:t> original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Utiliser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codage</a:t>
            </a:r>
            <a:r>
              <a:rPr lang="en-US" dirty="0" smtClean="0">
                <a:latin typeface="Arial" charset="0"/>
              </a:rPr>
              <a:t> à 2 bits</a:t>
            </a:r>
          </a:p>
          <a:p>
            <a:endParaRPr lang="en-US" dirty="0"/>
          </a:p>
        </p:txBody>
      </p:sp>
      <p:grpSp>
        <p:nvGrpSpPr>
          <p:cNvPr id="5" name="Group 57"/>
          <p:cNvGrpSpPr/>
          <p:nvPr/>
        </p:nvGrpSpPr>
        <p:grpSpPr>
          <a:xfrm>
            <a:off x="4437258" y="2137262"/>
            <a:ext cx="4284587" cy="2405109"/>
            <a:chOff x="4437258" y="2137262"/>
            <a:chExt cx="4284587" cy="2405109"/>
          </a:xfrm>
        </p:grpSpPr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V="1">
              <a:off x="4614470" y="2137262"/>
              <a:ext cx="0" cy="240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4616438" y="2724770"/>
              <a:ext cx="3750983" cy="1356572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4437258" y="4356735"/>
              <a:ext cx="428458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4882256" y="2783929"/>
              <a:ext cx="3483195" cy="1585046"/>
              <a:chOff x="3515" y="3067"/>
              <a:chExt cx="1769" cy="777"/>
            </a:xfrm>
          </p:grpSpPr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3515" y="3222"/>
                <a:ext cx="0" cy="61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9"/>
              <p:cNvSpPr>
                <a:spLocks noChangeShapeType="1"/>
              </p:cNvSpPr>
              <p:nvPr/>
            </p:nvSpPr>
            <p:spPr bwMode="auto">
              <a:xfrm flipV="1">
                <a:off x="3651" y="3101"/>
                <a:ext cx="0" cy="73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30"/>
              <p:cNvSpPr>
                <a:spLocks noChangeShapeType="1"/>
              </p:cNvSpPr>
              <p:nvPr/>
            </p:nvSpPr>
            <p:spPr bwMode="auto">
              <a:xfrm flipV="1">
                <a:off x="3787" y="3067"/>
                <a:ext cx="0" cy="77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31"/>
              <p:cNvSpPr>
                <a:spLocks noChangeShapeType="1"/>
              </p:cNvSpPr>
              <p:nvPr/>
            </p:nvSpPr>
            <p:spPr bwMode="auto">
              <a:xfrm flipV="1">
                <a:off x="3923" y="3173"/>
                <a:ext cx="0" cy="6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32"/>
              <p:cNvSpPr>
                <a:spLocks noChangeShapeType="1"/>
              </p:cNvSpPr>
              <p:nvPr/>
            </p:nvSpPr>
            <p:spPr bwMode="auto">
              <a:xfrm flipV="1">
                <a:off x="4059" y="3373"/>
                <a:ext cx="0" cy="4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33"/>
              <p:cNvSpPr>
                <a:spLocks noChangeShapeType="1"/>
              </p:cNvSpPr>
              <p:nvPr/>
            </p:nvSpPr>
            <p:spPr bwMode="auto">
              <a:xfrm flipV="1">
                <a:off x="4195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4"/>
              <p:cNvSpPr>
                <a:spLocks noChangeShapeType="1"/>
              </p:cNvSpPr>
              <p:nvPr/>
            </p:nvSpPr>
            <p:spPr bwMode="auto">
              <a:xfrm flipV="1">
                <a:off x="4332" y="3678"/>
                <a:ext cx="0" cy="16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5"/>
              <p:cNvSpPr>
                <a:spLocks noChangeShapeType="1"/>
              </p:cNvSpPr>
              <p:nvPr/>
            </p:nvSpPr>
            <p:spPr bwMode="auto">
              <a:xfrm flipV="1">
                <a:off x="4468" y="3696"/>
                <a:ext cx="0" cy="14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36"/>
              <p:cNvSpPr>
                <a:spLocks noChangeShapeType="1"/>
              </p:cNvSpPr>
              <p:nvPr/>
            </p:nvSpPr>
            <p:spPr bwMode="auto">
              <a:xfrm flipV="1">
                <a:off x="4604" y="3597"/>
                <a:ext cx="0" cy="2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37"/>
              <p:cNvSpPr>
                <a:spLocks noChangeShapeType="1"/>
              </p:cNvSpPr>
              <p:nvPr/>
            </p:nvSpPr>
            <p:spPr bwMode="auto">
              <a:xfrm flipV="1">
                <a:off x="4740" y="3551"/>
                <a:ext cx="0" cy="29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 flipV="1">
                <a:off x="4876" y="3533"/>
                <a:ext cx="0" cy="31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39"/>
              <p:cNvSpPr>
                <a:spLocks noChangeShapeType="1"/>
              </p:cNvSpPr>
              <p:nvPr/>
            </p:nvSpPr>
            <p:spPr bwMode="auto">
              <a:xfrm flipV="1">
                <a:off x="5012" y="3497"/>
                <a:ext cx="0" cy="3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40"/>
              <p:cNvSpPr>
                <a:spLocks noChangeShapeType="1"/>
              </p:cNvSpPr>
              <p:nvPr/>
            </p:nvSpPr>
            <p:spPr bwMode="auto">
              <a:xfrm flipV="1">
                <a:off x="5148" y="3469"/>
                <a:ext cx="0" cy="37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41"/>
              <p:cNvSpPr>
                <a:spLocks noChangeShapeType="1"/>
              </p:cNvSpPr>
              <p:nvPr/>
            </p:nvSpPr>
            <p:spPr bwMode="auto">
              <a:xfrm flipV="1">
                <a:off x="5284" y="3430"/>
                <a:ext cx="0" cy="414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4625575" y="2704324"/>
              <a:ext cx="3917962" cy="16458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95800" y="4495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K=2</a:t>
            </a:r>
            <a:r>
              <a:rPr lang="en-US" baseline="30000" dirty="0" smtClean="0"/>
              <a:t>2	</a:t>
            </a:r>
            <a:r>
              <a:rPr lang="en-US" dirty="0" smtClean="0"/>
              <a:t>00</a:t>
            </a:r>
            <a:r>
              <a:rPr lang="en-US" dirty="0"/>
              <a:t>		</a:t>
            </a:r>
            <a:r>
              <a:rPr lang="en-US" dirty="0" smtClean="0"/>
              <a:t>01</a:t>
            </a:r>
          </a:p>
          <a:p>
            <a:r>
              <a:rPr lang="en-US" dirty="0" smtClean="0"/>
              <a:t>	10</a:t>
            </a:r>
          </a:p>
          <a:p>
            <a:r>
              <a:rPr lang="en-US" dirty="0"/>
              <a:t>	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>
            <a:off x="4541509" y="3831336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>
            <a:off x="4549140" y="3300984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4553712" y="2772821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181475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2590800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38600" y="3116818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38600" y="3650218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4549140" y="4362450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4610533" y="2783929"/>
            <a:ext cx="2415987" cy="1585046"/>
            <a:chOff x="3377" y="3067"/>
            <a:chExt cx="1227" cy="777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515" y="3067"/>
              <a:ext cx="1089" cy="777"/>
              <a:chOff x="3515" y="3067"/>
              <a:chExt cx="1089" cy="777"/>
            </a:xfrm>
          </p:grpSpPr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 flipV="1">
                <a:off x="3515" y="3321"/>
                <a:ext cx="0" cy="2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 flipH="1" flipV="1">
                <a:off x="3787" y="3067"/>
                <a:ext cx="4" cy="2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3927" y="3067"/>
                <a:ext cx="0" cy="2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auto">
              <a:xfrm flipH="1" flipV="1">
                <a:off x="4059" y="3317"/>
                <a:ext cx="0" cy="2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4"/>
              <p:cNvSpPr>
                <a:spLocks noChangeShapeType="1"/>
              </p:cNvSpPr>
              <p:nvPr/>
            </p:nvSpPr>
            <p:spPr bwMode="auto">
              <a:xfrm>
                <a:off x="4332" y="3838"/>
                <a:ext cx="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V="1">
                <a:off x="4604" y="3597"/>
                <a:ext cx="0" cy="2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Line 61"/>
            <p:cNvSpPr>
              <a:spLocks noChangeShapeType="1"/>
            </p:cNvSpPr>
            <p:nvPr/>
          </p:nvSpPr>
          <p:spPr bwMode="auto">
            <a:xfrm flipH="1" flipV="1">
              <a:off x="3377" y="3582"/>
              <a:ext cx="2" cy="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Line 61"/>
          <p:cNvSpPr>
            <a:spLocks noChangeShapeType="1"/>
          </p:cNvSpPr>
          <p:nvPr/>
        </p:nvSpPr>
        <p:spPr bwMode="auto">
          <a:xfrm>
            <a:off x="4600112" y="3828386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5150043" y="329435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>
            <a:off x="5675125" y="3297892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1"/>
          <p:cNvSpPr>
            <a:spLocks noChangeShapeType="1"/>
          </p:cNvSpPr>
          <p:nvPr/>
        </p:nvSpPr>
        <p:spPr bwMode="auto">
          <a:xfrm>
            <a:off x="6206761" y="3836460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1"/>
          <p:cNvSpPr>
            <a:spLocks noChangeShapeType="1"/>
          </p:cNvSpPr>
          <p:nvPr/>
        </p:nvSpPr>
        <p:spPr bwMode="auto">
          <a:xfrm flipV="1">
            <a:off x="6472579" y="4354695"/>
            <a:ext cx="553940" cy="3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61"/>
          <p:cNvSpPr>
            <a:spLocks noChangeShapeType="1"/>
          </p:cNvSpPr>
          <p:nvPr/>
        </p:nvSpPr>
        <p:spPr bwMode="auto">
          <a:xfrm>
            <a:off x="4865930" y="3298571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>
            <a:off x="5426055" y="278392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5953402" y="3838519"/>
            <a:ext cx="265970" cy="78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61"/>
          <p:cNvSpPr>
            <a:spLocks noChangeShapeType="1"/>
          </p:cNvSpPr>
          <p:nvPr/>
        </p:nvSpPr>
        <p:spPr bwMode="auto">
          <a:xfrm flipV="1">
            <a:off x="7021819" y="3838519"/>
            <a:ext cx="1345602" cy="13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 flipV="1">
            <a:off x="6486927" y="3838519"/>
            <a:ext cx="0" cy="516176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27"/>
          <p:cNvSpPr>
            <a:spLocks/>
          </p:cNvSpPr>
          <p:nvPr/>
        </p:nvSpPr>
        <p:spPr bwMode="auto">
          <a:xfrm>
            <a:off x="4616438" y="2734295"/>
            <a:ext cx="3750983" cy="1356572"/>
          </a:xfrm>
          <a:custGeom>
            <a:avLst/>
            <a:gdLst>
              <a:gd name="T0" fmla="*/ 0 w 1905"/>
              <a:gd name="T1" fmla="*/ 550863 h 665"/>
              <a:gd name="T2" fmla="*/ 647700 w 1905"/>
              <a:gd name="T3" fmla="*/ 47625 h 665"/>
              <a:gd name="T4" fmla="*/ 1295400 w 1905"/>
              <a:gd name="T5" fmla="*/ 839788 h 665"/>
              <a:gd name="T6" fmla="*/ 1655763 w 1905"/>
              <a:gd name="T7" fmla="*/ 1055688 h 665"/>
              <a:gd name="T8" fmla="*/ 2016125 w 1905"/>
              <a:gd name="T9" fmla="*/ 839788 h 665"/>
              <a:gd name="T10" fmla="*/ 2447925 w 1905"/>
              <a:gd name="T11" fmla="*/ 766763 h 665"/>
              <a:gd name="T12" fmla="*/ 3024188 w 1905"/>
              <a:gd name="T13" fmla="*/ 623888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547664" y="116632"/>
            <a:ext cx="613521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fr-FR" sz="4000" smtClean="0">
                <a:solidFill>
                  <a:schemeClr val="bg1"/>
                </a:solidFill>
              </a:rPr>
              <a:t>Principe de CAN</a:t>
            </a:r>
            <a:endParaRPr lang="fr-FR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28611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343400" cy="5334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Quantification &amp;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Codage</a:t>
            </a:r>
            <a:endParaRPr lang="en-US" b="1" dirty="0" smtClean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signal </a:t>
            </a:r>
            <a:r>
              <a:rPr lang="en-US" dirty="0" err="1" smtClean="0">
                <a:latin typeface="Arial" charset="0"/>
              </a:rPr>
              <a:t>analogique</a:t>
            </a:r>
            <a:r>
              <a:rPr lang="en-US" dirty="0" smtClean="0">
                <a:latin typeface="Arial" charset="0"/>
              </a:rPr>
              <a:t> original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Utiliser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codage</a:t>
            </a:r>
            <a:r>
              <a:rPr lang="en-US" dirty="0" smtClean="0">
                <a:latin typeface="Arial" charset="0"/>
              </a:rPr>
              <a:t> à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dirty="0" smtClean="0">
                <a:latin typeface="Arial" charset="0"/>
              </a:rPr>
              <a:t> bits</a:t>
            </a:r>
          </a:p>
          <a:p>
            <a:endParaRPr lang="en-US" dirty="0"/>
          </a:p>
        </p:txBody>
      </p:sp>
      <p:grpSp>
        <p:nvGrpSpPr>
          <p:cNvPr id="4" name="Group 57"/>
          <p:cNvGrpSpPr/>
          <p:nvPr/>
        </p:nvGrpSpPr>
        <p:grpSpPr>
          <a:xfrm>
            <a:off x="4437258" y="2137262"/>
            <a:ext cx="4284587" cy="2405109"/>
            <a:chOff x="4437258" y="2137262"/>
            <a:chExt cx="4284587" cy="2405109"/>
          </a:xfrm>
        </p:grpSpPr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V="1">
              <a:off x="4614470" y="2137262"/>
              <a:ext cx="0" cy="240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4616438" y="2724770"/>
              <a:ext cx="3750983" cy="1356572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4437258" y="4356735"/>
              <a:ext cx="428458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4882256" y="2783929"/>
              <a:ext cx="3483195" cy="1585046"/>
              <a:chOff x="3515" y="3067"/>
              <a:chExt cx="1769" cy="777"/>
            </a:xfrm>
          </p:grpSpPr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3515" y="3222"/>
                <a:ext cx="0" cy="61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9"/>
              <p:cNvSpPr>
                <a:spLocks noChangeShapeType="1"/>
              </p:cNvSpPr>
              <p:nvPr/>
            </p:nvSpPr>
            <p:spPr bwMode="auto">
              <a:xfrm flipV="1">
                <a:off x="3651" y="3101"/>
                <a:ext cx="0" cy="73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30"/>
              <p:cNvSpPr>
                <a:spLocks noChangeShapeType="1"/>
              </p:cNvSpPr>
              <p:nvPr/>
            </p:nvSpPr>
            <p:spPr bwMode="auto">
              <a:xfrm flipV="1">
                <a:off x="3787" y="3067"/>
                <a:ext cx="0" cy="77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31"/>
              <p:cNvSpPr>
                <a:spLocks noChangeShapeType="1"/>
              </p:cNvSpPr>
              <p:nvPr/>
            </p:nvSpPr>
            <p:spPr bwMode="auto">
              <a:xfrm flipV="1">
                <a:off x="3923" y="3173"/>
                <a:ext cx="0" cy="6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32"/>
              <p:cNvSpPr>
                <a:spLocks noChangeShapeType="1"/>
              </p:cNvSpPr>
              <p:nvPr/>
            </p:nvSpPr>
            <p:spPr bwMode="auto">
              <a:xfrm flipV="1">
                <a:off x="4059" y="3373"/>
                <a:ext cx="0" cy="4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33"/>
              <p:cNvSpPr>
                <a:spLocks noChangeShapeType="1"/>
              </p:cNvSpPr>
              <p:nvPr/>
            </p:nvSpPr>
            <p:spPr bwMode="auto">
              <a:xfrm flipV="1">
                <a:off x="4195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4"/>
              <p:cNvSpPr>
                <a:spLocks noChangeShapeType="1"/>
              </p:cNvSpPr>
              <p:nvPr/>
            </p:nvSpPr>
            <p:spPr bwMode="auto">
              <a:xfrm flipV="1">
                <a:off x="4332" y="3678"/>
                <a:ext cx="0" cy="16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5"/>
              <p:cNvSpPr>
                <a:spLocks noChangeShapeType="1"/>
              </p:cNvSpPr>
              <p:nvPr/>
            </p:nvSpPr>
            <p:spPr bwMode="auto">
              <a:xfrm flipV="1">
                <a:off x="4468" y="3696"/>
                <a:ext cx="0" cy="14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36"/>
              <p:cNvSpPr>
                <a:spLocks noChangeShapeType="1"/>
              </p:cNvSpPr>
              <p:nvPr/>
            </p:nvSpPr>
            <p:spPr bwMode="auto">
              <a:xfrm flipV="1">
                <a:off x="4604" y="3597"/>
                <a:ext cx="0" cy="2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37"/>
              <p:cNvSpPr>
                <a:spLocks noChangeShapeType="1"/>
              </p:cNvSpPr>
              <p:nvPr/>
            </p:nvSpPr>
            <p:spPr bwMode="auto">
              <a:xfrm flipV="1">
                <a:off x="4740" y="3551"/>
                <a:ext cx="0" cy="29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 flipV="1">
                <a:off x="4876" y="3533"/>
                <a:ext cx="0" cy="31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39"/>
              <p:cNvSpPr>
                <a:spLocks noChangeShapeType="1"/>
              </p:cNvSpPr>
              <p:nvPr/>
            </p:nvSpPr>
            <p:spPr bwMode="auto">
              <a:xfrm flipV="1">
                <a:off x="5012" y="3497"/>
                <a:ext cx="0" cy="3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40"/>
              <p:cNvSpPr>
                <a:spLocks noChangeShapeType="1"/>
              </p:cNvSpPr>
              <p:nvPr/>
            </p:nvSpPr>
            <p:spPr bwMode="auto">
              <a:xfrm flipV="1">
                <a:off x="5148" y="3469"/>
                <a:ext cx="0" cy="37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41"/>
              <p:cNvSpPr>
                <a:spLocks noChangeShapeType="1"/>
              </p:cNvSpPr>
              <p:nvPr/>
            </p:nvSpPr>
            <p:spPr bwMode="auto">
              <a:xfrm flipV="1">
                <a:off x="5284" y="3430"/>
                <a:ext cx="0" cy="414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4625575" y="2704324"/>
              <a:ext cx="3917962" cy="16458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95800" y="44958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K=2</a:t>
            </a:r>
            <a:r>
              <a:rPr lang="en-US" baseline="30000" dirty="0" smtClean="0"/>
              <a:t>3	</a:t>
            </a:r>
            <a:r>
              <a:rPr lang="en-US" dirty="0" smtClean="0"/>
              <a:t>000</a:t>
            </a:r>
            <a:r>
              <a:rPr lang="en-US" dirty="0"/>
              <a:t>		</a:t>
            </a:r>
            <a:r>
              <a:rPr lang="en-US" dirty="0" smtClean="0"/>
              <a:t>001</a:t>
            </a:r>
          </a:p>
          <a:p>
            <a:r>
              <a:rPr lang="en-US" dirty="0" smtClean="0"/>
              <a:t>	010</a:t>
            </a:r>
          </a:p>
          <a:p>
            <a:r>
              <a:rPr lang="en-US" dirty="0"/>
              <a:t>	</a:t>
            </a:r>
            <a:r>
              <a:rPr lang="en-US" dirty="0" smtClean="0"/>
              <a:t>011</a:t>
            </a:r>
          </a:p>
          <a:p>
            <a:r>
              <a:rPr lang="en-US" dirty="0"/>
              <a:t>	</a:t>
            </a:r>
            <a:r>
              <a:rPr lang="en-US" dirty="0" smtClean="0"/>
              <a:t>100</a:t>
            </a:r>
          </a:p>
          <a:p>
            <a:r>
              <a:rPr lang="en-US" dirty="0"/>
              <a:t>	</a:t>
            </a:r>
            <a:r>
              <a:rPr lang="en-US" dirty="0" smtClean="0"/>
              <a:t>101</a:t>
            </a:r>
          </a:p>
          <a:p>
            <a:r>
              <a:rPr lang="en-US" dirty="0"/>
              <a:t>	</a:t>
            </a:r>
            <a:r>
              <a:rPr lang="en-US" dirty="0" smtClean="0"/>
              <a:t>110</a:t>
            </a:r>
          </a:p>
          <a:p>
            <a:r>
              <a:rPr lang="en-US" dirty="0"/>
              <a:t>	</a:t>
            </a:r>
            <a:r>
              <a:rPr lang="en-US" dirty="0" smtClean="0"/>
              <a:t>111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>
            <a:off x="4541509" y="3904488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>
            <a:off x="4549140" y="3456432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4553712" y="2971800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4549140" y="4362450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4614471" y="2783928"/>
            <a:ext cx="2414018" cy="1578926"/>
            <a:chOff x="3379" y="3067"/>
            <a:chExt cx="1226" cy="774"/>
          </a:xfrm>
        </p:grpSpPr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3516" y="3067"/>
              <a:ext cx="1089" cy="774"/>
              <a:chOff x="3516" y="3067"/>
              <a:chExt cx="1089" cy="774"/>
            </a:xfrm>
          </p:grpSpPr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 flipV="1">
                <a:off x="3516" y="3281"/>
                <a:ext cx="0" cy="1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 flipH="1" flipV="1">
                <a:off x="3787" y="3067"/>
                <a:ext cx="4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3927" y="3067"/>
                <a:ext cx="0" cy="1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auto">
              <a:xfrm flipV="1">
                <a:off x="4053" y="3173"/>
                <a:ext cx="6" cy="2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4"/>
              <p:cNvSpPr>
                <a:spLocks noChangeShapeType="1"/>
              </p:cNvSpPr>
              <p:nvPr/>
            </p:nvSpPr>
            <p:spPr bwMode="auto">
              <a:xfrm>
                <a:off x="4332" y="3838"/>
                <a:ext cx="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H="1" flipV="1">
                <a:off x="4605" y="3590"/>
                <a:ext cx="0" cy="1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Line 61"/>
            <p:cNvSpPr>
              <a:spLocks noChangeShapeType="1"/>
            </p:cNvSpPr>
            <p:nvPr/>
          </p:nvSpPr>
          <p:spPr bwMode="auto">
            <a:xfrm flipV="1">
              <a:off x="3379" y="3397"/>
              <a:ext cx="2" cy="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5142682" y="2961910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>
            <a:off x="5675125" y="2992881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1"/>
          <p:cNvSpPr>
            <a:spLocks noChangeShapeType="1"/>
          </p:cNvSpPr>
          <p:nvPr/>
        </p:nvSpPr>
        <p:spPr bwMode="auto">
          <a:xfrm>
            <a:off x="6206761" y="3726313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61"/>
          <p:cNvSpPr>
            <a:spLocks noChangeShapeType="1"/>
          </p:cNvSpPr>
          <p:nvPr/>
        </p:nvSpPr>
        <p:spPr bwMode="auto">
          <a:xfrm>
            <a:off x="4882256" y="3221228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>
            <a:off x="5426055" y="278392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5934352" y="3448593"/>
            <a:ext cx="29445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 flipV="1">
            <a:off x="6472579" y="3734549"/>
            <a:ext cx="14348" cy="382491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27"/>
          <p:cNvSpPr>
            <a:spLocks/>
          </p:cNvSpPr>
          <p:nvPr/>
        </p:nvSpPr>
        <p:spPr bwMode="auto">
          <a:xfrm>
            <a:off x="4616438" y="2734295"/>
            <a:ext cx="3750983" cy="1356572"/>
          </a:xfrm>
          <a:custGeom>
            <a:avLst/>
            <a:gdLst>
              <a:gd name="T0" fmla="*/ 0 w 1905"/>
              <a:gd name="T1" fmla="*/ 550863 h 665"/>
              <a:gd name="T2" fmla="*/ 647700 w 1905"/>
              <a:gd name="T3" fmla="*/ 47625 h 665"/>
              <a:gd name="T4" fmla="*/ 1295400 w 1905"/>
              <a:gd name="T5" fmla="*/ 839788 h 665"/>
              <a:gd name="T6" fmla="*/ 1655763 w 1905"/>
              <a:gd name="T7" fmla="*/ 1055688 h 665"/>
              <a:gd name="T8" fmla="*/ 2016125 w 1905"/>
              <a:gd name="T9" fmla="*/ 839788 h 665"/>
              <a:gd name="T10" fmla="*/ 2447925 w 1905"/>
              <a:gd name="T11" fmla="*/ 766763 h 665"/>
              <a:gd name="T12" fmla="*/ 3024188 w 1905"/>
              <a:gd name="T13" fmla="*/ 623888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>
            <a:off x="4549140" y="3227832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4" name="Line 61"/>
          <p:cNvSpPr>
            <a:spLocks noChangeShapeType="1"/>
          </p:cNvSpPr>
          <p:nvPr/>
        </p:nvSpPr>
        <p:spPr bwMode="auto">
          <a:xfrm>
            <a:off x="4541520" y="3675888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5" name="Line 61"/>
          <p:cNvSpPr>
            <a:spLocks noChangeShapeType="1"/>
          </p:cNvSpPr>
          <p:nvPr/>
        </p:nvSpPr>
        <p:spPr bwMode="auto">
          <a:xfrm>
            <a:off x="4531532" y="4133088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4553249" y="2770632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>
            <a:off x="4617720" y="3459353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1"/>
          <p:cNvSpPr>
            <a:spLocks noChangeShapeType="1"/>
          </p:cNvSpPr>
          <p:nvPr/>
        </p:nvSpPr>
        <p:spPr bwMode="auto">
          <a:xfrm>
            <a:off x="6472578" y="4106626"/>
            <a:ext cx="553939" cy="10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61"/>
          <p:cNvSpPr>
            <a:spLocks noChangeShapeType="1"/>
          </p:cNvSpPr>
          <p:nvPr/>
        </p:nvSpPr>
        <p:spPr bwMode="auto">
          <a:xfrm>
            <a:off x="7028487" y="385014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61"/>
          <p:cNvSpPr>
            <a:spLocks noChangeShapeType="1"/>
          </p:cNvSpPr>
          <p:nvPr/>
        </p:nvSpPr>
        <p:spPr bwMode="auto">
          <a:xfrm>
            <a:off x="7296273" y="385014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61"/>
          <p:cNvSpPr>
            <a:spLocks noChangeShapeType="1"/>
          </p:cNvSpPr>
          <p:nvPr/>
        </p:nvSpPr>
        <p:spPr bwMode="auto">
          <a:xfrm>
            <a:off x="7564060" y="3736587"/>
            <a:ext cx="5336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61"/>
          <p:cNvSpPr>
            <a:spLocks noChangeShapeType="1"/>
          </p:cNvSpPr>
          <p:nvPr/>
        </p:nvSpPr>
        <p:spPr bwMode="auto">
          <a:xfrm>
            <a:off x="8101603" y="3603991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30"/>
          <p:cNvSpPr>
            <a:spLocks noChangeShapeType="1"/>
          </p:cNvSpPr>
          <p:nvPr/>
        </p:nvSpPr>
        <p:spPr bwMode="auto">
          <a:xfrm flipH="1" flipV="1">
            <a:off x="5151692" y="2950396"/>
            <a:ext cx="0" cy="27008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30"/>
          <p:cNvSpPr>
            <a:spLocks noChangeShapeType="1"/>
          </p:cNvSpPr>
          <p:nvPr/>
        </p:nvSpPr>
        <p:spPr bwMode="auto">
          <a:xfrm flipV="1">
            <a:off x="6221189" y="3457115"/>
            <a:ext cx="0" cy="27743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36"/>
          <p:cNvSpPr>
            <a:spLocks noChangeShapeType="1"/>
          </p:cNvSpPr>
          <p:nvPr/>
        </p:nvSpPr>
        <p:spPr bwMode="auto">
          <a:xfrm flipV="1">
            <a:off x="7562090" y="3734549"/>
            <a:ext cx="1969" cy="116276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36"/>
          <p:cNvSpPr>
            <a:spLocks noChangeShapeType="1"/>
          </p:cNvSpPr>
          <p:nvPr/>
        </p:nvSpPr>
        <p:spPr bwMode="auto">
          <a:xfrm flipV="1">
            <a:off x="8097662" y="3605012"/>
            <a:ext cx="3940" cy="121301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547664" y="116632"/>
            <a:ext cx="613521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fr-FR" sz="4000" smtClean="0">
                <a:solidFill>
                  <a:schemeClr val="bg1"/>
                </a:solidFill>
              </a:rPr>
              <a:t>Principe de CAN</a:t>
            </a:r>
            <a:endParaRPr lang="fr-FR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02038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572000" cy="5334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Quantification &amp;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Codage</a:t>
            </a:r>
            <a:endParaRPr lang="en-US" b="1" dirty="0" smtClean="0">
              <a:solidFill>
                <a:srgbClr val="00B0F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signal </a:t>
            </a:r>
            <a:r>
              <a:rPr lang="en-US" sz="2400" dirty="0" err="1" smtClean="0">
                <a:latin typeface="Arial" charset="0"/>
              </a:rPr>
              <a:t>analogique</a:t>
            </a:r>
            <a:r>
              <a:rPr lang="en-US" sz="2400" dirty="0" smtClean="0">
                <a:latin typeface="Arial" charset="0"/>
              </a:rPr>
              <a:t> original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Utiliser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codage</a:t>
            </a:r>
            <a:r>
              <a:rPr lang="en-US" sz="2400" dirty="0" smtClean="0">
                <a:latin typeface="Arial" charset="0"/>
              </a:rPr>
              <a:t> à 2 bits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Meilleur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représentation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l’information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d’entrée</a:t>
            </a:r>
            <a:r>
              <a:rPr lang="en-US" sz="2400" dirty="0" smtClean="0">
                <a:latin typeface="Arial" charset="0"/>
              </a:rPr>
              <a:t> avec des bits </a:t>
            </a:r>
            <a:r>
              <a:rPr lang="en-US" sz="2400" dirty="0" err="1" smtClean="0">
                <a:latin typeface="Arial" charset="0"/>
              </a:rPr>
              <a:t>additionnels</a:t>
            </a: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MCS12  a  max de 10 bits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grpSp>
        <p:nvGrpSpPr>
          <p:cNvPr id="4" name="Group 57"/>
          <p:cNvGrpSpPr/>
          <p:nvPr/>
        </p:nvGrpSpPr>
        <p:grpSpPr>
          <a:xfrm>
            <a:off x="4437258" y="2137262"/>
            <a:ext cx="4284587" cy="2405109"/>
            <a:chOff x="4437258" y="2137262"/>
            <a:chExt cx="4284587" cy="2405109"/>
          </a:xfrm>
        </p:grpSpPr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V="1">
              <a:off x="4614470" y="2137262"/>
              <a:ext cx="0" cy="240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4616438" y="2724770"/>
              <a:ext cx="3750983" cy="1356572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4437258" y="4356735"/>
              <a:ext cx="428458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4882256" y="2783929"/>
              <a:ext cx="3483195" cy="1585046"/>
              <a:chOff x="3515" y="3067"/>
              <a:chExt cx="1769" cy="777"/>
            </a:xfrm>
          </p:grpSpPr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3515" y="3222"/>
                <a:ext cx="0" cy="61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9"/>
              <p:cNvSpPr>
                <a:spLocks noChangeShapeType="1"/>
              </p:cNvSpPr>
              <p:nvPr/>
            </p:nvSpPr>
            <p:spPr bwMode="auto">
              <a:xfrm flipV="1">
                <a:off x="3651" y="3101"/>
                <a:ext cx="0" cy="73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30"/>
              <p:cNvSpPr>
                <a:spLocks noChangeShapeType="1"/>
              </p:cNvSpPr>
              <p:nvPr/>
            </p:nvSpPr>
            <p:spPr bwMode="auto">
              <a:xfrm flipV="1">
                <a:off x="3787" y="3067"/>
                <a:ext cx="0" cy="77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31"/>
              <p:cNvSpPr>
                <a:spLocks noChangeShapeType="1"/>
              </p:cNvSpPr>
              <p:nvPr/>
            </p:nvSpPr>
            <p:spPr bwMode="auto">
              <a:xfrm flipV="1">
                <a:off x="3923" y="3173"/>
                <a:ext cx="0" cy="6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32"/>
              <p:cNvSpPr>
                <a:spLocks noChangeShapeType="1"/>
              </p:cNvSpPr>
              <p:nvPr/>
            </p:nvSpPr>
            <p:spPr bwMode="auto">
              <a:xfrm flipV="1">
                <a:off x="4059" y="3373"/>
                <a:ext cx="0" cy="4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33"/>
              <p:cNvSpPr>
                <a:spLocks noChangeShapeType="1"/>
              </p:cNvSpPr>
              <p:nvPr/>
            </p:nvSpPr>
            <p:spPr bwMode="auto">
              <a:xfrm flipV="1">
                <a:off x="4195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4"/>
              <p:cNvSpPr>
                <a:spLocks noChangeShapeType="1"/>
              </p:cNvSpPr>
              <p:nvPr/>
            </p:nvSpPr>
            <p:spPr bwMode="auto">
              <a:xfrm flipV="1">
                <a:off x="4332" y="3678"/>
                <a:ext cx="0" cy="16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5"/>
              <p:cNvSpPr>
                <a:spLocks noChangeShapeType="1"/>
              </p:cNvSpPr>
              <p:nvPr/>
            </p:nvSpPr>
            <p:spPr bwMode="auto">
              <a:xfrm flipV="1">
                <a:off x="4468" y="3696"/>
                <a:ext cx="0" cy="14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36"/>
              <p:cNvSpPr>
                <a:spLocks noChangeShapeType="1"/>
              </p:cNvSpPr>
              <p:nvPr/>
            </p:nvSpPr>
            <p:spPr bwMode="auto">
              <a:xfrm flipV="1">
                <a:off x="4604" y="3597"/>
                <a:ext cx="0" cy="2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37"/>
              <p:cNvSpPr>
                <a:spLocks noChangeShapeType="1"/>
              </p:cNvSpPr>
              <p:nvPr/>
            </p:nvSpPr>
            <p:spPr bwMode="auto">
              <a:xfrm flipV="1">
                <a:off x="4740" y="3551"/>
                <a:ext cx="0" cy="29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 flipV="1">
                <a:off x="4876" y="3533"/>
                <a:ext cx="0" cy="31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39"/>
              <p:cNvSpPr>
                <a:spLocks noChangeShapeType="1"/>
              </p:cNvSpPr>
              <p:nvPr/>
            </p:nvSpPr>
            <p:spPr bwMode="auto">
              <a:xfrm flipV="1">
                <a:off x="5012" y="3497"/>
                <a:ext cx="0" cy="34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40"/>
              <p:cNvSpPr>
                <a:spLocks noChangeShapeType="1"/>
              </p:cNvSpPr>
              <p:nvPr/>
            </p:nvSpPr>
            <p:spPr bwMode="auto">
              <a:xfrm flipV="1">
                <a:off x="5148" y="3469"/>
                <a:ext cx="0" cy="37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41"/>
              <p:cNvSpPr>
                <a:spLocks noChangeShapeType="1"/>
              </p:cNvSpPr>
              <p:nvPr/>
            </p:nvSpPr>
            <p:spPr bwMode="auto">
              <a:xfrm flipV="1">
                <a:off x="5284" y="3430"/>
                <a:ext cx="0" cy="414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4625575" y="2704324"/>
              <a:ext cx="3917962" cy="16458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95800" y="44958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K=2</a:t>
            </a:r>
            <a:r>
              <a:rPr lang="en-US" baseline="30000" dirty="0" smtClean="0"/>
              <a:t>3	</a:t>
            </a:r>
            <a:r>
              <a:rPr lang="en-US" dirty="0" smtClean="0"/>
              <a:t>000</a:t>
            </a:r>
            <a:r>
              <a:rPr lang="en-US" dirty="0"/>
              <a:t>		</a:t>
            </a:r>
            <a:r>
              <a:rPr lang="en-US" dirty="0" smtClean="0"/>
              <a:t>001</a:t>
            </a:r>
          </a:p>
          <a:p>
            <a:r>
              <a:rPr lang="en-US" dirty="0" smtClean="0"/>
              <a:t>	010</a:t>
            </a:r>
          </a:p>
          <a:p>
            <a:r>
              <a:rPr lang="en-US" dirty="0"/>
              <a:t>	</a:t>
            </a:r>
            <a:r>
              <a:rPr lang="en-US" dirty="0" smtClean="0"/>
              <a:t>011</a:t>
            </a:r>
          </a:p>
          <a:p>
            <a:r>
              <a:rPr lang="en-US" dirty="0"/>
              <a:t>	</a:t>
            </a:r>
            <a:r>
              <a:rPr lang="en-US" dirty="0" smtClean="0"/>
              <a:t>100</a:t>
            </a:r>
          </a:p>
          <a:p>
            <a:r>
              <a:rPr lang="en-US" dirty="0"/>
              <a:t>	</a:t>
            </a:r>
            <a:r>
              <a:rPr lang="en-US" dirty="0" smtClean="0"/>
              <a:t>101</a:t>
            </a:r>
          </a:p>
          <a:p>
            <a:r>
              <a:rPr lang="en-US" dirty="0"/>
              <a:t>	</a:t>
            </a:r>
            <a:r>
              <a:rPr lang="en-US" dirty="0" smtClean="0"/>
              <a:t>110</a:t>
            </a:r>
          </a:p>
          <a:p>
            <a:r>
              <a:rPr lang="en-US" dirty="0"/>
              <a:t>	</a:t>
            </a:r>
            <a:r>
              <a:rPr lang="en-US" dirty="0" smtClean="0"/>
              <a:t>111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>
            <a:off x="4541509" y="3904488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>
            <a:off x="4549140" y="3456432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4553712" y="2971800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4549140" y="4362450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4614471" y="2783928"/>
            <a:ext cx="2414018" cy="1578926"/>
            <a:chOff x="3379" y="3067"/>
            <a:chExt cx="1226" cy="774"/>
          </a:xfrm>
        </p:grpSpPr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3516" y="3067"/>
              <a:ext cx="1089" cy="774"/>
              <a:chOff x="3516" y="3067"/>
              <a:chExt cx="1089" cy="774"/>
            </a:xfrm>
          </p:grpSpPr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 flipV="1">
                <a:off x="3516" y="3281"/>
                <a:ext cx="0" cy="1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 flipH="1" flipV="1">
                <a:off x="3787" y="3067"/>
                <a:ext cx="4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3927" y="3067"/>
                <a:ext cx="0" cy="1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auto">
              <a:xfrm flipV="1">
                <a:off x="4053" y="3173"/>
                <a:ext cx="6" cy="2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4"/>
              <p:cNvSpPr>
                <a:spLocks noChangeShapeType="1"/>
              </p:cNvSpPr>
              <p:nvPr/>
            </p:nvSpPr>
            <p:spPr bwMode="auto">
              <a:xfrm>
                <a:off x="4332" y="3838"/>
                <a:ext cx="0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H="1" flipV="1">
                <a:off x="4605" y="3590"/>
                <a:ext cx="0" cy="1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Line 61"/>
            <p:cNvSpPr>
              <a:spLocks noChangeShapeType="1"/>
            </p:cNvSpPr>
            <p:nvPr/>
          </p:nvSpPr>
          <p:spPr bwMode="auto">
            <a:xfrm flipV="1">
              <a:off x="3379" y="3397"/>
              <a:ext cx="2" cy="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5142682" y="2961910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>
            <a:off x="5675125" y="2992881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1"/>
          <p:cNvSpPr>
            <a:spLocks noChangeShapeType="1"/>
          </p:cNvSpPr>
          <p:nvPr/>
        </p:nvSpPr>
        <p:spPr bwMode="auto">
          <a:xfrm>
            <a:off x="6206761" y="3726313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61"/>
          <p:cNvSpPr>
            <a:spLocks noChangeShapeType="1"/>
          </p:cNvSpPr>
          <p:nvPr/>
        </p:nvSpPr>
        <p:spPr bwMode="auto">
          <a:xfrm>
            <a:off x="4882256" y="3221228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>
            <a:off x="5426055" y="278392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5934352" y="3448593"/>
            <a:ext cx="29445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 flipV="1">
            <a:off x="6472579" y="3734549"/>
            <a:ext cx="14348" cy="382491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27"/>
          <p:cNvSpPr>
            <a:spLocks/>
          </p:cNvSpPr>
          <p:nvPr/>
        </p:nvSpPr>
        <p:spPr bwMode="auto">
          <a:xfrm>
            <a:off x="4616438" y="2734295"/>
            <a:ext cx="3750983" cy="1356572"/>
          </a:xfrm>
          <a:custGeom>
            <a:avLst/>
            <a:gdLst>
              <a:gd name="T0" fmla="*/ 0 w 1905"/>
              <a:gd name="T1" fmla="*/ 550863 h 665"/>
              <a:gd name="T2" fmla="*/ 647700 w 1905"/>
              <a:gd name="T3" fmla="*/ 47625 h 665"/>
              <a:gd name="T4" fmla="*/ 1295400 w 1905"/>
              <a:gd name="T5" fmla="*/ 839788 h 665"/>
              <a:gd name="T6" fmla="*/ 1655763 w 1905"/>
              <a:gd name="T7" fmla="*/ 1055688 h 665"/>
              <a:gd name="T8" fmla="*/ 2016125 w 1905"/>
              <a:gd name="T9" fmla="*/ 839788 h 665"/>
              <a:gd name="T10" fmla="*/ 2447925 w 1905"/>
              <a:gd name="T11" fmla="*/ 766763 h 665"/>
              <a:gd name="T12" fmla="*/ 3024188 w 1905"/>
              <a:gd name="T13" fmla="*/ 623888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>
            <a:off x="4549140" y="3227832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4" name="Line 61"/>
          <p:cNvSpPr>
            <a:spLocks noChangeShapeType="1"/>
          </p:cNvSpPr>
          <p:nvPr/>
        </p:nvSpPr>
        <p:spPr bwMode="auto">
          <a:xfrm>
            <a:off x="4541520" y="3675888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5" name="Line 61"/>
          <p:cNvSpPr>
            <a:spLocks noChangeShapeType="1"/>
          </p:cNvSpPr>
          <p:nvPr/>
        </p:nvSpPr>
        <p:spPr bwMode="auto">
          <a:xfrm>
            <a:off x="4531532" y="4133088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4553249" y="2770632"/>
            <a:ext cx="1371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>
            <a:off x="4617720" y="3459353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1"/>
          <p:cNvSpPr>
            <a:spLocks noChangeShapeType="1"/>
          </p:cNvSpPr>
          <p:nvPr/>
        </p:nvSpPr>
        <p:spPr bwMode="auto">
          <a:xfrm>
            <a:off x="6472578" y="4106626"/>
            <a:ext cx="553939" cy="10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61"/>
          <p:cNvSpPr>
            <a:spLocks noChangeShapeType="1"/>
          </p:cNvSpPr>
          <p:nvPr/>
        </p:nvSpPr>
        <p:spPr bwMode="auto">
          <a:xfrm>
            <a:off x="7028487" y="385014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61"/>
          <p:cNvSpPr>
            <a:spLocks noChangeShapeType="1"/>
          </p:cNvSpPr>
          <p:nvPr/>
        </p:nvSpPr>
        <p:spPr bwMode="auto">
          <a:xfrm>
            <a:off x="7296273" y="3850149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61"/>
          <p:cNvSpPr>
            <a:spLocks noChangeShapeType="1"/>
          </p:cNvSpPr>
          <p:nvPr/>
        </p:nvSpPr>
        <p:spPr bwMode="auto">
          <a:xfrm>
            <a:off x="7564060" y="3736587"/>
            <a:ext cx="5336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61"/>
          <p:cNvSpPr>
            <a:spLocks noChangeShapeType="1"/>
          </p:cNvSpPr>
          <p:nvPr/>
        </p:nvSpPr>
        <p:spPr bwMode="auto">
          <a:xfrm>
            <a:off x="8101603" y="3603991"/>
            <a:ext cx="265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30"/>
          <p:cNvSpPr>
            <a:spLocks noChangeShapeType="1"/>
          </p:cNvSpPr>
          <p:nvPr/>
        </p:nvSpPr>
        <p:spPr bwMode="auto">
          <a:xfrm flipH="1" flipV="1">
            <a:off x="5151692" y="2950396"/>
            <a:ext cx="0" cy="27008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30"/>
          <p:cNvSpPr>
            <a:spLocks noChangeShapeType="1"/>
          </p:cNvSpPr>
          <p:nvPr/>
        </p:nvSpPr>
        <p:spPr bwMode="auto">
          <a:xfrm flipV="1">
            <a:off x="6221189" y="3457115"/>
            <a:ext cx="0" cy="27743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36"/>
          <p:cNvSpPr>
            <a:spLocks noChangeShapeType="1"/>
          </p:cNvSpPr>
          <p:nvPr/>
        </p:nvSpPr>
        <p:spPr bwMode="auto">
          <a:xfrm flipV="1">
            <a:off x="7562090" y="3734549"/>
            <a:ext cx="1969" cy="116276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36"/>
          <p:cNvSpPr>
            <a:spLocks noChangeShapeType="1"/>
          </p:cNvSpPr>
          <p:nvPr/>
        </p:nvSpPr>
        <p:spPr bwMode="auto">
          <a:xfrm flipV="1">
            <a:off x="8097662" y="3605012"/>
            <a:ext cx="3940" cy="121301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096000" y="4495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K=16</a:t>
            </a:r>
            <a:r>
              <a:rPr lang="en-US" baseline="30000" dirty="0" smtClean="0"/>
              <a:t>	</a:t>
            </a:r>
            <a:r>
              <a:rPr lang="en-US" dirty="0" smtClean="0"/>
              <a:t>0000</a:t>
            </a:r>
            <a:r>
              <a:rPr lang="en-US" dirty="0"/>
              <a:t>	</a:t>
            </a:r>
            <a:r>
              <a:rPr lang="en-US" dirty="0" smtClean="0"/>
              <a:t>K=…</a:t>
            </a:r>
            <a:r>
              <a:rPr lang="en-US" dirty="0"/>
              <a:t>	</a:t>
            </a:r>
            <a:r>
              <a:rPr lang="en-US" dirty="0" smtClean="0"/>
              <a:t>.	</a:t>
            </a:r>
            <a:r>
              <a:rPr lang="en-US" dirty="0"/>
              <a:t>	</a:t>
            </a:r>
            <a:r>
              <a:rPr lang="en-US" dirty="0" smtClean="0"/>
              <a:t>.</a:t>
            </a:r>
          </a:p>
          <a:p>
            <a:r>
              <a:rPr lang="en-US" dirty="0" smtClean="0"/>
              <a:t>	.</a:t>
            </a:r>
          </a:p>
          <a:p>
            <a:r>
              <a:rPr lang="en-US" dirty="0"/>
              <a:t>	</a:t>
            </a:r>
            <a:r>
              <a:rPr lang="en-US" dirty="0" smtClean="0"/>
              <a:t>1111</a:t>
            </a:r>
            <a:r>
              <a:rPr lang="en-US" dirty="0"/>
              <a:t>	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547664" y="116632"/>
            <a:ext cx="613521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fr-FR" sz="4000" smtClean="0">
                <a:solidFill>
                  <a:schemeClr val="bg1"/>
                </a:solidFill>
              </a:rPr>
              <a:t>Principe de CAN</a:t>
            </a:r>
            <a:endParaRPr lang="fr-FR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06672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1935" y="188640"/>
            <a:ext cx="5342353" cy="553998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Précision</a:t>
            </a:r>
            <a:r>
              <a:rPr lang="en-US" sz="4000" dirty="0" smtClean="0">
                <a:solidFill>
                  <a:schemeClr val="bg1"/>
                </a:solidFill>
              </a:rPr>
              <a:t> du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4038600" cy="2362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La </a:t>
            </a:r>
            <a:r>
              <a:rPr lang="en-US" b="1" dirty="0" err="1" smtClean="0"/>
              <a:t>vitesse</a:t>
            </a:r>
            <a:r>
              <a:rPr lang="en-US" b="1" dirty="0" smtClean="0"/>
              <a:t> </a:t>
            </a:r>
            <a:r>
              <a:rPr lang="en-US" b="1" dirty="0" err="1" smtClean="0"/>
              <a:t>d’échantillonage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Ts</a:t>
            </a:r>
          </a:p>
          <a:p>
            <a:r>
              <a:rPr lang="en-US" dirty="0" smtClean="0"/>
              <a:t>Sur la base du </a:t>
            </a:r>
            <a:r>
              <a:rPr lang="en-US" dirty="0" err="1" smtClean="0"/>
              <a:t>nombres</a:t>
            </a:r>
            <a:r>
              <a:rPr lang="en-US" dirty="0" smtClean="0"/>
              <a:t> de pas </a:t>
            </a:r>
            <a:r>
              <a:rPr lang="en-US" dirty="0" err="1" smtClean="0"/>
              <a:t>éxigé</a:t>
            </a:r>
            <a:r>
              <a:rPr lang="en-US" dirty="0" smtClean="0"/>
              <a:t> pour le </a:t>
            </a:r>
            <a:r>
              <a:rPr lang="en-US" dirty="0" err="1" smtClean="0"/>
              <a:t>processus</a:t>
            </a:r>
            <a:r>
              <a:rPr lang="en-US" dirty="0" smtClean="0"/>
              <a:t> de conversion.</a:t>
            </a:r>
          </a:p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fréquence</a:t>
            </a:r>
            <a:r>
              <a:rPr lang="en-US" dirty="0" smtClean="0"/>
              <a:t>  </a:t>
            </a:r>
            <a:r>
              <a:rPr lang="en-US" dirty="0" err="1" smtClean="0"/>
              <a:t>maximale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mésurer</a:t>
            </a:r>
            <a:r>
              <a:rPr lang="en-US" dirty="0" smtClean="0"/>
              <a:t> sur le signal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4343400"/>
            <a:ext cx="4038600" cy="2362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Resolution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Q</a:t>
            </a:r>
          </a:p>
          <a:p>
            <a:r>
              <a:rPr lang="en-US" dirty="0" smtClean="0"/>
              <a:t>Improves accuracy in measuring amplitude of analog signal</a:t>
            </a:r>
          </a:p>
          <a:p>
            <a:r>
              <a:rPr lang="en-US" dirty="0" smtClean="0"/>
              <a:t>Limited by the signal-to-noise ratio (~6dB)</a:t>
            </a:r>
            <a:endParaRPr lang="en-US" dirty="0"/>
          </a:p>
        </p:txBody>
      </p:sp>
      <p:sp>
        <p:nvSpPr>
          <p:cNvPr id="13" name="Text Box 298"/>
          <p:cNvSpPr txBox="1">
            <a:spLocks noChangeArrowheads="1"/>
          </p:cNvSpPr>
          <p:nvPr/>
        </p:nvSpPr>
        <p:spPr bwMode="auto">
          <a:xfrm>
            <a:off x="4391522" y="4173234"/>
            <a:ext cx="755121" cy="46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</a:rPr>
              <a:t>t</a:t>
            </a:r>
          </a:p>
        </p:txBody>
      </p:sp>
      <p:sp>
        <p:nvSpPr>
          <p:cNvPr id="57" name="Text Box 402"/>
          <p:cNvSpPr txBox="1">
            <a:spLocks noChangeArrowheads="1"/>
          </p:cNvSpPr>
          <p:nvPr/>
        </p:nvSpPr>
        <p:spPr bwMode="auto">
          <a:xfrm>
            <a:off x="8922280" y="4179078"/>
            <a:ext cx="755121" cy="46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>
                <a:latin typeface="Arial" charset="0"/>
              </a:rPr>
              <a:t>t</a:t>
            </a:r>
          </a:p>
        </p:txBody>
      </p:sp>
      <p:grpSp>
        <p:nvGrpSpPr>
          <p:cNvPr id="2" name="Group 444"/>
          <p:cNvGrpSpPr>
            <a:grpSpLocks/>
          </p:cNvGrpSpPr>
          <p:nvPr/>
        </p:nvGrpSpPr>
        <p:grpSpPr bwMode="auto">
          <a:xfrm>
            <a:off x="507112" y="3925312"/>
            <a:ext cx="587558" cy="274346"/>
            <a:chOff x="1383" y="3771"/>
            <a:chExt cx="270" cy="124"/>
          </a:xfrm>
        </p:grpSpPr>
        <p:sp>
          <p:nvSpPr>
            <p:cNvPr id="51" name="Line 301"/>
            <p:cNvSpPr>
              <a:spLocks noChangeShapeType="1"/>
            </p:cNvSpPr>
            <p:nvPr/>
          </p:nvSpPr>
          <p:spPr bwMode="auto">
            <a:xfrm>
              <a:off x="1474" y="3771"/>
              <a:ext cx="0" cy="12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02"/>
            <p:cNvSpPr>
              <a:spLocks noChangeShapeType="1"/>
            </p:cNvSpPr>
            <p:nvPr/>
          </p:nvSpPr>
          <p:spPr bwMode="auto">
            <a:xfrm>
              <a:off x="1565" y="3771"/>
              <a:ext cx="0" cy="12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40"/>
            <p:cNvSpPr>
              <a:spLocks noChangeShapeType="1"/>
            </p:cNvSpPr>
            <p:nvPr/>
          </p:nvSpPr>
          <p:spPr bwMode="auto">
            <a:xfrm>
              <a:off x="1383" y="3811"/>
              <a:ext cx="91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43"/>
            <p:cNvSpPr>
              <a:spLocks noChangeShapeType="1"/>
            </p:cNvSpPr>
            <p:nvPr/>
          </p:nvSpPr>
          <p:spPr bwMode="auto">
            <a:xfrm>
              <a:off x="1562" y="3811"/>
              <a:ext cx="91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5"/>
          <p:cNvGrpSpPr>
            <a:grpSpLocks/>
          </p:cNvGrpSpPr>
          <p:nvPr/>
        </p:nvGrpSpPr>
        <p:grpSpPr bwMode="auto">
          <a:xfrm>
            <a:off x="343901" y="1900836"/>
            <a:ext cx="4045445" cy="1825288"/>
            <a:chOff x="2290" y="2885"/>
            <a:chExt cx="2042" cy="908"/>
          </a:xfrm>
        </p:grpSpPr>
        <p:sp>
          <p:nvSpPr>
            <p:cNvPr id="40" name="Line 286"/>
            <p:cNvSpPr>
              <a:spLocks noChangeShapeType="1"/>
            </p:cNvSpPr>
            <p:nvPr/>
          </p:nvSpPr>
          <p:spPr bwMode="auto">
            <a:xfrm>
              <a:off x="2290" y="3793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87"/>
            <p:cNvSpPr>
              <a:spLocks noChangeShapeType="1"/>
            </p:cNvSpPr>
            <p:nvPr/>
          </p:nvSpPr>
          <p:spPr bwMode="auto">
            <a:xfrm>
              <a:off x="2290" y="3702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88"/>
            <p:cNvSpPr>
              <a:spLocks noChangeShapeType="1"/>
            </p:cNvSpPr>
            <p:nvPr/>
          </p:nvSpPr>
          <p:spPr bwMode="auto">
            <a:xfrm>
              <a:off x="2290" y="3612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89"/>
            <p:cNvSpPr>
              <a:spLocks noChangeShapeType="1"/>
            </p:cNvSpPr>
            <p:nvPr/>
          </p:nvSpPr>
          <p:spPr bwMode="auto">
            <a:xfrm>
              <a:off x="2290" y="3520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90"/>
            <p:cNvSpPr>
              <a:spLocks noChangeShapeType="1"/>
            </p:cNvSpPr>
            <p:nvPr/>
          </p:nvSpPr>
          <p:spPr bwMode="auto">
            <a:xfrm>
              <a:off x="2290" y="3429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91"/>
            <p:cNvSpPr>
              <a:spLocks noChangeShapeType="1"/>
            </p:cNvSpPr>
            <p:nvPr/>
          </p:nvSpPr>
          <p:spPr bwMode="auto">
            <a:xfrm>
              <a:off x="2290" y="3339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92"/>
            <p:cNvSpPr>
              <a:spLocks noChangeShapeType="1"/>
            </p:cNvSpPr>
            <p:nvPr/>
          </p:nvSpPr>
          <p:spPr bwMode="auto">
            <a:xfrm>
              <a:off x="2290" y="3249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93"/>
            <p:cNvSpPr>
              <a:spLocks noChangeShapeType="1"/>
            </p:cNvSpPr>
            <p:nvPr/>
          </p:nvSpPr>
          <p:spPr bwMode="auto">
            <a:xfrm>
              <a:off x="2290" y="3158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94"/>
            <p:cNvSpPr>
              <a:spLocks noChangeShapeType="1"/>
            </p:cNvSpPr>
            <p:nvPr/>
          </p:nvSpPr>
          <p:spPr bwMode="auto">
            <a:xfrm>
              <a:off x="2290" y="3068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95"/>
            <p:cNvSpPr>
              <a:spLocks noChangeShapeType="1"/>
            </p:cNvSpPr>
            <p:nvPr/>
          </p:nvSpPr>
          <p:spPr bwMode="auto">
            <a:xfrm>
              <a:off x="2290" y="2976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96"/>
            <p:cNvSpPr>
              <a:spLocks noChangeShapeType="1"/>
            </p:cNvSpPr>
            <p:nvPr/>
          </p:nvSpPr>
          <p:spPr bwMode="auto">
            <a:xfrm>
              <a:off x="2290" y="2885"/>
              <a:ext cx="2042" cy="0"/>
            </a:xfrm>
            <a:prstGeom prst="line">
              <a:avLst/>
            </a:prstGeom>
            <a:noFill/>
            <a:ln w="9525">
              <a:solidFill>
                <a:schemeClr val="folHlink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Line 297"/>
          <p:cNvSpPr>
            <a:spLocks noChangeShapeType="1"/>
          </p:cNvSpPr>
          <p:nvPr/>
        </p:nvSpPr>
        <p:spPr bwMode="auto">
          <a:xfrm flipV="1">
            <a:off x="348254" y="1752600"/>
            <a:ext cx="2176" cy="23717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310"/>
          <p:cNvSpPr>
            <a:spLocks/>
          </p:cNvSpPr>
          <p:nvPr/>
        </p:nvSpPr>
        <p:spPr bwMode="auto">
          <a:xfrm>
            <a:off x="343901" y="2259629"/>
            <a:ext cx="3958399" cy="1336332"/>
          </a:xfrm>
          <a:custGeom>
            <a:avLst/>
            <a:gdLst>
              <a:gd name="T0" fmla="*/ 0 w 1905"/>
              <a:gd name="T1" fmla="*/ 315 h 665"/>
              <a:gd name="T2" fmla="*/ 390 w 1905"/>
              <a:gd name="T3" fmla="*/ 27 h 665"/>
              <a:gd name="T4" fmla="*/ 779 w 1905"/>
              <a:gd name="T5" fmla="*/ 480 h 665"/>
              <a:gd name="T6" fmla="*/ 996 w 1905"/>
              <a:gd name="T7" fmla="*/ 604 h 665"/>
              <a:gd name="T8" fmla="*/ 1213 w 1905"/>
              <a:gd name="T9" fmla="*/ 480 h 665"/>
              <a:gd name="T10" fmla="*/ 1472 w 1905"/>
              <a:gd name="T11" fmla="*/ 439 h 665"/>
              <a:gd name="T12" fmla="*/ 1819 w 1905"/>
              <a:gd name="T13" fmla="*/ 357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38"/>
          <p:cNvGrpSpPr>
            <a:grpSpLocks/>
          </p:cNvGrpSpPr>
          <p:nvPr/>
        </p:nvGrpSpPr>
        <p:grpSpPr bwMode="auto">
          <a:xfrm>
            <a:off x="356958" y="2303515"/>
            <a:ext cx="3901819" cy="1637231"/>
            <a:chOff x="1314" y="3004"/>
            <a:chExt cx="1793" cy="740"/>
          </a:xfrm>
        </p:grpSpPr>
        <p:sp>
          <p:nvSpPr>
            <p:cNvPr id="19" name="Line 312"/>
            <p:cNvSpPr>
              <a:spLocks noChangeShapeType="1"/>
            </p:cNvSpPr>
            <p:nvPr/>
          </p:nvSpPr>
          <p:spPr bwMode="auto">
            <a:xfrm flipV="1">
              <a:off x="1474" y="3090"/>
              <a:ext cx="0" cy="63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13"/>
            <p:cNvSpPr>
              <a:spLocks noChangeShapeType="1"/>
            </p:cNvSpPr>
            <p:nvPr/>
          </p:nvSpPr>
          <p:spPr bwMode="auto">
            <a:xfrm flipV="1">
              <a:off x="1565" y="3031"/>
              <a:ext cx="0" cy="70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5"/>
            <p:cNvSpPr>
              <a:spLocks noChangeShapeType="1"/>
            </p:cNvSpPr>
            <p:nvPr/>
          </p:nvSpPr>
          <p:spPr bwMode="auto">
            <a:xfrm flipV="1">
              <a:off x="1836" y="3153"/>
              <a:ext cx="1" cy="58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6"/>
            <p:cNvSpPr>
              <a:spLocks noChangeShapeType="1"/>
            </p:cNvSpPr>
            <p:nvPr/>
          </p:nvSpPr>
          <p:spPr bwMode="auto">
            <a:xfrm flipV="1">
              <a:off x="1926" y="3231"/>
              <a:ext cx="1" cy="50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17"/>
            <p:cNvSpPr>
              <a:spLocks noChangeShapeType="1"/>
            </p:cNvSpPr>
            <p:nvPr/>
          </p:nvSpPr>
          <p:spPr bwMode="auto">
            <a:xfrm flipV="1">
              <a:off x="2108" y="3481"/>
              <a:ext cx="1" cy="25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18"/>
            <p:cNvSpPr>
              <a:spLocks noChangeShapeType="1"/>
            </p:cNvSpPr>
            <p:nvPr/>
          </p:nvSpPr>
          <p:spPr bwMode="auto">
            <a:xfrm flipV="1">
              <a:off x="2200" y="3565"/>
              <a:ext cx="0" cy="17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9"/>
            <p:cNvSpPr>
              <a:spLocks noChangeShapeType="1"/>
            </p:cNvSpPr>
            <p:nvPr/>
          </p:nvSpPr>
          <p:spPr bwMode="auto">
            <a:xfrm flipV="1">
              <a:off x="2290" y="3590"/>
              <a:ext cx="0" cy="14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0"/>
            <p:cNvSpPr>
              <a:spLocks noChangeShapeType="1"/>
            </p:cNvSpPr>
            <p:nvPr/>
          </p:nvSpPr>
          <p:spPr bwMode="auto">
            <a:xfrm flipV="1">
              <a:off x="2472" y="3485"/>
              <a:ext cx="0" cy="25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21"/>
            <p:cNvSpPr>
              <a:spLocks noChangeShapeType="1"/>
            </p:cNvSpPr>
            <p:nvPr/>
          </p:nvSpPr>
          <p:spPr bwMode="auto">
            <a:xfrm flipV="1">
              <a:off x="2562" y="3457"/>
              <a:ext cx="0" cy="27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23"/>
            <p:cNvSpPr>
              <a:spLocks noChangeShapeType="1"/>
            </p:cNvSpPr>
            <p:nvPr/>
          </p:nvSpPr>
          <p:spPr bwMode="auto">
            <a:xfrm flipV="1">
              <a:off x="2835" y="3400"/>
              <a:ext cx="0" cy="34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24"/>
            <p:cNvSpPr>
              <a:spLocks noChangeShapeType="1"/>
            </p:cNvSpPr>
            <p:nvPr/>
          </p:nvSpPr>
          <p:spPr bwMode="auto">
            <a:xfrm flipV="1">
              <a:off x="3016" y="3362"/>
              <a:ext cx="0" cy="37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26"/>
            <p:cNvSpPr>
              <a:spLocks noChangeShapeType="1"/>
            </p:cNvSpPr>
            <p:nvPr/>
          </p:nvSpPr>
          <p:spPr bwMode="auto">
            <a:xfrm flipV="1">
              <a:off x="1314" y="3292"/>
              <a:ext cx="0" cy="43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8"/>
            <p:cNvSpPr>
              <a:spLocks noChangeShapeType="1"/>
            </p:cNvSpPr>
            <p:nvPr/>
          </p:nvSpPr>
          <p:spPr bwMode="auto">
            <a:xfrm flipV="1">
              <a:off x="1389" y="3199"/>
              <a:ext cx="0" cy="53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9"/>
            <p:cNvSpPr>
              <a:spLocks noChangeShapeType="1"/>
            </p:cNvSpPr>
            <p:nvPr/>
          </p:nvSpPr>
          <p:spPr bwMode="auto">
            <a:xfrm flipV="1">
              <a:off x="1655" y="3004"/>
              <a:ext cx="0" cy="73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0"/>
            <p:cNvSpPr>
              <a:spLocks noChangeShapeType="1"/>
            </p:cNvSpPr>
            <p:nvPr/>
          </p:nvSpPr>
          <p:spPr bwMode="auto">
            <a:xfrm flipV="1">
              <a:off x="1746" y="3037"/>
              <a:ext cx="0" cy="70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1"/>
            <p:cNvSpPr>
              <a:spLocks noChangeShapeType="1"/>
            </p:cNvSpPr>
            <p:nvPr/>
          </p:nvSpPr>
          <p:spPr bwMode="auto">
            <a:xfrm flipH="1" flipV="1">
              <a:off x="2015" y="3403"/>
              <a:ext cx="2" cy="33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2"/>
            <p:cNvSpPr>
              <a:spLocks noChangeShapeType="1"/>
            </p:cNvSpPr>
            <p:nvPr/>
          </p:nvSpPr>
          <p:spPr bwMode="auto">
            <a:xfrm flipV="1">
              <a:off x="2381" y="3566"/>
              <a:ext cx="0" cy="17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3"/>
            <p:cNvSpPr>
              <a:spLocks noChangeShapeType="1"/>
            </p:cNvSpPr>
            <p:nvPr/>
          </p:nvSpPr>
          <p:spPr bwMode="auto">
            <a:xfrm flipV="1">
              <a:off x="2653" y="3439"/>
              <a:ext cx="0" cy="29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4"/>
            <p:cNvSpPr>
              <a:spLocks noChangeShapeType="1"/>
            </p:cNvSpPr>
            <p:nvPr/>
          </p:nvSpPr>
          <p:spPr bwMode="auto">
            <a:xfrm flipV="1">
              <a:off x="2744" y="3427"/>
              <a:ext cx="0" cy="30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36"/>
            <p:cNvSpPr>
              <a:spLocks noChangeShapeType="1"/>
            </p:cNvSpPr>
            <p:nvPr/>
          </p:nvSpPr>
          <p:spPr bwMode="auto">
            <a:xfrm flipV="1">
              <a:off x="2925" y="3396"/>
              <a:ext cx="0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7"/>
            <p:cNvSpPr>
              <a:spLocks noChangeShapeType="1"/>
            </p:cNvSpPr>
            <p:nvPr/>
          </p:nvSpPr>
          <p:spPr bwMode="auto">
            <a:xfrm flipV="1">
              <a:off x="3107" y="3350"/>
              <a:ext cx="0" cy="39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327"/>
          <p:cNvSpPr>
            <a:spLocks noChangeShapeType="1"/>
          </p:cNvSpPr>
          <p:nvPr/>
        </p:nvSpPr>
        <p:spPr bwMode="auto">
          <a:xfrm flipV="1">
            <a:off x="152401" y="3923034"/>
            <a:ext cx="4437150" cy="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431"/>
          <p:cNvSpPr>
            <a:spLocks noChangeShapeType="1"/>
          </p:cNvSpPr>
          <p:nvPr/>
        </p:nvSpPr>
        <p:spPr bwMode="auto">
          <a:xfrm flipV="1">
            <a:off x="4683157" y="3931092"/>
            <a:ext cx="4437152" cy="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401"/>
          <p:cNvSpPr>
            <a:spLocks noChangeShapeType="1"/>
          </p:cNvSpPr>
          <p:nvPr/>
        </p:nvSpPr>
        <p:spPr bwMode="auto">
          <a:xfrm flipV="1">
            <a:off x="4879010" y="1760295"/>
            <a:ext cx="2176" cy="23721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414"/>
          <p:cNvSpPr>
            <a:spLocks/>
          </p:cNvSpPr>
          <p:nvPr/>
        </p:nvSpPr>
        <p:spPr bwMode="auto">
          <a:xfrm>
            <a:off x="4874658" y="2251546"/>
            <a:ext cx="3958401" cy="1336556"/>
          </a:xfrm>
          <a:custGeom>
            <a:avLst/>
            <a:gdLst>
              <a:gd name="T0" fmla="*/ 0 w 1905"/>
              <a:gd name="T1" fmla="*/ 315 h 665"/>
              <a:gd name="T2" fmla="*/ 390 w 1905"/>
              <a:gd name="T3" fmla="*/ 27 h 665"/>
              <a:gd name="T4" fmla="*/ 779 w 1905"/>
              <a:gd name="T5" fmla="*/ 480 h 665"/>
              <a:gd name="T6" fmla="*/ 996 w 1905"/>
              <a:gd name="T7" fmla="*/ 604 h 665"/>
              <a:gd name="T8" fmla="*/ 1213 w 1905"/>
              <a:gd name="T9" fmla="*/ 480 h 665"/>
              <a:gd name="T10" fmla="*/ 1472 w 1905"/>
              <a:gd name="T11" fmla="*/ 439 h 665"/>
              <a:gd name="T12" fmla="*/ 1819 w 1905"/>
              <a:gd name="T13" fmla="*/ 357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416"/>
          <p:cNvSpPr>
            <a:spLocks noChangeShapeType="1"/>
          </p:cNvSpPr>
          <p:nvPr/>
        </p:nvSpPr>
        <p:spPr bwMode="auto">
          <a:xfrm flipV="1">
            <a:off x="5157556" y="2647644"/>
            <a:ext cx="0" cy="1285661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417"/>
          <p:cNvSpPr>
            <a:spLocks noChangeShapeType="1"/>
          </p:cNvSpPr>
          <p:nvPr/>
        </p:nvSpPr>
        <p:spPr bwMode="auto">
          <a:xfrm flipV="1">
            <a:off x="5440454" y="2448489"/>
            <a:ext cx="0" cy="1484817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418"/>
          <p:cNvSpPr>
            <a:spLocks noChangeShapeType="1"/>
          </p:cNvSpPr>
          <p:nvPr/>
        </p:nvSpPr>
        <p:spPr bwMode="auto">
          <a:xfrm flipV="1">
            <a:off x="5723353" y="2342272"/>
            <a:ext cx="2176" cy="1591033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419"/>
          <p:cNvSpPr>
            <a:spLocks noChangeShapeType="1"/>
          </p:cNvSpPr>
          <p:nvPr/>
        </p:nvSpPr>
        <p:spPr bwMode="auto">
          <a:xfrm flipV="1">
            <a:off x="6004075" y="2552492"/>
            <a:ext cx="2176" cy="1380813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420"/>
          <p:cNvSpPr>
            <a:spLocks noChangeShapeType="1"/>
          </p:cNvSpPr>
          <p:nvPr/>
        </p:nvSpPr>
        <p:spPr bwMode="auto">
          <a:xfrm flipV="1">
            <a:off x="6286973" y="2977358"/>
            <a:ext cx="2176" cy="955947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421"/>
          <p:cNvSpPr>
            <a:spLocks noChangeShapeType="1"/>
          </p:cNvSpPr>
          <p:nvPr/>
        </p:nvSpPr>
        <p:spPr bwMode="auto">
          <a:xfrm flipV="1">
            <a:off x="6569872" y="3364605"/>
            <a:ext cx="2176" cy="568700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422"/>
          <p:cNvSpPr>
            <a:spLocks noChangeShapeType="1"/>
          </p:cNvSpPr>
          <p:nvPr/>
        </p:nvSpPr>
        <p:spPr bwMode="auto">
          <a:xfrm flipV="1">
            <a:off x="6854946" y="3550484"/>
            <a:ext cx="0" cy="382822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423"/>
          <p:cNvSpPr>
            <a:spLocks noChangeShapeType="1"/>
          </p:cNvSpPr>
          <p:nvPr/>
        </p:nvSpPr>
        <p:spPr bwMode="auto">
          <a:xfrm flipV="1">
            <a:off x="7137844" y="3557122"/>
            <a:ext cx="0" cy="376183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424"/>
          <p:cNvSpPr>
            <a:spLocks noChangeShapeType="1"/>
          </p:cNvSpPr>
          <p:nvPr/>
        </p:nvSpPr>
        <p:spPr bwMode="auto">
          <a:xfrm flipV="1">
            <a:off x="7420743" y="3373456"/>
            <a:ext cx="0" cy="573126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425"/>
          <p:cNvSpPr>
            <a:spLocks noChangeShapeType="1"/>
          </p:cNvSpPr>
          <p:nvPr/>
        </p:nvSpPr>
        <p:spPr bwMode="auto">
          <a:xfrm flipV="1">
            <a:off x="7703641" y="3258389"/>
            <a:ext cx="0" cy="688194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426"/>
          <p:cNvSpPr>
            <a:spLocks noChangeShapeType="1"/>
          </p:cNvSpPr>
          <p:nvPr/>
        </p:nvSpPr>
        <p:spPr bwMode="auto">
          <a:xfrm flipV="1">
            <a:off x="7984363" y="3251750"/>
            <a:ext cx="0" cy="694832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427"/>
          <p:cNvSpPr>
            <a:spLocks noChangeShapeType="1"/>
          </p:cNvSpPr>
          <p:nvPr/>
        </p:nvSpPr>
        <p:spPr bwMode="auto">
          <a:xfrm flipV="1">
            <a:off x="8267262" y="3185365"/>
            <a:ext cx="0" cy="761217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428"/>
          <p:cNvSpPr>
            <a:spLocks noChangeShapeType="1"/>
          </p:cNvSpPr>
          <p:nvPr/>
        </p:nvSpPr>
        <p:spPr bwMode="auto">
          <a:xfrm flipV="1">
            <a:off x="8550160" y="3180939"/>
            <a:ext cx="0" cy="765643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429"/>
          <p:cNvSpPr>
            <a:spLocks noChangeShapeType="1"/>
          </p:cNvSpPr>
          <p:nvPr/>
        </p:nvSpPr>
        <p:spPr bwMode="auto">
          <a:xfrm flipV="1">
            <a:off x="8833058" y="3034892"/>
            <a:ext cx="0" cy="911691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430"/>
          <p:cNvSpPr>
            <a:spLocks noChangeShapeType="1"/>
          </p:cNvSpPr>
          <p:nvPr/>
        </p:nvSpPr>
        <p:spPr bwMode="auto">
          <a:xfrm flipV="1">
            <a:off x="4874658" y="2953016"/>
            <a:ext cx="0" cy="980289"/>
          </a:xfrm>
          <a:prstGeom prst="line">
            <a:avLst/>
          </a:prstGeom>
          <a:noFill/>
          <a:ln w="19050">
            <a:solidFill>
              <a:srgbClr val="0070C0">
                <a:alpha val="48000"/>
              </a:srgb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48"/>
          <p:cNvGrpSpPr>
            <a:grpSpLocks/>
          </p:cNvGrpSpPr>
          <p:nvPr/>
        </p:nvGrpSpPr>
        <p:grpSpPr bwMode="auto">
          <a:xfrm>
            <a:off x="4585231" y="2253759"/>
            <a:ext cx="282898" cy="495676"/>
            <a:chOff x="3579" y="2979"/>
            <a:chExt cx="130" cy="224"/>
          </a:xfrm>
        </p:grpSpPr>
        <p:sp>
          <p:nvSpPr>
            <p:cNvPr id="80" name="Line 409"/>
            <p:cNvSpPr>
              <a:spLocks noChangeShapeType="1"/>
            </p:cNvSpPr>
            <p:nvPr/>
          </p:nvSpPr>
          <p:spPr bwMode="auto">
            <a:xfrm>
              <a:off x="3579" y="3068"/>
              <a:ext cx="130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410"/>
            <p:cNvSpPr>
              <a:spLocks noChangeShapeType="1"/>
            </p:cNvSpPr>
            <p:nvPr/>
          </p:nvSpPr>
          <p:spPr bwMode="auto">
            <a:xfrm>
              <a:off x="3579" y="3113"/>
              <a:ext cx="13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46"/>
            <p:cNvSpPr>
              <a:spLocks noChangeShapeType="1"/>
            </p:cNvSpPr>
            <p:nvPr/>
          </p:nvSpPr>
          <p:spPr bwMode="auto">
            <a:xfrm flipV="1">
              <a:off x="3630" y="3113"/>
              <a:ext cx="0" cy="90"/>
            </a:xfrm>
            <a:prstGeom prst="line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47"/>
            <p:cNvSpPr>
              <a:spLocks noChangeShapeType="1"/>
            </p:cNvSpPr>
            <p:nvPr/>
          </p:nvSpPr>
          <p:spPr bwMode="auto">
            <a:xfrm>
              <a:off x="3630" y="2979"/>
              <a:ext cx="0" cy="91"/>
            </a:xfrm>
            <a:prstGeom prst="line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1371600" y="1124744"/>
            <a:ext cx="655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La </a:t>
            </a:r>
            <a:r>
              <a:rPr lang="en-US" sz="2000" dirty="0" err="1" smtClean="0">
                <a:solidFill>
                  <a:srgbClr val="002060"/>
                </a:solidFill>
                <a:latin typeface="Arial" charset="0"/>
              </a:rPr>
              <a:t>précision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 d’un CAN </a:t>
            </a:r>
            <a:r>
              <a:rPr lang="en-US" sz="2000" dirty="0" err="1" smtClean="0">
                <a:solidFill>
                  <a:srgbClr val="002060"/>
                </a:solidFill>
                <a:latin typeface="Arial" charset="0"/>
              </a:rPr>
              <a:t>est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charset="0"/>
              </a:rPr>
              <a:t>améliorée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 en </a:t>
            </a:r>
            <a:r>
              <a:rPr lang="en-US" sz="2000" dirty="0" err="1" smtClean="0">
                <a:solidFill>
                  <a:srgbClr val="002060"/>
                </a:solidFill>
                <a:latin typeface="Arial" charset="0"/>
              </a:rPr>
              <a:t>augmentant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: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696214" y="4190133"/>
            <a:ext cx="4191000" cy="2152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89552" y="1729237"/>
            <a:ext cx="4530757" cy="268440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16647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Precision du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4343400"/>
            <a:ext cx="40386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Résolution</a:t>
            </a:r>
            <a:r>
              <a:rPr lang="en-US" b="1" dirty="0" smtClean="0"/>
              <a:t> (bit depth)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 err="1" smtClean="0"/>
              <a:t>Améliore</a:t>
            </a:r>
            <a:r>
              <a:rPr lang="en-US" sz="2400" dirty="0" smtClean="0"/>
              <a:t> la precision en  </a:t>
            </a:r>
            <a:r>
              <a:rPr lang="en-US" sz="2400" dirty="0" err="1" smtClean="0"/>
              <a:t>mésurant</a:t>
            </a:r>
            <a:r>
              <a:rPr lang="en-US" sz="2400" dirty="0" smtClean="0"/>
              <a:t> </a:t>
            </a:r>
            <a:r>
              <a:rPr lang="en-US" sz="2400" dirty="0" err="1" smtClean="0"/>
              <a:t>l’amplitude</a:t>
            </a:r>
            <a:r>
              <a:rPr lang="en-US" sz="2400" dirty="0" smtClean="0"/>
              <a:t> du signal </a:t>
            </a:r>
            <a:r>
              <a:rPr lang="en-US" sz="2400" dirty="0" err="1" smtClean="0"/>
              <a:t>analogique</a:t>
            </a:r>
            <a:endParaRPr lang="en-US" sz="2400" dirty="0" smtClean="0"/>
          </a:p>
        </p:txBody>
      </p:sp>
      <p:sp>
        <p:nvSpPr>
          <p:cNvPr id="13" name="Text Box 298"/>
          <p:cNvSpPr txBox="1">
            <a:spLocks noChangeArrowheads="1"/>
          </p:cNvSpPr>
          <p:nvPr/>
        </p:nvSpPr>
        <p:spPr bwMode="auto">
          <a:xfrm>
            <a:off x="4391522" y="4173234"/>
            <a:ext cx="755121" cy="46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</a:rPr>
              <a:t>t</a:t>
            </a:r>
          </a:p>
        </p:txBody>
      </p:sp>
      <p:sp>
        <p:nvSpPr>
          <p:cNvPr id="57" name="Text Box 402"/>
          <p:cNvSpPr txBox="1">
            <a:spLocks noChangeArrowheads="1"/>
          </p:cNvSpPr>
          <p:nvPr/>
        </p:nvSpPr>
        <p:spPr bwMode="auto">
          <a:xfrm>
            <a:off x="8922280" y="4179078"/>
            <a:ext cx="755121" cy="46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>
                <a:latin typeface="Arial" charset="0"/>
              </a:rPr>
              <a:t>t</a:t>
            </a:r>
          </a:p>
        </p:txBody>
      </p:sp>
      <p:grpSp>
        <p:nvGrpSpPr>
          <p:cNvPr id="2" name="Group 444"/>
          <p:cNvGrpSpPr>
            <a:grpSpLocks/>
          </p:cNvGrpSpPr>
          <p:nvPr/>
        </p:nvGrpSpPr>
        <p:grpSpPr bwMode="auto">
          <a:xfrm>
            <a:off x="507112" y="3925312"/>
            <a:ext cx="587558" cy="274346"/>
            <a:chOff x="1383" y="3771"/>
            <a:chExt cx="270" cy="124"/>
          </a:xfrm>
        </p:grpSpPr>
        <p:sp>
          <p:nvSpPr>
            <p:cNvPr id="51" name="Line 301"/>
            <p:cNvSpPr>
              <a:spLocks noChangeShapeType="1"/>
            </p:cNvSpPr>
            <p:nvPr/>
          </p:nvSpPr>
          <p:spPr bwMode="auto">
            <a:xfrm>
              <a:off x="1474" y="3771"/>
              <a:ext cx="0" cy="12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02"/>
            <p:cNvSpPr>
              <a:spLocks noChangeShapeType="1"/>
            </p:cNvSpPr>
            <p:nvPr/>
          </p:nvSpPr>
          <p:spPr bwMode="auto">
            <a:xfrm>
              <a:off x="1565" y="3771"/>
              <a:ext cx="0" cy="12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40"/>
            <p:cNvSpPr>
              <a:spLocks noChangeShapeType="1"/>
            </p:cNvSpPr>
            <p:nvPr/>
          </p:nvSpPr>
          <p:spPr bwMode="auto">
            <a:xfrm>
              <a:off x="1383" y="3811"/>
              <a:ext cx="91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43"/>
            <p:cNvSpPr>
              <a:spLocks noChangeShapeType="1"/>
            </p:cNvSpPr>
            <p:nvPr/>
          </p:nvSpPr>
          <p:spPr bwMode="auto">
            <a:xfrm>
              <a:off x="1562" y="3811"/>
              <a:ext cx="91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Line 297"/>
          <p:cNvSpPr>
            <a:spLocks noChangeShapeType="1"/>
          </p:cNvSpPr>
          <p:nvPr/>
        </p:nvSpPr>
        <p:spPr bwMode="auto">
          <a:xfrm flipV="1">
            <a:off x="348254" y="1752600"/>
            <a:ext cx="2176" cy="23717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310"/>
          <p:cNvSpPr>
            <a:spLocks/>
          </p:cNvSpPr>
          <p:nvPr/>
        </p:nvSpPr>
        <p:spPr bwMode="auto">
          <a:xfrm>
            <a:off x="343901" y="2308692"/>
            <a:ext cx="3958399" cy="1336332"/>
          </a:xfrm>
          <a:custGeom>
            <a:avLst/>
            <a:gdLst>
              <a:gd name="T0" fmla="*/ 0 w 1905"/>
              <a:gd name="T1" fmla="*/ 315 h 665"/>
              <a:gd name="T2" fmla="*/ 390 w 1905"/>
              <a:gd name="T3" fmla="*/ 27 h 665"/>
              <a:gd name="T4" fmla="*/ 779 w 1905"/>
              <a:gd name="T5" fmla="*/ 480 h 665"/>
              <a:gd name="T6" fmla="*/ 996 w 1905"/>
              <a:gd name="T7" fmla="*/ 604 h 665"/>
              <a:gd name="T8" fmla="*/ 1213 w 1905"/>
              <a:gd name="T9" fmla="*/ 480 h 665"/>
              <a:gd name="T10" fmla="*/ 1472 w 1905"/>
              <a:gd name="T11" fmla="*/ 439 h 665"/>
              <a:gd name="T12" fmla="*/ 1819 w 1905"/>
              <a:gd name="T13" fmla="*/ 357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38"/>
          <p:cNvGrpSpPr>
            <a:grpSpLocks/>
          </p:cNvGrpSpPr>
          <p:nvPr/>
        </p:nvGrpSpPr>
        <p:grpSpPr bwMode="auto">
          <a:xfrm>
            <a:off x="343901" y="2349972"/>
            <a:ext cx="3914876" cy="1599617"/>
            <a:chOff x="1308" y="3025"/>
            <a:chExt cx="1799" cy="723"/>
          </a:xfrm>
        </p:grpSpPr>
        <p:sp>
          <p:nvSpPr>
            <p:cNvPr id="19" name="Line 312"/>
            <p:cNvSpPr>
              <a:spLocks noChangeShapeType="1"/>
            </p:cNvSpPr>
            <p:nvPr/>
          </p:nvSpPr>
          <p:spPr bwMode="auto">
            <a:xfrm flipV="1">
              <a:off x="1474" y="3151"/>
              <a:ext cx="0" cy="58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13"/>
            <p:cNvSpPr>
              <a:spLocks noChangeShapeType="1"/>
            </p:cNvSpPr>
            <p:nvPr/>
          </p:nvSpPr>
          <p:spPr bwMode="auto">
            <a:xfrm flipV="1">
              <a:off x="1565" y="3067"/>
              <a:ext cx="0" cy="67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5"/>
            <p:cNvSpPr>
              <a:spLocks noChangeShapeType="1"/>
            </p:cNvSpPr>
            <p:nvPr/>
          </p:nvSpPr>
          <p:spPr bwMode="auto">
            <a:xfrm flipV="1">
              <a:off x="1836" y="3153"/>
              <a:ext cx="1" cy="58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6"/>
            <p:cNvSpPr>
              <a:spLocks noChangeShapeType="1"/>
            </p:cNvSpPr>
            <p:nvPr/>
          </p:nvSpPr>
          <p:spPr bwMode="auto">
            <a:xfrm flipV="1">
              <a:off x="1926" y="3253"/>
              <a:ext cx="1" cy="48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17"/>
            <p:cNvSpPr>
              <a:spLocks noChangeShapeType="1"/>
            </p:cNvSpPr>
            <p:nvPr/>
          </p:nvSpPr>
          <p:spPr bwMode="auto">
            <a:xfrm flipV="1">
              <a:off x="2108" y="3481"/>
              <a:ext cx="1" cy="25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18"/>
            <p:cNvSpPr>
              <a:spLocks noChangeShapeType="1"/>
            </p:cNvSpPr>
            <p:nvPr/>
          </p:nvSpPr>
          <p:spPr bwMode="auto">
            <a:xfrm flipV="1">
              <a:off x="2200" y="3565"/>
              <a:ext cx="0" cy="17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9"/>
            <p:cNvSpPr>
              <a:spLocks noChangeShapeType="1"/>
            </p:cNvSpPr>
            <p:nvPr/>
          </p:nvSpPr>
          <p:spPr bwMode="auto">
            <a:xfrm flipV="1">
              <a:off x="2290" y="3610"/>
              <a:ext cx="0" cy="13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0"/>
            <p:cNvSpPr>
              <a:spLocks noChangeShapeType="1"/>
            </p:cNvSpPr>
            <p:nvPr/>
          </p:nvSpPr>
          <p:spPr bwMode="auto">
            <a:xfrm flipV="1">
              <a:off x="2472" y="3497"/>
              <a:ext cx="0" cy="24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21"/>
            <p:cNvSpPr>
              <a:spLocks noChangeShapeType="1"/>
            </p:cNvSpPr>
            <p:nvPr/>
          </p:nvSpPr>
          <p:spPr bwMode="auto">
            <a:xfrm flipV="1">
              <a:off x="2556" y="3454"/>
              <a:ext cx="0" cy="27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23"/>
            <p:cNvSpPr>
              <a:spLocks noChangeShapeType="1"/>
            </p:cNvSpPr>
            <p:nvPr/>
          </p:nvSpPr>
          <p:spPr bwMode="auto">
            <a:xfrm flipV="1">
              <a:off x="2835" y="3424"/>
              <a:ext cx="0" cy="30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24"/>
            <p:cNvSpPr>
              <a:spLocks noChangeShapeType="1"/>
            </p:cNvSpPr>
            <p:nvPr/>
          </p:nvSpPr>
          <p:spPr bwMode="auto">
            <a:xfrm flipV="1">
              <a:off x="3016" y="3374"/>
              <a:ext cx="0" cy="35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26"/>
            <p:cNvSpPr>
              <a:spLocks noChangeShapeType="1"/>
            </p:cNvSpPr>
            <p:nvPr/>
          </p:nvSpPr>
          <p:spPr bwMode="auto">
            <a:xfrm flipV="1">
              <a:off x="1308" y="3316"/>
              <a:ext cx="0" cy="42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8"/>
            <p:cNvSpPr>
              <a:spLocks noChangeShapeType="1"/>
            </p:cNvSpPr>
            <p:nvPr/>
          </p:nvSpPr>
          <p:spPr bwMode="auto">
            <a:xfrm flipV="1">
              <a:off x="1383" y="3239"/>
              <a:ext cx="0" cy="50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9"/>
            <p:cNvSpPr>
              <a:spLocks noChangeShapeType="1"/>
            </p:cNvSpPr>
            <p:nvPr/>
          </p:nvSpPr>
          <p:spPr bwMode="auto">
            <a:xfrm flipV="1">
              <a:off x="1655" y="3025"/>
              <a:ext cx="0" cy="70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0"/>
            <p:cNvSpPr>
              <a:spLocks noChangeShapeType="1"/>
            </p:cNvSpPr>
            <p:nvPr/>
          </p:nvSpPr>
          <p:spPr bwMode="auto">
            <a:xfrm flipV="1">
              <a:off x="1746" y="3067"/>
              <a:ext cx="0" cy="67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1"/>
            <p:cNvSpPr>
              <a:spLocks noChangeShapeType="1"/>
            </p:cNvSpPr>
            <p:nvPr/>
          </p:nvSpPr>
          <p:spPr bwMode="auto">
            <a:xfrm flipH="1" flipV="1">
              <a:off x="2015" y="3403"/>
              <a:ext cx="2" cy="33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2"/>
            <p:cNvSpPr>
              <a:spLocks noChangeShapeType="1"/>
            </p:cNvSpPr>
            <p:nvPr/>
          </p:nvSpPr>
          <p:spPr bwMode="auto">
            <a:xfrm flipV="1">
              <a:off x="2381" y="3566"/>
              <a:ext cx="0" cy="17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3"/>
            <p:cNvSpPr>
              <a:spLocks noChangeShapeType="1"/>
            </p:cNvSpPr>
            <p:nvPr/>
          </p:nvSpPr>
          <p:spPr bwMode="auto">
            <a:xfrm flipV="1">
              <a:off x="2653" y="3448"/>
              <a:ext cx="0" cy="27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4"/>
            <p:cNvSpPr>
              <a:spLocks noChangeShapeType="1"/>
            </p:cNvSpPr>
            <p:nvPr/>
          </p:nvSpPr>
          <p:spPr bwMode="auto">
            <a:xfrm flipV="1">
              <a:off x="2744" y="3448"/>
              <a:ext cx="0" cy="27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36"/>
            <p:cNvSpPr>
              <a:spLocks noChangeShapeType="1"/>
            </p:cNvSpPr>
            <p:nvPr/>
          </p:nvSpPr>
          <p:spPr bwMode="auto">
            <a:xfrm flipV="1">
              <a:off x="2925" y="3402"/>
              <a:ext cx="0" cy="34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7"/>
            <p:cNvSpPr>
              <a:spLocks noChangeShapeType="1"/>
            </p:cNvSpPr>
            <p:nvPr/>
          </p:nvSpPr>
          <p:spPr bwMode="auto">
            <a:xfrm flipV="1">
              <a:off x="3107" y="3362"/>
              <a:ext cx="0" cy="37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327"/>
          <p:cNvSpPr>
            <a:spLocks noChangeShapeType="1"/>
          </p:cNvSpPr>
          <p:nvPr/>
        </p:nvSpPr>
        <p:spPr bwMode="auto">
          <a:xfrm flipV="1">
            <a:off x="152401" y="3923034"/>
            <a:ext cx="4437150" cy="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431"/>
          <p:cNvSpPr>
            <a:spLocks noChangeShapeType="1"/>
          </p:cNvSpPr>
          <p:nvPr/>
        </p:nvSpPr>
        <p:spPr bwMode="auto">
          <a:xfrm flipV="1">
            <a:off x="4683157" y="3931092"/>
            <a:ext cx="4437152" cy="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443"/>
          <p:cNvGrpSpPr>
            <a:grpSpLocks/>
          </p:cNvGrpSpPr>
          <p:nvPr/>
        </p:nvGrpSpPr>
        <p:grpSpPr bwMode="auto">
          <a:xfrm>
            <a:off x="4874658" y="1946174"/>
            <a:ext cx="4054151" cy="1907469"/>
            <a:chOff x="3712" y="2840"/>
            <a:chExt cx="1863" cy="862"/>
          </a:xfrm>
        </p:grpSpPr>
        <p:sp>
          <p:nvSpPr>
            <p:cNvPr id="85" name="Line 390"/>
            <p:cNvSpPr>
              <a:spLocks noChangeShapeType="1"/>
            </p:cNvSpPr>
            <p:nvPr/>
          </p:nvSpPr>
          <p:spPr bwMode="auto">
            <a:xfrm>
              <a:off x="3712" y="3702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91"/>
            <p:cNvSpPr>
              <a:spLocks noChangeShapeType="1"/>
            </p:cNvSpPr>
            <p:nvPr/>
          </p:nvSpPr>
          <p:spPr bwMode="auto">
            <a:xfrm>
              <a:off x="3712" y="3657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92"/>
            <p:cNvSpPr>
              <a:spLocks noChangeShapeType="1"/>
            </p:cNvSpPr>
            <p:nvPr/>
          </p:nvSpPr>
          <p:spPr bwMode="auto">
            <a:xfrm>
              <a:off x="3712" y="3612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93"/>
            <p:cNvSpPr>
              <a:spLocks noChangeShapeType="1"/>
            </p:cNvSpPr>
            <p:nvPr/>
          </p:nvSpPr>
          <p:spPr bwMode="auto">
            <a:xfrm>
              <a:off x="3712" y="3566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94"/>
            <p:cNvSpPr>
              <a:spLocks noChangeShapeType="1"/>
            </p:cNvSpPr>
            <p:nvPr/>
          </p:nvSpPr>
          <p:spPr bwMode="auto">
            <a:xfrm>
              <a:off x="3712" y="3521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95"/>
            <p:cNvSpPr>
              <a:spLocks noChangeShapeType="1"/>
            </p:cNvSpPr>
            <p:nvPr/>
          </p:nvSpPr>
          <p:spPr bwMode="auto">
            <a:xfrm>
              <a:off x="3712" y="3475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96"/>
            <p:cNvSpPr>
              <a:spLocks noChangeShapeType="1"/>
            </p:cNvSpPr>
            <p:nvPr/>
          </p:nvSpPr>
          <p:spPr bwMode="auto">
            <a:xfrm>
              <a:off x="3712" y="3430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97"/>
            <p:cNvSpPr>
              <a:spLocks noChangeShapeType="1"/>
            </p:cNvSpPr>
            <p:nvPr/>
          </p:nvSpPr>
          <p:spPr bwMode="auto">
            <a:xfrm>
              <a:off x="3712" y="3385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98"/>
            <p:cNvSpPr>
              <a:spLocks noChangeShapeType="1"/>
            </p:cNvSpPr>
            <p:nvPr/>
          </p:nvSpPr>
          <p:spPr bwMode="auto">
            <a:xfrm>
              <a:off x="3712" y="3339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99"/>
            <p:cNvSpPr>
              <a:spLocks noChangeShapeType="1"/>
            </p:cNvSpPr>
            <p:nvPr/>
          </p:nvSpPr>
          <p:spPr bwMode="auto">
            <a:xfrm>
              <a:off x="3712" y="3294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400"/>
            <p:cNvSpPr>
              <a:spLocks noChangeShapeType="1"/>
            </p:cNvSpPr>
            <p:nvPr/>
          </p:nvSpPr>
          <p:spPr bwMode="auto">
            <a:xfrm>
              <a:off x="3712" y="3249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32"/>
            <p:cNvSpPr>
              <a:spLocks noChangeShapeType="1"/>
            </p:cNvSpPr>
            <p:nvPr/>
          </p:nvSpPr>
          <p:spPr bwMode="auto">
            <a:xfrm>
              <a:off x="3716" y="3203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33"/>
            <p:cNvSpPr>
              <a:spLocks noChangeShapeType="1"/>
            </p:cNvSpPr>
            <p:nvPr/>
          </p:nvSpPr>
          <p:spPr bwMode="auto">
            <a:xfrm>
              <a:off x="3716" y="3158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34"/>
            <p:cNvSpPr>
              <a:spLocks noChangeShapeType="1"/>
            </p:cNvSpPr>
            <p:nvPr/>
          </p:nvSpPr>
          <p:spPr bwMode="auto">
            <a:xfrm>
              <a:off x="3716" y="3113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35"/>
            <p:cNvSpPr>
              <a:spLocks noChangeShapeType="1"/>
            </p:cNvSpPr>
            <p:nvPr/>
          </p:nvSpPr>
          <p:spPr bwMode="auto">
            <a:xfrm>
              <a:off x="3716" y="3067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436"/>
            <p:cNvSpPr>
              <a:spLocks noChangeShapeType="1"/>
            </p:cNvSpPr>
            <p:nvPr/>
          </p:nvSpPr>
          <p:spPr bwMode="auto">
            <a:xfrm>
              <a:off x="3716" y="3022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37"/>
            <p:cNvSpPr>
              <a:spLocks noChangeShapeType="1"/>
            </p:cNvSpPr>
            <p:nvPr/>
          </p:nvSpPr>
          <p:spPr bwMode="auto">
            <a:xfrm>
              <a:off x="3716" y="2976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38"/>
            <p:cNvSpPr>
              <a:spLocks noChangeShapeType="1"/>
            </p:cNvSpPr>
            <p:nvPr/>
          </p:nvSpPr>
          <p:spPr bwMode="auto">
            <a:xfrm>
              <a:off x="3716" y="2931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439"/>
            <p:cNvSpPr>
              <a:spLocks noChangeShapeType="1"/>
            </p:cNvSpPr>
            <p:nvPr/>
          </p:nvSpPr>
          <p:spPr bwMode="auto">
            <a:xfrm>
              <a:off x="3716" y="2886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40"/>
            <p:cNvSpPr>
              <a:spLocks noChangeShapeType="1"/>
            </p:cNvSpPr>
            <p:nvPr/>
          </p:nvSpPr>
          <p:spPr bwMode="auto">
            <a:xfrm>
              <a:off x="3716" y="2840"/>
              <a:ext cx="185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Line 401"/>
          <p:cNvSpPr>
            <a:spLocks noChangeShapeType="1"/>
          </p:cNvSpPr>
          <p:nvPr/>
        </p:nvSpPr>
        <p:spPr bwMode="auto">
          <a:xfrm flipV="1">
            <a:off x="4879010" y="1760295"/>
            <a:ext cx="2176" cy="23721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414"/>
          <p:cNvSpPr>
            <a:spLocks/>
          </p:cNvSpPr>
          <p:nvPr/>
        </p:nvSpPr>
        <p:spPr bwMode="auto">
          <a:xfrm>
            <a:off x="4874658" y="2251546"/>
            <a:ext cx="3958401" cy="1336556"/>
          </a:xfrm>
          <a:custGeom>
            <a:avLst/>
            <a:gdLst>
              <a:gd name="T0" fmla="*/ 0 w 1905"/>
              <a:gd name="T1" fmla="*/ 315 h 665"/>
              <a:gd name="T2" fmla="*/ 390 w 1905"/>
              <a:gd name="T3" fmla="*/ 27 h 665"/>
              <a:gd name="T4" fmla="*/ 779 w 1905"/>
              <a:gd name="T5" fmla="*/ 480 h 665"/>
              <a:gd name="T6" fmla="*/ 996 w 1905"/>
              <a:gd name="T7" fmla="*/ 604 h 665"/>
              <a:gd name="T8" fmla="*/ 1213 w 1905"/>
              <a:gd name="T9" fmla="*/ 480 h 665"/>
              <a:gd name="T10" fmla="*/ 1472 w 1905"/>
              <a:gd name="T11" fmla="*/ 439 h 665"/>
              <a:gd name="T12" fmla="*/ 1819 w 1905"/>
              <a:gd name="T13" fmla="*/ 357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48"/>
          <p:cNvGrpSpPr>
            <a:grpSpLocks/>
          </p:cNvGrpSpPr>
          <p:nvPr/>
        </p:nvGrpSpPr>
        <p:grpSpPr bwMode="auto">
          <a:xfrm>
            <a:off x="4585231" y="2253759"/>
            <a:ext cx="282898" cy="495676"/>
            <a:chOff x="3579" y="2979"/>
            <a:chExt cx="130" cy="224"/>
          </a:xfrm>
        </p:grpSpPr>
        <p:sp>
          <p:nvSpPr>
            <p:cNvPr id="80" name="Line 409"/>
            <p:cNvSpPr>
              <a:spLocks noChangeShapeType="1"/>
            </p:cNvSpPr>
            <p:nvPr/>
          </p:nvSpPr>
          <p:spPr bwMode="auto">
            <a:xfrm>
              <a:off x="3579" y="3068"/>
              <a:ext cx="130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410"/>
            <p:cNvSpPr>
              <a:spLocks noChangeShapeType="1"/>
            </p:cNvSpPr>
            <p:nvPr/>
          </p:nvSpPr>
          <p:spPr bwMode="auto">
            <a:xfrm>
              <a:off x="3579" y="3113"/>
              <a:ext cx="130" cy="0"/>
            </a:xfrm>
            <a:prstGeom prst="lin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46"/>
            <p:cNvSpPr>
              <a:spLocks noChangeShapeType="1"/>
            </p:cNvSpPr>
            <p:nvPr/>
          </p:nvSpPr>
          <p:spPr bwMode="auto">
            <a:xfrm flipV="1">
              <a:off x="3630" y="3113"/>
              <a:ext cx="0" cy="90"/>
            </a:xfrm>
            <a:prstGeom prst="lin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47"/>
            <p:cNvSpPr>
              <a:spLocks noChangeShapeType="1"/>
            </p:cNvSpPr>
            <p:nvPr/>
          </p:nvSpPr>
          <p:spPr bwMode="auto">
            <a:xfrm>
              <a:off x="3630" y="2979"/>
              <a:ext cx="0" cy="91"/>
            </a:xfrm>
            <a:prstGeom prst="lin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1371600" y="1307068"/>
            <a:ext cx="655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La precision d’un CAN </a:t>
            </a:r>
            <a:r>
              <a:rPr lang="en-US" sz="2000" dirty="0" err="1" smtClean="0">
                <a:solidFill>
                  <a:srgbClr val="002060"/>
                </a:solidFill>
                <a:latin typeface="Arial" charset="0"/>
              </a:rPr>
              <a:t>est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charset="0"/>
              </a:rPr>
              <a:t>améliorée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 en </a:t>
            </a:r>
            <a:r>
              <a:rPr lang="en-US" sz="2000" dirty="0" err="1" smtClean="0">
                <a:solidFill>
                  <a:srgbClr val="002060"/>
                </a:solidFill>
                <a:latin typeface="Arial" charset="0"/>
              </a:rPr>
              <a:t>augmentant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:</a:t>
            </a:r>
          </a:p>
        </p:txBody>
      </p:sp>
      <p:sp>
        <p:nvSpPr>
          <p:cNvPr id="67" name="Content Placeholder 6"/>
          <p:cNvSpPr txBox="1">
            <a:spLocks/>
          </p:cNvSpPr>
          <p:nvPr/>
        </p:nvSpPr>
        <p:spPr>
          <a:xfrm>
            <a:off x="428596" y="4286256"/>
            <a:ext cx="4038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vitesse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d’échantillonage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 la base du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pas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éxigé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pour le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conversion.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/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fréquence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maximale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qu’on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mésurer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le signal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715505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Causes </a:t>
            </a:r>
            <a:r>
              <a:rPr lang="en-US" sz="4000" dirty="0" err="1" smtClean="0">
                <a:solidFill>
                  <a:schemeClr val="bg1"/>
                </a:solidFill>
              </a:rPr>
              <a:t>d’erreurs</a:t>
            </a:r>
            <a:r>
              <a:rPr lang="en-US" sz="4000" dirty="0" smtClean="0">
                <a:solidFill>
                  <a:schemeClr val="bg1"/>
                </a:solidFill>
              </a:rPr>
              <a:t> du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3024237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Repliement</a:t>
            </a:r>
            <a:r>
              <a:rPr lang="en-US" sz="3600" b="1" dirty="0" smtClean="0">
                <a:solidFill>
                  <a:srgbClr val="002060"/>
                </a:solidFill>
              </a:rPr>
              <a:t>  (Aliasing )---(</a:t>
            </a:r>
            <a:r>
              <a:rPr lang="en-US" sz="3600" b="1" dirty="0" err="1" smtClean="0">
                <a:solidFill>
                  <a:srgbClr val="002060"/>
                </a:solidFill>
              </a:rPr>
              <a:t>échantillonnage</a:t>
            </a:r>
            <a:r>
              <a:rPr lang="en-US" sz="3600" b="1" dirty="0" smtClean="0">
                <a:solidFill>
                  <a:srgbClr val="002060"/>
                </a:solidFill>
              </a:rPr>
              <a:t>))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produit</a:t>
            </a:r>
            <a:r>
              <a:rPr lang="en-US" dirty="0" smtClean="0"/>
              <a:t> </a:t>
            </a:r>
            <a:r>
              <a:rPr lang="en-US" dirty="0" err="1" smtClean="0"/>
              <a:t>lorsque</a:t>
            </a:r>
            <a:r>
              <a:rPr lang="en-US" dirty="0" smtClean="0"/>
              <a:t> le signal </a:t>
            </a:r>
            <a:r>
              <a:rPr lang="en-US" dirty="0" err="1" smtClean="0"/>
              <a:t>d’entrée</a:t>
            </a:r>
            <a:r>
              <a:rPr lang="en-US" dirty="0" smtClean="0"/>
              <a:t> </a:t>
            </a:r>
            <a:r>
              <a:rPr lang="en-US" dirty="0" err="1" smtClean="0"/>
              <a:t>varie</a:t>
            </a:r>
            <a:r>
              <a:rPr lang="en-US" dirty="0" smtClean="0"/>
              <a:t> plus </a:t>
            </a:r>
            <a:r>
              <a:rPr lang="en-US" dirty="0" err="1" smtClean="0"/>
              <a:t>rapidement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vitesse</a:t>
            </a:r>
            <a:r>
              <a:rPr lang="en-US" dirty="0" smtClean="0"/>
              <a:t> </a:t>
            </a:r>
            <a:r>
              <a:rPr lang="en-US" dirty="0" err="1" smtClean="0"/>
              <a:t>d’échantillonnage</a:t>
            </a:r>
            <a:endParaRPr lang="en-US" dirty="0" smtClean="0"/>
          </a:p>
          <a:p>
            <a:pPr lvl="1"/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suivre</a:t>
            </a:r>
            <a:r>
              <a:rPr lang="en-US" dirty="0" smtClean="0"/>
              <a:t> la  </a:t>
            </a:r>
            <a:r>
              <a:rPr lang="en-US" dirty="0" err="1" smtClean="0">
                <a:solidFill>
                  <a:srgbClr val="FF0000"/>
                </a:solidFill>
              </a:rPr>
              <a:t>Règle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Nyquist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pour </a:t>
            </a:r>
            <a:r>
              <a:rPr lang="en-US" dirty="0" err="1" smtClean="0"/>
              <a:t>l’échantillonnage</a:t>
            </a:r>
            <a:endParaRPr lang="en-US" dirty="0" smtClean="0"/>
          </a:p>
          <a:p>
            <a:pPr lvl="2"/>
            <a:r>
              <a:rPr lang="en-US" dirty="0" err="1" smtClean="0"/>
              <a:t>Connaitre</a:t>
            </a:r>
            <a:r>
              <a:rPr lang="en-US" dirty="0" smtClean="0"/>
              <a:t> la </a:t>
            </a:r>
            <a:r>
              <a:rPr lang="en-US" dirty="0" err="1" smtClean="0"/>
              <a:t>vitesse</a:t>
            </a:r>
            <a:r>
              <a:rPr lang="en-US" dirty="0" smtClean="0"/>
              <a:t> </a:t>
            </a:r>
            <a:r>
              <a:rPr lang="en-US" dirty="0" err="1" smtClean="0"/>
              <a:t>d’échantillonnage</a:t>
            </a:r>
            <a:r>
              <a:rPr lang="en-US" dirty="0" smtClean="0"/>
              <a:t> </a:t>
            </a:r>
            <a:r>
              <a:rPr lang="en-US" dirty="0" err="1" smtClean="0"/>
              <a:t>convenable</a:t>
            </a:r>
            <a:endParaRPr lang="en-US" dirty="0" smtClean="0"/>
          </a:p>
          <a:p>
            <a:pPr lvl="2"/>
            <a:r>
              <a:rPr lang="en-US" dirty="0" err="1" smtClean="0"/>
              <a:t>Utiliser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fréquence</a:t>
            </a:r>
            <a:r>
              <a:rPr lang="en-US" dirty="0" smtClean="0"/>
              <a:t> </a:t>
            </a:r>
            <a:r>
              <a:rPr lang="en-US" dirty="0" err="1" smtClean="0"/>
              <a:t>d’échantillonnage</a:t>
            </a:r>
            <a:r>
              <a:rPr lang="en-US" dirty="0" smtClean="0"/>
              <a:t> au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 plus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fréquence</a:t>
            </a:r>
            <a:r>
              <a:rPr lang="en-US" dirty="0" smtClean="0"/>
              <a:t> max </a:t>
            </a:r>
            <a:r>
              <a:rPr lang="en-US" dirty="0" err="1" smtClean="0"/>
              <a:t>contenue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signal </a:t>
            </a:r>
            <a:r>
              <a:rPr lang="en-US" dirty="0" err="1" smtClean="0"/>
              <a:t>analogique</a:t>
            </a:r>
            <a:r>
              <a:rPr lang="en-US" dirty="0" smtClean="0"/>
              <a:t> pour </a:t>
            </a:r>
            <a:r>
              <a:rPr lang="en-US" dirty="0" err="1" smtClean="0"/>
              <a:t>eviter</a:t>
            </a:r>
            <a:r>
              <a:rPr lang="en-US" dirty="0" smtClean="0"/>
              <a:t> le </a:t>
            </a:r>
            <a:r>
              <a:rPr lang="en-US" dirty="0" err="1" smtClean="0"/>
              <a:t>repliement</a:t>
            </a:r>
            <a:r>
              <a:rPr lang="en-US" dirty="0" smtClean="0"/>
              <a:t> </a:t>
            </a:r>
            <a:r>
              <a:rPr lang="en-US" dirty="0" err="1" smtClean="0"/>
              <a:t>spectrale</a:t>
            </a:r>
            <a:r>
              <a:rPr lang="en-US" dirty="0" smtClean="0"/>
              <a:t> (aliasing)</a:t>
            </a:r>
          </a:p>
          <a:p>
            <a:pPr lvl="2"/>
            <a:r>
              <a:rPr lang="en-US" dirty="0" err="1" smtClean="0"/>
              <a:t>f</a:t>
            </a:r>
            <a:r>
              <a:rPr lang="en-US" baseline="-25000" dirty="0" err="1" smtClean="0"/>
              <a:t>sample</a:t>
            </a:r>
            <a:r>
              <a:rPr lang="en-US" dirty="0" smtClean="0"/>
              <a:t>&gt;2*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signal</a:t>
            </a:r>
            <a:endParaRPr lang="en-US" baseline="-25000" dirty="0" smtClean="0"/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Erreur</a:t>
            </a:r>
            <a:r>
              <a:rPr lang="en-US" sz="3600" b="1" dirty="0" smtClean="0">
                <a:solidFill>
                  <a:srgbClr val="002060"/>
                </a:solidFill>
              </a:rPr>
              <a:t> de Quantification---( </a:t>
            </a:r>
            <a:r>
              <a:rPr lang="en-US" sz="3600" b="1" dirty="0" err="1" smtClean="0">
                <a:solidFill>
                  <a:srgbClr val="002060"/>
                </a:solidFill>
              </a:rPr>
              <a:t>résolution</a:t>
            </a:r>
            <a:r>
              <a:rPr lang="en-US" sz="3600" b="1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 err="1" smtClean="0"/>
              <a:t>Optimiser</a:t>
            </a:r>
            <a:r>
              <a:rPr lang="en-US" dirty="0" smtClean="0"/>
              <a:t> la </a:t>
            </a:r>
            <a:r>
              <a:rPr lang="en-US" dirty="0" err="1" smtClean="0"/>
              <a:t>résolution</a:t>
            </a:r>
            <a:endParaRPr lang="en-US" dirty="0" smtClean="0"/>
          </a:p>
          <a:p>
            <a:pPr lvl="1"/>
            <a:r>
              <a:rPr lang="en-US" dirty="0" smtClean="0"/>
              <a:t>Depend du </a:t>
            </a:r>
            <a:r>
              <a:rPr lang="en-US" dirty="0" err="1" smtClean="0"/>
              <a:t>convertisseur</a:t>
            </a:r>
            <a:r>
              <a:rPr lang="en-US" dirty="0" smtClean="0"/>
              <a:t> CAN du </a:t>
            </a:r>
            <a:r>
              <a:rPr lang="en-US" dirty="0" err="1" smtClean="0"/>
              <a:t>microcontoller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316734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0"/>
            <a:ext cx="8534400" cy="10715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b="1" u="sng" spc="-15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TRAITEMENT NUMERIQUE DU SIGNAL</a:t>
            </a:r>
            <a:endParaRPr kumimoji="0" lang="en-IN" sz="3600" b="1" i="0" u="sng" strike="noStrike" kern="1200" cap="none" spc="-150" normalizeH="0" baseline="0" noProof="0" dirty="0">
              <a:ln w="3175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4000528"/>
          </a:xfrm>
          <a:prstGeom prst="rect">
            <a:avLst/>
          </a:prstGeom>
        </p:spPr>
        <p:txBody>
          <a:bodyPr/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noProof="0" dirty="0" smtClean="0">
                <a:latin typeface="+mj-lt"/>
                <a:cs typeface="Times New Roman" pitchFamily="18" charset="0"/>
              </a:rPr>
              <a:t>NUMERIQUE: </a:t>
            </a:r>
            <a:r>
              <a:rPr lang="en-IN" sz="2400" b="1" dirty="0" smtClean="0">
                <a:latin typeface="+mj-lt"/>
              </a:rPr>
              <a:t>utilise des </a:t>
            </a:r>
            <a:r>
              <a:rPr lang="en-IN" sz="2400" b="1" dirty="0" err="1" smtClean="0">
                <a:latin typeface="+mj-lt"/>
              </a:rPr>
              <a:t>signaux</a:t>
            </a:r>
            <a:r>
              <a:rPr lang="en-IN" sz="2400" b="1" dirty="0" smtClean="0">
                <a:latin typeface="+mj-lt"/>
              </a:rPr>
              <a:t> </a:t>
            </a:r>
            <a:r>
              <a:rPr lang="en-IN" sz="2400" b="1" dirty="0" err="1" smtClean="0">
                <a:latin typeface="+mj-lt"/>
              </a:rPr>
              <a:t>discrets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pour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représenter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les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données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sous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forme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de </a:t>
            </a:r>
            <a:r>
              <a:rPr kumimoji="0" lang="en-IN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nombres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SIGNAL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lang="en-IN" sz="2400" b="1" dirty="0" err="1" smtClean="0">
                <a:latin typeface="+mj-lt"/>
              </a:rPr>
              <a:t>Caractéristique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(grandeur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IN" sz="2400" b="1" dirty="0" smtClean="0">
                <a:latin typeface="+mj-lt"/>
              </a:rPr>
              <a:t>é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léctrique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IN" sz="2400" b="1" noProof="0" dirty="0" err="1" smtClean="0">
                <a:latin typeface="+mj-lt"/>
              </a:rPr>
              <a:t>e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ffet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physique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qui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varie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IN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IN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fonction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 temps </a:t>
            </a:r>
            <a:r>
              <a:rPr kumimoji="0" lang="en-IN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IN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espace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IN" sz="2400" b="1" dirty="0" err="1" smtClean="0">
                <a:latin typeface="+mj-lt"/>
              </a:rPr>
              <a:t>véhiculant</a:t>
            </a:r>
            <a:r>
              <a:rPr lang="en-IN" sz="2400" b="1" dirty="0" smtClean="0">
                <a:latin typeface="+mj-lt"/>
              </a:rPr>
              <a:t> </a:t>
            </a:r>
            <a:r>
              <a:rPr lang="en-IN" sz="2400" b="1" dirty="0" err="1" smtClean="0">
                <a:latin typeface="+mj-lt"/>
              </a:rPr>
              <a:t>une</a:t>
            </a:r>
            <a:r>
              <a:rPr lang="en-IN" sz="2400" b="1" dirty="0" smtClean="0">
                <a:latin typeface="+mj-lt"/>
              </a:rPr>
              <a:t> information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dirty="0" smtClean="0">
                <a:latin typeface="+mj-lt"/>
                <a:cs typeface="Times New Roman" pitchFamily="18" charset="0"/>
              </a:rPr>
              <a:t>TRAITEMENT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 suite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d’opérations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selon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des instructions </a:t>
            </a:r>
            <a:r>
              <a:rPr kumimoji="0" lang="en-IN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programmées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2" descr="C:\Users\rohan\Downloads\d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636"/>
            <a:ext cx="6715172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pling eff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8112"/>
            <a:ext cx="8858280" cy="6581775"/>
          </a:xfrm>
          <a:prstGeom prst="rect">
            <a:avLst/>
          </a:prstGeom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930656" y="85568"/>
            <a:ext cx="7355160" cy="553998"/>
          </a:xfrm>
        </p:spPr>
        <p:txBody>
          <a:bodyPr/>
          <a:lstStyle/>
          <a:p>
            <a:pPr algn="ctr" eaLnBrk="1" hangingPunct="1"/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Effet</a:t>
            </a:r>
            <a:r>
              <a:rPr lang="en-US" altLang="ja-JP" sz="4000" dirty="0" smtClean="0">
                <a:solidFill>
                  <a:schemeClr val="bg1"/>
                </a:solidFill>
                <a:ea typeface="ＭＳ Ｐゴシック" pitchFamily="34" charset="-128"/>
              </a:rPr>
              <a:t> du </a:t>
            </a:r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Reoliement</a:t>
            </a:r>
            <a:r>
              <a:rPr lang="en-US" altLang="ja-JP" sz="4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ou</a:t>
            </a:r>
            <a:r>
              <a:rPr lang="en-US" altLang="ja-JP" sz="4000" dirty="0" smtClean="0">
                <a:solidFill>
                  <a:schemeClr val="bg1"/>
                </a:solidFill>
                <a:ea typeface="ＭＳ Ｐゴシック" pitchFamily="34" charset="-128"/>
              </a:rPr>
              <a:t> Aliasing</a:t>
            </a:r>
          </a:p>
        </p:txBody>
      </p:sp>
      <p:pic>
        <p:nvPicPr>
          <p:cNvPr id="38914" name="Picture 3" descr="alias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3" y="1600200"/>
            <a:ext cx="4514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16632"/>
            <a:ext cx="8229600" cy="553998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Simulation du </a:t>
            </a:r>
            <a:r>
              <a:rPr lang="en-US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Repliement</a:t>
            </a:r>
            <a:r>
              <a:rPr 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 avec </a:t>
            </a:r>
            <a:r>
              <a:rPr lang="en-US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Matlab</a:t>
            </a:r>
            <a:endParaRPr lang="en-US" sz="4000" dirty="0" smtClean="0">
              <a:ea typeface="ＭＳ Ｐゴシック" pitchFamily="34" charset="-128"/>
            </a:endParaRP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 l="32857" t="42381" r="29428" b="27142"/>
          <a:stretch>
            <a:fillRect/>
          </a:stretch>
        </p:blipFill>
        <p:spPr bwMode="auto">
          <a:xfrm>
            <a:off x="914400" y="13716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885825"/>
            <a:ext cx="3429000" cy="1628775"/>
            <a:chOff x="2976" y="558"/>
            <a:chExt cx="2160" cy="1026"/>
          </a:xfrm>
        </p:grpSpPr>
        <p:pic>
          <p:nvPicPr>
            <p:cNvPr id="4097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7" name="Text Box 7"/>
            <p:cNvSpPr txBox="1">
              <a:spLocks noChangeArrowheads="1"/>
            </p:cNvSpPr>
            <p:nvPr/>
          </p:nvSpPr>
          <p:spPr bwMode="auto">
            <a:xfrm>
              <a:off x="3557" y="558"/>
              <a:ext cx="11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cs typeface="Arial" pitchFamily="34" charset="0"/>
                </a:rPr>
                <a:t>Signal </a:t>
              </a:r>
              <a:r>
                <a:rPr lang="en-US" sz="2000" dirty="0" err="1" smtClean="0">
                  <a:solidFill>
                    <a:srgbClr val="002060"/>
                  </a:solidFill>
                  <a:cs typeface="Arial" pitchFamily="34" charset="0"/>
                </a:rPr>
                <a:t>d’entrée</a:t>
              </a:r>
              <a:r>
                <a:rPr lang="en-US" sz="2000" dirty="0" smtClean="0">
                  <a:solidFill>
                    <a:srgbClr val="002060"/>
                  </a:solidFill>
                  <a:cs typeface="Arial" pitchFamily="34" charset="0"/>
                </a:rPr>
                <a:t>:</a:t>
              </a:r>
              <a:endParaRPr lang="en-US" sz="20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325" y="2435225"/>
            <a:ext cx="7794626" cy="2439988"/>
            <a:chOff x="518" y="1534"/>
            <a:chExt cx="4910" cy="1537"/>
          </a:xfrm>
        </p:grpSpPr>
        <p:pic>
          <p:nvPicPr>
            <p:cNvPr id="40972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3" name="Text Box 10"/>
            <p:cNvSpPr txBox="1">
              <a:spLocks noChangeArrowheads="1"/>
            </p:cNvSpPr>
            <p:nvPr/>
          </p:nvSpPr>
          <p:spPr bwMode="auto">
            <a:xfrm>
              <a:off x="2690" y="2838"/>
              <a:ext cx="21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2060"/>
                  </a:solidFill>
                  <a:cs typeface="Arial" pitchFamily="34" charset="0"/>
                </a:rPr>
                <a:t>x = 0:.05:5;  </a:t>
              </a:r>
              <a:r>
                <a:rPr lang="en-US" sz="1800" dirty="0" err="1">
                  <a:solidFill>
                    <a:srgbClr val="002060"/>
                  </a:solidFill>
                  <a:cs typeface="Arial" pitchFamily="34" charset="0"/>
                </a:rPr>
                <a:t>imagesc</a:t>
              </a:r>
              <a:r>
                <a:rPr lang="en-US" sz="1800" dirty="0">
                  <a:solidFill>
                    <a:srgbClr val="002060"/>
                  </a:solidFill>
                  <a:cs typeface="Arial" pitchFamily="34" charset="0"/>
                </a:rPr>
                <a:t>(sin((2.^x).*x))</a:t>
              </a:r>
            </a:p>
          </p:txBody>
        </p:sp>
        <p:sp>
          <p:nvSpPr>
            <p:cNvPr id="40974" name="Text Box 11"/>
            <p:cNvSpPr txBox="1">
              <a:spLocks noChangeArrowheads="1"/>
            </p:cNvSpPr>
            <p:nvPr/>
          </p:nvSpPr>
          <p:spPr bwMode="auto">
            <a:xfrm>
              <a:off x="3467" y="1534"/>
              <a:ext cx="19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cs typeface="Arial" pitchFamily="34" charset="0"/>
                </a:rPr>
                <a:t>Signal de sortie par </a:t>
              </a:r>
              <a:r>
                <a:rPr lang="en-US" sz="2000" dirty="0" err="1" smtClean="0">
                  <a:solidFill>
                    <a:srgbClr val="002060"/>
                  </a:solidFill>
                  <a:cs typeface="Arial" pitchFamily="34" charset="0"/>
                </a:rPr>
                <a:t>Matlab</a:t>
              </a:r>
              <a:r>
                <a:rPr lang="en-US" sz="2000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sz="2000" dirty="0" smtClean="0">
                  <a:cs typeface="Arial" pitchFamily="34" charset="0"/>
                </a:rPr>
                <a:t>: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40975" name="Text Box 12"/>
            <p:cNvSpPr txBox="1">
              <a:spLocks noChangeArrowheads="1"/>
            </p:cNvSpPr>
            <p:nvPr/>
          </p:nvSpPr>
          <p:spPr bwMode="auto">
            <a:xfrm>
              <a:off x="518" y="2743"/>
              <a:ext cx="8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cs typeface="Arial" pitchFamily="34" charset="0"/>
                </a:rPr>
                <a:t>Pourquoi</a:t>
              </a:r>
              <a:r>
                <a:rPr lang="en-US" sz="2000" b="1" dirty="0" smtClean="0">
                  <a:solidFill>
                    <a:srgbClr val="FF0000"/>
                  </a:solidFill>
                  <a:cs typeface="Arial" pitchFamily="34" charset="0"/>
                </a:rPr>
                <a:t>?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0325" y="4876803"/>
            <a:ext cx="6778625" cy="1865314"/>
            <a:chOff x="838" y="3072"/>
            <a:chExt cx="4270" cy="1175"/>
          </a:xfrm>
        </p:grpSpPr>
        <p:pic>
          <p:nvPicPr>
            <p:cNvPr id="40968" name="Picture 14" descr="alia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8" y="3120"/>
              <a:ext cx="343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9" name="Line 15"/>
            <p:cNvSpPr>
              <a:spLocks noChangeShapeType="1"/>
            </p:cNvSpPr>
            <p:nvPr/>
          </p:nvSpPr>
          <p:spPr bwMode="auto">
            <a:xfrm flipV="1">
              <a:off x="4320" y="3072"/>
              <a:ext cx="432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70" name="Text Box 16"/>
            <p:cNvSpPr txBox="1">
              <a:spLocks noChangeArrowheads="1"/>
            </p:cNvSpPr>
            <p:nvPr/>
          </p:nvSpPr>
          <p:spPr bwMode="auto">
            <a:xfrm>
              <a:off x="4558" y="3264"/>
              <a:ext cx="5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cs typeface="Arial" pitchFamily="34" charset="0"/>
                </a:rPr>
                <a:t>Alias!</a:t>
              </a:r>
            </a:p>
          </p:txBody>
        </p:sp>
        <p:sp>
          <p:nvSpPr>
            <p:cNvPr id="40971" name="Text Box 17"/>
            <p:cNvSpPr txBox="1">
              <a:spLocks noChangeArrowheads="1"/>
            </p:cNvSpPr>
            <p:nvPr/>
          </p:nvSpPr>
          <p:spPr bwMode="auto">
            <a:xfrm>
              <a:off x="1456" y="3956"/>
              <a:ext cx="31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cs typeface="Arial" pitchFamily="34" charset="0"/>
                </a:rPr>
                <a:t>Nombre</a:t>
              </a:r>
              <a:r>
                <a:rPr lang="en-US" sz="2400" b="1" dirty="0" smtClean="0">
                  <a:cs typeface="Arial" pitchFamily="34" charset="0"/>
                </a:rPr>
                <a:t> </a:t>
              </a:r>
              <a:r>
                <a:rPr lang="en-US" sz="2400" b="1" dirty="0" err="1" smtClean="0">
                  <a:cs typeface="Arial" pitchFamily="34" charset="0"/>
                </a:rPr>
                <a:t>d’échantillons</a:t>
              </a:r>
              <a:r>
                <a:rPr lang="en-US" sz="2400" b="1" dirty="0" smtClean="0">
                  <a:cs typeface="Arial" pitchFamily="34" charset="0"/>
                </a:rPr>
                <a:t> non </a:t>
              </a:r>
              <a:r>
                <a:rPr lang="en-US" sz="2400" b="1" dirty="0" err="1" smtClean="0">
                  <a:cs typeface="Arial" pitchFamily="34" charset="0"/>
                </a:rPr>
                <a:t>suffisants</a:t>
              </a:r>
              <a:endParaRPr lang="en-US" sz="2400" b="1" dirty="0">
                <a:cs typeface="Arial" pitchFamily="34" charset="0"/>
              </a:endParaRPr>
            </a:p>
          </p:txBody>
        </p:sp>
      </p:grpSp>
      <p:sp>
        <p:nvSpPr>
          <p:cNvPr id="40967" name="Rectangle 18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1297" y="66690"/>
            <a:ext cx="6089015" cy="553998"/>
          </a:xfrm>
        </p:spPr>
        <p:txBody>
          <a:bodyPr/>
          <a:lstStyle/>
          <a:p>
            <a:pPr algn="ctr" eaLnBrk="1" hangingPunct="1"/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Théorème</a:t>
            </a:r>
            <a:r>
              <a:rPr lang="en-US" altLang="ja-JP" sz="4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d’échantillonnage</a:t>
            </a:r>
            <a:endParaRPr lang="en-US" altLang="ja-JP" sz="4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1755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signal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continu</a:t>
            </a:r>
            <a:r>
              <a:rPr lang="en-US" altLang="ja-JP" sz="2000" dirty="0" smtClean="0">
                <a:solidFill>
                  <a:srgbClr val="0070C0"/>
                </a:solidFill>
              </a:rPr>
              <a:t>: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4012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train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d’impulsions</a:t>
            </a:r>
            <a:r>
              <a:rPr lang="en-US" altLang="ja-JP" sz="2000" dirty="0" smtClean="0">
                <a:solidFill>
                  <a:srgbClr val="002060"/>
                </a:solidFill>
              </a:rPr>
              <a:t> (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peigne</a:t>
            </a:r>
            <a:r>
              <a:rPr lang="en-US" altLang="ja-JP" sz="2000" dirty="0" smtClean="0">
                <a:solidFill>
                  <a:srgbClr val="002060"/>
                </a:solidFill>
              </a:rPr>
              <a:t> de Dirac):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35019" y="1127125"/>
            <a:ext cx="5348288" cy="2116138"/>
            <a:chOff x="1057" y="972"/>
            <a:chExt cx="3369" cy="1333"/>
          </a:xfrm>
        </p:grpSpPr>
        <p:sp>
          <p:nvSpPr>
            <p:cNvPr id="47144" name="Line 6"/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45" name="Line 7"/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46" name="Freeform 8"/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856 h 1005"/>
                <a:gd name="T2" fmla="*/ 175 w 3037"/>
                <a:gd name="T3" fmla="*/ 769 h 1005"/>
                <a:gd name="T4" fmla="*/ 413 w 3037"/>
                <a:gd name="T5" fmla="*/ 593 h 1005"/>
                <a:gd name="T6" fmla="*/ 532 w 3037"/>
                <a:gd name="T7" fmla="*/ 614 h 1005"/>
                <a:gd name="T8" fmla="*/ 607 w 3037"/>
                <a:gd name="T9" fmla="*/ 614 h 1005"/>
                <a:gd name="T10" fmla="*/ 651 w 3037"/>
                <a:gd name="T11" fmla="*/ 582 h 1005"/>
                <a:gd name="T12" fmla="*/ 720 w 3037"/>
                <a:gd name="T13" fmla="*/ 544 h 1005"/>
                <a:gd name="T14" fmla="*/ 801 w 3037"/>
                <a:gd name="T15" fmla="*/ 550 h 1005"/>
                <a:gd name="T16" fmla="*/ 883 w 3037"/>
                <a:gd name="T17" fmla="*/ 593 h 1005"/>
                <a:gd name="T18" fmla="*/ 1039 w 3037"/>
                <a:gd name="T19" fmla="*/ 560 h 1005"/>
                <a:gd name="T20" fmla="*/ 1158 w 3037"/>
                <a:gd name="T21" fmla="*/ 448 h 1005"/>
                <a:gd name="T22" fmla="*/ 1252 w 3037"/>
                <a:gd name="T23" fmla="*/ 341 h 1005"/>
                <a:gd name="T24" fmla="*/ 1390 w 3037"/>
                <a:gd name="T25" fmla="*/ 297 h 1005"/>
                <a:gd name="T26" fmla="*/ 1553 w 3037"/>
                <a:gd name="T27" fmla="*/ 373 h 1005"/>
                <a:gd name="T28" fmla="*/ 1697 w 3037"/>
                <a:gd name="T29" fmla="*/ 373 h 1005"/>
                <a:gd name="T30" fmla="*/ 1828 w 3037"/>
                <a:gd name="T31" fmla="*/ 228 h 1005"/>
                <a:gd name="T32" fmla="*/ 1966 w 3037"/>
                <a:gd name="T33" fmla="*/ 35 h 1005"/>
                <a:gd name="T34" fmla="*/ 2054 w 3037"/>
                <a:gd name="T35" fmla="*/ 19 h 1005"/>
                <a:gd name="T36" fmla="*/ 2129 w 3037"/>
                <a:gd name="T37" fmla="*/ 83 h 1005"/>
                <a:gd name="T38" fmla="*/ 2241 w 3037"/>
                <a:gd name="T39" fmla="*/ 303 h 1005"/>
                <a:gd name="T40" fmla="*/ 2423 w 3037"/>
                <a:gd name="T41" fmla="*/ 566 h 1005"/>
                <a:gd name="T42" fmla="*/ 2655 w 3037"/>
                <a:gd name="T43" fmla="*/ 716 h 1005"/>
                <a:gd name="T44" fmla="*/ 2799 w 3037"/>
                <a:gd name="T45" fmla="*/ 780 h 1005"/>
                <a:gd name="T46" fmla="*/ 3037 w 3037"/>
                <a:gd name="T47" fmla="*/ 861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7147" name="Object 9"/>
            <p:cNvGraphicFramePr>
              <a:graphicFrameLocks noChangeAspect="1"/>
            </p:cNvGraphicFramePr>
            <p:nvPr/>
          </p:nvGraphicFramePr>
          <p:xfrm>
            <a:off x="2002" y="972"/>
            <a:ext cx="399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" name="Équation" r:id="rId4" imgW="291960" imgH="215640" progId="Equation.3">
                    <p:embed/>
                  </p:oleObj>
                </mc:Choice>
                <mc:Fallback>
                  <p:oleObj name="Équation" r:id="rId4" imgW="291960" imgH="215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2" y="972"/>
                          <a:ext cx="399" cy="30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48" name="Object 10"/>
            <p:cNvGraphicFramePr>
              <a:graphicFrameLocks noChangeAspect="1"/>
            </p:cNvGraphicFramePr>
            <p:nvPr/>
          </p:nvGraphicFramePr>
          <p:xfrm>
            <a:off x="4300" y="2087"/>
            <a:ext cx="126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" name="Équation" r:id="rId6" imgW="88560" imgH="152280" progId="Equation.3">
                    <p:embed/>
                  </p:oleObj>
                </mc:Choice>
                <mc:Fallback>
                  <p:oleObj name="Équation" r:id="rId6" imgW="88560" imgH="1522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087"/>
                          <a:ext cx="126" cy="21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04402" y="4343400"/>
            <a:ext cx="5527675" cy="630238"/>
            <a:chOff x="1321" y="2736"/>
            <a:chExt cx="3482" cy="397"/>
          </a:xfrm>
        </p:grpSpPr>
        <p:sp>
          <p:nvSpPr>
            <p:cNvPr id="47132" name="Line 12"/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33" name="Line 13"/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34" name="Line 14"/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35" name="Line 15"/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36" name="Line 16"/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37" name="Line 17"/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38" name="Line 18"/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39" name="Line 19"/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40" name="Line 20"/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41" name="Line 21"/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42" name="Line 22"/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43" name="Line 23"/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110" name="Text Box 24"/>
          <p:cNvSpPr txBox="1">
            <a:spLocks noChangeArrowheads="1"/>
          </p:cNvSpPr>
          <p:nvPr/>
        </p:nvSpPr>
        <p:spPr bwMode="auto">
          <a:xfrm>
            <a:off x="685800" y="5410200"/>
            <a:ext cx="2440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signal </a:t>
            </a:r>
            <a:r>
              <a:rPr lang="en-US" altLang="ja-JP" sz="2000" b="1" dirty="0" err="1" smtClean="0">
                <a:solidFill>
                  <a:srgbClr val="0070C0"/>
                </a:solidFill>
              </a:rPr>
              <a:t>échantillonné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:</a:t>
            </a:r>
            <a:endParaRPr lang="en-US" altLang="ja-JP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711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728111"/>
              </p:ext>
            </p:extLst>
          </p:nvPr>
        </p:nvGraphicFramePr>
        <p:xfrm>
          <a:off x="2987824" y="5661248"/>
          <a:ext cx="45751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Équation" r:id="rId8" imgW="2184120" imgH="431640" progId="Equation.3">
                  <p:embed/>
                </p:oleObj>
              </mc:Choice>
              <mc:Fallback>
                <p:oleObj name="Équation" r:id="rId8" imgW="2184120" imgH="431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661248"/>
                        <a:ext cx="4575175" cy="904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26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195736" y="3714749"/>
            <a:ext cx="5584825" cy="1857372"/>
            <a:chOff x="901" y="2384"/>
            <a:chExt cx="3518" cy="1170"/>
          </a:xfrm>
        </p:grpSpPr>
        <p:sp>
          <p:nvSpPr>
            <p:cNvPr id="47115" name="Line 28"/>
            <p:cNvSpPr>
              <a:spLocks noChangeShapeType="1"/>
            </p:cNvSpPr>
            <p:nvPr/>
          </p:nvSpPr>
          <p:spPr bwMode="auto">
            <a:xfrm>
              <a:off x="1051" y="3168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16" name="Line 29"/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17" name="Line 30"/>
            <p:cNvSpPr>
              <a:spLocks noChangeShapeType="1"/>
            </p:cNvSpPr>
            <p:nvPr/>
          </p:nvSpPr>
          <p:spPr bwMode="auto">
            <a:xfrm flipV="1">
              <a:off x="1950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18" name="Line 31"/>
            <p:cNvSpPr>
              <a:spLocks noChangeShapeType="1"/>
            </p:cNvSpPr>
            <p:nvPr/>
          </p:nvSpPr>
          <p:spPr bwMode="auto">
            <a:xfrm flipV="1">
              <a:off x="228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19" name="Line 32"/>
            <p:cNvSpPr>
              <a:spLocks noChangeShapeType="1"/>
            </p:cNvSpPr>
            <p:nvPr/>
          </p:nvSpPr>
          <p:spPr bwMode="auto">
            <a:xfrm flipV="1">
              <a:off x="262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0" name="Line 33"/>
            <p:cNvSpPr>
              <a:spLocks noChangeShapeType="1"/>
            </p:cNvSpPr>
            <p:nvPr/>
          </p:nvSpPr>
          <p:spPr bwMode="auto">
            <a:xfrm flipV="1">
              <a:off x="296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1" name="Line 34"/>
            <p:cNvSpPr>
              <a:spLocks noChangeShapeType="1"/>
            </p:cNvSpPr>
            <p:nvPr/>
          </p:nvSpPr>
          <p:spPr bwMode="auto">
            <a:xfrm flipV="1">
              <a:off x="3303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2" name="Line 35"/>
            <p:cNvSpPr>
              <a:spLocks noChangeShapeType="1"/>
            </p:cNvSpPr>
            <p:nvPr/>
          </p:nvSpPr>
          <p:spPr bwMode="auto">
            <a:xfrm flipV="1">
              <a:off x="3642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3" name="Line 36"/>
            <p:cNvSpPr>
              <a:spLocks noChangeShapeType="1"/>
            </p:cNvSpPr>
            <p:nvPr/>
          </p:nvSpPr>
          <p:spPr bwMode="auto">
            <a:xfrm flipV="1">
              <a:off x="3980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4" name="Line 37"/>
            <p:cNvSpPr>
              <a:spLocks noChangeShapeType="1"/>
            </p:cNvSpPr>
            <p:nvPr/>
          </p:nvSpPr>
          <p:spPr bwMode="auto">
            <a:xfrm flipV="1">
              <a:off x="160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5" name="Line 38"/>
            <p:cNvSpPr>
              <a:spLocks noChangeShapeType="1"/>
            </p:cNvSpPr>
            <p:nvPr/>
          </p:nvSpPr>
          <p:spPr bwMode="auto">
            <a:xfrm flipV="1">
              <a:off x="126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7126" name="Object 39"/>
            <p:cNvGraphicFramePr>
              <a:graphicFrameLocks noChangeAspect="1"/>
            </p:cNvGraphicFramePr>
            <p:nvPr/>
          </p:nvGraphicFramePr>
          <p:xfrm>
            <a:off x="2016" y="2384"/>
            <a:ext cx="335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" name="Équation" r:id="rId10" imgW="253800" imgH="215640" progId="Equation.3">
                    <p:embed/>
                  </p:oleObj>
                </mc:Choice>
                <mc:Fallback>
                  <p:oleObj name="Équation" r:id="rId10" imgW="253800" imgH="21564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384"/>
                          <a:ext cx="335" cy="28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7" name="Object 40"/>
            <p:cNvGraphicFramePr>
              <a:graphicFrameLocks noChangeAspect="1"/>
            </p:cNvGraphicFramePr>
            <p:nvPr/>
          </p:nvGraphicFramePr>
          <p:xfrm>
            <a:off x="4294" y="3202"/>
            <a:ext cx="12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5" name="Équation" r:id="rId12" imgW="88560" imgH="152280" progId="Equation.3">
                    <p:embed/>
                  </p:oleObj>
                </mc:Choice>
                <mc:Fallback>
                  <p:oleObj name="Équation" r:id="rId12" imgW="88560" imgH="15228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3202"/>
                          <a:ext cx="125" cy="21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8" name="Line 41"/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9" name="Line 42"/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7130" name="Object 43"/>
            <p:cNvGraphicFramePr>
              <a:graphicFrameLocks noChangeAspect="1"/>
            </p:cNvGraphicFramePr>
            <p:nvPr/>
          </p:nvGraphicFramePr>
          <p:xfrm>
            <a:off x="2685" y="3240"/>
            <a:ext cx="214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" name="Équation" r:id="rId14" imgW="152280" imgH="228600" progId="Equation.3">
                    <p:embed/>
                  </p:oleObj>
                </mc:Choice>
                <mc:Fallback>
                  <p:oleObj name="Équation" r:id="rId14" imgW="152280" imgH="228600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" y="3240"/>
                          <a:ext cx="214" cy="31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1" name="Line 44"/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47114" name="Object 45"/>
          <p:cNvGraphicFramePr>
            <a:graphicFrameLocks noChangeAspect="1"/>
          </p:cNvGraphicFramePr>
          <p:nvPr/>
        </p:nvGraphicFramePr>
        <p:xfrm>
          <a:off x="5578475" y="3543300"/>
          <a:ext cx="223361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Équation" r:id="rId16" imgW="1193760" imgH="431640" progId="Equation.3">
                  <p:embed/>
                </p:oleObj>
              </mc:Choice>
              <mc:Fallback>
                <p:oleObj name="Équation" r:id="rId16" imgW="1193760" imgH="4316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3543300"/>
                        <a:ext cx="2233613" cy="808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3194 L 0.00173 -0.3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66690"/>
            <a:ext cx="8229600" cy="553998"/>
          </a:xfrm>
        </p:spPr>
        <p:txBody>
          <a:bodyPr/>
          <a:lstStyle/>
          <a:p>
            <a:pPr algn="ctr"/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Théorème</a:t>
            </a:r>
            <a:r>
              <a:rPr lang="en-US" altLang="ja-JP" sz="4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d’échantillonnage</a:t>
            </a:r>
            <a:endParaRPr lang="en-US" altLang="ja-JP" sz="4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27770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Signal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échantillonné</a:t>
            </a:r>
            <a:r>
              <a:rPr lang="en-US" altLang="ja-JP" sz="2400" dirty="0" smtClean="0">
                <a:solidFill>
                  <a:srgbClr val="002060"/>
                </a:solidFill>
              </a:rPr>
              <a:t>:</a:t>
            </a:r>
            <a:endParaRPr lang="en-US" altLang="ja-JP" sz="2400" dirty="0">
              <a:solidFill>
                <a:srgbClr val="002060"/>
              </a:solidFill>
            </a:endParaRPr>
          </a:p>
        </p:txBody>
      </p:sp>
      <p:graphicFrame>
        <p:nvGraphicFramePr>
          <p:cNvPr id="49155" name="Object 4"/>
          <p:cNvGraphicFramePr>
            <a:graphicFrameLocks noChangeAspect="1"/>
          </p:cNvGraphicFramePr>
          <p:nvPr/>
        </p:nvGraphicFramePr>
        <p:xfrm>
          <a:off x="2165350" y="1463675"/>
          <a:ext cx="4494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Équation" r:id="rId4" imgW="2145960" imgH="431640" progId="Equation.3">
                  <p:embed/>
                </p:oleObj>
              </mc:Choice>
              <mc:Fallback>
                <p:oleObj name="Équation" r:id="rId4" imgW="21459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463675"/>
                        <a:ext cx="4494213" cy="904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5"/>
          <p:cNvGraphicFramePr>
            <a:graphicFrameLocks noChangeAspect="1"/>
          </p:cNvGraphicFramePr>
          <p:nvPr/>
        </p:nvGraphicFramePr>
        <p:xfrm>
          <a:off x="1470025" y="2438400"/>
          <a:ext cx="60896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Equation" r:id="rId6" imgW="2898000" imgH="466200" progId="">
                  <p:embed/>
                </p:oleObj>
              </mc:Choice>
              <mc:Fallback>
                <p:oleObj name="Equation" r:id="rId6" imgW="2898000" imgH="4662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438400"/>
                        <a:ext cx="6089650" cy="10144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0250" y="3678238"/>
            <a:ext cx="3000375" cy="1630362"/>
            <a:chOff x="460" y="2392"/>
            <a:chExt cx="1890" cy="1027"/>
          </a:xfrm>
        </p:grpSpPr>
        <p:sp>
          <p:nvSpPr>
            <p:cNvPr id="49192" name="Line 7"/>
            <p:cNvSpPr>
              <a:spLocks noChangeShapeType="1"/>
            </p:cNvSpPr>
            <p:nvPr/>
          </p:nvSpPr>
          <p:spPr bwMode="auto">
            <a:xfrm>
              <a:off x="460" y="3212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93" name="Line 8"/>
            <p:cNvSpPr>
              <a:spLocks noChangeShapeType="1"/>
            </p:cNvSpPr>
            <p:nvPr/>
          </p:nvSpPr>
          <p:spPr bwMode="auto">
            <a:xfrm flipV="1">
              <a:off x="1311" y="2560"/>
              <a:ext cx="0" cy="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010" y="2817"/>
              <a:ext cx="600" cy="395"/>
              <a:chOff x="1064" y="3093"/>
              <a:chExt cx="600" cy="395"/>
            </a:xfrm>
          </p:grpSpPr>
          <p:sp>
            <p:nvSpPr>
              <p:cNvPr id="49199" name="Line 10"/>
              <p:cNvSpPr>
                <a:spLocks noChangeShapeType="1"/>
              </p:cNvSpPr>
              <p:nvPr/>
            </p:nvSpPr>
            <p:spPr bwMode="auto">
              <a:xfrm flipV="1">
                <a:off x="1064" y="3094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00" name="Line 11"/>
              <p:cNvSpPr>
                <a:spLocks noChangeShapeType="1"/>
              </p:cNvSpPr>
              <p:nvPr/>
            </p:nvSpPr>
            <p:spPr bwMode="auto">
              <a:xfrm>
                <a:off x="1246" y="3093"/>
                <a:ext cx="2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01" name="Line 12"/>
              <p:cNvSpPr>
                <a:spLocks noChangeShapeType="1"/>
              </p:cNvSpPr>
              <p:nvPr/>
            </p:nvSpPr>
            <p:spPr bwMode="auto">
              <a:xfrm flipH="1" flipV="1">
                <a:off x="1477" y="3095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aphicFrame>
          <p:nvGraphicFramePr>
            <p:cNvPr id="49195" name="Object 13"/>
            <p:cNvGraphicFramePr>
              <a:graphicFrameLocks noChangeAspect="1"/>
            </p:cNvGraphicFramePr>
            <p:nvPr/>
          </p:nvGraphicFramePr>
          <p:xfrm>
            <a:off x="1363" y="239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5" name="Equation" r:id="rId8" imgW="319680" imgH="200880" progId="Equation.3">
                    <p:embed/>
                  </p:oleObj>
                </mc:Choice>
                <mc:Fallback>
                  <p:oleObj name="Equation" r:id="rId8" imgW="319680" imgH="2008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" y="2392"/>
                          <a:ext cx="436" cy="28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96" name="Object 14"/>
            <p:cNvGraphicFramePr>
              <a:graphicFrameLocks noChangeAspect="1"/>
            </p:cNvGraphicFramePr>
            <p:nvPr/>
          </p:nvGraphicFramePr>
          <p:xfrm>
            <a:off x="1547" y="3163"/>
            <a:ext cx="3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6" name="Equation" r:id="rId10" imgW="264960" imgH="219240" progId="Equation.3">
                    <p:embed/>
                  </p:oleObj>
                </mc:Choice>
                <mc:Fallback>
                  <p:oleObj name="Equation" r:id="rId10" imgW="264960" imgH="21924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3163"/>
                          <a:ext cx="313" cy="25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97" name="Object 15"/>
            <p:cNvGraphicFramePr>
              <a:graphicFrameLocks noChangeAspect="1"/>
            </p:cNvGraphicFramePr>
            <p:nvPr/>
          </p:nvGraphicFramePr>
          <p:xfrm>
            <a:off x="1431" y="2712"/>
            <a:ext cx="151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7" name="Equation" r:id="rId12" imgW="136800" imgH="155160" progId="Equation.3">
                    <p:embed/>
                  </p:oleObj>
                </mc:Choice>
                <mc:Fallback>
                  <p:oleObj name="Equation" r:id="rId12" imgW="136800" imgH="15516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1" y="2712"/>
                          <a:ext cx="151" cy="16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98" name="Object 16"/>
            <p:cNvGraphicFramePr>
              <a:graphicFrameLocks noChangeAspect="1"/>
            </p:cNvGraphicFramePr>
            <p:nvPr/>
          </p:nvGraphicFramePr>
          <p:xfrm>
            <a:off x="2208" y="3221"/>
            <a:ext cx="142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8" name="Equation" r:id="rId14" imgW="118800" imgH="127800" progId="Equation.3">
                    <p:embed/>
                  </p:oleObj>
                </mc:Choice>
                <mc:Fallback>
                  <p:oleObj name="Equation" r:id="rId14" imgW="118800" imgH="127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221"/>
                          <a:ext cx="142" cy="15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25863" y="3657600"/>
            <a:ext cx="4833937" cy="2157413"/>
            <a:chOff x="2347" y="2397"/>
            <a:chExt cx="3045" cy="1359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615" y="2397"/>
              <a:ext cx="2777" cy="1359"/>
              <a:chOff x="2615" y="2397"/>
              <a:chExt cx="2777" cy="1359"/>
            </a:xfrm>
          </p:grpSpPr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2615" y="3225"/>
                <a:ext cx="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72" name="Line 20"/>
              <p:cNvSpPr>
                <a:spLocks noChangeShapeType="1"/>
              </p:cNvSpPr>
              <p:nvPr/>
            </p:nvSpPr>
            <p:spPr bwMode="auto">
              <a:xfrm flipV="1">
                <a:off x="3879" y="2573"/>
                <a:ext cx="0" cy="9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3578" y="2974"/>
                <a:ext cx="600" cy="251"/>
                <a:chOff x="1064" y="3093"/>
                <a:chExt cx="600" cy="395"/>
              </a:xfrm>
            </p:grpSpPr>
            <p:sp>
              <p:nvSpPr>
                <p:cNvPr id="491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90" name="Line 23"/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91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aphicFrame>
            <p:nvGraphicFramePr>
              <p:cNvPr id="49174" name="Object 25"/>
              <p:cNvGraphicFramePr>
                <a:graphicFrameLocks noChangeAspect="1"/>
              </p:cNvGraphicFramePr>
              <p:nvPr/>
            </p:nvGraphicFramePr>
            <p:xfrm>
              <a:off x="3899" y="2397"/>
              <a:ext cx="502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9" name="Equation" r:id="rId16" imgW="365400" imgH="219240" progId="Equation.3">
                      <p:embed/>
                    </p:oleObj>
                  </mc:Choice>
                  <mc:Fallback>
                    <p:oleObj name="Equation" r:id="rId16" imgW="365400" imgH="21924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9" y="2397"/>
                            <a:ext cx="502" cy="301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175" name="Object 26"/>
              <p:cNvGraphicFramePr>
                <a:graphicFrameLocks noChangeAspect="1"/>
              </p:cNvGraphicFramePr>
              <p:nvPr/>
            </p:nvGraphicFramePr>
            <p:xfrm>
              <a:off x="4115" y="3176"/>
              <a:ext cx="313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0" name="Equation" r:id="rId18" imgW="264960" imgH="219240" progId="Equation.3">
                      <p:embed/>
                    </p:oleObj>
                  </mc:Choice>
                  <mc:Fallback>
                    <p:oleObj name="Equation" r:id="rId18" imgW="264960" imgH="21924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5" y="3176"/>
                            <a:ext cx="313" cy="25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176" name="Object 27"/>
              <p:cNvGraphicFramePr>
                <a:graphicFrameLocks noChangeAspect="1"/>
              </p:cNvGraphicFramePr>
              <p:nvPr/>
            </p:nvGraphicFramePr>
            <p:xfrm>
              <a:off x="4062" y="2802"/>
              <a:ext cx="245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1" name="Equation" r:id="rId20" imgW="301680" imgH="329040" progId="Equation.3">
                      <p:embed/>
                    </p:oleObj>
                  </mc:Choice>
                  <mc:Fallback>
                    <p:oleObj name="Equation" r:id="rId20" imgW="301680" imgH="32904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2" y="2802"/>
                            <a:ext cx="245" cy="26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4411" y="2974"/>
                <a:ext cx="600" cy="251"/>
                <a:chOff x="1064" y="3093"/>
                <a:chExt cx="600" cy="395"/>
              </a:xfrm>
            </p:grpSpPr>
            <p:sp>
              <p:nvSpPr>
                <p:cNvPr id="4918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87" name="Line 30"/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88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746" y="2974"/>
                <a:ext cx="600" cy="251"/>
                <a:chOff x="1064" y="3093"/>
                <a:chExt cx="600" cy="395"/>
              </a:xfrm>
            </p:grpSpPr>
            <p:sp>
              <p:nvSpPr>
                <p:cNvPr id="4918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84" name="Line 34"/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85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9179" name="Line 36"/>
              <p:cNvSpPr>
                <a:spLocks noChangeShapeType="1"/>
              </p:cNvSpPr>
              <p:nvPr/>
            </p:nvSpPr>
            <p:spPr bwMode="auto">
              <a:xfrm>
                <a:off x="4717" y="2717"/>
                <a:ext cx="0" cy="8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0" name="Line 37"/>
              <p:cNvSpPr>
                <a:spLocks noChangeShapeType="1"/>
              </p:cNvSpPr>
              <p:nvPr/>
            </p:nvSpPr>
            <p:spPr bwMode="auto">
              <a:xfrm>
                <a:off x="3884" y="3487"/>
                <a:ext cx="8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graphicFrame>
            <p:nvGraphicFramePr>
              <p:cNvPr id="49181" name="Object 38"/>
              <p:cNvGraphicFramePr>
                <a:graphicFrameLocks noChangeAspect="1"/>
              </p:cNvGraphicFramePr>
              <p:nvPr/>
            </p:nvGraphicFramePr>
            <p:xfrm>
              <a:off x="4182" y="3488"/>
              <a:ext cx="248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2" name="Equation" r:id="rId22" imgW="301680" imgH="329040" progId="Equation.3">
                      <p:embed/>
                    </p:oleObj>
                  </mc:Choice>
                  <mc:Fallback>
                    <p:oleObj name="Equation" r:id="rId22" imgW="301680" imgH="32904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2" y="3488"/>
                            <a:ext cx="248" cy="268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182" name="Object 39"/>
              <p:cNvGraphicFramePr>
                <a:graphicFrameLocks noChangeAspect="1"/>
              </p:cNvGraphicFramePr>
              <p:nvPr/>
            </p:nvGraphicFramePr>
            <p:xfrm>
              <a:off x="5250" y="3227"/>
              <a:ext cx="142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3" name="Equation" r:id="rId24" imgW="118800" imgH="127800" progId="Equation.3">
                      <p:embed/>
                    </p:oleObj>
                  </mc:Choice>
                  <mc:Fallback>
                    <p:oleObj name="Equation" r:id="rId24" imgW="118800" imgH="127800" progId="Equation.3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0" y="3227"/>
                            <a:ext cx="142" cy="15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170" name="AutoShape 40"/>
            <p:cNvSpPr>
              <a:spLocks noChangeArrowheads="1"/>
            </p:cNvSpPr>
            <p:nvPr/>
          </p:nvSpPr>
          <p:spPr bwMode="auto">
            <a:xfrm>
              <a:off x="2347" y="2837"/>
              <a:ext cx="226" cy="156"/>
            </a:xfrm>
            <a:prstGeom prst="rightArrow">
              <a:avLst>
                <a:gd name="adj1" fmla="val 50000"/>
                <a:gd name="adj2" fmla="val 362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17864" y="5684552"/>
            <a:ext cx="2854326" cy="831850"/>
            <a:chOff x="3270" y="3782"/>
            <a:chExt cx="1798" cy="524"/>
          </a:xfrm>
        </p:grpSpPr>
        <p:sp>
          <p:nvSpPr>
            <p:cNvPr id="49166" name="Text Box 42"/>
            <p:cNvSpPr txBox="1">
              <a:spLocks noChangeArrowheads="1"/>
            </p:cNvSpPr>
            <p:nvPr/>
          </p:nvSpPr>
          <p:spPr bwMode="auto">
            <a:xfrm>
              <a:off x="3270" y="3893"/>
              <a:ext cx="55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dirty="0" err="1" smtClean="0">
                  <a:solidFill>
                    <a:srgbClr val="002060"/>
                  </a:solidFill>
                </a:rPr>
                <a:t>Sauf</a:t>
              </a:r>
              <a:r>
                <a:rPr lang="en-US" altLang="ja-JP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ja-JP" sz="2000" b="1" dirty="0" err="1" smtClean="0">
                  <a:solidFill>
                    <a:srgbClr val="002060"/>
                  </a:solidFill>
                </a:rPr>
                <a:t>si</a:t>
              </a:r>
              <a:endParaRPr lang="en-US" altLang="ja-JP" sz="2000" b="1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49167" name="Object 43"/>
            <p:cNvGraphicFramePr>
              <a:graphicFrameLocks noChangeAspect="1"/>
            </p:cNvGraphicFramePr>
            <p:nvPr/>
          </p:nvGraphicFramePr>
          <p:xfrm>
            <a:off x="3816" y="3782"/>
            <a:ext cx="1185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" name="Équation" r:id="rId26" imgW="990360" imgH="431640" progId="Equation.3">
                    <p:embed/>
                  </p:oleObj>
                </mc:Choice>
                <mc:Fallback>
                  <p:oleObj name="Équation" r:id="rId26" imgW="990360" imgH="431640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" y="3782"/>
                          <a:ext cx="1185" cy="5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8" name="Rectangle 44"/>
            <p:cNvSpPr>
              <a:spLocks noChangeArrowheads="1"/>
            </p:cNvSpPr>
            <p:nvPr/>
          </p:nvSpPr>
          <p:spPr bwMode="auto">
            <a:xfrm>
              <a:off x="3307" y="3809"/>
              <a:ext cx="1761" cy="46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6929454" y="1285875"/>
            <a:ext cx="1757346" cy="1169988"/>
            <a:chOff x="4530" y="855"/>
            <a:chExt cx="1006" cy="737"/>
          </a:xfrm>
        </p:grpSpPr>
        <p:sp>
          <p:nvSpPr>
            <p:cNvPr id="49162" name="Line 46"/>
            <p:cNvSpPr>
              <a:spLocks noChangeShapeType="1"/>
            </p:cNvSpPr>
            <p:nvPr/>
          </p:nvSpPr>
          <p:spPr bwMode="auto">
            <a:xfrm flipH="1">
              <a:off x="4588" y="1342"/>
              <a:ext cx="291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63" name="Text Box 47"/>
            <p:cNvSpPr txBox="1">
              <a:spLocks noChangeArrowheads="1"/>
            </p:cNvSpPr>
            <p:nvPr/>
          </p:nvSpPr>
          <p:spPr bwMode="auto">
            <a:xfrm>
              <a:off x="4530" y="908"/>
              <a:ext cx="79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dirty="0" err="1" smtClean="0"/>
                <a:t>Fréquence</a:t>
              </a:r>
              <a:r>
                <a:rPr lang="en-US" altLang="ja-JP" sz="1800" dirty="0" smtClean="0"/>
                <a:t> </a:t>
              </a:r>
              <a:endParaRPr lang="en-US" altLang="ja-JP" sz="1800" dirty="0"/>
            </a:p>
            <a:p>
              <a:r>
                <a:rPr lang="en-US" altLang="ja-JP" dirty="0" err="1" smtClean="0"/>
                <a:t>d’échantillon</a:t>
              </a:r>
              <a:endParaRPr lang="en-US" altLang="ja-JP" sz="1800" dirty="0"/>
            </a:p>
          </p:txBody>
        </p:sp>
        <p:graphicFrame>
          <p:nvGraphicFramePr>
            <p:cNvPr id="49164" name="Object 48"/>
            <p:cNvGraphicFramePr>
              <a:graphicFrameLocks noChangeAspect="1"/>
            </p:cNvGraphicFramePr>
            <p:nvPr/>
          </p:nvGraphicFramePr>
          <p:xfrm>
            <a:off x="5276" y="855"/>
            <a:ext cx="246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" name="Équation" r:id="rId28" imgW="203040" imgH="431640" progId="Equation.3">
                    <p:embed/>
                  </p:oleObj>
                </mc:Choice>
                <mc:Fallback>
                  <p:oleObj name="Équation" r:id="rId28" imgW="203040" imgH="43164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6" y="855"/>
                          <a:ext cx="246" cy="509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5" name="Rectangle 49"/>
            <p:cNvSpPr>
              <a:spLocks noChangeArrowheads="1"/>
            </p:cNvSpPr>
            <p:nvPr/>
          </p:nvSpPr>
          <p:spPr bwMode="auto">
            <a:xfrm>
              <a:off x="4540" y="868"/>
              <a:ext cx="996" cy="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9161" name="Rectangle 50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6690"/>
            <a:ext cx="6392862" cy="553998"/>
          </a:xfrm>
        </p:spPr>
        <p:txBody>
          <a:bodyPr/>
          <a:lstStyle/>
          <a:p>
            <a:pPr algn="ctr"/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Fréquence</a:t>
            </a:r>
            <a:r>
              <a:rPr lang="en-US" altLang="ja-JP" sz="4000" dirty="0" smtClean="0">
                <a:solidFill>
                  <a:schemeClr val="bg1"/>
                </a:solidFill>
                <a:ea typeface="ＭＳ Ｐゴシック" pitchFamily="34" charset="-128"/>
              </a:rPr>
              <a:t> de </a:t>
            </a:r>
            <a:r>
              <a:rPr lang="en-US" altLang="ja-JP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Nyquist</a:t>
            </a:r>
            <a:r>
              <a:rPr lang="en-US" altLang="ja-JP" sz="4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6425" y="1022351"/>
            <a:ext cx="1687513" cy="831850"/>
            <a:chOff x="443" y="1736"/>
            <a:chExt cx="1063" cy="524"/>
          </a:xfrm>
        </p:grpSpPr>
        <p:sp>
          <p:nvSpPr>
            <p:cNvPr id="51273" name="Text Box 4"/>
            <p:cNvSpPr txBox="1">
              <a:spLocks noChangeArrowheads="1"/>
            </p:cNvSpPr>
            <p:nvPr/>
          </p:nvSpPr>
          <p:spPr bwMode="auto">
            <a:xfrm>
              <a:off x="443" y="1840"/>
              <a:ext cx="2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err="1" smtClean="0"/>
                <a:t>si</a:t>
              </a:r>
              <a:endParaRPr lang="en-US" altLang="ja-JP" sz="2000" dirty="0"/>
            </a:p>
          </p:txBody>
        </p:sp>
        <p:graphicFrame>
          <p:nvGraphicFramePr>
            <p:cNvPr id="51274" name="Object 5"/>
            <p:cNvGraphicFramePr>
              <a:graphicFrameLocks noChangeAspect="1"/>
            </p:cNvGraphicFramePr>
            <p:nvPr/>
          </p:nvGraphicFramePr>
          <p:xfrm>
            <a:off x="701" y="1736"/>
            <a:ext cx="805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7" name="Équation" r:id="rId4" imgW="672840" imgH="431640" progId="Equation.3">
                    <p:embed/>
                  </p:oleObj>
                </mc:Choice>
                <mc:Fallback>
                  <p:oleObj name="Équation" r:id="rId4" imgW="672840" imgH="431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" y="1736"/>
                          <a:ext cx="805" cy="5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03" name="Line 6"/>
          <p:cNvSpPr>
            <a:spLocks noChangeShapeType="1"/>
          </p:cNvSpPr>
          <p:nvPr/>
        </p:nvSpPr>
        <p:spPr bwMode="auto">
          <a:xfrm>
            <a:off x="2430463" y="2220913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204" name="Line 7"/>
          <p:cNvSpPr>
            <a:spLocks noChangeShapeType="1"/>
          </p:cNvSpPr>
          <p:nvPr/>
        </p:nvSpPr>
        <p:spPr bwMode="auto">
          <a:xfrm flipV="1">
            <a:off x="4437063" y="1185863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59225" y="1811338"/>
            <a:ext cx="952500" cy="398462"/>
            <a:chOff x="1064" y="3093"/>
            <a:chExt cx="600" cy="395"/>
          </a:xfrm>
        </p:grpSpPr>
        <p:sp>
          <p:nvSpPr>
            <p:cNvPr id="51270" name="Line 9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71" name="Line 10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72" name="Line 11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51206" name="Object 12"/>
          <p:cNvGraphicFramePr>
            <a:graphicFrameLocks noChangeAspect="1"/>
          </p:cNvGraphicFramePr>
          <p:nvPr/>
        </p:nvGraphicFramePr>
        <p:xfrm>
          <a:off x="4468813" y="990600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6" imgW="365400" imgH="219240" progId="Equation.3">
                  <p:embed/>
                </p:oleObj>
              </mc:Choice>
              <mc:Fallback>
                <p:oleObj name="Equation" r:id="rId6" imgW="365400" imgH="219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990600"/>
                        <a:ext cx="657225" cy="393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13"/>
          <p:cNvGraphicFramePr>
            <a:graphicFrameLocks noChangeAspect="1"/>
          </p:cNvGraphicFramePr>
          <p:nvPr/>
        </p:nvGraphicFramePr>
        <p:xfrm>
          <a:off x="4778375" y="2163763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Equation" r:id="rId8" imgW="264960" imgH="219240" progId="Equation.3">
                  <p:embed/>
                </p:oleObj>
              </mc:Choice>
              <mc:Fallback>
                <p:oleObj name="Equation" r:id="rId8" imgW="264960" imgH="219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163763"/>
                        <a:ext cx="430213" cy="3524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14"/>
          <p:cNvGraphicFramePr>
            <a:graphicFrameLocks noChangeAspect="1"/>
          </p:cNvGraphicFramePr>
          <p:nvPr/>
        </p:nvGraphicFramePr>
        <p:xfrm>
          <a:off x="4489450" y="1444625"/>
          <a:ext cx="3921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Équation" r:id="rId10" imgW="304560" imgH="342720" progId="Equation.3">
                  <p:embed/>
                </p:oleObj>
              </mc:Choice>
              <mc:Fallback>
                <p:oleObj name="Équation" r:id="rId10" imgW="304560" imgH="3427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444625"/>
                        <a:ext cx="392113" cy="4397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79950" y="1812925"/>
            <a:ext cx="952500" cy="398463"/>
            <a:chOff x="1064" y="3093"/>
            <a:chExt cx="600" cy="395"/>
          </a:xfrm>
        </p:grpSpPr>
        <p:sp>
          <p:nvSpPr>
            <p:cNvPr id="51267" name="Line 16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68" name="Line 17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69" name="Line 18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210" name="Line 19"/>
          <p:cNvSpPr>
            <a:spLocks noChangeShapeType="1"/>
          </p:cNvSpPr>
          <p:nvPr/>
        </p:nvSpPr>
        <p:spPr bwMode="auto">
          <a:xfrm>
            <a:off x="5143500" y="1403350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11" name="Line 20"/>
          <p:cNvSpPr>
            <a:spLocks noChangeShapeType="1"/>
          </p:cNvSpPr>
          <p:nvPr/>
        </p:nvSpPr>
        <p:spPr bwMode="auto">
          <a:xfrm>
            <a:off x="4445000" y="2636838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51212" name="Object 21"/>
          <p:cNvGraphicFramePr>
            <a:graphicFrameLocks noChangeAspect="1"/>
          </p:cNvGraphicFramePr>
          <p:nvPr/>
        </p:nvGraphicFramePr>
        <p:xfrm>
          <a:off x="4637088" y="2608263"/>
          <a:ext cx="3968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Équation" r:id="rId12" imgW="304560" imgH="342720" progId="Equation.3">
                  <p:embed/>
                </p:oleObj>
              </mc:Choice>
              <mc:Fallback>
                <p:oleObj name="Équation" r:id="rId12" imgW="304560" imgH="3427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2608263"/>
                        <a:ext cx="396875" cy="4429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3" name="Object 22"/>
          <p:cNvGraphicFramePr>
            <a:graphicFrameLocks noChangeAspect="1"/>
          </p:cNvGraphicFramePr>
          <p:nvPr/>
        </p:nvGraphicFramePr>
        <p:xfrm>
          <a:off x="6613525" y="2224088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Equation" r:id="rId14" imgW="118800" imgH="127800" progId="Equation.3">
                  <p:embed/>
                </p:oleObj>
              </mc:Choice>
              <mc:Fallback>
                <p:oleObj name="Equation" r:id="rId14" imgW="118800" imgH="127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2224088"/>
                        <a:ext cx="225425" cy="2476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235325" y="1808163"/>
            <a:ext cx="952500" cy="398462"/>
            <a:chOff x="1064" y="3093"/>
            <a:chExt cx="600" cy="395"/>
          </a:xfrm>
        </p:grpSpPr>
        <p:sp>
          <p:nvSpPr>
            <p:cNvPr id="51264" name="Line 24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65" name="Line 25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66" name="Line 26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11425" y="1804988"/>
            <a:ext cx="952500" cy="398462"/>
            <a:chOff x="1064" y="3093"/>
            <a:chExt cx="600" cy="395"/>
          </a:xfrm>
        </p:grpSpPr>
        <p:sp>
          <p:nvSpPr>
            <p:cNvPr id="51261" name="Line 28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62" name="Line 29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63" name="Line 30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402263" y="1814513"/>
            <a:ext cx="952500" cy="398462"/>
            <a:chOff x="1064" y="3093"/>
            <a:chExt cx="600" cy="395"/>
          </a:xfrm>
        </p:grpSpPr>
        <p:sp>
          <p:nvSpPr>
            <p:cNvPr id="51258" name="Line 32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9" name="Line 33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60" name="Line 34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445990" y="1801813"/>
            <a:ext cx="4210050" cy="255587"/>
            <a:chOff x="1542" y="1312"/>
            <a:chExt cx="2652" cy="161"/>
          </a:xfrm>
        </p:grpSpPr>
        <p:sp>
          <p:nvSpPr>
            <p:cNvPr id="51240" name="Line 36"/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1" name="Line 37"/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2" name="Line 38"/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3" name="Line 39"/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4" name="Line 40"/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5" name="Line 41"/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6" name="Line 42"/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7" name="Line 43"/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8" name="Line 44"/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49" name="Line 45"/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0" name="Line 46"/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1" name="Line 47"/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2" name="Line 48"/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3" name="Line 49"/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4" name="Line 50"/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5" name="Line 51"/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6" name="Line 52"/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57" name="Line 53"/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88214" name="Text Box 54"/>
          <p:cNvSpPr txBox="1">
            <a:spLocks noChangeArrowheads="1"/>
          </p:cNvSpPr>
          <p:nvPr/>
        </p:nvSpPr>
        <p:spPr bwMode="auto">
          <a:xfrm>
            <a:off x="6858016" y="1214422"/>
            <a:ext cx="21922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accent2"/>
                </a:solidFill>
              </a:rPr>
              <a:t>Aliasing </a:t>
            </a:r>
          </a:p>
          <a:p>
            <a:r>
              <a:rPr lang="en-US" altLang="ja-JP" sz="2400" b="1" dirty="0" err="1" smtClean="0">
                <a:solidFill>
                  <a:schemeClr val="accent2"/>
                </a:solidFill>
              </a:rPr>
              <a:t>ou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Repliement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altLang="ja-JP" sz="2400" b="1" dirty="0" smtClean="0">
                <a:solidFill>
                  <a:schemeClr val="accent2"/>
                </a:solidFill>
              </a:rPr>
              <a:t>spectral</a:t>
            </a:r>
            <a:endParaRPr lang="en-US" altLang="ja-JP" sz="2400" b="1" dirty="0">
              <a:solidFill>
                <a:schemeClr val="accent2"/>
              </a:solidFill>
            </a:endParaRPr>
          </a:p>
        </p:txBody>
      </p: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714348" y="3025776"/>
            <a:ext cx="7464928" cy="474662"/>
            <a:chOff x="540" y="2048"/>
            <a:chExt cx="3105" cy="299"/>
          </a:xfrm>
        </p:grpSpPr>
        <p:sp>
          <p:nvSpPr>
            <p:cNvPr id="51237" name="Text Box 56"/>
            <p:cNvSpPr txBox="1">
              <a:spLocks noChangeArrowheads="1"/>
            </p:cNvSpPr>
            <p:nvPr/>
          </p:nvSpPr>
          <p:spPr bwMode="auto">
            <a:xfrm>
              <a:off x="540" y="2048"/>
              <a:ext cx="31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dirty="0" err="1" smtClean="0"/>
                <a:t>Quand</a:t>
              </a:r>
              <a:r>
                <a:rPr lang="en-US" altLang="ja-JP" sz="2400" dirty="0" smtClean="0"/>
                <a:t> </a:t>
              </a:r>
              <a:r>
                <a:rPr lang="en-US" altLang="ja-JP" sz="2400" dirty="0" err="1" smtClean="0"/>
                <a:t>peut</a:t>
              </a:r>
              <a:r>
                <a:rPr lang="en-US" altLang="ja-JP" sz="2400" dirty="0" smtClean="0"/>
                <a:t>-on </a:t>
              </a:r>
              <a:r>
                <a:rPr lang="en-US" altLang="ja-JP" sz="2400" dirty="0" err="1" smtClean="0"/>
                <a:t>reconstituer</a:t>
              </a:r>
              <a:r>
                <a:rPr lang="en-US" altLang="ja-JP" sz="2400" dirty="0" smtClean="0"/>
                <a:t>                 à </a:t>
              </a:r>
              <a:r>
                <a:rPr lang="en-US" altLang="ja-JP" sz="2400" dirty="0" err="1" smtClean="0"/>
                <a:t>partir</a:t>
              </a:r>
              <a:r>
                <a:rPr lang="en-US" altLang="ja-JP" sz="2400" dirty="0"/>
                <a:t> </a:t>
              </a:r>
              <a:r>
                <a:rPr lang="en-US" altLang="ja-JP" sz="2400" dirty="0" smtClean="0"/>
                <a:t>de           ?            </a:t>
              </a:r>
              <a:endParaRPr lang="en-US" altLang="ja-JP" sz="2400" dirty="0"/>
            </a:p>
          </p:txBody>
        </p:sp>
        <p:graphicFrame>
          <p:nvGraphicFramePr>
            <p:cNvPr id="51238" name="Object 57"/>
            <p:cNvGraphicFramePr>
              <a:graphicFrameLocks noChangeAspect="1"/>
            </p:cNvGraphicFramePr>
            <p:nvPr/>
          </p:nvGraphicFramePr>
          <p:xfrm>
            <a:off x="2095" y="2079"/>
            <a:ext cx="347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" name="Équation" r:id="rId16" imgW="393480" imgH="215640" progId="Equation.3">
                    <p:embed/>
                  </p:oleObj>
                </mc:Choice>
                <mc:Fallback>
                  <p:oleObj name="Équation" r:id="rId16" imgW="393480" imgH="21564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" y="2079"/>
                          <a:ext cx="347" cy="25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360883"/>
                </p:ext>
              </p:extLst>
            </p:nvPr>
          </p:nvGraphicFramePr>
          <p:xfrm>
            <a:off x="3046" y="2077"/>
            <a:ext cx="267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" name="Equation" r:id="rId18" imgW="365400" imgH="219240" progId="Equation.3">
                    <p:embed/>
                  </p:oleObj>
                </mc:Choice>
                <mc:Fallback>
                  <p:oleObj name="Equation" r:id="rId18" imgW="365400" imgH="219240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6" y="2077"/>
                          <a:ext cx="267" cy="27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1116014" y="3703638"/>
            <a:ext cx="5788026" cy="2444750"/>
            <a:chOff x="703" y="2333"/>
            <a:chExt cx="3646" cy="1540"/>
          </a:xfrm>
        </p:grpSpPr>
        <p:sp>
          <p:nvSpPr>
            <p:cNvPr id="51227" name="Text Box 60"/>
            <p:cNvSpPr txBox="1">
              <a:spLocks noChangeArrowheads="1"/>
            </p:cNvSpPr>
            <p:nvPr/>
          </p:nvSpPr>
          <p:spPr bwMode="auto">
            <a:xfrm>
              <a:off x="795" y="2443"/>
              <a:ext cx="6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err="1" smtClean="0"/>
                <a:t>Sauf</a:t>
              </a:r>
              <a:r>
                <a:rPr lang="en-US" altLang="ja-JP" sz="2000" dirty="0" smtClean="0"/>
                <a:t>   </a:t>
              </a:r>
              <a:r>
                <a:rPr lang="en-US" altLang="ja-JP" sz="2000" dirty="0" err="1" smtClean="0"/>
                <a:t>si</a:t>
              </a:r>
              <a:endParaRPr lang="en-US" altLang="ja-JP" sz="2000" dirty="0"/>
            </a:p>
          </p:txBody>
        </p:sp>
        <p:graphicFrame>
          <p:nvGraphicFramePr>
            <p:cNvPr id="51228" name="Object 61"/>
            <p:cNvGraphicFramePr>
              <a:graphicFrameLocks noChangeAspect="1"/>
            </p:cNvGraphicFramePr>
            <p:nvPr/>
          </p:nvGraphicFramePr>
          <p:xfrm>
            <a:off x="1465" y="2333"/>
            <a:ext cx="805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" name="Équation" r:id="rId20" imgW="672840" imgH="431640" progId="Equation.3">
                    <p:embed/>
                  </p:oleObj>
                </mc:Choice>
                <mc:Fallback>
                  <p:oleObj name="Équation" r:id="rId20" imgW="672840" imgH="431640" progId="Equation.3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" y="2333"/>
                          <a:ext cx="805" cy="52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29" name="Text Box 62"/>
            <p:cNvSpPr txBox="1">
              <a:spLocks noChangeArrowheads="1"/>
            </p:cNvSpPr>
            <p:nvPr/>
          </p:nvSpPr>
          <p:spPr bwMode="auto">
            <a:xfrm>
              <a:off x="2274" y="2450"/>
              <a:ext cx="16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(</a:t>
              </a:r>
              <a:r>
                <a:rPr lang="en-US" altLang="ja-JP" sz="2000" dirty="0" err="1" smtClean="0"/>
                <a:t>Fréquence</a:t>
              </a:r>
              <a:r>
                <a:rPr lang="en-US" altLang="ja-JP" sz="2000" dirty="0" smtClean="0"/>
                <a:t> de </a:t>
              </a:r>
              <a:r>
                <a:rPr lang="en-US" altLang="ja-JP" sz="2000" dirty="0" err="1" smtClean="0"/>
                <a:t>Nyquist</a:t>
              </a:r>
              <a:r>
                <a:rPr lang="en-US" altLang="ja-JP" sz="2000" dirty="0" smtClean="0"/>
                <a:t>)</a:t>
              </a:r>
              <a:endParaRPr lang="en-US" altLang="ja-JP" sz="2000" dirty="0"/>
            </a:p>
          </p:txBody>
        </p:sp>
        <p:sp>
          <p:nvSpPr>
            <p:cNvPr id="51230" name="Text Box 63"/>
            <p:cNvSpPr txBox="1">
              <a:spLocks noChangeArrowheads="1"/>
            </p:cNvSpPr>
            <p:nvPr/>
          </p:nvSpPr>
          <p:spPr bwMode="auto">
            <a:xfrm>
              <a:off x="795" y="2820"/>
              <a:ext cx="3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On </a:t>
              </a:r>
              <a:r>
                <a:rPr lang="en-US" altLang="ja-JP" sz="2000" dirty="0" err="1" smtClean="0"/>
                <a:t>peut</a:t>
              </a:r>
              <a:r>
                <a:rPr lang="en-US" altLang="ja-JP" sz="2000" dirty="0" smtClean="0"/>
                <a:t> </a:t>
              </a:r>
              <a:r>
                <a:rPr lang="en-US" altLang="ja-JP" sz="2000" dirty="0" err="1" smtClean="0"/>
                <a:t>ainsi</a:t>
              </a:r>
              <a:r>
                <a:rPr lang="en-US" altLang="ja-JP" sz="2000" dirty="0" smtClean="0"/>
                <a:t> </a:t>
              </a:r>
              <a:r>
                <a:rPr lang="en-US" altLang="ja-JP" sz="2000" dirty="0" err="1" smtClean="0"/>
                <a:t>utiliser</a:t>
              </a:r>
              <a:r>
                <a:rPr lang="en-US" altLang="ja-JP" sz="2000" dirty="0" smtClean="0"/>
                <a:t> un filter </a:t>
              </a:r>
              <a:r>
                <a:rPr lang="en-US" altLang="ja-JP" sz="2000" dirty="0" err="1" smtClean="0"/>
                <a:t>passe</a:t>
              </a:r>
              <a:r>
                <a:rPr lang="en-US" altLang="ja-JP" sz="2000" dirty="0" smtClean="0"/>
                <a:t>-bas ideal :</a:t>
              </a:r>
              <a:endParaRPr lang="en-US" altLang="ja-JP" sz="2000" dirty="0"/>
            </a:p>
          </p:txBody>
        </p:sp>
        <p:graphicFrame>
          <p:nvGraphicFramePr>
            <p:cNvPr id="51231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6392971"/>
                </p:ext>
              </p:extLst>
            </p:nvPr>
          </p:nvGraphicFramePr>
          <p:xfrm>
            <a:off x="1804" y="3027"/>
            <a:ext cx="1785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" name="Équation" r:id="rId22" imgW="1511280" imgH="533160" progId="Equation.3">
                    <p:embed/>
                  </p:oleObj>
                </mc:Choice>
                <mc:Fallback>
                  <p:oleObj name="Équation" r:id="rId22" imgW="1511280" imgH="533160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4" y="3027"/>
                          <a:ext cx="1785" cy="63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32" name="Rectangle 65"/>
            <p:cNvSpPr>
              <a:spLocks noChangeArrowheads="1"/>
            </p:cNvSpPr>
            <p:nvPr/>
          </p:nvSpPr>
          <p:spPr bwMode="auto">
            <a:xfrm>
              <a:off x="806" y="2358"/>
              <a:ext cx="3199" cy="47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33" name="Text Box 66"/>
            <p:cNvSpPr txBox="1">
              <a:spLocks noChangeArrowheads="1"/>
            </p:cNvSpPr>
            <p:nvPr/>
          </p:nvSpPr>
          <p:spPr bwMode="auto">
            <a:xfrm>
              <a:off x="703" y="3595"/>
              <a:ext cx="5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err="1" smtClean="0"/>
                <a:t>Ensuite</a:t>
              </a:r>
              <a:endParaRPr lang="en-US" altLang="ja-JP" sz="2000" dirty="0"/>
            </a:p>
          </p:txBody>
        </p:sp>
        <p:graphicFrame>
          <p:nvGraphicFramePr>
            <p:cNvPr id="51234" name="Object 67"/>
            <p:cNvGraphicFramePr>
              <a:graphicFrameLocks noChangeAspect="1"/>
            </p:cNvGraphicFramePr>
            <p:nvPr/>
          </p:nvGraphicFramePr>
          <p:xfrm>
            <a:off x="1308" y="3603"/>
            <a:ext cx="1325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" name="Équation" r:id="rId24" imgW="1130040" imgH="228600" progId="Equation.3">
                    <p:embed/>
                  </p:oleObj>
                </mc:Choice>
                <mc:Fallback>
                  <p:oleObj name="Équation" r:id="rId24" imgW="1130040" imgH="228600" progId="Equation.3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3603"/>
                          <a:ext cx="1325" cy="27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5" name="Object 68"/>
            <p:cNvGraphicFramePr>
              <a:graphicFrameLocks noChangeAspect="1"/>
            </p:cNvGraphicFramePr>
            <p:nvPr/>
          </p:nvGraphicFramePr>
          <p:xfrm>
            <a:off x="3044" y="3597"/>
            <a:ext cx="1305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" name="Équation" r:id="rId26" imgW="1104840" imgH="215640" progId="Equation.3">
                    <p:embed/>
                  </p:oleObj>
                </mc:Choice>
                <mc:Fallback>
                  <p:oleObj name="Équation" r:id="rId26" imgW="1104840" imgH="215640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4" y="3597"/>
                          <a:ext cx="1305" cy="25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36" name="Text Box 69"/>
            <p:cNvSpPr txBox="1">
              <a:spLocks noChangeArrowheads="1"/>
            </p:cNvSpPr>
            <p:nvPr/>
          </p:nvSpPr>
          <p:spPr bwMode="auto">
            <a:xfrm>
              <a:off x="2656" y="3595"/>
              <a:ext cx="2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et </a:t>
              </a:r>
              <a:endParaRPr lang="en-US" altLang="ja-JP" sz="2000" dirty="0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928662" y="6165304"/>
            <a:ext cx="6667674" cy="484187"/>
            <a:chOff x="360" y="3931"/>
            <a:chExt cx="4031" cy="305"/>
          </a:xfrm>
        </p:grpSpPr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405" y="3955"/>
              <a:ext cx="3981" cy="272"/>
              <a:chOff x="-49" y="4023"/>
              <a:chExt cx="3981" cy="272"/>
            </a:xfrm>
          </p:grpSpPr>
          <p:sp>
            <p:nvSpPr>
              <p:cNvPr id="51225" name="Text Box 72"/>
              <p:cNvSpPr txBox="1">
                <a:spLocks noChangeArrowheads="1"/>
              </p:cNvSpPr>
              <p:nvPr/>
            </p:nvSpPr>
            <p:spPr bwMode="auto">
              <a:xfrm>
                <a:off x="-49" y="4023"/>
                <a:ext cx="372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La </a:t>
                </a:r>
                <a:r>
                  <a:rPr lang="en-US" altLang="ja-JP" sz="2000" b="1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fréquence</a:t>
                </a:r>
                <a:r>
                  <a:rPr lang="en-US" altLang="ja-JP" sz="20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altLang="ja-JP" sz="2000" b="1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d’échantillonnage</a:t>
                </a:r>
                <a:r>
                  <a:rPr lang="en-US" altLang="ja-JP" sz="20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altLang="ja-JP" sz="2000" b="1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doit</a:t>
                </a:r>
                <a:r>
                  <a:rPr lang="en-US" altLang="ja-JP" sz="20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altLang="ja-JP" sz="2000" b="1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être</a:t>
                </a:r>
                <a:r>
                  <a:rPr lang="en-US" altLang="ja-JP" sz="20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altLang="ja-JP" sz="2000" b="1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supérieure</a:t>
                </a:r>
                <a:r>
                  <a:rPr lang="en-US" altLang="ja-JP" sz="20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à</a:t>
                </a:r>
                <a:endParaRPr lang="en-US" altLang="ja-JP" sz="2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graphicFrame>
            <p:nvGraphicFramePr>
              <p:cNvPr id="51226" name="Object 73"/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9" name="Equation" r:id="rId28" imgW="347400" imgH="219240" progId="Equation.3">
                      <p:embed/>
                    </p:oleObj>
                  </mc:Choice>
                  <mc:Fallback>
                    <p:oleObj name="Equation" r:id="rId28" imgW="347400" imgH="219240" progId="Equation.3">
                      <p:embed/>
                      <p:pic>
                        <p:nvPicPr>
                          <p:cNvPr id="0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224" name="Rectangle 74"/>
            <p:cNvSpPr>
              <a:spLocks noChangeArrowheads="1"/>
            </p:cNvSpPr>
            <p:nvPr/>
          </p:nvSpPr>
          <p:spPr bwMode="auto">
            <a:xfrm>
              <a:off x="360" y="3931"/>
              <a:ext cx="4031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22" name="Rectangle 75"/>
          <p:cNvSpPr>
            <a:spLocks noChangeArrowheads="1"/>
          </p:cNvSpPr>
          <p:nvPr/>
        </p:nvSpPr>
        <p:spPr bwMode="auto">
          <a:xfrm>
            <a:off x="609600" y="6858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2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Effet du Repliement Spectral ou Aliasing qui apparait lors de l’enregistrement ( à 25 images par secondes) de la rotation d’une roue</a:t>
            </a:r>
            <a:endParaRPr lang="fr-FR" dirty="0"/>
          </a:p>
        </p:txBody>
      </p:sp>
      <p:pic>
        <p:nvPicPr>
          <p:cNvPr id="5" name="---OPTICAL ILLUSION The wagon wheel effect.mp4">
            <a:hlinkClick r:id="" action="ppaction://media"/>
          </p:cNvPr>
          <p:cNvPicPr>
            <a:picLocks noGrp="1" noChangeAspect="1"/>
          </p:cNvPicPr>
          <p:nvPr>
            <p:ph type="pic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2500298" y="1214422"/>
            <a:ext cx="3559215" cy="2689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398278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de la vidéo: </a:t>
            </a:r>
            <a:r>
              <a:rPr lang="fr-FR" dirty="0" smtClean="0">
                <a:hlinkClick r:id="rId5" action="ppaction://hlinkfile"/>
              </a:rPr>
              <a:t>https</a:t>
            </a:r>
            <a:r>
              <a:rPr lang="fr-FR" dirty="0">
                <a:hlinkClick r:id="rId5" action="ppaction://hlinkfile"/>
              </a:rPr>
              <a:t>://www.youtube.com/watch?v=HqKfCUW17QM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064" y="116632"/>
            <a:ext cx="6567264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Applications du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 </a:t>
            </a:r>
            <a:r>
              <a:rPr lang="en-US" dirty="0" err="1" smtClean="0"/>
              <a:t>sont</a:t>
            </a:r>
            <a:r>
              <a:rPr lang="en-US" dirty="0" smtClean="0"/>
              <a:t>  </a:t>
            </a:r>
            <a:r>
              <a:rPr lang="en-US" dirty="0" err="1" smtClean="0"/>
              <a:t>utilisés</a:t>
            </a:r>
            <a:r>
              <a:rPr lang="en-US" dirty="0" smtClean="0"/>
              <a:t> </a:t>
            </a:r>
            <a:r>
              <a:rPr lang="en-US" dirty="0" err="1" smtClean="0"/>
              <a:t>presque</a:t>
            </a:r>
            <a:r>
              <a:rPr lang="en-US" dirty="0" smtClean="0"/>
              <a:t> partout </a:t>
            </a:r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y’a</a:t>
            </a:r>
            <a:r>
              <a:rPr lang="en-US" dirty="0" smtClean="0"/>
              <a:t> un </a:t>
            </a:r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numérique</a:t>
            </a:r>
            <a:r>
              <a:rPr lang="en-US" dirty="0" smtClean="0"/>
              <a:t> d’un signal </a:t>
            </a:r>
            <a:r>
              <a:rPr lang="en-US" dirty="0" err="1" smtClean="0"/>
              <a:t>analogique</a:t>
            </a:r>
            <a:r>
              <a:rPr lang="en-US" dirty="0" smtClean="0"/>
              <a:t>, </a:t>
            </a:r>
            <a:r>
              <a:rPr lang="en-US" dirty="0" err="1" smtClean="0"/>
              <a:t>sauvegarde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transfert</a:t>
            </a:r>
            <a:r>
              <a:rPr lang="en-US" dirty="0" smtClean="0"/>
              <a:t> </a:t>
            </a:r>
            <a:r>
              <a:rPr lang="en-US" dirty="0" err="1" smtClean="0"/>
              <a:t>sous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Microphones </a:t>
            </a:r>
          </a:p>
          <a:p>
            <a:pPr lvl="1"/>
            <a:r>
              <a:rPr lang="en-US" dirty="0" smtClean="0"/>
              <a:t>Strain Gauges </a:t>
            </a:r>
          </a:p>
          <a:p>
            <a:pPr lvl="1"/>
            <a:r>
              <a:rPr lang="en-US" dirty="0" smtClean="0"/>
              <a:t>Thermocouple</a:t>
            </a:r>
          </a:p>
          <a:p>
            <a:pPr lvl="1"/>
            <a:r>
              <a:rPr lang="en-US" dirty="0" err="1" smtClean="0"/>
              <a:t>Multimeters</a:t>
            </a:r>
            <a:r>
              <a:rPr lang="en-US" dirty="0" smtClean="0"/>
              <a:t>  </a:t>
            </a:r>
            <a:r>
              <a:rPr lang="en-US" dirty="0" err="1" smtClean="0"/>
              <a:t>numériques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46947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38698"/>
            <a:ext cx="5554960" cy="55399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Types de CAN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Successive Approximation A/D Converter</a:t>
            </a:r>
          </a:p>
          <a:p>
            <a:r>
              <a:rPr lang="en-US" dirty="0" smtClean="0"/>
              <a:t>Flash A/D Converter</a:t>
            </a:r>
          </a:p>
          <a:p>
            <a:r>
              <a:rPr lang="en-US" dirty="0" smtClean="0"/>
              <a:t>Dual Slope A/D Converter</a:t>
            </a:r>
          </a:p>
          <a:p>
            <a:r>
              <a:rPr lang="en-US" dirty="0" smtClean="0"/>
              <a:t>Delta-Sigma A/D Converter</a:t>
            </a:r>
            <a:endParaRPr lang="en-US" dirty="0"/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rahim\Desktop\ppt 21 11 2017\mp3Demo_light_blu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4976834" cy="178594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8368"/>
            <a:ext cx="8382000" cy="89498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BESOIN de TRAITEMENT du SIGNAL </a:t>
            </a:r>
            <a:endParaRPr kumimoji="0" lang="en-IN" sz="4800" b="1" i="0" u="sng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3" descr="C:\Users\rohan\Desktop\audio-electrical-sign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2958"/>
            <a:ext cx="3286115" cy="2136484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3071802" y="2214554"/>
            <a:ext cx="571504" cy="2857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643306" y="1928802"/>
            <a:ext cx="15716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 smtClean="0">
                <a:solidFill>
                  <a:schemeClr val="tx1"/>
                </a:solidFill>
              </a:rPr>
              <a:t>Distorsion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14942" y="2214554"/>
            <a:ext cx="571504" cy="2857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2" descr="H:\download\distorted-s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0" y="1285860"/>
            <a:ext cx="3376620" cy="2357454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358082" y="3643314"/>
            <a:ext cx="357190" cy="571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934200" y="4267200"/>
            <a:ext cx="142876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 smtClean="0">
                <a:solidFill>
                  <a:schemeClr val="tx1"/>
                </a:solidFill>
              </a:rPr>
              <a:t>Traitement</a:t>
            </a:r>
            <a:r>
              <a:rPr lang="en-IN" sz="2000" dirty="0" smtClean="0">
                <a:solidFill>
                  <a:schemeClr val="tx1"/>
                </a:solidFill>
              </a:rPr>
              <a:t> du signal 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072198" y="4429132"/>
            <a:ext cx="692656" cy="35719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1" name="Content Placeholder 3" descr="C:\Users\rohan\Desktop\audio-electrical-sign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959516"/>
            <a:ext cx="3286115" cy="21364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78" y="947738"/>
            <a:ext cx="7824546" cy="562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923924"/>
            <a:ext cx="7621336" cy="55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643" y="933450"/>
            <a:ext cx="7647781" cy="55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904875"/>
            <a:ext cx="7631751" cy="554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98" y="962024"/>
            <a:ext cx="7616318" cy="55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204864"/>
            <a:ext cx="4738464" cy="1163395"/>
          </a:xfrm>
        </p:spPr>
        <p:txBody>
          <a:bodyPr/>
          <a:lstStyle/>
          <a:p>
            <a:pPr algn="ctr"/>
            <a:r>
              <a:rPr sz="3600" dirty="0" smtClean="0">
                <a:solidFill>
                  <a:srgbClr val="FF0000"/>
                </a:solidFill>
              </a:rPr>
              <a:t>Fin de </a:t>
            </a:r>
            <a:r>
              <a:rPr sz="3600" dirty="0" err="1" smtClean="0">
                <a:solidFill>
                  <a:srgbClr val="FF0000"/>
                </a:solidFill>
              </a:rPr>
              <a:t>cette</a:t>
            </a:r>
            <a:r>
              <a:rPr sz="3600" dirty="0" smtClean="0">
                <a:solidFill>
                  <a:srgbClr val="FF0000"/>
                </a:solidFill>
              </a:rPr>
              <a:t> </a:t>
            </a:r>
            <a:r>
              <a:rPr sz="3600" dirty="0" err="1" smtClean="0">
                <a:solidFill>
                  <a:srgbClr val="FF0000"/>
                </a:solidFill>
              </a:rPr>
              <a:t>Partie</a:t>
            </a:r>
            <a:r>
              <a:rPr sz="3600" dirty="0" smtClean="0">
                <a:solidFill>
                  <a:srgbClr val="FF0000"/>
                </a:solidFill>
              </a:rPr>
              <a:t> </a:t>
            </a:r>
            <a:r>
              <a:rPr sz="3600" dirty="0" smtClean="0"/>
              <a:t/>
            </a:r>
            <a:br>
              <a:rPr sz="3600" dirty="0" smtClean="0"/>
            </a:br>
            <a:r>
              <a:rPr dirty="0" smtClean="0">
                <a:solidFill>
                  <a:srgbClr val="7030A0"/>
                </a:solidFill>
              </a:rPr>
              <a:t>MERCI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57600"/>
            <a:ext cx="3034057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79" y="908720"/>
            <a:ext cx="751083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912" y="947738"/>
            <a:ext cx="7608504" cy="550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812" y="938213"/>
            <a:ext cx="7659604" cy="558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643" y="928688"/>
            <a:ext cx="7632773" cy="55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382000" cy="89498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PRINCIPE </a:t>
            </a:r>
            <a:r>
              <a:rPr lang="en-IN" sz="4800" b="1" u="sng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et</a:t>
            </a:r>
            <a:r>
              <a:rPr kumimoji="0" lang="en-IN" sz="4800" b="1" i="0" u="sng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OPERATION</a:t>
            </a:r>
            <a:endParaRPr kumimoji="0" lang="en-IN" sz="4800" b="1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175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3200" b="1" dirty="0" err="1" smtClean="0">
                <a:latin typeface="+mj-lt"/>
                <a:cs typeface="Times New Roman" pitchFamily="18" charset="0"/>
              </a:rPr>
              <a:t>Traitement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numérique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du signal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est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constitué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de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filtre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anti-</a:t>
            </a:r>
            <a:r>
              <a:rPr kumimoji="0" lang="en-I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repliement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,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CAN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I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processeur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digital, CNA et 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un </a:t>
            </a:r>
            <a:r>
              <a:rPr lang="en-IN" sz="3200" b="1" dirty="0" err="1" smtClean="0">
                <a:latin typeface="+mj-lt"/>
                <a:cs typeface="Times New Roman" pitchFamily="18" charset="0"/>
              </a:rPr>
              <a:t>filtre</a:t>
            </a:r>
            <a:r>
              <a:rPr lang="en-IN" sz="3200" b="1" dirty="0" smtClean="0">
                <a:latin typeface="+mj-lt"/>
                <a:cs typeface="Times New Roman" pitchFamily="18" charset="0"/>
              </a:rPr>
              <a:t> de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reconstruction.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digit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7286676" cy="32573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060" y="962024"/>
            <a:ext cx="7351340" cy="54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914" y="928688"/>
            <a:ext cx="7452494" cy="556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746" y="957263"/>
            <a:ext cx="7638678" cy="55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224" y="957263"/>
            <a:ext cx="7635200" cy="5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089" y="938213"/>
            <a:ext cx="7702335" cy="558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853" y="908720"/>
            <a:ext cx="7498563" cy="557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933450"/>
            <a:ext cx="7475237" cy="559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168" y="942974"/>
            <a:ext cx="7428248" cy="55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650" y="952500"/>
            <a:ext cx="7443758" cy="55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998" y="966788"/>
            <a:ext cx="7404410" cy="555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IN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FILTRES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437112"/>
            <a:ext cx="8610600" cy="1938992"/>
          </a:xfrm>
        </p:spPr>
        <p:txBody>
          <a:bodyPr/>
          <a:lstStyle/>
          <a:p>
            <a:r>
              <a:rPr lang="en-IN" sz="2400" b="1" i="1" u="sng" dirty="0" err="1" smtClean="0">
                <a:solidFill>
                  <a:srgbClr val="FF0000"/>
                </a:solidFill>
                <a:latin typeface="+mj-lt"/>
              </a:rPr>
              <a:t>Principales</a:t>
            </a:r>
            <a:r>
              <a:rPr lang="en-IN" sz="2400" b="1" i="1" u="sng" dirty="0" smtClean="0">
                <a:solidFill>
                  <a:srgbClr val="FF0000"/>
                </a:solidFill>
                <a:latin typeface="+mj-lt"/>
              </a:rPr>
              <a:t> Applications </a:t>
            </a:r>
            <a:r>
              <a:rPr lang="en-IN" sz="2800" b="1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en-IN" sz="2400" b="1" dirty="0" err="1" smtClean="0">
                <a:latin typeface="+mj-lt"/>
              </a:rPr>
              <a:t>Séparation</a:t>
            </a:r>
            <a:r>
              <a:rPr lang="en-IN" sz="2400" b="1" dirty="0" smtClean="0">
                <a:latin typeface="+mj-lt"/>
              </a:rPr>
              <a:t> de </a:t>
            </a:r>
            <a:r>
              <a:rPr lang="en-IN" sz="2400" b="1" dirty="0" err="1" smtClean="0">
                <a:latin typeface="+mj-lt"/>
              </a:rPr>
              <a:t>Signaux</a:t>
            </a:r>
            <a:endParaRPr lang="en-IN" sz="2400" b="1" dirty="0" smtClean="0">
              <a:latin typeface="+mj-lt"/>
            </a:endParaRPr>
          </a:p>
          <a:p>
            <a:r>
              <a:rPr lang="en-IN" sz="2400" b="1" dirty="0" smtClean="0">
                <a:latin typeface="+mj-lt"/>
              </a:rPr>
              <a:t>Restauration de </a:t>
            </a:r>
            <a:r>
              <a:rPr lang="en-IN" sz="2400" b="1" dirty="0" err="1" smtClean="0">
                <a:latin typeface="+mj-lt"/>
              </a:rPr>
              <a:t>Signaux</a:t>
            </a:r>
            <a:endParaRPr lang="en-IN" sz="2400" b="1" dirty="0" smtClean="0">
              <a:latin typeface="+mj-lt"/>
            </a:endParaRPr>
          </a:p>
          <a:p>
            <a:r>
              <a:rPr lang="en-IN" sz="2400" b="1" dirty="0" err="1" smtClean="0">
                <a:latin typeface="+mj-lt"/>
              </a:rPr>
              <a:t>Exemple</a:t>
            </a:r>
            <a:r>
              <a:rPr lang="en-IN" sz="2400" b="1" dirty="0" smtClean="0">
                <a:latin typeface="+mj-lt"/>
              </a:rPr>
              <a:t>: </a:t>
            </a:r>
            <a:r>
              <a:rPr lang="en-IN" sz="2400" b="1" dirty="0" err="1" smtClean="0">
                <a:latin typeface="+mj-lt"/>
              </a:rPr>
              <a:t>enregistrement</a:t>
            </a:r>
            <a:r>
              <a:rPr lang="en-IN" sz="2400" b="1" dirty="0" smtClean="0">
                <a:latin typeface="+mj-lt"/>
              </a:rPr>
              <a:t> audio fait par un </a:t>
            </a:r>
            <a:r>
              <a:rPr lang="en-IN" sz="2400" b="1" dirty="0" err="1" smtClean="0">
                <a:latin typeface="+mj-lt"/>
              </a:rPr>
              <a:t>mauvais</a:t>
            </a:r>
            <a:r>
              <a:rPr lang="en-IN" sz="2400" b="1" dirty="0" smtClean="0">
                <a:latin typeface="+mj-lt"/>
              </a:rPr>
              <a:t> </a:t>
            </a:r>
            <a:r>
              <a:rPr lang="en-IN" sz="2400" b="1" dirty="0" err="1" smtClean="0">
                <a:latin typeface="+mj-lt"/>
              </a:rPr>
              <a:t>équipement</a:t>
            </a:r>
            <a:r>
              <a:rPr lang="en-IN" sz="2400" b="1" dirty="0" smtClean="0">
                <a:latin typeface="+mj-lt"/>
              </a:rPr>
              <a:t>   </a:t>
            </a:r>
            <a:r>
              <a:rPr lang="en-IN" sz="2400" b="1" dirty="0" err="1" smtClean="0">
                <a:latin typeface="+mj-lt"/>
              </a:rPr>
              <a:t>est</a:t>
            </a:r>
            <a:r>
              <a:rPr lang="en-IN" sz="2400" b="1" dirty="0" smtClean="0">
                <a:latin typeface="+mj-lt"/>
              </a:rPr>
              <a:t> </a:t>
            </a:r>
            <a:r>
              <a:rPr lang="en-IN" sz="2400" b="1" dirty="0" err="1" smtClean="0">
                <a:latin typeface="+mj-lt"/>
              </a:rPr>
              <a:t>filtré</a:t>
            </a:r>
            <a:r>
              <a:rPr lang="en-IN" sz="2400" b="1" dirty="0" smtClean="0">
                <a:latin typeface="+mj-lt"/>
              </a:rPr>
              <a:t> pour </a:t>
            </a:r>
            <a:r>
              <a:rPr lang="en-IN" sz="2400" b="1" dirty="0" err="1" smtClean="0">
                <a:latin typeface="+mj-lt"/>
              </a:rPr>
              <a:t>obtenir</a:t>
            </a:r>
            <a:r>
              <a:rPr lang="en-IN" sz="2400" b="1" dirty="0" smtClean="0">
                <a:latin typeface="+mj-lt"/>
              </a:rPr>
              <a:t>  le signal audio original </a:t>
            </a:r>
            <a:r>
              <a:rPr lang="en-IN" sz="2000" b="1" dirty="0" smtClean="0">
                <a:latin typeface="+mj-lt"/>
              </a:rPr>
              <a:t>(son de bonne </a:t>
            </a:r>
            <a:r>
              <a:rPr lang="en-IN" sz="2000" b="1" dirty="0" err="1" smtClean="0">
                <a:latin typeface="+mj-lt"/>
              </a:rPr>
              <a:t>qualité</a:t>
            </a:r>
            <a:r>
              <a:rPr lang="en-IN" sz="2000" b="1" dirty="0" smtClean="0">
                <a:latin typeface="+mj-lt"/>
              </a:rPr>
              <a:t>).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1146473"/>
              </p:ext>
            </p:extLst>
          </p:nvPr>
        </p:nvGraphicFramePr>
        <p:xfrm>
          <a:off x="3048000" y="762000"/>
          <a:ext cx="5562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295400"/>
            <a:ext cx="3333751" cy="2667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49" y="933450"/>
            <a:ext cx="7458167" cy="559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000" y="919163"/>
            <a:ext cx="7529416" cy="56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41" y="971550"/>
            <a:ext cx="7517075" cy="548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790" y="938213"/>
            <a:ext cx="7381618" cy="55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031" y="942974"/>
            <a:ext cx="7579385" cy="551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113" y="980728"/>
            <a:ext cx="744229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650" y="952500"/>
            <a:ext cx="7443758" cy="55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18" y="928688"/>
            <a:ext cx="7502998" cy="55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836712"/>
            <a:ext cx="7482910" cy="56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114" y="957263"/>
            <a:ext cx="7529302" cy="5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IN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FILTRES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4516599"/>
            <a:ext cx="4464496" cy="1483483"/>
          </a:xfrm>
        </p:spPr>
        <p:txBody>
          <a:bodyPr/>
          <a:lstStyle/>
          <a:p>
            <a:pPr marL="0" indent="0">
              <a:buNone/>
            </a:pPr>
            <a:endParaRPr lang="en-IN" sz="2400" b="1" dirty="0" smtClean="0">
              <a:latin typeface="+mj-lt"/>
            </a:endParaRPr>
          </a:p>
          <a:p>
            <a:r>
              <a:rPr lang="en-IN" sz="2400" b="1" dirty="0" err="1" smtClean="0">
                <a:latin typeface="+mj-lt"/>
              </a:rPr>
              <a:t>Séparation</a:t>
            </a:r>
            <a:r>
              <a:rPr lang="en-IN" sz="2400" b="1" dirty="0" smtClean="0">
                <a:latin typeface="+mj-lt"/>
              </a:rPr>
              <a:t> de </a:t>
            </a:r>
            <a:r>
              <a:rPr lang="en-IN" sz="2400" b="1" dirty="0" err="1" smtClean="0">
                <a:latin typeface="+mj-lt"/>
              </a:rPr>
              <a:t>Signaux</a:t>
            </a:r>
            <a:endParaRPr lang="en-IN" sz="2400" b="1" dirty="0" smtClean="0">
              <a:latin typeface="+mj-lt"/>
            </a:endParaRPr>
          </a:p>
          <a:p>
            <a:r>
              <a:rPr lang="en-IN" sz="2400" b="1" dirty="0" smtClean="0">
                <a:latin typeface="+mj-lt"/>
              </a:rPr>
              <a:t>Restauration de </a:t>
            </a:r>
            <a:r>
              <a:rPr lang="en-IN" sz="2400" b="1" dirty="0" err="1" smtClean="0">
                <a:latin typeface="+mj-lt"/>
              </a:rPr>
              <a:t>Signaux</a:t>
            </a:r>
            <a:endParaRPr lang="en-IN" sz="2400" b="1" dirty="0" smtClean="0">
              <a:latin typeface="+mj-lt"/>
            </a:endParaRPr>
          </a:p>
          <a:p>
            <a:pPr marL="0" indent="0">
              <a:buNone/>
            </a:pPr>
            <a:endParaRPr lang="en-IN" sz="2000" b="1" dirty="0" smtClean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80360"/>
            <a:ext cx="4419600" cy="2529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511431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666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355" y="908720"/>
            <a:ext cx="7633077" cy="557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308" y="947738"/>
            <a:ext cx="7545100" cy="550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514" y="962024"/>
            <a:ext cx="7547902" cy="54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962025"/>
            <a:ext cx="7558505" cy="54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86" y="947738"/>
            <a:ext cx="7502830" cy="550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934" y="1029271"/>
            <a:ext cx="7550482" cy="5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770" y="908720"/>
            <a:ext cx="7635654" cy="55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63" y="836712"/>
            <a:ext cx="7648661" cy="56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915" y="966788"/>
            <a:ext cx="7513493" cy="54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933450"/>
            <a:ext cx="7531906" cy="55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1315</TotalTime>
  <Words>1473</Words>
  <Application>Microsoft Office PowerPoint</Application>
  <PresentationFormat>On-screen Show (4:3)</PresentationFormat>
  <Paragraphs>368</Paragraphs>
  <Slides>105</Slides>
  <Notes>24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105</vt:i4>
      </vt:variant>
    </vt:vector>
  </HeadingPairs>
  <TitlesOfParts>
    <vt:vector size="118" baseType="lpstr">
      <vt:lpstr>ＭＳ Ｐゴシック</vt:lpstr>
      <vt:lpstr>Arial</vt:lpstr>
      <vt:lpstr>Arial Rounded MT Bold</vt:lpstr>
      <vt:lpstr>Calibri</vt:lpstr>
      <vt:lpstr>Courier New</vt:lpstr>
      <vt:lpstr>Segoe</vt:lpstr>
      <vt:lpstr>Times New Roman</vt:lpstr>
      <vt:lpstr>Wingdings</vt:lpstr>
      <vt:lpstr>Theme2</vt:lpstr>
      <vt:lpstr>White with Courier font for code slides</vt:lpstr>
      <vt:lpstr>Acrobat Document</vt:lpstr>
      <vt:lpstr>Équation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FILTRES</vt:lpstr>
      <vt:lpstr>FILTRES</vt:lpstr>
      <vt:lpstr>PowerPoint Presentation</vt:lpstr>
      <vt:lpstr> FILTRES NUMERIQUES</vt:lpstr>
      <vt:lpstr> FILTRES NUMERIQUES</vt:lpstr>
      <vt:lpstr>AVANTAGES  des  FILTRES NUM.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de signaux</vt:lpstr>
      <vt:lpstr>Types de Signaux </vt:lpstr>
      <vt:lpstr>Convertisseur Analogique Numérique       (CAN)</vt:lpstr>
      <vt:lpstr>Convertisseur Analogique-Numérique  (CAN)</vt:lpstr>
      <vt:lpstr>PowerPoint Presentation</vt:lpstr>
      <vt:lpstr>Convertisseur Analogique-Numérique  (CAN)</vt:lpstr>
      <vt:lpstr>Processus de Conversion CAN</vt:lpstr>
      <vt:lpstr>Principe de CAN</vt:lpstr>
      <vt:lpstr>Principe de CAN</vt:lpstr>
      <vt:lpstr>Principe de CAN</vt:lpstr>
      <vt:lpstr>Principe de CAN</vt:lpstr>
      <vt:lpstr>Principe de CAN</vt:lpstr>
      <vt:lpstr>Principe de CAN</vt:lpstr>
      <vt:lpstr>Principe de CAN</vt:lpstr>
      <vt:lpstr>PowerPoint Presentation</vt:lpstr>
      <vt:lpstr>PowerPoint Presentation</vt:lpstr>
      <vt:lpstr>PowerPoint Presentation</vt:lpstr>
      <vt:lpstr>Précision du CAN</vt:lpstr>
      <vt:lpstr>Precision du CAN</vt:lpstr>
      <vt:lpstr>Causes d’erreurs du CAN</vt:lpstr>
      <vt:lpstr>PowerPoint Presentation</vt:lpstr>
      <vt:lpstr>Effet du Reoliement ou Aliasing</vt:lpstr>
      <vt:lpstr>Simulation du Repliement avec Matlab</vt:lpstr>
      <vt:lpstr>Théorème d’échantillonnage</vt:lpstr>
      <vt:lpstr>Théorème d’échantillonnage</vt:lpstr>
      <vt:lpstr>Fréquence de Nyquist </vt:lpstr>
      <vt:lpstr>Effet du Repliement Spectral ou Aliasing qui apparait lors de l’enregistrement ( à 25 images par secondes) de la rotation d’une roue</vt:lpstr>
      <vt:lpstr>Applications du CAN</vt:lpstr>
      <vt:lpstr>Types de 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 de cette Partie  MERCI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ANGELS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Brahim</dc:creator>
  <cp:lastModifiedBy>Brahim</cp:lastModifiedBy>
  <cp:revision>136</cp:revision>
  <dcterms:created xsi:type="dcterms:W3CDTF">2014-02-09T16:54:01Z</dcterms:created>
  <dcterms:modified xsi:type="dcterms:W3CDTF">2021-01-26T12:47:55Z</dcterms:modified>
</cp:coreProperties>
</file>