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9" r:id="rId5"/>
    <p:sldId id="260" r:id="rId6"/>
    <p:sldId id="268" r:id="rId7"/>
    <p:sldId id="261" r:id="rId8"/>
    <p:sldId id="262" r:id="rId9"/>
    <p:sldId id="263" r:id="rId10"/>
    <p:sldId id="264" r:id="rId11"/>
    <p:sldId id="265" r:id="rId12"/>
    <p:sldId id="266"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28DAF4F-65F0-4983-83CA-2502AC4AEAB8}" type="datetimeFigureOut">
              <a:rPr lang="fr-FR" smtClean="0"/>
              <a:pPr/>
              <a:t>31/03/2021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686E7-08EE-4FA9-BE40-84268741ECF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8DAF4F-65F0-4983-83CA-2502AC4AEAB8}" type="datetimeFigureOut">
              <a:rPr lang="fr-FR" smtClean="0"/>
              <a:pPr/>
              <a:t>31/03/2021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686E7-08EE-4FA9-BE40-84268741ECF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ece.unb.ca/cgi-bin/tervo/polygen2.p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19.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2.wmf"/></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image" Target="../media/image14.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image" Target="../media/image16.png"/><Relationship Id="rId4" Type="http://schemas.openxmlformats.org/officeDocument/2006/relationships/image" Target="../media/image1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15.bin"/><Relationship Id="rId4" Type="http://schemas.openxmlformats.org/officeDocument/2006/relationships/image" Target="../media/image22.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506800"/>
            <a:ext cx="9144000" cy="707886"/>
          </a:xfrm>
          <a:prstGeom prst="rect">
            <a:avLst/>
          </a:prstGeom>
          <a:noFill/>
        </p:spPr>
        <p:txBody>
          <a:bodyPr wrap="square" rtlCol="0">
            <a:spAutoFit/>
          </a:bodyPr>
          <a:lstStyle/>
          <a:p>
            <a:pPr algn="ctr"/>
            <a:r>
              <a:rPr lang="fr-FR" sz="4000" b="1" dirty="0">
                <a:solidFill>
                  <a:srgbClr val="FF0000"/>
                </a:solidFill>
                <a:latin typeface="Times New Roman" pitchFamily="18" charset="0"/>
                <a:cs typeface="Times New Roman" pitchFamily="18" charset="0"/>
              </a:rPr>
              <a:t>CODAGE LINEAIRE POLYNOMIALE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10</a:t>
            </a:fld>
            <a:endParaRPr lang="fr-FR"/>
          </a:p>
        </p:txBody>
      </p:sp>
      <p:sp>
        <p:nvSpPr>
          <p:cNvPr id="3" name="ZoneTexte 2"/>
          <p:cNvSpPr txBox="1"/>
          <p:nvPr/>
        </p:nvSpPr>
        <p:spPr>
          <a:xfrm>
            <a:off x="0" y="1142984"/>
            <a:ext cx="9144000" cy="5786199"/>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Décodage polynômiale</a:t>
            </a:r>
          </a:p>
          <a:p>
            <a:endParaRPr lang="fr-FR" sz="2200" b="1" u="sng" dirty="0">
              <a:solidFill>
                <a:srgbClr val="FF0000"/>
              </a:solidFill>
              <a:latin typeface="Times New Roman" pitchFamily="18" charset="0"/>
              <a:cs typeface="Times New Roman" pitchFamily="18" charset="0"/>
            </a:endParaRPr>
          </a:p>
          <a:p>
            <a:pPr lvl="0" algn="just">
              <a:buFont typeface="Wingdings" pitchFamily="2" charset="2"/>
              <a:buChar char="q"/>
            </a:pPr>
            <a:r>
              <a:rPr lang="fr-FR" sz="2200" dirty="0">
                <a:latin typeface="Times New Roman" pitchFamily="18" charset="0"/>
                <a:cs typeface="Times New Roman" pitchFamily="18" charset="0"/>
              </a:rPr>
              <a:t> Mettre le message reçu sous forme polynomiale</a:t>
            </a:r>
          </a:p>
          <a:p>
            <a:pPr lvl="0" algn="just">
              <a:buFont typeface="Wingdings" pitchFamily="2" charset="2"/>
              <a:buChar char="q"/>
            </a:pPr>
            <a:r>
              <a:rPr lang="fr-FR" sz="2200" dirty="0">
                <a:latin typeface="Times New Roman" pitchFamily="18" charset="0"/>
                <a:cs typeface="Times New Roman" pitchFamily="18" charset="0"/>
              </a:rPr>
              <a:t> Diviser le code reçu C’(X) par G(X) pour obtenir le syndrome S(x) (reste de cette division)</a:t>
            </a:r>
          </a:p>
          <a:p>
            <a:pPr lvl="0" algn="just">
              <a:buFont typeface="Wingdings" pitchFamily="2" charset="2"/>
              <a:buChar char="q"/>
            </a:pPr>
            <a:r>
              <a:rPr lang="fr-FR" sz="2200" dirty="0">
                <a:latin typeface="Times New Roman" pitchFamily="18" charset="0"/>
                <a:cs typeface="Times New Roman" pitchFamily="18" charset="0"/>
              </a:rPr>
              <a:t> Si S(x) </a:t>
            </a:r>
            <a:r>
              <a:rPr lang="fr-FR" sz="2200" dirty="0">
                <a:latin typeface="Times New Roman" pitchFamily="18" charset="0"/>
                <a:cs typeface="Times New Roman" pitchFamily="18" charset="0"/>
                <a:sym typeface="Symbol"/>
              </a:rPr>
              <a:t></a:t>
            </a:r>
            <a:r>
              <a:rPr lang="fr-FR" sz="2200" dirty="0">
                <a:latin typeface="Times New Roman" pitchFamily="18" charset="0"/>
                <a:cs typeface="Times New Roman" pitchFamily="18" charset="0"/>
              </a:rPr>
              <a:t> 0, le message est correct sinon il est erroné</a:t>
            </a:r>
          </a:p>
          <a:p>
            <a:pPr algn="just"/>
            <a:r>
              <a:rPr lang="fr-FR" sz="2200" dirty="0">
                <a:latin typeface="Times New Roman" pitchFamily="18" charset="0"/>
                <a:cs typeface="Times New Roman" pitchFamily="18" charset="0"/>
              </a:rPr>
              <a:t> </a:t>
            </a:r>
          </a:p>
          <a:p>
            <a:pPr algn="just"/>
            <a:r>
              <a:rPr lang="fr-FR" sz="2200" b="1" u="sng" dirty="0">
                <a:solidFill>
                  <a:srgbClr val="FF0000"/>
                </a:solidFill>
                <a:latin typeface="Times New Roman" pitchFamily="18" charset="0"/>
                <a:cs typeface="Times New Roman" pitchFamily="18" charset="0"/>
              </a:rPr>
              <a:t>Décodage du même exemple</a:t>
            </a:r>
          </a:p>
          <a:p>
            <a:pPr algn="just"/>
            <a:r>
              <a:rPr lang="fr-FR" sz="2200" dirty="0">
                <a:solidFill>
                  <a:srgbClr val="7030A0"/>
                </a:solidFill>
                <a:latin typeface="Times New Roman" pitchFamily="18" charset="0"/>
                <a:cs typeface="Times New Roman" pitchFamily="18" charset="0"/>
              </a:rPr>
              <a:t>n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12, k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8, G(x)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x</a:t>
            </a:r>
            <a:r>
              <a:rPr lang="fr-FR" sz="2200" baseline="30000" dirty="0">
                <a:solidFill>
                  <a:srgbClr val="7030A0"/>
                </a:solidFill>
                <a:latin typeface="Times New Roman" pitchFamily="18" charset="0"/>
                <a:cs typeface="Times New Roman" pitchFamily="18" charset="0"/>
              </a:rPr>
              <a:t>4</a:t>
            </a:r>
            <a:r>
              <a:rPr lang="fr-FR" sz="2200" dirty="0">
                <a:solidFill>
                  <a:srgbClr val="7030A0"/>
                </a:solidFill>
                <a:latin typeface="Times New Roman" pitchFamily="18" charset="0"/>
                <a:cs typeface="Times New Roman" pitchFamily="18" charset="0"/>
              </a:rPr>
              <a:t>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x</a:t>
            </a:r>
            <a:r>
              <a:rPr lang="fr-FR" sz="2200" baseline="30000" dirty="0">
                <a:solidFill>
                  <a:srgbClr val="7030A0"/>
                </a:solidFill>
                <a:latin typeface="Times New Roman" pitchFamily="18" charset="0"/>
                <a:cs typeface="Times New Roman" pitchFamily="18" charset="0"/>
              </a:rPr>
              <a:t>3</a:t>
            </a:r>
            <a:r>
              <a:rPr lang="fr-FR" sz="2200" dirty="0">
                <a:solidFill>
                  <a:srgbClr val="7030A0"/>
                </a:solidFill>
                <a:latin typeface="Times New Roman" pitchFamily="18" charset="0"/>
                <a:cs typeface="Times New Roman" pitchFamily="18" charset="0"/>
              </a:rPr>
              <a:t>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1 (équivaut à 11001) et un message reçu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100110101111 (celui qu’on a envoyé précédemment) :</a:t>
            </a:r>
          </a:p>
          <a:p>
            <a:pPr lvl="0" algn="just"/>
            <a:endParaRPr lang="fr-FR" sz="2200" dirty="0">
              <a:latin typeface="Times New Roman" pitchFamily="18" charset="0"/>
              <a:cs typeface="Times New Roman" pitchFamily="18" charset="0"/>
            </a:endParaRPr>
          </a:p>
          <a:p>
            <a:pPr lvl="0" algn="just"/>
            <a:r>
              <a:rPr lang="fr-FR" sz="2200" dirty="0">
                <a:solidFill>
                  <a:srgbClr val="00B0F0"/>
                </a:solidFill>
                <a:latin typeface="Times New Roman" pitchFamily="18" charset="0"/>
                <a:cs typeface="Times New Roman" pitchFamily="18" charset="0"/>
              </a:rPr>
              <a:t>R(x)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11</a:t>
            </a:r>
            <a:r>
              <a:rPr lang="fr-FR" sz="2200" dirty="0">
                <a:solidFill>
                  <a:srgbClr val="00B0F0"/>
                </a:solidFill>
                <a:latin typeface="Times New Roman" pitchFamily="18" charset="0"/>
                <a:cs typeface="Times New Roman" pitchFamily="18" charset="0"/>
              </a:rPr>
              <a:t>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8</a:t>
            </a:r>
            <a:r>
              <a:rPr lang="fr-FR" sz="2200" dirty="0">
                <a:solidFill>
                  <a:srgbClr val="00B0F0"/>
                </a:solidFill>
                <a:latin typeface="Times New Roman" pitchFamily="18" charset="0"/>
                <a:cs typeface="Times New Roman" pitchFamily="18" charset="0"/>
              </a:rPr>
              <a:t>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7</a:t>
            </a:r>
            <a:r>
              <a:rPr lang="fr-FR" sz="2200" dirty="0">
                <a:solidFill>
                  <a:srgbClr val="00B0F0"/>
                </a:solidFill>
                <a:latin typeface="Times New Roman" pitchFamily="18" charset="0"/>
                <a:cs typeface="Times New Roman" pitchFamily="18" charset="0"/>
              </a:rPr>
              <a:t>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5</a:t>
            </a:r>
            <a:r>
              <a:rPr lang="fr-FR" sz="2200" dirty="0">
                <a:solidFill>
                  <a:srgbClr val="00B0F0"/>
                </a:solidFill>
                <a:latin typeface="Times New Roman" pitchFamily="18" charset="0"/>
                <a:cs typeface="Times New Roman" pitchFamily="18" charset="0"/>
              </a:rPr>
              <a:t>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3</a:t>
            </a:r>
            <a:r>
              <a:rPr lang="fr-FR" sz="2200" dirty="0">
                <a:solidFill>
                  <a:srgbClr val="00B0F0"/>
                </a:solidFill>
                <a:latin typeface="Times New Roman" pitchFamily="18" charset="0"/>
                <a:cs typeface="Times New Roman" pitchFamily="18" charset="0"/>
              </a:rPr>
              <a:t>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2</a:t>
            </a:r>
            <a:r>
              <a:rPr lang="fr-FR" sz="2200" dirty="0">
                <a:solidFill>
                  <a:srgbClr val="00B0F0"/>
                </a:solidFill>
                <a:latin typeface="Times New Roman" pitchFamily="18" charset="0"/>
                <a:cs typeface="Times New Roman" pitchFamily="18" charset="0"/>
              </a:rPr>
              <a:t>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x </a:t>
            </a:r>
            <a:r>
              <a:rPr lang="fr-FR" sz="2200" dirty="0">
                <a:solidFill>
                  <a:srgbClr val="00B0F0"/>
                </a:solidFill>
                <a:latin typeface="Times New Roman" pitchFamily="18" charset="0"/>
                <a:cs typeface="Times New Roman" pitchFamily="18" charset="0"/>
                <a:sym typeface="Symbol"/>
              </a:rPr>
              <a:t></a:t>
            </a:r>
            <a:r>
              <a:rPr lang="fr-FR" sz="2200" dirty="0">
                <a:solidFill>
                  <a:srgbClr val="00B0F0"/>
                </a:solidFill>
                <a:latin typeface="Times New Roman" pitchFamily="18" charset="0"/>
                <a:cs typeface="Times New Roman" pitchFamily="18" charset="0"/>
              </a:rPr>
              <a:t> 1</a:t>
            </a:r>
          </a:p>
          <a:p>
            <a:pPr lvl="0" algn="just"/>
            <a:endParaRPr lang="fr-FR" sz="2200" dirty="0">
              <a:latin typeface="Times New Roman" pitchFamily="18" charset="0"/>
              <a:cs typeface="Times New Roman" pitchFamily="18" charset="0"/>
            </a:endParaRPr>
          </a:p>
          <a:p>
            <a:pPr lvl="0" algn="just"/>
            <a:r>
              <a:rPr lang="fr-FR" sz="2200" dirty="0">
                <a:solidFill>
                  <a:srgbClr val="666633"/>
                </a:solidFill>
                <a:latin typeface="Times New Roman" pitchFamily="18" charset="0"/>
                <a:cs typeface="Times New Roman" pitchFamily="18" charset="0"/>
              </a:rPr>
              <a:t>R(x) </a:t>
            </a:r>
            <a:r>
              <a:rPr lang="fr-FR" sz="2200" dirty="0">
                <a:solidFill>
                  <a:srgbClr val="666633"/>
                </a:solidFill>
                <a:latin typeface="Times New Roman" pitchFamily="18" charset="0"/>
                <a:cs typeface="Times New Roman" pitchFamily="18" charset="0"/>
                <a:sym typeface="Symbol"/>
              </a:rPr>
              <a:t></a:t>
            </a:r>
            <a:r>
              <a:rPr lang="fr-FR" sz="2200" dirty="0">
                <a:solidFill>
                  <a:srgbClr val="666633"/>
                </a:solidFill>
                <a:latin typeface="Times New Roman" pitchFamily="18" charset="0"/>
                <a:cs typeface="Times New Roman" pitchFamily="18" charset="0"/>
              </a:rPr>
              <a:t> G(x) </a:t>
            </a:r>
            <a:r>
              <a:rPr lang="fr-FR" sz="2200" dirty="0">
                <a:solidFill>
                  <a:srgbClr val="666633"/>
                </a:solidFill>
                <a:latin typeface="Times New Roman" pitchFamily="18" charset="0"/>
                <a:cs typeface="Times New Roman" pitchFamily="18" charset="0"/>
                <a:sym typeface="Symbol"/>
              </a:rPr>
              <a:t></a:t>
            </a:r>
            <a:r>
              <a:rPr lang="fr-FR" sz="2200" dirty="0">
                <a:solidFill>
                  <a:srgbClr val="666633"/>
                </a:solidFill>
                <a:latin typeface="Times New Roman" pitchFamily="18" charset="0"/>
                <a:cs typeface="Times New Roman" pitchFamily="18" charset="0"/>
              </a:rPr>
              <a:t> un reste S(x) </a:t>
            </a:r>
            <a:r>
              <a:rPr lang="fr-FR" sz="2200" dirty="0">
                <a:solidFill>
                  <a:srgbClr val="666633"/>
                </a:solidFill>
                <a:latin typeface="Times New Roman" pitchFamily="18" charset="0"/>
                <a:cs typeface="Times New Roman" pitchFamily="18" charset="0"/>
                <a:sym typeface="Symbol"/>
              </a:rPr>
              <a:t></a:t>
            </a:r>
            <a:r>
              <a:rPr lang="fr-FR" sz="2200" dirty="0">
                <a:solidFill>
                  <a:srgbClr val="666633"/>
                </a:solidFill>
                <a:latin typeface="Times New Roman" pitchFamily="18" charset="0"/>
                <a:cs typeface="Times New Roman" pitchFamily="18" charset="0"/>
              </a:rPr>
              <a:t> 0 par la division polynomiale ci-dessous (c’est normal aucune erreur n’a été introduite dans C(x)) </a:t>
            </a:r>
          </a:p>
          <a:p>
            <a:pPr lvl="0" algn="just"/>
            <a:r>
              <a:rPr lang="fr-FR" sz="2200" b="1" dirty="0">
                <a:solidFill>
                  <a:srgbClr val="FF0000"/>
                </a:solidFill>
                <a:latin typeface="Times New Roman" pitchFamily="18" charset="0"/>
                <a:cs typeface="Times New Roman" pitchFamily="18" charset="0"/>
              </a:rPr>
              <a:t>Mettez une erreur dans un seul bit de C(X) et refaite le décodage ….!</a:t>
            </a:r>
          </a:p>
          <a:p>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LINEAIRES</a:t>
            </a: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Code linéaire sous forme polynomiale</a:t>
            </a:r>
          </a:p>
          <a:p>
            <a:pPr algn="ctr"/>
            <a:endParaRPr lang="fr-FR" dirty="0"/>
          </a:p>
        </p:txBody>
      </p:sp>
    </p:spTree>
  </p:cSld>
  <p:clrMapOvr>
    <a:masterClrMapping/>
  </p:clrMapOvr>
  <p:transition advTm="15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LINEAIRES</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de Codes linéaires polynômiaux</a:t>
            </a:r>
          </a:p>
          <a:p>
            <a:pPr algn="ctr"/>
            <a:endParaRPr lang="fr-FR" dirty="0"/>
          </a:p>
        </p:txBody>
      </p:sp>
      <p:sp>
        <p:nvSpPr>
          <p:cNvPr id="5" name="ZoneTexte 4"/>
          <p:cNvSpPr txBox="1"/>
          <p:nvPr/>
        </p:nvSpPr>
        <p:spPr>
          <a:xfrm>
            <a:off x="0" y="1357298"/>
            <a:ext cx="9144000" cy="4524315"/>
          </a:xfrm>
          <a:prstGeom prst="rect">
            <a:avLst/>
          </a:prstGeom>
          <a:noFill/>
        </p:spPr>
        <p:txBody>
          <a:bodyPr wrap="square" rtlCol="0">
            <a:spAutoFit/>
          </a:bodyPr>
          <a:lstStyle/>
          <a:p>
            <a:pPr marL="0" lvl="1"/>
            <a:endParaRPr lang="fr-FR" sz="2400" dirty="0"/>
          </a:p>
          <a:p>
            <a:pPr marL="0" lvl="1">
              <a:buFont typeface="Wingdings" pitchFamily="2" charset="2"/>
              <a:buChar char="ü"/>
            </a:pPr>
            <a:r>
              <a:rPr lang="fr-FR" sz="2400" dirty="0">
                <a:solidFill>
                  <a:srgbClr val="00B050"/>
                </a:solidFill>
              </a:rPr>
              <a:t>L'avis V41 du CCITT conseille l'utilisation de codes polynômiaux (de longueurs n = 260, 500, 980 ou 3860 bits) avec le polynôme générateur :</a:t>
            </a:r>
          </a:p>
          <a:p>
            <a:pPr marL="0" lvl="2"/>
            <a:r>
              <a:rPr lang="fr-FR" sz="2400" dirty="0">
                <a:solidFill>
                  <a:srgbClr val="FF0000"/>
                </a:solidFill>
              </a:rPr>
              <a:t>g(x) = x</a:t>
            </a:r>
            <a:r>
              <a:rPr lang="fr-FR" sz="2400" baseline="30000" dirty="0">
                <a:solidFill>
                  <a:srgbClr val="FF0000"/>
                </a:solidFill>
              </a:rPr>
              <a:t>16</a:t>
            </a:r>
            <a:r>
              <a:rPr lang="fr-FR" sz="2400" dirty="0">
                <a:solidFill>
                  <a:srgbClr val="FF0000"/>
                </a:solidFill>
              </a:rPr>
              <a:t> + x</a:t>
            </a:r>
            <a:r>
              <a:rPr lang="fr-FR" sz="2400" baseline="30000" dirty="0">
                <a:solidFill>
                  <a:srgbClr val="FF0000"/>
                </a:solidFill>
              </a:rPr>
              <a:t>12</a:t>
            </a:r>
            <a:r>
              <a:rPr lang="fr-FR" sz="2400" dirty="0">
                <a:solidFill>
                  <a:srgbClr val="FF0000"/>
                </a:solidFill>
              </a:rPr>
              <a:t> + x</a:t>
            </a:r>
            <a:r>
              <a:rPr lang="fr-FR" sz="2400" baseline="30000" dirty="0">
                <a:solidFill>
                  <a:srgbClr val="FF0000"/>
                </a:solidFill>
              </a:rPr>
              <a:t>5</a:t>
            </a:r>
            <a:r>
              <a:rPr lang="fr-FR" sz="2400" dirty="0">
                <a:solidFill>
                  <a:srgbClr val="FF0000"/>
                </a:solidFill>
              </a:rPr>
              <a:t> + 1.</a:t>
            </a:r>
          </a:p>
          <a:p>
            <a:pPr marL="0" lvl="2"/>
            <a:endParaRPr lang="fr-FR" sz="2400" dirty="0"/>
          </a:p>
          <a:p>
            <a:pPr marL="0" lvl="2" algn="just">
              <a:buFont typeface="Wingdings" pitchFamily="2" charset="2"/>
              <a:buChar char="ü"/>
            </a:pPr>
            <a:r>
              <a:rPr lang="fr-FR" sz="2400" dirty="0">
                <a:solidFill>
                  <a:srgbClr val="7030A0"/>
                </a:solidFill>
              </a:rPr>
              <a:t> Le polynôme CRC-16 (</a:t>
            </a:r>
            <a:r>
              <a:rPr lang="fr-FR" sz="2400" dirty="0" err="1">
                <a:solidFill>
                  <a:srgbClr val="0070C0"/>
                </a:solidFill>
              </a:rPr>
              <a:t>Cyclic</a:t>
            </a:r>
            <a:r>
              <a:rPr lang="fr-FR" sz="2400" dirty="0">
                <a:solidFill>
                  <a:srgbClr val="0070C0"/>
                </a:solidFill>
              </a:rPr>
              <a:t> </a:t>
            </a:r>
            <a:r>
              <a:rPr lang="fr-FR" sz="2400" dirty="0" err="1">
                <a:solidFill>
                  <a:srgbClr val="0070C0"/>
                </a:solidFill>
              </a:rPr>
              <a:t>redundancy</a:t>
            </a:r>
            <a:r>
              <a:rPr lang="fr-FR" sz="2400" dirty="0">
                <a:solidFill>
                  <a:srgbClr val="0070C0"/>
                </a:solidFill>
              </a:rPr>
              <a:t> check</a:t>
            </a:r>
            <a:r>
              <a:rPr lang="fr-FR" sz="2400" b="1" dirty="0"/>
              <a:t>) </a:t>
            </a:r>
            <a:r>
              <a:rPr lang="fr-FR" sz="2400" dirty="0">
                <a:solidFill>
                  <a:srgbClr val="7030A0"/>
                </a:solidFill>
              </a:rPr>
              <a:t>est utilisé par le protocole HDLC :</a:t>
            </a:r>
          </a:p>
          <a:p>
            <a:pPr marL="0" lvl="2"/>
            <a:r>
              <a:rPr lang="fr-FR" sz="2400" dirty="0">
                <a:solidFill>
                  <a:srgbClr val="FF0000"/>
                </a:solidFill>
              </a:rPr>
              <a:t>g(x) = x</a:t>
            </a:r>
            <a:r>
              <a:rPr lang="fr-FR" sz="2400" baseline="30000" dirty="0">
                <a:solidFill>
                  <a:srgbClr val="FF0000"/>
                </a:solidFill>
              </a:rPr>
              <a:t>16</a:t>
            </a:r>
            <a:r>
              <a:rPr lang="fr-FR" sz="2400" dirty="0">
                <a:solidFill>
                  <a:srgbClr val="FF0000"/>
                </a:solidFill>
              </a:rPr>
              <a:t> + x</a:t>
            </a:r>
            <a:r>
              <a:rPr lang="fr-FR" sz="2400" baseline="30000" dirty="0">
                <a:solidFill>
                  <a:srgbClr val="FF0000"/>
                </a:solidFill>
              </a:rPr>
              <a:t>15</a:t>
            </a:r>
            <a:r>
              <a:rPr lang="fr-FR" sz="2400" dirty="0">
                <a:solidFill>
                  <a:srgbClr val="FF0000"/>
                </a:solidFill>
              </a:rPr>
              <a:t> + x</a:t>
            </a:r>
            <a:r>
              <a:rPr lang="fr-FR" sz="2400" baseline="30000" dirty="0">
                <a:solidFill>
                  <a:srgbClr val="FF0000"/>
                </a:solidFill>
              </a:rPr>
              <a:t>2</a:t>
            </a:r>
            <a:r>
              <a:rPr lang="fr-FR" sz="2400" dirty="0">
                <a:solidFill>
                  <a:srgbClr val="FF0000"/>
                </a:solidFill>
              </a:rPr>
              <a:t>+ 1.</a:t>
            </a:r>
          </a:p>
          <a:p>
            <a:pPr marL="0" lvl="1"/>
            <a:endParaRPr lang="fr-FR" sz="2400" dirty="0"/>
          </a:p>
          <a:p>
            <a:pPr marL="0" lvl="1">
              <a:buFont typeface="Wingdings" pitchFamily="2" charset="2"/>
              <a:buChar char="ü"/>
            </a:pPr>
            <a:r>
              <a:rPr lang="fr-FR" sz="2400" dirty="0">
                <a:solidFill>
                  <a:srgbClr val="002060"/>
                </a:solidFill>
              </a:rPr>
              <a:t>Le polynôme suivant est utilisé par Ethernet : taille de G=?</a:t>
            </a:r>
          </a:p>
          <a:p>
            <a:pPr marL="0" lvl="2"/>
            <a:r>
              <a:rPr lang="fr-FR" sz="2400" dirty="0">
                <a:solidFill>
                  <a:srgbClr val="FF0000"/>
                </a:solidFill>
              </a:rPr>
              <a:t>g(x) = x</a:t>
            </a:r>
            <a:r>
              <a:rPr lang="fr-FR" sz="2400" baseline="30000" dirty="0">
                <a:solidFill>
                  <a:srgbClr val="FF0000"/>
                </a:solidFill>
              </a:rPr>
              <a:t>32</a:t>
            </a:r>
            <a:r>
              <a:rPr lang="fr-FR" sz="2400" dirty="0">
                <a:solidFill>
                  <a:srgbClr val="FF0000"/>
                </a:solidFill>
              </a:rPr>
              <a:t>+x</a:t>
            </a:r>
            <a:r>
              <a:rPr lang="fr-FR" sz="2400" baseline="30000" dirty="0">
                <a:solidFill>
                  <a:srgbClr val="FF0000"/>
                </a:solidFill>
              </a:rPr>
              <a:t>26</a:t>
            </a:r>
            <a:r>
              <a:rPr lang="fr-FR" sz="2400" dirty="0">
                <a:solidFill>
                  <a:srgbClr val="FF0000"/>
                </a:solidFill>
              </a:rPr>
              <a:t>+x</a:t>
            </a:r>
            <a:r>
              <a:rPr lang="fr-FR" sz="2400" baseline="30000" dirty="0">
                <a:solidFill>
                  <a:srgbClr val="FF0000"/>
                </a:solidFill>
              </a:rPr>
              <a:t>23</a:t>
            </a:r>
            <a:r>
              <a:rPr lang="fr-FR" sz="2400" dirty="0">
                <a:solidFill>
                  <a:srgbClr val="FF0000"/>
                </a:solidFill>
              </a:rPr>
              <a:t>+x</a:t>
            </a:r>
            <a:r>
              <a:rPr lang="fr-FR" sz="2400" baseline="30000" dirty="0">
                <a:solidFill>
                  <a:srgbClr val="FF0000"/>
                </a:solidFill>
              </a:rPr>
              <a:t>22</a:t>
            </a:r>
            <a:r>
              <a:rPr lang="fr-FR" sz="2400" dirty="0">
                <a:solidFill>
                  <a:srgbClr val="FF0000"/>
                </a:solidFill>
              </a:rPr>
              <a:t>+x</a:t>
            </a:r>
            <a:r>
              <a:rPr lang="fr-FR" sz="2400" baseline="30000" dirty="0">
                <a:solidFill>
                  <a:srgbClr val="FF0000"/>
                </a:solidFill>
              </a:rPr>
              <a:t>16</a:t>
            </a:r>
            <a:r>
              <a:rPr lang="fr-FR" sz="2400" dirty="0">
                <a:solidFill>
                  <a:srgbClr val="FF0000"/>
                </a:solidFill>
              </a:rPr>
              <a:t>+x</a:t>
            </a:r>
            <a:r>
              <a:rPr lang="fr-FR" sz="2400" baseline="30000" dirty="0">
                <a:solidFill>
                  <a:srgbClr val="FF0000"/>
                </a:solidFill>
              </a:rPr>
              <a:t>12</a:t>
            </a:r>
            <a:r>
              <a:rPr lang="fr-FR" sz="2400" dirty="0">
                <a:solidFill>
                  <a:srgbClr val="FF0000"/>
                </a:solidFill>
              </a:rPr>
              <a:t>+x</a:t>
            </a:r>
            <a:r>
              <a:rPr lang="fr-FR" sz="2400" baseline="30000" dirty="0">
                <a:solidFill>
                  <a:srgbClr val="FF0000"/>
                </a:solidFill>
              </a:rPr>
              <a:t>11</a:t>
            </a:r>
            <a:r>
              <a:rPr lang="fr-FR" sz="2400" dirty="0">
                <a:solidFill>
                  <a:srgbClr val="FF0000"/>
                </a:solidFill>
              </a:rPr>
              <a:t>+x</a:t>
            </a:r>
            <a:r>
              <a:rPr lang="fr-FR" sz="2400" baseline="30000" dirty="0">
                <a:solidFill>
                  <a:srgbClr val="FF0000"/>
                </a:solidFill>
              </a:rPr>
              <a:t>10</a:t>
            </a:r>
            <a:r>
              <a:rPr lang="fr-FR" sz="2400" dirty="0">
                <a:solidFill>
                  <a:srgbClr val="FF0000"/>
                </a:solidFill>
              </a:rPr>
              <a:t>+x</a:t>
            </a:r>
            <a:r>
              <a:rPr lang="fr-FR" sz="2400" baseline="30000" dirty="0">
                <a:solidFill>
                  <a:srgbClr val="FF0000"/>
                </a:solidFill>
              </a:rPr>
              <a:t>8</a:t>
            </a:r>
            <a:r>
              <a:rPr lang="fr-FR" sz="2400" dirty="0">
                <a:solidFill>
                  <a:srgbClr val="FF0000"/>
                </a:solidFill>
              </a:rPr>
              <a:t>+x</a:t>
            </a:r>
            <a:r>
              <a:rPr lang="fr-FR" sz="2400" baseline="30000" dirty="0">
                <a:solidFill>
                  <a:srgbClr val="FF0000"/>
                </a:solidFill>
              </a:rPr>
              <a:t>7</a:t>
            </a:r>
            <a:r>
              <a:rPr lang="fr-FR" sz="2400" dirty="0">
                <a:solidFill>
                  <a:srgbClr val="FF0000"/>
                </a:solidFill>
              </a:rPr>
              <a:t>+x</a:t>
            </a:r>
            <a:r>
              <a:rPr lang="fr-FR" sz="2400" baseline="30000" dirty="0">
                <a:solidFill>
                  <a:srgbClr val="FF0000"/>
                </a:solidFill>
              </a:rPr>
              <a:t>5</a:t>
            </a:r>
            <a:r>
              <a:rPr lang="fr-FR" sz="2400" dirty="0">
                <a:solidFill>
                  <a:srgbClr val="FF0000"/>
                </a:solidFill>
              </a:rPr>
              <a:t>+x</a:t>
            </a:r>
            <a:r>
              <a:rPr lang="fr-FR" sz="2400" baseline="30000" dirty="0">
                <a:solidFill>
                  <a:srgbClr val="FF0000"/>
                </a:solidFill>
              </a:rPr>
              <a:t>4</a:t>
            </a:r>
            <a:r>
              <a:rPr lang="fr-FR" sz="2400" dirty="0">
                <a:solidFill>
                  <a:srgbClr val="FF0000"/>
                </a:solidFill>
              </a:rPr>
              <a:t>+x</a:t>
            </a:r>
            <a:r>
              <a:rPr lang="fr-FR" sz="2400" baseline="30000" dirty="0">
                <a:solidFill>
                  <a:srgbClr val="FF0000"/>
                </a:solidFill>
              </a:rPr>
              <a:t>2</a:t>
            </a:r>
            <a:r>
              <a:rPr lang="fr-FR" sz="2400" dirty="0">
                <a:solidFill>
                  <a:srgbClr val="FF0000"/>
                </a:solidFill>
              </a:rPr>
              <a:t>+1.</a:t>
            </a:r>
          </a:p>
          <a:p>
            <a:endParaRPr lang="fr-FR" sz="2400" b="1" u="sng" dirty="0">
              <a:solidFill>
                <a:srgbClr val="002060"/>
              </a:solidFill>
            </a:endParaRPr>
          </a:p>
        </p:txBody>
      </p:sp>
      <p:sp>
        <p:nvSpPr>
          <p:cNvPr id="6" name="ZoneTexte 5"/>
          <p:cNvSpPr txBox="1"/>
          <p:nvPr/>
        </p:nvSpPr>
        <p:spPr>
          <a:xfrm>
            <a:off x="0" y="5786454"/>
            <a:ext cx="9144000" cy="1261884"/>
          </a:xfrm>
          <a:prstGeom prst="rect">
            <a:avLst/>
          </a:prstGeom>
          <a:noFill/>
        </p:spPr>
        <p:txBody>
          <a:bodyPr wrap="square" rtlCol="0">
            <a:spAutoFit/>
          </a:bodyPr>
          <a:lstStyle/>
          <a:p>
            <a:pPr algn="just"/>
            <a:r>
              <a:rPr lang="fr-FR" sz="2000" b="1" i="1" dirty="0">
                <a:solidFill>
                  <a:srgbClr val="00B0F0"/>
                </a:solidFill>
                <a:latin typeface="Times New Roman" pitchFamily="18" charset="0"/>
                <a:cs typeface="Times New Roman" pitchFamily="18" charset="0"/>
              </a:rPr>
              <a:t>Ce lien est très intéressant : il présente un outil en ligne permettant entre autres de déterminer la matrice génératrice à partir d’un polynôme générateur:</a:t>
            </a:r>
          </a:p>
          <a:p>
            <a:r>
              <a:rPr lang="fr-FR" dirty="0">
                <a:hlinkClick r:id="rId2"/>
              </a:rPr>
              <a:t>http://www.ece.unb.ca/cgi-bin/tervo/polygen2.pl</a:t>
            </a:r>
            <a:endParaRPr lang="fr-FR" dirty="0"/>
          </a:p>
          <a:p>
            <a:endParaRPr lang="fr-FR" dirty="0"/>
          </a:p>
        </p:txBody>
      </p:sp>
    </p:spTree>
    <p:extLst>
      <p:ext uri="{BB962C8B-B14F-4D97-AF65-F5344CB8AC3E}">
        <p14:creationId xmlns:p14="http://schemas.microsoft.com/office/powerpoint/2010/main" val="2892565179"/>
      </p:ext>
    </p:extLst>
  </p:cSld>
  <p:clrMapOvr>
    <a:masterClrMapping/>
  </p:clrMapOvr>
  <p:transition advTm="15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LINEAIRES</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de Codes linéaires polynômiaux</a:t>
            </a:r>
          </a:p>
          <a:p>
            <a:pPr algn="ctr"/>
            <a:endParaRPr lang="fr-FR" dirty="0"/>
          </a:p>
        </p:txBody>
      </p:sp>
      <p:sp>
        <p:nvSpPr>
          <p:cNvPr id="5" name="ZoneTexte 4"/>
          <p:cNvSpPr txBox="1"/>
          <p:nvPr/>
        </p:nvSpPr>
        <p:spPr>
          <a:xfrm>
            <a:off x="0" y="1357298"/>
            <a:ext cx="9144000" cy="2154436"/>
          </a:xfrm>
          <a:prstGeom prst="rect">
            <a:avLst/>
          </a:prstGeom>
          <a:noFill/>
        </p:spPr>
        <p:txBody>
          <a:bodyPr wrap="square" rtlCol="0">
            <a:spAutoFit/>
          </a:bodyPr>
          <a:lstStyle/>
          <a:p>
            <a:pPr marL="0" lvl="2" algn="just"/>
            <a:r>
              <a:rPr lang="fr-FR" sz="2400" b="1" u="sng" dirty="0">
                <a:solidFill>
                  <a:srgbClr val="7030A0"/>
                </a:solidFill>
              </a:rPr>
              <a:t>Exemple codage CRC-4 .  n-k=4</a:t>
            </a:r>
            <a:endParaRPr lang="fr-FR" sz="2400" b="1" u="sng" dirty="0"/>
          </a:p>
          <a:p>
            <a:pPr algn="just"/>
            <a:r>
              <a:rPr lang="fr-FR" sz="2200" dirty="0">
                <a:solidFill>
                  <a:srgbClr val="0070C0"/>
                </a:solidFill>
              </a:rPr>
              <a:t>Soit le message source (en binaire) : </a:t>
            </a:r>
            <a:r>
              <a:rPr lang="fr-FR" sz="2200" b="1" dirty="0">
                <a:solidFill>
                  <a:srgbClr val="FF0000"/>
                </a:solidFill>
              </a:rPr>
              <a:t>1101011011</a:t>
            </a:r>
            <a:r>
              <a:rPr lang="fr-FR" sz="2200" dirty="0">
                <a:solidFill>
                  <a:srgbClr val="0070C0"/>
                </a:solidFill>
              </a:rPr>
              <a:t>. En pratique, ce message est augmenté de W bits à zéro à droite (soit 4 bits ici).Soit un CRC basé sur le polynôme </a:t>
            </a:r>
            <a:r>
              <a:rPr lang="fr-FR" sz="2200" b="1" dirty="0">
                <a:solidFill>
                  <a:srgbClr val="FF0000"/>
                </a:solidFill>
              </a:rPr>
              <a:t>X</a:t>
            </a:r>
            <a:r>
              <a:rPr lang="fr-FR" sz="2200" b="1" baseline="30000" dirty="0">
                <a:solidFill>
                  <a:srgbClr val="FF0000"/>
                </a:solidFill>
              </a:rPr>
              <a:t>4</a:t>
            </a:r>
            <a:r>
              <a:rPr lang="fr-FR" sz="2200" b="1" dirty="0">
                <a:solidFill>
                  <a:srgbClr val="FF0000"/>
                </a:solidFill>
              </a:rPr>
              <a:t> + X + 1</a:t>
            </a:r>
            <a:r>
              <a:rPr lang="fr-FR" sz="2200" dirty="0">
                <a:solidFill>
                  <a:srgbClr val="0070C0"/>
                </a:solidFill>
              </a:rPr>
              <a:t>, soit en binaire, </a:t>
            </a:r>
            <a:r>
              <a:rPr lang="fr-FR" sz="2200" b="1" dirty="0">
                <a:solidFill>
                  <a:srgbClr val="FF0000"/>
                </a:solidFill>
              </a:rPr>
              <a:t>10011.</a:t>
            </a:r>
            <a:r>
              <a:rPr lang="fr-FR" sz="2200" dirty="0">
                <a:solidFill>
                  <a:srgbClr val="0070C0"/>
                </a:solidFill>
              </a:rPr>
              <a:t> </a:t>
            </a:r>
          </a:p>
          <a:p>
            <a:pPr algn="just"/>
            <a:r>
              <a:rPr lang="fr-FR" sz="2200" dirty="0">
                <a:solidFill>
                  <a:srgbClr val="00B050"/>
                </a:solidFill>
              </a:rPr>
              <a:t>Ce polynôme permet de garantir que le reste sera représentable sur W=4 bits. Le calcul du CRC se fait comme suit :</a:t>
            </a:r>
            <a:endParaRPr lang="fr-FR" sz="2200" b="1" u="sng" dirty="0">
              <a:solidFill>
                <a:srgbClr val="00B050"/>
              </a:solidFill>
            </a:endParaRPr>
          </a:p>
        </p:txBody>
      </p:sp>
      <p:pic>
        <p:nvPicPr>
          <p:cNvPr id="247810" name="Picture 2"/>
          <p:cNvPicPr>
            <a:picLocks noChangeAspect="1" noChangeArrowheads="1"/>
          </p:cNvPicPr>
          <p:nvPr/>
        </p:nvPicPr>
        <p:blipFill>
          <a:blip r:embed="rId2"/>
          <a:srcRect/>
          <a:stretch>
            <a:fillRect/>
          </a:stretch>
        </p:blipFill>
        <p:spPr bwMode="auto">
          <a:xfrm>
            <a:off x="928662" y="3571876"/>
            <a:ext cx="7643866" cy="3286124"/>
          </a:xfrm>
          <a:prstGeom prst="rect">
            <a:avLst/>
          </a:prstGeom>
          <a:noFill/>
          <a:ln w="9525">
            <a:noFill/>
            <a:miter lim="800000"/>
            <a:headEnd/>
            <a:tailEnd/>
          </a:ln>
          <a:effectLst/>
        </p:spPr>
      </p:pic>
    </p:spTree>
    <p:extLst>
      <p:ext uri="{BB962C8B-B14F-4D97-AF65-F5344CB8AC3E}">
        <p14:creationId xmlns:p14="http://schemas.microsoft.com/office/powerpoint/2010/main" val="2892565179"/>
      </p:ext>
    </p:extLst>
  </p:cSld>
  <p:clrMapOvr>
    <a:masterClrMapping/>
  </p:clrMapOvr>
  <p:transition advTm="15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506800"/>
            <a:ext cx="9144000" cy="707886"/>
          </a:xfrm>
          <a:prstGeom prst="rect">
            <a:avLst/>
          </a:prstGeom>
          <a:noFill/>
        </p:spPr>
        <p:txBody>
          <a:bodyPr wrap="square" rtlCol="0">
            <a:spAutoFit/>
          </a:bodyPr>
          <a:lstStyle/>
          <a:p>
            <a:pPr algn="ctr"/>
            <a:r>
              <a:rPr lang="fr-FR" sz="4000" b="1" dirty="0">
                <a:solidFill>
                  <a:srgbClr val="FF0000"/>
                </a:solidFill>
                <a:latin typeface="Times New Roman" pitchFamily="18" charset="0"/>
                <a:cs typeface="Times New Roman" pitchFamily="18" charset="0"/>
              </a:rPr>
              <a:t>CODAGE LINEAIRE CYCLIQUE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571612"/>
            <a:ext cx="9144000" cy="4493538"/>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Les codes cycliques sont des codes de bloc linéaires spéciaux sous forme polynomiale  avec une propriété supplémentaire, à savoir :</a:t>
            </a:r>
          </a:p>
          <a:p>
            <a:pPr algn="just"/>
            <a:endParaRPr lang="fr-FR" sz="2200" dirty="0">
              <a:solidFill>
                <a:srgbClr val="7030A0"/>
              </a:solidFill>
              <a:latin typeface="Times New Roman" pitchFamily="18" charset="0"/>
              <a:cs typeface="Times New Roman" pitchFamily="18" charset="0"/>
            </a:endParaRPr>
          </a:p>
          <a:p>
            <a:pPr algn="just">
              <a:buFont typeface="Wingdings" pitchFamily="2" charset="2"/>
              <a:buChar char="q"/>
            </a:pPr>
            <a:r>
              <a:rPr lang="fr-FR" sz="2200" dirty="0">
                <a:solidFill>
                  <a:srgbClr val="002060"/>
                </a:solidFill>
                <a:latin typeface="Times New Roman" pitchFamily="18" charset="0"/>
                <a:cs typeface="Times New Roman" pitchFamily="18" charset="0"/>
              </a:rPr>
              <a:t> Dans un code cyclique, si un mot de code est décalé cycliquement (tourné), le résultat est un autre mot de code.</a:t>
            </a:r>
          </a:p>
          <a:p>
            <a:pPr algn="just"/>
            <a:br>
              <a:rPr lang="fr-FR" sz="2200" dirty="0">
                <a:solidFill>
                  <a:srgbClr val="002060"/>
                </a:solidFill>
                <a:latin typeface="Times New Roman" pitchFamily="18" charset="0"/>
                <a:cs typeface="Times New Roman" pitchFamily="18" charset="0"/>
              </a:rPr>
            </a:br>
            <a:endParaRPr lang="fr-FR" sz="2200" dirty="0">
              <a:solidFill>
                <a:srgbClr val="002060"/>
              </a:solidFill>
              <a:latin typeface="Times New Roman" pitchFamily="18" charset="0"/>
              <a:cs typeface="Times New Roman" pitchFamily="18" charset="0"/>
            </a:endParaRPr>
          </a:p>
          <a:p>
            <a:pPr algn="just"/>
            <a:endParaRPr lang="fr-FR" sz="2200" dirty="0">
              <a:solidFill>
                <a:srgbClr val="7030A0"/>
              </a:solidFill>
              <a:latin typeface="Times New Roman" pitchFamily="18" charset="0"/>
              <a:cs typeface="Times New Roman" pitchFamily="18" charset="0"/>
            </a:endParaRPr>
          </a:p>
          <a:p>
            <a:pPr algn="just"/>
            <a:r>
              <a:rPr lang="fr-FR" sz="2200" b="1" u="sng" dirty="0">
                <a:solidFill>
                  <a:srgbClr val="C00000"/>
                </a:solidFill>
                <a:latin typeface="Times New Roman" pitchFamily="18" charset="0"/>
                <a:cs typeface="Times New Roman" pitchFamily="18" charset="0"/>
              </a:rPr>
              <a:t>Exemple:</a:t>
            </a:r>
            <a:r>
              <a:rPr lang="fr-FR" sz="2200" dirty="0">
                <a:solidFill>
                  <a:srgbClr val="C00000"/>
                </a:solidFill>
                <a:latin typeface="Times New Roman" pitchFamily="18" charset="0"/>
                <a:cs typeface="Times New Roman" pitchFamily="18" charset="0"/>
              </a:rPr>
              <a:t> si 1011000 est un mot de code et que nous décalons cycliquement vers la gauche, alors 0110001 est également un mot de code.</a:t>
            </a:r>
          </a:p>
          <a:p>
            <a:pPr algn="just"/>
            <a:endParaRPr lang="fr-FR" sz="2200" dirty="0">
              <a:solidFill>
                <a:srgbClr val="7030A0"/>
              </a:solidFill>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Ce sont des codes correcteurs d'erreurs qui ont des propriétés algébriques pratiques pour une détection et une correction efficaces des erreurs.</a:t>
            </a: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15</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5970865"/>
          </a:xfrm>
          <a:prstGeom prst="rect">
            <a:avLst/>
          </a:prstGeom>
          <a:noFill/>
        </p:spPr>
        <p:txBody>
          <a:bodyPr wrap="square" rtlCol="0">
            <a:spAutoFit/>
          </a:bodyPr>
          <a:lstStyle/>
          <a:p>
            <a:r>
              <a:rPr lang="fr-FR" sz="2400" dirty="0">
                <a:solidFill>
                  <a:srgbClr val="7030A0"/>
                </a:solidFill>
              </a:rPr>
              <a:t>Un code C sur un corps fini </a:t>
            </a:r>
            <a:r>
              <a:rPr lang="fr-FR" sz="2400" dirty="0">
                <a:solidFill>
                  <a:srgbClr val="7030A0"/>
                </a:solidFill>
                <a:sym typeface="Symbol"/>
              </a:rPr>
              <a:t> est cyclique si :</a:t>
            </a:r>
          </a:p>
          <a:p>
            <a:endParaRPr lang="fr-FR" sz="2400" dirty="0">
              <a:solidFill>
                <a:srgbClr val="7030A0"/>
              </a:solidFill>
              <a:sym typeface="Symbol"/>
            </a:endParaRPr>
          </a:p>
          <a:p>
            <a:pPr>
              <a:buFont typeface="Wingdings" pitchFamily="2" charset="2"/>
              <a:buChar char="q"/>
            </a:pPr>
            <a:r>
              <a:rPr lang="fr-FR" sz="2400" dirty="0">
                <a:sym typeface="Symbol"/>
              </a:rPr>
              <a:t> </a:t>
            </a:r>
            <a:r>
              <a:rPr lang="fr-FR" sz="2200" b="1" dirty="0">
                <a:solidFill>
                  <a:srgbClr val="002060"/>
                </a:solidFill>
                <a:latin typeface="Times New Roman" pitchFamily="18" charset="0"/>
                <a:cs typeface="Times New Roman" pitchFamily="18" charset="0"/>
                <a:sym typeface="Symbol"/>
              </a:rPr>
              <a:t>C est un code linéaire : </a:t>
            </a:r>
            <a:r>
              <a:rPr lang="fr-FR" sz="2200" dirty="0">
                <a:solidFill>
                  <a:srgbClr val="002060"/>
                </a:solidFill>
                <a:latin typeface="Times New Roman" pitchFamily="18" charset="0"/>
                <a:cs typeface="Times New Roman" pitchFamily="18" charset="0"/>
              </a:rPr>
              <a:t>La somme de deux mots de code quelconques dans le code est également un mot de code.</a:t>
            </a:r>
          </a:p>
          <a:p>
            <a:endParaRPr lang="fr-FR" sz="2200" b="1" dirty="0">
              <a:solidFill>
                <a:srgbClr val="FF0000"/>
              </a:solidFill>
              <a:latin typeface="Times New Roman" pitchFamily="18" charset="0"/>
              <a:cs typeface="Times New Roman" pitchFamily="18" charset="0"/>
              <a:sym typeface="Symbol"/>
            </a:endParaRPr>
          </a:p>
          <a:p>
            <a:pPr>
              <a:buFont typeface="Wingdings" pitchFamily="2" charset="2"/>
              <a:buChar char="q"/>
            </a:pPr>
            <a:r>
              <a:rPr lang="fr-FR" sz="2400" b="1" dirty="0">
                <a:solidFill>
                  <a:srgbClr val="FF0000"/>
                </a:solidFill>
                <a:sym typeface="Symbol"/>
              </a:rPr>
              <a:t> </a:t>
            </a:r>
            <a:r>
              <a:rPr lang="fr-FR" sz="2200" dirty="0">
                <a:solidFill>
                  <a:srgbClr val="0070C0"/>
                </a:solidFill>
                <a:latin typeface="Times New Roman" pitchFamily="18" charset="0"/>
                <a:cs typeface="Times New Roman" pitchFamily="18" charset="0"/>
              </a:rPr>
              <a:t>Tout décalage cyclique d'un mot de code dans le code est également un mot de code. (Cyclique). C’est-à-dire que :</a:t>
            </a:r>
          </a:p>
          <a:p>
            <a:pPr>
              <a:buFont typeface="Wingdings" pitchFamily="2" charset="2"/>
              <a:buChar char="q"/>
            </a:pPr>
            <a:endParaRPr lang="fr-FR" sz="2200" dirty="0">
              <a:solidFill>
                <a:srgbClr val="0070C0"/>
              </a:solidFill>
              <a:latin typeface="Times New Roman" pitchFamily="18" charset="0"/>
              <a:cs typeface="Times New Roman" pitchFamily="18" charset="0"/>
            </a:endParaRPr>
          </a:p>
          <a:p>
            <a:r>
              <a:rPr lang="fr-FR" sz="2200" b="1" dirty="0">
                <a:solidFill>
                  <a:srgbClr val="FF0000"/>
                </a:solidFill>
                <a:latin typeface="Times New Roman" pitchFamily="18" charset="0"/>
                <a:cs typeface="Times New Roman" pitchFamily="18" charset="0"/>
              </a:rPr>
              <a:t>             si [C</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 </a:t>
            </a:r>
            <a:r>
              <a:rPr lang="fr-FR" sz="2200" b="1" dirty="0">
                <a:solidFill>
                  <a:srgbClr val="FF0000"/>
                </a:solidFill>
                <a:latin typeface="Times New Roman" pitchFamily="18" charset="0"/>
                <a:cs typeface="Times New Roman" pitchFamily="18" charset="0"/>
                <a:sym typeface="Symbol"/>
              </a:rPr>
              <a:t>C</a:t>
            </a:r>
            <a:r>
              <a:rPr lang="fr-FR" sz="2200" b="1" baseline="-25000" dirty="0">
                <a:solidFill>
                  <a:srgbClr val="FF0000"/>
                </a:solidFill>
                <a:latin typeface="Times New Roman" pitchFamily="18" charset="0"/>
                <a:cs typeface="Times New Roman" pitchFamily="18" charset="0"/>
                <a:sym typeface="Symbol"/>
              </a:rPr>
              <a:t>1</a:t>
            </a:r>
            <a:r>
              <a:rPr lang="fr-FR" sz="2200" b="1" dirty="0">
                <a:solidFill>
                  <a:srgbClr val="FF0000"/>
                </a:solidFill>
                <a:latin typeface="Times New Roman" pitchFamily="18" charset="0"/>
                <a:cs typeface="Times New Roman" pitchFamily="18" charset="0"/>
                <a:sym typeface="Symbol"/>
              </a:rPr>
              <a:t>, C</a:t>
            </a:r>
            <a:r>
              <a:rPr lang="fr-FR" sz="2200" b="1" baseline="-25000" dirty="0">
                <a:solidFill>
                  <a:srgbClr val="FF0000"/>
                </a:solidFill>
                <a:latin typeface="Times New Roman" pitchFamily="18" charset="0"/>
                <a:cs typeface="Times New Roman" pitchFamily="18" charset="0"/>
                <a:sym typeface="Symbol"/>
              </a:rPr>
              <a:t>2</a:t>
            </a:r>
            <a:r>
              <a:rPr lang="fr-FR" sz="2200" b="1" dirty="0">
                <a:solidFill>
                  <a:srgbClr val="FF0000"/>
                </a:solidFill>
                <a:latin typeface="Times New Roman" pitchFamily="18" charset="0"/>
                <a:cs typeface="Times New Roman" pitchFamily="18" charset="0"/>
                <a:sym typeface="Symbol"/>
              </a:rPr>
              <a:t>, C</a:t>
            </a:r>
            <a:r>
              <a:rPr lang="fr-FR" sz="2200" b="1" baseline="-25000" dirty="0">
                <a:solidFill>
                  <a:srgbClr val="FF0000"/>
                </a:solidFill>
                <a:latin typeface="Times New Roman" pitchFamily="18" charset="0"/>
                <a:cs typeface="Times New Roman" pitchFamily="18" charset="0"/>
                <a:sym typeface="Symbol"/>
              </a:rPr>
              <a:t>3</a:t>
            </a:r>
            <a:r>
              <a:rPr lang="fr-FR" sz="2200" b="1" dirty="0">
                <a:solidFill>
                  <a:srgbClr val="FF0000"/>
                </a:solidFill>
                <a:latin typeface="Times New Roman" pitchFamily="18" charset="0"/>
                <a:cs typeface="Times New Roman" pitchFamily="18" charset="0"/>
                <a:sym typeface="Symbol"/>
              </a:rPr>
              <a:t>, … </a:t>
            </a:r>
            <a:r>
              <a:rPr lang="fr-FR" sz="2200" b="1" dirty="0" err="1">
                <a:solidFill>
                  <a:srgbClr val="FF0000"/>
                </a:solidFill>
                <a:latin typeface="Times New Roman" pitchFamily="18" charset="0"/>
                <a:cs typeface="Times New Roman" pitchFamily="18" charset="0"/>
                <a:sym typeface="Symbol"/>
              </a:rPr>
              <a:t>C</a:t>
            </a:r>
            <a:r>
              <a:rPr lang="fr-FR" sz="2200" b="1" baseline="-25000" dirty="0" err="1">
                <a:solidFill>
                  <a:srgbClr val="FF0000"/>
                </a:solidFill>
                <a:latin typeface="Times New Roman" pitchFamily="18" charset="0"/>
                <a:cs typeface="Times New Roman" pitchFamily="18" charset="0"/>
                <a:sym typeface="Symbol"/>
              </a:rPr>
              <a:t>n</a:t>
            </a:r>
            <a:r>
              <a:rPr lang="fr-FR" sz="2200" b="1" baseline="-25000" dirty="0">
                <a:solidFill>
                  <a:srgbClr val="FF0000"/>
                </a:solidFill>
                <a:latin typeface="Times New Roman" pitchFamily="18" charset="0"/>
                <a:cs typeface="Times New Roman" pitchFamily="18" charset="0"/>
                <a:sym typeface="Symbol"/>
              </a:rPr>
              <a:t>-1</a:t>
            </a:r>
            <a:r>
              <a:rPr lang="fr-FR" sz="2200" b="1" dirty="0">
                <a:solidFill>
                  <a:srgbClr val="FF0000"/>
                </a:solidFill>
                <a:latin typeface="Times New Roman" pitchFamily="18" charset="0"/>
                <a:cs typeface="Times New Roman" pitchFamily="18" charset="0"/>
                <a:sym typeface="Symbol"/>
              </a:rPr>
              <a:t>] est mode d’un code linéaire, alors</a:t>
            </a:r>
          </a:p>
          <a:p>
            <a:r>
              <a:rPr lang="fr-FR" sz="2200" b="1" dirty="0">
                <a:solidFill>
                  <a:srgbClr val="7030A0"/>
                </a:solidFill>
                <a:latin typeface="Times New Roman" pitchFamily="18" charset="0"/>
                <a:cs typeface="Times New Roman" pitchFamily="18" charset="0"/>
                <a:sym typeface="Symbol"/>
              </a:rPr>
              <a:t>                 </a:t>
            </a:r>
            <a:r>
              <a:rPr lang="fr-FR" sz="2200" b="1" dirty="0">
                <a:solidFill>
                  <a:srgbClr val="7030A0"/>
                </a:solidFill>
                <a:latin typeface="Times New Roman" pitchFamily="18" charset="0"/>
                <a:cs typeface="Times New Roman" pitchFamily="18" charset="0"/>
              </a:rPr>
              <a:t>[</a:t>
            </a:r>
            <a:r>
              <a:rPr lang="fr-FR" sz="2200" b="1" dirty="0" err="1">
                <a:solidFill>
                  <a:srgbClr val="7030A0"/>
                </a:solidFill>
                <a:latin typeface="Times New Roman" pitchFamily="18" charset="0"/>
                <a:cs typeface="Times New Roman" pitchFamily="18" charset="0"/>
              </a:rPr>
              <a:t>C</a:t>
            </a:r>
            <a:r>
              <a:rPr lang="fr-FR" sz="2200" b="1" baseline="-25000" dirty="0" err="1">
                <a:solidFill>
                  <a:srgbClr val="7030A0"/>
                </a:solidFill>
                <a:latin typeface="Times New Roman" pitchFamily="18" charset="0"/>
                <a:cs typeface="Times New Roman" pitchFamily="18" charset="0"/>
              </a:rPr>
              <a:t>n</a:t>
            </a:r>
            <a:r>
              <a:rPr lang="fr-FR" sz="2200" b="1" baseline="-25000" dirty="0">
                <a:solidFill>
                  <a:srgbClr val="7030A0"/>
                </a:solidFill>
                <a:latin typeface="Times New Roman" pitchFamily="18" charset="0"/>
                <a:cs typeface="Times New Roman" pitchFamily="18" charset="0"/>
              </a:rPr>
              <a:t>-1</a:t>
            </a:r>
            <a:r>
              <a:rPr lang="fr-FR" sz="2200" b="1" dirty="0">
                <a:solidFill>
                  <a:srgbClr val="7030A0"/>
                </a:solidFill>
                <a:latin typeface="Times New Roman" pitchFamily="18" charset="0"/>
                <a:cs typeface="Times New Roman" pitchFamily="18" charset="0"/>
              </a:rPr>
              <a:t>, </a:t>
            </a:r>
            <a:r>
              <a:rPr lang="fr-FR" sz="2200" b="1" dirty="0">
                <a:solidFill>
                  <a:srgbClr val="7030A0"/>
                </a:solidFill>
                <a:latin typeface="Times New Roman" pitchFamily="18" charset="0"/>
                <a:cs typeface="Times New Roman" pitchFamily="18" charset="0"/>
                <a:sym typeface="Symbol"/>
              </a:rPr>
              <a:t>C</a:t>
            </a:r>
            <a:r>
              <a:rPr lang="fr-FR" sz="2200" b="1" baseline="-25000" dirty="0">
                <a:solidFill>
                  <a:srgbClr val="7030A0"/>
                </a:solidFill>
                <a:latin typeface="Times New Roman" pitchFamily="18" charset="0"/>
                <a:cs typeface="Times New Roman" pitchFamily="18" charset="0"/>
                <a:sym typeface="Symbol"/>
              </a:rPr>
              <a:t>1</a:t>
            </a:r>
            <a:r>
              <a:rPr lang="fr-FR" sz="2200" b="1" dirty="0">
                <a:solidFill>
                  <a:srgbClr val="7030A0"/>
                </a:solidFill>
                <a:latin typeface="Times New Roman" pitchFamily="18" charset="0"/>
                <a:cs typeface="Times New Roman" pitchFamily="18" charset="0"/>
                <a:sym typeface="Symbol"/>
              </a:rPr>
              <a:t>, C</a:t>
            </a:r>
            <a:r>
              <a:rPr lang="fr-FR" sz="2200" b="1" baseline="-25000" dirty="0">
                <a:solidFill>
                  <a:srgbClr val="7030A0"/>
                </a:solidFill>
                <a:latin typeface="Times New Roman" pitchFamily="18" charset="0"/>
                <a:cs typeface="Times New Roman" pitchFamily="18" charset="0"/>
                <a:sym typeface="Symbol"/>
              </a:rPr>
              <a:t>2</a:t>
            </a:r>
            <a:r>
              <a:rPr lang="fr-FR" sz="2200" b="1" dirty="0">
                <a:solidFill>
                  <a:srgbClr val="7030A0"/>
                </a:solidFill>
                <a:latin typeface="Times New Roman" pitchFamily="18" charset="0"/>
                <a:cs typeface="Times New Roman" pitchFamily="18" charset="0"/>
                <a:sym typeface="Symbol"/>
              </a:rPr>
              <a:t>, C</a:t>
            </a:r>
            <a:r>
              <a:rPr lang="fr-FR" sz="2200" b="1" baseline="-25000" dirty="0">
                <a:solidFill>
                  <a:srgbClr val="7030A0"/>
                </a:solidFill>
                <a:latin typeface="Times New Roman" pitchFamily="18" charset="0"/>
                <a:cs typeface="Times New Roman" pitchFamily="18" charset="0"/>
                <a:sym typeface="Symbol"/>
              </a:rPr>
              <a:t>3</a:t>
            </a:r>
            <a:r>
              <a:rPr lang="fr-FR" sz="2200" b="1" dirty="0">
                <a:solidFill>
                  <a:srgbClr val="7030A0"/>
                </a:solidFill>
                <a:latin typeface="Times New Roman" pitchFamily="18" charset="0"/>
                <a:cs typeface="Times New Roman" pitchFamily="18" charset="0"/>
                <a:sym typeface="Symbol"/>
              </a:rPr>
              <a:t>, … </a:t>
            </a:r>
            <a:r>
              <a:rPr lang="fr-FR" sz="2200" b="1" dirty="0" err="1">
                <a:solidFill>
                  <a:srgbClr val="7030A0"/>
                </a:solidFill>
                <a:latin typeface="Times New Roman" pitchFamily="18" charset="0"/>
                <a:cs typeface="Times New Roman" pitchFamily="18" charset="0"/>
                <a:sym typeface="Symbol"/>
              </a:rPr>
              <a:t>C</a:t>
            </a:r>
            <a:r>
              <a:rPr lang="fr-FR" sz="2200" b="1" baseline="-25000" dirty="0" err="1">
                <a:solidFill>
                  <a:srgbClr val="7030A0"/>
                </a:solidFill>
                <a:latin typeface="Times New Roman" pitchFamily="18" charset="0"/>
                <a:cs typeface="Times New Roman" pitchFamily="18" charset="0"/>
                <a:sym typeface="Symbol"/>
              </a:rPr>
              <a:t>n</a:t>
            </a:r>
            <a:r>
              <a:rPr lang="fr-FR" sz="2200" b="1" baseline="-25000" dirty="0">
                <a:solidFill>
                  <a:srgbClr val="7030A0"/>
                </a:solidFill>
                <a:latin typeface="Times New Roman" pitchFamily="18" charset="0"/>
                <a:cs typeface="Times New Roman" pitchFamily="18" charset="0"/>
                <a:sym typeface="Symbol"/>
              </a:rPr>
              <a:t>-2</a:t>
            </a:r>
            <a:r>
              <a:rPr lang="fr-FR" sz="2200" b="1" dirty="0">
                <a:solidFill>
                  <a:srgbClr val="7030A0"/>
                </a:solidFill>
                <a:latin typeface="Times New Roman" pitchFamily="18" charset="0"/>
                <a:cs typeface="Times New Roman" pitchFamily="18" charset="0"/>
                <a:sym typeface="Symbol"/>
              </a:rPr>
              <a:t>]</a:t>
            </a:r>
          </a:p>
          <a:p>
            <a:r>
              <a:rPr lang="fr-FR" sz="2200" b="1" dirty="0">
                <a:solidFill>
                  <a:srgbClr val="7030A0"/>
                </a:solidFill>
                <a:latin typeface="Times New Roman" pitchFamily="18" charset="0"/>
                <a:cs typeface="Times New Roman" pitchFamily="18" charset="0"/>
              </a:rPr>
              <a:t>                 [</a:t>
            </a:r>
            <a:r>
              <a:rPr lang="fr-FR" sz="2200" b="1" dirty="0" err="1">
                <a:solidFill>
                  <a:srgbClr val="7030A0"/>
                </a:solidFill>
                <a:latin typeface="Times New Roman" pitchFamily="18" charset="0"/>
                <a:cs typeface="Times New Roman" pitchFamily="18" charset="0"/>
                <a:sym typeface="Symbol"/>
              </a:rPr>
              <a:t>C</a:t>
            </a:r>
            <a:r>
              <a:rPr lang="fr-FR" sz="2200" b="1" baseline="-25000" dirty="0" err="1">
                <a:solidFill>
                  <a:srgbClr val="7030A0"/>
                </a:solidFill>
                <a:latin typeface="Times New Roman" pitchFamily="18" charset="0"/>
                <a:cs typeface="Times New Roman" pitchFamily="18" charset="0"/>
                <a:sym typeface="Symbol"/>
              </a:rPr>
              <a:t>n</a:t>
            </a:r>
            <a:r>
              <a:rPr lang="fr-FR" sz="2200" b="1" baseline="-25000" dirty="0">
                <a:solidFill>
                  <a:srgbClr val="7030A0"/>
                </a:solidFill>
                <a:latin typeface="Times New Roman" pitchFamily="18" charset="0"/>
                <a:cs typeface="Times New Roman" pitchFamily="18" charset="0"/>
                <a:sym typeface="Symbol"/>
              </a:rPr>
              <a:t>-2 </a:t>
            </a:r>
            <a:r>
              <a:rPr lang="fr-FR" sz="2200" b="1" dirty="0">
                <a:solidFill>
                  <a:srgbClr val="7030A0"/>
                </a:solidFill>
                <a:latin typeface="Times New Roman" pitchFamily="18" charset="0"/>
                <a:cs typeface="Times New Roman" pitchFamily="18" charset="0"/>
                <a:sym typeface="Symbol"/>
              </a:rPr>
              <a:t>,</a:t>
            </a:r>
            <a:r>
              <a:rPr lang="fr-FR" sz="2200" b="1" dirty="0" err="1">
                <a:solidFill>
                  <a:srgbClr val="7030A0"/>
                </a:solidFill>
                <a:latin typeface="Times New Roman" pitchFamily="18" charset="0"/>
                <a:cs typeface="Times New Roman" pitchFamily="18" charset="0"/>
                <a:sym typeface="Symbol"/>
              </a:rPr>
              <a:t>C</a:t>
            </a:r>
            <a:r>
              <a:rPr lang="fr-FR" sz="2200" b="1" baseline="-25000" dirty="0" err="1">
                <a:solidFill>
                  <a:srgbClr val="7030A0"/>
                </a:solidFill>
                <a:latin typeface="Times New Roman" pitchFamily="18" charset="0"/>
                <a:cs typeface="Times New Roman" pitchFamily="18" charset="0"/>
                <a:sym typeface="Symbol"/>
              </a:rPr>
              <a:t>n</a:t>
            </a:r>
            <a:r>
              <a:rPr lang="fr-FR" sz="2200" b="1" baseline="-25000" dirty="0">
                <a:solidFill>
                  <a:srgbClr val="7030A0"/>
                </a:solidFill>
                <a:latin typeface="Times New Roman" pitchFamily="18" charset="0"/>
                <a:cs typeface="Times New Roman" pitchFamily="18" charset="0"/>
                <a:sym typeface="Symbol"/>
              </a:rPr>
              <a:t>-1</a:t>
            </a:r>
            <a:r>
              <a:rPr lang="fr-FR" sz="2200" b="1" dirty="0">
                <a:solidFill>
                  <a:srgbClr val="7030A0"/>
                </a:solidFill>
                <a:latin typeface="Times New Roman" pitchFamily="18" charset="0"/>
                <a:cs typeface="Times New Roman" pitchFamily="18" charset="0"/>
                <a:sym typeface="Symbol"/>
              </a:rPr>
              <a:t>,</a:t>
            </a:r>
            <a:r>
              <a:rPr lang="fr-FR" sz="2200" b="1" baseline="-25000" dirty="0">
                <a:solidFill>
                  <a:srgbClr val="7030A0"/>
                </a:solidFill>
                <a:latin typeface="Times New Roman" pitchFamily="18" charset="0"/>
                <a:cs typeface="Times New Roman" pitchFamily="18" charset="0"/>
                <a:sym typeface="Symbol"/>
              </a:rPr>
              <a:t> </a:t>
            </a:r>
            <a:r>
              <a:rPr lang="fr-FR" sz="2200" b="1" dirty="0">
                <a:solidFill>
                  <a:srgbClr val="7030A0"/>
                </a:solidFill>
                <a:latin typeface="Times New Roman" pitchFamily="18" charset="0"/>
                <a:cs typeface="Times New Roman" pitchFamily="18" charset="0"/>
              </a:rPr>
              <a:t>C</a:t>
            </a:r>
            <a:r>
              <a:rPr lang="fr-FR" sz="2200" b="1" baseline="-25000" dirty="0">
                <a:solidFill>
                  <a:srgbClr val="7030A0"/>
                </a:solidFill>
                <a:latin typeface="Times New Roman" pitchFamily="18" charset="0"/>
                <a:cs typeface="Times New Roman" pitchFamily="18" charset="0"/>
              </a:rPr>
              <a:t>0</a:t>
            </a:r>
            <a:r>
              <a:rPr lang="fr-FR" sz="2200" b="1" dirty="0">
                <a:solidFill>
                  <a:srgbClr val="7030A0"/>
                </a:solidFill>
                <a:latin typeface="Times New Roman" pitchFamily="18" charset="0"/>
                <a:cs typeface="Times New Roman" pitchFamily="18" charset="0"/>
              </a:rPr>
              <a:t>, </a:t>
            </a:r>
            <a:r>
              <a:rPr lang="fr-FR" sz="2200" b="1" dirty="0">
                <a:solidFill>
                  <a:srgbClr val="7030A0"/>
                </a:solidFill>
                <a:latin typeface="Times New Roman" pitchFamily="18" charset="0"/>
                <a:cs typeface="Times New Roman" pitchFamily="18" charset="0"/>
                <a:sym typeface="Symbol"/>
              </a:rPr>
              <a:t>C</a:t>
            </a:r>
            <a:r>
              <a:rPr lang="fr-FR" sz="2200" b="1" baseline="-25000" dirty="0">
                <a:solidFill>
                  <a:srgbClr val="7030A0"/>
                </a:solidFill>
                <a:latin typeface="Times New Roman" pitchFamily="18" charset="0"/>
                <a:cs typeface="Times New Roman" pitchFamily="18" charset="0"/>
                <a:sym typeface="Symbol"/>
              </a:rPr>
              <a:t>1</a:t>
            </a:r>
            <a:r>
              <a:rPr lang="fr-FR" sz="2200" b="1" dirty="0">
                <a:solidFill>
                  <a:srgbClr val="7030A0"/>
                </a:solidFill>
                <a:latin typeface="Times New Roman" pitchFamily="18" charset="0"/>
                <a:cs typeface="Times New Roman" pitchFamily="18" charset="0"/>
                <a:sym typeface="Symbol"/>
              </a:rPr>
              <a:t>, C</a:t>
            </a:r>
            <a:r>
              <a:rPr lang="fr-FR" sz="2200" b="1" baseline="-25000" dirty="0">
                <a:solidFill>
                  <a:srgbClr val="7030A0"/>
                </a:solidFill>
                <a:latin typeface="Times New Roman" pitchFamily="18" charset="0"/>
                <a:cs typeface="Times New Roman" pitchFamily="18" charset="0"/>
                <a:sym typeface="Symbol"/>
              </a:rPr>
              <a:t>2</a:t>
            </a:r>
            <a:r>
              <a:rPr lang="fr-FR" sz="2200" b="1" dirty="0">
                <a:solidFill>
                  <a:srgbClr val="7030A0"/>
                </a:solidFill>
                <a:latin typeface="Times New Roman" pitchFamily="18" charset="0"/>
                <a:cs typeface="Times New Roman" pitchFamily="18" charset="0"/>
                <a:sym typeface="Symbol"/>
              </a:rPr>
              <a:t>, C</a:t>
            </a:r>
            <a:r>
              <a:rPr lang="fr-FR" sz="2200" b="1" baseline="-25000" dirty="0">
                <a:solidFill>
                  <a:srgbClr val="7030A0"/>
                </a:solidFill>
                <a:latin typeface="Times New Roman" pitchFamily="18" charset="0"/>
                <a:cs typeface="Times New Roman" pitchFamily="18" charset="0"/>
                <a:sym typeface="Symbol"/>
              </a:rPr>
              <a:t>3</a:t>
            </a:r>
            <a:r>
              <a:rPr lang="fr-FR" sz="2200" b="1" dirty="0">
                <a:solidFill>
                  <a:srgbClr val="7030A0"/>
                </a:solidFill>
                <a:latin typeface="Times New Roman" pitchFamily="18" charset="0"/>
                <a:cs typeface="Times New Roman" pitchFamily="18" charset="0"/>
                <a:sym typeface="Symbol"/>
              </a:rPr>
              <a:t>, … </a:t>
            </a:r>
            <a:r>
              <a:rPr lang="fr-FR" sz="2200" b="1" dirty="0" err="1">
                <a:solidFill>
                  <a:srgbClr val="7030A0"/>
                </a:solidFill>
                <a:latin typeface="Times New Roman" pitchFamily="18" charset="0"/>
                <a:cs typeface="Times New Roman" pitchFamily="18" charset="0"/>
                <a:sym typeface="Symbol"/>
              </a:rPr>
              <a:t>C</a:t>
            </a:r>
            <a:r>
              <a:rPr lang="fr-FR" sz="2200" b="1" baseline="-25000" dirty="0" err="1">
                <a:solidFill>
                  <a:srgbClr val="7030A0"/>
                </a:solidFill>
                <a:latin typeface="Times New Roman" pitchFamily="18" charset="0"/>
                <a:cs typeface="Times New Roman" pitchFamily="18" charset="0"/>
                <a:sym typeface="Symbol"/>
              </a:rPr>
              <a:t>n</a:t>
            </a:r>
            <a:r>
              <a:rPr lang="fr-FR" sz="2200" b="1" baseline="-25000" dirty="0">
                <a:solidFill>
                  <a:srgbClr val="7030A0"/>
                </a:solidFill>
                <a:latin typeface="Times New Roman" pitchFamily="18" charset="0"/>
                <a:cs typeface="Times New Roman" pitchFamily="18" charset="0"/>
                <a:sym typeface="Symbol"/>
              </a:rPr>
              <a:t>-3</a:t>
            </a:r>
            <a:r>
              <a:rPr lang="fr-FR" sz="2200" b="1" dirty="0">
                <a:solidFill>
                  <a:srgbClr val="7030A0"/>
                </a:solidFill>
                <a:latin typeface="Times New Roman" pitchFamily="18" charset="0"/>
                <a:cs typeface="Times New Roman" pitchFamily="18" charset="0"/>
                <a:sym typeface="Symbol"/>
              </a:rPr>
              <a:t>]</a:t>
            </a:r>
          </a:p>
          <a:p>
            <a:r>
              <a:rPr lang="fr-FR" sz="2200" b="1" dirty="0">
                <a:solidFill>
                  <a:srgbClr val="7030A0"/>
                </a:solidFill>
                <a:latin typeface="Times New Roman" pitchFamily="18" charset="0"/>
                <a:cs typeface="Times New Roman" pitchFamily="18" charset="0"/>
                <a:sym typeface="Symbol"/>
              </a:rPr>
              <a:t>                  .</a:t>
            </a:r>
          </a:p>
          <a:p>
            <a:r>
              <a:rPr lang="fr-FR" sz="2200" b="1" dirty="0">
                <a:solidFill>
                  <a:srgbClr val="7030A0"/>
                </a:solidFill>
                <a:latin typeface="Times New Roman" pitchFamily="18" charset="0"/>
                <a:cs typeface="Times New Roman" pitchFamily="18" charset="0"/>
                <a:sym typeface="Symbol"/>
              </a:rPr>
              <a:t>                  .</a:t>
            </a:r>
          </a:p>
          <a:p>
            <a:r>
              <a:rPr lang="fr-FR" sz="2200" b="1" dirty="0">
                <a:solidFill>
                  <a:srgbClr val="7030A0"/>
                </a:solidFill>
                <a:latin typeface="Times New Roman" pitchFamily="18" charset="0"/>
                <a:cs typeface="Times New Roman" pitchFamily="18" charset="0"/>
              </a:rPr>
              <a:t>                 [</a:t>
            </a:r>
            <a:r>
              <a:rPr lang="fr-FR" sz="2200" b="1" dirty="0">
                <a:solidFill>
                  <a:srgbClr val="7030A0"/>
                </a:solidFill>
                <a:latin typeface="Times New Roman" pitchFamily="18" charset="0"/>
                <a:cs typeface="Times New Roman" pitchFamily="18" charset="0"/>
                <a:sym typeface="Symbol"/>
              </a:rPr>
              <a:t>C</a:t>
            </a:r>
            <a:r>
              <a:rPr lang="fr-FR" sz="2200" b="1" baseline="-25000" dirty="0">
                <a:solidFill>
                  <a:srgbClr val="7030A0"/>
                </a:solidFill>
                <a:latin typeface="Times New Roman" pitchFamily="18" charset="0"/>
                <a:cs typeface="Times New Roman" pitchFamily="18" charset="0"/>
                <a:sym typeface="Symbol"/>
              </a:rPr>
              <a:t>1</a:t>
            </a:r>
            <a:r>
              <a:rPr lang="fr-FR" sz="2200" b="1" dirty="0">
                <a:solidFill>
                  <a:srgbClr val="7030A0"/>
                </a:solidFill>
                <a:latin typeface="Times New Roman" pitchFamily="18" charset="0"/>
                <a:cs typeface="Times New Roman" pitchFamily="18" charset="0"/>
                <a:sym typeface="Symbol"/>
              </a:rPr>
              <a:t>, C</a:t>
            </a:r>
            <a:r>
              <a:rPr lang="fr-FR" sz="2200" b="1" baseline="-25000" dirty="0">
                <a:solidFill>
                  <a:srgbClr val="7030A0"/>
                </a:solidFill>
                <a:latin typeface="Times New Roman" pitchFamily="18" charset="0"/>
                <a:cs typeface="Times New Roman" pitchFamily="18" charset="0"/>
                <a:sym typeface="Symbol"/>
              </a:rPr>
              <a:t>2</a:t>
            </a:r>
            <a:r>
              <a:rPr lang="fr-FR" sz="2200" b="1" dirty="0">
                <a:solidFill>
                  <a:srgbClr val="7030A0"/>
                </a:solidFill>
                <a:latin typeface="Times New Roman" pitchFamily="18" charset="0"/>
                <a:cs typeface="Times New Roman" pitchFamily="18" charset="0"/>
                <a:sym typeface="Symbol"/>
              </a:rPr>
              <a:t>, C</a:t>
            </a:r>
            <a:r>
              <a:rPr lang="fr-FR" sz="2200" b="1" baseline="-25000" dirty="0">
                <a:solidFill>
                  <a:srgbClr val="7030A0"/>
                </a:solidFill>
                <a:latin typeface="Times New Roman" pitchFamily="18" charset="0"/>
                <a:cs typeface="Times New Roman" pitchFamily="18" charset="0"/>
                <a:sym typeface="Symbol"/>
              </a:rPr>
              <a:t>3 </a:t>
            </a:r>
            <a:r>
              <a:rPr lang="fr-FR" sz="2200" b="1" dirty="0">
                <a:solidFill>
                  <a:srgbClr val="7030A0"/>
                </a:solidFill>
                <a:latin typeface="Times New Roman" pitchFamily="18" charset="0"/>
                <a:cs typeface="Times New Roman" pitchFamily="18" charset="0"/>
                <a:sym typeface="Symbol"/>
              </a:rPr>
              <a:t>, …, </a:t>
            </a:r>
            <a:r>
              <a:rPr lang="fr-FR" sz="2200" b="1" dirty="0" err="1">
                <a:solidFill>
                  <a:srgbClr val="7030A0"/>
                </a:solidFill>
                <a:latin typeface="Times New Roman" pitchFamily="18" charset="0"/>
                <a:cs typeface="Times New Roman" pitchFamily="18" charset="0"/>
                <a:sym typeface="Symbol"/>
              </a:rPr>
              <a:t>C</a:t>
            </a:r>
            <a:r>
              <a:rPr lang="fr-FR" sz="2200" b="1" baseline="-25000" dirty="0" err="1">
                <a:solidFill>
                  <a:srgbClr val="7030A0"/>
                </a:solidFill>
                <a:latin typeface="Times New Roman" pitchFamily="18" charset="0"/>
                <a:cs typeface="Times New Roman" pitchFamily="18" charset="0"/>
                <a:sym typeface="Symbol"/>
              </a:rPr>
              <a:t>n</a:t>
            </a:r>
            <a:r>
              <a:rPr lang="fr-FR" sz="2200" b="1" baseline="-25000" dirty="0">
                <a:solidFill>
                  <a:srgbClr val="7030A0"/>
                </a:solidFill>
                <a:latin typeface="Times New Roman" pitchFamily="18" charset="0"/>
                <a:cs typeface="Times New Roman" pitchFamily="18" charset="0"/>
                <a:sym typeface="Symbol"/>
              </a:rPr>
              <a:t>-2 </a:t>
            </a:r>
            <a:r>
              <a:rPr lang="fr-FR" sz="2200" b="1" dirty="0">
                <a:solidFill>
                  <a:srgbClr val="7030A0"/>
                </a:solidFill>
                <a:latin typeface="Times New Roman" pitchFamily="18" charset="0"/>
                <a:cs typeface="Times New Roman" pitchFamily="18" charset="0"/>
                <a:sym typeface="Symbol"/>
              </a:rPr>
              <a:t>,</a:t>
            </a:r>
            <a:r>
              <a:rPr lang="fr-FR" sz="2200" b="1" dirty="0" err="1">
                <a:solidFill>
                  <a:srgbClr val="7030A0"/>
                </a:solidFill>
                <a:latin typeface="Times New Roman" pitchFamily="18" charset="0"/>
                <a:cs typeface="Times New Roman" pitchFamily="18" charset="0"/>
                <a:sym typeface="Symbol"/>
              </a:rPr>
              <a:t>C</a:t>
            </a:r>
            <a:r>
              <a:rPr lang="fr-FR" sz="2200" b="1" baseline="-25000" dirty="0" err="1">
                <a:solidFill>
                  <a:srgbClr val="7030A0"/>
                </a:solidFill>
                <a:latin typeface="Times New Roman" pitchFamily="18" charset="0"/>
                <a:cs typeface="Times New Roman" pitchFamily="18" charset="0"/>
                <a:sym typeface="Symbol"/>
              </a:rPr>
              <a:t>n</a:t>
            </a:r>
            <a:r>
              <a:rPr lang="fr-FR" sz="2200" b="1" baseline="-25000" dirty="0">
                <a:solidFill>
                  <a:srgbClr val="7030A0"/>
                </a:solidFill>
                <a:latin typeface="Times New Roman" pitchFamily="18" charset="0"/>
                <a:cs typeface="Times New Roman" pitchFamily="18" charset="0"/>
                <a:sym typeface="Symbol"/>
              </a:rPr>
              <a:t>-1</a:t>
            </a:r>
            <a:r>
              <a:rPr lang="fr-FR" sz="2200" b="1" dirty="0">
                <a:solidFill>
                  <a:srgbClr val="7030A0"/>
                </a:solidFill>
                <a:latin typeface="Times New Roman" pitchFamily="18" charset="0"/>
                <a:cs typeface="Times New Roman" pitchFamily="18" charset="0"/>
                <a:sym typeface="Symbol"/>
              </a:rPr>
              <a:t>,</a:t>
            </a:r>
            <a:r>
              <a:rPr lang="fr-FR" sz="2200" b="1" baseline="-25000" dirty="0">
                <a:solidFill>
                  <a:srgbClr val="7030A0"/>
                </a:solidFill>
                <a:latin typeface="Times New Roman" pitchFamily="18" charset="0"/>
                <a:cs typeface="Times New Roman" pitchFamily="18" charset="0"/>
                <a:sym typeface="Symbol"/>
              </a:rPr>
              <a:t> </a:t>
            </a:r>
            <a:r>
              <a:rPr lang="fr-FR" sz="2200" b="1" dirty="0">
                <a:solidFill>
                  <a:srgbClr val="7030A0"/>
                </a:solidFill>
                <a:latin typeface="Times New Roman" pitchFamily="18" charset="0"/>
                <a:cs typeface="Times New Roman" pitchFamily="18" charset="0"/>
              </a:rPr>
              <a:t>C</a:t>
            </a:r>
            <a:r>
              <a:rPr lang="fr-FR" sz="2200" b="1" baseline="-25000" dirty="0">
                <a:solidFill>
                  <a:srgbClr val="7030A0"/>
                </a:solidFill>
                <a:latin typeface="Times New Roman" pitchFamily="18" charset="0"/>
                <a:cs typeface="Times New Roman" pitchFamily="18" charset="0"/>
              </a:rPr>
              <a:t>0</a:t>
            </a:r>
            <a:r>
              <a:rPr lang="fr-FR" sz="2200" b="1" dirty="0">
                <a:solidFill>
                  <a:srgbClr val="7030A0"/>
                </a:solidFill>
                <a:latin typeface="Times New Roman" pitchFamily="18" charset="0"/>
                <a:cs typeface="Times New Roman" pitchFamily="18" charset="0"/>
                <a:sym typeface="Symbol"/>
              </a:rPr>
              <a:t>]</a:t>
            </a:r>
          </a:p>
          <a:p>
            <a:r>
              <a:rPr lang="fr-FR" sz="2200" b="1" dirty="0">
                <a:solidFill>
                  <a:srgbClr val="7030A0"/>
                </a:solidFill>
                <a:latin typeface="Times New Roman" pitchFamily="18" charset="0"/>
                <a:cs typeface="Times New Roman" pitchFamily="18" charset="0"/>
                <a:sym typeface="Symbol"/>
              </a:rPr>
              <a:t>Le sont aussi</a:t>
            </a:r>
          </a:p>
          <a:p>
            <a:endParaRPr lang="fr-FR" sz="2200" b="1" dirty="0">
              <a:solidFill>
                <a:srgbClr val="0070C0"/>
              </a:solidFill>
              <a:latin typeface="Times New Roman" pitchFamily="18" charset="0"/>
              <a:cs typeface="Times New Roman" pitchFamily="18" charset="0"/>
              <a:sym typeface="Symbol"/>
            </a:endParaRPr>
          </a:p>
          <a:p>
            <a:endParaRPr lang="fr-FR" sz="2200" b="1" dirty="0">
              <a:solidFill>
                <a:srgbClr val="0070C0"/>
              </a:solidFill>
              <a:latin typeface="Times New Roman" pitchFamily="18" charset="0"/>
              <a:cs typeface="Times New Roman" pitchFamily="18" charset="0"/>
            </a:endParaRPr>
          </a:p>
        </p:txBody>
      </p:sp>
    </p:spTree>
  </p:cSld>
  <p:clrMapOvr>
    <a:masterClrMapping/>
  </p:clrMapOvr>
  <p:transition advTm="15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16</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5847755"/>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Nous pouvons représenter le mot de code :</a:t>
            </a:r>
          </a:p>
          <a:p>
            <a:pPr algn="just"/>
            <a:endParaRPr lang="fr-FR" sz="2200" dirty="0">
              <a:solidFill>
                <a:srgbClr val="002060"/>
              </a:solidFill>
              <a:latin typeface="Times New Roman" pitchFamily="18" charset="0"/>
              <a:cs typeface="Times New Roman" pitchFamily="18" charset="0"/>
            </a:endParaRPr>
          </a:p>
          <a:p>
            <a:pPr algn="ctr"/>
            <a:r>
              <a:rPr lang="fr-FR" sz="2200" b="1" dirty="0">
                <a:solidFill>
                  <a:srgbClr val="FF0000"/>
                </a:solidFill>
                <a:latin typeface="Times New Roman" pitchFamily="18" charset="0"/>
                <a:cs typeface="Times New Roman" pitchFamily="18" charset="0"/>
              </a:rPr>
              <a:t>[C</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 </a:t>
            </a:r>
            <a:r>
              <a:rPr lang="fr-FR" sz="2200" b="1" dirty="0">
                <a:solidFill>
                  <a:srgbClr val="FF0000"/>
                </a:solidFill>
                <a:latin typeface="Times New Roman" pitchFamily="18" charset="0"/>
                <a:cs typeface="Times New Roman" pitchFamily="18" charset="0"/>
                <a:sym typeface="Symbol"/>
              </a:rPr>
              <a:t>C</a:t>
            </a:r>
            <a:r>
              <a:rPr lang="fr-FR" sz="2200" b="1" baseline="-25000" dirty="0">
                <a:solidFill>
                  <a:srgbClr val="FF0000"/>
                </a:solidFill>
                <a:latin typeface="Times New Roman" pitchFamily="18" charset="0"/>
                <a:cs typeface="Times New Roman" pitchFamily="18" charset="0"/>
                <a:sym typeface="Symbol"/>
              </a:rPr>
              <a:t>1</a:t>
            </a:r>
            <a:r>
              <a:rPr lang="fr-FR" sz="2200" b="1" dirty="0">
                <a:solidFill>
                  <a:srgbClr val="FF0000"/>
                </a:solidFill>
                <a:latin typeface="Times New Roman" pitchFamily="18" charset="0"/>
                <a:cs typeface="Times New Roman" pitchFamily="18" charset="0"/>
                <a:sym typeface="Symbol"/>
              </a:rPr>
              <a:t>, C</a:t>
            </a:r>
            <a:r>
              <a:rPr lang="fr-FR" sz="2200" b="1" baseline="-25000" dirty="0">
                <a:solidFill>
                  <a:srgbClr val="FF0000"/>
                </a:solidFill>
                <a:latin typeface="Times New Roman" pitchFamily="18" charset="0"/>
                <a:cs typeface="Times New Roman" pitchFamily="18" charset="0"/>
                <a:sym typeface="Symbol"/>
              </a:rPr>
              <a:t>2</a:t>
            </a:r>
            <a:r>
              <a:rPr lang="fr-FR" sz="2200" b="1" dirty="0">
                <a:solidFill>
                  <a:srgbClr val="FF0000"/>
                </a:solidFill>
                <a:latin typeface="Times New Roman" pitchFamily="18" charset="0"/>
                <a:cs typeface="Times New Roman" pitchFamily="18" charset="0"/>
                <a:sym typeface="Symbol"/>
              </a:rPr>
              <a:t>, C</a:t>
            </a:r>
            <a:r>
              <a:rPr lang="fr-FR" sz="2200" b="1" baseline="-25000" dirty="0">
                <a:solidFill>
                  <a:srgbClr val="FF0000"/>
                </a:solidFill>
                <a:latin typeface="Times New Roman" pitchFamily="18" charset="0"/>
                <a:cs typeface="Times New Roman" pitchFamily="18" charset="0"/>
                <a:sym typeface="Symbol"/>
              </a:rPr>
              <a:t>3</a:t>
            </a:r>
            <a:r>
              <a:rPr lang="fr-FR" sz="2200" b="1" dirty="0">
                <a:solidFill>
                  <a:srgbClr val="FF0000"/>
                </a:solidFill>
                <a:latin typeface="Times New Roman" pitchFamily="18" charset="0"/>
                <a:cs typeface="Times New Roman" pitchFamily="18" charset="0"/>
                <a:sym typeface="Symbol"/>
              </a:rPr>
              <a:t>, … </a:t>
            </a:r>
            <a:r>
              <a:rPr lang="fr-FR" sz="2200" b="1" dirty="0" err="1">
                <a:solidFill>
                  <a:srgbClr val="FF0000"/>
                </a:solidFill>
                <a:latin typeface="Times New Roman" pitchFamily="18" charset="0"/>
                <a:cs typeface="Times New Roman" pitchFamily="18" charset="0"/>
                <a:sym typeface="Symbol"/>
              </a:rPr>
              <a:t>C</a:t>
            </a:r>
            <a:r>
              <a:rPr lang="fr-FR" sz="2200" b="1" baseline="-25000" dirty="0" err="1">
                <a:solidFill>
                  <a:srgbClr val="FF0000"/>
                </a:solidFill>
                <a:latin typeface="Times New Roman" pitchFamily="18" charset="0"/>
                <a:cs typeface="Times New Roman" pitchFamily="18" charset="0"/>
                <a:sym typeface="Symbol"/>
              </a:rPr>
              <a:t>n</a:t>
            </a:r>
            <a:r>
              <a:rPr lang="fr-FR" sz="2200" b="1" baseline="-25000" dirty="0">
                <a:solidFill>
                  <a:srgbClr val="FF0000"/>
                </a:solidFill>
                <a:latin typeface="Times New Roman" pitchFamily="18" charset="0"/>
                <a:cs typeface="Times New Roman" pitchFamily="18" charset="0"/>
                <a:sym typeface="Symbol"/>
              </a:rPr>
              <a:t>-1</a:t>
            </a:r>
            <a:r>
              <a:rPr lang="fr-FR" sz="2200" b="1" dirty="0">
                <a:solidFill>
                  <a:srgbClr val="FF0000"/>
                </a:solidFill>
                <a:latin typeface="Times New Roman" pitchFamily="18" charset="0"/>
                <a:cs typeface="Times New Roman" pitchFamily="18" charset="0"/>
                <a:sym typeface="Symbol"/>
              </a:rPr>
              <a:t>] </a:t>
            </a:r>
          </a:p>
          <a:p>
            <a:pPr algn="just"/>
            <a:endParaRPr lang="fr-FR" sz="2200" dirty="0">
              <a:solidFill>
                <a:srgbClr val="00B0F0"/>
              </a:solidFill>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par un polynôme de code de la forme :</a:t>
            </a: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a:solidFill>
                <a:srgbClr val="00B050"/>
              </a:solidFill>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Les coefficients et chaque puissance de X dans le polynôme représentent un décalage temporel d'un bit. Par conséquent, la multiplication du polynôme par X peut être considérée comme un décalage vers la droite.</a:t>
            </a:r>
            <a:br>
              <a:rPr lang="fr-FR" sz="2200" dirty="0">
                <a:latin typeface="Times New Roman" pitchFamily="18" charset="0"/>
                <a:cs typeface="Times New Roman" pitchFamily="18" charset="0"/>
              </a:rPr>
            </a:br>
            <a:br>
              <a:rPr lang="fr-FR" sz="2200" dirty="0">
                <a:latin typeface="Times New Roman" pitchFamily="18" charset="0"/>
                <a:cs typeface="Times New Roman" pitchFamily="18" charset="0"/>
              </a:rPr>
            </a:br>
            <a:r>
              <a:rPr lang="fr-FR" sz="2200" b="1" u="sng" dirty="0">
                <a:solidFill>
                  <a:srgbClr val="C00000"/>
                </a:solidFill>
                <a:latin typeface="Times New Roman" pitchFamily="18" charset="0"/>
                <a:cs typeface="Times New Roman" pitchFamily="18" charset="0"/>
              </a:rPr>
              <a:t>Exemple:</a:t>
            </a:r>
            <a:r>
              <a:rPr lang="fr-FR" sz="2200" dirty="0">
                <a:solidFill>
                  <a:srgbClr val="C00000"/>
                </a:solidFill>
                <a:latin typeface="Times New Roman" pitchFamily="18" charset="0"/>
                <a:cs typeface="Times New Roman" pitchFamily="18" charset="0"/>
              </a:rPr>
              <a:t> C = [1101] peut être représenté par  :</a:t>
            </a:r>
          </a:p>
          <a:p>
            <a:pPr algn="ctr"/>
            <a:r>
              <a:rPr lang="fr-FR" sz="2200" b="1" dirty="0">
                <a:solidFill>
                  <a:srgbClr val="C00000"/>
                </a:solidFill>
                <a:latin typeface="Times New Roman" pitchFamily="18" charset="0"/>
                <a:cs typeface="Times New Roman" pitchFamily="18" charset="0"/>
                <a:sym typeface="Symbol"/>
              </a:rPr>
              <a:t>C(X) = 1 + X + X</a:t>
            </a:r>
            <a:r>
              <a:rPr lang="fr-FR" sz="2200" b="1" baseline="30000" dirty="0">
                <a:solidFill>
                  <a:srgbClr val="C00000"/>
                </a:solidFill>
                <a:latin typeface="Times New Roman" pitchFamily="18" charset="0"/>
                <a:cs typeface="Times New Roman" pitchFamily="18" charset="0"/>
                <a:sym typeface="Symbol"/>
              </a:rPr>
              <a:t>3</a:t>
            </a:r>
            <a:endParaRPr lang="fr-FR" sz="2200" b="1" baseline="30000" dirty="0">
              <a:solidFill>
                <a:srgbClr val="C00000"/>
              </a:solidFill>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endParaRPr lang="fr-FR" sz="2200" b="1" dirty="0">
              <a:solidFill>
                <a:srgbClr val="0070C0"/>
              </a:solidFill>
              <a:latin typeface="Times New Roman" pitchFamily="18" charset="0"/>
              <a:cs typeface="Times New Roman" pitchFamily="18" charset="0"/>
            </a:endParaRPr>
          </a:p>
        </p:txBody>
      </p:sp>
      <p:sp>
        <p:nvSpPr>
          <p:cNvPr id="7" name="ZoneTexte 6"/>
          <p:cNvSpPr txBox="1"/>
          <p:nvPr/>
        </p:nvSpPr>
        <p:spPr>
          <a:xfrm>
            <a:off x="0" y="3253087"/>
            <a:ext cx="9144000" cy="461665"/>
          </a:xfrm>
          <a:prstGeom prst="rect">
            <a:avLst/>
          </a:prstGeom>
          <a:noFill/>
        </p:spPr>
        <p:txBody>
          <a:bodyPr wrap="square" rtlCol="0">
            <a:spAutoFit/>
          </a:bodyPr>
          <a:lstStyle/>
          <a:p>
            <a:pPr algn="ctr"/>
            <a:r>
              <a:rPr lang="fr-FR" sz="2400" b="1" dirty="0">
                <a:solidFill>
                  <a:srgbClr val="FF0000"/>
                </a:solidFill>
                <a:sym typeface="Symbol"/>
              </a:rPr>
              <a:t>C(X) = C</a:t>
            </a:r>
            <a:r>
              <a:rPr lang="fr-FR" sz="2400" b="1" baseline="-25000" dirty="0">
                <a:solidFill>
                  <a:srgbClr val="FF0000"/>
                </a:solidFill>
                <a:sym typeface="Symbol"/>
              </a:rPr>
              <a:t>0</a:t>
            </a:r>
            <a:r>
              <a:rPr lang="fr-FR" sz="2400" b="1" dirty="0">
                <a:solidFill>
                  <a:srgbClr val="FF0000"/>
                </a:solidFill>
                <a:sym typeface="Symbol"/>
              </a:rPr>
              <a:t> + C</a:t>
            </a:r>
            <a:r>
              <a:rPr lang="fr-FR" sz="2400" b="1" baseline="-25000" dirty="0">
                <a:solidFill>
                  <a:srgbClr val="FF0000"/>
                </a:solidFill>
                <a:sym typeface="Symbol"/>
              </a:rPr>
              <a:t>1</a:t>
            </a:r>
            <a:r>
              <a:rPr lang="fr-FR" sz="2400" b="1" dirty="0">
                <a:solidFill>
                  <a:srgbClr val="FF0000"/>
                </a:solidFill>
                <a:sym typeface="Symbol"/>
              </a:rPr>
              <a:t>X + … + </a:t>
            </a:r>
            <a:r>
              <a:rPr lang="fr-FR" sz="2400" b="1" dirty="0" err="1">
                <a:solidFill>
                  <a:srgbClr val="FF0000"/>
                </a:solidFill>
                <a:sym typeface="Symbol"/>
              </a:rPr>
              <a:t>C</a:t>
            </a:r>
            <a:r>
              <a:rPr lang="fr-FR" sz="2400" b="1" baseline="-25000" dirty="0" err="1">
                <a:solidFill>
                  <a:srgbClr val="FF0000"/>
                </a:solidFill>
                <a:sym typeface="Symbol"/>
              </a:rPr>
              <a:t>n</a:t>
            </a:r>
            <a:r>
              <a:rPr lang="fr-FR" sz="2400" b="1" baseline="-25000" dirty="0">
                <a:solidFill>
                  <a:srgbClr val="FF0000"/>
                </a:solidFill>
                <a:sym typeface="Symbol"/>
              </a:rPr>
              <a:t>-1</a:t>
            </a:r>
            <a:r>
              <a:rPr lang="fr-FR" sz="2400" b="1" dirty="0">
                <a:solidFill>
                  <a:srgbClr val="FF0000"/>
                </a:solidFill>
                <a:sym typeface="Symbol"/>
              </a:rPr>
              <a:t>X</a:t>
            </a:r>
            <a:r>
              <a:rPr lang="fr-FR" sz="2400" b="1" baseline="30000" dirty="0">
                <a:solidFill>
                  <a:srgbClr val="FF0000"/>
                </a:solidFill>
                <a:sym typeface="Symbol"/>
              </a:rPr>
              <a:t>n-1</a:t>
            </a:r>
            <a:endParaRPr lang="fr-FR" sz="2400" b="1" baseline="30000" dirty="0">
              <a:solidFill>
                <a:srgbClr val="FF0000"/>
              </a:solidFill>
            </a:endParaRPr>
          </a:p>
        </p:txBody>
      </p:sp>
    </p:spTree>
  </p:cSld>
  <p:clrMapOvr>
    <a:masterClrMapping/>
  </p:clrMapOvr>
  <p:transition advTm="15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1107996"/>
          </a:xfrm>
          <a:prstGeom prst="rect">
            <a:avLst/>
          </a:prstGeom>
          <a:noFill/>
        </p:spPr>
        <p:txBody>
          <a:bodyPr wrap="square" rtlCol="0">
            <a:spAutoFit/>
          </a:bodyPr>
          <a:lstStyle/>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endParaRPr lang="fr-FR" sz="2200" b="1" dirty="0">
              <a:solidFill>
                <a:srgbClr val="0070C0"/>
              </a:solidFill>
              <a:latin typeface="Times New Roman" pitchFamily="18" charset="0"/>
              <a:cs typeface="Times New Roman" pitchFamily="18" charset="0"/>
            </a:endParaRPr>
          </a:p>
        </p:txBody>
      </p:sp>
      <p:sp>
        <p:nvSpPr>
          <p:cNvPr id="7" name="ZoneTexte 6"/>
          <p:cNvSpPr txBox="1"/>
          <p:nvPr/>
        </p:nvSpPr>
        <p:spPr>
          <a:xfrm>
            <a:off x="0" y="1500174"/>
            <a:ext cx="9144000" cy="6299160"/>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C</a:t>
            </a:r>
            <a:r>
              <a:rPr lang="fr-FR" sz="2200" baseline="30000" dirty="0">
                <a:solidFill>
                  <a:srgbClr val="002060"/>
                </a:solidFill>
                <a:latin typeface="Times New Roman" pitchFamily="18" charset="0"/>
                <a:cs typeface="Times New Roman" pitchFamily="18" charset="0"/>
              </a:rPr>
              <a:t>(i)</a:t>
            </a:r>
            <a:r>
              <a:rPr lang="fr-FR" sz="2200" dirty="0">
                <a:solidFill>
                  <a:srgbClr val="002060"/>
                </a:solidFill>
                <a:latin typeface="Times New Roman" pitchFamily="18" charset="0"/>
                <a:cs typeface="Times New Roman" pitchFamily="18" charset="0"/>
              </a:rPr>
              <a:t> (X) est connu comme le polynôme de code du mot de code </a:t>
            </a:r>
          </a:p>
          <a:p>
            <a:pPr algn="just"/>
            <a:endParaRPr lang="fr-FR" sz="2200" dirty="0">
              <a:latin typeface="Times New Roman" pitchFamily="18" charset="0"/>
              <a:cs typeface="Times New Roman" pitchFamily="18" charset="0"/>
            </a:endParaRPr>
          </a:p>
          <a:p>
            <a:pPr algn="ctr"/>
            <a:r>
              <a:rPr lang="fr-FR" sz="2200" b="1" dirty="0">
                <a:solidFill>
                  <a:srgbClr val="FF0000"/>
                </a:solidFill>
                <a:latin typeface="Times New Roman" pitchFamily="18" charset="0"/>
                <a:cs typeface="Times New Roman" pitchFamily="18" charset="0"/>
              </a:rPr>
              <a:t>[</a:t>
            </a:r>
            <a:r>
              <a:rPr lang="fr-FR" sz="2200" b="1" dirty="0" err="1">
                <a:solidFill>
                  <a:srgbClr val="FF0000"/>
                </a:solidFill>
                <a:latin typeface="Times New Roman" pitchFamily="18" charset="0"/>
                <a:cs typeface="Times New Roman" pitchFamily="18" charset="0"/>
              </a:rPr>
              <a:t>C</a:t>
            </a:r>
            <a:r>
              <a:rPr lang="fr-FR" sz="2200" b="1" baseline="-25000" dirty="0" err="1">
                <a:solidFill>
                  <a:srgbClr val="FF0000"/>
                </a:solidFill>
                <a:latin typeface="Times New Roman" pitchFamily="18" charset="0"/>
                <a:cs typeface="Times New Roman" pitchFamily="18" charset="0"/>
              </a:rPr>
              <a:t>n</a:t>
            </a:r>
            <a:r>
              <a:rPr lang="fr-FR" sz="2200" b="1" baseline="-25000" dirty="0">
                <a:solidFill>
                  <a:srgbClr val="FF0000"/>
                </a:solidFill>
                <a:latin typeface="Times New Roman" pitchFamily="18" charset="0"/>
                <a:cs typeface="Times New Roman" pitchFamily="18" charset="0"/>
              </a:rPr>
              <a:t>-i</a:t>
            </a:r>
            <a:r>
              <a:rPr lang="fr-FR" sz="2200" b="1" dirty="0">
                <a:solidFill>
                  <a:srgbClr val="FF0000"/>
                </a:solidFill>
                <a:latin typeface="Times New Roman" pitchFamily="18" charset="0"/>
                <a:cs typeface="Times New Roman" pitchFamily="18" charset="0"/>
              </a:rPr>
              <a:t> ... </a:t>
            </a:r>
            <a:r>
              <a:rPr lang="fr-FR" sz="2200" b="1" dirty="0" err="1">
                <a:solidFill>
                  <a:srgbClr val="FF0000"/>
                </a:solidFill>
                <a:latin typeface="Times New Roman" pitchFamily="18" charset="0"/>
                <a:cs typeface="Times New Roman" pitchFamily="18" charset="0"/>
              </a:rPr>
              <a:t>C</a:t>
            </a:r>
            <a:r>
              <a:rPr lang="fr-FR" sz="2200" b="1" baseline="-25000" dirty="0" err="1">
                <a:solidFill>
                  <a:srgbClr val="FF0000"/>
                </a:solidFill>
                <a:latin typeface="Times New Roman" pitchFamily="18" charset="0"/>
                <a:cs typeface="Times New Roman" pitchFamily="18" charset="0"/>
              </a:rPr>
              <a:t>n</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 C</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 C</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 ... </a:t>
            </a:r>
            <a:r>
              <a:rPr lang="fr-FR" sz="2200" b="1" dirty="0" err="1">
                <a:solidFill>
                  <a:srgbClr val="FF0000"/>
                </a:solidFill>
                <a:latin typeface="Times New Roman" pitchFamily="18" charset="0"/>
                <a:cs typeface="Times New Roman" pitchFamily="18" charset="0"/>
              </a:rPr>
              <a:t>C</a:t>
            </a:r>
            <a:r>
              <a:rPr lang="fr-FR" sz="2200" b="1" baseline="-25000" dirty="0" err="1">
                <a:solidFill>
                  <a:srgbClr val="FF0000"/>
                </a:solidFill>
                <a:latin typeface="Times New Roman" pitchFamily="18" charset="0"/>
                <a:cs typeface="Times New Roman" pitchFamily="18" charset="0"/>
              </a:rPr>
              <a:t>n</a:t>
            </a:r>
            <a:r>
              <a:rPr lang="fr-FR" sz="2200" b="1" baseline="-25000" dirty="0">
                <a:solidFill>
                  <a:srgbClr val="FF0000"/>
                </a:solidFill>
                <a:latin typeface="Times New Roman" pitchFamily="18" charset="0"/>
                <a:cs typeface="Times New Roman" pitchFamily="18" charset="0"/>
              </a:rPr>
              <a:t>-i-1</a:t>
            </a:r>
            <a:r>
              <a:rPr lang="fr-FR" sz="2200" b="1" dirty="0">
                <a:solidFill>
                  <a:srgbClr val="FF0000"/>
                </a:solidFill>
                <a:latin typeface="Times New Roman" pitchFamily="18" charset="0"/>
                <a:cs typeface="Times New Roman" pitchFamily="18" charset="0"/>
              </a:rPr>
              <a:t>] </a:t>
            </a:r>
          </a:p>
          <a:p>
            <a:pPr algn="just"/>
            <a:endParaRPr lang="fr-FR" sz="2200" dirty="0">
              <a:latin typeface="Times New Roman" pitchFamily="18" charset="0"/>
              <a:cs typeface="Times New Roman" pitchFamily="18" charset="0"/>
            </a:endParaRPr>
          </a:p>
          <a:p>
            <a:pPr algn="just"/>
            <a:r>
              <a:rPr lang="fr-FR" sz="2200" dirty="0">
                <a:solidFill>
                  <a:srgbClr val="0070C0"/>
                </a:solidFill>
                <a:latin typeface="Times New Roman" pitchFamily="18" charset="0"/>
                <a:cs typeface="Times New Roman" pitchFamily="18" charset="0"/>
              </a:rPr>
              <a:t>obtenu en appliquant des i décalages cycliques au mot de code </a:t>
            </a:r>
            <a:r>
              <a:rPr lang="fr-FR" sz="2200" dirty="0">
                <a:solidFill>
                  <a:srgbClr val="FF0000"/>
                </a:solidFill>
                <a:latin typeface="Times New Roman" pitchFamily="18" charset="0"/>
                <a:cs typeface="Times New Roman" pitchFamily="18" charset="0"/>
              </a:rPr>
              <a:t>[C</a:t>
            </a:r>
            <a:r>
              <a:rPr lang="fr-FR" sz="2200" baseline="-25000" dirty="0">
                <a:solidFill>
                  <a:srgbClr val="FF0000"/>
                </a:solidFill>
                <a:latin typeface="Times New Roman" pitchFamily="18" charset="0"/>
                <a:cs typeface="Times New Roman" pitchFamily="18" charset="0"/>
              </a:rPr>
              <a:t>0</a:t>
            </a:r>
            <a:r>
              <a:rPr lang="fr-FR" sz="2200" dirty="0">
                <a:solidFill>
                  <a:srgbClr val="FF0000"/>
                </a:solidFill>
                <a:latin typeface="Times New Roman" pitchFamily="18" charset="0"/>
                <a:cs typeface="Times New Roman" pitchFamily="18" charset="0"/>
              </a:rPr>
              <a:t> C</a:t>
            </a:r>
            <a:r>
              <a:rPr lang="fr-FR" sz="2200" baseline="-25000" dirty="0">
                <a:solidFill>
                  <a:srgbClr val="FF0000"/>
                </a:solidFill>
                <a:latin typeface="Times New Roman" pitchFamily="18" charset="0"/>
                <a:cs typeface="Times New Roman" pitchFamily="18" charset="0"/>
              </a:rPr>
              <a:t>1</a:t>
            </a:r>
            <a:r>
              <a:rPr lang="fr-FR" sz="2200" dirty="0">
                <a:solidFill>
                  <a:srgbClr val="FF0000"/>
                </a:solidFill>
                <a:latin typeface="Times New Roman" pitchFamily="18" charset="0"/>
                <a:cs typeface="Times New Roman" pitchFamily="18" charset="0"/>
              </a:rPr>
              <a:t>. .. </a:t>
            </a:r>
            <a:r>
              <a:rPr lang="fr-FR" sz="2200" dirty="0" err="1">
                <a:solidFill>
                  <a:srgbClr val="FF0000"/>
                </a:solidFill>
                <a:latin typeface="Times New Roman" pitchFamily="18" charset="0"/>
                <a:cs typeface="Times New Roman" pitchFamily="18" charset="0"/>
              </a:rPr>
              <a:t>C</a:t>
            </a:r>
            <a:r>
              <a:rPr lang="fr-FR" sz="2200" baseline="-25000" dirty="0" err="1">
                <a:solidFill>
                  <a:srgbClr val="FF0000"/>
                </a:solidFill>
                <a:latin typeface="Times New Roman" pitchFamily="18" charset="0"/>
                <a:cs typeface="Times New Roman" pitchFamily="18" charset="0"/>
              </a:rPr>
              <a:t>n</a:t>
            </a:r>
            <a:r>
              <a:rPr lang="fr-FR" sz="2200" baseline="-25000" dirty="0">
                <a:solidFill>
                  <a:srgbClr val="FF0000"/>
                </a:solidFill>
                <a:latin typeface="Times New Roman" pitchFamily="18" charset="0"/>
                <a:cs typeface="Times New Roman" pitchFamily="18" charset="0"/>
              </a:rPr>
              <a:t>-1</a:t>
            </a:r>
            <a:r>
              <a:rPr lang="fr-FR" sz="2200" dirty="0">
                <a:solidFill>
                  <a:srgbClr val="FF0000"/>
                </a:solidFill>
                <a:latin typeface="Times New Roman" pitchFamily="18" charset="0"/>
                <a:cs typeface="Times New Roman" pitchFamily="18" charset="0"/>
              </a:rPr>
              <a:t>].</a:t>
            </a:r>
          </a:p>
          <a:p>
            <a:pPr algn="just"/>
            <a:endParaRPr lang="fr-FR" sz="2200" b="1" baseline="30000" dirty="0">
              <a:solidFill>
                <a:srgbClr val="FF0000"/>
              </a:solidFill>
              <a:latin typeface="Times New Roman" pitchFamily="18" charset="0"/>
              <a:cs typeface="Times New Roman" pitchFamily="18" charset="0"/>
            </a:endParaRPr>
          </a:p>
          <a:p>
            <a:pPr algn="just"/>
            <a:endParaRPr lang="fr-FR" sz="2200" b="1" baseline="30000" dirty="0">
              <a:solidFill>
                <a:srgbClr val="FF0000"/>
              </a:solidFill>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On peut montrer que </a:t>
            </a:r>
            <a:r>
              <a:rPr lang="fr-FR" sz="2200" b="1" dirty="0">
                <a:solidFill>
                  <a:srgbClr val="FF0000"/>
                </a:solidFill>
                <a:latin typeface="Times New Roman" pitchFamily="18" charset="0"/>
                <a:cs typeface="Times New Roman" pitchFamily="18" charset="0"/>
              </a:rPr>
              <a:t>C</a:t>
            </a:r>
            <a:r>
              <a:rPr lang="fr-FR" sz="2200" b="1" baseline="30000" dirty="0">
                <a:solidFill>
                  <a:srgbClr val="FF0000"/>
                </a:solidFill>
                <a:latin typeface="Times New Roman" pitchFamily="18" charset="0"/>
                <a:cs typeface="Times New Roman" pitchFamily="18" charset="0"/>
              </a:rPr>
              <a:t>(i)</a:t>
            </a:r>
            <a:r>
              <a:rPr lang="fr-FR" sz="2200" b="1" dirty="0">
                <a:solidFill>
                  <a:srgbClr val="FF0000"/>
                </a:solidFill>
                <a:latin typeface="Times New Roman" pitchFamily="18" charset="0"/>
                <a:cs typeface="Times New Roman" pitchFamily="18" charset="0"/>
              </a:rPr>
              <a:t> (X)  </a:t>
            </a:r>
            <a:r>
              <a:rPr lang="fr-FR" sz="2200" dirty="0">
                <a:solidFill>
                  <a:srgbClr val="7030A0"/>
                </a:solidFill>
                <a:latin typeface="Times New Roman" pitchFamily="18" charset="0"/>
                <a:cs typeface="Times New Roman" pitchFamily="18" charset="0"/>
              </a:rPr>
              <a:t>c'est le reste résultant de la division </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i</a:t>
            </a:r>
            <a:r>
              <a:rPr lang="fr-FR" sz="2200" b="1" dirty="0" err="1">
                <a:solidFill>
                  <a:srgbClr val="FF0000"/>
                </a:solidFill>
                <a:latin typeface="Times New Roman" pitchFamily="18" charset="0"/>
                <a:cs typeface="Times New Roman" pitchFamily="18" charset="0"/>
              </a:rPr>
              <a:t>C</a:t>
            </a:r>
            <a:r>
              <a:rPr lang="fr-FR" sz="2200" b="1" dirty="0">
                <a:solidFill>
                  <a:srgbClr val="FF0000"/>
                </a:solidFill>
                <a:latin typeface="Times New Roman" pitchFamily="18" charset="0"/>
                <a:cs typeface="Times New Roman" pitchFamily="18" charset="0"/>
              </a:rPr>
              <a:t>(X)</a:t>
            </a:r>
            <a:r>
              <a:rPr lang="fr-FR" sz="2200" dirty="0">
                <a:solidFill>
                  <a:srgbClr val="7030A0"/>
                </a:solidFill>
                <a:latin typeface="Times New Roman" pitchFamily="18" charset="0"/>
                <a:cs typeface="Times New Roman" pitchFamily="18" charset="0"/>
              </a:rPr>
              <a:t> par </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n</a:t>
            </a:r>
            <a:r>
              <a:rPr lang="fr-FR" sz="2200" b="1" dirty="0">
                <a:solidFill>
                  <a:srgbClr val="FF0000"/>
                </a:solidFill>
                <a:latin typeface="Times New Roman" pitchFamily="18" charset="0"/>
                <a:cs typeface="Times New Roman" pitchFamily="18" charset="0"/>
              </a:rPr>
              <a:t> +1</a:t>
            </a:r>
            <a:r>
              <a:rPr lang="fr-FR" sz="2200" dirty="0">
                <a:solidFill>
                  <a:srgbClr val="7030A0"/>
                </a:solidFill>
                <a:latin typeface="Times New Roman" pitchFamily="18" charset="0"/>
                <a:cs typeface="Times New Roman" pitchFamily="18" charset="0"/>
              </a:rPr>
              <a:t>.  </a:t>
            </a:r>
            <a:r>
              <a:rPr lang="fr-FR" sz="2200" dirty="0">
                <a:solidFill>
                  <a:srgbClr val="00B050"/>
                </a:solidFill>
                <a:latin typeface="Times New Roman" pitchFamily="18" charset="0"/>
                <a:cs typeface="Times New Roman" pitchFamily="18" charset="0"/>
              </a:rPr>
              <a:t>C’est-à-dire que </a:t>
            </a:r>
          </a:p>
          <a:p>
            <a:pPr algn="just"/>
            <a:endParaRPr lang="fr-FR" sz="2200" dirty="0">
              <a:solidFill>
                <a:srgbClr val="7030A0"/>
              </a:solidFill>
              <a:latin typeface="Times New Roman" pitchFamily="18" charset="0"/>
              <a:cs typeface="Times New Roman" pitchFamily="18" charset="0"/>
            </a:endParaRPr>
          </a:p>
          <a:p>
            <a:pPr algn="just"/>
            <a:r>
              <a:rPr lang="fr-FR" sz="2200" b="1" dirty="0">
                <a:solidFill>
                  <a:srgbClr val="002060"/>
                </a:solidFill>
                <a:latin typeface="Times New Roman" pitchFamily="18" charset="0"/>
                <a:cs typeface="Times New Roman" pitchFamily="18" charset="0"/>
              </a:rPr>
              <a:t>Car, après tout le codage cyclique est codage polynomiale</a:t>
            </a:r>
          </a:p>
          <a:p>
            <a:pPr algn="just"/>
            <a:endParaRPr lang="fr-FR" sz="2200" dirty="0">
              <a:solidFill>
                <a:srgbClr val="7030A0"/>
              </a:solidFill>
              <a:latin typeface="Times New Roman" pitchFamily="18" charset="0"/>
              <a:cs typeface="Times New Roman" pitchFamily="18" charset="0"/>
            </a:endParaRPr>
          </a:p>
          <a:p>
            <a:pPr algn="just"/>
            <a:r>
              <a:rPr lang="fr-FR" sz="2200" dirty="0">
                <a:solidFill>
                  <a:srgbClr val="C00000"/>
                </a:solidFill>
                <a:latin typeface="Times New Roman" pitchFamily="18" charset="0"/>
                <a:cs typeface="Times New Roman" pitchFamily="18" charset="0"/>
              </a:rPr>
              <a:t>Autrement dit:</a:t>
            </a:r>
          </a:p>
          <a:p>
            <a:pPr algn="just"/>
            <a:endParaRPr lang="fr-FR" sz="2200" dirty="0">
              <a:solidFill>
                <a:srgbClr val="7030A0"/>
              </a:solidFill>
              <a:latin typeface="Times New Roman" pitchFamily="18" charset="0"/>
              <a:cs typeface="Times New Roman" pitchFamily="18" charset="0"/>
            </a:endParaRPr>
          </a:p>
          <a:p>
            <a:pPr algn="just"/>
            <a:endParaRPr lang="fr-FR" sz="2200" dirty="0">
              <a:solidFill>
                <a:srgbClr val="7030A0"/>
              </a:solidFill>
              <a:latin typeface="Times New Roman" pitchFamily="18" charset="0"/>
              <a:cs typeface="Times New Roman" pitchFamily="18" charset="0"/>
            </a:endParaRPr>
          </a:p>
          <a:p>
            <a:pPr algn="just"/>
            <a:endParaRPr lang="fr-FR" sz="2200" dirty="0">
              <a:solidFill>
                <a:srgbClr val="7030A0"/>
              </a:solidFill>
              <a:latin typeface="Times New Roman" pitchFamily="18" charset="0"/>
              <a:cs typeface="Times New Roman" pitchFamily="18" charset="0"/>
            </a:endParaRPr>
          </a:p>
          <a:p>
            <a:pPr algn="just"/>
            <a:endParaRPr lang="fr-FR" sz="2200" dirty="0">
              <a:solidFill>
                <a:srgbClr val="7030A0"/>
              </a:solidFill>
              <a:latin typeface="Times New Roman" pitchFamily="18" charset="0"/>
              <a:cs typeface="Times New Roman" pitchFamily="18" charset="0"/>
            </a:endParaRPr>
          </a:p>
          <a:p>
            <a:pPr algn="just"/>
            <a:endParaRPr lang="fr-FR" sz="2200" dirty="0">
              <a:solidFill>
                <a:srgbClr val="7030A0"/>
              </a:solidFill>
              <a:latin typeface="Times New Roman" pitchFamily="18" charset="0"/>
              <a:cs typeface="Times New Roman" pitchFamily="18" charset="0"/>
            </a:endParaRPr>
          </a:p>
          <a:p>
            <a:pPr algn="ctr"/>
            <a:endParaRPr lang="fr-FR" sz="2200" dirty="0">
              <a:solidFill>
                <a:srgbClr val="7030A0"/>
              </a:solidFill>
              <a:latin typeface="Times New Roman" pitchFamily="18" charset="0"/>
              <a:cs typeface="Times New Roman" pitchFamily="18" charset="0"/>
            </a:endParaRPr>
          </a:p>
        </p:txBody>
      </p:sp>
      <p:graphicFrame>
        <p:nvGraphicFramePr>
          <p:cNvPr id="9" name="Objet 8"/>
          <p:cNvGraphicFramePr>
            <a:graphicFrameLocks noChangeAspect="1"/>
          </p:cNvGraphicFramePr>
          <p:nvPr/>
        </p:nvGraphicFramePr>
        <p:xfrm>
          <a:off x="2857488" y="5333721"/>
          <a:ext cx="4746658" cy="524171"/>
        </p:xfrm>
        <a:graphic>
          <a:graphicData uri="http://schemas.openxmlformats.org/presentationml/2006/ole">
            <mc:AlternateContent xmlns:mc="http://schemas.openxmlformats.org/markup-compatibility/2006">
              <mc:Choice xmlns:v="urn:schemas-microsoft-com:vml" Requires="v">
                <p:oleObj spid="_x0000_s1029" name="Équation" r:id="rId3" imgW="2070000" imgH="228600" progId="Equation.3">
                  <p:embed/>
                </p:oleObj>
              </mc:Choice>
              <mc:Fallback>
                <p:oleObj name="Équation" r:id="rId3" imgW="207000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488" y="5333721"/>
                        <a:ext cx="4746658" cy="5241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t 10"/>
          <p:cNvGraphicFramePr>
            <a:graphicFrameLocks noChangeAspect="1"/>
          </p:cNvGraphicFramePr>
          <p:nvPr/>
        </p:nvGraphicFramePr>
        <p:xfrm>
          <a:off x="3071802" y="6143644"/>
          <a:ext cx="4632190" cy="500066"/>
        </p:xfrm>
        <a:graphic>
          <a:graphicData uri="http://schemas.openxmlformats.org/presentationml/2006/ole">
            <mc:AlternateContent xmlns:mc="http://schemas.openxmlformats.org/markup-compatibility/2006">
              <mc:Choice xmlns:v="urn:schemas-microsoft-com:vml" Requires="v">
                <p:oleObj spid="_x0000_s1030" name="Équation" r:id="rId5" imgW="2234880" imgH="241200" progId="Equation.3">
                  <p:embed/>
                </p:oleObj>
              </mc:Choice>
              <mc:Fallback>
                <p:oleObj name="Équation" r:id="rId5" imgW="2234880" imgH="241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1802" y="6143644"/>
                        <a:ext cx="4632190"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428860" y="6141385"/>
            <a:ext cx="857256" cy="430887"/>
          </a:xfrm>
          <a:prstGeom prst="rect">
            <a:avLst/>
          </a:prstGeom>
          <a:noFill/>
        </p:spPr>
        <p:txBody>
          <a:bodyPr wrap="square" rtlCol="0">
            <a:spAutoFit/>
          </a:bodyPr>
          <a:lstStyle/>
          <a:p>
            <a:r>
              <a:rPr lang="fr-FR" sz="2200" dirty="0">
                <a:solidFill>
                  <a:srgbClr val="C00000"/>
                </a:solidFill>
                <a:latin typeface="Times New Roman" pitchFamily="18" charset="0"/>
                <a:cs typeface="Times New Roman" pitchFamily="18" charset="0"/>
              </a:rPr>
              <a:t>Où</a:t>
            </a:r>
          </a:p>
        </p:txBody>
      </p:sp>
      <p:graphicFrame>
        <p:nvGraphicFramePr>
          <p:cNvPr id="13" name="Objet 12"/>
          <p:cNvGraphicFramePr>
            <a:graphicFrameLocks noChangeAspect="1"/>
          </p:cNvGraphicFramePr>
          <p:nvPr/>
        </p:nvGraphicFramePr>
        <p:xfrm>
          <a:off x="3357554" y="4100230"/>
          <a:ext cx="3905276" cy="471778"/>
        </p:xfrm>
        <a:graphic>
          <a:graphicData uri="http://schemas.openxmlformats.org/presentationml/2006/ole">
            <mc:AlternateContent xmlns:mc="http://schemas.openxmlformats.org/markup-compatibility/2006">
              <mc:Choice xmlns:v="urn:schemas-microsoft-com:vml" Requires="v">
                <p:oleObj spid="_x0000_s1031" name="Équation" r:id="rId7" imgW="1892160" imgH="228600" progId="Equation.3">
                  <p:embed/>
                </p:oleObj>
              </mc:Choice>
              <mc:Fallback>
                <p:oleObj name="Équation" r:id="rId7" imgW="1892160" imgH="228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7554" y="4100230"/>
                        <a:ext cx="3905276" cy="4717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advTm="1500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1107996"/>
          </a:xfrm>
          <a:prstGeom prst="rect">
            <a:avLst/>
          </a:prstGeom>
          <a:noFill/>
        </p:spPr>
        <p:txBody>
          <a:bodyPr wrap="square" rtlCol="0">
            <a:spAutoFit/>
          </a:bodyPr>
          <a:lstStyle/>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endParaRPr lang="fr-FR" sz="2200" b="1" dirty="0">
              <a:solidFill>
                <a:srgbClr val="0070C0"/>
              </a:solidFill>
              <a:latin typeface="Times New Roman" pitchFamily="18" charset="0"/>
              <a:cs typeface="Times New Roman" pitchFamily="18" charset="0"/>
            </a:endParaRPr>
          </a:p>
        </p:txBody>
      </p:sp>
      <p:sp>
        <p:nvSpPr>
          <p:cNvPr id="7" name="ZoneTexte 6"/>
          <p:cNvSpPr txBox="1"/>
          <p:nvPr/>
        </p:nvSpPr>
        <p:spPr>
          <a:xfrm>
            <a:off x="0" y="1500174"/>
            <a:ext cx="9144000" cy="3590727"/>
          </a:xfrm>
          <a:prstGeom prst="rect">
            <a:avLst/>
          </a:prstGeom>
          <a:noFill/>
        </p:spPr>
        <p:txBody>
          <a:bodyPr wrap="square" rtlCol="0">
            <a:spAutoFit/>
          </a:bodyPr>
          <a:lstStyle/>
          <a:p>
            <a:pPr algn="just"/>
            <a:r>
              <a:rPr lang="fr-FR" sz="2200" b="1" u="sng" dirty="0">
                <a:solidFill>
                  <a:srgbClr val="834D80"/>
                </a:solidFill>
                <a:latin typeface="Times New Roman" pitchFamily="18" charset="0"/>
                <a:cs typeface="Times New Roman" pitchFamily="18" charset="0"/>
              </a:rPr>
              <a:t>Exemple :</a:t>
            </a:r>
          </a:p>
          <a:p>
            <a:pPr algn="just"/>
            <a:r>
              <a:rPr lang="fr-FR" sz="2200" dirty="0">
                <a:solidFill>
                  <a:srgbClr val="002060"/>
                </a:solidFill>
                <a:latin typeface="Times New Roman" pitchFamily="18" charset="0"/>
                <a:cs typeface="Times New Roman" pitchFamily="18" charset="0"/>
              </a:rPr>
              <a:t>Soit le code C=[0111110], sous forme polynomiale il devient :</a:t>
            </a:r>
          </a:p>
          <a:p>
            <a:pPr algn="ctr"/>
            <a:r>
              <a:rPr lang="fr-FR" sz="2200" dirty="0">
                <a:solidFill>
                  <a:srgbClr val="C00000"/>
                </a:solidFill>
                <a:latin typeface="Times New Roman" pitchFamily="18" charset="0"/>
                <a:cs typeface="Times New Roman" pitchFamily="18" charset="0"/>
              </a:rPr>
              <a:t>C(X) = X+X</a:t>
            </a:r>
            <a:r>
              <a:rPr lang="fr-FR" sz="2200" baseline="30000" dirty="0">
                <a:solidFill>
                  <a:srgbClr val="C00000"/>
                </a:solidFill>
                <a:latin typeface="Times New Roman" pitchFamily="18" charset="0"/>
                <a:cs typeface="Times New Roman" pitchFamily="18" charset="0"/>
              </a:rPr>
              <a:t>2</a:t>
            </a:r>
            <a:r>
              <a:rPr lang="fr-FR" sz="2200" dirty="0">
                <a:solidFill>
                  <a:srgbClr val="C00000"/>
                </a:solidFill>
                <a:latin typeface="Times New Roman" pitchFamily="18" charset="0"/>
                <a:cs typeface="Times New Roman" pitchFamily="18" charset="0"/>
              </a:rPr>
              <a:t>+X</a:t>
            </a:r>
            <a:r>
              <a:rPr lang="fr-FR" sz="2200" baseline="30000" dirty="0">
                <a:solidFill>
                  <a:srgbClr val="C00000"/>
                </a:solidFill>
                <a:latin typeface="Times New Roman" pitchFamily="18" charset="0"/>
                <a:cs typeface="Times New Roman" pitchFamily="18" charset="0"/>
              </a:rPr>
              <a:t>3</a:t>
            </a:r>
            <a:r>
              <a:rPr lang="fr-FR" sz="2200" dirty="0">
                <a:solidFill>
                  <a:srgbClr val="C00000"/>
                </a:solidFill>
                <a:latin typeface="Times New Roman" pitchFamily="18" charset="0"/>
                <a:cs typeface="Times New Roman" pitchFamily="18" charset="0"/>
              </a:rPr>
              <a:t>+X</a:t>
            </a:r>
            <a:r>
              <a:rPr lang="fr-FR" sz="2200" baseline="30000" dirty="0">
                <a:solidFill>
                  <a:srgbClr val="C00000"/>
                </a:solidFill>
                <a:latin typeface="Times New Roman" pitchFamily="18" charset="0"/>
                <a:cs typeface="Times New Roman" pitchFamily="18" charset="0"/>
              </a:rPr>
              <a:t>4</a:t>
            </a:r>
            <a:r>
              <a:rPr lang="fr-FR" sz="2200" dirty="0">
                <a:solidFill>
                  <a:srgbClr val="C00000"/>
                </a:solidFill>
                <a:latin typeface="Times New Roman" pitchFamily="18" charset="0"/>
                <a:cs typeface="Times New Roman" pitchFamily="18" charset="0"/>
              </a:rPr>
              <a:t>+X</a:t>
            </a:r>
            <a:r>
              <a:rPr lang="fr-FR" sz="2200" baseline="30000" dirty="0">
                <a:solidFill>
                  <a:srgbClr val="C00000"/>
                </a:solidFill>
                <a:latin typeface="Times New Roman" pitchFamily="18" charset="0"/>
                <a:cs typeface="Times New Roman" pitchFamily="18" charset="0"/>
              </a:rPr>
              <a:t>5</a:t>
            </a:r>
          </a:p>
          <a:p>
            <a:pPr algn="ctr"/>
            <a:endParaRPr lang="fr-FR" sz="2200" baseline="30000" dirty="0">
              <a:solidFill>
                <a:srgbClr val="C00000"/>
              </a:solidFill>
              <a:latin typeface="Times New Roman" pitchFamily="18" charset="0"/>
              <a:cs typeface="Times New Roman" pitchFamily="18" charset="0"/>
            </a:endParaRPr>
          </a:p>
          <a:p>
            <a:pPr algn="ctr"/>
            <a:r>
              <a:rPr lang="fr-FR" sz="2200" dirty="0">
                <a:solidFill>
                  <a:srgbClr val="00B0F0"/>
                </a:solidFill>
                <a:latin typeface="Times New Roman" pitchFamily="18" charset="0"/>
                <a:cs typeface="Times New Roman" pitchFamily="18" charset="0"/>
              </a:rPr>
              <a:t>Et       X</a:t>
            </a:r>
            <a:r>
              <a:rPr lang="fr-FR" sz="2200" baseline="30000" dirty="0">
                <a:solidFill>
                  <a:srgbClr val="00B0F0"/>
                </a:solidFill>
                <a:latin typeface="Times New Roman" pitchFamily="18" charset="0"/>
                <a:cs typeface="Times New Roman" pitchFamily="18" charset="0"/>
              </a:rPr>
              <a:t>2</a:t>
            </a:r>
            <a:r>
              <a:rPr lang="fr-FR" sz="2200" dirty="0">
                <a:solidFill>
                  <a:srgbClr val="00B0F0"/>
                </a:solidFill>
                <a:latin typeface="Times New Roman" pitchFamily="18" charset="0"/>
                <a:cs typeface="Times New Roman" pitchFamily="18" charset="0"/>
              </a:rPr>
              <a:t>C(X) = X</a:t>
            </a:r>
            <a:r>
              <a:rPr lang="fr-FR" sz="2200" baseline="30000" dirty="0">
                <a:solidFill>
                  <a:srgbClr val="00B0F0"/>
                </a:solidFill>
                <a:latin typeface="Times New Roman" pitchFamily="18" charset="0"/>
                <a:cs typeface="Times New Roman" pitchFamily="18" charset="0"/>
              </a:rPr>
              <a:t>3</a:t>
            </a:r>
            <a:r>
              <a:rPr lang="fr-FR" sz="2200" dirty="0">
                <a:solidFill>
                  <a:srgbClr val="00B0F0"/>
                </a:solidFill>
                <a:latin typeface="Times New Roman" pitchFamily="18" charset="0"/>
                <a:cs typeface="Times New Roman" pitchFamily="18" charset="0"/>
              </a:rPr>
              <a:t>+X</a:t>
            </a:r>
            <a:r>
              <a:rPr lang="fr-FR" sz="2200" baseline="30000" dirty="0">
                <a:solidFill>
                  <a:srgbClr val="00B0F0"/>
                </a:solidFill>
                <a:latin typeface="Times New Roman" pitchFamily="18" charset="0"/>
                <a:cs typeface="Times New Roman" pitchFamily="18" charset="0"/>
              </a:rPr>
              <a:t>4</a:t>
            </a:r>
            <a:r>
              <a:rPr lang="fr-FR" sz="2200" dirty="0">
                <a:solidFill>
                  <a:srgbClr val="00B0F0"/>
                </a:solidFill>
                <a:latin typeface="Times New Roman" pitchFamily="18" charset="0"/>
                <a:cs typeface="Times New Roman" pitchFamily="18" charset="0"/>
              </a:rPr>
              <a:t>+X</a:t>
            </a:r>
            <a:r>
              <a:rPr lang="fr-FR" sz="2200" baseline="30000" dirty="0">
                <a:solidFill>
                  <a:srgbClr val="00B0F0"/>
                </a:solidFill>
                <a:latin typeface="Times New Roman" pitchFamily="18" charset="0"/>
                <a:cs typeface="Times New Roman" pitchFamily="18" charset="0"/>
              </a:rPr>
              <a:t>5</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6</a:t>
            </a:r>
            <a:r>
              <a:rPr lang="fr-FR" sz="2200" dirty="0">
                <a:solidFill>
                  <a:srgbClr val="00B0F0"/>
                </a:solidFill>
                <a:latin typeface="Times New Roman" pitchFamily="18" charset="0"/>
                <a:cs typeface="Times New Roman" pitchFamily="18" charset="0"/>
              </a:rPr>
              <a:t>+ X</a:t>
            </a:r>
            <a:r>
              <a:rPr lang="fr-FR" sz="2200" baseline="30000" dirty="0">
                <a:solidFill>
                  <a:srgbClr val="00B0F0"/>
                </a:solidFill>
                <a:latin typeface="Times New Roman" pitchFamily="18" charset="0"/>
                <a:cs typeface="Times New Roman" pitchFamily="18" charset="0"/>
              </a:rPr>
              <a:t>7</a:t>
            </a:r>
          </a:p>
          <a:p>
            <a:pPr algn="ctr"/>
            <a:endParaRPr lang="fr-FR" sz="2200" dirty="0">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Le code C possède 7 bits donc n=7, et nous avons aussi</a:t>
            </a:r>
          </a:p>
          <a:p>
            <a:pPr algn="ctr"/>
            <a:endParaRPr lang="fr-FR" sz="2200" dirty="0">
              <a:solidFill>
                <a:srgbClr val="C00000"/>
              </a:solidFill>
              <a:latin typeface="Times New Roman" pitchFamily="18" charset="0"/>
              <a:cs typeface="Times New Roman" pitchFamily="18" charset="0"/>
            </a:endParaRPr>
          </a:p>
          <a:p>
            <a:pPr algn="just"/>
            <a:endParaRPr lang="fr-FR" sz="2200" baseline="30000" dirty="0">
              <a:solidFill>
                <a:srgbClr val="C00000"/>
              </a:solidFill>
              <a:latin typeface="Times New Roman" pitchFamily="18" charset="0"/>
              <a:cs typeface="Times New Roman" pitchFamily="18" charset="0"/>
            </a:endParaRPr>
          </a:p>
          <a:p>
            <a:pPr algn="just"/>
            <a:endParaRPr lang="fr-FR" sz="2200" b="1" u="sng" dirty="0">
              <a:solidFill>
                <a:srgbClr val="834D80"/>
              </a:solidFill>
              <a:latin typeface="Times New Roman" pitchFamily="18" charset="0"/>
              <a:cs typeface="Times New Roman" pitchFamily="18" charset="0"/>
            </a:endParaRPr>
          </a:p>
          <a:p>
            <a:pPr algn="just"/>
            <a:endParaRPr lang="fr-FR" sz="2200" dirty="0">
              <a:solidFill>
                <a:srgbClr val="834D80"/>
              </a:solidFill>
              <a:latin typeface="Times New Roman" pitchFamily="18" charset="0"/>
              <a:cs typeface="Times New Roman" pitchFamily="18" charset="0"/>
            </a:endParaRPr>
          </a:p>
        </p:txBody>
      </p:sp>
      <p:graphicFrame>
        <p:nvGraphicFramePr>
          <p:cNvPr id="5122" name="Object 2"/>
          <p:cNvGraphicFramePr>
            <a:graphicFrameLocks noChangeAspect="1"/>
          </p:cNvGraphicFramePr>
          <p:nvPr/>
        </p:nvGraphicFramePr>
        <p:xfrm>
          <a:off x="3000364" y="3929067"/>
          <a:ext cx="3690936" cy="357189"/>
        </p:xfrm>
        <a:graphic>
          <a:graphicData uri="http://schemas.openxmlformats.org/presentationml/2006/ole">
            <mc:AlternateContent xmlns:mc="http://schemas.openxmlformats.org/markup-compatibility/2006">
              <mc:Choice xmlns:v="urn:schemas-microsoft-com:vml" Requires="v">
                <p:oleObj spid="_x0000_s2054" name="Équation" r:id="rId3" imgW="1892160" imgH="228600" progId="Equation.3">
                  <p:embed/>
                </p:oleObj>
              </mc:Choice>
              <mc:Fallback>
                <p:oleObj name="Équation" r:id="rId3" imgW="189216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0364" y="3929067"/>
                        <a:ext cx="3690936" cy="3571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nvGraphicFramePr>
        <p:xfrm>
          <a:off x="3071802" y="4429132"/>
          <a:ext cx="3659197" cy="357197"/>
        </p:xfrm>
        <a:graphic>
          <a:graphicData uri="http://schemas.openxmlformats.org/presentationml/2006/ole">
            <mc:AlternateContent xmlns:mc="http://schemas.openxmlformats.org/markup-compatibility/2006">
              <mc:Choice xmlns:v="urn:schemas-microsoft-com:vml" Requires="v">
                <p:oleObj spid="_x0000_s2055" name="Équation" r:id="rId5" imgW="1930320" imgH="228600" progId="Equation.3">
                  <p:embed/>
                </p:oleObj>
              </mc:Choice>
              <mc:Fallback>
                <p:oleObj name="Équation" r:id="rId5" imgW="1930320" imgH="228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1802" y="4429132"/>
                        <a:ext cx="3659197" cy="35719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2000232" y="4429132"/>
            <a:ext cx="857256" cy="430887"/>
          </a:xfrm>
          <a:prstGeom prst="rect">
            <a:avLst/>
          </a:prstGeom>
          <a:noFill/>
        </p:spPr>
        <p:txBody>
          <a:bodyPr wrap="square" rtlCol="0">
            <a:spAutoFit/>
          </a:bodyPr>
          <a:lstStyle/>
          <a:p>
            <a:r>
              <a:rPr lang="fr-FR" sz="2200" b="1" dirty="0">
                <a:solidFill>
                  <a:srgbClr val="C00000"/>
                </a:solidFill>
                <a:latin typeface="Times New Roman" pitchFamily="18" charset="0"/>
                <a:cs typeface="Times New Roman" pitchFamily="18" charset="0"/>
              </a:rPr>
              <a:t>Soit </a:t>
            </a:r>
          </a:p>
        </p:txBody>
      </p:sp>
      <p:graphicFrame>
        <p:nvGraphicFramePr>
          <p:cNvPr id="5124" name="Object 4"/>
          <p:cNvGraphicFramePr>
            <a:graphicFrameLocks noChangeAspect="1"/>
          </p:cNvGraphicFramePr>
          <p:nvPr/>
        </p:nvGraphicFramePr>
        <p:xfrm>
          <a:off x="2000232" y="5000637"/>
          <a:ext cx="6116635" cy="714379"/>
        </p:xfrm>
        <a:graphic>
          <a:graphicData uri="http://schemas.openxmlformats.org/presentationml/2006/ole">
            <mc:AlternateContent xmlns:mc="http://schemas.openxmlformats.org/markup-compatibility/2006">
              <mc:Choice xmlns:v="urn:schemas-microsoft-com:vml" Requires="v">
                <p:oleObj spid="_x0000_s2056" name="Équation" r:id="rId7" imgW="3136680" imgH="457200" progId="Equation.3">
                  <p:embed/>
                </p:oleObj>
              </mc:Choice>
              <mc:Fallback>
                <p:oleObj name="Équation" r:id="rId7" imgW="3136680" imgH="4572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0232" y="5000637"/>
                        <a:ext cx="6116635" cy="7143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t 12"/>
          <p:cNvGraphicFramePr>
            <a:graphicFrameLocks noChangeAspect="1"/>
          </p:cNvGraphicFramePr>
          <p:nvPr/>
        </p:nvGraphicFramePr>
        <p:xfrm>
          <a:off x="2214547" y="5786454"/>
          <a:ext cx="1714511" cy="428604"/>
        </p:xfrm>
        <a:graphic>
          <a:graphicData uri="http://schemas.openxmlformats.org/presentationml/2006/ole">
            <mc:AlternateContent xmlns:mc="http://schemas.openxmlformats.org/markup-compatibility/2006">
              <mc:Choice xmlns:v="urn:schemas-microsoft-com:vml" Requires="v">
                <p:oleObj spid="_x0000_s2057" name="Équation" r:id="rId9" imgW="1015920" imgH="228600" progId="Equation.3">
                  <p:embed/>
                </p:oleObj>
              </mc:Choice>
              <mc:Fallback>
                <p:oleObj name="Équation" r:id="rId9" imgW="1015920" imgH="2286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14547" y="5786454"/>
                        <a:ext cx="1714511" cy="4286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5715016"/>
            <a:ext cx="2643206" cy="430887"/>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Ce qui nous donne </a:t>
            </a:r>
          </a:p>
        </p:txBody>
      </p:sp>
      <p:sp>
        <p:nvSpPr>
          <p:cNvPr id="15" name="ZoneTexte 14"/>
          <p:cNvSpPr txBox="1"/>
          <p:nvPr/>
        </p:nvSpPr>
        <p:spPr>
          <a:xfrm>
            <a:off x="3929058" y="5786454"/>
            <a:ext cx="5214942" cy="430887"/>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Qui est un shift deux fois de C=[0111110].</a:t>
            </a:r>
            <a:r>
              <a:rPr lang="fr-FR" sz="2200" dirty="0">
                <a:solidFill>
                  <a:srgbClr val="002060"/>
                </a:solidFill>
                <a:latin typeface="Times New Roman" pitchFamily="18" charset="0"/>
                <a:cs typeface="Times New Roman" pitchFamily="18" charset="0"/>
              </a:rPr>
              <a:t> </a:t>
            </a:r>
            <a:endParaRPr lang="fr-FR" sz="2200" dirty="0">
              <a:latin typeface="Times New Roman" pitchFamily="18" charset="0"/>
              <a:cs typeface="Times New Roman" pitchFamily="18" charset="0"/>
            </a:endParaRPr>
          </a:p>
        </p:txBody>
      </p:sp>
      <p:sp>
        <p:nvSpPr>
          <p:cNvPr id="16" name="ZoneTexte 15"/>
          <p:cNvSpPr txBox="1"/>
          <p:nvPr/>
        </p:nvSpPr>
        <p:spPr>
          <a:xfrm>
            <a:off x="0" y="6143644"/>
            <a:ext cx="9144000" cy="769441"/>
          </a:xfrm>
          <a:prstGeom prst="rect">
            <a:avLst/>
          </a:prstGeom>
          <a:noFill/>
        </p:spPr>
        <p:txBody>
          <a:bodyPr wrap="square" rtlCol="0">
            <a:spAutoFit/>
          </a:bodyPr>
          <a:lstStyle/>
          <a:p>
            <a:pPr algn="just"/>
            <a:r>
              <a:rPr lang="fr-FR" sz="2200" dirty="0">
                <a:solidFill>
                  <a:srgbClr val="C00000"/>
                </a:solidFill>
                <a:latin typeface="Times New Roman" pitchFamily="18" charset="0"/>
                <a:cs typeface="Times New Roman" pitchFamily="18" charset="0"/>
              </a:rPr>
              <a:t>Ce code C n’est pas sous forme systématique. En effet  un code C est systématique si les bits de poids fort (degré &gt; n-k-1) forment le mot initial M.</a:t>
            </a:r>
          </a:p>
        </p:txBody>
      </p:sp>
    </p:spTree>
  </p:cSld>
  <p:clrMapOvr>
    <a:masterClrMapping/>
  </p:clrMapOvr>
  <p:transition advTm="1500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Théorème</a:t>
            </a:r>
          </a:p>
          <a:p>
            <a:pPr algn="ctr"/>
            <a:endParaRPr lang="fr-FR" dirty="0"/>
          </a:p>
        </p:txBody>
      </p:sp>
      <p:sp>
        <p:nvSpPr>
          <p:cNvPr id="4" name="ZoneTexte 3"/>
          <p:cNvSpPr txBox="1"/>
          <p:nvPr/>
        </p:nvSpPr>
        <p:spPr>
          <a:xfrm>
            <a:off x="0" y="1214422"/>
            <a:ext cx="9144000" cy="2123658"/>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Si G(X) est un polynôme générateur de degré (n - k) et il est un facteur de     (</a:t>
            </a:r>
            <a:r>
              <a:rPr lang="fr-FR" sz="2200" dirty="0" err="1">
                <a:solidFill>
                  <a:srgbClr val="002060"/>
                </a:solidFill>
                <a:latin typeface="Times New Roman" pitchFamily="18" charset="0"/>
                <a:cs typeface="Times New Roman" pitchFamily="18" charset="0"/>
              </a:rPr>
              <a:t>X</a:t>
            </a:r>
            <a:r>
              <a:rPr lang="fr-FR" sz="2200" baseline="30000" dirty="0" err="1">
                <a:solidFill>
                  <a:srgbClr val="002060"/>
                </a:solidFill>
                <a:latin typeface="Times New Roman" pitchFamily="18" charset="0"/>
                <a:cs typeface="Times New Roman" pitchFamily="18" charset="0"/>
              </a:rPr>
              <a:t>n</a:t>
            </a:r>
            <a:r>
              <a:rPr lang="fr-FR" sz="2200" dirty="0">
                <a:solidFill>
                  <a:srgbClr val="002060"/>
                </a:solidFill>
                <a:latin typeface="Times New Roman" pitchFamily="18" charset="0"/>
                <a:cs typeface="Times New Roman" pitchFamily="18" charset="0"/>
              </a:rPr>
              <a:t> + 1), alors G(X) génère, pour un vecteur de données M = [m</a:t>
            </a:r>
            <a:r>
              <a:rPr lang="fr-FR" sz="2200" baseline="-25000" dirty="0">
                <a:solidFill>
                  <a:srgbClr val="002060"/>
                </a:solidFill>
                <a:latin typeface="Times New Roman" pitchFamily="18" charset="0"/>
                <a:cs typeface="Times New Roman" pitchFamily="18" charset="0"/>
              </a:rPr>
              <a:t>0</a:t>
            </a:r>
            <a:r>
              <a:rPr lang="fr-FR" sz="2200" dirty="0">
                <a:solidFill>
                  <a:srgbClr val="002060"/>
                </a:solidFill>
                <a:latin typeface="Times New Roman" pitchFamily="18" charset="0"/>
                <a:cs typeface="Times New Roman" pitchFamily="18" charset="0"/>
              </a:rPr>
              <a:t> m</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m</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 .</a:t>
            </a:r>
            <a:r>
              <a:rPr lang="fr-FR" sz="2200" dirty="0" err="1">
                <a:solidFill>
                  <a:srgbClr val="002060"/>
                </a:solidFill>
                <a:latin typeface="Times New Roman" pitchFamily="18" charset="0"/>
                <a:cs typeface="Times New Roman" pitchFamily="18" charset="0"/>
              </a:rPr>
              <a:t>m</a:t>
            </a:r>
            <a:r>
              <a:rPr lang="fr-FR" sz="2200" baseline="-25000" dirty="0" err="1">
                <a:solidFill>
                  <a:srgbClr val="002060"/>
                </a:solidFill>
                <a:latin typeface="Times New Roman" pitchFamily="18" charset="0"/>
                <a:cs typeface="Times New Roman" pitchFamily="18" charset="0"/>
              </a:rPr>
              <a:t>k</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un code cyclique (n, k), notée sous forme polynomiale C(X)  :</a:t>
            </a:r>
          </a:p>
          <a:p>
            <a:pPr algn="just"/>
            <a:endParaRPr lang="fr-FR" sz="2200" dirty="0">
              <a:latin typeface="Times New Roman" pitchFamily="18" charset="0"/>
              <a:cs typeface="Times New Roman" pitchFamily="18" charset="0"/>
            </a:endParaRPr>
          </a:p>
          <a:p>
            <a:pPr algn="ctr"/>
            <a:r>
              <a:rPr lang="fr-FR" sz="2200" dirty="0">
                <a:latin typeface="Times New Roman" pitchFamily="18" charset="0"/>
                <a:cs typeface="Times New Roman" pitchFamily="18" charset="0"/>
              </a:rPr>
              <a:t>C (X) = M(X).G(X)</a:t>
            </a:r>
          </a:p>
          <a:p>
            <a:r>
              <a:rPr lang="fr-FR" sz="2200" b="1" dirty="0">
                <a:solidFill>
                  <a:srgbClr val="002060"/>
                </a:solidFill>
                <a:latin typeface="Times New Roman" pitchFamily="18" charset="0"/>
                <a:cs typeface="Times New Roman" pitchFamily="18" charset="0"/>
              </a:rPr>
              <a:t>où</a:t>
            </a:r>
          </a:p>
        </p:txBody>
      </p:sp>
      <p:graphicFrame>
        <p:nvGraphicFramePr>
          <p:cNvPr id="6" name="Objet 5"/>
          <p:cNvGraphicFramePr>
            <a:graphicFrameLocks noChangeAspect="1"/>
          </p:cNvGraphicFramePr>
          <p:nvPr/>
        </p:nvGraphicFramePr>
        <p:xfrm>
          <a:off x="2857488" y="3357562"/>
          <a:ext cx="4149578" cy="406402"/>
        </p:xfrm>
        <a:graphic>
          <a:graphicData uri="http://schemas.openxmlformats.org/presentationml/2006/ole">
            <mc:AlternateContent xmlns:mc="http://schemas.openxmlformats.org/markup-compatibility/2006">
              <mc:Choice xmlns:v="urn:schemas-microsoft-com:vml" Requires="v">
                <p:oleObj spid="_x0000_s3077" name="Équation" r:id="rId3" imgW="2463480" imgH="241200" progId="Equation.3">
                  <p:embed/>
                </p:oleObj>
              </mc:Choice>
              <mc:Fallback>
                <p:oleObj name="Équation" r:id="rId3" imgW="246348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488" y="3357562"/>
                        <a:ext cx="4149578" cy="40640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2865438" y="3929063"/>
          <a:ext cx="4278312" cy="406400"/>
        </p:xfrm>
        <a:graphic>
          <a:graphicData uri="http://schemas.openxmlformats.org/presentationml/2006/ole">
            <mc:AlternateContent xmlns:mc="http://schemas.openxmlformats.org/markup-compatibility/2006">
              <mc:Choice xmlns:v="urn:schemas-microsoft-com:vml" Requires="v">
                <p:oleObj spid="_x0000_s3078" name="Équation" r:id="rId5" imgW="2539800" imgH="241200" progId="Equation.3">
                  <p:embed/>
                </p:oleObj>
              </mc:Choice>
              <mc:Fallback>
                <p:oleObj name="Équation" r:id="rId5" imgW="2539800" imgH="241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5438" y="3929063"/>
                        <a:ext cx="4278312"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2857488" y="4643446"/>
          <a:ext cx="4170362" cy="406400"/>
        </p:xfrm>
        <a:graphic>
          <a:graphicData uri="http://schemas.openxmlformats.org/presentationml/2006/ole">
            <mc:AlternateContent xmlns:mc="http://schemas.openxmlformats.org/markup-compatibility/2006">
              <mc:Choice xmlns:v="urn:schemas-microsoft-com:vml" Requires="v">
                <p:oleObj spid="_x0000_s3079" name="Équation" r:id="rId7" imgW="2476440" imgH="241200" progId="Equation.3">
                  <p:embed/>
                </p:oleObj>
              </mc:Choice>
              <mc:Fallback>
                <p:oleObj name="Équation" r:id="rId7" imgW="2476440" imgH="2412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488" y="4643446"/>
                        <a:ext cx="4170362"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rPr>
              <a:t>CODES LINEAIRES SOUS FORME POLYNOMIALE</a:t>
            </a:r>
          </a:p>
        </p:txBody>
      </p:sp>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u="sng" dirty="0">
                <a:solidFill>
                  <a:srgbClr val="002060"/>
                </a:solidFill>
              </a:rPr>
              <a:t>Généralités</a:t>
            </a:r>
          </a:p>
          <a:p>
            <a:pPr algn="ctr"/>
            <a:endParaRPr lang="fr-FR" dirty="0"/>
          </a:p>
        </p:txBody>
      </p:sp>
      <p:sp>
        <p:nvSpPr>
          <p:cNvPr id="4" name="ZoneTexte 3"/>
          <p:cNvSpPr txBox="1"/>
          <p:nvPr/>
        </p:nvSpPr>
        <p:spPr>
          <a:xfrm>
            <a:off x="0" y="1714488"/>
            <a:ext cx="9144000" cy="4154984"/>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Un code polynomial est un code linéaire systématique ayant un ensemble de mots de code associés à des polynômes divisibles par un polynôme générateur.</a:t>
            </a:r>
          </a:p>
          <a:p>
            <a:pPr algn="just"/>
            <a:endParaRPr lang="fr-FR" sz="2200" dirty="0">
              <a:solidFill>
                <a:srgbClr val="7030A0"/>
              </a:solidFill>
              <a:latin typeface="Times New Roman" pitchFamily="18" charset="0"/>
              <a:cs typeface="Times New Roman" pitchFamily="18" charset="0"/>
            </a:endParaRPr>
          </a:p>
          <a:p>
            <a:pPr algn="just"/>
            <a:r>
              <a:rPr lang="fr-FR" sz="2200" b="1" u="sng" dirty="0">
                <a:solidFill>
                  <a:srgbClr val="C00000"/>
                </a:solidFill>
                <a:latin typeface="Times New Roman" pitchFamily="18" charset="0"/>
                <a:cs typeface="Times New Roman" pitchFamily="18" charset="0"/>
              </a:rPr>
              <a:t>Exemples de codes polynomiaux </a:t>
            </a:r>
          </a:p>
          <a:p>
            <a:pPr algn="just">
              <a:buFont typeface="Wingdings" pitchFamily="2" charset="2"/>
              <a:buChar char="q"/>
            </a:pPr>
            <a:endParaRPr lang="fr-FR" sz="2200" dirty="0">
              <a:solidFill>
                <a:srgbClr val="002060"/>
              </a:solidFill>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dirty="0">
                <a:solidFill>
                  <a:srgbClr val="00B050"/>
                </a:solidFill>
                <a:latin typeface="Times New Roman" pitchFamily="18" charset="0"/>
                <a:cs typeface="Times New Roman" pitchFamily="18" charset="0"/>
              </a:rPr>
              <a:t>Codes Bose–</a:t>
            </a:r>
            <a:r>
              <a:rPr lang="fr-FR" sz="2200" dirty="0" err="1">
                <a:solidFill>
                  <a:srgbClr val="00B050"/>
                </a:solidFill>
                <a:latin typeface="Times New Roman" pitchFamily="18" charset="0"/>
                <a:cs typeface="Times New Roman" pitchFamily="18" charset="0"/>
              </a:rPr>
              <a:t>Chaudhuri</a:t>
            </a:r>
            <a:r>
              <a:rPr lang="fr-FR" sz="2200" dirty="0">
                <a:solidFill>
                  <a:srgbClr val="00B050"/>
                </a:solidFill>
                <a:latin typeface="Times New Roman" pitchFamily="18" charset="0"/>
                <a:cs typeface="Times New Roman" pitchFamily="18" charset="0"/>
              </a:rPr>
              <a:t>–</a:t>
            </a:r>
            <a:r>
              <a:rPr lang="fr-FR" sz="2200" dirty="0" err="1">
                <a:solidFill>
                  <a:srgbClr val="00B050"/>
                </a:solidFill>
                <a:latin typeface="Times New Roman" pitchFamily="18" charset="0"/>
                <a:cs typeface="Times New Roman" pitchFamily="18" charset="0"/>
              </a:rPr>
              <a:t>Hocquenghem</a:t>
            </a:r>
            <a:r>
              <a:rPr lang="fr-FR" sz="2200" dirty="0">
                <a:solidFill>
                  <a:srgbClr val="00B050"/>
                </a:solidFill>
                <a:latin typeface="Times New Roman" pitchFamily="18" charset="0"/>
                <a:cs typeface="Times New Roman" pitchFamily="18" charset="0"/>
              </a:rPr>
              <a:t> (BCH)</a:t>
            </a:r>
          </a:p>
          <a:p>
            <a:pPr algn="just">
              <a:buFont typeface="Wingdings" pitchFamily="2" charset="2"/>
              <a:buChar char="q"/>
            </a:pPr>
            <a:endParaRPr lang="fr-FR" sz="2200" dirty="0">
              <a:solidFill>
                <a:srgbClr val="00B050"/>
              </a:solidFill>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dirty="0">
                <a:solidFill>
                  <a:srgbClr val="0070C0"/>
                </a:solidFill>
                <a:latin typeface="Times New Roman" pitchFamily="18" charset="0"/>
                <a:cs typeface="Times New Roman" pitchFamily="18" charset="0"/>
              </a:rPr>
              <a:t>Codes Reed – </a:t>
            </a:r>
            <a:r>
              <a:rPr lang="fr-FR" sz="2200" dirty="0" err="1">
                <a:solidFill>
                  <a:srgbClr val="0070C0"/>
                </a:solidFill>
                <a:latin typeface="Times New Roman" pitchFamily="18" charset="0"/>
                <a:cs typeface="Times New Roman" pitchFamily="18" charset="0"/>
              </a:rPr>
              <a:t>Solomon</a:t>
            </a:r>
            <a:endParaRPr lang="fr-FR" sz="2200" dirty="0">
              <a:solidFill>
                <a:srgbClr val="0070C0"/>
              </a:solidFill>
              <a:latin typeface="Times New Roman" pitchFamily="18" charset="0"/>
              <a:cs typeface="Times New Roman" pitchFamily="18" charset="0"/>
            </a:endParaRPr>
          </a:p>
          <a:p>
            <a:pPr algn="just">
              <a:buFont typeface="Wingdings" pitchFamily="2" charset="2"/>
              <a:buChar char="q"/>
            </a:pPr>
            <a:endParaRPr lang="fr-FR" sz="2200" dirty="0">
              <a:solidFill>
                <a:srgbClr val="0070C0"/>
              </a:solidFill>
              <a:latin typeface="Times New Roman" pitchFamily="18" charset="0"/>
              <a:cs typeface="Times New Roman" pitchFamily="18" charset="0"/>
            </a:endParaRPr>
          </a:p>
          <a:p>
            <a:pPr algn="just">
              <a:buFont typeface="Wingdings" pitchFamily="2" charset="2"/>
              <a:buChar char="q"/>
            </a:pPr>
            <a:r>
              <a:rPr lang="fr-FR" sz="2200" dirty="0">
                <a:solidFill>
                  <a:srgbClr val="0070C0"/>
                </a:solidFill>
                <a:latin typeface="Times New Roman" pitchFamily="18" charset="0"/>
                <a:cs typeface="Times New Roman" pitchFamily="18" charset="0"/>
              </a:rPr>
              <a:t> </a:t>
            </a:r>
            <a:r>
              <a:rPr lang="fr-FR" sz="2200" dirty="0">
                <a:solidFill>
                  <a:srgbClr val="7030A0"/>
                </a:solidFill>
                <a:latin typeface="Times New Roman" pitchFamily="18" charset="0"/>
                <a:cs typeface="Times New Roman" pitchFamily="18" charset="0"/>
              </a:rPr>
              <a:t>Codes cycliques. En effet, un code cyclique est également un code polynôme; un exemple populaire est le Code redondance cyclique CRC. </a:t>
            </a:r>
          </a:p>
          <a:p>
            <a:pPr algn="just"/>
            <a:endParaRPr lang="fr-FR" sz="2200" dirty="0">
              <a:solidFill>
                <a:srgbClr val="7030A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a:t>
            </a:r>
          </a:p>
          <a:p>
            <a:pPr algn="ctr"/>
            <a:endParaRPr lang="fr-FR" dirty="0"/>
          </a:p>
        </p:txBody>
      </p:sp>
      <p:sp>
        <p:nvSpPr>
          <p:cNvPr id="4" name="ZoneTexte 3"/>
          <p:cNvSpPr txBox="1"/>
          <p:nvPr/>
        </p:nvSpPr>
        <p:spPr>
          <a:xfrm>
            <a:off x="0" y="1357298"/>
            <a:ext cx="9144000" cy="1785104"/>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Soit un code </a:t>
            </a:r>
            <a:r>
              <a:rPr lang="fr-FR" sz="2200" dirty="0">
                <a:solidFill>
                  <a:srgbClr val="FF0000"/>
                </a:solidFill>
                <a:latin typeface="Times New Roman" pitchFamily="18" charset="0"/>
                <a:cs typeface="Times New Roman" pitchFamily="18" charset="0"/>
              </a:rPr>
              <a:t>(7,4) </a:t>
            </a:r>
            <a:r>
              <a:rPr lang="fr-FR" sz="2200" dirty="0">
                <a:solidFill>
                  <a:srgbClr val="002060"/>
                </a:solidFill>
                <a:latin typeface="Times New Roman" pitchFamily="18" charset="0"/>
                <a:cs typeface="Times New Roman" pitchFamily="18" charset="0"/>
              </a:rPr>
              <a:t>que l’on utilise sous forme polynomiale pour coder le message suivant </a:t>
            </a:r>
            <a:r>
              <a:rPr lang="fr-FR" sz="2200" dirty="0">
                <a:solidFill>
                  <a:srgbClr val="FF0000"/>
                </a:solidFill>
                <a:latin typeface="Times New Roman" pitchFamily="18" charset="0"/>
                <a:cs typeface="Times New Roman" pitchFamily="18" charset="0"/>
              </a:rPr>
              <a:t>M=[1001].  </a:t>
            </a:r>
            <a:r>
              <a:rPr lang="fr-FR" sz="2200" dirty="0">
                <a:solidFill>
                  <a:srgbClr val="002060"/>
                </a:solidFill>
                <a:latin typeface="Times New Roman" pitchFamily="18" charset="0"/>
                <a:cs typeface="Times New Roman" pitchFamily="18" charset="0"/>
              </a:rPr>
              <a:t>Le polynôme générateur est </a:t>
            </a:r>
            <a:r>
              <a:rPr lang="fr-FR" sz="2200" dirty="0">
                <a:solidFill>
                  <a:srgbClr val="FF0000"/>
                </a:solidFill>
                <a:latin typeface="Times New Roman" pitchFamily="18" charset="0"/>
                <a:cs typeface="Times New Roman" pitchFamily="18" charset="0"/>
              </a:rPr>
              <a:t>G</a:t>
            </a:r>
            <a:r>
              <a:rPr lang="fr-FR" sz="2200" b="1" dirty="0">
                <a:solidFill>
                  <a:srgbClr val="FF0000"/>
                </a:solidFill>
                <a:latin typeface="Times New Roman" pitchFamily="18" charset="0"/>
                <a:cs typeface="Times New Roman" pitchFamily="18" charset="0"/>
                <a:sym typeface="Symbol"/>
              </a:rPr>
              <a:t>(X) = 1 + X + X</a:t>
            </a:r>
            <a:r>
              <a:rPr lang="fr-FR" sz="2200" b="1" baseline="30000" dirty="0">
                <a:solidFill>
                  <a:srgbClr val="FF0000"/>
                </a:solidFill>
                <a:latin typeface="Times New Roman" pitchFamily="18" charset="0"/>
                <a:cs typeface="Times New Roman" pitchFamily="18" charset="0"/>
                <a:sym typeface="Symbol"/>
              </a:rPr>
              <a:t>3</a:t>
            </a:r>
            <a:endParaRPr lang="fr-FR" sz="2200" b="1" baseline="30000" dirty="0">
              <a:solidFill>
                <a:srgbClr val="FF0000"/>
              </a:solidFill>
              <a:latin typeface="Times New Roman" pitchFamily="18" charset="0"/>
              <a:cs typeface="Times New Roman" pitchFamily="18" charset="0"/>
            </a:endParaRP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D’abord le code est </a:t>
            </a:r>
            <a:r>
              <a:rPr lang="fr-FR" sz="2200" dirty="0">
                <a:solidFill>
                  <a:srgbClr val="FF0000"/>
                </a:solidFill>
                <a:latin typeface="Times New Roman" pitchFamily="18" charset="0"/>
                <a:cs typeface="Times New Roman" pitchFamily="18" charset="0"/>
              </a:rPr>
              <a:t>(7,4) </a:t>
            </a:r>
            <a:r>
              <a:rPr lang="fr-FR" sz="2200" dirty="0">
                <a:solidFill>
                  <a:srgbClr val="FF0000"/>
                </a:solidFill>
                <a:latin typeface="Times New Roman" pitchFamily="18" charset="0"/>
                <a:cs typeface="Times New Roman" pitchFamily="18" charset="0"/>
                <a:sym typeface="Symbol"/>
              </a:rPr>
              <a:t> n=7, k=4 et (n-k)=3 </a:t>
            </a:r>
            <a:r>
              <a:rPr lang="fr-FR" sz="2200" dirty="0">
                <a:solidFill>
                  <a:srgbClr val="00B0F0"/>
                </a:solidFill>
                <a:latin typeface="Times New Roman" pitchFamily="18" charset="0"/>
                <a:cs typeface="Times New Roman" pitchFamily="18" charset="0"/>
                <a:sym typeface="Symbol"/>
              </a:rPr>
              <a:t>c’est aussi l’ordre du polynôme générateur qui prendra la forme suivante:</a:t>
            </a:r>
            <a:endParaRPr lang="fr-FR" sz="2200" dirty="0">
              <a:solidFill>
                <a:srgbClr val="00B0F0"/>
              </a:solidFill>
              <a:latin typeface="Times New Roman" pitchFamily="18" charset="0"/>
              <a:cs typeface="Times New Roman" pitchFamily="18" charset="0"/>
            </a:endParaRPr>
          </a:p>
        </p:txBody>
      </p:sp>
      <p:graphicFrame>
        <p:nvGraphicFramePr>
          <p:cNvPr id="6" name="Objet 5"/>
          <p:cNvGraphicFramePr>
            <a:graphicFrameLocks noChangeAspect="1"/>
          </p:cNvGraphicFramePr>
          <p:nvPr/>
        </p:nvGraphicFramePr>
        <p:xfrm>
          <a:off x="2500298" y="3286124"/>
          <a:ext cx="5033958" cy="846834"/>
        </p:xfrm>
        <a:graphic>
          <a:graphicData uri="http://schemas.openxmlformats.org/presentationml/2006/ole">
            <mc:AlternateContent xmlns:mc="http://schemas.openxmlformats.org/markup-compatibility/2006">
              <mc:Choice xmlns:v="urn:schemas-microsoft-com:vml" Requires="v">
                <p:oleObj spid="_x0000_s4099" name="Équation" r:id="rId3" imgW="2717640" imgH="457200" progId="Equation.3">
                  <p:embed/>
                </p:oleObj>
              </mc:Choice>
              <mc:Fallback>
                <p:oleObj name="Équation" r:id="rId3" imgW="271764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0298" y="3286124"/>
                        <a:ext cx="5033958" cy="84683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4286256"/>
            <a:ext cx="9144000" cy="769441"/>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Soit le mot de code obtenu pour M =[1001] est C=[1100101] qui n’est pas sous forme systématique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21</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214422"/>
            <a:ext cx="9144000" cy="2985433"/>
          </a:xfrm>
          <a:prstGeom prst="rect">
            <a:avLst/>
          </a:prstGeom>
          <a:noFill/>
        </p:spPr>
        <p:txBody>
          <a:bodyPr wrap="square" rtlCol="0">
            <a:spAutoFit/>
          </a:bodyPr>
          <a:lstStyle/>
          <a:p>
            <a:r>
              <a:rPr lang="fr-FR" sz="2400" dirty="0">
                <a:solidFill>
                  <a:srgbClr val="7030A0"/>
                </a:solidFill>
              </a:rPr>
              <a:t>Un code C sur un corps fini </a:t>
            </a:r>
            <a:r>
              <a:rPr lang="fr-FR" sz="2400" dirty="0">
                <a:solidFill>
                  <a:srgbClr val="7030A0"/>
                </a:solidFill>
                <a:sym typeface="Symbol"/>
              </a:rPr>
              <a:t> est cyclique si :</a:t>
            </a:r>
          </a:p>
          <a:p>
            <a:endParaRPr lang="fr-FR" sz="2400" dirty="0">
              <a:solidFill>
                <a:srgbClr val="7030A0"/>
              </a:solidFill>
              <a:sym typeface="Symbol"/>
            </a:endParaRPr>
          </a:p>
          <a:p>
            <a:pPr>
              <a:buFont typeface="Wingdings" pitchFamily="2" charset="2"/>
              <a:buChar char="q"/>
            </a:pPr>
            <a:r>
              <a:rPr lang="fr-FR" sz="2400" dirty="0">
                <a:sym typeface="Symbol"/>
              </a:rPr>
              <a:t> </a:t>
            </a:r>
            <a:r>
              <a:rPr lang="fr-FR" sz="2200" b="1" dirty="0">
                <a:solidFill>
                  <a:srgbClr val="002060"/>
                </a:solidFill>
                <a:latin typeface="Times New Roman" pitchFamily="18" charset="0"/>
                <a:cs typeface="Times New Roman" pitchFamily="18" charset="0"/>
                <a:sym typeface="Symbol"/>
              </a:rPr>
              <a:t>C est un code linéaire : </a:t>
            </a:r>
            <a:r>
              <a:rPr lang="fr-FR" sz="2200" dirty="0">
                <a:solidFill>
                  <a:srgbClr val="002060"/>
                </a:solidFill>
                <a:latin typeface="Times New Roman" pitchFamily="18" charset="0"/>
                <a:cs typeface="Times New Roman" pitchFamily="18" charset="0"/>
              </a:rPr>
              <a:t>La somme de deux mots de code quelconques dans le code est également un mot de code.</a:t>
            </a:r>
          </a:p>
          <a:p>
            <a:endParaRPr lang="fr-FR" sz="2200" b="1" dirty="0">
              <a:solidFill>
                <a:srgbClr val="FF0000"/>
              </a:solidFill>
              <a:latin typeface="Times New Roman" pitchFamily="18" charset="0"/>
              <a:cs typeface="Times New Roman" pitchFamily="18" charset="0"/>
              <a:sym typeface="Symbol"/>
            </a:endParaRPr>
          </a:p>
          <a:p>
            <a:pPr>
              <a:buFont typeface="Wingdings" pitchFamily="2" charset="2"/>
              <a:buChar char="q"/>
            </a:pPr>
            <a:r>
              <a:rPr lang="fr-FR" sz="2400" b="1" dirty="0">
                <a:solidFill>
                  <a:srgbClr val="FF0000"/>
                </a:solidFill>
                <a:sym typeface="Symbol"/>
              </a:rPr>
              <a:t> </a:t>
            </a:r>
            <a:r>
              <a:rPr lang="fr-FR" sz="2200" dirty="0">
                <a:solidFill>
                  <a:srgbClr val="0070C0"/>
                </a:solidFill>
                <a:latin typeface="Times New Roman" pitchFamily="18" charset="0"/>
                <a:cs typeface="Times New Roman" pitchFamily="18" charset="0"/>
              </a:rPr>
              <a:t>Tout décalage cyclique d'un mot de code dans le code est également un mot de code. (Cyclique). C’est-à-dire que </a:t>
            </a:r>
          </a:p>
          <a:p>
            <a:r>
              <a:rPr lang="fr-FR" sz="2200" dirty="0">
                <a:solidFill>
                  <a:srgbClr val="0070C0"/>
                </a:solidFill>
                <a:latin typeface="Times New Roman" pitchFamily="18" charset="0"/>
                <a:cs typeface="Times New Roman" pitchFamily="18" charset="0"/>
              </a:rPr>
              <a:t>              </a:t>
            </a:r>
            <a:r>
              <a:rPr lang="fr-FR" sz="2400" dirty="0"/>
              <a:t> </a:t>
            </a:r>
            <a:r>
              <a:rPr lang="fr-FR" sz="2400" b="1" dirty="0">
                <a:solidFill>
                  <a:srgbClr val="0070C0"/>
                </a:solidFill>
                <a:sym typeface="Symbol"/>
              </a:rPr>
              <a:t>si (x</a:t>
            </a:r>
            <a:r>
              <a:rPr lang="fr-FR" sz="2400" b="1" baseline="-25000" dirty="0">
                <a:solidFill>
                  <a:srgbClr val="0070C0"/>
                </a:solidFill>
                <a:sym typeface="Symbol"/>
              </a:rPr>
              <a:t>1</a:t>
            </a:r>
            <a:r>
              <a:rPr lang="fr-FR" sz="2400" b="1" dirty="0">
                <a:solidFill>
                  <a:srgbClr val="0070C0"/>
                </a:solidFill>
                <a:sym typeface="Symbol"/>
              </a:rPr>
              <a:t>, x</a:t>
            </a:r>
            <a:r>
              <a:rPr lang="fr-FR" sz="2400" b="1" baseline="-25000" dirty="0">
                <a:solidFill>
                  <a:srgbClr val="0070C0"/>
                </a:solidFill>
                <a:sym typeface="Symbol"/>
              </a:rPr>
              <a:t>2</a:t>
            </a:r>
            <a:r>
              <a:rPr lang="fr-FR" sz="2400" b="1" dirty="0">
                <a:solidFill>
                  <a:srgbClr val="0070C0"/>
                </a:solidFill>
                <a:sym typeface="Symbol"/>
              </a:rPr>
              <a:t>, …., </a:t>
            </a:r>
            <a:r>
              <a:rPr lang="fr-FR" sz="2400" b="1" dirty="0" err="1">
                <a:solidFill>
                  <a:srgbClr val="0070C0"/>
                </a:solidFill>
                <a:sym typeface="Symbol"/>
              </a:rPr>
              <a:t>x</a:t>
            </a:r>
            <a:r>
              <a:rPr lang="fr-FR" sz="2400" b="1" baseline="-25000" dirty="0" err="1">
                <a:solidFill>
                  <a:srgbClr val="0070C0"/>
                </a:solidFill>
                <a:sym typeface="Symbol"/>
              </a:rPr>
              <a:t>n</a:t>
            </a:r>
            <a:r>
              <a:rPr lang="fr-FR" sz="2400" b="1" dirty="0">
                <a:solidFill>
                  <a:srgbClr val="0070C0"/>
                </a:solidFill>
                <a:sym typeface="Symbol"/>
              </a:rPr>
              <a:t>)  </a:t>
            </a:r>
            <a:r>
              <a:rPr lang="fr-FR" sz="2400" b="1" dirty="0">
                <a:solidFill>
                  <a:srgbClr val="0070C0"/>
                </a:solidFill>
              </a:rPr>
              <a:t>C</a:t>
            </a:r>
            <a:r>
              <a:rPr lang="fr-FR" sz="2400" b="1" baseline="-25000" dirty="0">
                <a:solidFill>
                  <a:srgbClr val="0070C0"/>
                </a:solidFill>
              </a:rPr>
              <a:t>D</a:t>
            </a:r>
            <a:r>
              <a:rPr lang="fr-FR" sz="2400" b="1" dirty="0">
                <a:solidFill>
                  <a:srgbClr val="0070C0"/>
                </a:solidFill>
                <a:sym typeface="Symbol"/>
              </a:rPr>
              <a:t>, alors (</a:t>
            </a:r>
            <a:r>
              <a:rPr lang="fr-FR" sz="2400" b="1" dirty="0" err="1">
                <a:solidFill>
                  <a:srgbClr val="0070C0"/>
                </a:solidFill>
                <a:sym typeface="Symbol"/>
              </a:rPr>
              <a:t>x</a:t>
            </a:r>
            <a:r>
              <a:rPr lang="fr-FR" sz="2400" b="1" baseline="-25000" dirty="0" err="1">
                <a:solidFill>
                  <a:srgbClr val="0070C0"/>
                </a:solidFill>
                <a:sym typeface="Symbol"/>
              </a:rPr>
              <a:t>n</a:t>
            </a:r>
            <a:r>
              <a:rPr lang="fr-FR" sz="2400" b="1" dirty="0">
                <a:solidFill>
                  <a:srgbClr val="0070C0"/>
                </a:solidFill>
                <a:sym typeface="Symbol"/>
              </a:rPr>
              <a:t>, x</a:t>
            </a:r>
            <a:r>
              <a:rPr lang="fr-FR" sz="2400" b="1" baseline="-25000" dirty="0">
                <a:solidFill>
                  <a:srgbClr val="0070C0"/>
                </a:solidFill>
                <a:sym typeface="Symbol"/>
              </a:rPr>
              <a:t>1</a:t>
            </a:r>
            <a:r>
              <a:rPr lang="fr-FR" sz="2400" b="1" dirty="0">
                <a:solidFill>
                  <a:srgbClr val="0070C0"/>
                </a:solidFill>
                <a:sym typeface="Symbol"/>
              </a:rPr>
              <a:t>, …., </a:t>
            </a:r>
            <a:r>
              <a:rPr lang="fr-FR" sz="2400" b="1" dirty="0" err="1">
                <a:solidFill>
                  <a:srgbClr val="0070C0"/>
                </a:solidFill>
                <a:sym typeface="Symbol"/>
              </a:rPr>
              <a:t>x</a:t>
            </a:r>
            <a:r>
              <a:rPr lang="fr-FR" sz="2400" b="1" baseline="-25000" dirty="0" err="1">
                <a:solidFill>
                  <a:srgbClr val="0070C0"/>
                </a:solidFill>
                <a:sym typeface="Symbol"/>
              </a:rPr>
              <a:t>n</a:t>
            </a:r>
            <a:r>
              <a:rPr lang="fr-FR" sz="2400" b="1" baseline="-25000" dirty="0">
                <a:solidFill>
                  <a:srgbClr val="0070C0"/>
                </a:solidFill>
                <a:sym typeface="Symbol"/>
              </a:rPr>
              <a:t>-1</a:t>
            </a:r>
            <a:r>
              <a:rPr lang="fr-FR" sz="2400" b="1" dirty="0">
                <a:solidFill>
                  <a:srgbClr val="0070C0"/>
                </a:solidFill>
                <a:sym typeface="Symbol"/>
              </a:rPr>
              <a:t>)  </a:t>
            </a:r>
            <a:r>
              <a:rPr lang="fr-FR" sz="2400" b="1" dirty="0">
                <a:solidFill>
                  <a:srgbClr val="0070C0"/>
                </a:solidFill>
              </a:rPr>
              <a:t>C</a:t>
            </a:r>
            <a:r>
              <a:rPr lang="fr-FR" sz="2400" b="1" baseline="-25000" dirty="0">
                <a:solidFill>
                  <a:srgbClr val="0070C0"/>
                </a:solidFill>
              </a:rPr>
              <a:t>D</a:t>
            </a:r>
            <a:endParaRPr lang="fr-FR" sz="2400" b="1" dirty="0">
              <a:solidFill>
                <a:srgbClr val="0070C0"/>
              </a:solidFill>
            </a:endParaRPr>
          </a:p>
        </p:txBody>
      </p:sp>
      <p:sp>
        <p:nvSpPr>
          <p:cNvPr id="9" name="ZoneTexte 8"/>
          <p:cNvSpPr txBox="1"/>
          <p:nvPr/>
        </p:nvSpPr>
        <p:spPr>
          <a:xfrm>
            <a:off x="0" y="4214818"/>
            <a:ext cx="9144000" cy="461665"/>
          </a:xfrm>
          <a:prstGeom prst="rect">
            <a:avLst/>
          </a:prstGeom>
          <a:noFill/>
        </p:spPr>
        <p:txBody>
          <a:bodyPr wrap="square" rtlCol="0">
            <a:spAutoFit/>
          </a:bodyPr>
          <a:lstStyle/>
          <a:p>
            <a:r>
              <a:rPr lang="fr-FR" sz="2400" b="1" u="sng" dirty="0">
                <a:solidFill>
                  <a:srgbClr val="7030A0"/>
                </a:solidFill>
              </a:rPr>
              <a:t>Exemple:</a:t>
            </a:r>
            <a:r>
              <a:rPr lang="fr-FR" sz="2400" dirty="0">
                <a:solidFill>
                  <a:srgbClr val="7030A0"/>
                </a:solidFill>
              </a:rPr>
              <a:t> </a:t>
            </a:r>
            <a:r>
              <a:rPr lang="fr-FR" sz="2400" dirty="0">
                <a:solidFill>
                  <a:srgbClr val="0070C0"/>
                </a:solidFill>
              </a:rPr>
              <a:t>Soit </a:t>
            </a:r>
            <a:r>
              <a:rPr lang="fr-FR" sz="2400" b="1" dirty="0">
                <a:solidFill>
                  <a:srgbClr val="0070C0"/>
                </a:solidFill>
              </a:rPr>
              <a:t>C</a:t>
            </a:r>
            <a:r>
              <a:rPr lang="fr-FR" sz="2400" b="1" baseline="-25000" dirty="0">
                <a:solidFill>
                  <a:srgbClr val="0070C0"/>
                </a:solidFill>
              </a:rPr>
              <a:t>D</a:t>
            </a:r>
            <a:r>
              <a:rPr lang="fr-FR" sz="2400" dirty="0">
                <a:solidFill>
                  <a:srgbClr val="0070C0"/>
                </a:solidFill>
              </a:rPr>
              <a:t> le code de  matrice génératrice G donnée par :</a:t>
            </a:r>
            <a:endParaRPr lang="fr-FR" sz="2400" b="1" u="sng" dirty="0">
              <a:solidFill>
                <a:srgbClr val="0070C0"/>
              </a:solidFill>
            </a:endParaRPr>
          </a:p>
        </p:txBody>
      </p:sp>
      <p:sp>
        <p:nvSpPr>
          <p:cNvPr id="11" name="ZoneTexte 10"/>
          <p:cNvSpPr txBox="1"/>
          <p:nvPr/>
        </p:nvSpPr>
        <p:spPr>
          <a:xfrm>
            <a:off x="0" y="6027027"/>
            <a:ext cx="9144000" cy="830997"/>
          </a:xfrm>
          <a:prstGeom prst="rect">
            <a:avLst/>
          </a:prstGeom>
          <a:noFill/>
        </p:spPr>
        <p:txBody>
          <a:bodyPr wrap="square" rtlCol="0">
            <a:spAutoFit/>
          </a:bodyPr>
          <a:lstStyle/>
          <a:p>
            <a:pPr algn="just"/>
            <a:r>
              <a:rPr lang="fr-FR" sz="2400" dirty="0">
                <a:solidFill>
                  <a:srgbClr val="0070C0"/>
                </a:solidFill>
              </a:rPr>
              <a:t>La permutation circulaire des composantes vers la droite transforme chaque mot du code en un mot du code</a:t>
            </a:r>
          </a:p>
        </p:txBody>
      </p:sp>
      <p:pic>
        <p:nvPicPr>
          <p:cNvPr id="163843" name="Picture 3"/>
          <p:cNvPicPr>
            <a:picLocks noChangeAspect="1" noChangeArrowheads="1"/>
          </p:cNvPicPr>
          <p:nvPr/>
        </p:nvPicPr>
        <p:blipFill>
          <a:blip r:embed="rId2"/>
          <a:srcRect/>
          <a:stretch>
            <a:fillRect/>
          </a:stretch>
        </p:blipFill>
        <p:spPr bwMode="auto">
          <a:xfrm>
            <a:off x="2209215" y="4714884"/>
            <a:ext cx="4612549" cy="1500198"/>
          </a:xfrm>
          <a:prstGeom prst="rect">
            <a:avLst/>
          </a:prstGeom>
          <a:noFill/>
          <a:ln w="9525">
            <a:noFill/>
            <a:miter lim="800000"/>
            <a:headEnd/>
            <a:tailEnd/>
          </a:ln>
          <a:effectLst/>
        </p:spPr>
      </p:pic>
    </p:spTree>
  </p:cSld>
  <p:clrMapOvr>
    <a:masterClrMapping/>
  </p:clrMapOvr>
  <p:transition advTm="1500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22</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Représentation polynomiale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571612"/>
            <a:ext cx="9144000" cy="830997"/>
          </a:xfrm>
          <a:prstGeom prst="rect">
            <a:avLst/>
          </a:prstGeom>
          <a:noFill/>
        </p:spPr>
        <p:txBody>
          <a:bodyPr wrap="square" rtlCol="0">
            <a:spAutoFit/>
          </a:bodyPr>
          <a:lstStyle/>
          <a:p>
            <a:r>
              <a:rPr lang="fr-FR" sz="2400" dirty="0">
                <a:solidFill>
                  <a:srgbClr val="7030A0"/>
                </a:solidFill>
              </a:rPr>
              <a:t>Soit un code </a:t>
            </a:r>
            <a:r>
              <a:rPr lang="fr-FR" sz="2400" b="1" dirty="0">
                <a:solidFill>
                  <a:srgbClr val="FF0000"/>
                </a:solidFill>
              </a:rPr>
              <a:t>C</a:t>
            </a:r>
            <a:r>
              <a:rPr lang="fr-FR" sz="2400" b="1" baseline="-25000" dirty="0">
                <a:solidFill>
                  <a:srgbClr val="FF0000"/>
                </a:solidFill>
              </a:rPr>
              <a:t>D</a:t>
            </a:r>
            <a:r>
              <a:rPr lang="fr-FR" sz="2400" dirty="0">
                <a:solidFill>
                  <a:srgbClr val="7030A0"/>
                </a:solidFill>
              </a:rPr>
              <a:t> linéaire de longueur n. A chaque mot m de </a:t>
            </a:r>
            <a:r>
              <a:rPr lang="fr-FR" sz="2400" b="1" dirty="0">
                <a:solidFill>
                  <a:srgbClr val="FF0000"/>
                </a:solidFill>
              </a:rPr>
              <a:t>C</a:t>
            </a:r>
            <a:r>
              <a:rPr lang="fr-FR" sz="2400" b="1" baseline="-25000" dirty="0">
                <a:solidFill>
                  <a:srgbClr val="FF0000"/>
                </a:solidFill>
              </a:rPr>
              <a:t>D</a:t>
            </a:r>
            <a:r>
              <a:rPr lang="fr-FR" sz="2400" dirty="0">
                <a:solidFill>
                  <a:srgbClr val="7030A0"/>
                </a:solidFill>
              </a:rPr>
              <a:t> on associe un polynôme m(x)</a:t>
            </a:r>
            <a:endParaRPr lang="fr-FR" sz="2400" dirty="0">
              <a:solidFill>
                <a:srgbClr val="7030A0"/>
              </a:solidFill>
              <a:sym typeface="Symbol"/>
            </a:endParaRPr>
          </a:p>
        </p:txBody>
      </p:sp>
      <p:sp>
        <p:nvSpPr>
          <p:cNvPr id="13" name="ZoneTexte 12"/>
          <p:cNvSpPr txBox="1"/>
          <p:nvPr/>
        </p:nvSpPr>
        <p:spPr>
          <a:xfrm>
            <a:off x="0" y="2714620"/>
            <a:ext cx="9144000" cy="461665"/>
          </a:xfrm>
          <a:prstGeom prst="rect">
            <a:avLst/>
          </a:prstGeom>
          <a:noFill/>
        </p:spPr>
        <p:txBody>
          <a:bodyPr wrap="square" rtlCol="0">
            <a:spAutoFit/>
          </a:bodyPr>
          <a:lstStyle/>
          <a:p>
            <a:pPr algn="ctr"/>
            <a:r>
              <a:rPr lang="fr-FR" sz="2400" b="1" dirty="0">
                <a:solidFill>
                  <a:srgbClr val="FF0000"/>
                </a:solidFill>
              </a:rPr>
              <a:t> m = (a</a:t>
            </a:r>
            <a:r>
              <a:rPr lang="fr-FR" sz="2400" b="1" baseline="-25000" dirty="0">
                <a:solidFill>
                  <a:srgbClr val="FF0000"/>
                </a:solidFill>
              </a:rPr>
              <a:t>0</a:t>
            </a:r>
            <a:r>
              <a:rPr lang="fr-FR" sz="2400" b="1" dirty="0">
                <a:solidFill>
                  <a:srgbClr val="FF0000"/>
                </a:solidFill>
              </a:rPr>
              <a:t>, a</a:t>
            </a:r>
            <a:r>
              <a:rPr lang="fr-FR" sz="2400" b="1" baseline="-25000" dirty="0">
                <a:solidFill>
                  <a:srgbClr val="FF0000"/>
                </a:solidFill>
              </a:rPr>
              <a:t>1</a:t>
            </a:r>
            <a:r>
              <a:rPr lang="fr-FR" sz="2400" b="1" dirty="0">
                <a:solidFill>
                  <a:srgbClr val="FF0000"/>
                </a:solidFill>
              </a:rPr>
              <a:t>, …, a</a:t>
            </a:r>
            <a:r>
              <a:rPr lang="fr-FR" sz="2400" b="1" baseline="-25000" dirty="0">
                <a:solidFill>
                  <a:srgbClr val="FF0000"/>
                </a:solidFill>
              </a:rPr>
              <a:t>n-1</a:t>
            </a:r>
            <a:r>
              <a:rPr lang="fr-FR" sz="2400" b="1" dirty="0">
                <a:solidFill>
                  <a:srgbClr val="FF0000"/>
                </a:solidFill>
              </a:rPr>
              <a:t>)   </a:t>
            </a:r>
            <a:r>
              <a:rPr lang="fr-FR" sz="2400" b="1" dirty="0">
                <a:solidFill>
                  <a:srgbClr val="FF0000"/>
                </a:solidFill>
                <a:sym typeface="Symbol"/>
              </a:rPr>
              <a:t>   m(x) = a</a:t>
            </a:r>
            <a:r>
              <a:rPr lang="fr-FR" sz="2400" b="1" baseline="-25000" dirty="0">
                <a:solidFill>
                  <a:srgbClr val="FF0000"/>
                </a:solidFill>
                <a:sym typeface="Symbol"/>
              </a:rPr>
              <a:t>0</a:t>
            </a:r>
            <a:r>
              <a:rPr lang="fr-FR" sz="2400" b="1" dirty="0">
                <a:solidFill>
                  <a:srgbClr val="FF0000"/>
                </a:solidFill>
                <a:sym typeface="Symbol"/>
              </a:rPr>
              <a:t> + a</a:t>
            </a:r>
            <a:r>
              <a:rPr lang="fr-FR" sz="2400" b="1" baseline="-25000" dirty="0">
                <a:solidFill>
                  <a:srgbClr val="FF0000"/>
                </a:solidFill>
                <a:sym typeface="Symbol"/>
              </a:rPr>
              <a:t>1</a:t>
            </a:r>
            <a:r>
              <a:rPr lang="fr-FR" sz="2400" b="1" dirty="0">
                <a:solidFill>
                  <a:srgbClr val="FF0000"/>
                </a:solidFill>
                <a:sym typeface="Symbol"/>
              </a:rPr>
              <a:t>x + … + a</a:t>
            </a:r>
            <a:r>
              <a:rPr lang="fr-FR" sz="2400" b="1" baseline="-25000" dirty="0">
                <a:solidFill>
                  <a:srgbClr val="FF0000"/>
                </a:solidFill>
                <a:sym typeface="Symbol"/>
              </a:rPr>
              <a:t>n-1</a:t>
            </a:r>
            <a:r>
              <a:rPr lang="fr-FR" sz="2400" b="1" dirty="0">
                <a:solidFill>
                  <a:srgbClr val="FF0000"/>
                </a:solidFill>
                <a:sym typeface="Symbol"/>
              </a:rPr>
              <a:t>x</a:t>
            </a:r>
            <a:r>
              <a:rPr lang="fr-FR" sz="2400" b="1" baseline="30000" dirty="0">
                <a:solidFill>
                  <a:srgbClr val="FF0000"/>
                </a:solidFill>
                <a:sym typeface="Symbol"/>
              </a:rPr>
              <a:t>n-1</a:t>
            </a:r>
            <a:endParaRPr lang="fr-FR" sz="2400" b="1" baseline="30000" dirty="0">
              <a:solidFill>
                <a:srgbClr val="FF0000"/>
              </a:solidFill>
            </a:endParaRPr>
          </a:p>
        </p:txBody>
      </p:sp>
      <p:sp>
        <p:nvSpPr>
          <p:cNvPr id="14" name="ZoneTexte 13"/>
          <p:cNvSpPr txBox="1"/>
          <p:nvPr/>
        </p:nvSpPr>
        <p:spPr>
          <a:xfrm>
            <a:off x="-32" y="3324525"/>
            <a:ext cx="9144000" cy="461665"/>
          </a:xfrm>
          <a:prstGeom prst="rect">
            <a:avLst/>
          </a:prstGeom>
          <a:noFill/>
        </p:spPr>
        <p:txBody>
          <a:bodyPr wrap="square" rtlCol="0">
            <a:spAutoFit/>
          </a:bodyPr>
          <a:lstStyle/>
          <a:p>
            <a:pPr algn="ctr"/>
            <a:r>
              <a:rPr lang="fr-FR" sz="2400" b="1" dirty="0">
                <a:solidFill>
                  <a:srgbClr val="FF0000"/>
                </a:solidFill>
              </a:rPr>
              <a:t> (a</a:t>
            </a:r>
            <a:r>
              <a:rPr lang="fr-FR" sz="2400" b="1" baseline="-25000" dirty="0">
                <a:solidFill>
                  <a:srgbClr val="FF0000"/>
                </a:solidFill>
              </a:rPr>
              <a:t>0</a:t>
            </a:r>
            <a:r>
              <a:rPr lang="fr-FR" sz="2400" b="1" dirty="0">
                <a:solidFill>
                  <a:srgbClr val="FF0000"/>
                </a:solidFill>
              </a:rPr>
              <a:t>, a</a:t>
            </a:r>
            <a:r>
              <a:rPr lang="fr-FR" sz="2400" b="1" baseline="-25000" dirty="0">
                <a:solidFill>
                  <a:srgbClr val="FF0000"/>
                </a:solidFill>
              </a:rPr>
              <a:t>1</a:t>
            </a:r>
            <a:r>
              <a:rPr lang="fr-FR" sz="2400" b="1" dirty="0">
                <a:solidFill>
                  <a:srgbClr val="FF0000"/>
                </a:solidFill>
              </a:rPr>
              <a:t>, …, a</a:t>
            </a:r>
            <a:r>
              <a:rPr lang="fr-FR" sz="2400" b="1" baseline="-25000" dirty="0">
                <a:solidFill>
                  <a:srgbClr val="FF0000"/>
                </a:solidFill>
              </a:rPr>
              <a:t>n-1</a:t>
            </a:r>
            <a:r>
              <a:rPr lang="fr-FR" sz="2400" b="1" dirty="0">
                <a:solidFill>
                  <a:srgbClr val="FF0000"/>
                </a:solidFill>
              </a:rPr>
              <a:t>)      </a:t>
            </a:r>
            <a:r>
              <a:rPr lang="fr-FR" sz="2400" b="1" dirty="0">
                <a:solidFill>
                  <a:srgbClr val="FF0000"/>
                </a:solidFill>
                <a:sym typeface="Symbol"/>
              </a:rPr>
              <a:t>          a</a:t>
            </a:r>
            <a:r>
              <a:rPr lang="fr-FR" sz="2400" b="1" baseline="-25000" dirty="0">
                <a:solidFill>
                  <a:srgbClr val="FF0000"/>
                </a:solidFill>
                <a:sym typeface="Symbol"/>
              </a:rPr>
              <a:t>0</a:t>
            </a:r>
            <a:r>
              <a:rPr lang="fr-FR" sz="2400" b="1" dirty="0">
                <a:solidFill>
                  <a:srgbClr val="FF0000"/>
                </a:solidFill>
                <a:sym typeface="Symbol"/>
              </a:rPr>
              <a:t> + a</a:t>
            </a:r>
            <a:r>
              <a:rPr lang="fr-FR" sz="2400" b="1" baseline="-25000" dirty="0">
                <a:solidFill>
                  <a:srgbClr val="FF0000"/>
                </a:solidFill>
                <a:sym typeface="Symbol"/>
              </a:rPr>
              <a:t>1</a:t>
            </a:r>
            <a:r>
              <a:rPr lang="fr-FR" sz="2400" b="1" dirty="0">
                <a:solidFill>
                  <a:srgbClr val="FF0000"/>
                </a:solidFill>
                <a:sym typeface="Symbol"/>
              </a:rPr>
              <a:t>x + … + a</a:t>
            </a:r>
            <a:r>
              <a:rPr lang="fr-FR" sz="2400" b="1" baseline="-25000" dirty="0">
                <a:solidFill>
                  <a:srgbClr val="FF0000"/>
                </a:solidFill>
                <a:sym typeface="Symbol"/>
              </a:rPr>
              <a:t>n-1</a:t>
            </a:r>
            <a:r>
              <a:rPr lang="fr-FR" sz="2400" b="1" dirty="0">
                <a:solidFill>
                  <a:srgbClr val="FF0000"/>
                </a:solidFill>
                <a:sym typeface="Symbol"/>
              </a:rPr>
              <a:t>x</a:t>
            </a:r>
            <a:r>
              <a:rPr lang="fr-FR" sz="2400" b="1" baseline="30000" dirty="0">
                <a:solidFill>
                  <a:srgbClr val="FF0000"/>
                </a:solidFill>
                <a:sym typeface="Symbol"/>
              </a:rPr>
              <a:t>n-1</a:t>
            </a:r>
            <a:endParaRPr lang="fr-FR" sz="2400" b="1" baseline="30000" dirty="0">
              <a:solidFill>
                <a:srgbClr val="FF0000"/>
              </a:solidFill>
            </a:endParaRPr>
          </a:p>
        </p:txBody>
      </p:sp>
      <p:sp>
        <p:nvSpPr>
          <p:cNvPr id="15" name="ZoneTexte 14"/>
          <p:cNvSpPr txBox="1"/>
          <p:nvPr/>
        </p:nvSpPr>
        <p:spPr>
          <a:xfrm>
            <a:off x="-32" y="4253219"/>
            <a:ext cx="9144000" cy="461665"/>
          </a:xfrm>
          <a:prstGeom prst="rect">
            <a:avLst/>
          </a:prstGeom>
          <a:noFill/>
        </p:spPr>
        <p:txBody>
          <a:bodyPr wrap="square" rtlCol="0">
            <a:spAutoFit/>
          </a:bodyPr>
          <a:lstStyle/>
          <a:p>
            <a:pPr algn="just"/>
            <a:r>
              <a:rPr lang="fr-FR" sz="2400" b="1" dirty="0">
                <a:solidFill>
                  <a:srgbClr val="834D80"/>
                </a:solidFill>
                <a:sym typeface="Symbol"/>
              </a:rPr>
              <a:t>Or,             </a:t>
            </a:r>
            <a:r>
              <a:rPr lang="fr-FR" sz="2400" b="1" dirty="0">
                <a:solidFill>
                  <a:srgbClr val="00B050"/>
                </a:solidFill>
                <a:sym typeface="Symbol"/>
              </a:rPr>
              <a:t>a</a:t>
            </a:r>
            <a:r>
              <a:rPr lang="fr-FR" sz="2400" b="1" baseline="-25000" dirty="0">
                <a:solidFill>
                  <a:srgbClr val="00B050"/>
                </a:solidFill>
                <a:sym typeface="Symbol"/>
              </a:rPr>
              <a:t>0</a:t>
            </a:r>
            <a:r>
              <a:rPr lang="fr-FR" sz="2400" b="1" dirty="0">
                <a:solidFill>
                  <a:srgbClr val="00B050"/>
                </a:solidFill>
                <a:sym typeface="Symbol"/>
              </a:rPr>
              <a:t> + a</a:t>
            </a:r>
            <a:r>
              <a:rPr lang="fr-FR" sz="2400" b="1" baseline="-25000" dirty="0">
                <a:solidFill>
                  <a:srgbClr val="00B050"/>
                </a:solidFill>
                <a:sym typeface="Symbol"/>
              </a:rPr>
              <a:t>1</a:t>
            </a:r>
            <a:r>
              <a:rPr lang="fr-FR" sz="2400" b="1" dirty="0">
                <a:solidFill>
                  <a:srgbClr val="00B050"/>
                </a:solidFill>
                <a:sym typeface="Symbol"/>
              </a:rPr>
              <a:t>x + … + a</a:t>
            </a:r>
            <a:r>
              <a:rPr lang="fr-FR" sz="2400" b="1" baseline="-25000" dirty="0">
                <a:solidFill>
                  <a:srgbClr val="00B050"/>
                </a:solidFill>
                <a:sym typeface="Symbol"/>
              </a:rPr>
              <a:t>n-1</a:t>
            </a:r>
            <a:r>
              <a:rPr lang="fr-FR" sz="2400" b="1" dirty="0">
                <a:solidFill>
                  <a:srgbClr val="00B050"/>
                </a:solidFill>
                <a:sym typeface="Symbol"/>
              </a:rPr>
              <a:t>x</a:t>
            </a:r>
            <a:r>
              <a:rPr lang="fr-FR" sz="2400" b="1" baseline="30000" dirty="0">
                <a:solidFill>
                  <a:srgbClr val="00B050"/>
                </a:solidFill>
                <a:sym typeface="Symbol"/>
              </a:rPr>
              <a:t>n-1</a:t>
            </a:r>
            <a:r>
              <a:rPr lang="fr-FR" sz="2400" b="1" dirty="0">
                <a:solidFill>
                  <a:srgbClr val="00B050"/>
                </a:solidFill>
                <a:sym typeface="Symbol"/>
              </a:rPr>
              <a:t> = </a:t>
            </a:r>
            <a:r>
              <a:rPr lang="fr-FR" sz="2400" b="1" dirty="0" err="1">
                <a:solidFill>
                  <a:srgbClr val="00B050"/>
                </a:solidFill>
                <a:sym typeface="Symbol"/>
              </a:rPr>
              <a:t>x.m</a:t>
            </a:r>
            <a:r>
              <a:rPr lang="fr-FR" sz="2400" b="1" dirty="0">
                <a:solidFill>
                  <a:srgbClr val="00B050"/>
                </a:solidFill>
                <a:sym typeface="Symbol"/>
              </a:rPr>
              <a:t>(x) modulo </a:t>
            </a:r>
            <a:r>
              <a:rPr lang="fr-FR" sz="2400" b="1" dirty="0" err="1">
                <a:solidFill>
                  <a:srgbClr val="00B050"/>
                </a:solidFill>
                <a:sym typeface="Symbol"/>
              </a:rPr>
              <a:t>x</a:t>
            </a:r>
            <a:r>
              <a:rPr lang="fr-FR" sz="2400" b="1" baseline="30000" dirty="0" err="1">
                <a:solidFill>
                  <a:srgbClr val="00B050"/>
                </a:solidFill>
                <a:sym typeface="Symbol"/>
              </a:rPr>
              <a:t>n</a:t>
            </a:r>
            <a:r>
              <a:rPr lang="fr-FR" sz="2400" b="1" dirty="0">
                <a:solidFill>
                  <a:srgbClr val="00B050"/>
                </a:solidFill>
                <a:sym typeface="Symbol"/>
              </a:rPr>
              <a:t> - 1</a:t>
            </a:r>
            <a:endParaRPr lang="fr-FR" sz="2400" b="1" baseline="30000" dirty="0">
              <a:solidFill>
                <a:srgbClr val="00B050"/>
              </a:solidFill>
            </a:endParaRPr>
          </a:p>
        </p:txBody>
      </p:sp>
      <p:sp>
        <p:nvSpPr>
          <p:cNvPr id="16" name="ZoneTexte 15"/>
          <p:cNvSpPr txBox="1"/>
          <p:nvPr/>
        </p:nvSpPr>
        <p:spPr>
          <a:xfrm>
            <a:off x="0" y="5072074"/>
            <a:ext cx="9144000" cy="1200329"/>
          </a:xfrm>
          <a:prstGeom prst="rect">
            <a:avLst/>
          </a:prstGeom>
          <a:noFill/>
        </p:spPr>
        <p:txBody>
          <a:bodyPr wrap="square" rtlCol="0">
            <a:spAutoFit/>
          </a:bodyPr>
          <a:lstStyle/>
          <a:p>
            <a:r>
              <a:rPr lang="fr-FR" sz="2400" b="1" u="sng" dirty="0">
                <a:solidFill>
                  <a:srgbClr val="00B0F0"/>
                </a:solidFill>
              </a:rPr>
              <a:t>Caractérisation:</a:t>
            </a:r>
          </a:p>
          <a:p>
            <a:r>
              <a:rPr lang="fr-FR" sz="2400" dirty="0">
                <a:solidFill>
                  <a:srgbClr val="7030A0"/>
                </a:solidFill>
              </a:rPr>
              <a:t>C est cyclique si et seulement si </a:t>
            </a:r>
            <a:r>
              <a:rPr lang="fr-FR" sz="2400" b="1" dirty="0">
                <a:solidFill>
                  <a:srgbClr val="FF0000"/>
                </a:solidFill>
                <a:sym typeface="Symbol"/>
              </a:rPr>
              <a:t>m  </a:t>
            </a:r>
            <a:r>
              <a:rPr lang="fr-FR" sz="2400" b="1" dirty="0">
                <a:solidFill>
                  <a:srgbClr val="FF0000"/>
                </a:solidFill>
              </a:rPr>
              <a:t>C</a:t>
            </a:r>
            <a:r>
              <a:rPr lang="fr-FR" sz="2400" b="1" baseline="-25000" dirty="0">
                <a:solidFill>
                  <a:srgbClr val="FF0000"/>
                </a:solidFill>
              </a:rPr>
              <a:t>D</a:t>
            </a:r>
            <a:r>
              <a:rPr lang="fr-FR" sz="2400" b="1" dirty="0">
                <a:solidFill>
                  <a:srgbClr val="FF0000"/>
                </a:solidFill>
                <a:sym typeface="Symbol"/>
              </a:rPr>
              <a:t>, </a:t>
            </a:r>
            <a:r>
              <a:rPr lang="fr-FR" sz="2400" b="1" dirty="0" err="1">
                <a:solidFill>
                  <a:srgbClr val="FF0000"/>
                </a:solidFill>
                <a:sym typeface="Symbol"/>
              </a:rPr>
              <a:t>x.m</a:t>
            </a:r>
            <a:r>
              <a:rPr lang="fr-FR" sz="2400" b="1" dirty="0">
                <a:solidFill>
                  <a:srgbClr val="FF0000"/>
                </a:solidFill>
                <a:sym typeface="Symbol"/>
              </a:rPr>
              <a:t>(x) modulo </a:t>
            </a:r>
            <a:r>
              <a:rPr lang="fr-FR" sz="2400" b="1" dirty="0" err="1">
                <a:solidFill>
                  <a:srgbClr val="FF0000"/>
                </a:solidFill>
                <a:sym typeface="Symbol"/>
              </a:rPr>
              <a:t>x</a:t>
            </a:r>
            <a:r>
              <a:rPr lang="fr-FR" sz="2400" b="1" baseline="30000" dirty="0" err="1">
                <a:solidFill>
                  <a:srgbClr val="FF0000"/>
                </a:solidFill>
                <a:sym typeface="Symbol"/>
              </a:rPr>
              <a:t>n</a:t>
            </a:r>
            <a:r>
              <a:rPr lang="fr-FR" sz="2400" b="1" dirty="0">
                <a:solidFill>
                  <a:srgbClr val="FF0000"/>
                </a:solidFill>
                <a:sym typeface="Symbol"/>
              </a:rPr>
              <a:t> – 1 </a:t>
            </a:r>
            <a:r>
              <a:rPr lang="fr-FR" sz="2400" b="1" dirty="0">
                <a:solidFill>
                  <a:srgbClr val="7030A0"/>
                </a:solidFill>
                <a:sym typeface="Symbol"/>
              </a:rPr>
              <a:t>est la représentation polynomiale de</a:t>
            </a:r>
            <a:r>
              <a:rPr lang="fr-FR" sz="2400" dirty="0">
                <a:solidFill>
                  <a:srgbClr val="7030A0"/>
                </a:solidFill>
                <a:sym typeface="Symbol"/>
              </a:rPr>
              <a:t> </a:t>
            </a:r>
            <a:r>
              <a:rPr lang="fr-FR" sz="2400" b="1" dirty="0">
                <a:solidFill>
                  <a:srgbClr val="FF0000"/>
                </a:solidFill>
              </a:rPr>
              <a:t>C</a:t>
            </a:r>
            <a:r>
              <a:rPr lang="fr-FR" sz="2400" b="1" baseline="-25000" dirty="0">
                <a:solidFill>
                  <a:srgbClr val="FF0000"/>
                </a:solidFill>
              </a:rPr>
              <a:t>D</a:t>
            </a:r>
            <a:r>
              <a:rPr lang="fr-FR" sz="2400" b="1" u="sng" dirty="0">
                <a:solidFill>
                  <a:srgbClr val="00B0F0"/>
                </a:solidFill>
              </a:rPr>
              <a:t> </a:t>
            </a:r>
          </a:p>
        </p:txBody>
      </p:sp>
    </p:spTree>
  </p:cSld>
  <p:clrMapOvr>
    <a:masterClrMapping/>
  </p:clrMapOvr>
  <p:transition advTm="1500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23</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Représentation polynomiale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1571612"/>
            <a:ext cx="9144000" cy="4524315"/>
          </a:xfrm>
          <a:prstGeom prst="rect">
            <a:avLst/>
          </a:prstGeom>
          <a:noFill/>
        </p:spPr>
        <p:txBody>
          <a:bodyPr wrap="square" rtlCol="0">
            <a:spAutoFit/>
          </a:bodyPr>
          <a:lstStyle/>
          <a:p>
            <a:r>
              <a:rPr lang="fr-FR" sz="2400" b="1" u="sng" dirty="0">
                <a:solidFill>
                  <a:srgbClr val="FF0000"/>
                </a:solidFill>
              </a:rPr>
              <a:t>Définition:</a:t>
            </a:r>
          </a:p>
          <a:p>
            <a:r>
              <a:rPr lang="fr-FR" sz="2400" dirty="0">
                <a:solidFill>
                  <a:srgbClr val="002060"/>
                </a:solidFill>
                <a:sym typeface="Symbol"/>
              </a:rPr>
              <a:t>La représentation polynômiale d’un code </a:t>
            </a:r>
            <a:r>
              <a:rPr lang="fr-FR" sz="2400" b="1" dirty="0"/>
              <a:t>C</a:t>
            </a:r>
            <a:r>
              <a:rPr lang="fr-FR" sz="2400" b="1" baseline="-25000" dirty="0"/>
              <a:t>D</a:t>
            </a:r>
            <a:r>
              <a:rPr lang="fr-FR" sz="2400" dirty="0">
                <a:solidFill>
                  <a:srgbClr val="002060"/>
                </a:solidFill>
                <a:sym typeface="Symbol"/>
              </a:rPr>
              <a:t>, notée </a:t>
            </a:r>
            <a:r>
              <a:rPr lang="fr-FR" sz="2400" b="1" dirty="0">
                <a:solidFill>
                  <a:srgbClr val="00B050"/>
                </a:solidFill>
              </a:rPr>
              <a:t>C</a:t>
            </a:r>
            <a:r>
              <a:rPr lang="fr-FR" sz="2400" b="1" baseline="-25000" dirty="0">
                <a:solidFill>
                  <a:srgbClr val="00B050"/>
                </a:solidFill>
              </a:rPr>
              <a:t>D</a:t>
            </a:r>
            <a:r>
              <a:rPr lang="fr-FR" sz="2400" b="1" dirty="0">
                <a:solidFill>
                  <a:srgbClr val="00B050"/>
                </a:solidFill>
                <a:sym typeface="Symbol"/>
              </a:rPr>
              <a:t>(x)</a:t>
            </a:r>
            <a:r>
              <a:rPr lang="fr-FR" sz="2400" dirty="0">
                <a:solidFill>
                  <a:srgbClr val="002060"/>
                </a:solidFill>
                <a:sym typeface="Symbol"/>
              </a:rPr>
              <a:t>, est l’ensemble des représentations polynômiales </a:t>
            </a:r>
            <a:r>
              <a:rPr lang="fr-FR" sz="2400" b="1" dirty="0">
                <a:solidFill>
                  <a:srgbClr val="00B050"/>
                </a:solidFill>
                <a:sym typeface="Symbol"/>
              </a:rPr>
              <a:t>m(x)</a:t>
            </a:r>
            <a:r>
              <a:rPr lang="fr-FR" sz="2400" dirty="0">
                <a:solidFill>
                  <a:srgbClr val="002060"/>
                </a:solidFill>
                <a:sym typeface="Symbol"/>
              </a:rPr>
              <a:t> des mots de C</a:t>
            </a:r>
          </a:p>
          <a:p>
            <a:endParaRPr lang="fr-FR" sz="2400" dirty="0">
              <a:solidFill>
                <a:srgbClr val="002060"/>
              </a:solidFill>
              <a:sym typeface="Symbol"/>
            </a:endParaRPr>
          </a:p>
          <a:p>
            <a:r>
              <a:rPr lang="fr-FR" sz="2400" b="1" u="sng" dirty="0">
                <a:solidFill>
                  <a:srgbClr val="FF0000"/>
                </a:solidFill>
                <a:sym typeface="Symbol"/>
              </a:rPr>
              <a:t>Propriétés :</a:t>
            </a:r>
          </a:p>
          <a:p>
            <a:endParaRPr lang="fr-FR" sz="2400" b="1" u="sng" dirty="0">
              <a:solidFill>
                <a:srgbClr val="FF0000"/>
              </a:solidFill>
              <a:sym typeface="Symbol"/>
            </a:endParaRPr>
          </a:p>
          <a:p>
            <a:pPr>
              <a:buFont typeface="Wingdings" pitchFamily="2" charset="2"/>
              <a:buChar char="q"/>
            </a:pPr>
            <a:r>
              <a:rPr lang="fr-FR" sz="2400" dirty="0">
                <a:solidFill>
                  <a:srgbClr val="834D80"/>
                </a:solidFill>
                <a:sym typeface="Symbol"/>
              </a:rPr>
              <a:t> si </a:t>
            </a:r>
            <a:r>
              <a:rPr lang="fr-FR" sz="2400" b="1" dirty="0" err="1">
                <a:solidFill>
                  <a:srgbClr val="0070C0"/>
                </a:solidFill>
                <a:sym typeface="Symbol"/>
              </a:rPr>
              <a:t>x.m</a:t>
            </a:r>
            <a:r>
              <a:rPr lang="fr-FR" sz="2400" b="1" dirty="0">
                <a:solidFill>
                  <a:srgbClr val="0070C0"/>
                </a:solidFill>
                <a:sym typeface="Symbol"/>
              </a:rPr>
              <a:t>(x)  </a:t>
            </a:r>
            <a:r>
              <a:rPr lang="fr-FR" sz="2400" b="1" dirty="0">
                <a:solidFill>
                  <a:srgbClr val="0070C0"/>
                </a:solidFill>
              </a:rPr>
              <a:t>C</a:t>
            </a:r>
            <a:r>
              <a:rPr lang="fr-FR" sz="2400" b="1" baseline="-25000" dirty="0">
                <a:solidFill>
                  <a:srgbClr val="0070C0"/>
                </a:solidFill>
              </a:rPr>
              <a:t>D</a:t>
            </a:r>
            <a:r>
              <a:rPr lang="fr-FR" sz="2400" b="1" dirty="0">
                <a:solidFill>
                  <a:srgbClr val="0070C0"/>
                </a:solidFill>
                <a:sym typeface="Symbol"/>
              </a:rPr>
              <a:t>(x) </a:t>
            </a:r>
            <a:r>
              <a:rPr lang="fr-FR" sz="2400" dirty="0">
                <a:solidFill>
                  <a:srgbClr val="834D80"/>
                </a:solidFill>
                <a:sym typeface="Symbol"/>
              </a:rPr>
              <a:t>alors </a:t>
            </a:r>
            <a:r>
              <a:rPr lang="fr-FR" sz="2400" b="1" dirty="0">
                <a:solidFill>
                  <a:srgbClr val="0070C0"/>
                </a:solidFill>
                <a:sym typeface="Symbol"/>
              </a:rPr>
              <a:t>i , </a:t>
            </a:r>
            <a:r>
              <a:rPr lang="fr-FR" sz="2400" b="1" dirty="0" err="1">
                <a:solidFill>
                  <a:srgbClr val="0070C0"/>
                </a:solidFill>
                <a:sym typeface="Symbol"/>
              </a:rPr>
              <a:t>x</a:t>
            </a:r>
            <a:r>
              <a:rPr lang="fr-FR" sz="2400" b="1" baseline="30000" dirty="0" err="1">
                <a:solidFill>
                  <a:srgbClr val="0070C0"/>
                </a:solidFill>
                <a:sym typeface="Symbol"/>
              </a:rPr>
              <a:t>i</a:t>
            </a:r>
            <a:r>
              <a:rPr lang="fr-FR" sz="2400" b="1" dirty="0" err="1">
                <a:solidFill>
                  <a:srgbClr val="0070C0"/>
                </a:solidFill>
                <a:sym typeface="Symbol"/>
              </a:rPr>
              <a:t>.m</a:t>
            </a:r>
            <a:r>
              <a:rPr lang="fr-FR" sz="2400" b="1" dirty="0">
                <a:solidFill>
                  <a:srgbClr val="0070C0"/>
                </a:solidFill>
                <a:sym typeface="Symbol"/>
              </a:rPr>
              <a:t>(x)  </a:t>
            </a:r>
            <a:r>
              <a:rPr lang="fr-FR" sz="2400" b="1" dirty="0">
                <a:solidFill>
                  <a:srgbClr val="0070C0"/>
                </a:solidFill>
              </a:rPr>
              <a:t>C</a:t>
            </a:r>
            <a:r>
              <a:rPr lang="fr-FR" sz="2400" b="1" baseline="-25000" dirty="0">
                <a:solidFill>
                  <a:srgbClr val="0070C0"/>
                </a:solidFill>
              </a:rPr>
              <a:t>D</a:t>
            </a:r>
            <a:r>
              <a:rPr lang="fr-FR" sz="2400" b="1" dirty="0">
                <a:solidFill>
                  <a:srgbClr val="0070C0"/>
                </a:solidFill>
                <a:sym typeface="Symbol"/>
              </a:rPr>
              <a:t>(x)</a:t>
            </a:r>
          </a:p>
          <a:p>
            <a:pPr>
              <a:buFont typeface="Wingdings" pitchFamily="2" charset="2"/>
              <a:buChar char="q"/>
            </a:pPr>
            <a:endParaRPr lang="fr-FR" sz="2400" dirty="0">
              <a:solidFill>
                <a:srgbClr val="834D80"/>
              </a:solidFill>
              <a:sym typeface="Symbol"/>
            </a:endParaRPr>
          </a:p>
          <a:p>
            <a:pPr>
              <a:buFont typeface="Wingdings" pitchFamily="2" charset="2"/>
              <a:buChar char="q"/>
            </a:pPr>
            <a:r>
              <a:rPr lang="fr-FR" sz="2400" dirty="0">
                <a:solidFill>
                  <a:srgbClr val="834D80"/>
                </a:solidFill>
                <a:sym typeface="Symbol"/>
              </a:rPr>
              <a:t> C est cyclique si et seulement si tout </a:t>
            </a:r>
            <a:r>
              <a:rPr lang="fr-FR" sz="2400" b="1" dirty="0">
                <a:solidFill>
                  <a:srgbClr val="0070C0"/>
                </a:solidFill>
                <a:sym typeface="Symbol"/>
              </a:rPr>
              <a:t>multiple modulo </a:t>
            </a:r>
            <a:r>
              <a:rPr lang="fr-FR" sz="2400" b="1" dirty="0" err="1">
                <a:solidFill>
                  <a:srgbClr val="0070C0"/>
                </a:solidFill>
                <a:sym typeface="Symbol"/>
              </a:rPr>
              <a:t>x</a:t>
            </a:r>
            <a:r>
              <a:rPr lang="fr-FR" sz="2400" b="1" baseline="30000" dirty="0" err="1">
                <a:solidFill>
                  <a:srgbClr val="0070C0"/>
                </a:solidFill>
                <a:sym typeface="Symbol"/>
              </a:rPr>
              <a:t>n</a:t>
            </a:r>
            <a:r>
              <a:rPr lang="fr-FR" sz="2400" b="1" dirty="0">
                <a:solidFill>
                  <a:srgbClr val="0070C0"/>
                </a:solidFill>
                <a:sym typeface="Symbol"/>
              </a:rPr>
              <a:t> – 1 </a:t>
            </a:r>
            <a:r>
              <a:rPr lang="fr-FR" sz="2400" dirty="0">
                <a:solidFill>
                  <a:srgbClr val="834D80"/>
                </a:solidFill>
                <a:sym typeface="Symbol"/>
              </a:rPr>
              <a:t>d’un polynôme de </a:t>
            </a:r>
            <a:r>
              <a:rPr lang="fr-FR" sz="2400" b="1" dirty="0">
                <a:solidFill>
                  <a:srgbClr val="0070C0"/>
                </a:solidFill>
              </a:rPr>
              <a:t>C</a:t>
            </a:r>
            <a:r>
              <a:rPr lang="fr-FR" sz="2400" b="1" baseline="-25000" dirty="0">
                <a:solidFill>
                  <a:srgbClr val="0070C0"/>
                </a:solidFill>
              </a:rPr>
              <a:t>D</a:t>
            </a:r>
            <a:r>
              <a:rPr lang="fr-FR" sz="2400" b="1" dirty="0">
                <a:solidFill>
                  <a:srgbClr val="0070C0"/>
                </a:solidFill>
                <a:sym typeface="Symbol"/>
              </a:rPr>
              <a:t>(x)</a:t>
            </a:r>
            <a:r>
              <a:rPr lang="fr-FR" sz="2400" dirty="0">
                <a:solidFill>
                  <a:srgbClr val="834D80"/>
                </a:solidFill>
                <a:sym typeface="Symbol"/>
              </a:rPr>
              <a:t> est aussi dans </a:t>
            </a:r>
            <a:r>
              <a:rPr lang="fr-FR" sz="2400" b="1" dirty="0">
                <a:solidFill>
                  <a:srgbClr val="0070C0"/>
                </a:solidFill>
              </a:rPr>
              <a:t>C</a:t>
            </a:r>
            <a:r>
              <a:rPr lang="fr-FR" sz="2400" b="1" baseline="-25000" dirty="0">
                <a:solidFill>
                  <a:srgbClr val="0070C0"/>
                </a:solidFill>
              </a:rPr>
              <a:t>D</a:t>
            </a:r>
            <a:r>
              <a:rPr lang="fr-FR" sz="2400" b="1" dirty="0">
                <a:solidFill>
                  <a:srgbClr val="0070C0"/>
                </a:solidFill>
                <a:sym typeface="Symbol"/>
              </a:rPr>
              <a:t>(x)</a:t>
            </a:r>
          </a:p>
          <a:p>
            <a:pPr>
              <a:buFont typeface="Wingdings" pitchFamily="2" charset="2"/>
              <a:buChar char="q"/>
            </a:pPr>
            <a:endParaRPr lang="fr-FR" sz="2400" dirty="0">
              <a:solidFill>
                <a:srgbClr val="834D80"/>
              </a:solidFill>
              <a:sym typeface="Symbol"/>
            </a:endParaRPr>
          </a:p>
          <a:p>
            <a:pPr>
              <a:buFont typeface="Wingdings" pitchFamily="2" charset="2"/>
              <a:buChar char="q"/>
            </a:pPr>
            <a:endParaRPr lang="fr-FR" sz="2400" dirty="0">
              <a:solidFill>
                <a:srgbClr val="834D80"/>
              </a:solidFill>
              <a:sym typeface="Symbol"/>
            </a:endParaRPr>
          </a:p>
        </p:txBody>
      </p:sp>
      <p:sp>
        <p:nvSpPr>
          <p:cNvPr id="7" name="ZoneTexte 6"/>
          <p:cNvSpPr txBox="1"/>
          <p:nvPr/>
        </p:nvSpPr>
        <p:spPr>
          <a:xfrm>
            <a:off x="0" y="5657695"/>
            <a:ext cx="9144000" cy="1200329"/>
          </a:xfrm>
          <a:prstGeom prst="rect">
            <a:avLst/>
          </a:prstGeom>
          <a:noFill/>
        </p:spPr>
        <p:txBody>
          <a:bodyPr wrap="square" rtlCol="0">
            <a:spAutoFit/>
          </a:bodyPr>
          <a:lstStyle/>
          <a:p>
            <a:r>
              <a:rPr lang="fr-FR" sz="2400" b="1" u="sng" dirty="0">
                <a:solidFill>
                  <a:srgbClr val="FF0000"/>
                </a:solidFill>
              </a:rPr>
              <a:t>Exemple:</a:t>
            </a:r>
          </a:p>
          <a:p>
            <a:endParaRPr lang="fr-FR" sz="2400" dirty="0"/>
          </a:p>
          <a:p>
            <a:r>
              <a:rPr lang="fr-FR" sz="2400" dirty="0"/>
              <a:t>Si C = {000; 101; 011; 110}, </a:t>
            </a:r>
            <a:r>
              <a:rPr lang="fr-FR" sz="2400"/>
              <a:t>alors C(x</a:t>
            </a:r>
            <a:r>
              <a:rPr lang="fr-FR" sz="2400" dirty="0"/>
              <a:t>)={0, 1+x</a:t>
            </a:r>
            <a:r>
              <a:rPr lang="fr-FR" sz="2400" baseline="30000" dirty="0"/>
              <a:t>2</a:t>
            </a:r>
            <a:r>
              <a:rPr lang="fr-FR" sz="2400" dirty="0"/>
              <a:t>, x+x</a:t>
            </a:r>
            <a:r>
              <a:rPr lang="fr-FR" sz="2400" baseline="30000" dirty="0"/>
              <a:t>2</a:t>
            </a:r>
            <a:r>
              <a:rPr lang="fr-FR" sz="2400" dirty="0"/>
              <a:t>, 1+x} </a:t>
            </a:r>
            <a:endParaRPr lang="fr-FR" sz="2400" dirty="0">
              <a:solidFill>
                <a:srgbClr val="834D80"/>
              </a:solidFill>
              <a:sym typeface="Symbol"/>
            </a:endParaRPr>
          </a:p>
        </p:txBody>
      </p:sp>
    </p:spTree>
  </p:cSld>
  <p:clrMapOvr>
    <a:masterClrMapping/>
  </p:clrMapOvr>
  <p:transition advTm="1500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24</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428736"/>
            <a:ext cx="9144000" cy="5262979"/>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Un code cyclique (k, n) est un code linéaire (k, n) tel que toute permutation circulaire d'un mot du code est encore un mot du code.</a:t>
            </a:r>
          </a:p>
          <a:p>
            <a:pPr algn="just"/>
            <a:endParaRPr lang="fr-FR" sz="2400" dirty="0">
              <a:solidFill>
                <a:srgbClr val="0070C0"/>
              </a:solidFill>
            </a:endParaRPr>
          </a:p>
          <a:p>
            <a:pPr algn="just"/>
            <a:r>
              <a:rPr lang="fr-FR" sz="2400" b="1" u="sng" dirty="0">
                <a:solidFill>
                  <a:srgbClr val="FF0000"/>
                </a:solidFill>
              </a:rPr>
              <a:t>Exemples :</a:t>
            </a:r>
          </a:p>
          <a:p>
            <a:pPr marL="514350" indent="-514350" algn="just"/>
            <a:r>
              <a:rPr lang="fr-FR" sz="2200" dirty="0">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Considérons le code binaire C = {000,110,011,101}. </a:t>
            </a:r>
          </a:p>
          <a:p>
            <a:pPr marL="457200" indent="-457200" algn="just">
              <a:buFont typeface="Wingdings" pitchFamily="2" charset="2"/>
              <a:buChar char="q"/>
            </a:pPr>
            <a:r>
              <a:rPr lang="fr-FR" sz="2200" dirty="0">
                <a:solidFill>
                  <a:srgbClr val="002060"/>
                </a:solidFill>
                <a:latin typeface="Times New Roman" pitchFamily="18" charset="0"/>
                <a:cs typeface="Times New Roman" pitchFamily="18" charset="0"/>
              </a:rPr>
              <a:t>On vérifie facilement qu'il s'agit d'un code linéaire puisque la somme de deux mots de code quelconques dans C est à nouveau un mot de code dans C. </a:t>
            </a:r>
          </a:p>
          <a:p>
            <a:pPr marL="457200" indent="-457200" algn="just">
              <a:buFont typeface="Wingdings" pitchFamily="2" charset="2"/>
              <a:buChar char="q"/>
            </a:pPr>
            <a:r>
              <a:rPr lang="fr-FR" sz="2200" dirty="0">
                <a:solidFill>
                  <a:srgbClr val="002060"/>
                </a:solidFill>
                <a:latin typeface="Times New Roman" pitchFamily="18" charset="0"/>
                <a:cs typeface="Times New Roman" pitchFamily="18" charset="0"/>
              </a:rPr>
              <a:t>Notons un mot de code dans C par c = (c</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3</a:t>
            </a:r>
            <a:r>
              <a:rPr lang="fr-FR" sz="2200" dirty="0">
                <a:solidFill>
                  <a:srgbClr val="002060"/>
                </a:solidFill>
                <a:latin typeface="Times New Roman" pitchFamily="18" charset="0"/>
                <a:cs typeface="Times New Roman" pitchFamily="18" charset="0"/>
              </a:rPr>
              <a:t>) où c</a:t>
            </a:r>
            <a:r>
              <a:rPr lang="fr-FR" sz="2200" baseline="-25000" dirty="0">
                <a:solidFill>
                  <a:srgbClr val="002060"/>
                </a:solidFill>
                <a:latin typeface="Times New Roman" pitchFamily="18" charset="0"/>
                <a:cs typeface="Times New Roman" pitchFamily="18" charset="0"/>
              </a:rPr>
              <a:t>i</a:t>
            </a:r>
            <a:r>
              <a:rPr lang="fr-FR" sz="2200" dirty="0">
                <a:solidFill>
                  <a:srgbClr val="002060"/>
                </a:solidFill>
                <a:latin typeface="Times New Roman" pitchFamily="18" charset="0"/>
                <a:cs typeface="Times New Roman" pitchFamily="18" charset="0"/>
              </a:rPr>
              <a:t> est soit 0 soit 1 pour i = 1,2,3. La propriété clé qui en fait un code cyclique est que pour tout mot de code c = (c</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3</a:t>
            </a:r>
            <a:r>
              <a:rPr lang="fr-FR" sz="2200" dirty="0">
                <a:solidFill>
                  <a:srgbClr val="002060"/>
                </a:solidFill>
                <a:latin typeface="Times New Roman" pitchFamily="18" charset="0"/>
                <a:cs typeface="Times New Roman" pitchFamily="18" charset="0"/>
              </a:rPr>
              <a:t>) ∈C que nous avons (c</a:t>
            </a:r>
            <a:r>
              <a:rPr lang="fr-FR" sz="2200" baseline="-25000" dirty="0">
                <a:solidFill>
                  <a:srgbClr val="002060"/>
                </a:solidFill>
                <a:latin typeface="Times New Roman" pitchFamily="18" charset="0"/>
                <a:cs typeface="Times New Roman" pitchFamily="18" charset="0"/>
              </a:rPr>
              <a:t>3</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est à nouveau un mot de code dans C.</a:t>
            </a:r>
          </a:p>
          <a:p>
            <a:pPr marL="457200" indent="-457200" algn="just">
              <a:buFont typeface="Wingdings" pitchFamily="2" charset="2"/>
              <a:buChar char="q"/>
            </a:pPr>
            <a:endParaRPr lang="fr-FR" sz="2200" dirty="0">
              <a:latin typeface="Times New Roman" pitchFamily="18" charset="0"/>
              <a:cs typeface="Times New Roman" pitchFamily="18" charset="0"/>
            </a:endParaRPr>
          </a:p>
          <a:p>
            <a:pPr marL="457200" indent="-457200" algn="just"/>
            <a:r>
              <a:rPr lang="fr-FR" sz="2400" dirty="0">
                <a:solidFill>
                  <a:srgbClr val="666633"/>
                </a:solidFill>
                <a:latin typeface="Times New Roman" pitchFamily="18" charset="0"/>
                <a:cs typeface="Times New Roman" pitchFamily="18" charset="0"/>
              </a:rPr>
              <a:t>2. </a:t>
            </a:r>
            <a:r>
              <a:rPr lang="fr-FR" sz="2200" dirty="0">
                <a:solidFill>
                  <a:srgbClr val="666633"/>
                </a:solidFill>
                <a:latin typeface="Times New Roman" pitchFamily="18" charset="0"/>
                <a:cs typeface="Times New Roman" pitchFamily="18" charset="0"/>
              </a:rPr>
              <a:t>{000,100,010,001} est-il un code cyclique?</a:t>
            </a:r>
          </a:p>
          <a:p>
            <a:pPr marL="457200" indent="-457200" algn="just"/>
            <a:r>
              <a:rPr lang="fr-FR" sz="2200" dirty="0">
                <a:solidFill>
                  <a:srgbClr val="666633"/>
                </a:solidFill>
                <a:latin typeface="Times New Roman" pitchFamily="18" charset="0"/>
                <a:cs typeface="Times New Roman" pitchFamily="18" charset="0"/>
              </a:rPr>
              <a:t> La réponse est NON car ce code n'est pas linéaire</a:t>
            </a:r>
          </a:p>
        </p:txBody>
      </p:sp>
    </p:spTree>
  </p:cSld>
  <p:clrMapOvr>
    <a:masterClrMapping/>
  </p:clrMapOvr>
  <p:transition advTm="1500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25</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428736"/>
            <a:ext cx="9144000" cy="5262979"/>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Un code cyclique (k, n) est un code linéaire (k, n) tel que toute permutation circulaire d'un mot du code est encore un mot du code.</a:t>
            </a:r>
          </a:p>
          <a:p>
            <a:pPr algn="just"/>
            <a:endParaRPr lang="fr-FR" sz="2400" dirty="0">
              <a:solidFill>
                <a:srgbClr val="0070C0"/>
              </a:solidFill>
            </a:endParaRPr>
          </a:p>
          <a:p>
            <a:pPr algn="just"/>
            <a:r>
              <a:rPr lang="fr-FR" sz="2400" b="1" u="sng" dirty="0">
                <a:solidFill>
                  <a:srgbClr val="FF0000"/>
                </a:solidFill>
              </a:rPr>
              <a:t>Exemples :</a:t>
            </a:r>
          </a:p>
          <a:p>
            <a:pPr marL="514350" indent="-514350" algn="just"/>
            <a:r>
              <a:rPr lang="fr-FR" sz="2200" dirty="0">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Considérons le code binaire C = {000,110,011,101}. </a:t>
            </a:r>
          </a:p>
          <a:p>
            <a:pPr marL="457200" indent="-457200" algn="just">
              <a:buFont typeface="Wingdings" pitchFamily="2" charset="2"/>
              <a:buChar char="q"/>
            </a:pPr>
            <a:r>
              <a:rPr lang="fr-FR" sz="2200" dirty="0">
                <a:solidFill>
                  <a:srgbClr val="002060"/>
                </a:solidFill>
                <a:latin typeface="Times New Roman" pitchFamily="18" charset="0"/>
                <a:cs typeface="Times New Roman" pitchFamily="18" charset="0"/>
              </a:rPr>
              <a:t>On vérifie facilement qu'il s'agit d'un code linéaire puisque la somme de deux mots de code quelconques dans C est à nouveau un mot de code dans C. </a:t>
            </a:r>
          </a:p>
          <a:p>
            <a:pPr marL="457200" indent="-457200" algn="just">
              <a:buFont typeface="Wingdings" pitchFamily="2" charset="2"/>
              <a:buChar char="q"/>
            </a:pPr>
            <a:r>
              <a:rPr lang="fr-FR" sz="2200" dirty="0">
                <a:solidFill>
                  <a:srgbClr val="002060"/>
                </a:solidFill>
                <a:latin typeface="Times New Roman" pitchFamily="18" charset="0"/>
                <a:cs typeface="Times New Roman" pitchFamily="18" charset="0"/>
              </a:rPr>
              <a:t>Notons un mot de code dans C par c = (c</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3</a:t>
            </a:r>
            <a:r>
              <a:rPr lang="fr-FR" sz="2200" dirty="0">
                <a:solidFill>
                  <a:srgbClr val="002060"/>
                </a:solidFill>
                <a:latin typeface="Times New Roman" pitchFamily="18" charset="0"/>
                <a:cs typeface="Times New Roman" pitchFamily="18" charset="0"/>
              </a:rPr>
              <a:t>) où c</a:t>
            </a:r>
            <a:r>
              <a:rPr lang="fr-FR" sz="2200" baseline="-25000" dirty="0">
                <a:solidFill>
                  <a:srgbClr val="002060"/>
                </a:solidFill>
                <a:latin typeface="Times New Roman" pitchFamily="18" charset="0"/>
                <a:cs typeface="Times New Roman" pitchFamily="18" charset="0"/>
              </a:rPr>
              <a:t>i</a:t>
            </a:r>
            <a:r>
              <a:rPr lang="fr-FR" sz="2200" dirty="0">
                <a:solidFill>
                  <a:srgbClr val="002060"/>
                </a:solidFill>
                <a:latin typeface="Times New Roman" pitchFamily="18" charset="0"/>
                <a:cs typeface="Times New Roman" pitchFamily="18" charset="0"/>
              </a:rPr>
              <a:t> est soit 0 soit 1 pour i = 1,2,3. La propriété clé qui en fait un code cyclique est que pour tout mot de code c = (c</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3</a:t>
            </a:r>
            <a:r>
              <a:rPr lang="fr-FR" sz="2200" dirty="0">
                <a:solidFill>
                  <a:srgbClr val="002060"/>
                </a:solidFill>
                <a:latin typeface="Times New Roman" pitchFamily="18" charset="0"/>
                <a:cs typeface="Times New Roman" pitchFamily="18" charset="0"/>
              </a:rPr>
              <a:t>) ∈C que nous avons (c</a:t>
            </a:r>
            <a:r>
              <a:rPr lang="fr-FR" sz="2200" baseline="-25000" dirty="0">
                <a:solidFill>
                  <a:srgbClr val="002060"/>
                </a:solidFill>
                <a:latin typeface="Times New Roman" pitchFamily="18" charset="0"/>
                <a:cs typeface="Times New Roman" pitchFamily="18" charset="0"/>
              </a:rPr>
              <a:t>3</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 c</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est à nouveau un mot de code dans C.</a:t>
            </a:r>
          </a:p>
          <a:p>
            <a:pPr marL="457200" indent="-457200" algn="just">
              <a:buFont typeface="Wingdings" pitchFamily="2" charset="2"/>
              <a:buChar char="q"/>
            </a:pPr>
            <a:endParaRPr lang="fr-FR" sz="2200" dirty="0">
              <a:latin typeface="Times New Roman" pitchFamily="18" charset="0"/>
              <a:cs typeface="Times New Roman" pitchFamily="18" charset="0"/>
            </a:endParaRPr>
          </a:p>
          <a:p>
            <a:pPr marL="457200" indent="-457200" algn="just"/>
            <a:r>
              <a:rPr lang="fr-FR" sz="2400" dirty="0">
                <a:solidFill>
                  <a:srgbClr val="666633"/>
                </a:solidFill>
                <a:latin typeface="Times New Roman" pitchFamily="18" charset="0"/>
                <a:cs typeface="Times New Roman" pitchFamily="18" charset="0"/>
              </a:rPr>
              <a:t>2. </a:t>
            </a:r>
            <a:r>
              <a:rPr lang="fr-FR" sz="2200" dirty="0">
                <a:solidFill>
                  <a:srgbClr val="666633"/>
                </a:solidFill>
                <a:latin typeface="Times New Roman" pitchFamily="18" charset="0"/>
                <a:cs typeface="Times New Roman" pitchFamily="18" charset="0"/>
              </a:rPr>
              <a:t>{000,100,010,001} est-il un code cyclique?</a:t>
            </a:r>
          </a:p>
          <a:p>
            <a:pPr marL="457200" indent="-457200" algn="just"/>
            <a:r>
              <a:rPr lang="fr-FR" sz="2200" dirty="0">
                <a:solidFill>
                  <a:srgbClr val="666633"/>
                </a:solidFill>
                <a:latin typeface="Times New Roman" pitchFamily="18" charset="0"/>
                <a:cs typeface="Times New Roman" pitchFamily="18" charset="0"/>
              </a:rPr>
              <a:t> La réponse est NON car ce code n'est pas linéaire</a:t>
            </a:r>
          </a:p>
        </p:txBody>
      </p:sp>
    </p:spTree>
  </p:cSld>
  <p:clrMapOvr>
    <a:masterClrMapping/>
  </p:clrMapOvr>
  <p:transition advTm="1500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26</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Définition</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79754"/>
            <a:ext cx="9144000" cy="5047536"/>
          </a:xfrm>
          <a:prstGeom prst="rect">
            <a:avLst/>
          </a:prstGeom>
          <a:noFill/>
        </p:spPr>
        <p:txBody>
          <a:bodyPr wrap="square" rtlCol="0">
            <a:spAutoFit/>
          </a:bodyPr>
          <a:lstStyle/>
          <a:p>
            <a:pPr algn="just"/>
            <a:r>
              <a:rPr lang="fr-FR" sz="2400" b="1" u="sng" dirty="0">
                <a:solidFill>
                  <a:srgbClr val="FF0000"/>
                </a:solidFill>
              </a:rPr>
              <a:t>Exemples :</a:t>
            </a:r>
          </a:p>
          <a:p>
            <a:pPr algn="just"/>
            <a:r>
              <a:rPr lang="fr-FR" sz="2200" dirty="0">
                <a:solidFill>
                  <a:srgbClr val="7030A0"/>
                </a:solidFill>
                <a:latin typeface="Times New Roman" pitchFamily="18" charset="0"/>
                <a:cs typeface="Times New Roman" pitchFamily="18" charset="0"/>
              </a:rPr>
              <a:t>Considérons les codes suivants :</a:t>
            </a:r>
          </a:p>
          <a:p>
            <a:pPr algn="just">
              <a:buFont typeface="Wingdings" pitchFamily="2" charset="2"/>
              <a:buChar char="q"/>
            </a:pPr>
            <a:r>
              <a:rPr lang="fr-FR" sz="2200" dirty="0">
                <a:solidFill>
                  <a:srgbClr val="002060"/>
                </a:solidFill>
                <a:latin typeface="Times New Roman" pitchFamily="18" charset="0"/>
                <a:cs typeface="Times New Roman" pitchFamily="18" charset="0"/>
              </a:rPr>
              <a:t> C = {01, 10} , il est linéaire et aussi cyclique</a:t>
            </a:r>
          </a:p>
          <a:p>
            <a:pPr algn="just">
              <a:buFont typeface="Wingdings" pitchFamily="2" charset="2"/>
              <a:buChar char="q"/>
            </a:pPr>
            <a:r>
              <a:rPr lang="fr-FR" sz="2200" dirty="0">
                <a:solidFill>
                  <a:srgbClr val="00B0F0"/>
                </a:solidFill>
                <a:latin typeface="Times New Roman" pitchFamily="18" charset="0"/>
                <a:cs typeface="Times New Roman" pitchFamily="18" charset="0"/>
              </a:rPr>
              <a:t> C = {00, 11},  il est linéaire et aussi cyclique</a:t>
            </a:r>
          </a:p>
          <a:p>
            <a:pPr algn="just">
              <a:buFont typeface="Wingdings" pitchFamily="2" charset="2"/>
              <a:buChar char="q"/>
            </a:pPr>
            <a:r>
              <a:rPr lang="fr-FR" sz="2200" dirty="0">
                <a:solidFill>
                  <a:srgbClr val="666633"/>
                </a:solidFill>
                <a:latin typeface="Times New Roman" pitchFamily="18" charset="0"/>
                <a:cs typeface="Times New Roman" pitchFamily="18" charset="0"/>
              </a:rPr>
              <a:t> C = {01, 11} non, ni linéaire et par conséquence non cyclique</a:t>
            </a:r>
          </a:p>
          <a:p>
            <a:pPr algn="just">
              <a:buFont typeface="Wingdings" pitchFamily="2" charset="2"/>
              <a:buChar char="q"/>
            </a:pPr>
            <a:r>
              <a:rPr lang="fr-FR" sz="2200" dirty="0">
                <a:solidFill>
                  <a:srgbClr val="666633"/>
                </a:solidFill>
                <a:latin typeface="Times New Roman" pitchFamily="18" charset="0"/>
                <a:cs typeface="Times New Roman" pitchFamily="18" charset="0"/>
              </a:rPr>
              <a:t> C= </a:t>
            </a:r>
            <a:r>
              <a:rPr lang="fr-FR" sz="2400" dirty="0">
                <a:solidFill>
                  <a:srgbClr val="0070C0"/>
                </a:solidFill>
              </a:rPr>
              <a:t>{000, 111}, oui il est linéaire et cyclique</a:t>
            </a:r>
          </a:p>
          <a:p>
            <a:pPr algn="just"/>
            <a:endParaRPr lang="fr-FR" sz="2400" dirty="0">
              <a:solidFill>
                <a:srgbClr val="0070C0"/>
              </a:solidFill>
            </a:endParaRPr>
          </a:p>
          <a:p>
            <a:pPr algn="just"/>
            <a:r>
              <a:rPr lang="fr-FR" sz="2400" dirty="0">
                <a:solidFill>
                  <a:srgbClr val="00B050"/>
                </a:solidFill>
              </a:rPr>
              <a:t>On appelle période du polynôme H(x) le plus petit entier u tel que H(x) divise </a:t>
            </a:r>
            <a:r>
              <a:rPr lang="fr-FR" sz="2400" b="1" dirty="0" err="1">
                <a:solidFill>
                  <a:srgbClr val="00B050"/>
                </a:solidFill>
              </a:rPr>
              <a:t>x</a:t>
            </a:r>
            <a:r>
              <a:rPr lang="fr-FR" sz="2400" b="1" baseline="30000" dirty="0" err="1">
                <a:solidFill>
                  <a:srgbClr val="00B050"/>
                </a:solidFill>
              </a:rPr>
              <a:t>u</a:t>
            </a:r>
            <a:r>
              <a:rPr lang="fr-FR" sz="2400" b="1" dirty="0">
                <a:solidFill>
                  <a:srgbClr val="00B050"/>
                </a:solidFill>
              </a:rPr>
              <a:t>+1.</a:t>
            </a:r>
          </a:p>
          <a:p>
            <a:pPr algn="just"/>
            <a:r>
              <a:rPr lang="fr-FR" sz="2400" dirty="0">
                <a:solidFill>
                  <a:srgbClr val="002060"/>
                </a:solidFill>
              </a:rPr>
              <a:t>Un polynôme est irréductible s'il ne possède aucun diviseur de degré supérieur à zéro.</a:t>
            </a:r>
          </a:p>
          <a:p>
            <a:pPr algn="just"/>
            <a:r>
              <a:rPr lang="fr-FR" sz="2400" dirty="0">
                <a:solidFill>
                  <a:srgbClr val="7030A0"/>
                </a:solidFill>
              </a:rPr>
              <a:t>Si la période d'un polynôme irréductible est égale à n-k alors le polynôme est dit primitif.</a:t>
            </a:r>
          </a:p>
          <a:p>
            <a:endParaRPr lang="fr-FR" dirty="0"/>
          </a:p>
        </p:txBody>
      </p:sp>
    </p:spTree>
  </p:cSld>
  <p:clrMapOvr>
    <a:masterClrMapping/>
  </p:clrMapOvr>
  <p:transition advTm="1500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Propriétés</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571612"/>
            <a:ext cx="9144000" cy="4801314"/>
          </a:xfrm>
          <a:prstGeom prst="rect">
            <a:avLst/>
          </a:prstGeom>
          <a:noFill/>
        </p:spPr>
        <p:txBody>
          <a:bodyPr wrap="square" rtlCol="0">
            <a:spAutoFit/>
          </a:bodyPr>
          <a:lstStyle/>
          <a:p>
            <a:endParaRPr lang="fr-FR" sz="2400" b="1" dirty="0"/>
          </a:p>
          <a:p>
            <a:pPr marL="457200" indent="-457200" algn="just">
              <a:buFont typeface="+mj-lt"/>
              <a:buAutoNum type="arabicPeriod"/>
            </a:pPr>
            <a:r>
              <a:rPr lang="fr-FR" sz="2400" dirty="0">
                <a:solidFill>
                  <a:srgbClr val="7030A0"/>
                </a:solidFill>
              </a:rPr>
              <a:t>Un code cyclique (k, n) est un code polynômial dont le polynôme générateur divise </a:t>
            </a:r>
            <a:r>
              <a:rPr lang="fr-FR" sz="2400" dirty="0" err="1">
                <a:solidFill>
                  <a:srgbClr val="7030A0"/>
                </a:solidFill>
              </a:rPr>
              <a:t>x</a:t>
            </a:r>
            <a:r>
              <a:rPr lang="fr-FR" sz="2400" baseline="30000" dirty="0" err="1">
                <a:solidFill>
                  <a:srgbClr val="7030A0"/>
                </a:solidFill>
              </a:rPr>
              <a:t>n</a:t>
            </a:r>
            <a:r>
              <a:rPr lang="fr-FR" sz="2400" dirty="0">
                <a:solidFill>
                  <a:srgbClr val="7030A0"/>
                </a:solidFill>
              </a:rPr>
              <a:t> - 1.</a:t>
            </a:r>
          </a:p>
          <a:p>
            <a:pPr marL="457200" indent="-457200" algn="just">
              <a:buFont typeface="+mj-lt"/>
              <a:buAutoNum type="arabicPeriod"/>
            </a:pPr>
            <a:endParaRPr lang="fr-FR" sz="2400" dirty="0"/>
          </a:p>
          <a:p>
            <a:pPr marL="457200" indent="-457200" algn="just">
              <a:buFont typeface="+mj-lt"/>
              <a:buAutoNum type="arabicPeriod"/>
            </a:pPr>
            <a:r>
              <a:rPr lang="fr-FR" sz="2400" dirty="0">
                <a:solidFill>
                  <a:srgbClr val="002060"/>
                </a:solidFill>
              </a:rPr>
              <a:t>Les dispositifs de codage et de décodage sont identiques à ceux des codes polynômiaux.</a:t>
            </a:r>
          </a:p>
          <a:p>
            <a:pPr marL="457200" indent="-457200" algn="just">
              <a:buFont typeface="+mj-lt"/>
              <a:buAutoNum type="arabicPeriod"/>
            </a:pPr>
            <a:endParaRPr lang="fr-FR" sz="2400" dirty="0"/>
          </a:p>
          <a:p>
            <a:pPr marL="457200" indent="-457200" algn="just">
              <a:buFont typeface="+mj-lt"/>
              <a:buAutoNum type="arabicPeriod"/>
            </a:pPr>
            <a:r>
              <a:rPr lang="fr-FR" sz="2400" dirty="0">
                <a:solidFill>
                  <a:srgbClr val="00B0F0"/>
                </a:solidFill>
              </a:rPr>
              <a:t>Les codes cycliques sont principalement utilisés pour leur capacité de correction.</a:t>
            </a:r>
          </a:p>
          <a:p>
            <a:pPr marL="457200" indent="-457200" algn="just">
              <a:buFont typeface="+mj-lt"/>
              <a:buAutoNum type="arabicPeriod"/>
            </a:pPr>
            <a:endParaRPr lang="fr-FR" sz="2400" dirty="0"/>
          </a:p>
          <a:p>
            <a:pPr marL="457200" indent="-457200" algn="just">
              <a:buFont typeface="+mj-lt"/>
              <a:buAutoNum type="arabicPeriod"/>
            </a:pPr>
            <a:r>
              <a:rPr lang="fr-FR" sz="2400" dirty="0">
                <a:solidFill>
                  <a:srgbClr val="00B050"/>
                </a:solidFill>
              </a:rPr>
              <a:t>Les codes cycliques (k, n) dont le polynôme générateur est primitif et tel que n=2</a:t>
            </a:r>
            <a:r>
              <a:rPr lang="fr-FR" sz="2400" baseline="30000" dirty="0">
                <a:solidFill>
                  <a:srgbClr val="00B050"/>
                </a:solidFill>
              </a:rPr>
              <a:t>n-k</a:t>
            </a:r>
            <a:r>
              <a:rPr lang="fr-FR" sz="2400" dirty="0">
                <a:solidFill>
                  <a:srgbClr val="00B050"/>
                </a:solidFill>
              </a:rPr>
              <a:t> + 1, sont des codes de </a:t>
            </a:r>
            <a:r>
              <a:rPr lang="fr-FR" sz="2400" dirty="0" err="1">
                <a:solidFill>
                  <a:srgbClr val="00B050"/>
                </a:solidFill>
              </a:rPr>
              <a:t>Hamming</a:t>
            </a:r>
            <a:r>
              <a:rPr lang="fr-FR" sz="2400" dirty="0">
                <a:solidFill>
                  <a:srgbClr val="00B050"/>
                </a:solidFill>
              </a:rPr>
              <a:t>.</a:t>
            </a:r>
          </a:p>
          <a:p>
            <a:endParaRPr lang="fr-FR" dirty="0"/>
          </a:p>
        </p:txBody>
      </p:sp>
    </p:spTree>
  </p:cSld>
  <p:clrMapOvr>
    <a:masterClrMapping/>
  </p:clrMapOvr>
  <p:transition advTm="1500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Polynôme générateur</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571612"/>
            <a:ext cx="9144000" cy="2831544"/>
          </a:xfrm>
          <a:prstGeom prst="rect">
            <a:avLst/>
          </a:prstGeom>
          <a:noFill/>
        </p:spPr>
        <p:txBody>
          <a:bodyPr wrap="square" rtlCol="0">
            <a:spAutoFit/>
          </a:bodyPr>
          <a:lstStyle/>
          <a:p>
            <a:pPr algn="just"/>
            <a:r>
              <a:rPr lang="fr-FR" sz="2200" dirty="0">
                <a:solidFill>
                  <a:srgbClr val="7030A0"/>
                </a:solidFill>
              </a:rPr>
              <a:t>Il est possible de trouver tous les codes cycliques de longueur n grâce à la recherche de tous les diviseurs de (</a:t>
            </a:r>
            <a:r>
              <a:rPr lang="fr-FR" sz="2200" dirty="0" err="1">
                <a:solidFill>
                  <a:srgbClr val="7030A0"/>
                </a:solidFill>
              </a:rPr>
              <a:t>x</a:t>
            </a:r>
            <a:r>
              <a:rPr lang="fr-FR" sz="2200" baseline="30000" dirty="0" err="1">
                <a:solidFill>
                  <a:srgbClr val="7030A0"/>
                </a:solidFill>
              </a:rPr>
              <a:t>n</a:t>
            </a:r>
            <a:r>
              <a:rPr lang="fr-FR" sz="2200" dirty="0">
                <a:solidFill>
                  <a:srgbClr val="7030A0"/>
                </a:solidFill>
              </a:rPr>
              <a:t> -1).</a:t>
            </a:r>
          </a:p>
          <a:p>
            <a:pPr algn="just"/>
            <a:endParaRPr lang="fr-FR" sz="2400" dirty="0"/>
          </a:p>
          <a:p>
            <a:pPr algn="just"/>
            <a:r>
              <a:rPr lang="fr-FR" sz="2200" b="1" u="sng" dirty="0">
                <a:solidFill>
                  <a:srgbClr val="FF0000"/>
                </a:solidFill>
              </a:rPr>
              <a:t>Théorème: </a:t>
            </a:r>
            <a:r>
              <a:rPr lang="fr-FR" sz="2200" dirty="0">
                <a:solidFill>
                  <a:srgbClr val="002060"/>
                </a:solidFill>
                <a:latin typeface="+mj-lt"/>
              </a:rPr>
              <a:t>Soit C un code cyclique de longueur n et g(x) son polynôme générateur tel que d°(g)=t. La famille suivante :</a:t>
            </a:r>
          </a:p>
          <a:p>
            <a:pPr algn="just"/>
            <a:endParaRPr lang="fr-FR" sz="2200" dirty="0">
              <a:solidFill>
                <a:srgbClr val="002060"/>
              </a:solidFill>
              <a:latin typeface="+mj-lt"/>
            </a:endParaRPr>
          </a:p>
          <a:p>
            <a:pPr algn="just"/>
            <a:endParaRPr lang="fr-FR" sz="2200" dirty="0">
              <a:solidFill>
                <a:srgbClr val="002060"/>
              </a:solidFill>
              <a:latin typeface="+mj-lt"/>
            </a:endParaRPr>
          </a:p>
          <a:p>
            <a:pPr algn="just"/>
            <a:r>
              <a:rPr lang="fr-FR" sz="2200" dirty="0">
                <a:solidFill>
                  <a:srgbClr val="002060"/>
                </a:solidFill>
                <a:latin typeface="+mj-lt"/>
              </a:rPr>
              <a:t>est une base du polynôme de C et la dimension du code est n-t.</a:t>
            </a:r>
          </a:p>
        </p:txBody>
      </p:sp>
      <p:graphicFrame>
        <p:nvGraphicFramePr>
          <p:cNvPr id="7" name="Objet 6"/>
          <p:cNvGraphicFramePr>
            <a:graphicFrameLocks noChangeAspect="1"/>
          </p:cNvGraphicFramePr>
          <p:nvPr/>
        </p:nvGraphicFramePr>
        <p:xfrm>
          <a:off x="3202772" y="3500438"/>
          <a:ext cx="3071834" cy="428628"/>
        </p:xfrm>
        <a:graphic>
          <a:graphicData uri="http://schemas.openxmlformats.org/presentationml/2006/ole">
            <mc:AlternateContent xmlns:mc="http://schemas.openxmlformats.org/markup-compatibility/2006">
              <mc:Choice xmlns:v="urn:schemas-microsoft-com:vml" Requires="v">
                <p:oleObj spid="_x0000_s5123" name="Équation" r:id="rId3" imgW="1638000" imgH="228600" progId="Equation.3">
                  <p:embed/>
                </p:oleObj>
              </mc:Choice>
              <mc:Fallback>
                <p:oleObj name="Équation" r:id="rId3" imgW="163800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2772" y="3500438"/>
                        <a:ext cx="3071834" cy="4286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advTm="1500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29</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571612"/>
            <a:ext cx="9144000" cy="830997"/>
          </a:xfrm>
          <a:prstGeom prst="rect">
            <a:avLst/>
          </a:prstGeom>
          <a:noFill/>
        </p:spPr>
        <p:txBody>
          <a:bodyPr wrap="square" rtlCol="0">
            <a:spAutoFit/>
          </a:bodyPr>
          <a:lstStyle/>
          <a:p>
            <a:pPr algn="just"/>
            <a:r>
              <a:rPr lang="fr-FR" sz="2400" dirty="0"/>
              <a:t>On veut construire un code cyclique de longueur 7. On montre que                                                   </a:t>
            </a:r>
          </a:p>
          <a:p>
            <a:pPr algn="just"/>
            <a:r>
              <a:rPr lang="fr-FR" sz="2400" dirty="0"/>
              <a:t>                                                                    ce qui nous conduit  à:</a:t>
            </a:r>
            <a:endParaRPr lang="fr-FR" sz="2200" dirty="0">
              <a:solidFill>
                <a:srgbClr val="002060"/>
              </a:solidFill>
              <a:latin typeface="+mj-lt"/>
            </a:endParaRPr>
          </a:p>
        </p:txBody>
      </p:sp>
      <p:graphicFrame>
        <p:nvGraphicFramePr>
          <p:cNvPr id="8" name="Objet 7"/>
          <p:cNvGraphicFramePr>
            <a:graphicFrameLocks noChangeAspect="1"/>
          </p:cNvGraphicFramePr>
          <p:nvPr/>
        </p:nvGraphicFramePr>
        <p:xfrm>
          <a:off x="0" y="2000240"/>
          <a:ext cx="4500562" cy="463463"/>
        </p:xfrm>
        <a:graphic>
          <a:graphicData uri="http://schemas.openxmlformats.org/presentationml/2006/ole">
            <mc:AlternateContent xmlns:mc="http://schemas.openxmlformats.org/markup-compatibility/2006">
              <mc:Choice xmlns:v="urn:schemas-microsoft-com:vml" Requires="v">
                <p:oleObj spid="_x0000_s6147" name="Équation" r:id="rId3" imgW="2260440" imgH="228600" progId="Equation.3">
                  <p:embed/>
                </p:oleObj>
              </mc:Choice>
              <mc:Fallback>
                <p:oleObj name="Équation" r:id="rId3" imgW="226044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000240"/>
                        <a:ext cx="4500562" cy="463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49860" name="Picture 4"/>
          <p:cNvPicPr>
            <a:picLocks noChangeAspect="1" noChangeArrowheads="1"/>
          </p:cNvPicPr>
          <p:nvPr/>
        </p:nvPicPr>
        <p:blipFill>
          <a:blip r:embed="rId5"/>
          <a:srcRect/>
          <a:stretch>
            <a:fillRect/>
          </a:stretch>
        </p:blipFill>
        <p:spPr bwMode="auto">
          <a:xfrm>
            <a:off x="1048720" y="2962286"/>
            <a:ext cx="6888328" cy="3109920"/>
          </a:xfrm>
          <a:prstGeom prst="rect">
            <a:avLst/>
          </a:prstGeom>
          <a:noFill/>
          <a:ln w="9525">
            <a:noFill/>
            <a:miter lim="800000"/>
            <a:headEnd/>
            <a:tailEnd/>
          </a:ln>
          <a:effectLst/>
        </p:spPr>
      </p:pic>
    </p:spTree>
  </p:cSld>
  <p:clrMapOvr>
    <a:masterClrMapping/>
  </p:clrMapOvr>
  <p:transition advTm="15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rPr>
              <a:t>CODES LINEAIRES SOUS FORME POLYNOMIALE</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u="sng" dirty="0">
                <a:solidFill>
                  <a:srgbClr val="002060"/>
                </a:solidFill>
              </a:rPr>
              <a:t>Définitions</a:t>
            </a:r>
          </a:p>
          <a:p>
            <a:pPr algn="ctr"/>
            <a:endParaRPr lang="fr-FR" dirty="0"/>
          </a:p>
        </p:txBody>
      </p:sp>
      <p:sp>
        <p:nvSpPr>
          <p:cNvPr id="5" name="ZoneTexte 4"/>
          <p:cNvSpPr txBox="1"/>
          <p:nvPr/>
        </p:nvSpPr>
        <p:spPr>
          <a:xfrm>
            <a:off x="0" y="1285860"/>
            <a:ext cx="9144000" cy="5529719"/>
          </a:xfrm>
          <a:prstGeom prst="rect">
            <a:avLst/>
          </a:prstGeom>
          <a:noFill/>
        </p:spPr>
        <p:txBody>
          <a:bodyPr wrap="square" rtlCol="0">
            <a:spAutoFit/>
          </a:bodyPr>
          <a:lstStyle/>
          <a:p>
            <a:r>
              <a:rPr lang="fr-FR" sz="2000" dirty="0">
                <a:solidFill>
                  <a:srgbClr val="7030A0"/>
                </a:solidFill>
                <a:latin typeface="Times New Roman" pitchFamily="18" charset="0"/>
                <a:cs typeface="Times New Roman" pitchFamily="18" charset="0"/>
              </a:rPr>
              <a:t>Tout vecteur , ou un alphabet (un ensemble de codes ) peut être présenté sous une forme polynômiale  où les opérations sont binaires :</a:t>
            </a:r>
          </a:p>
          <a:p>
            <a:endParaRPr lang="fr-FR" sz="2000" dirty="0">
              <a:solidFill>
                <a:srgbClr val="7030A0"/>
              </a:solidFill>
              <a:latin typeface="Times New Roman" pitchFamily="18" charset="0"/>
              <a:cs typeface="Times New Roman" pitchFamily="18" charset="0"/>
            </a:endParaRPr>
          </a:p>
          <a:p>
            <a:r>
              <a:rPr lang="fr-FR" sz="2000" b="1" dirty="0">
                <a:solidFill>
                  <a:srgbClr val="FF0000"/>
                </a:solidFill>
                <a:latin typeface="Times New Roman" pitchFamily="18" charset="0"/>
                <a:cs typeface="Times New Roman" pitchFamily="18" charset="0"/>
              </a:rPr>
              <a:t>C=[C</a:t>
            </a:r>
            <a:r>
              <a:rPr lang="fr-FR" sz="2000" b="1" baseline="-25000" dirty="0">
                <a:solidFill>
                  <a:srgbClr val="FF0000"/>
                </a:solidFill>
                <a:latin typeface="Times New Roman" pitchFamily="18" charset="0"/>
                <a:cs typeface="Times New Roman" pitchFamily="18" charset="0"/>
              </a:rPr>
              <a:t>0</a:t>
            </a:r>
            <a:r>
              <a:rPr lang="fr-FR" sz="2000" b="1" dirty="0">
                <a:solidFill>
                  <a:srgbClr val="FF0000"/>
                </a:solidFill>
                <a:latin typeface="Times New Roman" pitchFamily="18" charset="0"/>
                <a:cs typeface="Times New Roman" pitchFamily="18" charset="0"/>
              </a:rPr>
              <a:t>, </a:t>
            </a:r>
            <a:r>
              <a:rPr lang="fr-FR" sz="2000" b="1" dirty="0">
                <a:solidFill>
                  <a:srgbClr val="FF0000"/>
                </a:solidFill>
                <a:latin typeface="Times New Roman" pitchFamily="18" charset="0"/>
                <a:cs typeface="Times New Roman" pitchFamily="18" charset="0"/>
                <a:sym typeface="Symbol"/>
              </a:rPr>
              <a:t>C</a:t>
            </a:r>
            <a:r>
              <a:rPr lang="fr-FR" sz="2000" b="1" baseline="-25000" dirty="0">
                <a:solidFill>
                  <a:srgbClr val="FF0000"/>
                </a:solidFill>
                <a:latin typeface="Times New Roman" pitchFamily="18" charset="0"/>
                <a:cs typeface="Times New Roman" pitchFamily="18" charset="0"/>
                <a:sym typeface="Symbol"/>
              </a:rPr>
              <a:t>1</a:t>
            </a:r>
            <a:r>
              <a:rPr lang="fr-FR" sz="2000" b="1" dirty="0">
                <a:solidFill>
                  <a:srgbClr val="FF0000"/>
                </a:solidFill>
                <a:latin typeface="Times New Roman" pitchFamily="18" charset="0"/>
                <a:cs typeface="Times New Roman" pitchFamily="18" charset="0"/>
                <a:sym typeface="Symbol"/>
              </a:rPr>
              <a:t>, C</a:t>
            </a:r>
            <a:r>
              <a:rPr lang="fr-FR" sz="2000" b="1" baseline="-25000" dirty="0">
                <a:solidFill>
                  <a:srgbClr val="FF0000"/>
                </a:solidFill>
                <a:latin typeface="Times New Roman" pitchFamily="18" charset="0"/>
                <a:cs typeface="Times New Roman" pitchFamily="18" charset="0"/>
                <a:sym typeface="Symbol"/>
              </a:rPr>
              <a:t>2</a:t>
            </a:r>
            <a:r>
              <a:rPr lang="fr-FR" sz="2000" b="1" dirty="0">
                <a:solidFill>
                  <a:srgbClr val="FF0000"/>
                </a:solidFill>
                <a:latin typeface="Times New Roman" pitchFamily="18" charset="0"/>
                <a:cs typeface="Times New Roman" pitchFamily="18" charset="0"/>
                <a:sym typeface="Symbol"/>
              </a:rPr>
              <a:t>, C</a:t>
            </a:r>
            <a:r>
              <a:rPr lang="fr-FR" sz="2000" b="1" baseline="-25000" dirty="0">
                <a:solidFill>
                  <a:srgbClr val="FF0000"/>
                </a:solidFill>
                <a:latin typeface="Times New Roman" pitchFamily="18" charset="0"/>
                <a:cs typeface="Times New Roman" pitchFamily="18" charset="0"/>
                <a:sym typeface="Symbol"/>
              </a:rPr>
              <a:t>3</a:t>
            </a:r>
            <a:r>
              <a:rPr lang="fr-FR" sz="2000" b="1" dirty="0">
                <a:solidFill>
                  <a:srgbClr val="FF0000"/>
                </a:solidFill>
                <a:latin typeface="Times New Roman" pitchFamily="18" charset="0"/>
                <a:cs typeface="Times New Roman" pitchFamily="18" charset="0"/>
                <a:sym typeface="Symbol"/>
              </a:rPr>
              <a:t>, … </a:t>
            </a:r>
            <a:r>
              <a:rPr lang="fr-FR" sz="2000" b="1" dirty="0" err="1">
                <a:solidFill>
                  <a:srgbClr val="FF0000"/>
                </a:solidFill>
                <a:latin typeface="Times New Roman" pitchFamily="18" charset="0"/>
                <a:cs typeface="Times New Roman" pitchFamily="18" charset="0"/>
                <a:sym typeface="Symbol"/>
              </a:rPr>
              <a:t>C</a:t>
            </a:r>
            <a:r>
              <a:rPr lang="fr-FR" sz="2000" b="1" baseline="-25000" dirty="0" err="1">
                <a:solidFill>
                  <a:srgbClr val="FF0000"/>
                </a:solidFill>
                <a:latin typeface="Times New Roman" pitchFamily="18" charset="0"/>
                <a:cs typeface="Times New Roman" pitchFamily="18" charset="0"/>
                <a:sym typeface="Symbol"/>
              </a:rPr>
              <a:t>n</a:t>
            </a:r>
            <a:r>
              <a:rPr lang="fr-FR" sz="2000" b="1" baseline="-25000" dirty="0">
                <a:solidFill>
                  <a:srgbClr val="FF0000"/>
                </a:solidFill>
                <a:latin typeface="Times New Roman" pitchFamily="18" charset="0"/>
                <a:cs typeface="Times New Roman" pitchFamily="18" charset="0"/>
                <a:sym typeface="Symbol"/>
              </a:rPr>
              <a:t>-1</a:t>
            </a:r>
            <a:r>
              <a:rPr lang="fr-FR" sz="2000" b="1" dirty="0">
                <a:solidFill>
                  <a:srgbClr val="FF0000"/>
                </a:solidFill>
                <a:latin typeface="Times New Roman" pitchFamily="18" charset="0"/>
                <a:cs typeface="Times New Roman" pitchFamily="18" charset="0"/>
                <a:sym typeface="Symbol"/>
              </a:rPr>
              <a:t>]     C(X) = C</a:t>
            </a:r>
            <a:r>
              <a:rPr lang="fr-FR" sz="2000" b="1" baseline="-25000" dirty="0">
                <a:solidFill>
                  <a:srgbClr val="FF0000"/>
                </a:solidFill>
                <a:latin typeface="Times New Roman" pitchFamily="18" charset="0"/>
                <a:cs typeface="Times New Roman" pitchFamily="18" charset="0"/>
                <a:sym typeface="Symbol"/>
              </a:rPr>
              <a:t>0</a:t>
            </a:r>
            <a:r>
              <a:rPr lang="fr-FR" sz="2000" b="1" dirty="0">
                <a:solidFill>
                  <a:srgbClr val="FF0000"/>
                </a:solidFill>
                <a:latin typeface="Times New Roman" pitchFamily="18" charset="0"/>
                <a:cs typeface="Times New Roman" pitchFamily="18" charset="0"/>
                <a:sym typeface="Symbol"/>
              </a:rPr>
              <a:t> + C</a:t>
            </a:r>
            <a:r>
              <a:rPr lang="fr-FR" sz="2000" b="1" baseline="-25000" dirty="0">
                <a:solidFill>
                  <a:srgbClr val="FF0000"/>
                </a:solidFill>
                <a:latin typeface="Times New Roman" pitchFamily="18" charset="0"/>
                <a:cs typeface="Times New Roman" pitchFamily="18" charset="0"/>
                <a:sym typeface="Symbol"/>
              </a:rPr>
              <a:t>1</a:t>
            </a:r>
            <a:r>
              <a:rPr lang="fr-FR" sz="2000" b="1" dirty="0">
                <a:solidFill>
                  <a:srgbClr val="FF0000"/>
                </a:solidFill>
                <a:latin typeface="Times New Roman" pitchFamily="18" charset="0"/>
                <a:cs typeface="Times New Roman" pitchFamily="18" charset="0"/>
                <a:sym typeface="Symbol"/>
              </a:rPr>
              <a:t>X + … + </a:t>
            </a:r>
            <a:r>
              <a:rPr lang="fr-FR" sz="2000" b="1" dirty="0" err="1">
                <a:solidFill>
                  <a:srgbClr val="FF0000"/>
                </a:solidFill>
                <a:latin typeface="Times New Roman" pitchFamily="18" charset="0"/>
                <a:cs typeface="Times New Roman" pitchFamily="18" charset="0"/>
                <a:sym typeface="Symbol"/>
              </a:rPr>
              <a:t>C</a:t>
            </a:r>
            <a:r>
              <a:rPr lang="fr-FR" sz="2000" b="1" baseline="-25000" dirty="0" err="1">
                <a:solidFill>
                  <a:srgbClr val="FF0000"/>
                </a:solidFill>
                <a:latin typeface="Times New Roman" pitchFamily="18" charset="0"/>
                <a:cs typeface="Times New Roman" pitchFamily="18" charset="0"/>
                <a:sym typeface="Symbol"/>
              </a:rPr>
              <a:t>n</a:t>
            </a:r>
            <a:r>
              <a:rPr lang="fr-FR" sz="2000" b="1" baseline="-25000" dirty="0">
                <a:solidFill>
                  <a:srgbClr val="FF0000"/>
                </a:solidFill>
                <a:latin typeface="Times New Roman" pitchFamily="18" charset="0"/>
                <a:cs typeface="Times New Roman" pitchFamily="18" charset="0"/>
                <a:sym typeface="Symbol"/>
              </a:rPr>
              <a:t>-1</a:t>
            </a:r>
            <a:r>
              <a:rPr lang="fr-FR" sz="2000" b="1" dirty="0">
                <a:solidFill>
                  <a:srgbClr val="FF0000"/>
                </a:solidFill>
                <a:latin typeface="Times New Roman" pitchFamily="18" charset="0"/>
                <a:cs typeface="Times New Roman" pitchFamily="18" charset="0"/>
                <a:sym typeface="Symbol"/>
              </a:rPr>
              <a:t>X</a:t>
            </a:r>
            <a:r>
              <a:rPr lang="fr-FR" sz="2000" b="1" baseline="30000" dirty="0">
                <a:solidFill>
                  <a:srgbClr val="FF0000"/>
                </a:solidFill>
                <a:latin typeface="Times New Roman" pitchFamily="18" charset="0"/>
                <a:cs typeface="Times New Roman" pitchFamily="18" charset="0"/>
                <a:sym typeface="Symbol"/>
              </a:rPr>
              <a:t>n-1</a:t>
            </a:r>
          </a:p>
          <a:p>
            <a:pPr algn="just"/>
            <a:r>
              <a:rPr lang="fr-FR" sz="2000" b="1" u="sng" dirty="0">
                <a:solidFill>
                  <a:srgbClr val="C00000"/>
                </a:solidFill>
                <a:latin typeface="Times New Roman" pitchFamily="18" charset="0"/>
                <a:cs typeface="Times New Roman" pitchFamily="18" charset="0"/>
              </a:rPr>
              <a:t>Exemple:</a:t>
            </a:r>
            <a:r>
              <a:rPr lang="fr-FR" sz="2000" dirty="0">
                <a:solidFill>
                  <a:srgbClr val="C00000"/>
                </a:solidFill>
                <a:latin typeface="Times New Roman" pitchFamily="18" charset="0"/>
                <a:cs typeface="Times New Roman" pitchFamily="18" charset="0"/>
              </a:rPr>
              <a:t> C = [1101] peut être représenté par  : </a:t>
            </a:r>
            <a:r>
              <a:rPr lang="fr-FR" sz="2000" b="1" dirty="0">
                <a:solidFill>
                  <a:srgbClr val="C00000"/>
                </a:solidFill>
                <a:latin typeface="Times New Roman" pitchFamily="18" charset="0"/>
                <a:cs typeface="Times New Roman" pitchFamily="18" charset="0"/>
                <a:sym typeface="Symbol"/>
              </a:rPr>
              <a:t>C(X) = 1 + X + X</a:t>
            </a:r>
            <a:r>
              <a:rPr lang="fr-FR" sz="2000" b="1" baseline="30000" dirty="0">
                <a:solidFill>
                  <a:srgbClr val="C00000"/>
                </a:solidFill>
                <a:latin typeface="Times New Roman" pitchFamily="18" charset="0"/>
                <a:cs typeface="Times New Roman" pitchFamily="18" charset="0"/>
                <a:sym typeface="Symbol"/>
              </a:rPr>
              <a:t>3</a:t>
            </a:r>
            <a:endParaRPr lang="fr-FR" sz="2000" b="1" baseline="30000" dirty="0">
              <a:solidFill>
                <a:srgbClr val="C00000"/>
              </a:solidFill>
              <a:latin typeface="Times New Roman" pitchFamily="18" charset="0"/>
              <a:cs typeface="Times New Roman" pitchFamily="18" charset="0"/>
            </a:endParaRPr>
          </a:p>
          <a:p>
            <a:endParaRPr lang="fr-FR" sz="2000" b="1" baseline="30000" dirty="0">
              <a:solidFill>
                <a:srgbClr val="FF0000"/>
              </a:solidFill>
              <a:latin typeface="Times New Roman" pitchFamily="18" charset="0"/>
              <a:cs typeface="Times New Roman" pitchFamily="18" charset="0"/>
              <a:sym typeface="Symbol"/>
            </a:endParaRPr>
          </a:p>
          <a:p>
            <a:pPr algn="just"/>
            <a:r>
              <a:rPr lang="fr-FR" sz="2000" b="1" dirty="0">
                <a:solidFill>
                  <a:schemeClr val="accent3">
                    <a:lumMod val="50000"/>
                  </a:schemeClr>
                </a:solidFill>
                <a:latin typeface="Times New Roman" pitchFamily="18" charset="0"/>
                <a:cs typeface="Times New Roman" pitchFamily="18" charset="0"/>
              </a:rPr>
              <a:t>Les coefficients et chaque puissance de X dans le polynôme représentent un décalage temporel d'un bit. Par conséquent, la multiplication du polynôme par X peut être considérée comme un décalage vers la droite.</a:t>
            </a:r>
          </a:p>
          <a:p>
            <a:pPr algn="just"/>
            <a:endParaRPr lang="fr-FR" sz="2000" dirty="0">
              <a:latin typeface="Times New Roman" pitchFamily="18" charset="0"/>
              <a:cs typeface="Times New Roman" pitchFamily="18" charset="0"/>
            </a:endParaRPr>
          </a:p>
          <a:p>
            <a:pPr algn="just">
              <a:buFont typeface="Wingdings" pitchFamily="2" charset="2"/>
              <a:buChar char="q"/>
            </a:pPr>
            <a:r>
              <a:rPr lang="fr-FR" sz="2000" dirty="0">
                <a:latin typeface="Times New Roman" pitchFamily="18" charset="0"/>
                <a:cs typeface="Times New Roman" pitchFamily="18" charset="0"/>
              </a:rPr>
              <a:t> </a:t>
            </a:r>
            <a:r>
              <a:rPr lang="fr-FR" sz="2000" b="1" u="sng" dirty="0">
                <a:solidFill>
                  <a:srgbClr val="0070C0"/>
                </a:solidFill>
                <a:latin typeface="Times New Roman" pitchFamily="18" charset="0"/>
                <a:cs typeface="Times New Roman" pitchFamily="18" charset="0"/>
              </a:rPr>
              <a:t>Somme polynomiale </a:t>
            </a:r>
            <a:r>
              <a:rPr lang="fr-FR" sz="2000" dirty="0">
                <a:solidFill>
                  <a:srgbClr val="0070C0"/>
                </a:solidFill>
                <a:latin typeface="Times New Roman" pitchFamily="18" charset="0"/>
                <a:cs typeface="Times New Roman" pitchFamily="18" charset="0"/>
              </a:rPr>
              <a:t>: somme deux à deux de chaque coefficient .</a:t>
            </a:r>
          </a:p>
          <a:p>
            <a:r>
              <a:rPr lang="fr-FR" sz="2000" b="1" u="sng" dirty="0">
                <a:solidFill>
                  <a:srgbClr val="0070C0"/>
                </a:solidFill>
                <a:latin typeface="Times New Roman" pitchFamily="18" charset="0"/>
                <a:cs typeface="Times New Roman" pitchFamily="18" charset="0"/>
              </a:rPr>
              <a:t>Exemple :</a:t>
            </a:r>
            <a:r>
              <a:rPr lang="fr-FR" sz="2000" b="1" dirty="0">
                <a:solidFill>
                  <a:srgbClr val="0070C0"/>
                </a:solidFill>
                <a:latin typeface="Times New Roman" pitchFamily="18" charset="0"/>
                <a:cs typeface="Times New Roman" pitchFamily="18" charset="0"/>
              </a:rPr>
              <a:t>     </a:t>
            </a:r>
            <a:r>
              <a:rPr lang="fr-FR" sz="2000" dirty="0">
                <a:solidFill>
                  <a:srgbClr val="0070C0"/>
                </a:solidFill>
                <a:latin typeface="Times New Roman" pitchFamily="18" charset="0"/>
                <a:cs typeface="Times New Roman" pitchFamily="18" charset="0"/>
              </a:rPr>
              <a:t>&lt;x</a:t>
            </a:r>
            <a:r>
              <a:rPr lang="fr-FR" sz="2000" baseline="30000" dirty="0">
                <a:solidFill>
                  <a:srgbClr val="0070C0"/>
                </a:solidFill>
                <a:latin typeface="Times New Roman" pitchFamily="18" charset="0"/>
                <a:cs typeface="Times New Roman" pitchFamily="18" charset="0"/>
              </a:rPr>
              <a:t>3</a:t>
            </a:r>
            <a:r>
              <a:rPr lang="fr-FR" sz="2000" dirty="0">
                <a:solidFill>
                  <a:srgbClr val="0070C0"/>
                </a:solidFill>
                <a:latin typeface="Times New Roman" pitchFamily="18" charset="0"/>
                <a:cs typeface="Times New Roman" pitchFamily="18" charset="0"/>
              </a:rPr>
              <a:t>+1&gt; + &lt;x</a:t>
            </a:r>
            <a:r>
              <a:rPr lang="fr-FR" sz="2000" baseline="30000" dirty="0">
                <a:solidFill>
                  <a:srgbClr val="0070C0"/>
                </a:solidFill>
                <a:latin typeface="Times New Roman" pitchFamily="18" charset="0"/>
                <a:cs typeface="Times New Roman" pitchFamily="18" charset="0"/>
              </a:rPr>
              <a:t>4</a:t>
            </a:r>
            <a:r>
              <a:rPr lang="fr-FR" sz="2000" dirty="0">
                <a:solidFill>
                  <a:srgbClr val="0070C0"/>
                </a:solidFill>
                <a:latin typeface="Times New Roman" pitchFamily="18" charset="0"/>
                <a:cs typeface="Times New Roman" pitchFamily="18" charset="0"/>
              </a:rPr>
              <a:t>+x</a:t>
            </a:r>
            <a:r>
              <a:rPr lang="fr-FR" sz="2000" baseline="30000" dirty="0">
                <a:solidFill>
                  <a:srgbClr val="0070C0"/>
                </a:solidFill>
                <a:latin typeface="Times New Roman" pitchFamily="18" charset="0"/>
                <a:cs typeface="Times New Roman" pitchFamily="18" charset="0"/>
              </a:rPr>
              <a:t>2</a:t>
            </a:r>
            <a:r>
              <a:rPr lang="fr-FR" sz="2000" dirty="0">
                <a:solidFill>
                  <a:srgbClr val="0070C0"/>
                </a:solidFill>
                <a:latin typeface="Times New Roman" pitchFamily="18" charset="0"/>
                <a:cs typeface="Times New Roman" pitchFamily="18" charset="0"/>
              </a:rPr>
              <a:t>+1&gt; = &lt;x</a:t>
            </a:r>
            <a:r>
              <a:rPr lang="fr-FR" sz="2000" baseline="30000" dirty="0">
                <a:solidFill>
                  <a:srgbClr val="0070C0"/>
                </a:solidFill>
                <a:latin typeface="Times New Roman" pitchFamily="18" charset="0"/>
                <a:cs typeface="Times New Roman" pitchFamily="18" charset="0"/>
              </a:rPr>
              <a:t>4</a:t>
            </a:r>
            <a:r>
              <a:rPr lang="fr-FR" sz="2000" dirty="0">
                <a:solidFill>
                  <a:srgbClr val="0070C0"/>
                </a:solidFill>
                <a:latin typeface="Times New Roman" pitchFamily="18" charset="0"/>
                <a:cs typeface="Times New Roman" pitchFamily="18" charset="0"/>
              </a:rPr>
              <a:t>+x</a:t>
            </a:r>
            <a:r>
              <a:rPr lang="fr-FR" sz="2000" baseline="30000" dirty="0">
                <a:solidFill>
                  <a:srgbClr val="0070C0"/>
                </a:solidFill>
                <a:latin typeface="Times New Roman" pitchFamily="18" charset="0"/>
                <a:cs typeface="Times New Roman" pitchFamily="18" charset="0"/>
              </a:rPr>
              <a:t>3</a:t>
            </a:r>
            <a:r>
              <a:rPr lang="fr-FR" sz="2000" dirty="0">
                <a:solidFill>
                  <a:srgbClr val="0070C0"/>
                </a:solidFill>
                <a:latin typeface="Times New Roman" pitchFamily="18" charset="0"/>
                <a:cs typeface="Times New Roman" pitchFamily="18" charset="0"/>
              </a:rPr>
              <a:t>+x</a:t>
            </a:r>
            <a:r>
              <a:rPr lang="fr-FR" sz="2000" baseline="30000" dirty="0">
                <a:solidFill>
                  <a:srgbClr val="0070C0"/>
                </a:solidFill>
                <a:latin typeface="Times New Roman" pitchFamily="18" charset="0"/>
                <a:cs typeface="Times New Roman" pitchFamily="18" charset="0"/>
              </a:rPr>
              <a:t>2</a:t>
            </a:r>
            <a:r>
              <a:rPr lang="fr-FR" sz="2000" dirty="0">
                <a:solidFill>
                  <a:srgbClr val="0070C0"/>
                </a:solidFill>
                <a:latin typeface="Times New Roman" pitchFamily="18" charset="0"/>
                <a:cs typeface="Times New Roman" pitchFamily="18" charset="0"/>
              </a:rPr>
              <a:t>&gt; </a:t>
            </a:r>
            <a:r>
              <a:rPr lang="fr-FR" sz="2000" dirty="0">
                <a:solidFill>
                  <a:srgbClr val="0070C0"/>
                </a:solidFill>
                <a:latin typeface="Times New Roman" pitchFamily="18" charset="0"/>
                <a:cs typeface="Times New Roman" pitchFamily="18" charset="0"/>
                <a:sym typeface="Symbol"/>
              </a:rPr>
              <a:t> C=  [1001] + [10101] = [11100]</a:t>
            </a:r>
          </a:p>
          <a:p>
            <a:endParaRPr lang="fr-FR" sz="2000" dirty="0">
              <a:solidFill>
                <a:srgbClr val="0070C0"/>
              </a:solidFill>
              <a:latin typeface="Times New Roman" pitchFamily="18" charset="0"/>
              <a:cs typeface="Times New Roman" pitchFamily="18" charset="0"/>
              <a:sym typeface="Symbol"/>
            </a:endParaRPr>
          </a:p>
          <a:p>
            <a:pPr>
              <a:buFont typeface="Wingdings" pitchFamily="2" charset="2"/>
              <a:buChar char="q"/>
            </a:pPr>
            <a:r>
              <a:rPr lang="fr-FR" sz="2000" b="1" u="sng" dirty="0">
                <a:solidFill>
                  <a:srgbClr val="002060"/>
                </a:solidFill>
                <a:latin typeface="Times New Roman" pitchFamily="18" charset="0"/>
                <a:cs typeface="Times New Roman" pitchFamily="18" charset="0"/>
              </a:rPr>
              <a:t>Produit polynomiale </a:t>
            </a:r>
            <a:r>
              <a:rPr lang="fr-FR" sz="2000" dirty="0">
                <a:solidFill>
                  <a:srgbClr val="002060"/>
                </a:solidFill>
                <a:latin typeface="Times New Roman" pitchFamily="18" charset="0"/>
                <a:cs typeface="Times New Roman" pitchFamily="18" charset="0"/>
              </a:rPr>
              <a:t>:  c’est un produit vectoriel</a:t>
            </a:r>
          </a:p>
          <a:p>
            <a:r>
              <a:rPr lang="fr-FR" sz="2000" b="1" u="sng" dirty="0">
                <a:solidFill>
                  <a:srgbClr val="002060"/>
                </a:solidFill>
                <a:latin typeface="Times New Roman" pitchFamily="18" charset="0"/>
                <a:cs typeface="Times New Roman" pitchFamily="18" charset="0"/>
              </a:rPr>
              <a:t>Exemple :</a:t>
            </a:r>
            <a:r>
              <a:rPr lang="fr-FR" sz="2000" b="1" dirty="0">
                <a:solidFill>
                  <a:srgbClr val="002060"/>
                </a:solidFill>
                <a:latin typeface="Times New Roman" pitchFamily="18" charset="0"/>
                <a:cs typeface="Times New Roman" pitchFamily="18" charset="0"/>
              </a:rPr>
              <a:t>   </a:t>
            </a:r>
            <a:r>
              <a:rPr lang="fr-FR" sz="2000" dirty="0">
                <a:solidFill>
                  <a:srgbClr val="002060"/>
                </a:solidFill>
                <a:latin typeface="Times New Roman" pitchFamily="18" charset="0"/>
                <a:cs typeface="Times New Roman" pitchFamily="18" charset="0"/>
              </a:rPr>
              <a:t>&lt;x</a:t>
            </a:r>
            <a:r>
              <a:rPr lang="fr-FR" sz="2000" baseline="30000" dirty="0">
                <a:solidFill>
                  <a:srgbClr val="002060"/>
                </a:solidFill>
                <a:latin typeface="Times New Roman" pitchFamily="18" charset="0"/>
                <a:cs typeface="Times New Roman" pitchFamily="18" charset="0"/>
              </a:rPr>
              <a:t>3</a:t>
            </a:r>
            <a:r>
              <a:rPr lang="fr-FR" sz="2000" dirty="0">
                <a:solidFill>
                  <a:srgbClr val="002060"/>
                </a:solidFill>
                <a:latin typeface="Times New Roman" pitchFamily="18" charset="0"/>
                <a:cs typeface="Times New Roman" pitchFamily="18" charset="0"/>
              </a:rPr>
              <a:t>+1&gt; . &lt;x+1&gt; = &lt;x</a:t>
            </a:r>
            <a:r>
              <a:rPr lang="fr-FR" sz="2000" baseline="30000" dirty="0">
                <a:solidFill>
                  <a:srgbClr val="002060"/>
                </a:solidFill>
                <a:latin typeface="Times New Roman" pitchFamily="18" charset="0"/>
                <a:cs typeface="Times New Roman" pitchFamily="18" charset="0"/>
              </a:rPr>
              <a:t>4</a:t>
            </a:r>
            <a:r>
              <a:rPr lang="fr-FR" sz="2000" dirty="0">
                <a:solidFill>
                  <a:srgbClr val="002060"/>
                </a:solidFill>
                <a:latin typeface="Times New Roman" pitchFamily="18" charset="0"/>
                <a:cs typeface="Times New Roman" pitchFamily="18" charset="0"/>
              </a:rPr>
              <a:t>+x</a:t>
            </a:r>
            <a:r>
              <a:rPr lang="fr-FR" sz="2000" baseline="30000" dirty="0">
                <a:solidFill>
                  <a:srgbClr val="002060"/>
                </a:solidFill>
                <a:latin typeface="Times New Roman" pitchFamily="18" charset="0"/>
                <a:cs typeface="Times New Roman" pitchFamily="18" charset="0"/>
              </a:rPr>
              <a:t>3</a:t>
            </a:r>
            <a:r>
              <a:rPr lang="fr-FR" sz="2000" dirty="0">
                <a:solidFill>
                  <a:srgbClr val="002060"/>
                </a:solidFill>
                <a:latin typeface="Times New Roman" pitchFamily="18" charset="0"/>
                <a:cs typeface="Times New Roman" pitchFamily="18" charset="0"/>
              </a:rPr>
              <a:t>+x+1&gt; </a:t>
            </a:r>
            <a:r>
              <a:rPr lang="fr-FR" sz="2000" dirty="0">
                <a:solidFill>
                  <a:srgbClr val="002060"/>
                </a:solidFill>
                <a:latin typeface="Times New Roman" pitchFamily="18" charset="0"/>
                <a:cs typeface="Times New Roman" pitchFamily="18" charset="0"/>
                <a:sym typeface="Symbol"/>
              </a:rPr>
              <a:t> C=  [1001] . [11] = [11011]</a:t>
            </a:r>
          </a:p>
          <a:p>
            <a:endParaRPr lang="fr-FR" sz="2000" dirty="0">
              <a:solidFill>
                <a:srgbClr val="002060"/>
              </a:solidFill>
              <a:latin typeface="Times New Roman" pitchFamily="18" charset="0"/>
              <a:cs typeface="Times New Roman" pitchFamily="18" charset="0"/>
              <a:sym typeface="Symbol"/>
            </a:endParaRPr>
          </a:p>
          <a:p>
            <a:pPr>
              <a:buFont typeface="Wingdings" pitchFamily="2" charset="2"/>
              <a:buChar char="q"/>
            </a:pPr>
            <a:r>
              <a:rPr lang="fr-FR" sz="2000" b="1" u="sng" dirty="0">
                <a:solidFill>
                  <a:srgbClr val="00B050"/>
                </a:solidFill>
                <a:latin typeface="Times New Roman" pitchFamily="18" charset="0"/>
                <a:cs typeface="Times New Roman" pitchFamily="18" charset="0"/>
              </a:rPr>
              <a:t>Division polynomiale</a:t>
            </a:r>
          </a:p>
          <a:p>
            <a:r>
              <a:rPr lang="fr-FR" sz="2000" b="1" u="sng" dirty="0">
                <a:solidFill>
                  <a:srgbClr val="00B050"/>
                </a:solidFill>
                <a:latin typeface="Times New Roman" pitchFamily="18" charset="0"/>
                <a:cs typeface="Times New Roman" pitchFamily="18" charset="0"/>
              </a:rPr>
              <a:t>Exemple :</a:t>
            </a:r>
            <a:r>
              <a:rPr lang="fr-FR" sz="2000" b="1" dirty="0">
                <a:solidFill>
                  <a:srgbClr val="00B050"/>
                </a:solidFill>
                <a:latin typeface="Times New Roman" pitchFamily="18" charset="0"/>
                <a:cs typeface="Times New Roman" pitchFamily="18" charset="0"/>
              </a:rPr>
              <a:t>      </a:t>
            </a:r>
            <a:r>
              <a:rPr lang="fr-FR" sz="2000" dirty="0">
                <a:solidFill>
                  <a:srgbClr val="00B050"/>
                </a:solidFill>
                <a:latin typeface="Times New Roman" pitchFamily="18" charset="0"/>
                <a:cs typeface="Times New Roman" pitchFamily="18" charset="0"/>
              </a:rPr>
              <a:t>&lt;x</a:t>
            </a:r>
            <a:r>
              <a:rPr lang="fr-FR" sz="2000" baseline="30000" dirty="0">
                <a:solidFill>
                  <a:srgbClr val="00B050"/>
                </a:solidFill>
                <a:latin typeface="Times New Roman" pitchFamily="18" charset="0"/>
                <a:cs typeface="Times New Roman" pitchFamily="18" charset="0"/>
              </a:rPr>
              <a:t>4</a:t>
            </a:r>
            <a:r>
              <a:rPr lang="fr-FR" sz="2000" dirty="0">
                <a:solidFill>
                  <a:srgbClr val="00B050"/>
                </a:solidFill>
                <a:latin typeface="Times New Roman" pitchFamily="18" charset="0"/>
                <a:cs typeface="Times New Roman" pitchFamily="18" charset="0"/>
              </a:rPr>
              <a:t>+x</a:t>
            </a:r>
            <a:r>
              <a:rPr lang="fr-FR" sz="2000" baseline="30000" dirty="0">
                <a:solidFill>
                  <a:srgbClr val="00B050"/>
                </a:solidFill>
                <a:latin typeface="Times New Roman" pitchFamily="18" charset="0"/>
                <a:cs typeface="Times New Roman" pitchFamily="18" charset="0"/>
              </a:rPr>
              <a:t>2</a:t>
            </a:r>
            <a:r>
              <a:rPr lang="fr-FR" sz="2000" dirty="0">
                <a:solidFill>
                  <a:srgbClr val="00B050"/>
                </a:solidFill>
                <a:latin typeface="Times New Roman" pitchFamily="18" charset="0"/>
                <a:cs typeface="Times New Roman" pitchFamily="18" charset="0"/>
              </a:rPr>
              <a:t>+x+1&gt; / &lt;x+1&gt; = &lt;x</a:t>
            </a:r>
            <a:r>
              <a:rPr lang="fr-FR" sz="2000" baseline="30000" dirty="0">
                <a:solidFill>
                  <a:srgbClr val="00B050"/>
                </a:solidFill>
                <a:latin typeface="Times New Roman" pitchFamily="18" charset="0"/>
                <a:cs typeface="Times New Roman" pitchFamily="18" charset="0"/>
              </a:rPr>
              <a:t>3</a:t>
            </a:r>
            <a:r>
              <a:rPr lang="fr-FR" sz="2000" dirty="0">
                <a:solidFill>
                  <a:srgbClr val="00B050"/>
                </a:solidFill>
                <a:latin typeface="Times New Roman" pitchFamily="18" charset="0"/>
                <a:cs typeface="Times New Roman" pitchFamily="18" charset="0"/>
              </a:rPr>
              <a:t>+ x</a:t>
            </a:r>
            <a:r>
              <a:rPr lang="fr-FR" sz="2000" baseline="30000" dirty="0">
                <a:solidFill>
                  <a:srgbClr val="00B050"/>
                </a:solidFill>
                <a:latin typeface="Times New Roman" pitchFamily="18" charset="0"/>
                <a:cs typeface="Times New Roman" pitchFamily="18" charset="0"/>
              </a:rPr>
              <a:t>2</a:t>
            </a:r>
            <a:r>
              <a:rPr lang="fr-FR" sz="2000" dirty="0">
                <a:solidFill>
                  <a:srgbClr val="00B050"/>
                </a:solidFill>
                <a:latin typeface="Times New Roman" pitchFamily="18" charset="0"/>
                <a:cs typeface="Times New Roman" pitchFamily="18" charset="0"/>
              </a:rPr>
              <a:t>+1&gt; </a:t>
            </a:r>
            <a:r>
              <a:rPr lang="fr-FR" sz="2000" dirty="0">
                <a:solidFill>
                  <a:srgbClr val="00B050"/>
                </a:solidFill>
                <a:latin typeface="Times New Roman" pitchFamily="18" charset="0"/>
                <a:cs typeface="Times New Roman" pitchFamily="18" charset="0"/>
                <a:sym typeface="Symbol"/>
              </a:rPr>
              <a:t> C= [10111] / [11] = [1101]</a:t>
            </a:r>
            <a:endParaRPr lang="fr-FR" sz="2000"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2892565179"/>
      </p:ext>
    </p:extLst>
  </p:cSld>
  <p:clrMapOvr>
    <a:masterClrMapping/>
  </p:clrMapOvr>
  <p:transition advTm="1500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30</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0883" name="Picture 3"/>
          <p:cNvPicPr>
            <a:picLocks noChangeAspect="1" noChangeArrowheads="1"/>
          </p:cNvPicPr>
          <p:nvPr/>
        </p:nvPicPr>
        <p:blipFill>
          <a:blip r:embed="rId2"/>
          <a:srcRect/>
          <a:stretch>
            <a:fillRect/>
          </a:stretch>
        </p:blipFill>
        <p:spPr bwMode="auto">
          <a:xfrm>
            <a:off x="214282" y="3295656"/>
            <a:ext cx="8591152" cy="3419492"/>
          </a:xfrm>
          <a:prstGeom prst="rect">
            <a:avLst/>
          </a:prstGeom>
          <a:noFill/>
          <a:ln w="9525">
            <a:noFill/>
            <a:miter lim="800000"/>
            <a:headEnd/>
            <a:tailEnd/>
          </a:ln>
          <a:effectLst/>
        </p:spPr>
      </p:pic>
      <p:pic>
        <p:nvPicPr>
          <p:cNvPr id="250884" name="Picture 4"/>
          <p:cNvPicPr>
            <a:picLocks noChangeAspect="1" noChangeArrowheads="1"/>
          </p:cNvPicPr>
          <p:nvPr/>
        </p:nvPicPr>
        <p:blipFill>
          <a:blip r:embed="rId3"/>
          <a:srcRect/>
          <a:stretch>
            <a:fillRect/>
          </a:stretch>
        </p:blipFill>
        <p:spPr bwMode="auto">
          <a:xfrm>
            <a:off x="214282" y="1500174"/>
            <a:ext cx="8572560" cy="835345"/>
          </a:xfrm>
          <a:prstGeom prst="rect">
            <a:avLst/>
          </a:prstGeom>
          <a:noFill/>
          <a:ln w="9525">
            <a:noFill/>
            <a:miter lim="800000"/>
            <a:headEnd/>
            <a:tailEnd/>
          </a:ln>
          <a:effectLst/>
        </p:spPr>
      </p:pic>
      <p:sp>
        <p:nvSpPr>
          <p:cNvPr id="11" name="ZoneTexte 10"/>
          <p:cNvSpPr txBox="1"/>
          <p:nvPr/>
        </p:nvSpPr>
        <p:spPr>
          <a:xfrm>
            <a:off x="0" y="2569485"/>
            <a:ext cx="9144000" cy="430887"/>
          </a:xfrm>
          <a:prstGeom prst="rect">
            <a:avLst/>
          </a:prstGeom>
          <a:noFill/>
        </p:spPr>
        <p:txBody>
          <a:bodyPr wrap="square" rtlCol="0">
            <a:spAutoFit/>
          </a:bodyPr>
          <a:lstStyle/>
          <a:p>
            <a:r>
              <a:rPr lang="fr-FR" sz="2200" b="1" dirty="0">
                <a:solidFill>
                  <a:srgbClr val="C00000"/>
                </a:solidFill>
                <a:sym typeface="Symbol"/>
              </a:rPr>
              <a:t>(C) est l’ensemble des formes polynômiales du code cyclique C</a:t>
            </a:r>
            <a:endParaRPr lang="fr-FR" sz="2200" b="1" dirty="0">
              <a:solidFill>
                <a:srgbClr val="C00000"/>
              </a:solidFill>
            </a:endParaRPr>
          </a:p>
        </p:txBody>
      </p:sp>
    </p:spTree>
  </p:cSld>
  <p:clrMapOvr>
    <a:masterClrMapping/>
  </p:clrMapOvr>
  <p:transition advTm="1500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31</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1906" name="Picture 2"/>
          <p:cNvPicPr>
            <a:picLocks noChangeAspect="1" noChangeArrowheads="1"/>
          </p:cNvPicPr>
          <p:nvPr/>
        </p:nvPicPr>
        <p:blipFill>
          <a:blip r:embed="rId2"/>
          <a:srcRect/>
          <a:stretch>
            <a:fillRect/>
          </a:stretch>
        </p:blipFill>
        <p:spPr bwMode="auto">
          <a:xfrm>
            <a:off x="85335" y="2000240"/>
            <a:ext cx="8915821" cy="3793675"/>
          </a:xfrm>
          <a:prstGeom prst="rect">
            <a:avLst/>
          </a:prstGeom>
          <a:noFill/>
          <a:ln w="9525">
            <a:noFill/>
            <a:miter lim="800000"/>
            <a:headEnd/>
            <a:tailEnd/>
          </a:ln>
          <a:effectLst/>
        </p:spPr>
      </p:pic>
    </p:spTree>
  </p:cSld>
  <p:clrMapOvr>
    <a:masterClrMapping/>
  </p:clrMapOvr>
  <p:transition advTm="1500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32</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2932" name="Picture 4"/>
          <p:cNvPicPr>
            <a:picLocks noChangeAspect="1" noChangeArrowheads="1"/>
          </p:cNvPicPr>
          <p:nvPr/>
        </p:nvPicPr>
        <p:blipFill>
          <a:blip r:embed="rId2"/>
          <a:srcRect/>
          <a:stretch>
            <a:fillRect/>
          </a:stretch>
        </p:blipFill>
        <p:spPr bwMode="auto">
          <a:xfrm>
            <a:off x="76636" y="1714488"/>
            <a:ext cx="9067364" cy="4223379"/>
          </a:xfrm>
          <a:prstGeom prst="rect">
            <a:avLst/>
          </a:prstGeom>
          <a:noFill/>
          <a:ln w="9525">
            <a:noFill/>
            <a:miter lim="800000"/>
            <a:headEnd/>
            <a:tailEnd/>
          </a:ln>
          <a:effectLst/>
        </p:spPr>
      </p:pic>
    </p:spTree>
  </p:cSld>
  <p:clrMapOvr>
    <a:masterClrMapping/>
  </p:clrMapOvr>
  <p:transition advTm="1500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33</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la construction d’un code cyclique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52931" name="Picture 3"/>
          <p:cNvPicPr>
            <a:picLocks noChangeAspect="1" noChangeArrowheads="1"/>
          </p:cNvPicPr>
          <p:nvPr/>
        </p:nvPicPr>
        <p:blipFill>
          <a:blip r:embed="rId2"/>
          <a:srcRect/>
          <a:stretch>
            <a:fillRect/>
          </a:stretch>
        </p:blipFill>
        <p:spPr bwMode="auto">
          <a:xfrm>
            <a:off x="214282" y="1857364"/>
            <a:ext cx="8795407" cy="4214842"/>
          </a:xfrm>
          <a:prstGeom prst="rect">
            <a:avLst/>
          </a:prstGeom>
          <a:noFill/>
          <a:ln w="9525">
            <a:noFill/>
            <a:miter lim="800000"/>
            <a:headEnd/>
            <a:tailEnd/>
          </a:ln>
          <a:effectLst/>
        </p:spPr>
      </p:pic>
    </p:spTree>
  </p:cSld>
  <p:clrMapOvr>
    <a:masterClrMapping/>
  </p:clrMapOvr>
  <p:transition advTm="1500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34</a:t>
            </a:fld>
            <a:endParaRPr lang="fr-FR" dirty="0"/>
          </a:p>
        </p:txBody>
      </p:sp>
      <p:sp>
        <p:nvSpPr>
          <p:cNvPr id="10" name="ZoneTexte 9"/>
          <p:cNvSpPr txBox="1"/>
          <p:nvPr/>
        </p:nvSpPr>
        <p:spPr>
          <a:xfrm>
            <a:off x="0" y="642918"/>
            <a:ext cx="9144000" cy="523220"/>
          </a:xfrm>
          <a:prstGeom prst="rect">
            <a:avLst/>
          </a:prstGeom>
          <a:noFill/>
        </p:spPr>
        <p:txBody>
          <a:bodyPr wrap="square" rtlCol="0">
            <a:spAutoFit/>
          </a:bodyPr>
          <a:lstStyle/>
          <a:p>
            <a:pPr algn="ctr"/>
            <a:r>
              <a:rPr lang="fr-FR" sz="2800" b="1" dirty="0">
                <a:solidFill>
                  <a:srgbClr val="7030A0"/>
                </a:solidFill>
              </a:rPr>
              <a:t>Les codes BCH (Bose-</a:t>
            </a:r>
            <a:r>
              <a:rPr lang="fr-FR" sz="2800" b="1" dirty="0" err="1">
                <a:solidFill>
                  <a:srgbClr val="7030A0"/>
                </a:solidFill>
              </a:rPr>
              <a:t>Chaudhuri</a:t>
            </a:r>
            <a:r>
              <a:rPr lang="fr-FR" sz="2800" b="1" dirty="0">
                <a:solidFill>
                  <a:srgbClr val="7030A0"/>
                </a:solidFill>
              </a:rPr>
              <a:t>-</a:t>
            </a:r>
            <a:r>
              <a:rPr lang="fr-FR" sz="2800" b="1" dirty="0" err="1">
                <a:solidFill>
                  <a:srgbClr val="7030A0"/>
                </a:solidFill>
              </a:rPr>
              <a:t>Hocquenghem</a:t>
            </a:r>
            <a:r>
              <a:rPr lang="fr-FR" sz="2800" b="1" dirty="0">
                <a:solidFill>
                  <a:srgbClr val="7030A0"/>
                </a:solidFill>
              </a:rPr>
              <a:t>)</a:t>
            </a:r>
            <a:endParaRPr lang="fr-FR" b="1" dirty="0">
              <a:solidFill>
                <a:srgbClr val="7030A0"/>
              </a:solidFill>
            </a:endParaRPr>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2585323"/>
          </a:xfrm>
          <a:prstGeom prst="rect">
            <a:avLst/>
          </a:prstGeom>
          <a:noFill/>
        </p:spPr>
        <p:txBody>
          <a:bodyPr wrap="square" rtlCol="0">
            <a:spAutoFit/>
          </a:bodyPr>
          <a:lstStyle/>
          <a:p>
            <a:pPr algn="just"/>
            <a:r>
              <a:rPr lang="fr-FR" sz="2400" b="1" dirty="0">
                <a:solidFill>
                  <a:srgbClr val="FF0000"/>
                </a:solidFill>
              </a:rPr>
              <a:t>Les codes BCH (Bose-</a:t>
            </a:r>
            <a:r>
              <a:rPr lang="fr-FR" sz="2400" b="1" dirty="0" err="1">
                <a:solidFill>
                  <a:srgbClr val="FF0000"/>
                </a:solidFill>
              </a:rPr>
              <a:t>Chaudhuri</a:t>
            </a:r>
            <a:r>
              <a:rPr lang="fr-FR" sz="2400" b="1" dirty="0">
                <a:solidFill>
                  <a:srgbClr val="FF0000"/>
                </a:solidFill>
              </a:rPr>
              <a:t>-</a:t>
            </a:r>
            <a:r>
              <a:rPr lang="fr-FR" sz="2400" b="1" dirty="0" err="1">
                <a:solidFill>
                  <a:srgbClr val="FF0000"/>
                </a:solidFill>
              </a:rPr>
              <a:t>Hocquenghem</a:t>
            </a:r>
            <a:r>
              <a:rPr lang="fr-FR" sz="2400" b="1" dirty="0">
                <a:solidFill>
                  <a:srgbClr val="FF0000"/>
                </a:solidFill>
              </a:rPr>
              <a:t>) </a:t>
            </a:r>
            <a:r>
              <a:rPr lang="fr-FR" sz="2400" dirty="0">
                <a:solidFill>
                  <a:srgbClr val="0070C0"/>
                </a:solidFill>
              </a:rPr>
              <a:t>sont ceux qui ont la plus grande capacité de correction d'erreurs indépendantes pour une redondance et une longueur données. Leur rendement n'est pas très élevé. Ce sont une extension des codes cycliques, ils sont non pas construit sur un alphabet binaire mais un alphabet composé d'un grand ensemble de symboles. Le polynôme générateur du code BCH est :</a:t>
            </a:r>
          </a:p>
          <a:p>
            <a:endParaRPr lang="fr-FR" dirty="0"/>
          </a:p>
        </p:txBody>
      </p:sp>
      <p:sp>
        <p:nvSpPr>
          <p:cNvPr id="233474" name="AutoShape 2" descr="https://www.supinfo.com/articles/resources/174940/1431/0.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8" name="Objet 7"/>
          <p:cNvGraphicFramePr>
            <a:graphicFrameLocks noChangeAspect="1"/>
          </p:cNvGraphicFramePr>
          <p:nvPr/>
        </p:nvGraphicFramePr>
        <p:xfrm>
          <a:off x="1714480" y="3714752"/>
          <a:ext cx="4993140" cy="500066"/>
        </p:xfrm>
        <a:graphic>
          <a:graphicData uri="http://schemas.openxmlformats.org/presentationml/2006/ole">
            <mc:AlternateContent xmlns:mc="http://schemas.openxmlformats.org/markup-compatibility/2006">
              <mc:Choice xmlns:v="urn:schemas-microsoft-com:vml" Requires="v">
                <p:oleObj spid="_x0000_s7172" name="Équation" r:id="rId3" imgW="2108160" imgH="241200" progId="Equation.3">
                  <p:embed/>
                </p:oleObj>
              </mc:Choice>
              <mc:Fallback>
                <p:oleObj name="Équation" r:id="rId3" imgW="210816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480" y="3714752"/>
                        <a:ext cx="4993140"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t 8"/>
          <p:cNvGraphicFramePr>
            <a:graphicFrameLocks noChangeAspect="1"/>
          </p:cNvGraphicFramePr>
          <p:nvPr/>
        </p:nvGraphicFramePr>
        <p:xfrm>
          <a:off x="3571868" y="5429264"/>
          <a:ext cx="1305728" cy="500066"/>
        </p:xfrm>
        <a:graphic>
          <a:graphicData uri="http://schemas.openxmlformats.org/presentationml/2006/ole">
            <mc:AlternateContent xmlns:mc="http://schemas.openxmlformats.org/markup-compatibility/2006">
              <mc:Choice xmlns:v="urn:schemas-microsoft-com:vml" Requires="v">
                <p:oleObj spid="_x0000_s7173" name="Équation" r:id="rId5" imgW="596880" imgH="228600" progId="Equation.3">
                  <p:embed/>
                </p:oleObj>
              </mc:Choice>
              <mc:Fallback>
                <p:oleObj name="Équation" r:id="rId5" imgW="596880" imgH="228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71868" y="5429264"/>
                        <a:ext cx="1305728"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4926939"/>
            <a:ext cx="9144000" cy="430887"/>
          </a:xfrm>
          <a:prstGeom prst="rect">
            <a:avLst/>
          </a:prstGeom>
          <a:noFill/>
        </p:spPr>
        <p:txBody>
          <a:bodyPr wrap="square" rtlCol="0">
            <a:spAutoFit/>
          </a:bodyPr>
          <a:lstStyle/>
          <a:p>
            <a:r>
              <a:rPr lang="fr-FR" sz="2200" dirty="0">
                <a:solidFill>
                  <a:srgbClr val="7030A0"/>
                </a:solidFill>
              </a:rPr>
              <a:t>Les codes BCH primitifs sont  les plus utilisés et correspondent à l’expression:</a:t>
            </a:r>
          </a:p>
        </p:txBody>
      </p:sp>
      <p:sp>
        <p:nvSpPr>
          <p:cNvPr id="13" name="ZoneTexte 12"/>
          <p:cNvSpPr txBox="1"/>
          <p:nvPr/>
        </p:nvSpPr>
        <p:spPr>
          <a:xfrm>
            <a:off x="0" y="6110607"/>
            <a:ext cx="9144000" cy="461665"/>
          </a:xfrm>
          <a:prstGeom prst="rect">
            <a:avLst/>
          </a:prstGeom>
          <a:noFill/>
        </p:spPr>
        <p:txBody>
          <a:bodyPr wrap="square" rtlCol="0">
            <a:spAutoFit/>
          </a:bodyPr>
          <a:lstStyle/>
          <a:p>
            <a:r>
              <a:rPr lang="fr-FR" sz="2400" b="1" dirty="0">
                <a:solidFill>
                  <a:srgbClr val="FF0000"/>
                </a:solidFill>
              </a:rPr>
              <a:t>Pour n=q-1 on obtient le code Reed-Salomon</a:t>
            </a:r>
          </a:p>
        </p:txBody>
      </p:sp>
      <p:sp>
        <p:nvSpPr>
          <p:cNvPr id="14" name="ZoneTexte 13"/>
          <p:cNvSpPr txBox="1"/>
          <p:nvPr/>
        </p:nvSpPr>
        <p:spPr>
          <a:xfrm>
            <a:off x="0" y="4286256"/>
            <a:ext cx="4572000" cy="430887"/>
          </a:xfrm>
          <a:prstGeom prst="rect">
            <a:avLst/>
          </a:prstGeom>
          <a:noFill/>
        </p:spPr>
        <p:txBody>
          <a:bodyPr wrap="square" rtlCol="0">
            <a:spAutoFit/>
          </a:bodyPr>
          <a:lstStyle/>
          <a:p>
            <a:r>
              <a:rPr lang="fr-FR" sz="2200" b="1" i="1" dirty="0" err="1">
                <a:solidFill>
                  <a:srgbClr val="FF0000"/>
                </a:solidFill>
              </a:rPr>
              <a:t>ppcm</a:t>
            </a:r>
            <a:r>
              <a:rPr lang="fr-FR" sz="2200" b="1" i="1" dirty="0">
                <a:solidFill>
                  <a:srgbClr val="FF0000"/>
                </a:solidFill>
              </a:rPr>
              <a:t> : Plus Petit Multiple Commun</a:t>
            </a:r>
          </a:p>
        </p:txBody>
      </p:sp>
    </p:spTree>
  </p:cSld>
  <p:clrMapOvr>
    <a:masterClrMapping/>
  </p:clrMapOvr>
  <p:transition advTm="1500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35</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7030A0"/>
                </a:solidFill>
              </a:rPr>
              <a:t>Les codes RS (Reed-</a:t>
            </a:r>
            <a:r>
              <a:rPr lang="fr-FR" sz="2800" b="1" dirty="0" err="1">
                <a:solidFill>
                  <a:srgbClr val="7030A0"/>
                </a:solidFill>
              </a:rPr>
              <a:t>Solomon</a:t>
            </a:r>
            <a:r>
              <a:rPr lang="fr-FR" sz="2800" b="1" dirty="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428736"/>
            <a:ext cx="9144000" cy="5539978"/>
          </a:xfrm>
          <a:prstGeom prst="rect">
            <a:avLst/>
          </a:prstGeom>
          <a:noFill/>
        </p:spPr>
        <p:txBody>
          <a:bodyPr wrap="square" rtlCol="0">
            <a:spAutoFit/>
          </a:bodyPr>
          <a:lstStyle/>
          <a:p>
            <a:pPr algn="just"/>
            <a:r>
              <a:rPr lang="fr-FR" sz="2400" b="1" dirty="0">
                <a:solidFill>
                  <a:srgbClr val="FF0000"/>
                </a:solidFill>
              </a:rPr>
              <a:t>Les codes RS (Reed-</a:t>
            </a:r>
            <a:r>
              <a:rPr lang="fr-FR" sz="2400" b="1" dirty="0" err="1">
                <a:solidFill>
                  <a:srgbClr val="FF0000"/>
                </a:solidFill>
              </a:rPr>
              <a:t>Solomon</a:t>
            </a:r>
            <a:r>
              <a:rPr lang="fr-FR" sz="2400" b="1" dirty="0">
                <a:solidFill>
                  <a:srgbClr val="FF0000"/>
                </a:solidFill>
              </a:rPr>
              <a:t>) :  </a:t>
            </a:r>
            <a:r>
              <a:rPr lang="fr-FR" sz="2200" dirty="0">
                <a:solidFill>
                  <a:srgbClr val="7030A0"/>
                </a:solidFill>
              </a:rPr>
              <a:t>formés de n symboles , au plus n=q-1 avec q=2</a:t>
            </a:r>
            <a:r>
              <a:rPr lang="fr-FR" sz="2200" baseline="30000" dirty="0">
                <a:solidFill>
                  <a:srgbClr val="7030A0"/>
                </a:solidFill>
              </a:rPr>
              <a:t>k</a:t>
            </a:r>
            <a:r>
              <a:rPr lang="fr-FR" sz="2200" dirty="0">
                <a:solidFill>
                  <a:srgbClr val="7030A0"/>
                </a:solidFill>
              </a:rPr>
              <a:t> et ou q est le nombre d’éléments.</a:t>
            </a:r>
          </a:p>
          <a:p>
            <a:pPr algn="just"/>
            <a:endParaRPr lang="fr-FR" sz="2200" dirty="0"/>
          </a:p>
          <a:p>
            <a:pPr algn="just"/>
            <a:r>
              <a:rPr lang="fr-FR" sz="2200" dirty="0">
                <a:solidFill>
                  <a:srgbClr val="00B050"/>
                </a:solidFill>
              </a:rPr>
              <a:t>sont des codes correcteurs très puissants. Ils peuvent être présentés comme des codes BCH dans lequel chaque bit des mots du code est remplacé par un entier défini modulo 2v (avec n=2v-1). La distance d'un code RS(m, n) est égale à n-m+1.</a:t>
            </a:r>
            <a:endParaRPr lang="fr-FR" sz="2200" dirty="0"/>
          </a:p>
          <a:p>
            <a:pPr algn="just"/>
            <a:endParaRPr lang="fr-FR" sz="2200" dirty="0"/>
          </a:p>
          <a:p>
            <a:pPr algn="just"/>
            <a:r>
              <a:rPr lang="fr-FR" sz="2200" dirty="0"/>
              <a:t>L’intérêt des codes de Reed-</a:t>
            </a:r>
            <a:r>
              <a:rPr lang="fr-FR" sz="2200" dirty="0" err="1"/>
              <a:t>Solomon</a:t>
            </a:r>
            <a:r>
              <a:rPr lang="fr-FR" sz="2200" dirty="0"/>
              <a:t> réside dans le fait qu’ils soient d’une part optimaux car ils requièrent un nombre de chiffres de redondance minimal pour une capacité de correction fixée, et, d’autre part ils sont très rapide a coder ainsi qu’à décoder. </a:t>
            </a:r>
          </a:p>
          <a:p>
            <a:pPr algn="just"/>
            <a:r>
              <a:rPr lang="fr-FR" sz="2200" dirty="0"/>
              <a:t>Ils ne possèdent pas de redondances inutile et toute information source contenant au plus deux altération peut être corrigé. </a:t>
            </a:r>
          </a:p>
          <a:p>
            <a:pPr algn="just"/>
            <a:r>
              <a:rPr lang="fr-FR" sz="2200" dirty="0"/>
              <a:t>Les codes de Reed-</a:t>
            </a:r>
            <a:r>
              <a:rPr lang="fr-FR" sz="2200" dirty="0" err="1"/>
              <a:t>Solomon</a:t>
            </a:r>
            <a:r>
              <a:rPr lang="fr-FR" sz="2200" dirty="0"/>
              <a:t>, notés Reed-</a:t>
            </a:r>
            <a:r>
              <a:rPr lang="fr-FR" sz="2200" dirty="0" err="1"/>
              <a:t>Solomon</a:t>
            </a:r>
            <a:r>
              <a:rPr lang="fr-FR" sz="2200" dirty="0"/>
              <a:t>(</a:t>
            </a:r>
            <a:r>
              <a:rPr lang="fr-FR" sz="2200" dirty="0" err="1"/>
              <a:t>k,t</a:t>
            </a:r>
            <a:r>
              <a:rPr lang="fr-FR" sz="2200" dirty="0"/>
              <a:t>) avec k le nombre de bits par symbole et t le nombre de symboles d’erreurs. </a:t>
            </a:r>
          </a:p>
        </p:txBody>
      </p:sp>
    </p:spTree>
  </p:cSld>
  <p:clrMapOvr>
    <a:masterClrMapping/>
  </p:clrMapOvr>
  <p:transition advTm="1500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36</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7030A0"/>
                </a:solidFill>
              </a:rPr>
              <a:t>Les codes RS (Reed-</a:t>
            </a:r>
            <a:r>
              <a:rPr lang="fr-FR" sz="2800" b="1" dirty="0" err="1">
                <a:solidFill>
                  <a:srgbClr val="7030A0"/>
                </a:solidFill>
              </a:rPr>
              <a:t>Solomon</a:t>
            </a:r>
            <a:r>
              <a:rPr lang="fr-FR" sz="2800" b="1" dirty="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5416868"/>
          </a:xfrm>
          <a:prstGeom prst="rect">
            <a:avLst/>
          </a:prstGeom>
          <a:noFill/>
        </p:spPr>
        <p:txBody>
          <a:bodyPr wrap="square" rtlCol="0">
            <a:spAutoFit/>
          </a:bodyPr>
          <a:lstStyle/>
          <a:p>
            <a:pPr algn="just"/>
            <a:r>
              <a:rPr lang="fr-FR" sz="2400" b="1" u="sng" dirty="0">
                <a:solidFill>
                  <a:srgbClr val="FF0000"/>
                </a:solidFill>
              </a:rPr>
              <a:t>Exemple d’un code RS:</a:t>
            </a:r>
          </a:p>
          <a:p>
            <a:pPr algn="just"/>
            <a:r>
              <a:rPr lang="en-US" sz="2400" dirty="0">
                <a:solidFill>
                  <a:srgbClr val="002060"/>
                </a:solidFill>
              </a:rPr>
              <a:t>Le code Reed-Solomon le plus </a:t>
            </a:r>
            <a:r>
              <a:rPr lang="en-US" sz="2400" dirty="0" err="1">
                <a:solidFill>
                  <a:srgbClr val="002060"/>
                </a:solidFill>
              </a:rPr>
              <a:t>populaire</a:t>
            </a:r>
            <a:r>
              <a:rPr lang="en-US" sz="2400" dirty="0">
                <a:solidFill>
                  <a:srgbClr val="002060"/>
                </a:solidFill>
              </a:rPr>
              <a:t> </a:t>
            </a:r>
            <a:r>
              <a:rPr lang="en-US" sz="2400" dirty="0" err="1">
                <a:solidFill>
                  <a:srgbClr val="002060"/>
                </a:solidFill>
              </a:rPr>
              <a:t>est</a:t>
            </a:r>
            <a:r>
              <a:rPr lang="en-US" sz="2400" dirty="0">
                <a:solidFill>
                  <a:srgbClr val="002060"/>
                </a:solidFill>
              </a:rPr>
              <a:t> RS(255,223) avec des </a:t>
            </a:r>
            <a:r>
              <a:rPr lang="en-US" sz="2400" dirty="0" err="1">
                <a:solidFill>
                  <a:srgbClr val="002060"/>
                </a:solidFill>
              </a:rPr>
              <a:t>symbôles</a:t>
            </a:r>
            <a:r>
              <a:rPr lang="en-US" sz="2400" dirty="0">
                <a:solidFill>
                  <a:srgbClr val="002060"/>
                </a:solidFill>
              </a:rPr>
              <a:t> de 8-bit. </a:t>
            </a:r>
            <a:r>
              <a:rPr lang="fr-FR" sz="2400" dirty="0">
                <a:solidFill>
                  <a:srgbClr val="002060"/>
                </a:solidFill>
              </a:rPr>
              <a:t>Chaque mot de code contient 255 octets de mot de code, dont 223 octets sont des données et 32 octets sont la parité. Pour ce code:</a:t>
            </a:r>
          </a:p>
          <a:p>
            <a:pPr algn="just"/>
            <a:r>
              <a:rPr lang="fr-FR" sz="2400" dirty="0">
                <a:solidFill>
                  <a:srgbClr val="FF0000"/>
                </a:solidFill>
              </a:rPr>
              <a:t>  n = 255, k = 223, s = 8</a:t>
            </a:r>
          </a:p>
          <a:p>
            <a:pPr algn="just"/>
            <a:r>
              <a:rPr lang="fr-FR" sz="2400" dirty="0">
                <a:solidFill>
                  <a:srgbClr val="FF0000"/>
                </a:solidFill>
              </a:rPr>
              <a:t>2t = 32, t = 16</a:t>
            </a:r>
          </a:p>
          <a:p>
            <a:pPr algn="just"/>
            <a:r>
              <a:rPr lang="fr-FR" sz="2200" dirty="0">
                <a:solidFill>
                  <a:srgbClr val="00B050"/>
                </a:solidFill>
              </a:rPr>
              <a:t>Le décodeur peut corriger toute erreur de 16 symboles dans le mot de code: c'est-à-dire que les erreurs dans un maximum de 16 octets n'importe où dans le mot de code peuvent être corrigées automatiquement.</a:t>
            </a:r>
          </a:p>
          <a:p>
            <a:pPr algn="just"/>
            <a:endParaRPr lang="fr-FR" sz="2400" b="1" dirty="0">
              <a:solidFill>
                <a:srgbClr val="FF0000"/>
              </a:solidFill>
            </a:endParaRPr>
          </a:p>
          <a:p>
            <a:pPr algn="just"/>
            <a:r>
              <a:rPr lang="fr-FR" sz="2200" b="1" dirty="0">
                <a:solidFill>
                  <a:srgbClr val="7030A0"/>
                </a:solidFill>
              </a:rPr>
              <a:t>Étant donné une taille de symbole s, la longueur maximale du mot de code (n) pour un code Reed-</a:t>
            </a:r>
            <a:r>
              <a:rPr lang="fr-FR" sz="2200" b="1" dirty="0" err="1">
                <a:solidFill>
                  <a:srgbClr val="7030A0"/>
                </a:solidFill>
              </a:rPr>
              <a:t>Solomon</a:t>
            </a:r>
            <a:r>
              <a:rPr lang="fr-FR" sz="2200" b="1" dirty="0">
                <a:solidFill>
                  <a:srgbClr val="7030A0"/>
                </a:solidFill>
              </a:rPr>
              <a:t> est </a:t>
            </a:r>
            <a:r>
              <a:rPr lang="fr-FR" sz="2200" b="1" dirty="0">
                <a:solidFill>
                  <a:srgbClr val="FF0000"/>
                </a:solidFill>
              </a:rPr>
              <a:t>n = 2</a:t>
            </a:r>
            <a:r>
              <a:rPr lang="fr-FR" sz="2200" b="1" baseline="30000" dirty="0">
                <a:solidFill>
                  <a:srgbClr val="FF0000"/>
                </a:solidFill>
              </a:rPr>
              <a:t>s</a:t>
            </a:r>
            <a:r>
              <a:rPr lang="fr-FR" sz="2200" b="1" dirty="0">
                <a:solidFill>
                  <a:srgbClr val="FF0000"/>
                </a:solidFill>
              </a:rPr>
              <a:t> – 1</a:t>
            </a:r>
          </a:p>
          <a:p>
            <a:pPr algn="just"/>
            <a:r>
              <a:rPr lang="fr-FR" sz="2200" b="1" i="1" dirty="0">
                <a:solidFill>
                  <a:srgbClr val="666633"/>
                </a:solidFill>
              </a:rPr>
              <a:t>Par exemple, la longueur maximale d'un code avec des symboles à 8 bits (s = 8) est de 255 octets.</a:t>
            </a:r>
          </a:p>
        </p:txBody>
      </p:sp>
      <p:pic>
        <p:nvPicPr>
          <p:cNvPr id="246786" name="Picture 2"/>
          <p:cNvPicPr>
            <a:picLocks noChangeAspect="1" noChangeArrowheads="1"/>
          </p:cNvPicPr>
          <p:nvPr/>
        </p:nvPicPr>
        <p:blipFill>
          <a:blip r:embed="rId2"/>
          <a:srcRect/>
          <a:stretch>
            <a:fillRect/>
          </a:stretch>
        </p:blipFill>
        <p:spPr bwMode="auto">
          <a:xfrm>
            <a:off x="4443704" y="2857496"/>
            <a:ext cx="4700296" cy="1071570"/>
          </a:xfrm>
          <a:prstGeom prst="rect">
            <a:avLst/>
          </a:prstGeom>
          <a:noFill/>
          <a:ln w="9525">
            <a:noFill/>
            <a:miter lim="800000"/>
            <a:headEnd/>
            <a:tailEnd/>
          </a:ln>
          <a:effectLst/>
        </p:spPr>
      </p:pic>
    </p:spTree>
  </p:cSld>
  <p:clrMapOvr>
    <a:masterClrMapping/>
  </p:clrMapOvr>
  <p:transition advTm="1500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7030A0"/>
                </a:solidFill>
              </a:rPr>
              <a:t>Les codes RS (Reed-</a:t>
            </a:r>
            <a:r>
              <a:rPr lang="fr-FR" sz="2800" b="1" dirty="0" err="1">
                <a:solidFill>
                  <a:srgbClr val="7030A0"/>
                </a:solidFill>
              </a:rPr>
              <a:t>Solomon</a:t>
            </a:r>
            <a:r>
              <a:rPr lang="fr-FR" sz="2800" b="1" dirty="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5539978"/>
          </a:xfrm>
          <a:prstGeom prst="rect">
            <a:avLst/>
          </a:prstGeom>
          <a:noFill/>
        </p:spPr>
        <p:txBody>
          <a:bodyPr wrap="square" rtlCol="0">
            <a:spAutoFit/>
          </a:bodyPr>
          <a:lstStyle/>
          <a:p>
            <a:pPr algn="just"/>
            <a:r>
              <a:rPr lang="fr-FR" sz="2400" b="1" u="sng" dirty="0">
                <a:solidFill>
                  <a:srgbClr val="FF0000"/>
                </a:solidFill>
              </a:rPr>
              <a:t>Exemple d’un code RS:</a:t>
            </a:r>
          </a:p>
          <a:p>
            <a:pPr algn="just"/>
            <a:r>
              <a:rPr lang="fr-FR" sz="2200" dirty="0">
                <a:solidFill>
                  <a:srgbClr val="00B0F0"/>
                </a:solidFill>
              </a:rPr>
              <a:t>Les codes Reed-</a:t>
            </a:r>
            <a:r>
              <a:rPr lang="fr-FR" sz="2200" dirty="0" err="1">
                <a:solidFill>
                  <a:srgbClr val="00B0F0"/>
                </a:solidFill>
              </a:rPr>
              <a:t>Solomon</a:t>
            </a:r>
            <a:r>
              <a:rPr lang="fr-FR" sz="2200" dirty="0">
                <a:solidFill>
                  <a:srgbClr val="00B0F0"/>
                </a:solidFill>
              </a:rPr>
              <a:t> peuvent être raccourcis en faisant (conceptuellement) un certain nombre de symboles de données à zéro au niveau du codeur, sans les transmettre, puis en les réinsérant au niveau du décodeur.</a:t>
            </a:r>
          </a:p>
          <a:p>
            <a:pPr algn="just"/>
            <a:br>
              <a:rPr lang="fr-FR" sz="2200" dirty="0"/>
            </a:br>
            <a:r>
              <a:rPr lang="fr-FR" sz="2200" b="1" u="sng" dirty="0">
                <a:solidFill>
                  <a:srgbClr val="FF0000"/>
                </a:solidFill>
              </a:rPr>
              <a:t>Exemple:</a:t>
            </a:r>
            <a:r>
              <a:rPr lang="fr-FR" sz="2200" dirty="0"/>
              <a:t> </a:t>
            </a:r>
            <a:r>
              <a:rPr lang="fr-FR" sz="2200" dirty="0">
                <a:solidFill>
                  <a:srgbClr val="7030A0"/>
                </a:solidFill>
              </a:rPr>
              <a:t>Le code (255,223) décrit ci-dessus peut être raccourci à (200,168). L'encodeur prend un bloc de 168 octets de données, (conceptuellement) ajoute 55 octets zéro, crée un (255,223) mot de code et transmet uniquement les 168 octets de données et 32 octets de parité.</a:t>
            </a:r>
            <a:br>
              <a:rPr lang="fr-FR" sz="2200" dirty="0"/>
            </a:br>
            <a:br>
              <a:rPr lang="fr-FR" sz="2200" dirty="0"/>
            </a:br>
            <a:r>
              <a:rPr lang="fr-FR" sz="2200" dirty="0">
                <a:solidFill>
                  <a:srgbClr val="666633"/>
                </a:solidFill>
              </a:rPr>
              <a:t>La quantité de "puissance" de traitement requise pour coder et décoder les codes Reed-</a:t>
            </a:r>
            <a:r>
              <a:rPr lang="fr-FR" sz="2200" dirty="0" err="1">
                <a:solidFill>
                  <a:srgbClr val="666633"/>
                </a:solidFill>
              </a:rPr>
              <a:t>Solomon</a:t>
            </a:r>
            <a:r>
              <a:rPr lang="fr-FR" sz="2200" dirty="0">
                <a:solidFill>
                  <a:srgbClr val="666633"/>
                </a:solidFill>
              </a:rPr>
              <a:t> est liée au nombre de symboles de parité par mot de code. Une grande valeur de t signifie qu'un grand nombre d'erreurs peuvent être corrigées mais nécessite plus de puissance de calcul qu'une petite valeur de t.</a:t>
            </a:r>
            <a:endParaRPr lang="fr-FR" sz="2200" b="1" u="sng" dirty="0">
              <a:solidFill>
                <a:srgbClr val="666633"/>
              </a:solidFill>
            </a:endParaRPr>
          </a:p>
        </p:txBody>
      </p:sp>
    </p:spTree>
  </p:cSld>
  <p:clrMapOvr>
    <a:masterClrMapping/>
  </p:clrMapOvr>
  <p:transition advTm="1500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7030A0"/>
                </a:solidFill>
              </a:rPr>
              <a:t>Les codes RS (Reed-</a:t>
            </a:r>
            <a:r>
              <a:rPr lang="fr-FR" sz="2800" b="1" dirty="0" err="1">
                <a:solidFill>
                  <a:srgbClr val="7030A0"/>
                </a:solidFill>
              </a:rPr>
              <a:t>Solomon</a:t>
            </a:r>
            <a:r>
              <a:rPr lang="fr-FR" sz="2800" b="1" dirty="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285860"/>
            <a:ext cx="9144000" cy="4924425"/>
          </a:xfrm>
          <a:prstGeom prst="rect">
            <a:avLst/>
          </a:prstGeom>
          <a:noFill/>
        </p:spPr>
        <p:txBody>
          <a:bodyPr wrap="square" rtlCol="0">
            <a:spAutoFit/>
          </a:bodyPr>
          <a:lstStyle/>
          <a:p>
            <a:pPr algn="just"/>
            <a:r>
              <a:rPr lang="fr-FR" sz="2400" b="1" u="sng" dirty="0">
                <a:solidFill>
                  <a:srgbClr val="FF0000"/>
                </a:solidFill>
              </a:rPr>
              <a:t>Erreurs de symboles</a:t>
            </a:r>
          </a:p>
          <a:p>
            <a:pPr algn="just"/>
            <a:r>
              <a:rPr lang="fr-FR" sz="2200" dirty="0">
                <a:solidFill>
                  <a:srgbClr val="002060"/>
                </a:solidFill>
              </a:rPr>
              <a:t>Une erreur de symbole se produit lorsqu'un bit dans un symbole est incorrect ou lorsque tous les bits d'un symbole sont incorrects.</a:t>
            </a:r>
          </a:p>
          <a:p>
            <a:pPr algn="just"/>
            <a:br>
              <a:rPr lang="fr-FR" sz="2400" dirty="0"/>
            </a:br>
            <a:r>
              <a:rPr lang="fr-FR" sz="2400" b="1" u="sng" dirty="0">
                <a:solidFill>
                  <a:srgbClr val="FF0000"/>
                </a:solidFill>
              </a:rPr>
              <a:t>Exemple: </a:t>
            </a:r>
            <a:r>
              <a:rPr lang="fr-FR" sz="2200" dirty="0"/>
              <a:t>RS (255,223) peut corriger 16 erreurs de symbole. Dans le pire des cas, des erreurs de 16 bits peuvent se produire, chacune dans un symbole distinct (octet) afin que le décodeur corrige les erreurs de 16 bits. Dans le meilleur des cas, 16 erreurs d'octets complets se produisent afin que le décodeur corrige les erreurs de 16 x 8 bits.</a:t>
            </a:r>
          </a:p>
          <a:p>
            <a:pPr algn="just"/>
            <a:br>
              <a:rPr lang="fr-FR" sz="2200" dirty="0"/>
            </a:br>
            <a:br>
              <a:rPr lang="fr-FR" sz="2200" dirty="0"/>
            </a:br>
            <a:r>
              <a:rPr lang="fr-FR" sz="2200" b="1" i="1" dirty="0">
                <a:solidFill>
                  <a:srgbClr val="7030A0"/>
                </a:solidFill>
              </a:rPr>
              <a:t>Les codes Reed-</a:t>
            </a:r>
            <a:r>
              <a:rPr lang="fr-FR" sz="2200" b="1" i="1" dirty="0" err="1">
                <a:solidFill>
                  <a:srgbClr val="7030A0"/>
                </a:solidFill>
              </a:rPr>
              <a:t>Solomon</a:t>
            </a:r>
            <a:r>
              <a:rPr lang="fr-FR" sz="2200" b="1" i="1" dirty="0">
                <a:solidFill>
                  <a:srgbClr val="7030A0"/>
                </a:solidFill>
              </a:rPr>
              <a:t> sont particulièrement bien adaptés à la correction des erreurs de rafale (où une série de bits du mot de code sont reçus par erreur).</a:t>
            </a:r>
            <a:endParaRPr lang="fr-FR" sz="2200" b="1" i="1" u="sng" dirty="0">
              <a:solidFill>
                <a:srgbClr val="7030A0"/>
              </a:solidFill>
            </a:endParaRPr>
          </a:p>
        </p:txBody>
      </p:sp>
    </p:spTree>
  </p:cSld>
  <p:clrMapOvr>
    <a:masterClrMapping/>
  </p:clrMapOvr>
  <p:transition advTm="1500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39</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7030A0"/>
                </a:solidFill>
              </a:rPr>
              <a:t>Décodage RS (Reed-</a:t>
            </a:r>
            <a:r>
              <a:rPr lang="fr-FR" sz="2800" b="1" dirty="0" err="1">
                <a:solidFill>
                  <a:srgbClr val="7030A0"/>
                </a:solidFill>
              </a:rPr>
              <a:t>Solomon</a:t>
            </a:r>
            <a:r>
              <a:rPr lang="fr-FR" sz="2800" b="1" dirty="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3477875"/>
          </a:xfrm>
          <a:prstGeom prst="rect">
            <a:avLst/>
          </a:prstGeom>
          <a:noFill/>
        </p:spPr>
        <p:txBody>
          <a:bodyPr wrap="square" rtlCol="0">
            <a:spAutoFit/>
          </a:bodyPr>
          <a:lstStyle/>
          <a:p>
            <a:pPr algn="just"/>
            <a:r>
              <a:rPr lang="fr-FR" sz="2200" dirty="0">
                <a:solidFill>
                  <a:srgbClr val="7030A0"/>
                </a:solidFill>
              </a:rPr>
              <a:t>Les procédures de décodage algébrique de Reed-</a:t>
            </a:r>
            <a:r>
              <a:rPr lang="fr-FR" sz="2200" dirty="0" err="1">
                <a:solidFill>
                  <a:srgbClr val="7030A0"/>
                </a:solidFill>
              </a:rPr>
              <a:t>Solomon</a:t>
            </a:r>
            <a:r>
              <a:rPr lang="fr-FR" sz="2200" dirty="0">
                <a:solidFill>
                  <a:srgbClr val="7030A0"/>
                </a:solidFill>
              </a:rPr>
              <a:t> peuvent corriger les erreurs et les effacements. Un effacement se produit lorsque la position d'un symbole erroné est connue. Un décodeur peut corriger jusqu'à t erreurs ou jusqu'à 2 t effacements. Les informations d'effacement peuvent souvent être fournies par le démodulateur dans un système de communication numérique, c'est-à-dire que le démodulateur "signale" les symboles reçus qui sont susceptibles de contenir des erreurs.</a:t>
            </a:r>
          </a:p>
          <a:p>
            <a:pPr algn="just"/>
            <a:br>
              <a:rPr lang="fr-FR" sz="2200" dirty="0"/>
            </a:br>
            <a:br>
              <a:rPr lang="fr-FR" sz="2200" dirty="0"/>
            </a:br>
            <a:r>
              <a:rPr lang="fr-FR" sz="2200" dirty="0">
                <a:solidFill>
                  <a:srgbClr val="C00000"/>
                </a:solidFill>
              </a:rPr>
              <a:t>Lorsqu'un mot de code est décodé, trois résultats sont possibles:</a:t>
            </a:r>
            <a:endParaRPr lang="fr-FR" sz="2200" b="1" i="1" u="sng" dirty="0">
              <a:solidFill>
                <a:srgbClr val="C00000"/>
              </a:solidFill>
            </a:endParaRPr>
          </a:p>
        </p:txBody>
      </p:sp>
    </p:spTree>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4</a:t>
            </a:fld>
            <a:endParaRPr lang="fr-FR"/>
          </a:p>
        </p:txBody>
      </p:sp>
      <p:sp>
        <p:nvSpPr>
          <p:cNvPr id="3" name="ZoneTexte 2"/>
          <p:cNvSpPr txBox="1"/>
          <p:nvPr/>
        </p:nvSpPr>
        <p:spPr>
          <a:xfrm>
            <a:off x="0" y="1235596"/>
            <a:ext cx="9144000" cy="5693866"/>
          </a:xfrm>
          <a:prstGeom prst="rect">
            <a:avLst/>
          </a:prstGeom>
          <a:noFill/>
        </p:spPr>
        <p:txBody>
          <a:bodyPr wrap="square" rtlCol="0">
            <a:spAutoFit/>
          </a:bodyPr>
          <a:lstStyle/>
          <a:p>
            <a:pPr algn="just"/>
            <a:r>
              <a:rPr lang="fr-FR" sz="2000" dirty="0">
                <a:solidFill>
                  <a:srgbClr val="00B0F0"/>
                </a:solidFill>
                <a:latin typeface="Times New Roman" pitchFamily="18" charset="0"/>
                <a:cs typeface="Times New Roman" pitchFamily="18" charset="0"/>
              </a:rPr>
              <a:t>Les méthodes de codage linéaire peuvent être basées sur une approche matricielle ou polynomiale. </a:t>
            </a:r>
          </a:p>
          <a:p>
            <a:pPr lvl="0" algn="just"/>
            <a:endParaRPr lang="fr-FR" sz="2000" dirty="0">
              <a:solidFill>
                <a:srgbClr val="00B0F0"/>
              </a:solidFill>
              <a:latin typeface="Times New Roman" pitchFamily="18" charset="0"/>
              <a:cs typeface="Times New Roman" pitchFamily="18" charset="0"/>
            </a:endParaRPr>
          </a:p>
          <a:p>
            <a:pPr lvl="0" algn="just"/>
            <a:r>
              <a:rPr lang="fr-FR" sz="2000" b="1" i="1" dirty="0">
                <a:solidFill>
                  <a:srgbClr val="7030A0"/>
                </a:solidFill>
                <a:latin typeface="Times New Roman" pitchFamily="18" charset="0"/>
                <a:cs typeface="Times New Roman" pitchFamily="18" charset="0"/>
              </a:rPr>
              <a:t>Pour rappel : </a:t>
            </a:r>
            <a:r>
              <a:rPr lang="fr-FR" sz="2000" i="1" dirty="0">
                <a:solidFill>
                  <a:srgbClr val="7030A0"/>
                </a:solidFill>
                <a:latin typeface="Times New Roman" pitchFamily="18" charset="0"/>
                <a:cs typeface="Times New Roman" pitchFamily="18" charset="0"/>
              </a:rPr>
              <a:t>Un code (n, k) est linéaire  (</a:t>
            </a:r>
            <a:r>
              <a:rPr lang="fr-FR" sz="2000" i="1" dirty="0" err="1">
                <a:solidFill>
                  <a:srgbClr val="7030A0"/>
                </a:solidFill>
                <a:latin typeface="Times New Roman" pitchFamily="18" charset="0"/>
                <a:cs typeface="Times New Roman" pitchFamily="18" charset="0"/>
              </a:rPr>
              <a:t>c-à-d</a:t>
            </a:r>
            <a:r>
              <a:rPr lang="fr-FR" sz="2000" i="1" dirty="0">
                <a:solidFill>
                  <a:srgbClr val="7030A0"/>
                </a:solidFill>
                <a:latin typeface="Times New Roman" pitchFamily="18" charset="0"/>
                <a:cs typeface="Times New Roman" pitchFamily="18" charset="0"/>
              </a:rPr>
              <a:t> les (n </a:t>
            </a:r>
            <a:r>
              <a:rPr lang="fr-FR" sz="2000" i="1" dirty="0">
                <a:solidFill>
                  <a:srgbClr val="7030A0"/>
                </a:solidFill>
                <a:latin typeface="Times New Roman" pitchFamily="18" charset="0"/>
                <a:cs typeface="Times New Roman" pitchFamily="18" charset="0"/>
                <a:sym typeface="Symbol"/>
              </a:rPr>
              <a:t></a:t>
            </a:r>
            <a:r>
              <a:rPr lang="fr-FR" sz="2000" i="1" dirty="0">
                <a:solidFill>
                  <a:srgbClr val="7030A0"/>
                </a:solidFill>
                <a:latin typeface="Times New Roman" pitchFamily="18" charset="0"/>
                <a:cs typeface="Times New Roman" pitchFamily="18" charset="0"/>
              </a:rPr>
              <a:t> k) bits de contrôle dépendent linéairement des k bits d’information) est par définition systématique (</a:t>
            </a:r>
            <a:r>
              <a:rPr lang="fr-FR" sz="2000" i="1" dirty="0" err="1">
                <a:solidFill>
                  <a:srgbClr val="7030A0"/>
                </a:solidFill>
                <a:latin typeface="Times New Roman" pitchFamily="18" charset="0"/>
                <a:cs typeface="Times New Roman" pitchFamily="18" charset="0"/>
              </a:rPr>
              <a:t>c-à-d</a:t>
            </a:r>
            <a:r>
              <a:rPr lang="fr-FR" sz="2000" i="1" dirty="0">
                <a:solidFill>
                  <a:srgbClr val="7030A0"/>
                </a:solidFill>
                <a:latin typeface="Times New Roman" pitchFamily="18" charset="0"/>
                <a:cs typeface="Times New Roman" pitchFamily="18" charset="0"/>
              </a:rPr>
              <a:t> : pour un code C de taille n [c</a:t>
            </a:r>
            <a:r>
              <a:rPr lang="fr-FR" sz="2000" i="1" baseline="-25000" dirty="0">
                <a:solidFill>
                  <a:srgbClr val="7030A0"/>
                </a:solidFill>
                <a:latin typeface="Times New Roman" pitchFamily="18" charset="0"/>
                <a:cs typeface="Times New Roman" pitchFamily="18" charset="0"/>
              </a:rPr>
              <a:t>1</a:t>
            </a:r>
            <a:r>
              <a:rPr lang="fr-FR" sz="2000" i="1" dirty="0">
                <a:solidFill>
                  <a:srgbClr val="7030A0"/>
                </a:solidFill>
                <a:latin typeface="Times New Roman" pitchFamily="18" charset="0"/>
                <a:cs typeface="Times New Roman" pitchFamily="18" charset="0"/>
              </a:rPr>
              <a:t>c</a:t>
            </a:r>
            <a:r>
              <a:rPr lang="fr-FR" sz="2000" i="1" baseline="-25000" dirty="0">
                <a:solidFill>
                  <a:srgbClr val="7030A0"/>
                </a:solidFill>
                <a:latin typeface="Times New Roman" pitchFamily="18" charset="0"/>
                <a:cs typeface="Times New Roman" pitchFamily="18" charset="0"/>
              </a:rPr>
              <a:t>2</a:t>
            </a:r>
            <a:r>
              <a:rPr lang="fr-FR" sz="2000" i="1" dirty="0">
                <a:solidFill>
                  <a:srgbClr val="7030A0"/>
                </a:solidFill>
                <a:latin typeface="Times New Roman" pitchFamily="18" charset="0"/>
                <a:cs typeface="Times New Roman" pitchFamily="18" charset="0"/>
              </a:rPr>
              <a:t>…</a:t>
            </a:r>
            <a:r>
              <a:rPr lang="fr-FR" sz="2000" i="1" dirty="0" err="1">
                <a:solidFill>
                  <a:srgbClr val="7030A0"/>
                </a:solidFill>
                <a:latin typeface="Times New Roman" pitchFamily="18" charset="0"/>
                <a:cs typeface="Times New Roman" pitchFamily="18" charset="0"/>
              </a:rPr>
              <a:t>c</a:t>
            </a:r>
            <a:r>
              <a:rPr lang="fr-FR" sz="2000" i="1" baseline="-25000" dirty="0" err="1">
                <a:solidFill>
                  <a:srgbClr val="7030A0"/>
                </a:solidFill>
                <a:latin typeface="Times New Roman" pitchFamily="18" charset="0"/>
                <a:cs typeface="Times New Roman" pitchFamily="18" charset="0"/>
              </a:rPr>
              <a:t>n</a:t>
            </a:r>
            <a:r>
              <a:rPr lang="fr-FR" sz="2000" i="1" dirty="0">
                <a:solidFill>
                  <a:srgbClr val="7030A0"/>
                </a:solidFill>
                <a:latin typeface="Times New Roman" pitchFamily="18" charset="0"/>
                <a:cs typeface="Times New Roman" pitchFamily="18" charset="0"/>
              </a:rPr>
              <a:t>] les k premiers représentent les bits de données et les (n-k) bits suivants sont les bits de contrôles.</a:t>
            </a:r>
          </a:p>
          <a:p>
            <a:pPr lvl="0" algn="just"/>
            <a:r>
              <a:rPr lang="fr-FR" sz="2000" i="1" dirty="0">
                <a:solidFill>
                  <a:srgbClr val="7030A0"/>
                </a:solidFill>
                <a:latin typeface="Times New Roman" pitchFamily="18" charset="0"/>
                <a:cs typeface="Times New Roman" pitchFamily="18" charset="0"/>
              </a:rPr>
              <a:t>De même dans </a:t>
            </a:r>
            <a:r>
              <a:rPr lang="fr-FR" sz="2000" dirty="0">
                <a:solidFill>
                  <a:srgbClr val="7030A0"/>
                </a:solidFill>
                <a:latin typeface="Times New Roman" pitchFamily="18" charset="0"/>
                <a:cs typeface="Times New Roman" pitchFamily="18" charset="0"/>
                <a:sym typeface="Symbol"/>
              </a:rPr>
              <a:t>un code linéaire </a:t>
            </a:r>
            <a:r>
              <a:rPr lang="fr-FR" sz="2000" b="1" dirty="0">
                <a:solidFill>
                  <a:srgbClr val="7030A0"/>
                </a:solidFill>
                <a:latin typeface="Times New Roman" pitchFamily="18" charset="0"/>
                <a:cs typeface="Times New Roman" pitchFamily="18" charset="0"/>
                <a:sym typeface="Symbol"/>
              </a:rPr>
              <a:t>: </a:t>
            </a:r>
            <a:r>
              <a:rPr lang="fr-FR" sz="2000" dirty="0">
                <a:solidFill>
                  <a:srgbClr val="7030A0"/>
                </a:solidFill>
                <a:latin typeface="Times New Roman" pitchFamily="18" charset="0"/>
                <a:cs typeface="Times New Roman" pitchFamily="18" charset="0"/>
              </a:rPr>
              <a:t>La somme de deux de ses mots quelconques est également un mot de code.</a:t>
            </a:r>
            <a:endParaRPr lang="fr-FR" sz="2000" i="1" dirty="0">
              <a:solidFill>
                <a:srgbClr val="7030A0"/>
              </a:solidFill>
              <a:latin typeface="Times New Roman" pitchFamily="18" charset="0"/>
              <a:cs typeface="Times New Roman" pitchFamily="18" charset="0"/>
            </a:endParaRPr>
          </a:p>
          <a:p>
            <a:pPr algn="just"/>
            <a:endParaRPr lang="fr-FR" sz="2000" dirty="0">
              <a:solidFill>
                <a:srgbClr val="00B0F0"/>
              </a:solidFill>
              <a:latin typeface="Times New Roman" pitchFamily="18" charset="0"/>
              <a:cs typeface="Times New Roman" pitchFamily="18" charset="0"/>
            </a:endParaRPr>
          </a:p>
          <a:p>
            <a:pPr lvl="0" algn="just"/>
            <a:r>
              <a:rPr lang="fr-FR" sz="2000" dirty="0">
                <a:solidFill>
                  <a:srgbClr val="666633"/>
                </a:solidFill>
                <a:latin typeface="Times New Roman" pitchFamily="18" charset="0"/>
                <a:cs typeface="Times New Roman" pitchFamily="18" charset="0"/>
              </a:rPr>
              <a:t>Un code </a:t>
            </a:r>
            <a:r>
              <a:rPr lang="fr-FR" sz="2000" i="1" dirty="0">
                <a:solidFill>
                  <a:srgbClr val="666633"/>
                </a:solidFill>
                <a:latin typeface="Times New Roman" pitchFamily="18" charset="0"/>
                <a:cs typeface="Times New Roman" pitchFamily="18" charset="0"/>
              </a:rPr>
              <a:t>polynomial </a:t>
            </a:r>
            <a:r>
              <a:rPr lang="fr-FR" sz="2000" dirty="0">
                <a:solidFill>
                  <a:srgbClr val="666633"/>
                </a:solidFill>
                <a:latin typeface="Times New Roman" pitchFamily="18" charset="0"/>
                <a:cs typeface="Times New Roman" pitchFamily="18" charset="0"/>
              </a:rPr>
              <a:t>est un code linéaire dont chacun des polynômes associés aux mots du code sont divisibles par un polynôme générateur.</a:t>
            </a:r>
          </a:p>
          <a:p>
            <a:pPr algn="just"/>
            <a:endParaRPr lang="fr-FR" sz="2000" dirty="0">
              <a:solidFill>
                <a:srgbClr val="00B0F0"/>
              </a:solidFill>
              <a:latin typeface="Times New Roman" pitchFamily="18" charset="0"/>
              <a:cs typeface="Times New Roman" pitchFamily="18" charset="0"/>
            </a:endParaRPr>
          </a:p>
          <a:p>
            <a:pPr algn="just"/>
            <a:r>
              <a:rPr lang="fr-FR" sz="2000" dirty="0">
                <a:solidFill>
                  <a:srgbClr val="00B050"/>
                </a:solidFill>
                <a:latin typeface="Times New Roman" pitchFamily="18" charset="0"/>
                <a:cs typeface="Times New Roman" pitchFamily="18" charset="0"/>
              </a:rPr>
              <a:t>Tout polynôme générateur G (x) peut être utilisé pour définir une matrice de contrôle et une matrice de générateur équivalentes. </a:t>
            </a:r>
          </a:p>
          <a:p>
            <a:pPr algn="just"/>
            <a:endParaRPr lang="fr-FR" sz="2000" dirty="0">
              <a:solidFill>
                <a:srgbClr val="C00000"/>
              </a:solidFill>
              <a:latin typeface="Times New Roman" pitchFamily="18" charset="0"/>
              <a:cs typeface="Times New Roman" pitchFamily="18" charset="0"/>
            </a:endParaRPr>
          </a:p>
          <a:p>
            <a:pPr algn="just"/>
            <a:r>
              <a:rPr lang="fr-FR" sz="2000" dirty="0">
                <a:solidFill>
                  <a:srgbClr val="C00000"/>
                </a:solidFill>
                <a:latin typeface="Times New Roman" pitchFamily="18" charset="0"/>
                <a:cs typeface="Times New Roman" pitchFamily="18" charset="0"/>
              </a:rPr>
              <a:t>Inversement, il n'est pas toujours possible de trouver un polynôme G (x) correspondant à une matrice générateur arbitraire.</a:t>
            </a:r>
          </a:p>
        </p:txBody>
      </p:sp>
      <p:sp>
        <p:nvSpPr>
          <p:cNvPr id="6" name="ZoneTexte 5"/>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rPr>
              <a:t>CODES LINEAIRES SOUS FORME POLYNOMIALE</a:t>
            </a:r>
          </a:p>
        </p:txBody>
      </p:sp>
      <p:sp>
        <p:nvSpPr>
          <p:cNvPr id="7" name="ZoneTexte 6"/>
          <p:cNvSpPr txBox="1"/>
          <p:nvPr/>
        </p:nvSpPr>
        <p:spPr>
          <a:xfrm>
            <a:off x="0" y="642918"/>
            <a:ext cx="9144000" cy="800219"/>
          </a:xfrm>
          <a:prstGeom prst="rect">
            <a:avLst/>
          </a:prstGeom>
          <a:noFill/>
        </p:spPr>
        <p:txBody>
          <a:bodyPr wrap="square" rtlCol="0">
            <a:spAutoFit/>
          </a:bodyPr>
          <a:lstStyle/>
          <a:p>
            <a:pPr algn="ctr"/>
            <a:r>
              <a:rPr lang="fr-FR" sz="2800" b="1" u="sng" dirty="0">
                <a:solidFill>
                  <a:srgbClr val="002060"/>
                </a:solidFill>
              </a:rPr>
              <a:t>Définitions</a:t>
            </a:r>
          </a:p>
          <a:p>
            <a:pPr algn="ctr"/>
            <a:endParaRPr lang="fr-FR" dirty="0"/>
          </a:p>
        </p:txBody>
      </p:sp>
    </p:spTree>
  </p:cSld>
  <p:clrMapOvr>
    <a:masterClrMapping/>
  </p:clrMapOvr>
  <p:transition advTm="1500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40</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7030A0"/>
                </a:solidFill>
              </a:rPr>
              <a:t>Décodage RS (Reed-</a:t>
            </a:r>
            <a:r>
              <a:rPr lang="fr-FR" sz="2800" b="1" dirty="0" err="1">
                <a:solidFill>
                  <a:srgbClr val="7030A0"/>
                </a:solidFill>
              </a:rPr>
              <a:t>Solomon</a:t>
            </a:r>
            <a:r>
              <a:rPr lang="fr-FR" sz="2800" b="1" dirty="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4862870"/>
          </a:xfrm>
          <a:prstGeom prst="rect">
            <a:avLst/>
          </a:prstGeom>
          <a:noFill/>
        </p:spPr>
        <p:txBody>
          <a:bodyPr wrap="square" rtlCol="0">
            <a:spAutoFit/>
          </a:bodyPr>
          <a:lstStyle/>
          <a:p>
            <a:pPr algn="just"/>
            <a:r>
              <a:rPr lang="fr-FR" sz="2400" b="1" i="1" dirty="0">
                <a:solidFill>
                  <a:srgbClr val="C00000"/>
                </a:solidFill>
              </a:rPr>
              <a:t>Algorithme</a:t>
            </a:r>
          </a:p>
          <a:p>
            <a:pPr algn="just"/>
            <a:endParaRPr lang="fr-FR" sz="2200" b="1" i="1" u="sng" dirty="0">
              <a:solidFill>
                <a:srgbClr val="7030A0"/>
              </a:solidFill>
            </a:endParaRPr>
          </a:p>
          <a:p>
            <a:pPr marL="457200" indent="-457200" algn="just">
              <a:buAutoNum type="arabicPeriod"/>
            </a:pPr>
            <a:r>
              <a:rPr lang="fr-FR" sz="2200" dirty="0">
                <a:solidFill>
                  <a:srgbClr val="0070C0"/>
                </a:solidFill>
              </a:rPr>
              <a:t>Si 2s + r &lt;2t (s erreurs, r effacements), le mot de code transmis d'origine sera toujours récupéré,</a:t>
            </a:r>
          </a:p>
          <a:p>
            <a:pPr marL="457200" indent="-457200" algn="just"/>
            <a:r>
              <a:rPr lang="fr-FR" sz="2200" dirty="0">
                <a:solidFill>
                  <a:srgbClr val="FF0000"/>
                </a:solidFill>
              </a:rPr>
              <a:t>       </a:t>
            </a:r>
            <a:r>
              <a:rPr lang="fr-FR" sz="2200" b="1" dirty="0">
                <a:solidFill>
                  <a:srgbClr val="FF0000"/>
                </a:solidFill>
              </a:rPr>
              <a:t> Sinon</a:t>
            </a:r>
          </a:p>
          <a:p>
            <a:pPr marL="457200" indent="-457200" algn="just">
              <a:buAutoNum type="arabicPeriod" startAt="2"/>
            </a:pPr>
            <a:r>
              <a:rPr lang="fr-FR" sz="2200" dirty="0">
                <a:solidFill>
                  <a:srgbClr val="00B050"/>
                </a:solidFill>
              </a:rPr>
              <a:t>Le décodeur détectera qu'il ne peut pas récupérer le mot de code d'origine et indiquera ce fait.</a:t>
            </a:r>
          </a:p>
          <a:p>
            <a:pPr marL="457200" indent="-457200" algn="just"/>
            <a:r>
              <a:rPr lang="fr-FR" sz="2200" b="1" dirty="0">
                <a:solidFill>
                  <a:srgbClr val="FF0000"/>
                </a:solidFill>
              </a:rPr>
              <a:t>       Ou</a:t>
            </a:r>
          </a:p>
          <a:p>
            <a:pPr marL="457200" indent="-457200" algn="just"/>
            <a:r>
              <a:rPr lang="fr-FR" sz="2200" dirty="0"/>
              <a:t>3.  </a:t>
            </a:r>
            <a:r>
              <a:rPr lang="fr-FR" sz="2200" dirty="0">
                <a:solidFill>
                  <a:srgbClr val="7030A0"/>
                </a:solidFill>
              </a:rPr>
              <a:t>Le décodeur décodera mal et récupérera un mot de code incorrect sans aucune indication.</a:t>
            </a:r>
          </a:p>
          <a:p>
            <a:pPr marL="457200" indent="-457200" algn="just"/>
            <a:endParaRPr lang="fr-FR" sz="2200" dirty="0"/>
          </a:p>
          <a:p>
            <a:pPr marL="457200" indent="-457200" algn="just"/>
            <a:endParaRPr lang="fr-FR" sz="2200" dirty="0"/>
          </a:p>
          <a:p>
            <a:pPr algn="just"/>
            <a:r>
              <a:rPr lang="fr-FR" sz="2200" b="1" i="1" dirty="0">
                <a:solidFill>
                  <a:srgbClr val="C00000"/>
                </a:solidFill>
              </a:rPr>
              <a:t>La probabilité de chacune des trois possibilités dépend du code Reed-</a:t>
            </a:r>
            <a:r>
              <a:rPr lang="fr-FR" sz="2200" b="1" i="1" dirty="0" err="1">
                <a:solidFill>
                  <a:srgbClr val="C00000"/>
                </a:solidFill>
              </a:rPr>
              <a:t>Solomon</a:t>
            </a:r>
            <a:r>
              <a:rPr lang="fr-FR" sz="2200" b="1" i="1" dirty="0">
                <a:solidFill>
                  <a:srgbClr val="C00000"/>
                </a:solidFill>
              </a:rPr>
              <a:t> particulier et du nombre et de la distribution des erreurs.</a:t>
            </a:r>
            <a:endParaRPr lang="fr-FR" sz="2200" b="1" i="1" u="sng" dirty="0">
              <a:solidFill>
                <a:srgbClr val="C00000"/>
              </a:solidFill>
            </a:endParaRPr>
          </a:p>
        </p:txBody>
      </p:sp>
    </p:spTree>
  </p:cSld>
  <p:clrMapOvr>
    <a:masterClrMapping/>
  </p:clrMapOvr>
  <p:transition advTm="15000"/>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CYCLIQUES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41</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7030A0"/>
                </a:solidFill>
              </a:rPr>
              <a:t>Gain du codage RS (Reed-</a:t>
            </a:r>
            <a:r>
              <a:rPr lang="fr-FR" sz="2800" b="1" dirty="0" err="1">
                <a:solidFill>
                  <a:srgbClr val="7030A0"/>
                </a:solidFill>
              </a:rPr>
              <a:t>Solomon</a:t>
            </a:r>
            <a:r>
              <a:rPr lang="fr-FR" sz="2800" b="1" dirty="0">
                <a:solidFill>
                  <a:srgbClr val="7030A0"/>
                </a:solidFill>
              </a:rPr>
              <a:t>)</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0" y="1665637"/>
            <a:ext cx="9144000" cy="4493538"/>
          </a:xfrm>
          <a:prstGeom prst="rect">
            <a:avLst/>
          </a:prstGeom>
          <a:noFill/>
        </p:spPr>
        <p:txBody>
          <a:bodyPr wrap="square" rtlCol="0">
            <a:spAutoFit/>
          </a:bodyPr>
          <a:lstStyle/>
          <a:p>
            <a:pPr algn="just"/>
            <a:r>
              <a:rPr lang="fr-FR" sz="2200" dirty="0">
                <a:solidFill>
                  <a:srgbClr val="002060"/>
                </a:solidFill>
              </a:rPr>
              <a:t>L'avantage de l'utilisation des codes Reed-</a:t>
            </a:r>
            <a:r>
              <a:rPr lang="fr-FR" sz="2200" dirty="0" err="1">
                <a:solidFill>
                  <a:srgbClr val="002060"/>
                </a:solidFill>
              </a:rPr>
              <a:t>Solomon</a:t>
            </a:r>
            <a:r>
              <a:rPr lang="fr-FR" sz="2200" dirty="0">
                <a:solidFill>
                  <a:srgbClr val="002060"/>
                </a:solidFill>
              </a:rPr>
              <a:t> est que la probabilité qu'une erreur subsiste dans les données décodées est (généralement) bien inférieure à la probabilité d'une erreur si Reed-</a:t>
            </a:r>
            <a:r>
              <a:rPr lang="fr-FR" sz="2200" dirty="0" err="1">
                <a:solidFill>
                  <a:srgbClr val="002060"/>
                </a:solidFill>
              </a:rPr>
              <a:t>Solomon</a:t>
            </a:r>
            <a:r>
              <a:rPr lang="fr-FR" sz="2200" dirty="0">
                <a:solidFill>
                  <a:srgbClr val="002060"/>
                </a:solidFill>
              </a:rPr>
              <a:t> n'est pas utilisé. Ceci est souvent décrit comme un gain de codage.</a:t>
            </a:r>
          </a:p>
          <a:p>
            <a:pPr algn="just"/>
            <a:br>
              <a:rPr lang="fr-FR" sz="2200" dirty="0"/>
            </a:br>
            <a:r>
              <a:rPr lang="fr-FR" sz="2200" dirty="0"/>
              <a:t> </a:t>
            </a:r>
            <a:r>
              <a:rPr lang="fr-FR" sz="2200" b="1" u="sng" dirty="0">
                <a:solidFill>
                  <a:srgbClr val="FF0000"/>
                </a:solidFill>
              </a:rPr>
              <a:t>Exemple:</a:t>
            </a:r>
            <a:r>
              <a:rPr lang="fr-FR" sz="2200" dirty="0"/>
              <a:t> </a:t>
            </a:r>
            <a:r>
              <a:rPr lang="fr-FR" sz="2200" dirty="0">
                <a:solidFill>
                  <a:srgbClr val="00B050"/>
                </a:solidFill>
              </a:rPr>
              <a:t>Un système de communication numérique est conçu pour fonctionner à un taux d'erreur sur les bits </a:t>
            </a:r>
            <a:r>
              <a:rPr lang="fr-FR" sz="2200" b="1" dirty="0">
                <a:solidFill>
                  <a:srgbClr val="FF0000"/>
                </a:solidFill>
              </a:rPr>
              <a:t>(BER) de 10</a:t>
            </a:r>
            <a:r>
              <a:rPr lang="fr-FR" sz="2200" b="1" baseline="30000" dirty="0">
                <a:solidFill>
                  <a:srgbClr val="FF0000"/>
                </a:solidFill>
              </a:rPr>
              <a:t>-9</a:t>
            </a:r>
            <a:r>
              <a:rPr lang="fr-FR" sz="2200" dirty="0">
                <a:solidFill>
                  <a:srgbClr val="00B050"/>
                </a:solidFill>
              </a:rPr>
              <a:t>, c'est-à-dire qu'un maximum de </a:t>
            </a:r>
            <a:r>
              <a:rPr lang="fr-FR" sz="2200" b="1" dirty="0">
                <a:solidFill>
                  <a:srgbClr val="FF0000"/>
                </a:solidFill>
              </a:rPr>
              <a:t>1 bit sur 10</a:t>
            </a:r>
            <a:r>
              <a:rPr lang="fr-FR" sz="2200" b="1" baseline="30000" dirty="0">
                <a:solidFill>
                  <a:srgbClr val="FF0000"/>
                </a:solidFill>
              </a:rPr>
              <a:t>9</a:t>
            </a:r>
            <a:r>
              <a:rPr lang="fr-FR" sz="2200" b="1" dirty="0">
                <a:solidFill>
                  <a:srgbClr val="FF0000"/>
                </a:solidFill>
              </a:rPr>
              <a:t> </a:t>
            </a:r>
            <a:r>
              <a:rPr lang="fr-FR" sz="2200" dirty="0">
                <a:solidFill>
                  <a:srgbClr val="00B050"/>
                </a:solidFill>
              </a:rPr>
              <a:t>est reçu par erreur. Ceci peut être réalisé en augmentant la puissance de l'émetteur ou en ajoutant Reed-</a:t>
            </a:r>
            <a:r>
              <a:rPr lang="fr-FR" sz="2200" dirty="0" err="1">
                <a:solidFill>
                  <a:srgbClr val="00B050"/>
                </a:solidFill>
              </a:rPr>
              <a:t>Solomon</a:t>
            </a:r>
            <a:r>
              <a:rPr lang="fr-FR" sz="2200" dirty="0">
                <a:solidFill>
                  <a:srgbClr val="00B050"/>
                </a:solidFill>
              </a:rPr>
              <a:t> (ou un autre type de correction d'erreur directe). Reed-</a:t>
            </a:r>
            <a:r>
              <a:rPr lang="fr-FR" sz="2200" dirty="0" err="1">
                <a:solidFill>
                  <a:srgbClr val="00B050"/>
                </a:solidFill>
              </a:rPr>
              <a:t>Solomon</a:t>
            </a:r>
            <a:r>
              <a:rPr lang="fr-FR" sz="2200" dirty="0">
                <a:solidFill>
                  <a:srgbClr val="00B050"/>
                </a:solidFill>
              </a:rPr>
              <a:t> permet au système d'atteindre ce BER cible avec une puissance de sortie de l'émetteur inférieure. L'économie d'énergie donnée par Reed-</a:t>
            </a:r>
            <a:r>
              <a:rPr lang="fr-FR" sz="2200" dirty="0" err="1">
                <a:solidFill>
                  <a:srgbClr val="00B050"/>
                </a:solidFill>
              </a:rPr>
              <a:t>Solomon</a:t>
            </a:r>
            <a:r>
              <a:rPr lang="fr-FR" sz="2200" dirty="0">
                <a:solidFill>
                  <a:srgbClr val="00B050"/>
                </a:solidFill>
              </a:rPr>
              <a:t> (en décibels) est le </a:t>
            </a:r>
            <a:r>
              <a:rPr lang="fr-FR" sz="2200" dirty="0">
                <a:solidFill>
                  <a:srgbClr val="FF0000"/>
                </a:solidFill>
              </a:rPr>
              <a:t>gain de codage.</a:t>
            </a:r>
          </a:p>
        </p:txBody>
      </p:sp>
    </p:spTree>
  </p:cSld>
  <p:clrMapOvr>
    <a:masterClrMapping/>
  </p:clrMapOvr>
  <p:transition advTm="15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1357298"/>
            <a:ext cx="9144000" cy="5539978"/>
          </a:xfrm>
          <a:prstGeom prst="rect">
            <a:avLst/>
          </a:prstGeom>
          <a:noFill/>
        </p:spPr>
        <p:txBody>
          <a:bodyPr wrap="square" rtlCol="0">
            <a:spAutoFit/>
          </a:bodyPr>
          <a:lstStyle/>
          <a:p>
            <a:r>
              <a:rPr lang="fr-FR" sz="2400" b="1" u="sng" dirty="0">
                <a:solidFill>
                  <a:srgbClr val="002060"/>
                </a:solidFill>
              </a:rPr>
              <a:t>Définition : </a:t>
            </a:r>
          </a:p>
          <a:p>
            <a:r>
              <a:rPr lang="fr-FR" sz="2200" dirty="0">
                <a:solidFill>
                  <a:srgbClr val="7030A0"/>
                </a:solidFill>
              </a:rPr>
              <a:t>Un code polynômial est un code linéaire systématique dont chacun des mots du code est un multiple du polynôme générateur (noté G(x)).</a:t>
            </a:r>
          </a:p>
          <a:p>
            <a:pPr lvl="1"/>
            <a:r>
              <a:rPr lang="fr-FR" sz="2200" dirty="0">
                <a:solidFill>
                  <a:srgbClr val="00B050"/>
                </a:solidFill>
              </a:rPr>
              <a:t>&lt;==&gt; les lignes de la matrice génératrice sont engendrées par le polynôme générateur.</a:t>
            </a:r>
          </a:p>
          <a:p>
            <a:pPr lvl="1"/>
            <a:r>
              <a:rPr lang="fr-FR" sz="2200" b="1" u="sng" dirty="0">
                <a:solidFill>
                  <a:srgbClr val="0070C0"/>
                </a:solidFill>
              </a:rPr>
              <a:t>Le degré du polynôme définit la longueur du champ de contrôle d'erreur.</a:t>
            </a:r>
          </a:p>
          <a:p>
            <a:pPr lvl="1"/>
            <a:endParaRPr lang="fr-FR" sz="2200" b="1" u="sng" dirty="0">
              <a:solidFill>
                <a:srgbClr val="0070C0"/>
              </a:solidFill>
            </a:endParaRPr>
          </a:p>
          <a:p>
            <a:pPr lvl="1"/>
            <a:endParaRPr lang="fr-FR" sz="2200" b="1" u="sng" dirty="0">
              <a:solidFill>
                <a:srgbClr val="0070C0"/>
              </a:solidFill>
            </a:endParaRPr>
          </a:p>
          <a:p>
            <a:pPr algn="just"/>
            <a:r>
              <a:rPr lang="fr-FR" sz="2200" dirty="0">
                <a:solidFill>
                  <a:srgbClr val="002060"/>
                </a:solidFill>
                <a:latin typeface="Times New Roman" pitchFamily="18" charset="0"/>
                <a:cs typeface="Times New Roman" pitchFamily="18" charset="0"/>
              </a:rPr>
              <a:t>Le mot de code </a:t>
            </a:r>
            <a:r>
              <a:rPr lang="fr-FR" sz="2200" b="1" dirty="0">
                <a:solidFill>
                  <a:srgbClr val="FF0000"/>
                </a:solidFill>
                <a:latin typeface="Times New Roman" pitchFamily="18" charset="0"/>
                <a:cs typeface="Times New Roman" pitchFamily="18" charset="0"/>
              </a:rPr>
              <a:t>C(X)</a:t>
            </a:r>
            <a:r>
              <a:rPr lang="fr-FR" sz="2200" dirty="0">
                <a:solidFill>
                  <a:srgbClr val="002060"/>
                </a:solidFill>
                <a:latin typeface="Times New Roman" pitchFamily="18" charset="0"/>
                <a:cs typeface="Times New Roman" pitchFamily="18" charset="0"/>
              </a:rPr>
              <a:t> d'un code linéaire polynomiale  </a:t>
            </a:r>
            <a:r>
              <a:rPr lang="fr-FR" sz="2200" b="1" dirty="0">
                <a:solidFill>
                  <a:srgbClr val="FF0000"/>
                </a:solidFill>
                <a:latin typeface="Times New Roman" pitchFamily="18" charset="0"/>
                <a:cs typeface="Times New Roman" pitchFamily="18" charset="0"/>
              </a:rPr>
              <a:t>(</a:t>
            </a:r>
            <a:r>
              <a:rPr lang="fr-FR" sz="2200" b="1" dirty="0" err="1">
                <a:solidFill>
                  <a:srgbClr val="FF0000"/>
                </a:solidFill>
                <a:latin typeface="Times New Roman" pitchFamily="18" charset="0"/>
                <a:cs typeface="Times New Roman" pitchFamily="18" charset="0"/>
              </a:rPr>
              <a:t>n,k</a:t>
            </a:r>
            <a:r>
              <a:rPr lang="fr-FR" sz="2200" b="1" dirty="0">
                <a:solidFill>
                  <a:srgbClr val="FF000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est obtenu grâce à son</a:t>
            </a:r>
            <a:r>
              <a:rPr lang="fr-FR" sz="2200" b="1" dirty="0">
                <a:solidFill>
                  <a:srgbClr val="00206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polynôme générateur  G</a:t>
            </a:r>
            <a:r>
              <a:rPr lang="fr-FR" sz="2200" b="1" dirty="0">
                <a:solidFill>
                  <a:srgbClr val="FF0000"/>
                </a:solidFill>
                <a:latin typeface="Times New Roman" pitchFamily="18" charset="0"/>
                <a:cs typeface="Times New Roman" pitchFamily="18" charset="0"/>
              </a:rPr>
              <a:t>(X)</a:t>
            </a:r>
            <a:r>
              <a:rPr lang="fr-FR" sz="2200" dirty="0">
                <a:solidFill>
                  <a:srgbClr val="002060"/>
                </a:solidFill>
                <a:latin typeface="Times New Roman" pitchFamily="18" charset="0"/>
                <a:cs typeface="Times New Roman" pitchFamily="18" charset="0"/>
              </a:rPr>
              <a:t> associé au mot de données </a:t>
            </a:r>
            <a:r>
              <a:rPr lang="fr-FR" sz="2200" b="1" dirty="0">
                <a:solidFill>
                  <a:srgbClr val="FF0000"/>
                </a:solidFill>
                <a:latin typeface="Times New Roman" pitchFamily="18" charset="0"/>
                <a:cs typeface="Times New Roman" pitchFamily="18" charset="0"/>
              </a:rPr>
              <a:t>D(X)</a:t>
            </a:r>
            <a:r>
              <a:rPr lang="fr-FR" sz="2200" dirty="0">
                <a:solidFill>
                  <a:srgbClr val="002060"/>
                </a:solidFill>
                <a:latin typeface="Times New Roman" pitchFamily="18" charset="0"/>
                <a:cs typeface="Times New Roman" pitchFamily="18" charset="0"/>
              </a:rPr>
              <a:t> est défini par :</a:t>
            </a:r>
          </a:p>
          <a:p>
            <a:pPr algn="just"/>
            <a:endParaRPr lang="fr-FR" sz="2200" dirty="0">
              <a:solidFill>
                <a:srgbClr val="002060"/>
              </a:solidFill>
              <a:latin typeface="Times New Roman" pitchFamily="18" charset="0"/>
              <a:cs typeface="Times New Roman" pitchFamily="18" charset="0"/>
            </a:endParaRPr>
          </a:p>
          <a:p>
            <a:pPr marL="0" lvl="1" algn="ctr"/>
            <a:r>
              <a:rPr lang="fr-FR" sz="2200" b="1" dirty="0">
                <a:solidFill>
                  <a:srgbClr val="FF0000"/>
                </a:solidFill>
                <a:latin typeface="Times New Roman" pitchFamily="18" charset="0"/>
                <a:cs typeface="Times New Roman" pitchFamily="18" charset="0"/>
              </a:rPr>
              <a:t>C(X) = D(X) . </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n</a:t>
            </a:r>
            <a:r>
              <a:rPr lang="fr-FR" sz="2200" b="1" baseline="30000" dirty="0">
                <a:solidFill>
                  <a:srgbClr val="FF0000"/>
                </a:solidFill>
                <a:latin typeface="Times New Roman" pitchFamily="18" charset="0"/>
                <a:cs typeface="Times New Roman" pitchFamily="18" charset="0"/>
              </a:rPr>
              <a:t>-k</a:t>
            </a:r>
            <a:r>
              <a:rPr lang="fr-FR" sz="2200" b="1" dirty="0">
                <a:solidFill>
                  <a:srgbClr val="FF0000"/>
                </a:solidFill>
                <a:latin typeface="Times New Roman" pitchFamily="18" charset="0"/>
                <a:cs typeface="Times New Roman" pitchFamily="18" charset="0"/>
              </a:rPr>
              <a:t> + R(x), </a:t>
            </a:r>
          </a:p>
          <a:p>
            <a:pPr marL="0" lvl="1" algn="ctr"/>
            <a:endParaRPr lang="fr-FR" sz="2200" b="1" dirty="0">
              <a:solidFill>
                <a:srgbClr val="002060"/>
              </a:solidFill>
              <a:latin typeface="Times New Roman" pitchFamily="18" charset="0"/>
              <a:cs typeface="Times New Roman" pitchFamily="18" charset="0"/>
            </a:endParaRPr>
          </a:p>
          <a:p>
            <a:pPr marL="0" lvl="1" algn="just"/>
            <a:r>
              <a:rPr lang="fr-FR" sz="2200" b="1" dirty="0">
                <a:solidFill>
                  <a:srgbClr val="FF0000"/>
                </a:solidFill>
                <a:latin typeface="Times New Roman" pitchFamily="18" charset="0"/>
                <a:cs typeface="Times New Roman" pitchFamily="18" charset="0"/>
              </a:rPr>
              <a:t>R(x)</a:t>
            </a:r>
            <a:r>
              <a:rPr lang="fr-FR" sz="2200" dirty="0">
                <a:solidFill>
                  <a:srgbClr val="002060"/>
                </a:solidFill>
                <a:latin typeface="Times New Roman" pitchFamily="18" charset="0"/>
                <a:cs typeface="Times New Roman" pitchFamily="18" charset="0"/>
              </a:rPr>
              <a:t> est le reste de la division de </a:t>
            </a:r>
            <a:r>
              <a:rPr lang="fr-FR" sz="2200" b="1" dirty="0">
                <a:solidFill>
                  <a:srgbClr val="FF0000"/>
                </a:solidFill>
                <a:latin typeface="Times New Roman" pitchFamily="18" charset="0"/>
                <a:cs typeface="Times New Roman" pitchFamily="18" charset="0"/>
              </a:rPr>
              <a:t>D(X).</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n</a:t>
            </a:r>
            <a:r>
              <a:rPr lang="fr-FR" sz="2200" b="1" baseline="30000" dirty="0">
                <a:solidFill>
                  <a:srgbClr val="FF0000"/>
                </a:solidFill>
                <a:latin typeface="Times New Roman" pitchFamily="18" charset="0"/>
                <a:cs typeface="Times New Roman" pitchFamily="18" charset="0"/>
              </a:rPr>
              <a:t>-k</a:t>
            </a:r>
            <a:r>
              <a:rPr lang="fr-FR" sz="2200" b="1" dirty="0">
                <a:solidFill>
                  <a:srgbClr val="FF000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par le polynôme générateur </a:t>
            </a:r>
            <a:r>
              <a:rPr lang="fr-FR" sz="2200" b="1" dirty="0">
                <a:solidFill>
                  <a:srgbClr val="FF0000"/>
                </a:solidFill>
                <a:latin typeface="Times New Roman" pitchFamily="18" charset="0"/>
                <a:cs typeface="Times New Roman" pitchFamily="18" charset="0"/>
              </a:rPr>
              <a:t>G(X)</a:t>
            </a:r>
            <a:r>
              <a:rPr lang="fr-FR" sz="2200" dirty="0">
                <a:solidFill>
                  <a:srgbClr val="002060"/>
                </a:solidFill>
                <a:latin typeface="Times New Roman" pitchFamily="18" charset="0"/>
                <a:cs typeface="Times New Roman" pitchFamily="18" charset="0"/>
              </a:rPr>
              <a:t> </a:t>
            </a:r>
          </a:p>
          <a:p>
            <a:pPr marL="0" lvl="1" algn="just"/>
            <a:r>
              <a:rPr lang="fr-FR" sz="2200" b="1" dirty="0">
                <a:solidFill>
                  <a:srgbClr val="002060"/>
                </a:solidFill>
                <a:latin typeface="Times New Roman" pitchFamily="18" charset="0"/>
                <a:cs typeface="Times New Roman" pitchFamily="18" charset="0"/>
              </a:rPr>
              <a:t>Donc </a:t>
            </a:r>
            <a:r>
              <a:rPr lang="fr-FR" sz="2200" b="1" dirty="0">
                <a:solidFill>
                  <a:srgbClr val="FF0000"/>
                </a:solidFill>
                <a:latin typeface="Times New Roman" pitchFamily="18" charset="0"/>
                <a:cs typeface="Times New Roman" pitchFamily="18" charset="0"/>
              </a:rPr>
              <a:t> </a:t>
            </a:r>
          </a:p>
          <a:p>
            <a:pPr marL="0" lvl="1" algn="ctr"/>
            <a:r>
              <a:rPr lang="fr-FR" sz="2200" b="1" dirty="0">
                <a:solidFill>
                  <a:srgbClr val="FF0000"/>
                </a:solidFill>
                <a:latin typeface="Times New Roman" pitchFamily="18" charset="0"/>
                <a:cs typeface="Times New Roman" pitchFamily="18" charset="0"/>
              </a:rPr>
              <a:t>R(X) = (D(X) . </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n</a:t>
            </a:r>
            <a:r>
              <a:rPr lang="fr-FR" sz="2200" b="1" baseline="30000" dirty="0">
                <a:solidFill>
                  <a:srgbClr val="FF0000"/>
                </a:solidFill>
                <a:latin typeface="Times New Roman" pitchFamily="18" charset="0"/>
                <a:cs typeface="Times New Roman" pitchFamily="18" charset="0"/>
              </a:rPr>
              <a:t>-k</a:t>
            </a:r>
            <a:r>
              <a:rPr lang="fr-FR" sz="2200" b="1" dirty="0">
                <a:solidFill>
                  <a:srgbClr val="FF0000"/>
                </a:solidFill>
                <a:latin typeface="Times New Roman" pitchFamily="18" charset="0"/>
                <a:cs typeface="Times New Roman" pitchFamily="18" charset="0"/>
              </a:rPr>
              <a:t>) </a:t>
            </a:r>
            <a:r>
              <a:rPr lang="fr-FR" sz="2200" b="1" dirty="0" err="1">
                <a:solidFill>
                  <a:srgbClr val="FF0000"/>
                </a:solidFill>
                <a:latin typeface="Times New Roman" pitchFamily="18" charset="0"/>
                <a:cs typeface="Times New Roman" pitchFamily="18" charset="0"/>
              </a:rPr>
              <a:t>mod</a:t>
            </a:r>
            <a:r>
              <a:rPr lang="fr-FR" sz="2200" b="1" dirty="0">
                <a:solidFill>
                  <a:srgbClr val="FF0000"/>
                </a:solidFill>
                <a:latin typeface="Times New Roman" pitchFamily="18" charset="0"/>
                <a:cs typeface="Times New Roman" pitchFamily="18" charset="0"/>
              </a:rPr>
              <a:t> G(X) </a:t>
            </a:r>
            <a:r>
              <a:rPr lang="fr-FR" sz="2200" dirty="0">
                <a:solidFill>
                  <a:srgbClr val="002060"/>
                </a:solidFill>
                <a:latin typeface="Times New Roman" pitchFamily="18" charset="0"/>
                <a:cs typeface="Times New Roman" pitchFamily="18" charset="0"/>
              </a:rPr>
              <a:t> </a:t>
            </a:r>
          </a:p>
        </p:txBody>
      </p:sp>
      <p:sp>
        <p:nvSpPr>
          <p:cNvPr id="8" name="ZoneTexte 7"/>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rPr>
              <a:t>CODES LINEAIRES SOUS FORME POLYNOMIALE</a:t>
            </a:r>
          </a:p>
        </p:txBody>
      </p:sp>
      <p:sp>
        <p:nvSpPr>
          <p:cNvPr id="9" name="ZoneTexte 8"/>
          <p:cNvSpPr txBox="1"/>
          <p:nvPr/>
        </p:nvSpPr>
        <p:spPr>
          <a:xfrm>
            <a:off x="0" y="642918"/>
            <a:ext cx="9144000" cy="800219"/>
          </a:xfrm>
          <a:prstGeom prst="rect">
            <a:avLst/>
          </a:prstGeom>
          <a:noFill/>
        </p:spPr>
        <p:txBody>
          <a:bodyPr wrap="square" rtlCol="0">
            <a:spAutoFit/>
          </a:bodyPr>
          <a:lstStyle/>
          <a:p>
            <a:pPr algn="ctr"/>
            <a:r>
              <a:rPr lang="fr-FR" sz="2800" b="1" u="sng" dirty="0">
                <a:solidFill>
                  <a:srgbClr val="002060"/>
                </a:solidFill>
              </a:rPr>
              <a:t>Définitions</a:t>
            </a:r>
          </a:p>
          <a:p>
            <a:pPr algn="ctr"/>
            <a:endParaRPr lang="fr-FR" dirty="0"/>
          </a:p>
        </p:txBody>
      </p:sp>
    </p:spTree>
    <p:extLst>
      <p:ext uri="{BB962C8B-B14F-4D97-AF65-F5344CB8AC3E}">
        <p14:creationId xmlns:p14="http://schemas.microsoft.com/office/powerpoint/2010/main" val="2892565179"/>
      </p:ext>
    </p:extLst>
  </p:cSld>
  <p:clrMapOvr>
    <a:masterClrMapping/>
  </p:clrMapOvr>
  <p:transition advTm="1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1214422"/>
            <a:ext cx="9144000" cy="2462213"/>
          </a:xfrm>
          <a:prstGeom prst="rect">
            <a:avLst/>
          </a:prstGeom>
          <a:noFill/>
        </p:spPr>
        <p:txBody>
          <a:bodyPr wrap="square" rtlCol="0">
            <a:spAutoFit/>
          </a:bodyPr>
          <a:lstStyle/>
          <a:p>
            <a:pPr marL="0" lvl="1" algn="just"/>
            <a:r>
              <a:rPr lang="fr-FR" sz="2200" b="1" u="sng" dirty="0">
                <a:solidFill>
                  <a:srgbClr val="FF0000"/>
                </a:solidFill>
              </a:rPr>
              <a:t>Remarques : </a:t>
            </a:r>
          </a:p>
          <a:p>
            <a:pPr marL="0" lvl="1" algn="just">
              <a:buFont typeface="Wingdings" pitchFamily="2" charset="2"/>
              <a:buChar char="q"/>
            </a:pPr>
            <a:r>
              <a:rPr lang="fr-FR" sz="2200" dirty="0">
                <a:solidFill>
                  <a:srgbClr val="7030A0"/>
                </a:solidFill>
                <a:latin typeface="Times New Roman" pitchFamily="18" charset="0"/>
                <a:cs typeface="Times New Roman" pitchFamily="18" charset="0"/>
              </a:rPr>
              <a:t> Les r = n-k bits de R(x) (de degré =&lt; n-k-1) forment les bits du champ de contrôle.</a:t>
            </a:r>
          </a:p>
          <a:p>
            <a:pPr marL="0" lvl="1" algn="just">
              <a:buFont typeface="Wingdings" pitchFamily="2" charset="2"/>
              <a:buChar char="q"/>
            </a:pPr>
            <a:r>
              <a:rPr lang="fr-FR" sz="2200" dirty="0">
                <a:solidFill>
                  <a:srgbClr val="0070C0"/>
                </a:solidFill>
                <a:latin typeface="Times New Roman" pitchFamily="18" charset="0"/>
                <a:cs typeface="Times New Roman" pitchFamily="18" charset="0"/>
              </a:rPr>
              <a:t> Les bits de poids fort (de degré &gt; n-k-1) forment le mot initial (--&gt; code systématique)</a:t>
            </a:r>
          </a:p>
          <a:p>
            <a:pPr marL="0" lvl="1" algn="just">
              <a:buFont typeface="Wingdings" pitchFamily="2" charset="2"/>
              <a:buChar char="q"/>
            </a:pPr>
            <a:r>
              <a:rPr lang="fr-FR" sz="2200" dirty="0">
                <a:solidFill>
                  <a:srgbClr val="00B050"/>
                </a:solidFill>
                <a:latin typeface="Times New Roman" pitchFamily="18" charset="0"/>
                <a:cs typeface="Times New Roman" pitchFamily="18" charset="0"/>
              </a:rPr>
              <a:t> L'opération de codage effectuée à l'émission est ramenée à une division polynômiale.</a:t>
            </a:r>
          </a:p>
        </p:txBody>
      </p:sp>
      <p:sp>
        <p:nvSpPr>
          <p:cNvPr id="8" name="ZoneTexte 7"/>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rPr>
              <a:t>CODES LINEAIRES SOUS FORME POLYNOMIALE</a:t>
            </a:r>
          </a:p>
        </p:txBody>
      </p:sp>
      <p:sp>
        <p:nvSpPr>
          <p:cNvPr id="9" name="ZoneTexte 8"/>
          <p:cNvSpPr txBox="1"/>
          <p:nvPr/>
        </p:nvSpPr>
        <p:spPr>
          <a:xfrm>
            <a:off x="0" y="642918"/>
            <a:ext cx="9144000" cy="800219"/>
          </a:xfrm>
          <a:prstGeom prst="rect">
            <a:avLst/>
          </a:prstGeom>
          <a:noFill/>
        </p:spPr>
        <p:txBody>
          <a:bodyPr wrap="square" rtlCol="0">
            <a:spAutoFit/>
          </a:bodyPr>
          <a:lstStyle/>
          <a:p>
            <a:pPr algn="ctr"/>
            <a:r>
              <a:rPr lang="fr-FR" sz="2800" b="1" u="sng" dirty="0">
                <a:solidFill>
                  <a:srgbClr val="002060"/>
                </a:solidFill>
              </a:rPr>
              <a:t>Définitions</a:t>
            </a:r>
          </a:p>
          <a:p>
            <a:pPr algn="ctr"/>
            <a:endParaRPr lang="fr-FR" dirty="0"/>
          </a:p>
        </p:txBody>
      </p:sp>
    </p:spTree>
    <p:extLst>
      <p:ext uri="{BB962C8B-B14F-4D97-AF65-F5344CB8AC3E}">
        <p14:creationId xmlns:p14="http://schemas.microsoft.com/office/powerpoint/2010/main" val="2892565179"/>
      </p:ext>
    </p:extLst>
  </p:cSld>
  <p:clrMapOvr>
    <a:masterClrMapping/>
  </p:clrMapOvr>
  <p:transition advTm="15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LINEAIRES</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Principe d’un codage polynômiale</a:t>
            </a:r>
          </a:p>
          <a:p>
            <a:pPr algn="ctr"/>
            <a:endParaRPr lang="fr-FR" dirty="0"/>
          </a:p>
        </p:txBody>
      </p:sp>
      <p:sp>
        <p:nvSpPr>
          <p:cNvPr id="5" name="ZoneTexte 4"/>
          <p:cNvSpPr txBox="1"/>
          <p:nvPr/>
        </p:nvSpPr>
        <p:spPr>
          <a:xfrm>
            <a:off x="0" y="1357298"/>
            <a:ext cx="9144000" cy="2492990"/>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Le mot de code </a:t>
            </a:r>
            <a:r>
              <a:rPr lang="fr-FR" sz="2200" b="1" dirty="0">
                <a:solidFill>
                  <a:srgbClr val="FF0000"/>
                </a:solidFill>
                <a:latin typeface="Times New Roman" pitchFamily="18" charset="0"/>
                <a:cs typeface="Times New Roman" pitchFamily="18" charset="0"/>
              </a:rPr>
              <a:t>C(x)</a:t>
            </a:r>
            <a:r>
              <a:rPr lang="fr-FR" sz="2200" dirty="0">
                <a:solidFill>
                  <a:srgbClr val="002060"/>
                </a:solidFill>
                <a:latin typeface="Times New Roman" pitchFamily="18" charset="0"/>
                <a:cs typeface="Times New Roman" pitchFamily="18" charset="0"/>
              </a:rPr>
              <a:t> d'un code linéaire </a:t>
            </a:r>
            <a:r>
              <a:rPr lang="fr-FR" sz="2200" dirty="0" err="1">
                <a:solidFill>
                  <a:srgbClr val="002060"/>
                </a:solidFill>
                <a:latin typeface="Times New Roman" pitchFamily="18" charset="0"/>
                <a:cs typeface="Times New Roman" pitchFamily="18" charset="0"/>
              </a:rPr>
              <a:t>plynomiale</a:t>
            </a:r>
            <a:r>
              <a:rPr lang="fr-FR" sz="2200" dirty="0">
                <a:solidFill>
                  <a:srgbClr val="002060"/>
                </a:solidFill>
                <a:latin typeface="Times New Roman" pitchFamily="18" charset="0"/>
                <a:cs typeface="Times New Roman" pitchFamily="18" charset="0"/>
              </a:rPr>
              <a:t>  </a:t>
            </a:r>
            <a:r>
              <a:rPr lang="fr-FR" sz="2200" b="1" dirty="0">
                <a:solidFill>
                  <a:srgbClr val="FF0000"/>
                </a:solidFill>
                <a:latin typeface="Times New Roman" pitchFamily="18" charset="0"/>
                <a:cs typeface="Times New Roman" pitchFamily="18" charset="0"/>
              </a:rPr>
              <a:t>(</a:t>
            </a:r>
            <a:r>
              <a:rPr lang="fr-FR" sz="2200" b="1" dirty="0" err="1">
                <a:solidFill>
                  <a:srgbClr val="FF0000"/>
                </a:solidFill>
                <a:latin typeface="Times New Roman" pitchFamily="18" charset="0"/>
                <a:cs typeface="Times New Roman" pitchFamily="18" charset="0"/>
              </a:rPr>
              <a:t>k,n</a:t>
            </a:r>
            <a:r>
              <a:rPr lang="fr-FR" sz="2200" b="1" dirty="0">
                <a:solidFill>
                  <a:srgbClr val="FF000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est obtenu grâce à son</a:t>
            </a:r>
            <a:r>
              <a:rPr lang="fr-FR" sz="2200" b="1" dirty="0">
                <a:solidFill>
                  <a:srgbClr val="00206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polynôme générateur </a:t>
            </a:r>
            <a:r>
              <a:rPr lang="fr-FR" sz="2200" b="1" dirty="0">
                <a:solidFill>
                  <a:srgbClr val="FF0000"/>
                </a:solidFill>
                <a:latin typeface="Times New Roman" pitchFamily="18" charset="0"/>
                <a:cs typeface="Times New Roman" pitchFamily="18" charset="0"/>
              </a:rPr>
              <a:t>G(x)</a:t>
            </a:r>
            <a:r>
              <a:rPr lang="fr-FR" sz="2200" dirty="0">
                <a:solidFill>
                  <a:srgbClr val="002060"/>
                </a:solidFill>
                <a:latin typeface="Times New Roman" pitchFamily="18" charset="0"/>
                <a:cs typeface="Times New Roman" pitchFamily="18" charset="0"/>
              </a:rPr>
              <a:t> associé au mot initial </a:t>
            </a:r>
            <a:r>
              <a:rPr lang="fr-FR" sz="2200" b="1" dirty="0">
                <a:solidFill>
                  <a:srgbClr val="FF0000"/>
                </a:solidFill>
                <a:latin typeface="Times New Roman" pitchFamily="18" charset="0"/>
                <a:cs typeface="Times New Roman" pitchFamily="18" charset="0"/>
              </a:rPr>
              <a:t>M(x)</a:t>
            </a:r>
            <a:r>
              <a:rPr lang="fr-FR" sz="2200" dirty="0">
                <a:solidFill>
                  <a:srgbClr val="002060"/>
                </a:solidFill>
                <a:latin typeface="Times New Roman" pitchFamily="18" charset="0"/>
                <a:cs typeface="Times New Roman" pitchFamily="18" charset="0"/>
              </a:rPr>
              <a:t> est défini par :</a:t>
            </a:r>
          </a:p>
          <a:p>
            <a:pPr marL="0" lvl="1" algn="just"/>
            <a:r>
              <a:rPr lang="fr-FR" sz="2200" b="1" dirty="0">
                <a:solidFill>
                  <a:srgbClr val="FF0000"/>
                </a:solidFill>
                <a:latin typeface="Times New Roman" pitchFamily="18" charset="0"/>
                <a:cs typeface="Times New Roman" pitchFamily="18" charset="0"/>
              </a:rPr>
              <a:t>C(x) = M(x). </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n</a:t>
            </a:r>
            <a:r>
              <a:rPr lang="fr-FR" sz="2200" b="1" baseline="30000" dirty="0">
                <a:solidFill>
                  <a:srgbClr val="FF0000"/>
                </a:solidFill>
                <a:latin typeface="Times New Roman" pitchFamily="18" charset="0"/>
                <a:cs typeface="Times New Roman" pitchFamily="18" charset="0"/>
              </a:rPr>
              <a:t>-k</a:t>
            </a:r>
            <a:r>
              <a:rPr lang="fr-FR" sz="2200" b="1" dirty="0">
                <a:solidFill>
                  <a:srgbClr val="FF0000"/>
                </a:solidFill>
                <a:latin typeface="Times New Roman" pitchFamily="18" charset="0"/>
                <a:cs typeface="Times New Roman" pitchFamily="18" charset="0"/>
              </a:rPr>
              <a:t> + R(x), </a:t>
            </a:r>
            <a:endParaRPr lang="fr-FR" sz="2200" b="1" dirty="0">
              <a:solidFill>
                <a:srgbClr val="002060"/>
              </a:solidFill>
              <a:latin typeface="Times New Roman" pitchFamily="18" charset="0"/>
              <a:cs typeface="Times New Roman" pitchFamily="18" charset="0"/>
            </a:endParaRPr>
          </a:p>
          <a:p>
            <a:pPr marL="0" lvl="1" algn="just"/>
            <a:r>
              <a:rPr lang="fr-FR" sz="2200" b="1" dirty="0">
                <a:solidFill>
                  <a:srgbClr val="FF0000"/>
                </a:solidFill>
                <a:latin typeface="Times New Roman" pitchFamily="18" charset="0"/>
                <a:cs typeface="Times New Roman" pitchFamily="18" charset="0"/>
              </a:rPr>
              <a:t>R(x)</a:t>
            </a:r>
            <a:r>
              <a:rPr lang="fr-FR" sz="2200" dirty="0">
                <a:solidFill>
                  <a:srgbClr val="002060"/>
                </a:solidFill>
                <a:latin typeface="Times New Roman" pitchFamily="18" charset="0"/>
                <a:cs typeface="Times New Roman" pitchFamily="18" charset="0"/>
              </a:rPr>
              <a:t> est le reste de la division de </a:t>
            </a:r>
            <a:r>
              <a:rPr lang="fr-FR" sz="2200" b="1" dirty="0">
                <a:solidFill>
                  <a:srgbClr val="FF0000"/>
                </a:solidFill>
                <a:latin typeface="Times New Roman" pitchFamily="18" charset="0"/>
                <a:cs typeface="Times New Roman" pitchFamily="18" charset="0"/>
              </a:rPr>
              <a:t>M(x).</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n</a:t>
            </a:r>
            <a:r>
              <a:rPr lang="fr-FR" sz="2200" b="1" baseline="30000" dirty="0">
                <a:solidFill>
                  <a:srgbClr val="FF0000"/>
                </a:solidFill>
                <a:latin typeface="Times New Roman" pitchFamily="18" charset="0"/>
                <a:cs typeface="Times New Roman" pitchFamily="18" charset="0"/>
              </a:rPr>
              <a:t>-k</a:t>
            </a:r>
            <a:r>
              <a:rPr lang="fr-FR" sz="2200" b="1" dirty="0">
                <a:solidFill>
                  <a:srgbClr val="FF000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par le polynôme générateur </a:t>
            </a:r>
            <a:r>
              <a:rPr lang="fr-FR" sz="2200" b="1" dirty="0">
                <a:solidFill>
                  <a:srgbClr val="FF0000"/>
                </a:solidFill>
                <a:latin typeface="Times New Roman" pitchFamily="18" charset="0"/>
                <a:cs typeface="Times New Roman" pitchFamily="18" charset="0"/>
              </a:rPr>
              <a:t>G(x)</a:t>
            </a:r>
            <a:r>
              <a:rPr lang="fr-FR" sz="2200" dirty="0">
                <a:solidFill>
                  <a:srgbClr val="002060"/>
                </a:solidFill>
                <a:latin typeface="Times New Roman" pitchFamily="18" charset="0"/>
                <a:cs typeface="Times New Roman" pitchFamily="18" charset="0"/>
              </a:rPr>
              <a:t> </a:t>
            </a:r>
          </a:p>
          <a:p>
            <a:pPr marL="0" lvl="1" algn="just"/>
            <a:r>
              <a:rPr lang="fr-FR" sz="2200" b="1" dirty="0">
                <a:solidFill>
                  <a:srgbClr val="002060"/>
                </a:solidFill>
                <a:latin typeface="Times New Roman" pitchFamily="18" charset="0"/>
                <a:cs typeface="Times New Roman" pitchFamily="18" charset="0"/>
              </a:rPr>
              <a:t>Donc </a:t>
            </a:r>
            <a:r>
              <a:rPr lang="fr-FR" sz="2200" b="1" dirty="0">
                <a:solidFill>
                  <a:srgbClr val="FF0000"/>
                </a:solidFill>
                <a:latin typeface="Times New Roman" pitchFamily="18" charset="0"/>
                <a:cs typeface="Times New Roman" pitchFamily="18" charset="0"/>
              </a:rPr>
              <a:t> R(X) = (M(X).</a:t>
            </a:r>
            <a:r>
              <a:rPr lang="fr-FR" sz="2200" b="1" dirty="0" err="1">
                <a:solidFill>
                  <a:srgbClr val="FF0000"/>
                </a:solidFill>
                <a:latin typeface="Times New Roman" pitchFamily="18" charset="0"/>
                <a:cs typeface="Times New Roman" pitchFamily="18" charset="0"/>
              </a:rPr>
              <a:t>X</a:t>
            </a:r>
            <a:r>
              <a:rPr lang="fr-FR" sz="2200" b="1" baseline="30000" dirty="0" err="1">
                <a:solidFill>
                  <a:srgbClr val="FF0000"/>
                </a:solidFill>
                <a:latin typeface="Times New Roman" pitchFamily="18" charset="0"/>
                <a:cs typeface="Times New Roman" pitchFamily="18" charset="0"/>
              </a:rPr>
              <a:t>n</a:t>
            </a:r>
            <a:r>
              <a:rPr lang="fr-FR" sz="2200" b="1" baseline="30000" dirty="0">
                <a:solidFill>
                  <a:srgbClr val="FF0000"/>
                </a:solidFill>
                <a:latin typeface="Times New Roman" pitchFamily="18" charset="0"/>
                <a:cs typeface="Times New Roman" pitchFamily="18" charset="0"/>
              </a:rPr>
              <a:t>-k</a:t>
            </a:r>
            <a:r>
              <a:rPr lang="fr-FR" sz="2200" b="1" dirty="0">
                <a:solidFill>
                  <a:srgbClr val="FF0000"/>
                </a:solidFill>
                <a:latin typeface="Times New Roman" pitchFamily="18" charset="0"/>
                <a:cs typeface="Times New Roman" pitchFamily="18" charset="0"/>
              </a:rPr>
              <a:t>) </a:t>
            </a:r>
            <a:r>
              <a:rPr lang="fr-FR" sz="2200" b="1" dirty="0" err="1">
                <a:solidFill>
                  <a:srgbClr val="FF0000"/>
                </a:solidFill>
                <a:latin typeface="Times New Roman" pitchFamily="18" charset="0"/>
                <a:cs typeface="Times New Roman" pitchFamily="18" charset="0"/>
              </a:rPr>
              <a:t>mod</a:t>
            </a:r>
            <a:r>
              <a:rPr lang="fr-FR" sz="2200" b="1" dirty="0">
                <a:solidFill>
                  <a:srgbClr val="FF0000"/>
                </a:solidFill>
                <a:latin typeface="Times New Roman" pitchFamily="18" charset="0"/>
                <a:cs typeface="Times New Roman" pitchFamily="18" charset="0"/>
              </a:rPr>
              <a:t> G(X) </a:t>
            </a:r>
            <a:r>
              <a:rPr lang="fr-FR" sz="2200" dirty="0">
                <a:solidFill>
                  <a:srgbClr val="002060"/>
                </a:solidFill>
                <a:latin typeface="Times New Roman" pitchFamily="18" charset="0"/>
                <a:cs typeface="Times New Roman" pitchFamily="18" charset="0"/>
              </a:rPr>
              <a:t>). </a:t>
            </a:r>
          </a:p>
          <a:p>
            <a:pPr marL="0" lvl="1" algn="just"/>
            <a:endParaRPr lang="fr-FR" sz="2200" b="1" dirty="0">
              <a:solidFill>
                <a:srgbClr val="7030A0"/>
              </a:solidFill>
              <a:latin typeface="Times New Roman" pitchFamily="18" charset="0"/>
              <a:cs typeface="Times New Roman" pitchFamily="18" charset="0"/>
            </a:endParaRPr>
          </a:p>
          <a:p>
            <a:endParaRPr lang="fr-FR" sz="2400" b="1" u="sng" dirty="0">
              <a:solidFill>
                <a:srgbClr val="002060"/>
              </a:solidFill>
            </a:endParaRPr>
          </a:p>
        </p:txBody>
      </p:sp>
    </p:spTree>
    <p:extLst>
      <p:ext uri="{BB962C8B-B14F-4D97-AF65-F5344CB8AC3E}">
        <p14:creationId xmlns:p14="http://schemas.microsoft.com/office/powerpoint/2010/main" val="2892565179"/>
      </p:ext>
    </p:extLst>
  </p:cSld>
  <p:clrMapOvr>
    <a:masterClrMapping/>
  </p:clrMapOvr>
  <p:transition advTm="15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LINEAIRES</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Code linéaire sous forme polynomiale</a:t>
            </a:r>
          </a:p>
          <a:p>
            <a:pPr algn="ctr"/>
            <a:endParaRPr lang="fr-FR" dirty="0"/>
          </a:p>
        </p:txBody>
      </p:sp>
      <p:sp>
        <p:nvSpPr>
          <p:cNvPr id="5" name="ZoneTexte 4"/>
          <p:cNvSpPr txBox="1"/>
          <p:nvPr/>
        </p:nvSpPr>
        <p:spPr>
          <a:xfrm>
            <a:off x="0" y="1453582"/>
            <a:ext cx="9144000" cy="4616648"/>
          </a:xfrm>
          <a:prstGeom prst="rect">
            <a:avLst/>
          </a:prstGeom>
          <a:noFill/>
        </p:spPr>
        <p:txBody>
          <a:bodyPr wrap="square" rtlCol="0">
            <a:spAutoFit/>
          </a:bodyPr>
          <a:lstStyle/>
          <a:p>
            <a:r>
              <a:rPr lang="fr-FR" sz="2400" b="1" u="sng" dirty="0">
                <a:solidFill>
                  <a:srgbClr val="FF0000"/>
                </a:solidFill>
                <a:latin typeface="Times New Roman" pitchFamily="18" charset="0"/>
                <a:cs typeface="Times New Roman" pitchFamily="18" charset="0"/>
              </a:rPr>
              <a:t>Exemple de codage polynomiale</a:t>
            </a:r>
          </a:p>
          <a:p>
            <a:endParaRPr lang="fr-FR" sz="2400" dirty="0">
              <a:latin typeface="Times New Roman" pitchFamily="18" charset="0"/>
              <a:cs typeface="Times New Roman" pitchFamily="18" charset="0"/>
            </a:endParaRPr>
          </a:p>
          <a:p>
            <a:pPr lvl="0">
              <a:buFont typeface="Wingdings" pitchFamily="2" charset="2"/>
              <a:buChar char="q"/>
            </a:pPr>
            <a:r>
              <a:rPr lang="fr-FR" sz="2400" dirty="0">
                <a:latin typeface="Times New Roman" pitchFamily="18" charset="0"/>
                <a:cs typeface="Times New Roman" pitchFamily="18" charset="0"/>
              </a:rPr>
              <a:t> </a:t>
            </a:r>
            <a:r>
              <a:rPr lang="fr-FR" sz="2400" dirty="0">
                <a:solidFill>
                  <a:srgbClr val="00B050"/>
                </a:solidFill>
                <a:latin typeface="Times New Roman" pitchFamily="18" charset="0"/>
                <a:cs typeface="Times New Roman" pitchFamily="18" charset="0"/>
              </a:rPr>
              <a:t>Mettre le message à coder sous forme polynomiale M(X)</a:t>
            </a:r>
          </a:p>
          <a:p>
            <a:pPr lvl="0">
              <a:buFont typeface="Wingdings" pitchFamily="2" charset="2"/>
              <a:buChar char="q"/>
            </a:pPr>
            <a:r>
              <a:rPr lang="fr-FR" sz="2400" dirty="0">
                <a:latin typeface="Times New Roman" pitchFamily="18" charset="0"/>
                <a:cs typeface="Times New Roman" pitchFamily="18" charset="0"/>
              </a:rPr>
              <a:t> </a:t>
            </a:r>
            <a:r>
              <a:rPr lang="fr-FR" sz="2400" dirty="0">
                <a:solidFill>
                  <a:srgbClr val="0070C0"/>
                </a:solidFill>
                <a:latin typeface="Times New Roman" pitchFamily="18" charset="0"/>
                <a:cs typeface="Times New Roman" pitchFamily="18" charset="0"/>
              </a:rPr>
              <a:t>Former </a:t>
            </a:r>
            <a:r>
              <a:rPr lang="fr-FR" sz="2400" dirty="0" err="1">
                <a:solidFill>
                  <a:srgbClr val="0070C0"/>
                </a:solidFill>
                <a:latin typeface="Times New Roman" pitchFamily="18" charset="0"/>
                <a:cs typeface="Times New Roman" pitchFamily="18" charset="0"/>
              </a:rPr>
              <a:t>x</a:t>
            </a:r>
            <a:r>
              <a:rPr lang="fr-FR" sz="2400" baseline="30000" dirty="0" err="1">
                <a:solidFill>
                  <a:srgbClr val="0070C0"/>
                </a:solidFill>
                <a:latin typeface="Times New Roman" pitchFamily="18" charset="0"/>
                <a:cs typeface="Times New Roman" pitchFamily="18" charset="0"/>
              </a:rPr>
              <a:t>n</a:t>
            </a:r>
            <a:r>
              <a:rPr lang="fr-FR" sz="2400" baseline="30000" dirty="0">
                <a:solidFill>
                  <a:srgbClr val="0070C0"/>
                </a:solidFill>
                <a:latin typeface="Times New Roman" pitchFamily="18" charset="0"/>
                <a:cs typeface="Times New Roman" pitchFamily="18" charset="0"/>
              </a:rPr>
              <a:t> </a:t>
            </a:r>
            <a:r>
              <a:rPr lang="fr-FR" sz="2400" baseline="30000" dirty="0">
                <a:solidFill>
                  <a:srgbClr val="0070C0"/>
                </a:solidFill>
                <a:latin typeface="Times New Roman" pitchFamily="18" charset="0"/>
                <a:cs typeface="Times New Roman" pitchFamily="18" charset="0"/>
                <a:sym typeface="Symbol"/>
              </a:rPr>
              <a:t></a:t>
            </a:r>
            <a:r>
              <a:rPr lang="fr-FR" sz="2400" baseline="30000" dirty="0">
                <a:solidFill>
                  <a:srgbClr val="0070C0"/>
                </a:solidFill>
                <a:latin typeface="Times New Roman" pitchFamily="18" charset="0"/>
                <a:cs typeface="Times New Roman" pitchFamily="18" charset="0"/>
              </a:rPr>
              <a:t> k</a:t>
            </a:r>
            <a:r>
              <a:rPr lang="fr-FR" sz="2400" dirty="0">
                <a:solidFill>
                  <a:srgbClr val="0070C0"/>
                </a:solidFill>
                <a:latin typeface="Times New Roman" pitchFamily="18" charset="0"/>
                <a:cs typeface="Times New Roman" pitchFamily="18" charset="0"/>
              </a:rPr>
              <a:t> </a:t>
            </a:r>
            <a:r>
              <a:rPr lang="fr-FR" sz="2400" dirty="0">
                <a:solidFill>
                  <a:srgbClr val="0070C0"/>
                </a:solidFill>
                <a:latin typeface="Times New Roman" pitchFamily="18" charset="0"/>
                <a:cs typeface="Times New Roman" pitchFamily="18" charset="0"/>
                <a:sym typeface="Symbol"/>
              </a:rPr>
              <a:t></a:t>
            </a:r>
            <a:r>
              <a:rPr lang="fr-FR" sz="2400" dirty="0">
                <a:solidFill>
                  <a:srgbClr val="0070C0"/>
                </a:solidFill>
                <a:latin typeface="Times New Roman" pitchFamily="18" charset="0"/>
                <a:cs typeface="Times New Roman" pitchFamily="18" charset="0"/>
              </a:rPr>
              <a:t> M(x)</a:t>
            </a:r>
          </a:p>
          <a:p>
            <a:pPr lvl="0">
              <a:buFont typeface="Wingdings" pitchFamily="2" charset="2"/>
              <a:buChar char="q"/>
            </a:pPr>
            <a:r>
              <a:rPr lang="fr-FR" sz="2400" dirty="0">
                <a:latin typeface="Times New Roman" pitchFamily="18" charset="0"/>
                <a:cs typeface="Times New Roman" pitchFamily="18" charset="0"/>
              </a:rPr>
              <a:t> </a:t>
            </a:r>
            <a:r>
              <a:rPr lang="fr-FR" sz="2400" dirty="0">
                <a:solidFill>
                  <a:srgbClr val="C00000"/>
                </a:solidFill>
                <a:latin typeface="Times New Roman" pitchFamily="18" charset="0"/>
                <a:cs typeface="Times New Roman" pitchFamily="18" charset="0"/>
              </a:rPr>
              <a:t>Diviser </a:t>
            </a:r>
            <a:r>
              <a:rPr lang="fr-FR" sz="2400" dirty="0" err="1">
                <a:solidFill>
                  <a:srgbClr val="C00000"/>
                </a:solidFill>
                <a:latin typeface="Times New Roman" pitchFamily="18" charset="0"/>
                <a:cs typeface="Times New Roman" pitchFamily="18" charset="0"/>
              </a:rPr>
              <a:t>x</a:t>
            </a:r>
            <a:r>
              <a:rPr lang="fr-FR" sz="2400" baseline="30000" dirty="0" err="1">
                <a:solidFill>
                  <a:srgbClr val="C00000"/>
                </a:solidFill>
                <a:latin typeface="Times New Roman" pitchFamily="18" charset="0"/>
                <a:cs typeface="Times New Roman" pitchFamily="18" charset="0"/>
              </a:rPr>
              <a:t>n</a:t>
            </a:r>
            <a:r>
              <a:rPr lang="fr-FR" sz="2400" baseline="30000" dirty="0">
                <a:solidFill>
                  <a:srgbClr val="C00000"/>
                </a:solidFill>
                <a:latin typeface="Times New Roman" pitchFamily="18" charset="0"/>
                <a:cs typeface="Times New Roman" pitchFamily="18" charset="0"/>
              </a:rPr>
              <a:t> </a:t>
            </a:r>
            <a:r>
              <a:rPr lang="fr-FR" sz="2400" baseline="30000" dirty="0">
                <a:solidFill>
                  <a:srgbClr val="C00000"/>
                </a:solidFill>
                <a:latin typeface="Times New Roman" pitchFamily="18" charset="0"/>
                <a:cs typeface="Times New Roman" pitchFamily="18" charset="0"/>
                <a:sym typeface="Symbol"/>
              </a:rPr>
              <a:t></a:t>
            </a:r>
            <a:r>
              <a:rPr lang="fr-FR" sz="2400" baseline="30000" dirty="0">
                <a:solidFill>
                  <a:srgbClr val="C00000"/>
                </a:solidFill>
                <a:latin typeface="Times New Roman" pitchFamily="18" charset="0"/>
                <a:cs typeface="Times New Roman" pitchFamily="18" charset="0"/>
              </a:rPr>
              <a:t> k</a:t>
            </a:r>
            <a:r>
              <a:rPr lang="fr-FR" sz="2400" dirty="0">
                <a:solidFill>
                  <a:srgbClr val="C00000"/>
                </a:solidFill>
                <a:latin typeface="Times New Roman" pitchFamily="18" charset="0"/>
                <a:cs typeface="Times New Roman" pitchFamily="18" charset="0"/>
              </a:rPr>
              <a:t> </a:t>
            </a:r>
            <a:r>
              <a:rPr lang="fr-FR" sz="2400" dirty="0">
                <a:solidFill>
                  <a:srgbClr val="C00000"/>
                </a:solidFill>
                <a:latin typeface="Times New Roman" pitchFamily="18" charset="0"/>
                <a:cs typeface="Times New Roman" pitchFamily="18" charset="0"/>
                <a:sym typeface="Symbol"/>
              </a:rPr>
              <a:t></a:t>
            </a:r>
            <a:r>
              <a:rPr lang="fr-FR" sz="2400" dirty="0">
                <a:solidFill>
                  <a:srgbClr val="C00000"/>
                </a:solidFill>
                <a:latin typeface="Times New Roman" pitchFamily="18" charset="0"/>
                <a:cs typeface="Times New Roman" pitchFamily="18" charset="0"/>
              </a:rPr>
              <a:t> M(x) par G(x) pour avoir le reste R(x) de cette division</a:t>
            </a:r>
          </a:p>
          <a:p>
            <a:pPr lvl="0">
              <a:buFont typeface="Wingdings" pitchFamily="2" charset="2"/>
              <a:buChar char="q"/>
            </a:pPr>
            <a:r>
              <a:rPr lang="fr-FR" sz="2400" dirty="0">
                <a:latin typeface="Times New Roman" pitchFamily="18" charset="0"/>
                <a:cs typeface="Times New Roman" pitchFamily="18" charset="0"/>
              </a:rPr>
              <a:t> </a:t>
            </a:r>
            <a:r>
              <a:rPr lang="fr-FR" sz="2400" dirty="0">
                <a:solidFill>
                  <a:srgbClr val="7030A0"/>
                </a:solidFill>
                <a:latin typeface="Times New Roman" pitchFamily="18" charset="0"/>
                <a:cs typeface="Times New Roman" pitchFamily="18" charset="0"/>
              </a:rPr>
              <a:t>Former C(x) </a:t>
            </a:r>
            <a:r>
              <a:rPr lang="fr-FR" sz="2400" dirty="0">
                <a:solidFill>
                  <a:srgbClr val="7030A0"/>
                </a:solidFill>
                <a:latin typeface="Times New Roman" pitchFamily="18" charset="0"/>
                <a:cs typeface="Times New Roman" pitchFamily="18" charset="0"/>
                <a:sym typeface="Symbol"/>
              </a:rPr>
              <a:t></a:t>
            </a:r>
            <a:r>
              <a:rPr lang="fr-FR" sz="2400" dirty="0">
                <a:solidFill>
                  <a:srgbClr val="7030A0"/>
                </a:solidFill>
                <a:latin typeface="Times New Roman" pitchFamily="18" charset="0"/>
                <a:cs typeface="Times New Roman" pitchFamily="18" charset="0"/>
              </a:rPr>
              <a:t> R(x) </a:t>
            </a:r>
            <a:r>
              <a:rPr lang="fr-FR" sz="2400" dirty="0">
                <a:solidFill>
                  <a:srgbClr val="7030A0"/>
                </a:solidFill>
                <a:latin typeface="Times New Roman" pitchFamily="18" charset="0"/>
                <a:cs typeface="Times New Roman" pitchFamily="18" charset="0"/>
                <a:sym typeface="Symbol"/>
              </a:rPr>
              <a:t></a:t>
            </a:r>
            <a:r>
              <a:rPr lang="fr-FR" sz="2400" dirty="0">
                <a:solidFill>
                  <a:srgbClr val="7030A0"/>
                </a:solidFill>
                <a:latin typeface="Times New Roman" pitchFamily="18" charset="0"/>
                <a:cs typeface="Times New Roman" pitchFamily="18" charset="0"/>
              </a:rPr>
              <a:t> </a:t>
            </a:r>
            <a:r>
              <a:rPr lang="fr-FR" sz="2400" dirty="0" err="1">
                <a:solidFill>
                  <a:srgbClr val="7030A0"/>
                </a:solidFill>
                <a:latin typeface="Times New Roman" pitchFamily="18" charset="0"/>
                <a:cs typeface="Times New Roman" pitchFamily="18" charset="0"/>
              </a:rPr>
              <a:t>x</a:t>
            </a:r>
            <a:r>
              <a:rPr lang="fr-FR" sz="2400" baseline="30000" dirty="0" err="1">
                <a:solidFill>
                  <a:srgbClr val="7030A0"/>
                </a:solidFill>
                <a:latin typeface="Times New Roman" pitchFamily="18" charset="0"/>
                <a:cs typeface="Times New Roman" pitchFamily="18" charset="0"/>
              </a:rPr>
              <a:t>n</a:t>
            </a:r>
            <a:r>
              <a:rPr lang="fr-FR" sz="2400" baseline="30000" dirty="0">
                <a:solidFill>
                  <a:srgbClr val="7030A0"/>
                </a:solidFill>
                <a:latin typeface="Times New Roman" pitchFamily="18" charset="0"/>
                <a:cs typeface="Times New Roman" pitchFamily="18" charset="0"/>
              </a:rPr>
              <a:t> </a:t>
            </a:r>
            <a:r>
              <a:rPr lang="fr-FR" sz="2400" baseline="30000" dirty="0">
                <a:solidFill>
                  <a:srgbClr val="7030A0"/>
                </a:solidFill>
                <a:latin typeface="Times New Roman" pitchFamily="18" charset="0"/>
                <a:cs typeface="Times New Roman" pitchFamily="18" charset="0"/>
                <a:sym typeface="Symbol"/>
              </a:rPr>
              <a:t></a:t>
            </a:r>
            <a:r>
              <a:rPr lang="fr-FR" sz="2400" baseline="30000" dirty="0">
                <a:solidFill>
                  <a:srgbClr val="7030A0"/>
                </a:solidFill>
                <a:latin typeface="Times New Roman" pitchFamily="18" charset="0"/>
                <a:cs typeface="Times New Roman" pitchFamily="18" charset="0"/>
              </a:rPr>
              <a:t> k</a:t>
            </a:r>
            <a:r>
              <a:rPr lang="fr-FR" sz="2400" dirty="0">
                <a:solidFill>
                  <a:srgbClr val="7030A0"/>
                </a:solidFill>
                <a:latin typeface="Times New Roman" pitchFamily="18" charset="0"/>
                <a:cs typeface="Times New Roman" pitchFamily="18" charset="0"/>
              </a:rPr>
              <a:t> </a:t>
            </a:r>
            <a:r>
              <a:rPr lang="fr-FR" sz="2400" dirty="0">
                <a:solidFill>
                  <a:srgbClr val="7030A0"/>
                </a:solidFill>
                <a:latin typeface="Times New Roman" pitchFamily="18" charset="0"/>
                <a:cs typeface="Times New Roman" pitchFamily="18" charset="0"/>
                <a:sym typeface="Symbol"/>
              </a:rPr>
              <a:t></a:t>
            </a:r>
            <a:r>
              <a:rPr lang="fr-FR" sz="2400" dirty="0">
                <a:solidFill>
                  <a:srgbClr val="7030A0"/>
                </a:solidFill>
                <a:latin typeface="Times New Roman" pitchFamily="18" charset="0"/>
                <a:cs typeface="Times New Roman" pitchFamily="18" charset="0"/>
              </a:rPr>
              <a:t> M(x)</a:t>
            </a:r>
          </a:p>
          <a:p>
            <a:pPr lvl="0">
              <a:buFont typeface="Wingdings" pitchFamily="2" charset="2"/>
              <a:buChar char="q"/>
            </a:pPr>
            <a:r>
              <a:rPr lang="fr-FR" sz="2400" dirty="0">
                <a:latin typeface="Times New Roman" pitchFamily="18" charset="0"/>
                <a:cs typeface="Times New Roman" pitchFamily="18" charset="0"/>
              </a:rPr>
              <a:t> </a:t>
            </a:r>
            <a:r>
              <a:rPr lang="fr-FR" sz="2400" dirty="0">
                <a:solidFill>
                  <a:srgbClr val="666633"/>
                </a:solidFill>
                <a:latin typeface="Times New Roman" pitchFamily="18" charset="0"/>
                <a:cs typeface="Times New Roman" pitchFamily="18" charset="0"/>
              </a:rPr>
              <a:t>Mettre C(x) sous forme binaire</a:t>
            </a:r>
          </a:p>
          <a:p>
            <a:pPr lvl="0">
              <a:buFont typeface="Wingdings" pitchFamily="2" charset="2"/>
              <a:buChar char="q"/>
            </a:pPr>
            <a:endParaRPr lang="fr-FR" sz="2400" dirty="0">
              <a:solidFill>
                <a:srgbClr val="666633"/>
              </a:solidFill>
              <a:latin typeface="Times New Roman" pitchFamily="18" charset="0"/>
              <a:cs typeface="Times New Roman" pitchFamily="18" charset="0"/>
            </a:endParaRPr>
          </a:p>
          <a:p>
            <a:pPr lvl="0"/>
            <a:r>
              <a:rPr lang="fr-FR" sz="2400" dirty="0">
                <a:solidFill>
                  <a:srgbClr val="666633"/>
                </a:solidFill>
                <a:latin typeface="Times New Roman" pitchFamily="18" charset="0"/>
                <a:cs typeface="Times New Roman" pitchFamily="18" charset="0"/>
              </a:rPr>
              <a:t>Finalement nous aurons</a:t>
            </a:r>
          </a:p>
          <a:p>
            <a:pPr lvl="0"/>
            <a:endParaRPr lang="fr-FR" sz="2400" dirty="0">
              <a:solidFill>
                <a:srgbClr val="666633"/>
              </a:solidFill>
              <a:latin typeface="Times New Roman" pitchFamily="18" charset="0"/>
              <a:cs typeface="Times New Roman" pitchFamily="18" charset="0"/>
            </a:endParaRPr>
          </a:p>
          <a:p>
            <a:pPr lvl="0" algn="ctr"/>
            <a:r>
              <a:rPr lang="fr-FR" sz="3000" b="1" dirty="0">
                <a:solidFill>
                  <a:srgbClr val="FF0000"/>
                </a:solidFill>
                <a:latin typeface="Times New Roman" pitchFamily="18" charset="0"/>
                <a:cs typeface="Times New Roman" pitchFamily="18" charset="0"/>
              </a:rPr>
              <a:t>C(x)</a:t>
            </a:r>
            <a:r>
              <a:rPr lang="fr-FR" sz="3000" dirty="0">
                <a:solidFill>
                  <a:srgbClr val="7030A0"/>
                </a:solidFill>
                <a:latin typeface="Times New Roman" pitchFamily="18" charset="0"/>
                <a:cs typeface="Times New Roman" pitchFamily="18" charset="0"/>
              </a:rPr>
              <a:t> </a:t>
            </a:r>
            <a:r>
              <a:rPr lang="fr-FR" sz="3000" dirty="0">
                <a:solidFill>
                  <a:srgbClr val="7030A0"/>
                </a:solidFill>
                <a:latin typeface="Times New Roman" pitchFamily="18" charset="0"/>
                <a:cs typeface="Times New Roman" pitchFamily="18" charset="0"/>
                <a:sym typeface="Symbol"/>
              </a:rPr>
              <a:t></a:t>
            </a:r>
            <a:r>
              <a:rPr lang="fr-FR" sz="3000" dirty="0">
                <a:solidFill>
                  <a:srgbClr val="7030A0"/>
                </a:solidFill>
                <a:latin typeface="Times New Roman" pitchFamily="18" charset="0"/>
                <a:cs typeface="Times New Roman" pitchFamily="18" charset="0"/>
              </a:rPr>
              <a:t> </a:t>
            </a:r>
            <a:r>
              <a:rPr lang="fr-FR" sz="3000" b="1" dirty="0" err="1">
                <a:solidFill>
                  <a:srgbClr val="7030A0"/>
                </a:solidFill>
                <a:latin typeface="Times New Roman" pitchFamily="18" charset="0"/>
                <a:cs typeface="Times New Roman" pitchFamily="18" charset="0"/>
              </a:rPr>
              <a:t>x</a:t>
            </a:r>
            <a:r>
              <a:rPr lang="fr-FR" sz="3000" b="1" baseline="30000" dirty="0" err="1">
                <a:solidFill>
                  <a:srgbClr val="7030A0"/>
                </a:solidFill>
                <a:latin typeface="Times New Roman" pitchFamily="18" charset="0"/>
                <a:cs typeface="Times New Roman" pitchFamily="18" charset="0"/>
              </a:rPr>
              <a:t>n</a:t>
            </a:r>
            <a:r>
              <a:rPr lang="fr-FR" sz="3000" b="1" baseline="30000" dirty="0">
                <a:solidFill>
                  <a:srgbClr val="7030A0"/>
                </a:solidFill>
                <a:latin typeface="Times New Roman" pitchFamily="18" charset="0"/>
                <a:cs typeface="Times New Roman" pitchFamily="18" charset="0"/>
              </a:rPr>
              <a:t> </a:t>
            </a:r>
            <a:r>
              <a:rPr lang="fr-FR" sz="3000" b="1" baseline="30000" dirty="0">
                <a:solidFill>
                  <a:srgbClr val="7030A0"/>
                </a:solidFill>
                <a:latin typeface="Times New Roman" pitchFamily="18" charset="0"/>
                <a:cs typeface="Times New Roman" pitchFamily="18" charset="0"/>
                <a:sym typeface="Symbol"/>
              </a:rPr>
              <a:t></a:t>
            </a:r>
            <a:r>
              <a:rPr lang="fr-FR" sz="3000" b="1" baseline="30000" dirty="0">
                <a:solidFill>
                  <a:srgbClr val="7030A0"/>
                </a:solidFill>
                <a:latin typeface="Times New Roman" pitchFamily="18" charset="0"/>
                <a:cs typeface="Times New Roman" pitchFamily="18" charset="0"/>
              </a:rPr>
              <a:t> k</a:t>
            </a:r>
            <a:r>
              <a:rPr lang="fr-FR" sz="3000" b="1" dirty="0">
                <a:solidFill>
                  <a:srgbClr val="7030A0"/>
                </a:solidFill>
                <a:latin typeface="Times New Roman" pitchFamily="18" charset="0"/>
                <a:cs typeface="Times New Roman" pitchFamily="18" charset="0"/>
              </a:rPr>
              <a:t> </a:t>
            </a:r>
            <a:r>
              <a:rPr lang="fr-FR" sz="3000" b="1" dirty="0">
                <a:solidFill>
                  <a:srgbClr val="7030A0"/>
                </a:solidFill>
                <a:latin typeface="Times New Roman" pitchFamily="18" charset="0"/>
                <a:cs typeface="Times New Roman" pitchFamily="18" charset="0"/>
                <a:sym typeface="Symbol"/>
              </a:rPr>
              <a:t></a:t>
            </a:r>
            <a:r>
              <a:rPr lang="fr-FR" sz="3000" b="1" dirty="0">
                <a:solidFill>
                  <a:srgbClr val="7030A0"/>
                </a:solidFill>
                <a:latin typeface="Times New Roman" pitchFamily="18" charset="0"/>
                <a:cs typeface="Times New Roman" pitchFamily="18" charset="0"/>
              </a:rPr>
              <a:t> M(x) </a:t>
            </a:r>
            <a:r>
              <a:rPr lang="fr-FR" sz="3000" dirty="0">
                <a:solidFill>
                  <a:srgbClr val="7030A0"/>
                </a:solidFill>
                <a:latin typeface="Times New Roman" pitchFamily="18" charset="0"/>
                <a:cs typeface="Times New Roman" pitchFamily="18" charset="0"/>
              </a:rPr>
              <a:t>+ </a:t>
            </a:r>
            <a:r>
              <a:rPr lang="fr-FR" sz="3000" b="1" dirty="0" err="1">
                <a:solidFill>
                  <a:srgbClr val="002060"/>
                </a:solidFill>
                <a:latin typeface="Times New Roman" pitchFamily="18" charset="0"/>
                <a:cs typeface="Times New Roman" pitchFamily="18" charset="0"/>
              </a:rPr>
              <a:t>x</a:t>
            </a:r>
            <a:r>
              <a:rPr lang="fr-FR" sz="3000" b="1" baseline="30000" dirty="0" err="1">
                <a:solidFill>
                  <a:srgbClr val="002060"/>
                </a:solidFill>
                <a:latin typeface="Times New Roman" pitchFamily="18" charset="0"/>
                <a:cs typeface="Times New Roman" pitchFamily="18" charset="0"/>
              </a:rPr>
              <a:t>n</a:t>
            </a:r>
            <a:r>
              <a:rPr lang="fr-FR" sz="3000" b="1" baseline="30000" dirty="0">
                <a:solidFill>
                  <a:srgbClr val="002060"/>
                </a:solidFill>
                <a:latin typeface="Times New Roman" pitchFamily="18" charset="0"/>
                <a:cs typeface="Times New Roman" pitchFamily="18" charset="0"/>
              </a:rPr>
              <a:t> </a:t>
            </a:r>
            <a:r>
              <a:rPr lang="fr-FR" sz="3000" b="1" baseline="30000" dirty="0">
                <a:solidFill>
                  <a:srgbClr val="002060"/>
                </a:solidFill>
                <a:latin typeface="Times New Roman" pitchFamily="18" charset="0"/>
                <a:cs typeface="Times New Roman" pitchFamily="18" charset="0"/>
                <a:sym typeface="Symbol"/>
              </a:rPr>
              <a:t></a:t>
            </a:r>
            <a:r>
              <a:rPr lang="fr-FR" sz="3000" b="1" baseline="30000" dirty="0">
                <a:solidFill>
                  <a:srgbClr val="002060"/>
                </a:solidFill>
                <a:latin typeface="Times New Roman" pitchFamily="18" charset="0"/>
                <a:cs typeface="Times New Roman" pitchFamily="18" charset="0"/>
              </a:rPr>
              <a:t> k</a:t>
            </a:r>
            <a:r>
              <a:rPr lang="fr-FR" sz="3000" b="1" dirty="0">
                <a:solidFill>
                  <a:srgbClr val="002060"/>
                </a:solidFill>
                <a:latin typeface="Times New Roman" pitchFamily="18" charset="0"/>
                <a:cs typeface="Times New Roman" pitchFamily="18" charset="0"/>
              </a:rPr>
              <a:t> </a:t>
            </a:r>
            <a:r>
              <a:rPr lang="fr-FR" sz="3000" b="1" dirty="0">
                <a:solidFill>
                  <a:srgbClr val="002060"/>
                </a:solidFill>
                <a:latin typeface="Times New Roman" pitchFamily="18" charset="0"/>
                <a:cs typeface="Times New Roman" pitchFamily="18" charset="0"/>
                <a:sym typeface="Symbol"/>
              </a:rPr>
              <a:t></a:t>
            </a:r>
            <a:r>
              <a:rPr lang="fr-FR" sz="3000" b="1" dirty="0">
                <a:solidFill>
                  <a:srgbClr val="002060"/>
                </a:solidFill>
                <a:latin typeface="Times New Roman" pitchFamily="18" charset="0"/>
                <a:cs typeface="Times New Roman" pitchFamily="18" charset="0"/>
              </a:rPr>
              <a:t> M(x) modulo G(X) </a:t>
            </a:r>
          </a:p>
          <a:p>
            <a:endParaRPr lang="fr-FR" sz="2400" b="1" u="sng" dirty="0">
              <a:solidFill>
                <a:srgbClr val="002060"/>
              </a:solidFill>
            </a:endParaRPr>
          </a:p>
        </p:txBody>
      </p:sp>
    </p:spTree>
    <p:extLst>
      <p:ext uri="{BB962C8B-B14F-4D97-AF65-F5344CB8AC3E}">
        <p14:creationId xmlns:p14="http://schemas.microsoft.com/office/powerpoint/2010/main" val="2892565179"/>
      </p:ext>
    </p:extLst>
  </p:cSld>
  <p:clrMapOvr>
    <a:masterClrMapping/>
  </p:clrMapOvr>
  <p:transition advTm="15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9</a:t>
            </a:fld>
            <a:endParaRPr lang="fr-FR"/>
          </a:p>
        </p:txBody>
      </p:sp>
      <p:sp>
        <p:nvSpPr>
          <p:cNvPr id="3" name="ZoneTexte 2"/>
          <p:cNvSpPr txBox="1"/>
          <p:nvPr/>
        </p:nvSpPr>
        <p:spPr>
          <a:xfrm>
            <a:off x="0" y="1090460"/>
            <a:ext cx="9144000" cy="5847755"/>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Exemple d’un codage </a:t>
            </a:r>
          </a:p>
          <a:p>
            <a:endParaRPr lang="fr-FR" sz="2200" b="1" u="sng" dirty="0">
              <a:solidFill>
                <a:srgbClr val="FF0000"/>
              </a:solidFill>
              <a:latin typeface="Times New Roman" pitchFamily="18" charset="0"/>
              <a:cs typeface="Times New Roman" pitchFamily="18" charset="0"/>
            </a:endParaRPr>
          </a:p>
          <a:p>
            <a:r>
              <a:rPr lang="fr-FR" sz="2200" dirty="0">
                <a:solidFill>
                  <a:srgbClr val="7030A0"/>
                </a:solidFill>
                <a:latin typeface="Times New Roman" pitchFamily="18" charset="0"/>
                <a:cs typeface="Times New Roman" pitchFamily="18" charset="0"/>
              </a:rPr>
              <a:t>Avec n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12, k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8 et le polynôme générateur étant G(x)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x</a:t>
            </a:r>
            <a:r>
              <a:rPr lang="fr-FR" sz="2200" baseline="30000" dirty="0">
                <a:solidFill>
                  <a:srgbClr val="7030A0"/>
                </a:solidFill>
                <a:latin typeface="Times New Roman" pitchFamily="18" charset="0"/>
                <a:cs typeface="Times New Roman" pitchFamily="18" charset="0"/>
              </a:rPr>
              <a:t>4</a:t>
            </a:r>
            <a:r>
              <a:rPr lang="fr-FR" sz="2200" dirty="0">
                <a:solidFill>
                  <a:srgbClr val="7030A0"/>
                </a:solidFill>
                <a:latin typeface="Times New Roman" pitchFamily="18" charset="0"/>
                <a:cs typeface="Times New Roman" pitchFamily="18" charset="0"/>
              </a:rPr>
              <a:t>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x</a:t>
            </a:r>
            <a:r>
              <a:rPr lang="fr-FR" sz="2200" baseline="30000" dirty="0">
                <a:solidFill>
                  <a:srgbClr val="7030A0"/>
                </a:solidFill>
                <a:latin typeface="Times New Roman" pitchFamily="18" charset="0"/>
                <a:cs typeface="Times New Roman" pitchFamily="18" charset="0"/>
              </a:rPr>
              <a:t>3</a:t>
            </a:r>
            <a:r>
              <a:rPr lang="fr-FR" sz="2200" dirty="0">
                <a:solidFill>
                  <a:srgbClr val="7030A0"/>
                </a:solidFill>
                <a:latin typeface="Times New Roman" pitchFamily="18" charset="0"/>
                <a:cs typeface="Times New Roman" pitchFamily="18" charset="0"/>
              </a:rPr>
              <a:t> </a:t>
            </a:r>
            <a:r>
              <a:rPr lang="fr-FR" sz="2200" dirty="0">
                <a:solidFill>
                  <a:srgbClr val="7030A0"/>
                </a:solidFill>
                <a:latin typeface="Times New Roman" pitchFamily="18" charset="0"/>
                <a:cs typeface="Times New Roman" pitchFamily="18" charset="0"/>
                <a:sym typeface="Symbol"/>
              </a:rPr>
              <a:t></a:t>
            </a:r>
            <a:r>
              <a:rPr lang="fr-FR" sz="2200" dirty="0">
                <a:solidFill>
                  <a:srgbClr val="7030A0"/>
                </a:solidFill>
                <a:latin typeface="Times New Roman" pitchFamily="18" charset="0"/>
                <a:cs typeface="Times New Roman" pitchFamily="18" charset="0"/>
              </a:rPr>
              <a:t> 1 (équivaut à 11001. C’est la forme binaire de notre polynôme générateur) </a:t>
            </a:r>
          </a:p>
          <a:p>
            <a:endParaRPr lang="fr-FR" sz="2200" dirty="0">
              <a:latin typeface="Times New Roman" pitchFamily="18" charset="0"/>
              <a:cs typeface="Times New Roman" pitchFamily="18" charset="0"/>
            </a:endParaRPr>
          </a:p>
          <a:p>
            <a:r>
              <a:rPr lang="fr-FR" sz="2200" dirty="0">
                <a:solidFill>
                  <a:srgbClr val="002060"/>
                </a:solidFill>
                <a:latin typeface="Times New Roman" pitchFamily="18" charset="0"/>
                <a:cs typeface="Times New Roman" pitchFamily="18" charset="0"/>
              </a:rPr>
              <a:t>Le message à envoyer = 10011010 qui devient sous forme polynomiale  </a:t>
            </a:r>
            <a:r>
              <a:rPr lang="fr-FR" sz="2200" b="1" dirty="0">
                <a:solidFill>
                  <a:srgbClr val="FF0000"/>
                </a:solidFill>
                <a:latin typeface="Times New Roman" pitchFamily="18" charset="0"/>
                <a:cs typeface="Times New Roman" pitchFamily="18" charset="0"/>
              </a:rPr>
              <a:t>10011010 </a:t>
            </a:r>
            <a:r>
              <a:rPr lang="fr-FR" sz="2200" b="1" dirty="0">
                <a:solidFill>
                  <a:srgbClr val="FF0000"/>
                </a:solidFill>
                <a:latin typeface="Times New Roman" pitchFamily="18" charset="0"/>
                <a:cs typeface="Times New Roman" pitchFamily="18" charset="0"/>
                <a:sym typeface="Symbol"/>
              </a:rPr>
              <a:t></a:t>
            </a:r>
            <a:r>
              <a:rPr lang="fr-FR" sz="2200" b="1" dirty="0">
                <a:solidFill>
                  <a:srgbClr val="FF0000"/>
                </a:solidFill>
                <a:latin typeface="Times New Roman" pitchFamily="18" charset="0"/>
                <a:cs typeface="Times New Roman" pitchFamily="18" charset="0"/>
              </a:rPr>
              <a:t> M(x) </a:t>
            </a:r>
            <a:r>
              <a:rPr lang="fr-FR" sz="2200" b="1" dirty="0">
                <a:solidFill>
                  <a:srgbClr val="FF0000"/>
                </a:solidFill>
                <a:latin typeface="Times New Roman" pitchFamily="18" charset="0"/>
                <a:cs typeface="Times New Roman" pitchFamily="18" charset="0"/>
                <a:sym typeface="Symbol"/>
              </a:rPr>
              <a:t></a:t>
            </a:r>
            <a:r>
              <a:rPr lang="fr-FR" sz="2200" b="1" dirty="0">
                <a:solidFill>
                  <a:srgbClr val="FF0000"/>
                </a:solidFill>
                <a:latin typeface="Times New Roman" pitchFamily="18" charset="0"/>
                <a:cs typeface="Times New Roman" pitchFamily="18" charset="0"/>
              </a:rPr>
              <a:t> x</a:t>
            </a:r>
            <a:r>
              <a:rPr lang="fr-FR" sz="2200" b="1" baseline="30000" dirty="0">
                <a:solidFill>
                  <a:srgbClr val="FF0000"/>
                </a:solidFill>
                <a:latin typeface="Times New Roman" pitchFamily="18" charset="0"/>
                <a:cs typeface="Times New Roman" pitchFamily="18" charset="0"/>
              </a:rPr>
              <a:t>7</a:t>
            </a:r>
            <a:r>
              <a:rPr lang="fr-FR" sz="2200" b="1" dirty="0">
                <a:solidFill>
                  <a:srgbClr val="FF0000"/>
                </a:solidFill>
                <a:latin typeface="Times New Roman" pitchFamily="18" charset="0"/>
                <a:cs typeface="Times New Roman" pitchFamily="18" charset="0"/>
              </a:rPr>
              <a:t> </a:t>
            </a:r>
            <a:r>
              <a:rPr lang="fr-FR" sz="2200" b="1" dirty="0">
                <a:solidFill>
                  <a:srgbClr val="FF0000"/>
                </a:solidFill>
                <a:latin typeface="Times New Roman" pitchFamily="18" charset="0"/>
                <a:cs typeface="Times New Roman" pitchFamily="18" charset="0"/>
                <a:sym typeface="Symbol"/>
              </a:rPr>
              <a:t></a:t>
            </a:r>
            <a:r>
              <a:rPr lang="fr-FR" sz="2200" b="1" dirty="0">
                <a:solidFill>
                  <a:srgbClr val="FF0000"/>
                </a:solidFill>
                <a:latin typeface="Times New Roman" pitchFamily="18" charset="0"/>
                <a:cs typeface="Times New Roman" pitchFamily="18" charset="0"/>
              </a:rPr>
              <a:t> x</a:t>
            </a:r>
            <a:r>
              <a:rPr lang="fr-FR" sz="2200" b="1" baseline="30000" dirty="0">
                <a:solidFill>
                  <a:srgbClr val="FF0000"/>
                </a:solidFill>
                <a:latin typeface="Times New Roman" pitchFamily="18" charset="0"/>
                <a:cs typeface="Times New Roman" pitchFamily="18" charset="0"/>
              </a:rPr>
              <a:t>4</a:t>
            </a:r>
            <a:r>
              <a:rPr lang="fr-FR" sz="2200" b="1" dirty="0">
                <a:solidFill>
                  <a:srgbClr val="FF0000"/>
                </a:solidFill>
                <a:latin typeface="Times New Roman" pitchFamily="18" charset="0"/>
                <a:cs typeface="Times New Roman" pitchFamily="18" charset="0"/>
              </a:rPr>
              <a:t> </a:t>
            </a:r>
            <a:r>
              <a:rPr lang="fr-FR" sz="2200" b="1" dirty="0">
                <a:solidFill>
                  <a:srgbClr val="FF0000"/>
                </a:solidFill>
                <a:latin typeface="Times New Roman" pitchFamily="18" charset="0"/>
                <a:cs typeface="Times New Roman" pitchFamily="18" charset="0"/>
                <a:sym typeface="Symbol"/>
              </a:rPr>
              <a:t></a:t>
            </a:r>
            <a:r>
              <a:rPr lang="fr-FR" sz="2200" b="1" dirty="0">
                <a:solidFill>
                  <a:srgbClr val="FF0000"/>
                </a:solidFill>
                <a:latin typeface="Times New Roman" pitchFamily="18" charset="0"/>
                <a:cs typeface="Times New Roman" pitchFamily="18" charset="0"/>
              </a:rPr>
              <a:t> x</a:t>
            </a:r>
            <a:r>
              <a:rPr lang="fr-FR" sz="2200" b="1" baseline="30000" dirty="0">
                <a:solidFill>
                  <a:srgbClr val="FF0000"/>
                </a:solidFill>
                <a:latin typeface="Times New Roman" pitchFamily="18" charset="0"/>
                <a:cs typeface="Times New Roman" pitchFamily="18" charset="0"/>
              </a:rPr>
              <a:t>3</a:t>
            </a:r>
            <a:r>
              <a:rPr lang="fr-FR" sz="2200" b="1" dirty="0">
                <a:solidFill>
                  <a:srgbClr val="FF0000"/>
                </a:solidFill>
                <a:latin typeface="Times New Roman" pitchFamily="18" charset="0"/>
                <a:cs typeface="Times New Roman" pitchFamily="18" charset="0"/>
              </a:rPr>
              <a:t> </a:t>
            </a:r>
            <a:r>
              <a:rPr lang="fr-FR" sz="2200" b="1" dirty="0">
                <a:solidFill>
                  <a:srgbClr val="FF0000"/>
                </a:solidFill>
                <a:latin typeface="Times New Roman" pitchFamily="18" charset="0"/>
                <a:cs typeface="Times New Roman" pitchFamily="18" charset="0"/>
                <a:sym typeface="Symbol"/>
              </a:rPr>
              <a:t></a:t>
            </a:r>
            <a:r>
              <a:rPr lang="fr-FR" sz="2200" b="1" dirty="0">
                <a:solidFill>
                  <a:srgbClr val="FF0000"/>
                </a:solidFill>
                <a:latin typeface="Times New Roman" pitchFamily="18" charset="0"/>
                <a:cs typeface="Times New Roman" pitchFamily="18" charset="0"/>
              </a:rPr>
              <a:t> x</a:t>
            </a:r>
          </a:p>
          <a:p>
            <a:pPr lvl="0"/>
            <a:endParaRPr lang="fr-FR" sz="2200" dirty="0">
              <a:latin typeface="Times New Roman" pitchFamily="18" charset="0"/>
              <a:cs typeface="Times New Roman" pitchFamily="18" charset="0"/>
            </a:endParaRPr>
          </a:p>
          <a:p>
            <a:pPr lvl="0"/>
            <a:r>
              <a:rPr lang="fr-FR" sz="2200" dirty="0" err="1">
                <a:solidFill>
                  <a:srgbClr val="00B050"/>
                </a:solidFill>
                <a:latin typeface="Times New Roman" pitchFamily="18" charset="0"/>
                <a:cs typeface="Times New Roman" pitchFamily="18" charset="0"/>
              </a:rPr>
              <a:t>x</a:t>
            </a:r>
            <a:r>
              <a:rPr lang="fr-FR" sz="2200" baseline="30000" dirty="0" err="1">
                <a:solidFill>
                  <a:srgbClr val="00B050"/>
                </a:solidFill>
                <a:latin typeface="Times New Roman" pitchFamily="18" charset="0"/>
                <a:cs typeface="Times New Roman" pitchFamily="18" charset="0"/>
              </a:rPr>
              <a:t>n</a:t>
            </a:r>
            <a:r>
              <a:rPr lang="fr-FR" sz="2200" baseline="30000" dirty="0">
                <a:solidFill>
                  <a:srgbClr val="00B050"/>
                </a:solidFill>
                <a:latin typeface="Times New Roman" pitchFamily="18" charset="0"/>
                <a:cs typeface="Times New Roman" pitchFamily="18" charset="0"/>
              </a:rPr>
              <a:t> </a:t>
            </a:r>
            <a:r>
              <a:rPr lang="fr-FR" sz="2200" baseline="30000" dirty="0">
                <a:solidFill>
                  <a:srgbClr val="00B050"/>
                </a:solidFill>
                <a:latin typeface="Times New Roman" pitchFamily="18" charset="0"/>
                <a:cs typeface="Times New Roman" pitchFamily="18" charset="0"/>
                <a:sym typeface="Symbol"/>
              </a:rPr>
              <a:t></a:t>
            </a:r>
            <a:r>
              <a:rPr lang="fr-FR" sz="2200" baseline="30000" dirty="0">
                <a:solidFill>
                  <a:srgbClr val="00B050"/>
                </a:solidFill>
                <a:latin typeface="Times New Roman" pitchFamily="18" charset="0"/>
                <a:cs typeface="Times New Roman" pitchFamily="18" charset="0"/>
              </a:rPr>
              <a:t> k</a:t>
            </a:r>
            <a:r>
              <a:rPr lang="fr-FR" sz="2200" dirty="0">
                <a:solidFill>
                  <a:srgbClr val="00B050"/>
                </a:solidFill>
                <a:latin typeface="Times New Roman" pitchFamily="18" charset="0"/>
                <a:cs typeface="Times New Roman" pitchFamily="18" charset="0"/>
              </a:rPr>
              <a:t> </a:t>
            </a:r>
            <a:r>
              <a:rPr lang="fr-FR" sz="2200" dirty="0">
                <a:solidFill>
                  <a:srgbClr val="00B050"/>
                </a:solidFill>
                <a:latin typeface="Times New Roman" pitchFamily="18" charset="0"/>
                <a:cs typeface="Times New Roman" pitchFamily="18" charset="0"/>
                <a:sym typeface="Symbol"/>
              </a:rPr>
              <a:t></a:t>
            </a:r>
            <a:r>
              <a:rPr lang="fr-FR" sz="2200" dirty="0">
                <a:solidFill>
                  <a:srgbClr val="00B050"/>
                </a:solidFill>
                <a:latin typeface="Times New Roman" pitchFamily="18" charset="0"/>
                <a:cs typeface="Times New Roman" pitchFamily="18" charset="0"/>
              </a:rPr>
              <a:t> M(x) </a:t>
            </a:r>
            <a:r>
              <a:rPr lang="fr-FR" sz="2200" dirty="0">
                <a:solidFill>
                  <a:srgbClr val="00B050"/>
                </a:solidFill>
                <a:latin typeface="Times New Roman" pitchFamily="18" charset="0"/>
                <a:cs typeface="Times New Roman" pitchFamily="18" charset="0"/>
                <a:sym typeface="Symbol"/>
              </a:rPr>
              <a:t></a:t>
            </a:r>
            <a:r>
              <a:rPr lang="fr-FR" sz="2200" dirty="0">
                <a:solidFill>
                  <a:srgbClr val="00B050"/>
                </a:solidFill>
                <a:latin typeface="Times New Roman" pitchFamily="18" charset="0"/>
                <a:cs typeface="Times New Roman" pitchFamily="18" charset="0"/>
              </a:rPr>
              <a:t> x</a:t>
            </a:r>
            <a:r>
              <a:rPr lang="fr-FR" sz="2200" baseline="30000" dirty="0">
                <a:solidFill>
                  <a:srgbClr val="00B050"/>
                </a:solidFill>
                <a:latin typeface="Times New Roman" pitchFamily="18" charset="0"/>
                <a:cs typeface="Times New Roman" pitchFamily="18" charset="0"/>
              </a:rPr>
              <a:t>11</a:t>
            </a:r>
            <a:r>
              <a:rPr lang="fr-FR" sz="2200" dirty="0">
                <a:solidFill>
                  <a:srgbClr val="00B050"/>
                </a:solidFill>
                <a:latin typeface="Times New Roman" pitchFamily="18" charset="0"/>
                <a:cs typeface="Times New Roman" pitchFamily="18" charset="0"/>
              </a:rPr>
              <a:t> </a:t>
            </a:r>
            <a:r>
              <a:rPr lang="fr-FR" sz="2200" dirty="0">
                <a:solidFill>
                  <a:srgbClr val="00B050"/>
                </a:solidFill>
                <a:latin typeface="Times New Roman" pitchFamily="18" charset="0"/>
                <a:cs typeface="Times New Roman" pitchFamily="18" charset="0"/>
                <a:sym typeface="Symbol"/>
              </a:rPr>
              <a:t></a:t>
            </a:r>
            <a:r>
              <a:rPr lang="fr-FR" sz="2200" dirty="0">
                <a:solidFill>
                  <a:srgbClr val="00B050"/>
                </a:solidFill>
                <a:latin typeface="Times New Roman" pitchFamily="18" charset="0"/>
                <a:cs typeface="Times New Roman" pitchFamily="18" charset="0"/>
              </a:rPr>
              <a:t> x</a:t>
            </a:r>
            <a:r>
              <a:rPr lang="fr-FR" sz="2200" baseline="30000" dirty="0">
                <a:solidFill>
                  <a:srgbClr val="00B050"/>
                </a:solidFill>
                <a:latin typeface="Times New Roman" pitchFamily="18" charset="0"/>
                <a:cs typeface="Times New Roman" pitchFamily="18" charset="0"/>
              </a:rPr>
              <a:t>8</a:t>
            </a:r>
            <a:r>
              <a:rPr lang="fr-FR" sz="2200" dirty="0">
                <a:solidFill>
                  <a:srgbClr val="00B050"/>
                </a:solidFill>
                <a:latin typeface="Times New Roman" pitchFamily="18" charset="0"/>
                <a:cs typeface="Times New Roman" pitchFamily="18" charset="0"/>
              </a:rPr>
              <a:t> </a:t>
            </a:r>
            <a:r>
              <a:rPr lang="fr-FR" sz="2200" dirty="0">
                <a:solidFill>
                  <a:srgbClr val="00B050"/>
                </a:solidFill>
                <a:latin typeface="Times New Roman" pitchFamily="18" charset="0"/>
                <a:cs typeface="Times New Roman" pitchFamily="18" charset="0"/>
                <a:sym typeface="Symbol"/>
              </a:rPr>
              <a:t></a:t>
            </a:r>
            <a:r>
              <a:rPr lang="fr-FR" sz="2200" dirty="0">
                <a:solidFill>
                  <a:srgbClr val="00B050"/>
                </a:solidFill>
                <a:latin typeface="Times New Roman" pitchFamily="18" charset="0"/>
                <a:cs typeface="Times New Roman" pitchFamily="18" charset="0"/>
              </a:rPr>
              <a:t> x</a:t>
            </a:r>
            <a:r>
              <a:rPr lang="fr-FR" sz="2200" baseline="30000" dirty="0">
                <a:solidFill>
                  <a:srgbClr val="00B050"/>
                </a:solidFill>
                <a:latin typeface="Times New Roman" pitchFamily="18" charset="0"/>
                <a:cs typeface="Times New Roman" pitchFamily="18" charset="0"/>
              </a:rPr>
              <a:t>7</a:t>
            </a:r>
            <a:r>
              <a:rPr lang="fr-FR" sz="2200" dirty="0">
                <a:solidFill>
                  <a:srgbClr val="00B050"/>
                </a:solidFill>
                <a:latin typeface="Times New Roman" pitchFamily="18" charset="0"/>
                <a:cs typeface="Times New Roman" pitchFamily="18" charset="0"/>
              </a:rPr>
              <a:t> </a:t>
            </a:r>
            <a:r>
              <a:rPr lang="fr-FR" sz="2200" dirty="0">
                <a:solidFill>
                  <a:srgbClr val="00B050"/>
                </a:solidFill>
                <a:latin typeface="Times New Roman" pitchFamily="18" charset="0"/>
                <a:cs typeface="Times New Roman" pitchFamily="18" charset="0"/>
                <a:sym typeface="Symbol"/>
              </a:rPr>
              <a:t></a:t>
            </a:r>
            <a:r>
              <a:rPr lang="fr-FR" sz="2200" dirty="0">
                <a:solidFill>
                  <a:srgbClr val="00B050"/>
                </a:solidFill>
                <a:latin typeface="Times New Roman" pitchFamily="18" charset="0"/>
                <a:cs typeface="Times New Roman" pitchFamily="18" charset="0"/>
              </a:rPr>
              <a:t> x</a:t>
            </a:r>
            <a:r>
              <a:rPr lang="fr-FR" sz="2200" baseline="30000" dirty="0">
                <a:solidFill>
                  <a:srgbClr val="00B050"/>
                </a:solidFill>
                <a:latin typeface="Times New Roman" pitchFamily="18" charset="0"/>
                <a:cs typeface="Times New Roman" pitchFamily="18" charset="0"/>
              </a:rPr>
              <a:t>5 </a:t>
            </a:r>
            <a:r>
              <a:rPr lang="fr-FR" sz="2200" dirty="0">
                <a:solidFill>
                  <a:srgbClr val="00B050"/>
                </a:solidFill>
                <a:latin typeface="Times New Roman" pitchFamily="18" charset="0"/>
                <a:cs typeface="Times New Roman" pitchFamily="18" charset="0"/>
              </a:rPr>
              <a:t>(équivaut à 100110100000)</a:t>
            </a:r>
          </a:p>
          <a:p>
            <a:pPr lvl="0"/>
            <a:endParaRPr lang="fr-FR" sz="2200" dirty="0">
              <a:latin typeface="Times New Roman" pitchFamily="18" charset="0"/>
              <a:cs typeface="Times New Roman" pitchFamily="18" charset="0"/>
            </a:endParaRPr>
          </a:p>
          <a:p>
            <a:pPr lvl="0"/>
            <a:r>
              <a:rPr lang="fr-FR" sz="2200" dirty="0" err="1">
                <a:solidFill>
                  <a:srgbClr val="002060"/>
                </a:solidFill>
                <a:latin typeface="Times New Roman" pitchFamily="18" charset="0"/>
                <a:cs typeface="Times New Roman" pitchFamily="18" charset="0"/>
              </a:rPr>
              <a:t>x</a:t>
            </a:r>
            <a:r>
              <a:rPr lang="fr-FR" sz="2200" baseline="30000" dirty="0" err="1">
                <a:solidFill>
                  <a:srgbClr val="002060"/>
                </a:solidFill>
                <a:latin typeface="Times New Roman" pitchFamily="18" charset="0"/>
                <a:cs typeface="Times New Roman" pitchFamily="18" charset="0"/>
              </a:rPr>
              <a:t>n</a:t>
            </a:r>
            <a:r>
              <a:rPr lang="fr-FR" sz="2200" baseline="30000" dirty="0">
                <a:solidFill>
                  <a:srgbClr val="002060"/>
                </a:solidFill>
                <a:latin typeface="Times New Roman" pitchFamily="18" charset="0"/>
                <a:cs typeface="Times New Roman" pitchFamily="18" charset="0"/>
              </a:rPr>
              <a:t> </a:t>
            </a:r>
            <a:r>
              <a:rPr lang="fr-FR" sz="2200" baseline="30000" dirty="0">
                <a:solidFill>
                  <a:srgbClr val="002060"/>
                </a:solidFill>
                <a:latin typeface="Times New Roman" pitchFamily="18" charset="0"/>
                <a:cs typeface="Times New Roman" pitchFamily="18" charset="0"/>
                <a:sym typeface="Symbol"/>
              </a:rPr>
              <a:t></a:t>
            </a:r>
            <a:r>
              <a:rPr lang="fr-FR" sz="2200" baseline="30000" dirty="0">
                <a:solidFill>
                  <a:srgbClr val="002060"/>
                </a:solidFill>
                <a:latin typeface="Times New Roman" pitchFamily="18" charset="0"/>
                <a:cs typeface="Times New Roman" pitchFamily="18" charset="0"/>
              </a:rPr>
              <a:t> k</a:t>
            </a:r>
            <a:r>
              <a:rPr lang="fr-FR" sz="2200" dirty="0">
                <a:solidFill>
                  <a:srgbClr val="00206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M(x) </a:t>
            </a:r>
            <a:r>
              <a:rPr lang="fr-FR" sz="22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G(x) </a:t>
            </a:r>
            <a:r>
              <a:rPr lang="fr-FR" sz="22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un reste R(x) </a:t>
            </a:r>
            <a:r>
              <a:rPr lang="fr-FR" sz="22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x</a:t>
            </a:r>
            <a:r>
              <a:rPr lang="fr-FR" sz="2200" baseline="30000" dirty="0">
                <a:solidFill>
                  <a:srgbClr val="002060"/>
                </a:solidFill>
                <a:latin typeface="Times New Roman" pitchFamily="18" charset="0"/>
                <a:cs typeface="Times New Roman" pitchFamily="18" charset="0"/>
              </a:rPr>
              <a:t>3</a:t>
            </a:r>
            <a:r>
              <a:rPr lang="fr-FR" sz="2200" dirty="0">
                <a:solidFill>
                  <a:srgbClr val="00206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x</a:t>
            </a:r>
            <a:r>
              <a:rPr lang="fr-FR" sz="2200" baseline="30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x </a:t>
            </a:r>
            <a:r>
              <a:rPr lang="fr-FR" sz="22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1 (équivaut à 1111) par la division polynomiale ci-dessous (les coefficients sont dans Z</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 :</a:t>
            </a:r>
          </a:p>
          <a:p>
            <a:pPr lvl="0"/>
            <a:endParaRPr lang="fr-FR" sz="2200" dirty="0">
              <a:latin typeface="Times New Roman" pitchFamily="18" charset="0"/>
              <a:cs typeface="Times New Roman" pitchFamily="18" charset="0"/>
            </a:endParaRPr>
          </a:p>
          <a:p>
            <a:pPr lvl="0"/>
            <a:r>
              <a:rPr lang="fr-FR" sz="2200" dirty="0">
                <a:solidFill>
                  <a:schemeClr val="accent4">
                    <a:lumMod val="75000"/>
                  </a:schemeClr>
                </a:solidFill>
                <a:latin typeface="Times New Roman" pitchFamily="18" charset="0"/>
                <a:cs typeface="Times New Roman" pitchFamily="18" charset="0"/>
              </a:rPr>
              <a:t>C(x)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R(x)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a:t>
            </a:r>
            <a:r>
              <a:rPr lang="fr-FR" sz="2200" dirty="0" err="1">
                <a:solidFill>
                  <a:schemeClr val="accent4">
                    <a:lumMod val="75000"/>
                  </a:schemeClr>
                </a:solidFill>
                <a:latin typeface="Times New Roman" pitchFamily="18" charset="0"/>
                <a:cs typeface="Times New Roman" pitchFamily="18" charset="0"/>
              </a:rPr>
              <a:t>x</a:t>
            </a:r>
            <a:r>
              <a:rPr lang="fr-FR" sz="2200" baseline="30000" dirty="0" err="1">
                <a:solidFill>
                  <a:schemeClr val="accent4">
                    <a:lumMod val="75000"/>
                  </a:schemeClr>
                </a:solidFill>
                <a:latin typeface="Times New Roman" pitchFamily="18" charset="0"/>
                <a:cs typeface="Times New Roman" pitchFamily="18" charset="0"/>
              </a:rPr>
              <a:t>n</a:t>
            </a:r>
            <a:r>
              <a:rPr lang="fr-FR" sz="2200" baseline="30000" dirty="0">
                <a:solidFill>
                  <a:schemeClr val="accent4">
                    <a:lumMod val="75000"/>
                  </a:schemeClr>
                </a:solidFill>
                <a:latin typeface="Times New Roman" pitchFamily="18" charset="0"/>
                <a:cs typeface="Times New Roman" pitchFamily="18" charset="0"/>
              </a:rPr>
              <a:t> </a:t>
            </a:r>
            <a:r>
              <a:rPr lang="fr-FR" sz="2200" baseline="30000" dirty="0">
                <a:solidFill>
                  <a:schemeClr val="accent4">
                    <a:lumMod val="75000"/>
                  </a:schemeClr>
                </a:solidFill>
                <a:latin typeface="Times New Roman" pitchFamily="18" charset="0"/>
                <a:cs typeface="Times New Roman" pitchFamily="18" charset="0"/>
                <a:sym typeface="Symbol"/>
              </a:rPr>
              <a:t></a:t>
            </a:r>
            <a:r>
              <a:rPr lang="fr-FR" sz="2200" baseline="30000" dirty="0">
                <a:solidFill>
                  <a:schemeClr val="accent4">
                    <a:lumMod val="75000"/>
                  </a:schemeClr>
                </a:solidFill>
                <a:latin typeface="Times New Roman" pitchFamily="18" charset="0"/>
                <a:cs typeface="Times New Roman" pitchFamily="18" charset="0"/>
              </a:rPr>
              <a:t> k</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M(x)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C(x)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x</a:t>
            </a:r>
            <a:r>
              <a:rPr lang="fr-FR" sz="2200" baseline="30000" dirty="0">
                <a:solidFill>
                  <a:schemeClr val="accent4">
                    <a:lumMod val="75000"/>
                  </a:schemeClr>
                </a:solidFill>
                <a:latin typeface="Times New Roman" pitchFamily="18" charset="0"/>
                <a:cs typeface="Times New Roman" pitchFamily="18" charset="0"/>
              </a:rPr>
              <a:t>11</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x</a:t>
            </a:r>
            <a:r>
              <a:rPr lang="fr-FR" sz="2200" baseline="30000" dirty="0">
                <a:solidFill>
                  <a:schemeClr val="accent4">
                    <a:lumMod val="75000"/>
                  </a:schemeClr>
                </a:solidFill>
                <a:latin typeface="Times New Roman" pitchFamily="18" charset="0"/>
                <a:cs typeface="Times New Roman" pitchFamily="18" charset="0"/>
              </a:rPr>
              <a:t>8</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x</a:t>
            </a:r>
            <a:r>
              <a:rPr lang="fr-FR" sz="2200" baseline="30000" dirty="0">
                <a:solidFill>
                  <a:schemeClr val="accent4">
                    <a:lumMod val="75000"/>
                  </a:schemeClr>
                </a:solidFill>
                <a:latin typeface="Times New Roman" pitchFamily="18" charset="0"/>
                <a:cs typeface="Times New Roman" pitchFamily="18" charset="0"/>
              </a:rPr>
              <a:t>7</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x</a:t>
            </a:r>
            <a:r>
              <a:rPr lang="fr-FR" sz="2200" baseline="30000" dirty="0">
                <a:solidFill>
                  <a:schemeClr val="accent4">
                    <a:lumMod val="75000"/>
                  </a:schemeClr>
                </a:solidFill>
                <a:latin typeface="Times New Roman" pitchFamily="18" charset="0"/>
                <a:cs typeface="Times New Roman" pitchFamily="18" charset="0"/>
              </a:rPr>
              <a:t>5</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x</a:t>
            </a:r>
            <a:r>
              <a:rPr lang="fr-FR" sz="2200" baseline="30000" dirty="0">
                <a:solidFill>
                  <a:schemeClr val="accent4">
                    <a:lumMod val="75000"/>
                  </a:schemeClr>
                </a:solidFill>
                <a:latin typeface="Times New Roman" pitchFamily="18" charset="0"/>
                <a:cs typeface="Times New Roman" pitchFamily="18" charset="0"/>
              </a:rPr>
              <a:t>3</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x</a:t>
            </a:r>
            <a:r>
              <a:rPr lang="fr-FR" sz="2200" baseline="30000" dirty="0">
                <a:solidFill>
                  <a:schemeClr val="accent4">
                    <a:lumMod val="75000"/>
                  </a:schemeClr>
                </a:solidFill>
                <a:latin typeface="Times New Roman" pitchFamily="18" charset="0"/>
                <a:cs typeface="Times New Roman" pitchFamily="18" charset="0"/>
              </a:rPr>
              <a:t>2</a:t>
            </a:r>
            <a:r>
              <a:rPr lang="fr-FR" sz="2200" dirty="0">
                <a:solidFill>
                  <a:schemeClr val="accent4">
                    <a:lumMod val="75000"/>
                  </a:schemeClr>
                </a:solidFill>
                <a:latin typeface="Times New Roman" pitchFamily="18" charset="0"/>
                <a:cs typeface="Times New Roman" pitchFamily="18" charset="0"/>
              </a:rPr>
              <a:t>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x </a:t>
            </a:r>
            <a:r>
              <a:rPr lang="fr-FR" sz="2200" dirty="0">
                <a:solidFill>
                  <a:schemeClr val="accent4">
                    <a:lumMod val="75000"/>
                  </a:schemeClr>
                </a:solidFill>
                <a:latin typeface="Times New Roman" pitchFamily="18" charset="0"/>
                <a:cs typeface="Times New Roman" pitchFamily="18" charset="0"/>
                <a:sym typeface="Symbol"/>
              </a:rPr>
              <a:t></a:t>
            </a:r>
            <a:r>
              <a:rPr lang="fr-FR" sz="2200" dirty="0">
                <a:solidFill>
                  <a:schemeClr val="accent4">
                    <a:lumMod val="75000"/>
                  </a:schemeClr>
                </a:solidFill>
                <a:latin typeface="Times New Roman" pitchFamily="18" charset="0"/>
                <a:cs typeface="Times New Roman" pitchFamily="18" charset="0"/>
              </a:rPr>
              <a:t> 1</a:t>
            </a:r>
          </a:p>
          <a:p>
            <a:pPr lvl="0"/>
            <a:r>
              <a:rPr lang="fr-FR" sz="2200" dirty="0">
                <a:solidFill>
                  <a:schemeClr val="accent4">
                    <a:lumMod val="75000"/>
                  </a:schemeClr>
                </a:solidFill>
                <a:latin typeface="Times New Roman" pitchFamily="18" charset="0"/>
                <a:cs typeface="Times New Roman" pitchFamily="18" charset="0"/>
              </a:rPr>
              <a:t>C(x) équivaut à 100110101111 </a:t>
            </a:r>
          </a:p>
          <a:p>
            <a:pPr lvl="0"/>
            <a:endParaRPr lang="fr-FR" sz="2200" dirty="0">
              <a:latin typeface="Times New Roman" pitchFamily="18" charset="0"/>
              <a:cs typeface="Times New Roman" pitchFamily="18" charset="0"/>
            </a:endParaRPr>
          </a:p>
          <a:p>
            <a:pPr lvl="0"/>
            <a:r>
              <a:rPr lang="fr-FR" sz="2200" dirty="0">
                <a:solidFill>
                  <a:srgbClr val="666633"/>
                </a:solidFill>
                <a:latin typeface="Times New Roman" pitchFamily="18" charset="0"/>
                <a:cs typeface="Times New Roman" pitchFamily="18" charset="0"/>
              </a:rPr>
              <a:t>M(x) décalé à gauche de n </a:t>
            </a:r>
            <a:r>
              <a:rPr lang="fr-FR" sz="2200" dirty="0">
                <a:solidFill>
                  <a:srgbClr val="666633"/>
                </a:solidFill>
                <a:latin typeface="Times New Roman" pitchFamily="18" charset="0"/>
                <a:cs typeface="Times New Roman" pitchFamily="18" charset="0"/>
                <a:sym typeface="Symbol"/>
              </a:rPr>
              <a:t></a:t>
            </a:r>
            <a:r>
              <a:rPr lang="fr-FR" sz="2200" dirty="0">
                <a:solidFill>
                  <a:srgbClr val="666633"/>
                </a:solidFill>
                <a:latin typeface="Times New Roman" pitchFamily="18" charset="0"/>
                <a:cs typeface="Times New Roman" pitchFamily="18" charset="0"/>
              </a:rPr>
              <a:t> k plus R(x)</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LINEAIRES</a:t>
            </a: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Code linéaire sous forme polynomiale</a:t>
            </a:r>
          </a:p>
          <a:p>
            <a:pPr algn="ctr"/>
            <a:endParaRPr lang="fr-FR" dirty="0"/>
          </a:p>
        </p:txBody>
      </p:sp>
    </p:spTree>
  </p:cSld>
  <p:clrMapOvr>
    <a:masterClrMapping/>
  </p:clrMapOvr>
  <p:transition advTm="15000"/>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1385</TotalTime>
  <Words>4497</Words>
  <Application>Microsoft Office PowerPoint</Application>
  <PresentationFormat>Affichage à l'écran (4:3)</PresentationFormat>
  <Paragraphs>398</Paragraphs>
  <Slides>41</Slides>
  <Notes>0</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41</vt:i4>
      </vt:variant>
    </vt:vector>
  </HeadingPairs>
  <TitlesOfParts>
    <vt:vector size="47" baseType="lpstr">
      <vt:lpstr>Arial</vt:lpstr>
      <vt:lpstr>Calibri</vt:lpstr>
      <vt:lpstr>Times New Roman</vt:lpstr>
      <vt:lpstr>Wingdings</vt:lpstr>
      <vt:lpstr>Thème Office</vt:lpstr>
      <vt:lpstr>Équation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Noureddine</cp:lastModifiedBy>
  <cp:revision>94</cp:revision>
  <dcterms:created xsi:type="dcterms:W3CDTF">2020-05-02T11:48:59Z</dcterms:created>
  <dcterms:modified xsi:type="dcterms:W3CDTF">2021-03-31T09:47:33Z</dcterms:modified>
</cp:coreProperties>
</file>