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6"/>
  </p:notesMasterIdLst>
  <p:handoutMasterIdLst>
    <p:handoutMasterId r:id="rId47"/>
  </p:handoutMasterIdLst>
  <p:sldIdLst>
    <p:sldId id="408" r:id="rId2"/>
    <p:sldId id="400" r:id="rId3"/>
    <p:sldId id="401" r:id="rId4"/>
    <p:sldId id="402" r:id="rId5"/>
    <p:sldId id="403" r:id="rId6"/>
    <p:sldId id="404" r:id="rId7"/>
    <p:sldId id="405" r:id="rId8"/>
    <p:sldId id="406"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5pPr>
    <a:lvl6pPr marL="2286000" algn="l" defTabSz="914400" rtl="0" eaLnBrk="1" latinLnBrk="0" hangingPunct="1">
      <a:defRPr sz="2400" i="1" kern="1200">
        <a:solidFill>
          <a:schemeClr val="tx1"/>
        </a:solidFill>
        <a:latin typeface="Times" charset="0"/>
        <a:ea typeface="ＭＳ Ｐゴシック" pitchFamily="34" charset="-128"/>
        <a:cs typeface="+mn-cs"/>
      </a:defRPr>
    </a:lvl6pPr>
    <a:lvl7pPr marL="2743200" algn="l" defTabSz="914400" rtl="0" eaLnBrk="1" latinLnBrk="0" hangingPunct="1">
      <a:defRPr sz="2400" i="1" kern="1200">
        <a:solidFill>
          <a:schemeClr val="tx1"/>
        </a:solidFill>
        <a:latin typeface="Times" charset="0"/>
        <a:ea typeface="ＭＳ Ｐゴシック" pitchFamily="34" charset="-128"/>
        <a:cs typeface="+mn-cs"/>
      </a:defRPr>
    </a:lvl7pPr>
    <a:lvl8pPr marL="3200400" algn="l" defTabSz="914400" rtl="0" eaLnBrk="1" latinLnBrk="0" hangingPunct="1">
      <a:defRPr sz="2400" i="1" kern="1200">
        <a:solidFill>
          <a:schemeClr val="tx1"/>
        </a:solidFill>
        <a:latin typeface="Times" charset="0"/>
        <a:ea typeface="ＭＳ Ｐゴシック" pitchFamily="34" charset="-128"/>
        <a:cs typeface="+mn-cs"/>
      </a:defRPr>
    </a:lvl8pPr>
    <a:lvl9pPr marL="3657600" algn="l" defTabSz="914400" rtl="0" eaLnBrk="1" latinLnBrk="0" hangingPunct="1">
      <a:defRPr sz="2400" i="1" kern="1200">
        <a:solidFill>
          <a:schemeClr val="tx1"/>
        </a:solidFill>
        <a:latin typeface="Times"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3"/>
    <p:restoredTop sz="94671"/>
  </p:normalViewPr>
  <p:slideViewPr>
    <p:cSldViewPr snapToGrid="0">
      <p:cViewPr varScale="1">
        <p:scale>
          <a:sx n="81" d="100"/>
          <a:sy n="81" d="100"/>
        </p:scale>
        <p:origin x="636" y="84"/>
      </p:cViewPr>
      <p:guideLst>
        <p:guide orient="horz" pos="2160"/>
        <p:guide pos="2839"/>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88" y="-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17.wmf"/><Relationship Id="rId1" Type="http://schemas.openxmlformats.org/officeDocument/2006/relationships/image" Target="../media/image28.wmf"/><Relationship Id="rId5" Type="http://schemas.openxmlformats.org/officeDocument/2006/relationships/image" Target="../media/image31.wmf"/><Relationship Id="rId4"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17.wmf"/><Relationship Id="rId7" Type="http://schemas.openxmlformats.org/officeDocument/2006/relationships/image" Target="../media/image37.wmf"/><Relationship Id="rId12" Type="http://schemas.openxmlformats.org/officeDocument/2006/relationships/image" Target="../media/image42.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6.emf"/><Relationship Id="rId11" Type="http://schemas.openxmlformats.org/officeDocument/2006/relationships/image" Target="../media/image41.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emf"/><Relationship Id="rId3" Type="http://schemas.openxmlformats.org/officeDocument/2006/relationships/image" Target="../media/image17.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wmf"/><Relationship Id="rId15" Type="http://schemas.openxmlformats.org/officeDocument/2006/relationships/image" Target="../media/image55.emf"/><Relationship Id="rId10" Type="http://schemas.openxmlformats.org/officeDocument/2006/relationships/image" Target="../media/image50.wmf"/><Relationship Id="rId4" Type="http://schemas.openxmlformats.org/officeDocument/2006/relationships/image" Target="../media/image34.wmf"/><Relationship Id="rId9" Type="http://schemas.openxmlformats.org/officeDocument/2006/relationships/image" Target="../media/image49.wmf"/><Relationship Id="rId14"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82.wmf"/><Relationship Id="rId3" Type="http://schemas.openxmlformats.org/officeDocument/2006/relationships/image" Target="../media/image17.wmf"/><Relationship Id="rId7" Type="http://schemas.openxmlformats.org/officeDocument/2006/relationships/image" Target="../media/image47.wmf"/><Relationship Id="rId12" Type="http://schemas.openxmlformats.org/officeDocument/2006/relationships/image" Target="../media/image81.wmf"/><Relationship Id="rId2" Type="http://schemas.openxmlformats.org/officeDocument/2006/relationships/image" Target="../media/image74.wmf"/><Relationship Id="rId1" Type="http://schemas.openxmlformats.org/officeDocument/2006/relationships/image" Target="../media/image43.wmf"/><Relationship Id="rId6" Type="http://schemas.openxmlformats.org/officeDocument/2006/relationships/image" Target="../media/image77.emf"/><Relationship Id="rId11" Type="http://schemas.openxmlformats.org/officeDocument/2006/relationships/image" Target="../media/image80.wmf"/><Relationship Id="rId5" Type="http://schemas.openxmlformats.org/officeDocument/2006/relationships/image" Target="../media/image76.wmf"/><Relationship Id="rId10" Type="http://schemas.openxmlformats.org/officeDocument/2006/relationships/image" Target="../media/image79.wmf"/><Relationship Id="rId4" Type="http://schemas.openxmlformats.org/officeDocument/2006/relationships/image" Target="../media/image75.wmf"/><Relationship Id="rId9"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17.wmf"/><Relationship Id="rId1" Type="http://schemas.openxmlformats.org/officeDocument/2006/relationships/image" Target="../media/image13.w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17.wmf"/><Relationship Id="rId7" Type="http://schemas.openxmlformats.org/officeDocument/2006/relationships/image" Target="../media/image38.wmf"/><Relationship Id="rId2" Type="http://schemas.openxmlformats.org/officeDocument/2006/relationships/image" Target="../media/image32.wmf"/><Relationship Id="rId1" Type="http://schemas.openxmlformats.org/officeDocument/2006/relationships/image" Target="../media/image89.wmf"/><Relationship Id="rId6" Type="http://schemas.openxmlformats.org/officeDocument/2006/relationships/image" Target="../media/image90.wmf"/><Relationship Id="rId11" Type="http://schemas.openxmlformats.org/officeDocument/2006/relationships/image" Target="../media/image94.wmf"/><Relationship Id="rId5" Type="http://schemas.openxmlformats.org/officeDocument/2006/relationships/image" Target="../media/image37.wmf"/><Relationship Id="rId10" Type="http://schemas.openxmlformats.org/officeDocument/2006/relationships/image" Target="../media/image93.wmf"/><Relationship Id="rId4" Type="http://schemas.openxmlformats.org/officeDocument/2006/relationships/image" Target="../media/image19.wmf"/><Relationship Id="rId9" Type="http://schemas.openxmlformats.org/officeDocument/2006/relationships/image" Target="../media/image92.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97.wmf"/><Relationship Id="rId7" Type="http://schemas.openxmlformats.org/officeDocument/2006/relationships/image" Target="../media/image43.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11" Type="http://schemas.openxmlformats.org/officeDocument/2006/relationships/image" Target="../media/image102.wmf"/><Relationship Id="rId5" Type="http://schemas.openxmlformats.org/officeDocument/2006/relationships/image" Target="../media/image99.wmf"/><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111.wmf"/><Relationship Id="rId3" Type="http://schemas.openxmlformats.org/officeDocument/2006/relationships/image" Target="../media/image17.wmf"/><Relationship Id="rId7" Type="http://schemas.openxmlformats.org/officeDocument/2006/relationships/image" Target="../media/image47.wmf"/><Relationship Id="rId12" Type="http://schemas.openxmlformats.org/officeDocument/2006/relationships/image" Target="../media/image110.wmf"/><Relationship Id="rId2" Type="http://schemas.openxmlformats.org/officeDocument/2006/relationships/image" Target="../media/image33.wmf"/><Relationship Id="rId16" Type="http://schemas.openxmlformats.org/officeDocument/2006/relationships/image" Target="../media/image114.wmf"/><Relationship Id="rId1" Type="http://schemas.openxmlformats.org/officeDocument/2006/relationships/image" Target="../media/image43.wmf"/><Relationship Id="rId6" Type="http://schemas.openxmlformats.org/officeDocument/2006/relationships/image" Target="../media/image106.emf"/><Relationship Id="rId11" Type="http://schemas.openxmlformats.org/officeDocument/2006/relationships/image" Target="../media/image109.wmf"/><Relationship Id="rId5" Type="http://schemas.openxmlformats.org/officeDocument/2006/relationships/image" Target="../media/image105.wmf"/><Relationship Id="rId15" Type="http://schemas.openxmlformats.org/officeDocument/2006/relationships/image" Target="../media/image113.wmf"/><Relationship Id="rId10" Type="http://schemas.openxmlformats.org/officeDocument/2006/relationships/image" Target="../media/image108.wmf"/><Relationship Id="rId4" Type="http://schemas.openxmlformats.org/officeDocument/2006/relationships/image" Target="../media/image34.wmf"/><Relationship Id="rId9" Type="http://schemas.openxmlformats.org/officeDocument/2006/relationships/image" Target="../media/image107.wmf"/><Relationship Id="rId14" Type="http://schemas.openxmlformats.org/officeDocument/2006/relationships/image" Target="../media/image11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0.wmf"/><Relationship Id="rId7" Type="http://schemas.openxmlformats.org/officeDocument/2006/relationships/image" Target="../media/image121.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7.wmf"/><Relationship Id="rId5" Type="http://schemas.openxmlformats.org/officeDocument/2006/relationships/image" Target="../media/image43.wmf"/><Relationship Id="rId4" Type="http://schemas.openxmlformats.org/officeDocument/2006/relationships/image" Target="../media/image9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wmf"/><Relationship Id="rId2" Type="http://schemas.openxmlformats.org/officeDocument/2006/relationships/image" Target="../media/image14.e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4988"/>
            <a:ext cx="5027613" cy="4114800"/>
          </a:xfrm>
          <a:prstGeom prst="rect">
            <a:avLst/>
          </a:prstGeom>
          <a:noFill/>
          <a:ln w="12700">
            <a:noFill/>
            <a:miter lim="800000"/>
            <a:headEnd/>
            <a:tailEnd/>
          </a:ln>
          <a:effectLst/>
        </p:spPr>
        <p:txBody>
          <a:bodyPr vert="horz" wrap="square" lIns="93662" tIns="46037" rIns="93662" bIns="460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63" y="8685878"/>
            <a:ext cx="2972004" cy="456704"/>
          </a:xfrm>
          <a:prstGeom prst="rect">
            <a:avLst/>
          </a:prstGeom>
          <a:ln/>
        </p:spPr>
        <p:txBody>
          <a:bodyPr lIns="84408" tIns="42204" rIns="84408" bIns="42204"/>
          <a:lstStyle/>
          <a:p>
            <a:fld id="{0B3FC9BF-F952-41C8-8711-AB700DC32301}" type="slidenum">
              <a:rPr lang="fr-CA"/>
              <a:pPr/>
              <a:t>1</a:t>
            </a:fld>
            <a:endParaRPr lang="fr-CA"/>
          </a:p>
        </p:txBody>
      </p:sp>
      <p:sp>
        <p:nvSpPr>
          <p:cNvPr id="5122" name="Rectangle 2"/>
          <p:cNvSpPr>
            <a:spLocks noGrp="1" noRot="1" noChangeAspect="1" noChangeArrowheads="1" noTextEdit="1"/>
          </p:cNvSpPr>
          <p:nvPr>
            <p:ph type="sldImg"/>
          </p:nvPr>
        </p:nvSpPr>
        <p:spPr>
          <a:xfrm>
            <a:off x="1150938" y="692150"/>
            <a:ext cx="4556125" cy="3416300"/>
          </a:xfrm>
          <a:ln/>
        </p:spPr>
      </p:sp>
      <p:sp>
        <p:nvSpPr>
          <p:cNvPr id="5123" name="Rectangle 3"/>
          <p:cNvSpPr>
            <a:spLocks noGrp="1" noChangeArrowheads="1"/>
          </p:cNvSpPr>
          <p:nvPr>
            <p:ph type="body" idx="1"/>
          </p:nvPr>
        </p:nvSpPr>
        <p:spPr>
          <a:xfrm>
            <a:off x="913991" y="4344358"/>
            <a:ext cx="5030018" cy="4114587"/>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798515CF-DC64-471E-B552-075D1EB623E0}" type="slidenum">
              <a:rPr lang="fr-FR"/>
              <a:pPr/>
              <a:t>2</a:t>
            </a:fld>
            <a:endParaRPr lang="fr-FR"/>
          </a:p>
        </p:txBody>
      </p:sp>
      <p:sp>
        <p:nvSpPr>
          <p:cNvPr id="6146" name="Rectangle 2"/>
          <p:cNvSpPr>
            <a:spLocks noGrp="1" noRot="1" noChangeAspect="1" noChangeArrowheads="1" noTextEdit="1"/>
          </p:cNvSpPr>
          <p:nvPr>
            <p:ph type="sldImg"/>
          </p:nvPr>
        </p:nvSpPr>
        <p:spPr>
          <a:xfrm>
            <a:off x="1150938" y="692150"/>
            <a:ext cx="4556125" cy="34163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99A4D4F-CE7B-4917-9BA0-A6DB5574770B}" type="slidenum">
              <a:rPr lang="fr-FR"/>
              <a:pPr/>
              <a:t>3</a:t>
            </a:fld>
            <a:endParaRPr lang="fr-FR"/>
          </a:p>
        </p:txBody>
      </p:sp>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0E862550-FAAB-4BB5-AF5B-158B0CFA8657}" type="slidenum">
              <a:rPr lang="fr-FR"/>
              <a:pPr/>
              <a:t>4</a:t>
            </a:fld>
            <a:endParaRPr lang="fr-FR"/>
          </a:p>
        </p:txBody>
      </p:sp>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B7B9EF7C-238D-41F3-BEA6-E0CD3064BA15}" type="slidenum">
              <a:rPr lang="en-US" altLang="zh-CN"/>
              <a:pPr/>
              <a:t>15</a:t>
            </a:fld>
            <a:endParaRPr lang="en-US" altLang="zh-CN"/>
          </a:p>
        </p:txBody>
      </p:sp>
      <p:sp>
        <p:nvSpPr>
          <p:cNvPr id="40962" name="Rectangle 2"/>
          <p:cNvSpPr>
            <a:spLocks noGrp="1" noRot="1" noChangeAspect="1" noChangeArrowheads="1" noTextEdit="1"/>
          </p:cNvSpPr>
          <p:nvPr>
            <p:ph type="sldImg"/>
          </p:nvPr>
        </p:nvSpPr>
        <p:spPr>
          <a:xfrm>
            <a:off x="1150938" y="692150"/>
            <a:ext cx="4556125" cy="3416300"/>
          </a:xfrm>
          <a:ln/>
        </p:spPr>
      </p:sp>
      <p:sp>
        <p:nvSpPr>
          <p:cNvPr id="40963"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A3163258-18C0-4165-9CF5-278A162AFB72}" type="slidenum">
              <a:rPr lang="en-US" altLang="zh-CN"/>
              <a:pPr/>
              <a:t>16</a:t>
            </a:fld>
            <a:endParaRPr lang="en-US" altLang="zh-CN"/>
          </a:p>
        </p:txBody>
      </p:sp>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CF3B99C-1A7C-4BC8-85C7-00E0137BC358}" type="slidenum">
              <a:rPr lang="en-US" altLang="zh-CN"/>
              <a:pPr/>
              <a:t>17</a:t>
            </a:fld>
            <a:endParaRPr lang="en-US" altLang="zh-CN"/>
          </a:p>
        </p:txBody>
      </p:sp>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D05F67A0-C88F-4088-A6DD-7EA80CCB077D}" type="slidenum">
              <a:rPr lang="en-US" altLang="zh-CN"/>
              <a:pPr/>
              <a:t>18</a:t>
            </a:fld>
            <a:endParaRPr lang="en-US" altLang="zh-CN"/>
          </a:p>
        </p:txBody>
      </p:sp>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827665E-1F74-4296-A53A-E7769B46DFE9}"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184F08-061E-4F63-8918-8C89C4974806}"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74264D-9E0A-4BBE-A920-126E0A680504}"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313B3E0E-77DC-48B5-9759-B4DAF7C66676}" type="datetime1">
              <a:rPr lang="fr-FR" altLang="zh-CN" smtClean="0"/>
              <a:t>18/01/2021</a:t>
            </a:fld>
            <a:endParaRPr lang="en-US" altLang="zh-CN"/>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1F952F06-5730-40C8-AC04-F8552E9F0122}" type="slidenum">
              <a:rPr lang="en-US" altLang="zh-CN"/>
              <a:pPr/>
              <a:t>‹N°›</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0E51C0-47BF-4282-B299-03F47C567D10}"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A0B2B9A-F390-4F14-A66E-EDD498B892E7}"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F1C36E7-6BFC-4EA9-AA57-285ED7886729}" type="datetime1">
              <a:rPr lang="fr-FR" smtClean="0"/>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2DE2D2-1D49-42F9-9ADA-1626CE779C07}" type="datetime1">
              <a:rPr lang="fr-FR" smtClean="0"/>
              <a:t>18/01/2021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3EE7855-3347-4002-8519-3934987C58EA}" type="datetime1">
              <a:rPr lang="fr-FR" smtClean="0"/>
              <a:t>18/01/2021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7A963-0412-4ABB-8A36-405A82520099}" type="datetime1">
              <a:rPr lang="fr-FR" smtClean="0"/>
              <a:t>18/01/2021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B3976DF-DB84-437A-BF69-B4B3E5B613E2}" type="datetime1">
              <a:rPr lang="fr-FR" smtClean="0"/>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8B30B54-7983-4760-A759-8916B3CCEBA1}" type="datetime1">
              <a:rPr lang="fr-FR" smtClean="0"/>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DEC4-3B5C-4BEB-AFD9-1310BBA2D9B1}" type="datetime1">
              <a:rPr lang="fr-FR" smtClean="0"/>
              <a:t>18/01/2021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4B7E7-F509-4100-BE7B-E3DEB2C5355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image" Target="../media/image14.e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6.emf"/><Relationship Id="rId4" Type="http://schemas.openxmlformats.org/officeDocument/2006/relationships/image" Target="../media/image13.wmf"/><Relationship Id="rId9" Type="http://schemas.openxmlformats.org/officeDocument/2006/relationships/oleObject" Target="../embeddings/oleObject16.bin"/><Relationship Id="rId1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8.xml"/><Relationship Id="rId7" Type="http://schemas.openxmlformats.org/officeDocument/2006/relationships/image" Target="../media/image26.e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25.e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1.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7.wmf"/><Relationship Id="rId11" Type="http://schemas.openxmlformats.org/officeDocument/2006/relationships/image" Target="../media/image30.wmf"/><Relationship Id="rId5" Type="http://schemas.openxmlformats.org/officeDocument/2006/relationships/oleObject" Target="../embeddings/oleObject27.bin"/><Relationship Id="rId10" Type="http://schemas.openxmlformats.org/officeDocument/2006/relationships/oleObject" Target="../embeddings/oleObject30.bin"/><Relationship Id="rId4" Type="http://schemas.openxmlformats.org/officeDocument/2006/relationships/image" Target="../media/image28.wmf"/><Relationship Id="rId9" Type="http://schemas.openxmlformats.org/officeDocument/2006/relationships/image" Target="../media/image29.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37.bin"/><Relationship Id="rId18" Type="http://schemas.openxmlformats.org/officeDocument/2006/relationships/image" Target="../media/image38.wmf"/><Relationship Id="rId26" Type="http://schemas.openxmlformats.org/officeDocument/2006/relationships/image" Target="../media/image42.wmf"/><Relationship Id="rId3" Type="http://schemas.openxmlformats.org/officeDocument/2006/relationships/oleObject" Target="../embeddings/oleObject32.bin"/><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35.wmf"/><Relationship Id="rId17" Type="http://schemas.openxmlformats.org/officeDocument/2006/relationships/oleObject" Target="../embeddings/oleObject39.bin"/><Relationship Id="rId25" Type="http://schemas.openxmlformats.org/officeDocument/2006/relationships/oleObject" Target="../embeddings/oleObject43.bin"/><Relationship Id="rId2" Type="http://schemas.openxmlformats.org/officeDocument/2006/relationships/slideLayout" Target="../slideLayouts/slideLayout7.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11.vml"/><Relationship Id="rId6" Type="http://schemas.openxmlformats.org/officeDocument/2006/relationships/image" Target="../media/image33.wmf"/><Relationship Id="rId11" Type="http://schemas.openxmlformats.org/officeDocument/2006/relationships/oleObject" Target="../embeddings/oleObject36.bin"/><Relationship Id="rId24" Type="http://schemas.openxmlformats.org/officeDocument/2006/relationships/image" Target="../media/image41.wmf"/><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oleObject" Target="../embeddings/oleObject42.bin"/><Relationship Id="rId10" Type="http://schemas.openxmlformats.org/officeDocument/2006/relationships/image" Target="../media/image34.wmf"/><Relationship Id="rId19" Type="http://schemas.openxmlformats.org/officeDocument/2006/relationships/oleObject" Target="../embeddings/oleObject40.bin"/><Relationship Id="rId4" Type="http://schemas.openxmlformats.org/officeDocument/2006/relationships/image" Target="../media/image32.wmf"/><Relationship Id="rId9" Type="http://schemas.openxmlformats.org/officeDocument/2006/relationships/oleObject" Target="../embeddings/oleObject35.bin"/><Relationship Id="rId14" Type="http://schemas.openxmlformats.org/officeDocument/2006/relationships/image" Target="../media/image36.emf"/><Relationship Id="rId22"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49.bin"/><Relationship Id="rId18" Type="http://schemas.openxmlformats.org/officeDocument/2006/relationships/image" Target="../media/image48.wmf"/><Relationship Id="rId26" Type="http://schemas.openxmlformats.org/officeDocument/2006/relationships/image" Target="../media/image52.wmf"/><Relationship Id="rId3" Type="http://schemas.openxmlformats.org/officeDocument/2006/relationships/oleObject" Target="../embeddings/oleObject44.bin"/><Relationship Id="rId21" Type="http://schemas.openxmlformats.org/officeDocument/2006/relationships/oleObject" Target="../embeddings/oleObject53.bin"/><Relationship Id="rId7" Type="http://schemas.openxmlformats.org/officeDocument/2006/relationships/oleObject" Target="../embeddings/oleObject46.bin"/><Relationship Id="rId12" Type="http://schemas.openxmlformats.org/officeDocument/2006/relationships/image" Target="../media/image45.wmf"/><Relationship Id="rId17" Type="http://schemas.openxmlformats.org/officeDocument/2006/relationships/oleObject" Target="../embeddings/oleObject51.bin"/><Relationship Id="rId25" Type="http://schemas.openxmlformats.org/officeDocument/2006/relationships/oleObject" Target="../embeddings/oleObject55.bin"/><Relationship Id="rId2" Type="http://schemas.openxmlformats.org/officeDocument/2006/relationships/slideLayout" Target="../slideLayouts/slideLayout7.xml"/><Relationship Id="rId16" Type="http://schemas.openxmlformats.org/officeDocument/2006/relationships/image" Target="../media/image47.wmf"/><Relationship Id="rId20" Type="http://schemas.openxmlformats.org/officeDocument/2006/relationships/image" Target="../media/image49.wmf"/><Relationship Id="rId29" Type="http://schemas.openxmlformats.org/officeDocument/2006/relationships/oleObject" Target="../embeddings/oleObject57.bin"/><Relationship Id="rId1" Type="http://schemas.openxmlformats.org/officeDocument/2006/relationships/vmlDrawing" Target="../drawings/vmlDrawing12.vml"/><Relationship Id="rId6" Type="http://schemas.openxmlformats.org/officeDocument/2006/relationships/image" Target="../media/image44.wmf"/><Relationship Id="rId11" Type="http://schemas.openxmlformats.org/officeDocument/2006/relationships/oleObject" Target="../embeddings/oleObject48.bin"/><Relationship Id="rId24" Type="http://schemas.openxmlformats.org/officeDocument/2006/relationships/image" Target="../media/image51.wmf"/><Relationship Id="rId32" Type="http://schemas.openxmlformats.org/officeDocument/2006/relationships/image" Target="../media/image55.emf"/><Relationship Id="rId5" Type="http://schemas.openxmlformats.org/officeDocument/2006/relationships/oleObject" Target="../embeddings/oleObject45.bin"/><Relationship Id="rId15" Type="http://schemas.openxmlformats.org/officeDocument/2006/relationships/oleObject" Target="../embeddings/oleObject50.bin"/><Relationship Id="rId23" Type="http://schemas.openxmlformats.org/officeDocument/2006/relationships/oleObject" Target="../embeddings/oleObject54.bin"/><Relationship Id="rId28" Type="http://schemas.openxmlformats.org/officeDocument/2006/relationships/image" Target="../media/image53.emf"/><Relationship Id="rId10" Type="http://schemas.openxmlformats.org/officeDocument/2006/relationships/image" Target="../media/image34.wmf"/><Relationship Id="rId19" Type="http://schemas.openxmlformats.org/officeDocument/2006/relationships/oleObject" Target="../embeddings/oleObject52.bin"/><Relationship Id="rId31" Type="http://schemas.openxmlformats.org/officeDocument/2006/relationships/oleObject" Target="../embeddings/oleObject58.bin"/><Relationship Id="rId4" Type="http://schemas.openxmlformats.org/officeDocument/2006/relationships/image" Target="../media/image43.wmf"/><Relationship Id="rId9" Type="http://schemas.openxmlformats.org/officeDocument/2006/relationships/oleObject" Target="../embeddings/oleObject47.bin"/><Relationship Id="rId14" Type="http://schemas.openxmlformats.org/officeDocument/2006/relationships/image" Target="../media/image46.emf"/><Relationship Id="rId22" Type="http://schemas.openxmlformats.org/officeDocument/2006/relationships/image" Target="../media/image50.wmf"/><Relationship Id="rId27" Type="http://schemas.openxmlformats.org/officeDocument/2006/relationships/oleObject" Target="../embeddings/oleObject56.bin"/><Relationship Id="rId30" Type="http://schemas.openxmlformats.org/officeDocument/2006/relationships/image" Target="../media/image54.emf"/></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6.wmf"/><Relationship Id="rId5" Type="http://schemas.openxmlformats.org/officeDocument/2006/relationships/image" Target="../media/image4.wmf"/><Relationship Id="rId10" Type="http://schemas.openxmlformats.org/officeDocument/2006/relationships/oleObject" Target="../embeddings/oleObject9.bin"/><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0.png"/><Relationship Id="rId7"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60.bin"/><Relationship Id="rId5" Type="http://schemas.openxmlformats.org/officeDocument/2006/relationships/image" Target="../media/image67.wmf"/><Relationship Id="rId4" Type="http://schemas.openxmlformats.org/officeDocument/2006/relationships/oleObject" Target="../embeddings/oleObject59.bin"/><Relationship Id="rId9" Type="http://schemas.openxmlformats.org/officeDocument/2006/relationships/image" Target="../media/image69.wmf"/></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2.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63.bin"/><Relationship Id="rId5" Type="http://schemas.openxmlformats.org/officeDocument/2006/relationships/image" Target="../media/image71.wmf"/><Relationship Id="rId4" Type="http://schemas.openxmlformats.org/officeDocument/2006/relationships/oleObject" Target="../embeddings/oleObject62.bin"/></Relationships>
</file>

<file path=ppt/slides/_rels/slide35.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69.bin"/><Relationship Id="rId18" Type="http://schemas.openxmlformats.org/officeDocument/2006/relationships/image" Target="../media/image48.wmf"/><Relationship Id="rId26" Type="http://schemas.openxmlformats.org/officeDocument/2006/relationships/image" Target="../media/image81.wmf"/><Relationship Id="rId3" Type="http://schemas.openxmlformats.org/officeDocument/2006/relationships/oleObject" Target="../embeddings/oleObject64.bin"/><Relationship Id="rId21" Type="http://schemas.openxmlformats.org/officeDocument/2006/relationships/oleObject" Target="../embeddings/oleObject73.bin"/><Relationship Id="rId7" Type="http://schemas.openxmlformats.org/officeDocument/2006/relationships/oleObject" Target="../embeddings/oleObject66.bin"/><Relationship Id="rId12" Type="http://schemas.openxmlformats.org/officeDocument/2006/relationships/image" Target="../media/image76.wmf"/><Relationship Id="rId17" Type="http://schemas.openxmlformats.org/officeDocument/2006/relationships/oleObject" Target="../embeddings/oleObject71.bin"/><Relationship Id="rId25" Type="http://schemas.openxmlformats.org/officeDocument/2006/relationships/oleObject" Target="../embeddings/oleObject75.bin"/><Relationship Id="rId2" Type="http://schemas.openxmlformats.org/officeDocument/2006/relationships/slideLayout" Target="../slideLayouts/slideLayout7.xml"/><Relationship Id="rId16" Type="http://schemas.openxmlformats.org/officeDocument/2006/relationships/image" Target="../media/image47.wmf"/><Relationship Id="rId20" Type="http://schemas.openxmlformats.org/officeDocument/2006/relationships/image" Target="../media/image78.wmf"/><Relationship Id="rId1" Type="http://schemas.openxmlformats.org/officeDocument/2006/relationships/vmlDrawing" Target="../drawings/vmlDrawing15.vml"/><Relationship Id="rId6" Type="http://schemas.openxmlformats.org/officeDocument/2006/relationships/image" Target="../media/image74.wmf"/><Relationship Id="rId11" Type="http://schemas.openxmlformats.org/officeDocument/2006/relationships/oleObject" Target="../embeddings/oleObject68.bin"/><Relationship Id="rId24" Type="http://schemas.openxmlformats.org/officeDocument/2006/relationships/image" Target="../media/image80.wmf"/><Relationship Id="rId5" Type="http://schemas.openxmlformats.org/officeDocument/2006/relationships/oleObject" Target="../embeddings/oleObject65.bin"/><Relationship Id="rId15" Type="http://schemas.openxmlformats.org/officeDocument/2006/relationships/oleObject" Target="../embeddings/oleObject70.bin"/><Relationship Id="rId23" Type="http://schemas.openxmlformats.org/officeDocument/2006/relationships/oleObject" Target="../embeddings/oleObject74.bin"/><Relationship Id="rId28" Type="http://schemas.openxmlformats.org/officeDocument/2006/relationships/image" Target="../media/image82.wmf"/><Relationship Id="rId10" Type="http://schemas.openxmlformats.org/officeDocument/2006/relationships/image" Target="../media/image75.wmf"/><Relationship Id="rId19" Type="http://schemas.openxmlformats.org/officeDocument/2006/relationships/oleObject" Target="../embeddings/oleObject72.bin"/><Relationship Id="rId4" Type="http://schemas.openxmlformats.org/officeDocument/2006/relationships/image" Target="../media/image43.wmf"/><Relationship Id="rId9" Type="http://schemas.openxmlformats.org/officeDocument/2006/relationships/oleObject" Target="../embeddings/oleObject67.bin"/><Relationship Id="rId14" Type="http://schemas.openxmlformats.org/officeDocument/2006/relationships/image" Target="../media/image77.emf"/><Relationship Id="rId22" Type="http://schemas.openxmlformats.org/officeDocument/2006/relationships/image" Target="../media/image79.wmf"/><Relationship Id="rId27" Type="http://schemas.openxmlformats.org/officeDocument/2006/relationships/oleObject" Target="../embeddings/oleObject76.bin"/></Relationships>
</file>

<file path=ppt/slides/_rels/slide36.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82.bin"/><Relationship Id="rId18" Type="http://schemas.openxmlformats.org/officeDocument/2006/relationships/image" Target="../media/image88.e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85.emf"/><Relationship Id="rId17" Type="http://schemas.openxmlformats.org/officeDocument/2006/relationships/oleObject" Target="../embeddings/oleObject84.bin"/><Relationship Id="rId2" Type="http://schemas.openxmlformats.org/officeDocument/2006/relationships/slideLayout" Target="../slideLayouts/slideLayout7.xml"/><Relationship Id="rId16" Type="http://schemas.openxmlformats.org/officeDocument/2006/relationships/image" Target="../media/image87.wmf"/><Relationship Id="rId1" Type="http://schemas.openxmlformats.org/officeDocument/2006/relationships/vmlDrawing" Target="../drawings/vmlDrawing16.vml"/><Relationship Id="rId6" Type="http://schemas.openxmlformats.org/officeDocument/2006/relationships/image" Target="../media/image17.wmf"/><Relationship Id="rId11" Type="http://schemas.openxmlformats.org/officeDocument/2006/relationships/oleObject" Target="../embeddings/oleObject81.bin"/><Relationship Id="rId5" Type="http://schemas.openxmlformats.org/officeDocument/2006/relationships/oleObject" Target="../embeddings/oleObject78.bin"/><Relationship Id="rId15" Type="http://schemas.openxmlformats.org/officeDocument/2006/relationships/oleObject" Target="../embeddings/oleObject83.bin"/><Relationship Id="rId10" Type="http://schemas.openxmlformats.org/officeDocument/2006/relationships/image" Target="../media/image84.emf"/><Relationship Id="rId4" Type="http://schemas.openxmlformats.org/officeDocument/2006/relationships/image" Target="../media/image13.wmf"/><Relationship Id="rId9" Type="http://schemas.openxmlformats.org/officeDocument/2006/relationships/oleObject" Target="../embeddings/oleObject80.bin"/><Relationship Id="rId14" Type="http://schemas.openxmlformats.org/officeDocument/2006/relationships/image" Target="../media/image86.emf"/></Relationships>
</file>

<file path=ppt/slides/_rels/slide37.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90.bin"/><Relationship Id="rId18" Type="http://schemas.openxmlformats.org/officeDocument/2006/relationships/image" Target="../media/image91.wmf"/><Relationship Id="rId3" Type="http://schemas.openxmlformats.org/officeDocument/2006/relationships/oleObject" Target="../embeddings/oleObject85.bin"/><Relationship Id="rId21" Type="http://schemas.openxmlformats.org/officeDocument/2006/relationships/oleObject" Target="../embeddings/oleObject94.bin"/><Relationship Id="rId7" Type="http://schemas.openxmlformats.org/officeDocument/2006/relationships/oleObject" Target="../embeddings/oleObject87.bin"/><Relationship Id="rId12" Type="http://schemas.openxmlformats.org/officeDocument/2006/relationships/image" Target="../media/image37.wmf"/><Relationship Id="rId17" Type="http://schemas.openxmlformats.org/officeDocument/2006/relationships/oleObject" Target="../embeddings/oleObject92.bin"/><Relationship Id="rId2" Type="http://schemas.openxmlformats.org/officeDocument/2006/relationships/slideLayout" Target="../slideLayouts/slideLayout7.xml"/><Relationship Id="rId16" Type="http://schemas.openxmlformats.org/officeDocument/2006/relationships/image" Target="../media/image38.wmf"/><Relationship Id="rId20" Type="http://schemas.openxmlformats.org/officeDocument/2006/relationships/image" Target="../media/image92.wmf"/><Relationship Id="rId1" Type="http://schemas.openxmlformats.org/officeDocument/2006/relationships/vmlDrawing" Target="../drawings/vmlDrawing17.vml"/><Relationship Id="rId6" Type="http://schemas.openxmlformats.org/officeDocument/2006/relationships/image" Target="../media/image32.wmf"/><Relationship Id="rId11" Type="http://schemas.openxmlformats.org/officeDocument/2006/relationships/oleObject" Target="../embeddings/oleObject89.bin"/><Relationship Id="rId24" Type="http://schemas.openxmlformats.org/officeDocument/2006/relationships/image" Target="../media/image94.wmf"/><Relationship Id="rId5" Type="http://schemas.openxmlformats.org/officeDocument/2006/relationships/oleObject" Target="../embeddings/oleObject86.bin"/><Relationship Id="rId15" Type="http://schemas.openxmlformats.org/officeDocument/2006/relationships/oleObject" Target="../embeddings/oleObject91.bin"/><Relationship Id="rId23" Type="http://schemas.openxmlformats.org/officeDocument/2006/relationships/oleObject" Target="../embeddings/oleObject95.bin"/><Relationship Id="rId10" Type="http://schemas.openxmlformats.org/officeDocument/2006/relationships/image" Target="../media/image19.wmf"/><Relationship Id="rId19" Type="http://schemas.openxmlformats.org/officeDocument/2006/relationships/oleObject" Target="../embeddings/oleObject93.bin"/><Relationship Id="rId4" Type="http://schemas.openxmlformats.org/officeDocument/2006/relationships/image" Target="../media/image89.wmf"/><Relationship Id="rId9" Type="http://schemas.openxmlformats.org/officeDocument/2006/relationships/oleObject" Target="../embeddings/oleObject88.bin"/><Relationship Id="rId14" Type="http://schemas.openxmlformats.org/officeDocument/2006/relationships/image" Target="../media/image90.wmf"/><Relationship Id="rId22" Type="http://schemas.openxmlformats.org/officeDocument/2006/relationships/image" Target="../media/image93.wmf"/></Relationships>
</file>

<file path=ppt/slides/_rels/slide38.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101.bin"/><Relationship Id="rId18" Type="http://schemas.openxmlformats.org/officeDocument/2006/relationships/image" Target="../media/image17.wmf"/><Relationship Id="rId26" Type="http://schemas.openxmlformats.org/officeDocument/2006/relationships/oleObject" Target="../embeddings/oleObject109.bin"/><Relationship Id="rId3" Type="http://schemas.openxmlformats.org/officeDocument/2006/relationships/oleObject" Target="../embeddings/oleObject96.bin"/><Relationship Id="rId21" Type="http://schemas.openxmlformats.org/officeDocument/2006/relationships/image" Target="../media/image34.wmf"/><Relationship Id="rId7" Type="http://schemas.openxmlformats.org/officeDocument/2006/relationships/oleObject" Target="../embeddings/oleObject98.bin"/><Relationship Id="rId12" Type="http://schemas.openxmlformats.org/officeDocument/2006/relationships/image" Target="../media/image99.wmf"/><Relationship Id="rId17" Type="http://schemas.openxmlformats.org/officeDocument/2006/relationships/oleObject" Target="../embeddings/oleObject103.bin"/><Relationship Id="rId25" Type="http://schemas.openxmlformats.org/officeDocument/2006/relationships/image" Target="../media/image101.wmf"/><Relationship Id="rId2" Type="http://schemas.openxmlformats.org/officeDocument/2006/relationships/slideLayout" Target="../slideLayouts/slideLayout7.xml"/><Relationship Id="rId16" Type="http://schemas.openxmlformats.org/officeDocument/2006/relationships/image" Target="../media/image43.wmf"/><Relationship Id="rId20" Type="http://schemas.openxmlformats.org/officeDocument/2006/relationships/oleObject" Target="../embeddings/oleObject105.bin"/><Relationship Id="rId1" Type="http://schemas.openxmlformats.org/officeDocument/2006/relationships/vmlDrawing" Target="../drawings/vmlDrawing18.vml"/><Relationship Id="rId6" Type="http://schemas.openxmlformats.org/officeDocument/2006/relationships/image" Target="../media/image96.wmf"/><Relationship Id="rId11" Type="http://schemas.openxmlformats.org/officeDocument/2006/relationships/oleObject" Target="../embeddings/oleObject100.bin"/><Relationship Id="rId24" Type="http://schemas.openxmlformats.org/officeDocument/2006/relationships/oleObject" Target="../embeddings/oleObject108.bin"/><Relationship Id="rId5" Type="http://schemas.openxmlformats.org/officeDocument/2006/relationships/oleObject" Target="../embeddings/oleObject97.bin"/><Relationship Id="rId15" Type="http://schemas.openxmlformats.org/officeDocument/2006/relationships/oleObject" Target="../embeddings/oleObject102.bin"/><Relationship Id="rId23" Type="http://schemas.openxmlformats.org/officeDocument/2006/relationships/oleObject" Target="../embeddings/oleObject107.bin"/><Relationship Id="rId10" Type="http://schemas.openxmlformats.org/officeDocument/2006/relationships/image" Target="../media/image98.wmf"/><Relationship Id="rId19" Type="http://schemas.openxmlformats.org/officeDocument/2006/relationships/oleObject" Target="../embeddings/oleObject104.bin"/><Relationship Id="rId4" Type="http://schemas.openxmlformats.org/officeDocument/2006/relationships/image" Target="../media/image95.wmf"/><Relationship Id="rId9" Type="http://schemas.openxmlformats.org/officeDocument/2006/relationships/oleObject" Target="../embeddings/oleObject99.bin"/><Relationship Id="rId14" Type="http://schemas.openxmlformats.org/officeDocument/2006/relationships/image" Target="../media/image100.wmf"/><Relationship Id="rId22" Type="http://schemas.openxmlformats.org/officeDocument/2006/relationships/oleObject" Target="../embeddings/oleObject106.bin"/><Relationship Id="rId27" Type="http://schemas.openxmlformats.org/officeDocument/2006/relationships/image" Target="../media/image10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104.png"/><Relationship Id="rId4" Type="http://schemas.openxmlformats.org/officeDocument/2006/relationships/image" Target="../media/image103.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4.wmf"/><Relationship Id="rId4"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13" Type="http://schemas.openxmlformats.org/officeDocument/2006/relationships/oleObject" Target="../embeddings/oleObject116.bin"/><Relationship Id="rId18" Type="http://schemas.openxmlformats.org/officeDocument/2006/relationships/image" Target="../media/image48.wmf"/><Relationship Id="rId26" Type="http://schemas.openxmlformats.org/officeDocument/2006/relationships/image" Target="../media/image110.wmf"/><Relationship Id="rId3" Type="http://schemas.openxmlformats.org/officeDocument/2006/relationships/oleObject" Target="../embeddings/oleObject111.bin"/><Relationship Id="rId21" Type="http://schemas.openxmlformats.org/officeDocument/2006/relationships/oleObject" Target="../embeddings/oleObject120.bin"/><Relationship Id="rId34" Type="http://schemas.openxmlformats.org/officeDocument/2006/relationships/image" Target="../media/image114.wmf"/><Relationship Id="rId7" Type="http://schemas.openxmlformats.org/officeDocument/2006/relationships/oleObject" Target="../embeddings/oleObject113.bin"/><Relationship Id="rId12" Type="http://schemas.openxmlformats.org/officeDocument/2006/relationships/image" Target="../media/image105.wmf"/><Relationship Id="rId17" Type="http://schemas.openxmlformats.org/officeDocument/2006/relationships/oleObject" Target="../embeddings/oleObject118.bin"/><Relationship Id="rId25" Type="http://schemas.openxmlformats.org/officeDocument/2006/relationships/oleObject" Target="../embeddings/oleObject122.bin"/><Relationship Id="rId33" Type="http://schemas.openxmlformats.org/officeDocument/2006/relationships/oleObject" Target="../embeddings/oleObject126.bin"/><Relationship Id="rId2" Type="http://schemas.openxmlformats.org/officeDocument/2006/relationships/slideLayout" Target="../slideLayouts/slideLayout7.xml"/><Relationship Id="rId16" Type="http://schemas.openxmlformats.org/officeDocument/2006/relationships/image" Target="../media/image47.wmf"/><Relationship Id="rId20" Type="http://schemas.openxmlformats.org/officeDocument/2006/relationships/image" Target="../media/image107.wmf"/><Relationship Id="rId29" Type="http://schemas.openxmlformats.org/officeDocument/2006/relationships/oleObject" Target="../embeddings/oleObject124.bin"/><Relationship Id="rId1" Type="http://schemas.openxmlformats.org/officeDocument/2006/relationships/vmlDrawing" Target="../drawings/vmlDrawing20.vml"/><Relationship Id="rId6" Type="http://schemas.openxmlformats.org/officeDocument/2006/relationships/image" Target="../media/image33.wmf"/><Relationship Id="rId11" Type="http://schemas.openxmlformats.org/officeDocument/2006/relationships/oleObject" Target="../embeddings/oleObject115.bin"/><Relationship Id="rId24" Type="http://schemas.openxmlformats.org/officeDocument/2006/relationships/image" Target="../media/image109.wmf"/><Relationship Id="rId32" Type="http://schemas.openxmlformats.org/officeDocument/2006/relationships/image" Target="../media/image113.wmf"/><Relationship Id="rId5" Type="http://schemas.openxmlformats.org/officeDocument/2006/relationships/oleObject" Target="../embeddings/oleObject112.bin"/><Relationship Id="rId15" Type="http://schemas.openxmlformats.org/officeDocument/2006/relationships/oleObject" Target="../embeddings/oleObject117.bin"/><Relationship Id="rId23" Type="http://schemas.openxmlformats.org/officeDocument/2006/relationships/oleObject" Target="../embeddings/oleObject121.bin"/><Relationship Id="rId28" Type="http://schemas.openxmlformats.org/officeDocument/2006/relationships/image" Target="../media/image111.wmf"/><Relationship Id="rId10" Type="http://schemas.openxmlformats.org/officeDocument/2006/relationships/image" Target="../media/image34.wmf"/><Relationship Id="rId19" Type="http://schemas.openxmlformats.org/officeDocument/2006/relationships/oleObject" Target="../embeddings/oleObject119.bin"/><Relationship Id="rId31" Type="http://schemas.openxmlformats.org/officeDocument/2006/relationships/oleObject" Target="../embeddings/oleObject125.bin"/><Relationship Id="rId4" Type="http://schemas.openxmlformats.org/officeDocument/2006/relationships/image" Target="../media/image43.wmf"/><Relationship Id="rId9" Type="http://schemas.openxmlformats.org/officeDocument/2006/relationships/oleObject" Target="../embeddings/oleObject114.bin"/><Relationship Id="rId14" Type="http://schemas.openxmlformats.org/officeDocument/2006/relationships/image" Target="../media/image106.emf"/><Relationship Id="rId22" Type="http://schemas.openxmlformats.org/officeDocument/2006/relationships/image" Target="../media/image108.wmf"/><Relationship Id="rId27" Type="http://schemas.openxmlformats.org/officeDocument/2006/relationships/oleObject" Target="../embeddings/oleObject123.bin"/><Relationship Id="rId30" Type="http://schemas.openxmlformats.org/officeDocument/2006/relationships/image" Target="../media/image112.wmf"/><Relationship Id="rId8" Type="http://schemas.openxmlformats.org/officeDocument/2006/relationships/image" Target="../media/image17.wmf"/></Relationships>
</file>

<file path=ppt/slides/_rels/slide4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42.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132.bin"/><Relationship Id="rId18" Type="http://schemas.openxmlformats.org/officeDocument/2006/relationships/image" Target="../media/image123.png"/><Relationship Id="rId3" Type="http://schemas.openxmlformats.org/officeDocument/2006/relationships/oleObject" Target="../embeddings/oleObject127.bin"/><Relationship Id="rId7" Type="http://schemas.openxmlformats.org/officeDocument/2006/relationships/oleObject" Target="../embeddings/oleObject129.bin"/><Relationship Id="rId12" Type="http://schemas.openxmlformats.org/officeDocument/2006/relationships/image" Target="../media/image43.wmf"/><Relationship Id="rId17" Type="http://schemas.openxmlformats.org/officeDocument/2006/relationships/image" Target="../media/image122.png"/><Relationship Id="rId2" Type="http://schemas.openxmlformats.org/officeDocument/2006/relationships/slideLayout" Target="../slideLayouts/slideLayout7.xml"/><Relationship Id="rId16" Type="http://schemas.openxmlformats.org/officeDocument/2006/relationships/image" Target="../media/image121.wmf"/><Relationship Id="rId1" Type="http://schemas.openxmlformats.org/officeDocument/2006/relationships/vmlDrawing" Target="../drawings/vmlDrawing21.vml"/><Relationship Id="rId6" Type="http://schemas.openxmlformats.org/officeDocument/2006/relationships/image" Target="../media/image119.wmf"/><Relationship Id="rId11" Type="http://schemas.openxmlformats.org/officeDocument/2006/relationships/oleObject" Target="../embeddings/oleObject131.bin"/><Relationship Id="rId5" Type="http://schemas.openxmlformats.org/officeDocument/2006/relationships/oleObject" Target="../embeddings/oleObject128.bin"/><Relationship Id="rId15" Type="http://schemas.openxmlformats.org/officeDocument/2006/relationships/oleObject" Target="../embeddings/oleObject133.bin"/><Relationship Id="rId10" Type="http://schemas.openxmlformats.org/officeDocument/2006/relationships/image" Target="../media/image99.wmf"/><Relationship Id="rId19" Type="http://schemas.openxmlformats.org/officeDocument/2006/relationships/image" Target="../media/image124.png"/><Relationship Id="rId4" Type="http://schemas.openxmlformats.org/officeDocument/2006/relationships/image" Target="../media/image118.wmf"/><Relationship Id="rId9" Type="http://schemas.openxmlformats.org/officeDocument/2006/relationships/oleObject" Target="../embeddings/oleObject130.bin"/><Relationship Id="rId14" Type="http://schemas.openxmlformats.org/officeDocument/2006/relationships/image" Target="../media/image17.wmf"/></Relationships>
</file>

<file path=ppt/slides/_rels/slide4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7.png"/><Relationship Id="rId7" Type="http://schemas.openxmlformats.org/officeDocument/2006/relationships/image" Target="../media/image126.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35.bin"/><Relationship Id="rId5" Type="http://schemas.openxmlformats.org/officeDocument/2006/relationships/image" Target="../media/image125.wmf"/><Relationship Id="rId4" Type="http://schemas.openxmlformats.org/officeDocument/2006/relationships/oleObject" Target="../embeddings/oleObject134.bin"/></Relationships>
</file>

<file path=ppt/slides/_rels/slide4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2"/>
          </p:nvPr>
        </p:nvSpPr>
        <p:spPr/>
        <p:txBody>
          <a:bodyPr/>
          <a:lstStyle/>
          <a:p>
            <a:fld id="{65090003-99BD-4007-A95C-315130C0D8AE}" type="slidenum">
              <a:rPr lang="fr-CA"/>
              <a:pPr/>
              <a:t>1</a:t>
            </a:fld>
            <a:endParaRPr lang="fr-CA"/>
          </a:p>
        </p:txBody>
      </p:sp>
      <p:sp>
        <p:nvSpPr>
          <p:cNvPr id="3074" name="Rectangle 2"/>
          <p:cNvSpPr>
            <a:spLocks noGrp="1" noChangeArrowheads="1"/>
          </p:cNvSpPr>
          <p:nvPr>
            <p:ph type="title"/>
          </p:nvPr>
        </p:nvSpPr>
        <p:spPr>
          <a:xfrm>
            <a:off x="762000" y="1362076"/>
            <a:ext cx="7772400" cy="2209800"/>
          </a:xfrm>
        </p:spPr>
        <p:txBody>
          <a:bodyPr>
            <a:normAutofit fontScale="90000"/>
          </a:bodyPr>
          <a:lstStyle/>
          <a:p>
            <a:r>
              <a:rPr lang="fr-FR" dirty="0"/>
              <a:t> </a:t>
            </a:r>
            <a:br>
              <a:rPr lang="fr-CA" b="1" dirty="0"/>
            </a:br>
            <a:br>
              <a:rPr lang="fr-CA" b="1" dirty="0"/>
            </a:br>
            <a:r>
              <a:rPr lang="fr-CA" b="1" dirty="0">
                <a:solidFill>
                  <a:srgbClr val="FF0000"/>
                </a:solidFill>
              </a:rPr>
              <a:t>CHAPITRE 4</a:t>
            </a:r>
            <a:br>
              <a:rPr lang="fr-CA" b="1" dirty="0">
                <a:solidFill>
                  <a:srgbClr val="FF0000"/>
                </a:solidFill>
              </a:rPr>
            </a:br>
            <a:r>
              <a:rPr lang="fr-CA" b="1" dirty="0" err="1">
                <a:solidFill>
                  <a:srgbClr val="FF0000"/>
                </a:solidFill>
              </a:rPr>
              <a:t>Echantillonnage</a:t>
            </a:r>
            <a:r>
              <a:rPr lang="fr-CA" b="1" dirty="0">
                <a:solidFill>
                  <a:srgbClr val="FF0000"/>
                </a:solidFill>
              </a:rPr>
              <a:t> des signaux</a:t>
            </a:r>
            <a:br>
              <a:rPr lang="fr-CA" dirty="0">
                <a:cs typeface="Times New Roman" pitchFamily="18" charset="0"/>
              </a:rPr>
            </a:br>
            <a:endParaRPr lang="fr-CA" dirty="0">
              <a:cs typeface="Times New Roman" pitchFamily="18" charset="0"/>
            </a:endParaRPr>
          </a:p>
        </p:txBody>
      </p:sp>
      <p:graphicFrame>
        <p:nvGraphicFramePr>
          <p:cNvPr id="3076" name="Object 4"/>
          <p:cNvGraphicFramePr>
            <a:graphicFrameLocks noChangeAspect="1"/>
          </p:cNvGraphicFramePr>
          <p:nvPr/>
        </p:nvGraphicFramePr>
        <p:xfrm>
          <a:off x="0" y="0"/>
          <a:ext cx="914400" cy="254000"/>
        </p:xfrm>
        <a:graphic>
          <a:graphicData uri="http://schemas.openxmlformats.org/presentationml/2006/ole">
            <mc:AlternateContent xmlns:mc="http://schemas.openxmlformats.org/markup-compatibility/2006">
              <mc:Choice xmlns:v="urn:schemas-microsoft-com:vml" Requires="v">
                <p:oleObj spid="_x0000_s43014" name="Equation" r:id="rId4" imgW="914400" imgH="253800" progId="">
                  <p:embed/>
                </p:oleObj>
              </mc:Choice>
              <mc:Fallback>
                <p:oleObj name="Equation" r:id="rId4" imgW="914400" imgH="253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endParaRPr lang="en-US" altLang="zh-CN" sz="2000" dirty="0"/>
          </a:p>
        </p:txBody>
      </p:sp>
      <p:sp>
        <p:nvSpPr>
          <p:cNvPr id="5" name="ZoneTexte 4"/>
          <p:cNvSpPr txBox="1"/>
          <p:nvPr/>
        </p:nvSpPr>
        <p:spPr>
          <a:xfrm>
            <a:off x="0" y="785794"/>
            <a:ext cx="9144000" cy="3693319"/>
          </a:xfrm>
          <a:prstGeom prst="rect">
            <a:avLst/>
          </a:prstGeom>
          <a:noFill/>
        </p:spPr>
        <p:txBody>
          <a:bodyPr wrap="square" rtlCol="0">
            <a:spAutoFit/>
          </a:bodyPr>
          <a:lstStyle/>
          <a:p>
            <a:pPr algn="just"/>
            <a:r>
              <a:rPr lang="en-US" altLang="zh-CN" sz="1800" b="0" dirty="0"/>
              <a:t>Un </a:t>
            </a:r>
            <a:r>
              <a:rPr lang="en-US" altLang="zh-CN" sz="1800" b="0" dirty="0" err="1"/>
              <a:t>traitement</a:t>
            </a:r>
            <a:r>
              <a:rPr lang="en-US" altLang="zh-CN" sz="1800" b="0" dirty="0"/>
              <a:t> </a:t>
            </a:r>
            <a:r>
              <a:rPr lang="en-US" altLang="zh-CN" sz="1800" b="0" dirty="0" err="1"/>
              <a:t>numérique</a:t>
            </a:r>
            <a:r>
              <a:rPr lang="en-US" altLang="zh-CN" sz="1800" b="0" dirty="0"/>
              <a:t> </a:t>
            </a:r>
            <a:r>
              <a:rPr lang="en-US" altLang="zh-CN" sz="1800" b="0" dirty="0" err="1"/>
              <a:t>ou</a:t>
            </a:r>
            <a:r>
              <a:rPr lang="en-US" altLang="zh-CN" sz="1800" b="0" dirty="0"/>
              <a:t> </a:t>
            </a:r>
            <a:r>
              <a:rPr lang="en-US" altLang="zh-CN" sz="1800" b="0" dirty="0" err="1"/>
              <a:t>une</a:t>
            </a:r>
            <a:r>
              <a:rPr lang="en-US" altLang="zh-CN" sz="1800" b="0" dirty="0"/>
              <a:t> communication </a:t>
            </a:r>
            <a:r>
              <a:rPr lang="en-US" altLang="zh-CN" sz="1800" b="0" dirty="0" err="1"/>
              <a:t>numérique</a:t>
            </a:r>
            <a:r>
              <a:rPr lang="en-US" altLang="zh-CN" sz="1800" b="0" dirty="0"/>
              <a:t> exigent </a:t>
            </a:r>
            <a:r>
              <a:rPr lang="en-US" altLang="zh-CN" sz="1800" b="0" dirty="0" err="1"/>
              <a:t>avant</a:t>
            </a:r>
            <a:r>
              <a:rPr lang="en-US" altLang="zh-CN" sz="1800" b="0" dirty="0"/>
              <a:t> tout </a:t>
            </a:r>
            <a:r>
              <a:rPr lang="en-US" altLang="zh-CN" sz="1800" b="0" dirty="0" err="1"/>
              <a:t>que</a:t>
            </a:r>
            <a:r>
              <a:rPr lang="en-US" altLang="zh-CN" sz="1800" b="0" dirty="0"/>
              <a:t> le signal </a:t>
            </a:r>
            <a:r>
              <a:rPr lang="en-US" altLang="zh-CN" sz="1800" b="0" dirty="0" err="1"/>
              <a:t>informatif</a:t>
            </a:r>
            <a:r>
              <a:rPr lang="en-US" altLang="zh-CN" sz="1800" b="0" dirty="0"/>
              <a:t>, </a:t>
            </a:r>
            <a:r>
              <a:rPr lang="en-US" altLang="zh-CN" sz="1800" b="0" dirty="0" err="1"/>
              <a:t>généralement</a:t>
            </a:r>
            <a:r>
              <a:rPr lang="en-US" altLang="zh-CN" sz="1800" b="0" dirty="0"/>
              <a:t> </a:t>
            </a:r>
            <a:r>
              <a:rPr lang="en-US" altLang="zh-CN" sz="1800" b="0" dirty="0" err="1"/>
              <a:t>analogique</a:t>
            </a:r>
            <a:r>
              <a:rPr lang="en-US" altLang="zh-CN" sz="1800" b="0" dirty="0"/>
              <a:t>, </a:t>
            </a:r>
            <a:r>
              <a:rPr lang="en-US" altLang="zh-CN" sz="1800" b="0" dirty="0" err="1"/>
              <a:t>soit</a:t>
            </a:r>
            <a:r>
              <a:rPr lang="en-US" altLang="zh-CN" sz="1800" b="0" dirty="0"/>
              <a:t> </a:t>
            </a:r>
            <a:r>
              <a:rPr lang="en-US" altLang="zh-CN" sz="1800" b="0" dirty="0" err="1"/>
              <a:t>numérisé</a:t>
            </a:r>
            <a:r>
              <a:rPr lang="en-US" altLang="zh-CN" sz="1800" b="0" dirty="0"/>
              <a:t>.</a:t>
            </a:r>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grpSp>
        <p:nvGrpSpPr>
          <p:cNvPr id="2" name="Group 17"/>
          <p:cNvGrpSpPr>
            <a:grpSpLocks/>
          </p:cNvGrpSpPr>
          <p:nvPr/>
        </p:nvGrpSpPr>
        <p:grpSpPr bwMode="auto">
          <a:xfrm>
            <a:off x="765175" y="2111379"/>
            <a:ext cx="7615241" cy="1897063"/>
            <a:chOff x="482" y="538"/>
            <a:chExt cx="4797" cy="1195"/>
          </a:xfrm>
        </p:grpSpPr>
        <p:sp>
          <p:nvSpPr>
            <p:cNvPr id="10" name="Text Box 30"/>
            <p:cNvSpPr txBox="1">
              <a:spLocks noChangeArrowheads="1"/>
            </p:cNvSpPr>
            <p:nvPr/>
          </p:nvSpPr>
          <p:spPr bwMode="auto">
            <a:xfrm>
              <a:off x="482" y="538"/>
              <a:ext cx="1021"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a:ea typeface="SimSun" pitchFamily="2" charset="-122"/>
                </a:rPr>
                <a:t>Signal</a:t>
              </a:r>
            </a:p>
            <a:p>
              <a:pPr algn="ctr"/>
              <a:r>
                <a:rPr lang="en-US" altLang="zh-CN" dirty="0" err="1">
                  <a:ea typeface="SimSun" pitchFamily="2" charset="-122"/>
                </a:rPr>
                <a:t>analogique</a:t>
              </a:r>
              <a:endParaRPr lang="en-US" altLang="zh-CN" dirty="0">
                <a:ea typeface="SimSun" pitchFamily="2" charset="-122"/>
              </a:endParaRPr>
            </a:p>
          </p:txBody>
        </p:sp>
        <p:sp>
          <p:nvSpPr>
            <p:cNvPr id="11" name="Text Box 29"/>
            <p:cNvSpPr txBox="1">
              <a:spLocks noChangeArrowheads="1"/>
            </p:cNvSpPr>
            <p:nvPr/>
          </p:nvSpPr>
          <p:spPr bwMode="auto">
            <a:xfrm>
              <a:off x="2613" y="538"/>
              <a:ext cx="753"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a:ea typeface="SimSun" pitchFamily="2" charset="-122"/>
                </a:rPr>
                <a:t>Signal</a:t>
              </a:r>
            </a:p>
            <a:p>
              <a:pPr algn="ctr"/>
              <a:r>
                <a:rPr lang="en-US" altLang="zh-CN" dirty="0" err="1">
                  <a:ea typeface="SimSun" pitchFamily="2" charset="-122"/>
                </a:rPr>
                <a:t>Discret</a:t>
              </a:r>
              <a:r>
                <a:rPr lang="en-US" altLang="zh-CN" dirty="0">
                  <a:ea typeface="SimSun" pitchFamily="2" charset="-122"/>
                </a:rPr>
                <a:t> </a:t>
              </a:r>
            </a:p>
          </p:txBody>
        </p:sp>
        <p:sp>
          <p:nvSpPr>
            <p:cNvPr id="12" name="Line 28"/>
            <p:cNvSpPr>
              <a:spLocks noChangeShapeType="1"/>
            </p:cNvSpPr>
            <p:nvPr/>
          </p:nvSpPr>
          <p:spPr bwMode="auto">
            <a:xfrm>
              <a:off x="1606" y="864"/>
              <a:ext cx="986" cy="0"/>
            </a:xfrm>
            <a:prstGeom prst="line">
              <a:avLst/>
            </a:prstGeom>
            <a:noFill/>
            <a:ln w="9525">
              <a:solidFill>
                <a:schemeClr val="tx1"/>
              </a:solidFill>
              <a:round/>
              <a:headEnd/>
              <a:tailEnd type="triangle" w="med" len="med"/>
            </a:ln>
            <a:effectLst/>
          </p:spPr>
          <p:txBody>
            <a:bodyPr/>
            <a:lstStyle/>
            <a:p>
              <a:endParaRPr lang="fr-FR"/>
            </a:p>
          </p:txBody>
        </p:sp>
        <p:sp>
          <p:nvSpPr>
            <p:cNvPr id="13" name="Text Box 27"/>
            <p:cNvSpPr txBox="1">
              <a:spLocks noChangeArrowheads="1"/>
            </p:cNvSpPr>
            <p:nvPr/>
          </p:nvSpPr>
          <p:spPr bwMode="auto">
            <a:xfrm>
              <a:off x="1607" y="669"/>
              <a:ext cx="957" cy="204"/>
            </a:xfrm>
            <a:prstGeom prst="rect">
              <a:avLst/>
            </a:prstGeom>
            <a:noFill/>
            <a:ln w="9525">
              <a:noFill/>
              <a:miter lim="800000"/>
              <a:headEnd/>
              <a:tailEnd/>
            </a:ln>
            <a:effectLst/>
          </p:spPr>
          <p:txBody>
            <a:bodyPr wrap="none">
              <a:spAutoFit/>
            </a:bodyPr>
            <a:lstStyle/>
            <a:p>
              <a:r>
                <a:rPr lang="en-US" altLang="zh-CN" sz="1500" dirty="0" err="1"/>
                <a:t>Echantillonnage</a:t>
              </a:r>
              <a:endParaRPr lang="en-US" altLang="zh-CN" sz="1500" dirty="0"/>
            </a:p>
          </p:txBody>
        </p:sp>
        <p:sp>
          <p:nvSpPr>
            <p:cNvPr id="14" name="Line 26"/>
            <p:cNvSpPr>
              <a:spLocks noChangeShapeType="1"/>
            </p:cNvSpPr>
            <p:nvPr/>
          </p:nvSpPr>
          <p:spPr bwMode="auto">
            <a:xfrm>
              <a:off x="3456" y="864"/>
              <a:ext cx="768" cy="0"/>
            </a:xfrm>
            <a:prstGeom prst="line">
              <a:avLst/>
            </a:prstGeom>
            <a:noFill/>
            <a:ln w="9525">
              <a:solidFill>
                <a:schemeClr val="tx1"/>
              </a:solidFill>
              <a:round/>
              <a:headEnd/>
              <a:tailEnd type="triangle" w="med" len="med"/>
            </a:ln>
            <a:effectLst/>
          </p:spPr>
          <p:txBody>
            <a:bodyPr/>
            <a:lstStyle/>
            <a:p>
              <a:endParaRPr lang="fr-FR"/>
            </a:p>
          </p:txBody>
        </p:sp>
        <p:sp>
          <p:nvSpPr>
            <p:cNvPr id="15" name="Text Box 25"/>
            <p:cNvSpPr txBox="1">
              <a:spLocks noChangeArrowheads="1"/>
            </p:cNvSpPr>
            <p:nvPr/>
          </p:nvSpPr>
          <p:spPr bwMode="auto">
            <a:xfrm>
              <a:off x="3465" y="603"/>
              <a:ext cx="855" cy="288"/>
            </a:xfrm>
            <a:prstGeom prst="rect">
              <a:avLst/>
            </a:prstGeom>
            <a:noFill/>
            <a:ln w="9525">
              <a:noFill/>
              <a:miter lim="800000"/>
              <a:headEnd/>
              <a:tailEnd/>
            </a:ln>
            <a:effectLst/>
          </p:spPr>
          <p:txBody>
            <a:bodyPr wrap="square">
              <a:spAutoFit/>
            </a:bodyPr>
            <a:lstStyle/>
            <a:p>
              <a:r>
                <a:rPr lang="en-US" altLang="zh-CN" sz="2000" b="0" dirty="0" err="1"/>
                <a:t>Codage</a:t>
              </a:r>
              <a:r>
                <a:rPr lang="en-US" altLang="zh-CN" dirty="0"/>
                <a:t> </a:t>
              </a:r>
            </a:p>
          </p:txBody>
        </p:sp>
        <p:sp>
          <p:nvSpPr>
            <p:cNvPr id="16" name="Text Box 24"/>
            <p:cNvSpPr txBox="1">
              <a:spLocks noChangeArrowheads="1"/>
            </p:cNvSpPr>
            <p:nvPr/>
          </p:nvSpPr>
          <p:spPr bwMode="auto">
            <a:xfrm>
              <a:off x="4226" y="538"/>
              <a:ext cx="1053"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a:ea typeface="SimSun" pitchFamily="2" charset="-122"/>
                </a:rPr>
                <a:t>Signal</a:t>
              </a:r>
            </a:p>
            <a:p>
              <a:pPr algn="ctr"/>
              <a:r>
                <a:rPr lang="en-US" altLang="zh-CN" dirty="0" err="1">
                  <a:ea typeface="SimSun" pitchFamily="2" charset="-122"/>
                </a:rPr>
                <a:t>Numérique</a:t>
              </a:r>
              <a:endParaRPr lang="en-US" altLang="zh-CN" dirty="0">
                <a:ea typeface="SimSun" pitchFamily="2" charset="-122"/>
              </a:endParaRPr>
            </a:p>
          </p:txBody>
        </p:sp>
        <p:sp>
          <p:nvSpPr>
            <p:cNvPr id="17" name="Line 23"/>
            <p:cNvSpPr>
              <a:spLocks noChangeShapeType="1"/>
            </p:cNvSpPr>
            <p:nvPr/>
          </p:nvSpPr>
          <p:spPr bwMode="auto">
            <a:xfrm>
              <a:off x="4608" y="1056"/>
              <a:ext cx="0" cy="480"/>
            </a:xfrm>
            <a:prstGeom prst="line">
              <a:avLst/>
            </a:prstGeom>
            <a:noFill/>
            <a:ln w="9525">
              <a:solidFill>
                <a:schemeClr val="tx1"/>
              </a:solidFill>
              <a:round/>
              <a:headEnd/>
              <a:tailEnd/>
            </a:ln>
            <a:effectLst/>
          </p:spPr>
          <p:txBody>
            <a:bodyPr/>
            <a:lstStyle/>
            <a:p>
              <a:endParaRPr lang="fr-FR"/>
            </a:p>
          </p:txBody>
        </p:sp>
        <p:sp>
          <p:nvSpPr>
            <p:cNvPr id="18" name="Line 22"/>
            <p:cNvSpPr>
              <a:spLocks noChangeShapeType="1"/>
            </p:cNvSpPr>
            <p:nvPr/>
          </p:nvSpPr>
          <p:spPr bwMode="auto">
            <a:xfrm flipH="1">
              <a:off x="3360" y="1536"/>
              <a:ext cx="1248" cy="0"/>
            </a:xfrm>
            <a:prstGeom prst="line">
              <a:avLst/>
            </a:prstGeom>
            <a:noFill/>
            <a:ln w="9525">
              <a:solidFill>
                <a:schemeClr val="tx1"/>
              </a:solidFill>
              <a:round/>
              <a:headEnd/>
              <a:tailEnd type="triangle" w="med" len="med"/>
            </a:ln>
            <a:effectLst/>
          </p:spPr>
          <p:txBody>
            <a:bodyPr/>
            <a:lstStyle/>
            <a:p>
              <a:endParaRPr lang="fr-FR"/>
            </a:p>
          </p:txBody>
        </p:sp>
        <p:sp>
          <p:nvSpPr>
            <p:cNvPr id="19" name="Text Box 21"/>
            <p:cNvSpPr txBox="1">
              <a:spLocks noChangeArrowheads="1"/>
            </p:cNvSpPr>
            <p:nvPr/>
          </p:nvSpPr>
          <p:spPr bwMode="auto">
            <a:xfrm>
              <a:off x="2832" y="1392"/>
              <a:ext cx="527" cy="288"/>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a:ea typeface="SimSun" pitchFamily="2" charset="-122"/>
                </a:rPr>
                <a:t>DSP </a:t>
              </a:r>
            </a:p>
          </p:txBody>
        </p:sp>
        <p:sp>
          <p:nvSpPr>
            <p:cNvPr id="20" name="Line 20"/>
            <p:cNvSpPr>
              <a:spLocks noChangeShapeType="1"/>
            </p:cNvSpPr>
            <p:nvPr/>
          </p:nvSpPr>
          <p:spPr bwMode="auto">
            <a:xfrm flipH="1">
              <a:off x="1632" y="1536"/>
              <a:ext cx="1152" cy="0"/>
            </a:xfrm>
            <a:prstGeom prst="line">
              <a:avLst/>
            </a:prstGeom>
            <a:noFill/>
            <a:ln w="9525">
              <a:solidFill>
                <a:schemeClr val="tx1"/>
              </a:solidFill>
              <a:round/>
              <a:headEnd/>
              <a:tailEnd type="triangle" w="med" len="med"/>
            </a:ln>
            <a:effectLst/>
          </p:spPr>
          <p:txBody>
            <a:bodyPr/>
            <a:lstStyle/>
            <a:p>
              <a:endParaRPr lang="fr-FR"/>
            </a:p>
          </p:txBody>
        </p:sp>
        <p:sp>
          <p:nvSpPr>
            <p:cNvPr id="21" name="Text Box 19"/>
            <p:cNvSpPr txBox="1">
              <a:spLocks noChangeArrowheads="1"/>
            </p:cNvSpPr>
            <p:nvPr/>
          </p:nvSpPr>
          <p:spPr bwMode="auto">
            <a:xfrm>
              <a:off x="1920" y="1200"/>
              <a:ext cx="447" cy="288"/>
            </a:xfrm>
            <a:prstGeom prst="rect">
              <a:avLst/>
            </a:prstGeom>
            <a:noFill/>
            <a:ln w="9525">
              <a:noFill/>
              <a:miter lim="800000"/>
              <a:headEnd/>
              <a:tailEnd/>
            </a:ln>
            <a:effectLst/>
          </p:spPr>
          <p:txBody>
            <a:bodyPr wrap="none">
              <a:spAutoFit/>
            </a:bodyPr>
            <a:lstStyle/>
            <a:p>
              <a:r>
                <a:rPr lang="en-US" altLang="zh-CN"/>
                <a:t>D/A</a:t>
              </a:r>
            </a:p>
          </p:txBody>
        </p:sp>
        <p:sp>
          <p:nvSpPr>
            <p:cNvPr id="22" name="Text Box 18"/>
            <p:cNvSpPr txBox="1">
              <a:spLocks noChangeArrowheads="1"/>
            </p:cNvSpPr>
            <p:nvPr/>
          </p:nvSpPr>
          <p:spPr bwMode="auto">
            <a:xfrm>
              <a:off x="528" y="1210"/>
              <a:ext cx="1021"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a:ea typeface="SimSun" pitchFamily="2" charset="-122"/>
                </a:rPr>
                <a:t>Signal</a:t>
              </a:r>
            </a:p>
            <a:p>
              <a:pPr algn="ctr"/>
              <a:r>
                <a:rPr lang="en-US" altLang="zh-CN" dirty="0" err="1">
                  <a:ea typeface="SimSun" pitchFamily="2" charset="-122"/>
                </a:rPr>
                <a:t>analogique</a:t>
              </a:r>
              <a:endParaRPr lang="en-US" altLang="zh-CN" dirty="0">
                <a:ea typeface="SimSun" pitchFamily="2" charset="-122"/>
              </a:endParaRPr>
            </a:p>
          </p:txBody>
        </p:sp>
      </p:grpSp>
      <p:sp>
        <p:nvSpPr>
          <p:cNvPr id="23" name="Espace réservé du numéro de diapositive 22"/>
          <p:cNvSpPr>
            <a:spLocks noGrp="1"/>
          </p:cNvSpPr>
          <p:nvPr>
            <p:ph type="sldNum" sz="quarter" idx="12"/>
          </p:nvPr>
        </p:nvSpPr>
        <p:spPr/>
        <p:txBody>
          <a:bodyPr/>
          <a:lstStyle/>
          <a:p>
            <a:fld id="{2C94B7E7-F509-4100-BE7B-E3DEB2C53554}" type="slidenum">
              <a:rPr lang="fr-FR" smtClean="0"/>
              <a:pPr/>
              <a:t>10</a:t>
            </a:fld>
            <a:endParaRPr lang="fr-F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3" name="Rectangle 3"/>
          <p:cNvSpPr>
            <a:spLocks noGrp="1" noChangeArrowheads="1"/>
          </p:cNvSpPr>
          <p:nvPr>
            <p:ph type="body" idx="1"/>
          </p:nvPr>
        </p:nvSpPr>
        <p:spPr>
          <a:xfrm>
            <a:off x="381000" y="3286124"/>
            <a:ext cx="8178800" cy="1238250"/>
          </a:xfrm>
        </p:spPr>
        <p:txBody>
          <a:bodyPr>
            <a:normAutofit fontScale="92500"/>
          </a:bodyPr>
          <a:lstStyle/>
          <a:p>
            <a:pPr eaLnBrk="1" hangingPunct="1"/>
            <a:r>
              <a:rPr lang="en-US" altLang="en-US" sz="3500" b="1" dirty="0">
                <a:solidFill>
                  <a:srgbClr val="00B050"/>
                </a:solidFill>
                <a:latin typeface="Times New Roman" pitchFamily="18" charset="0"/>
                <a:cs typeface="Times New Roman" pitchFamily="18" charset="0"/>
              </a:rPr>
              <a:t>TRAITEMENT NUMERIQUE</a:t>
            </a:r>
          </a:p>
          <a:p>
            <a:pPr lvl="2" eaLnBrk="1" hangingPunct="1"/>
            <a:r>
              <a:rPr lang="en-US" altLang="en-US" dirty="0" err="1"/>
              <a:t>Microprocesseurs</a:t>
            </a:r>
            <a:r>
              <a:rPr lang="en-US" altLang="en-US" dirty="0"/>
              <a:t>, DSP, </a:t>
            </a:r>
            <a:r>
              <a:rPr lang="en-US" altLang="en-US" dirty="0" err="1"/>
              <a:t>autres</a:t>
            </a:r>
            <a:r>
              <a:rPr lang="en-US" altLang="en-US" dirty="0"/>
              <a:t> circuits </a:t>
            </a:r>
            <a:r>
              <a:rPr lang="en-US" altLang="en-US" dirty="0" err="1"/>
              <a:t>programmables</a:t>
            </a:r>
            <a:r>
              <a:rPr lang="en-US" altLang="en-US" dirty="0"/>
              <a:t> …</a:t>
            </a:r>
          </a:p>
        </p:txBody>
      </p:sp>
      <p:grpSp>
        <p:nvGrpSpPr>
          <p:cNvPr id="2" name="Group 4"/>
          <p:cNvGrpSpPr>
            <a:grpSpLocks/>
          </p:cNvGrpSpPr>
          <p:nvPr/>
        </p:nvGrpSpPr>
        <p:grpSpPr bwMode="auto">
          <a:xfrm>
            <a:off x="1905000" y="2214554"/>
            <a:ext cx="4419600" cy="914400"/>
            <a:chOff x="1152" y="1920"/>
            <a:chExt cx="2784" cy="576"/>
          </a:xfrm>
        </p:grpSpPr>
        <p:sp>
          <p:nvSpPr>
            <p:cNvPr id="27667" name="Rectangle 5"/>
            <p:cNvSpPr>
              <a:spLocks noChangeArrowheads="1"/>
            </p:cNvSpPr>
            <p:nvPr/>
          </p:nvSpPr>
          <p:spPr bwMode="auto">
            <a:xfrm>
              <a:off x="1776" y="1920"/>
              <a:ext cx="1536"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200" i="1" dirty="0">
                  <a:solidFill>
                    <a:schemeClr val="tx1"/>
                  </a:solidFill>
                  <a:latin typeface="Times" charset="0"/>
                </a:rPr>
                <a:t>Elect. </a:t>
              </a:r>
              <a:r>
                <a:rPr lang="en-US" altLang="en-US" sz="2200" i="1" dirty="0" err="1">
                  <a:solidFill>
                    <a:schemeClr val="tx1"/>
                  </a:solidFill>
                  <a:latin typeface="Times" charset="0"/>
                </a:rPr>
                <a:t>analogique</a:t>
              </a:r>
              <a:endParaRPr lang="en-US" altLang="en-US" sz="2200" i="1" dirty="0">
                <a:solidFill>
                  <a:schemeClr val="tx1"/>
                </a:solidFill>
                <a:latin typeface="Times" charset="0"/>
              </a:endParaRPr>
            </a:p>
          </p:txBody>
        </p:sp>
        <p:sp>
          <p:nvSpPr>
            <p:cNvPr id="27668" name="Line 6"/>
            <p:cNvSpPr>
              <a:spLocks noChangeShapeType="1"/>
            </p:cNvSpPr>
            <p:nvPr/>
          </p:nvSpPr>
          <p:spPr bwMode="auto">
            <a:xfrm>
              <a:off x="1152" y="2208"/>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9" name="Line 7"/>
            <p:cNvSpPr>
              <a:spLocks noChangeShapeType="1"/>
            </p:cNvSpPr>
            <p:nvPr/>
          </p:nvSpPr>
          <p:spPr bwMode="auto">
            <a:xfrm>
              <a:off x="3312" y="2208"/>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70" name="Text Box 8"/>
            <p:cNvSpPr txBox="1">
              <a:spLocks noChangeArrowheads="1"/>
            </p:cNvSpPr>
            <p:nvPr/>
          </p:nvSpPr>
          <p:spPr bwMode="auto">
            <a:xfrm>
              <a:off x="1152" y="1920"/>
              <a:ext cx="393"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x(t)</a:t>
              </a:r>
              <a:endParaRPr lang="en-US" altLang="en-US" sz="2400" i="1">
                <a:solidFill>
                  <a:schemeClr val="tx1"/>
                </a:solidFill>
                <a:latin typeface="Times" charset="0"/>
              </a:endParaRPr>
            </a:p>
          </p:txBody>
        </p:sp>
        <p:sp>
          <p:nvSpPr>
            <p:cNvPr id="27671" name="Rectangle 9"/>
            <p:cNvSpPr>
              <a:spLocks noChangeArrowheads="1"/>
            </p:cNvSpPr>
            <p:nvPr/>
          </p:nvSpPr>
          <p:spPr bwMode="auto">
            <a:xfrm>
              <a:off x="3504" y="1920"/>
              <a:ext cx="382"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y(t)</a:t>
              </a:r>
            </a:p>
          </p:txBody>
        </p:sp>
      </p:grpSp>
      <p:grpSp>
        <p:nvGrpSpPr>
          <p:cNvPr id="3" name="Group 10"/>
          <p:cNvGrpSpPr>
            <a:grpSpLocks/>
          </p:cNvGrpSpPr>
          <p:nvPr/>
        </p:nvGrpSpPr>
        <p:grpSpPr bwMode="auto">
          <a:xfrm>
            <a:off x="381000" y="5181600"/>
            <a:ext cx="8001000" cy="914400"/>
            <a:chOff x="240" y="3312"/>
            <a:chExt cx="5040" cy="576"/>
          </a:xfrm>
        </p:grpSpPr>
        <p:sp>
          <p:nvSpPr>
            <p:cNvPr id="27656" name="Rectangle 11"/>
            <p:cNvSpPr>
              <a:spLocks noChangeArrowheads="1"/>
            </p:cNvSpPr>
            <p:nvPr/>
          </p:nvSpPr>
          <p:spPr bwMode="auto">
            <a:xfrm>
              <a:off x="2160" y="3312"/>
              <a:ext cx="1200"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COMPUTER</a:t>
              </a:r>
              <a:endParaRPr lang="en-US" altLang="en-US" sz="2400" i="1">
                <a:solidFill>
                  <a:schemeClr val="tx1"/>
                </a:solidFill>
                <a:latin typeface="Times" charset="0"/>
              </a:endParaRPr>
            </a:p>
          </p:txBody>
        </p:sp>
        <p:sp>
          <p:nvSpPr>
            <p:cNvPr id="27657" name="Rectangle 12"/>
            <p:cNvSpPr>
              <a:spLocks noChangeArrowheads="1"/>
            </p:cNvSpPr>
            <p:nvPr/>
          </p:nvSpPr>
          <p:spPr bwMode="auto">
            <a:xfrm>
              <a:off x="3984" y="3312"/>
              <a:ext cx="672"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D-to-A</a:t>
              </a:r>
              <a:endParaRPr lang="en-US" altLang="en-US" sz="2400" i="1">
                <a:solidFill>
                  <a:schemeClr val="tx1"/>
                </a:solidFill>
                <a:latin typeface="Times" charset="0"/>
              </a:endParaRPr>
            </a:p>
          </p:txBody>
        </p:sp>
        <p:sp>
          <p:nvSpPr>
            <p:cNvPr id="27658" name="Rectangle 13"/>
            <p:cNvSpPr>
              <a:spLocks noChangeArrowheads="1"/>
            </p:cNvSpPr>
            <p:nvPr/>
          </p:nvSpPr>
          <p:spPr bwMode="auto">
            <a:xfrm>
              <a:off x="864" y="3312"/>
              <a:ext cx="672"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A-to-D</a:t>
              </a:r>
              <a:endParaRPr lang="en-US" altLang="en-US" sz="2400" i="1">
                <a:solidFill>
                  <a:schemeClr val="tx1"/>
                </a:solidFill>
                <a:latin typeface="Times" charset="0"/>
              </a:endParaRPr>
            </a:p>
          </p:txBody>
        </p:sp>
        <p:sp>
          <p:nvSpPr>
            <p:cNvPr id="27659" name="Line 14"/>
            <p:cNvSpPr>
              <a:spLocks noChangeShapeType="1"/>
            </p:cNvSpPr>
            <p:nvPr/>
          </p:nvSpPr>
          <p:spPr bwMode="auto">
            <a:xfrm>
              <a:off x="1536"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0" name="Line 15"/>
            <p:cNvSpPr>
              <a:spLocks noChangeShapeType="1"/>
            </p:cNvSpPr>
            <p:nvPr/>
          </p:nvSpPr>
          <p:spPr bwMode="auto">
            <a:xfrm>
              <a:off x="3360"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1" name="Line 16"/>
            <p:cNvSpPr>
              <a:spLocks noChangeShapeType="1"/>
            </p:cNvSpPr>
            <p:nvPr/>
          </p:nvSpPr>
          <p:spPr bwMode="auto">
            <a:xfrm>
              <a:off x="4656"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2" name="Line 17"/>
            <p:cNvSpPr>
              <a:spLocks noChangeShapeType="1"/>
            </p:cNvSpPr>
            <p:nvPr/>
          </p:nvSpPr>
          <p:spPr bwMode="auto">
            <a:xfrm>
              <a:off x="240"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3" name="Text Box 18"/>
            <p:cNvSpPr txBox="1">
              <a:spLocks noChangeArrowheads="1"/>
            </p:cNvSpPr>
            <p:nvPr/>
          </p:nvSpPr>
          <p:spPr bwMode="auto">
            <a:xfrm>
              <a:off x="240" y="3312"/>
              <a:ext cx="393"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x(t)</a:t>
              </a:r>
              <a:endParaRPr lang="en-US" altLang="en-US" sz="2400" i="1">
                <a:solidFill>
                  <a:schemeClr val="tx1"/>
                </a:solidFill>
                <a:latin typeface="Times" charset="0"/>
              </a:endParaRPr>
            </a:p>
          </p:txBody>
        </p:sp>
        <p:sp>
          <p:nvSpPr>
            <p:cNvPr id="27664" name="Rectangle 19"/>
            <p:cNvSpPr>
              <a:spLocks noChangeArrowheads="1"/>
            </p:cNvSpPr>
            <p:nvPr/>
          </p:nvSpPr>
          <p:spPr bwMode="auto">
            <a:xfrm>
              <a:off x="4800" y="3312"/>
              <a:ext cx="382"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y(t)</a:t>
              </a:r>
            </a:p>
          </p:txBody>
        </p:sp>
        <p:sp>
          <p:nvSpPr>
            <p:cNvPr id="27665" name="Rectangle 20"/>
            <p:cNvSpPr>
              <a:spLocks noChangeArrowheads="1"/>
            </p:cNvSpPr>
            <p:nvPr/>
          </p:nvSpPr>
          <p:spPr bwMode="auto">
            <a:xfrm>
              <a:off x="3456" y="3312"/>
              <a:ext cx="436" cy="288"/>
            </a:xfrm>
            <a:prstGeom prst="rect">
              <a:avLst/>
            </a:prstGeom>
            <a:noFill/>
            <a:ln w="9525">
              <a:noFill/>
              <a:miter lim="800000"/>
              <a:headEnd/>
              <a:tailEnd/>
            </a:ln>
          </p:spPr>
          <p:txBody>
            <a:bodyPr wrap="none">
              <a:spAutoFit/>
            </a:bodyPr>
            <a:lstStyle/>
            <a:p>
              <a:pPr algn="l" eaLnBrk="0" hangingPunct="0"/>
              <a:r>
                <a:rPr lang="en-US" altLang="en-US" sz="2400" b="1" i="1">
                  <a:solidFill>
                    <a:schemeClr val="accent1"/>
                  </a:solidFill>
                  <a:latin typeface="Times" charset="0"/>
                </a:rPr>
                <a:t>y[n]</a:t>
              </a:r>
              <a:endParaRPr lang="en-US" altLang="en-US" sz="2400" b="1" i="1">
                <a:solidFill>
                  <a:schemeClr val="tx1"/>
                </a:solidFill>
                <a:latin typeface="Times" charset="0"/>
              </a:endParaRPr>
            </a:p>
          </p:txBody>
        </p:sp>
        <p:sp>
          <p:nvSpPr>
            <p:cNvPr id="27666" name="Rectangle 21"/>
            <p:cNvSpPr>
              <a:spLocks noChangeArrowheads="1"/>
            </p:cNvSpPr>
            <p:nvPr/>
          </p:nvSpPr>
          <p:spPr bwMode="auto">
            <a:xfrm>
              <a:off x="1632" y="3312"/>
              <a:ext cx="447" cy="288"/>
            </a:xfrm>
            <a:prstGeom prst="rect">
              <a:avLst/>
            </a:prstGeom>
            <a:noFill/>
            <a:ln w="9525">
              <a:noFill/>
              <a:miter lim="800000"/>
              <a:headEnd/>
              <a:tailEnd/>
            </a:ln>
          </p:spPr>
          <p:txBody>
            <a:bodyPr wrap="none">
              <a:spAutoFit/>
            </a:bodyPr>
            <a:lstStyle/>
            <a:p>
              <a:pPr algn="l" eaLnBrk="0" hangingPunct="0"/>
              <a:r>
                <a:rPr lang="en-US" altLang="en-US" sz="2400" b="1" i="1">
                  <a:solidFill>
                    <a:schemeClr val="accent1"/>
                  </a:solidFill>
                  <a:latin typeface="Times" charset="0"/>
                </a:rPr>
                <a:t>x[n]</a:t>
              </a:r>
              <a:endParaRPr lang="en-US" altLang="en-US" sz="2400" b="1" i="1">
                <a:solidFill>
                  <a:schemeClr val="tx1"/>
                </a:solidFill>
                <a:latin typeface="Times" charset="0"/>
              </a:endParaRPr>
            </a:p>
          </p:txBody>
        </p:sp>
      </p:grpSp>
      <p:sp>
        <p:nvSpPr>
          <p:cNvPr id="583702" name="Rectangle 22"/>
          <p:cNvSpPr>
            <a:spLocks noChangeArrowheads="1"/>
          </p:cNvSpPr>
          <p:nvPr/>
        </p:nvSpPr>
        <p:spPr bwMode="auto">
          <a:xfrm>
            <a:off x="457200" y="1000116"/>
            <a:ext cx="8178800" cy="1143000"/>
          </a:xfrm>
          <a:prstGeom prst="rect">
            <a:avLst/>
          </a:prstGeom>
          <a:noFill/>
          <a:ln w="9525">
            <a:noFill/>
            <a:miter lim="800000"/>
            <a:headEnd/>
            <a:tailEnd/>
          </a:ln>
        </p:spPr>
        <p:txBody>
          <a:bodyPr/>
          <a:lstStyle/>
          <a:p>
            <a:pPr marL="342900" indent="-342900" algn="l">
              <a:spcBef>
                <a:spcPct val="20000"/>
              </a:spcBef>
              <a:buFontTx/>
              <a:buChar char="•"/>
            </a:pPr>
            <a:r>
              <a:rPr kumimoji="1" lang="en-US" altLang="en-US" sz="3200" dirty="0">
                <a:solidFill>
                  <a:srgbClr val="00B050"/>
                </a:solidFill>
                <a:latin typeface="Times New Roman" pitchFamily="18" charset="0"/>
              </a:rPr>
              <a:t>TRAITEMENT ANALOGIQUE:</a:t>
            </a:r>
          </a:p>
          <a:p>
            <a:pPr marL="1143000" lvl="2" indent="-228600" algn="l">
              <a:spcBef>
                <a:spcPct val="20000"/>
              </a:spcBef>
              <a:buFontTx/>
              <a:buChar char="•"/>
            </a:pPr>
            <a:r>
              <a:rPr kumimoji="1" lang="en-US" altLang="en-US" sz="2400" dirty="0">
                <a:solidFill>
                  <a:schemeClr val="accent2"/>
                </a:solidFill>
                <a:latin typeface="Times New Roman" pitchFamily="18" charset="0"/>
              </a:rPr>
              <a:t>Circuits: resistances, </a:t>
            </a:r>
            <a:r>
              <a:rPr kumimoji="1" lang="en-US" altLang="en-US" sz="2400" dirty="0" err="1">
                <a:solidFill>
                  <a:schemeClr val="accent2"/>
                </a:solidFill>
                <a:latin typeface="Times New Roman" pitchFamily="18" charset="0"/>
              </a:rPr>
              <a:t>capacités</a:t>
            </a:r>
            <a:r>
              <a:rPr kumimoji="1" lang="en-US" altLang="en-US" sz="2400" dirty="0">
                <a:solidFill>
                  <a:schemeClr val="accent2"/>
                </a:solidFill>
                <a:latin typeface="Times New Roman" pitchFamily="18" charset="0"/>
              </a:rPr>
              <a:t>, </a:t>
            </a:r>
            <a:r>
              <a:rPr kumimoji="1" lang="en-US" altLang="en-US" sz="2400" dirty="0" err="1">
                <a:solidFill>
                  <a:schemeClr val="accent2"/>
                </a:solidFill>
                <a:latin typeface="Times New Roman" pitchFamily="18" charset="0"/>
              </a:rPr>
              <a:t>ampli</a:t>
            </a:r>
            <a:r>
              <a:rPr kumimoji="1" lang="en-US" altLang="en-US" sz="2400" dirty="0">
                <a:solidFill>
                  <a:schemeClr val="accent2"/>
                </a:solidFill>
                <a:latin typeface="Times New Roman" pitchFamily="18" charset="0"/>
              </a:rPr>
              <a:t>-op …etc</a:t>
            </a:r>
          </a:p>
        </p:txBody>
      </p:sp>
      <p:sp>
        <p:nvSpPr>
          <p:cNvPr id="25"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27" name="ZoneTexte 26"/>
          <p:cNvSpPr txBox="1"/>
          <p:nvPr/>
        </p:nvSpPr>
        <p:spPr>
          <a:xfrm>
            <a:off x="0" y="4429132"/>
            <a:ext cx="9144000" cy="707886"/>
          </a:xfrm>
          <a:prstGeom prst="rect">
            <a:avLst/>
          </a:prstGeom>
          <a:noFill/>
        </p:spPr>
        <p:txBody>
          <a:bodyPr wrap="square" rtlCol="0">
            <a:spAutoFit/>
          </a:bodyPr>
          <a:lstStyle/>
          <a:p>
            <a:pPr marL="0" lvl="2"/>
            <a:r>
              <a:rPr lang="en-US" altLang="en-US" sz="1600" dirty="0"/>
              <a:t>On </a:t>
            </a:r>
            <a:r>
              <a:rPr lang="en-US" altLang="en-US" sz="1600" dirty="0" err="1"/>
              <a:t>doit</a:t>
            </a:r>
            <a:r>
              <a:rPr lang="en-US" altLang="en-US" sz="1600" dirty="0"/>
              <a:t> commencer pat </a:t>
            </a:r>
            <a:r>
              <a:rPr lang="en-US" altLang="en-US" sz="1600" dirty="0" err="1"/>
              <a:t>convertir</a:t>
            </a:r>
            <a:r>
              <a:rPr lang="en-US" altLang="en-US" sz="1600" dirty="0"/>
              <a:t>  </a:t>
            </a:r>
            <a:r>
              <a:rPr lang="en-US" altLang="en-US" sz="1600" i="1" dirty="0"/>
              <a:t>x</a:t>
            </a:r>
            <a:r>
              <a:rPr lang="en-US" altLang="en-US" sz="1600" dirty="0"/>
              <a:t>(</a:t>
            </a:r>
            <a:r>
              <a:rPr lang="en-US" altLang="en-US" sz="1600" i="1" dirty="0"/>
              <a:t>t</a:t>
            </a:r>
            <a:r>
              <a:rPr lang="en-US" altLang="en-US" sz="1600" dirty="0"/>
              <a:t>) to </a:t>
            </a:r>
            <a:r>
              <a:rPr lang="en-US" altLang="en-US" sz="1600" dirty="0" err="1">
                <a:solidFill>
                  <a:schemeClr val="accent1"/>
                </a:solidFill>
              </a:rPr>
              <a:t>nombres</a:t>
            </a:r>
            <a:r>
              <a:rPr lang="en-US" altLang="en-US" sz="1600" dirty="0">
                <a:solidFill>
                  <a:schemeClr val="accent1"/>
                </a:solidFill>
              </a:rPr>
              <a:t> (</a:t>
            </a:r>
            <a:r>
              <a:rPr lang="en-US" altLang="en-US" sz="1600" dirty="0" err="1">
                <a:solidFill>
                  <a:schemeClr val="accent1"/>
                </a:solidFill>
              </a:rPr>
              <a:t>numériques</a:t>
            </a:r>
            <a:r>
              <a:rPr lang="en-US" altLang="en-US" sz="1600" dirty="0">
                <a:solidFill>
                  <a:schemeClr val="accent1"/>
                </a:solidFill>
              </a:rPr>
              <a:t>)</a:t>
            </a:r>
            <a:r>
              <a:rPr lang="en-US" altLang="en-US" sz="1600" dirty="0"/>
              <a:t> à stocker </a:t>
            </a:r>
            <a:r>
              <a:rPr lang="en-US" altLang="en-US" sz="1600" dirty="0" err="1"/>
              <a:t>dans</a:t>
            </a:r>
            <a:r>
              <a:rPr lang="en-US" altLang="en-US" sz="1600" dirty="0"/>
              <a:t> </a:t>
            </a:r>
            <a:r>
              <a:rPr lang="en-US" altLang="en-US" sz="1600" dirty="0" err="1"/>
              <a:t>une</a:t>
            </a:r>
            <a:r>
              <a:rPr lang="en-US" altLang="en-US" sz="1600" dirty="0"/>
              <a:t> </a:t>
            </a:r>
            <a:r>
              <a:rPr lang="en-US" altLang="en-US" sz="1600" dirty="0" err="1"/>
              <a:t>mémoire</a:t>
            </a:r>
            <a:endParaRPr lang="en-US" altLang="en-US" sz="1600" dirty="0"/>
          </a:p>
          <a:p>
            <a:endParaRPr lang="fr-FR" dirty="0"/>
          </a:p>
        </p:txBody>
      </p:sp>
      <p:sp>
        <p:nvSpPr>
          <p:cNvPr id="2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29" name="Espace réservé du numéro de diapositive 28"/>
          <p:cNvSpPr>
            <a:spLocks noGrp="1"/>
          </p:cNvSpPr>
          <p:nvPr>
            <p:ph type="sldNum" sz="quarter" idx="12"/>
          </p:nvPr>
        </p:nvSpPr>
        <p:spPr/>
        <p:txBody>
          <a:bodyPr/>
          <a:lstStyle/>
          <a:p>
            <a:fld id="{2C94B7E7-F509-4100-BE7B-E3DEB2C53554}"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02">
                                            <p:txEl>
                                              <p:pRg st="0" end="0"/>
                                            </p:txEl>
                                          </p:spTgt>
                                        </p:tgtEl>
                                        <p:attrNameLst>
                                          <p:attrName>style.visibility</p:attrName>
                                        </p:attrNameLst>
                                      </p:cBhvr>
                                      <p:to>
                                        <p:strVal val="visible"/>
                                      </p:to>
                                    </p:set>
                                    <p:animEffect transition="in" filter="wipe(left)">
                                      <p:cBhvr>
                                        <p:cTn id="12" dur="500"/>
                                        <p:tgtEl>
                                          <p:spTgt spid="58370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83702">
                                            <p:txEl>
                                              <p:pRg st="1" end="1"/>
                                            </p:txEl>
                                          </p:spTgt>
                                        </p:tgtEl>
                                        <p:attrNameLst>
                                          <p:attrName>style.visibility</p:attrName>
                                        </p:attrNameLst>
                                      </p:cBhvr>
                                      <p:to>
                                        <p:strVal val="visible"/>
                                      </p:to>
                                    </p:set>
                                    <p:animEffect transition="in" filter="wipe(left)">
                                      <p:cBhvr>
                                        <p:cTn id="15" dur="500"/>
                                        <p:tgtEl>
                                          <p:spTgt spid="5837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83683">
                                            <p:txEl>
                                              <p:pRg st="0" end="0"/>
                                            </p:txEl>
                                          </p:spTgt>
                                        </p:tgtEl>
                                        <p:attrNameLst>
                                          <p:attrName>style.visibility</p:attrName>
                                        </p:attrNameLst>
                                      </p:cBhvr>
                                      <p:to>
                                        <p:strVal val="visible"/>
                                      </p:to>
                                    </p:set>
                                    <p:animEffect transition="in" filter="wipe(left)">
                                      <p:cBhvr>
                                        <p:cTn id="20" dur="500"/>
                                        <p:tgtEl>
                                          <p:spTgt spid="58368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83683">
                                            <p:txEl>
                                              <p:pRg st="1" end="1"/>
                                            </p:txEl>
                                          </p:spTgt>
                                        </p:tgtEl>
                                        <p:attrNameLst>
                                          <p:attrName>style.visibility</p:attrName>
                                        </p:attrNameLst>
                                      </p:cBhvr>
                                      <p:to>
                                        <p:strVal val="visible"/>
                                      </p:to>
                                    </p:set>
                                    <p:animEffect transition="in" filter="wipe(left)">
                                      <p:cBhvr>
                                        <p:cTn id="23" dur="500"/>
                                        <p:tgtEl>
                                          <p:spTgt spid="5836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autoUpdateAnimBg="0"/>
      <p:bldP spid="58370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endParaRPr lang="en-US" altLang="zh-CN" sz="2000" dirty="0"/>
          </a:p>
        </p:txBody>
      </p:sp>
      <p:sp>
        <p:nvSpPr>
          <p:cNvPr id="5" name="ZoneTexte 4"/>
          <p:cNvSpPr txBox="1"/>
          <p:nvPr/>
        </p:nvSpPr>
        <p:spPr>
          <a:xfrm>
            <a:off x="0" y="785794"/>
            <a:ext cx="9144000" cy="3508653"/>
          </a:xfrm>
          <a:prstGeom prst="rect">
            <a:avLst/>
          </a:prstGeom>
          <a:noFill/>
        </p:spPr>
        <p:txBody>
          <a:bodyPr wrap="square" rtlCol="0">
            <a:spAutoFit/>
          </a:bodyPr>
          <a:lstStyle/>
          <a:p>
            <a:pPr algn="just"/>
            <a:endParaRPr lang="en-US" altLang="zh-CN" sz="1800" b="0" dirty="0"/>
          </a:p>
          <a:p>
            <a:pPr algn="just"/>
            <a:endParaRPr lang="en-US" altLang="zh-CN" sz="1800" b="0" dirty="0"/>
          </a:p>
          <a:p>
            <a:pPr algn="just"/>
            <a:endParaRPr lang="en-US" altLang="zh-CN" sz="1800" b="0" dirty="0"/>
          </a:p>
          <a:p>
            <a:pPr algn="just"/>
            <a:r>
              <a:rPr lang="en-US" altLang="zh-CN" b="0" dirty="0"/>
              <a:t>Pour </a:t>
            </a:r>
            <a:r>
              <a:rPr lang="en-US" altLang="zh-CN" b="0" dirty="0" err="1"/>
              <a:t>numériser</a:t>
            </a:r>
            <a:r>
              <a:rPr lang="en-US" altLang="zh-CN" b="0" dirty="0"/>
              <a:t> un signal </a:t>
            </a:r>
            <a:r>
              <a:rPr lang="en-US" altLang="zh-CN" b="0" dirty="0" err="1"/>
              <a:t>analogique</a:t>
            </a:r>
            <a:r>
              <a:rPr lang="en-US" altLang="zh-CN" b="0" dirty="0"/>
              <a:t> (conversion </a:t>
            </a:r>
            <a:r>
              <a:rPr lang="en-US" altLang="zh-CN" b="0" dirty="0" err="1"/>
              <a:t>analogique</a:t>
            </a:r>
            <a:r>
              <a:rPr lang="en-US" altLang="zh-CN" b="0" dirty="0"/>
              <a:t> </a:t>
            </a:r>
            <a:r>
              <a:rPr lang="en-US" altLang="zh-CN" b="0" dirty="0" err="1"/>
              <a:t>numérique</a:t>
            </a:r>
            <a:r>
              <a:rPr lang="en-US" altLang="zh-CN" b="0" dirty="0"/>
              <a:t> CAN) </a:t>
            </a:r>
            <a:r>
              <a:rPr lang="en-US" altLang="zh-CN" b="0" dirty="0" err="1"/>
              <a:t>il</a:t>
            </a:r>
            <a:r>
              <a:rPr lang="en-US" altLang="zh-CN" b="0" dirty="0"/>
              <a:t> </a:t>
            </a:r>
            <a:r>
              <a:rPr lang="en-US" altLang="zh-CN" b="0" dirty="0" err="1"/>
              <a:t>faut</a:t>
            </a:r>
            <a:r>
              <a:rPr lang="en-US" altLang="zh-CN" b="0" dirty="0"/>
              <a:t> </a:t>
            </a:r>
            <a:r>
              <a:rPr lang="en-US" altLang="zh-CN" b="0" dirty="0" err="1"/>
              <a:t>deux</a:t>
            </a:r>
            <a:r>
              <a:rPr lang="en-US" altLang="zh-CN" b="0" dirty="0"/>
              <a:t> </a:t>
            </a:r>
            <a:r>
              <a:rPr lang="en-US" altLang="zh-CN" b="0" dirty="0" err="1"/>
              <a:t>opérations</a:t>
            </a:r>
            <a:r>
              <a:rPr lang="en-US" altLang="zh-CN" b="0" dirty="0"/>
              <a:t>:</a:t>
            </a:r>
          </a:p>
          <a:p>
            <a:pPr algn="just"/>
            <a:endParaRPr lang="en-US" b="0" dirty="0"/>
          </a:p>
          <a:p>
            <a:pPr algn="just">
              <a:buFont typeface="Arial" pitchFamily="34" charset="0"/>
              <a:buChar char="•"/>
            </a:pPr>
            <a:r>
              <a:rPr lang="en-US" b="0" dirty="0"/>
              <a:t> </a:t>
            </a:r>
            <a:r>
              <a:rPr lang="en-US" dirty="0" err="1">
                <a:solidFill>
                  <a:srgbClr val="0070C0"/>
                </a:solidFill>
              </a:rPr>
              <a:t>Echantillonnage</a:t>
            </a:r>
            <a:r>
              <a:rPr lang="en-US" dirty="0">
                <a:solidFill>
                  <a:srgbClr val="0070C0"/>
                </a:solidFill>
              </a:rPr>
              <a:t>: Il </a:t>
            </a:r>
            <a:r>
              <a:rPr lang="en-US" dirty="0" err="1">
                <a:solidFill>
                  <a:srgbClr val="0070C0"/>
                </a:solidFill>
              </a:rPr>
              <a:t>s’agit</a:t>
            </a:r>
            <a:r>
              <a:rPr lang="en-US" dirty="0">
                <a:solidFill>
                  <a:srgbClr val="0070C0"/>
                </a:solidFill>
              </a:rPr>
              <a:t> de </a:t>
            </a:r>
            <a:r>
              <a:rPr lang="en-US" dirty="0" err="1">
                <a:solidFill>
                  <a:srgbClr val="0070C0"/>
                </a:solidFill>
              </a:rPr>
              <a:t>discrétiser</a:t>
            </a:r>
            <a:r>
              <a:rPr lang="en-US" dirty="0">
                <a:solidFill>
                  <a:srgbClr val="0070C0"/>
                </a:solidFill>
              </a:rPr>
              <a:t> le temps</a:t>
            </a:r>
          </a:p>
          <a:p>
            <a:pPr algn="just">
              <a:buFont typeface="Arial" pitchFamily="34" charset="0"/>
              <a:buChar char="•"/>
            </a:pPr>
            <a:endParaRPr lang="en-US" dirty="0">
              <a:solidFill>
                <a:srgbClr val="0070C0"/>
              </a:solidFill>
            </a:endParaRPr>
          </a:p>
          <a:p>
            <a:pPr algn="just">
              <a:buFont typeface="Arial" pitchFamily="34" charset="0"/>
              <a:buChar char="•"/>
            </a:pPr>
            <a:endParaRPr lang="en-US" dirty="0">
              <a:solidFill>
                <a:srgbClr val="0070C0"/>
              </a:solidFill>
            </a:endParaRPr>
          </a:p>
          <a:p>
            <a:pPr algn="just">
              <a:buFont typeface="Arial" pitchFamily="34" charset="0"/>
              <a:buChar char="•"/>
            </a:pPr>
            <a:r>
              <a:rPr lang="en-US" dirty="0">
                <a:solidFill>
                  <a:srgbClr val="0070C0"/>
                </a:solidFill>
              </a:rPr>
              <a:t> Quantification: Il </a:t>
            </a:r>
            <a:r>
              <a:rPr lang="en-US" dirty="0" err="1">
                <a:solidFill>
                  <a:srgbClr val="0070C0"/>
                </a:solidFill>
              </a:rPr>
              <a:t>s’agit</a:t>
            </a:r>
            <a:r>
              <a:rPr lang="en-US" dirty="0">
                <a:solidFill>
                  <a:srgbClr val="0070C0"/>
                </a:solidFill>
              </a:rPr>
              <a:t> de </a:t>
            </a:r>
            <a:r>
              <a:rPr lang="en-US" dirty="0" err="1">
                <a:solidFill>
                  <a:srgbClr val="0070C0"/>
                </a:solidFill>
              </a:rPr>
              <a:t>discrétiser</a:t>
            </a:r>
            <a:r>
              <a:rPr lang="en-US" dirty="0">
                <a:solidFill>
                  <a:srgbClr val="0070C0"/>
                </a:solidFill>
              </a:rPr>
              <a:t> les amplitudes</a:t>
            </a:r>
            <a:endParaRPr lang="fr-FR" dirty="0">
              <a:solidFill>
                <a:srgbClr val="0070C0"/>
              </a:solidFill>
            </a:endParaRPr>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12</a:t>
            </a:fld>
            <a:endParaRPr lang="fr-F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br>
              <a:rPr lang="en-US" altLang="zh-CN" sz="2000" b="1" dirty="0"/>
            </a:br>
            <a:endParaRPr lang="en-US" altLang="zh-CN" sz="2000" dirty="0"/>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pic>
        <p:nvPicPr>
          <p:cNvPr id="54276" name="Picture 4" descr="نتيجة بحث الصور عن ‪échantillonnage d'un signal‬‏"/>
          <p:cNvPicPr>
            <a:picLocks noChangeAspect="1" noChangeArrowheads="1"/>
          </p:cNvPicPr>
          <p:nvPr/>
        </p:nvPicPr>
        <p:blipFill>
          <a:blip r:embed="rId2"/>
          <a:srcRect/>
          <a:stretch>
            <a:fillRect/>
          </a:stretch>
        </p:blipFill>
        <p:spPr bwMode="auto">
          <a:xfrm>
            <a:off x="857224" y="703020"/>
            <a:ext cx="7302420" cy="5011996"/>
          </a:xfrm>
          <a:prstGeom prst="rect">
            <a:avLst/>
          </a:prstGeom>
          <a:noFill/>
        </p:spPr>
      </p:pic>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13</a:t>
            </a:fld>
            <a:endParaRPr lang="fr-F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grpSp>
        <p:nvGrpSpPr>
          <p:cNvPr id="2" name="Group 44"/>
          <p:cNvGrpSpPr>
            <a:grpSpLocks/>
          </p:cNvGrpSpPr>
          <p:nvPr/>
        </p:nvGrpSpPr>
        <p:grpSpPr bwMode="auto">
          <a:xfrm>
            <a:off x="2743200" y="2928934"/>
            <a:ext cx="6200775" cy="2187575"/>
            <a:chOff x="1728" y="2366"/>
            <a:chExt cx="3906" cy="1378"/>
          </a:xfrm>
        </p:grpSpPr>
        <p:sp>
          <p:nvSpPr>
            <p:cNvPr id="4104" name="Line 8"/>
            <p:cNvSpPr>
              <a:spLocks noChangeShapeType="1"/>
            </p:cNvSpPr>
            <p:nvPr/>
          </p:nvSpPr>
          <p:spPr bwMode="auto">
            <a:xfrm>
              <a:off x="1776" y="3446"/>
              <a:ext cx="3696" cy="0"/>
            </a:xfrm>
            <a:prstGeom prst="line">
              <a:avLst/>
            </a:prstGeom>
            <a:noFill/>
            <a:ln w="9525">
              <a:solidFill>
                <a:schemeClr val="tx1"/>
              </a:solidFill>
              <a:round/>
              <a:headEnd/>
              <a:tailEnd/>
            </a:ln>
            <a:effectLst/>
          </p:spPr>
          <p:txBody>
            <a:bodyPr/>
            <a:lstStyle/>
            <a:p>
              <a:endParaRPr lang="fr-FR"/>
            </a:p>
          </p:txBody>
        </p:sp>
        <p:sp>
          <p:nvSpPr>
            <p:cNvPr id="4105" name="Line 9"/>
            <p:cNvSpPr>
              <a:spLocks noChangeShapeType="1"/>
            </p:cNvSpPr>
            <p:nvPr/>
          </p:nvSpPr>
          <p:spPr bwMode="auto">
            <a:xfrm flipV="1">
              <a:off x="2160" y="2870"/>
              <a:ext cx="0" cy="573"/>
            </a:xfrm>
            <a:prstGeom prst="line">
              <a:avLst/>
            </a:prstGeom>
            <a:noFill/>
            <a:ln w="9525">
              <a:solidFill>
                <a:schemeClr val="tx1"/>
              </a:solidFill>
              <a:round/>
              <a:headEnd/>
              <a:tailEnd type="triangle" w="med" len="med"/>
            </a:ln>
            <a:effectLst/>
          </p:spPr>
          <p:txBody>
            <a:bodyPr/>
            <a:lstStyle/>
            <a:p>
              <a:endParaRPr lang="fr-FR"/>
            </a:p>
          </p:txBody>
        </p:sp>
        <p:sp>
          <p:nvSpPr>
            <p:cNvPr id="4106" name="Line 10"/>
            <p:cNvSpPr>
              <a:spLocks noChangeShapeType="1"/>
            </p:cNvSpPr>
            <p:nvPr/>
          </p:nvSpPr>
          <p:spPr bwMode="auto">
            <a:xfrm flipV="1">
              <a:off x="2928" y="2438"/>
              <a:ext cx="0" cy="1008"/>
            </a:xfrm>
            <a:prstGeom prst="line">
              <a:avLst/>
            </a:prstGeom>
            <a:noFill/>
            <a:ln w="9525">
              <a:solidFill>
                <a:schemeClr val="tx1"/>
              </a:solidFill>
              <a:round/>
              <a:headEnd/>
              <a:tailEnd type="triangle" w="med" len="med"/>
            </a:ln>
            <a:effectLst/>
          </p:spPr>
          <p:txBody>
            <a:bodyPr/>
            <a:lstStyle/>
            <a:p>
              <a:endParaRPr lang="fr-FR"/>
            </a:p>
          </p:txBody>
        </p:sp>
        <p:sp>
          <p:nvSpPr>
            <p:cNvPr id="4107" name="Line 11"/>
            <p:cNvSpPr>
              <a:spLocks noChangeShapeType="1"/>
            </p:cNvSpPr>
            <p:nvPr/>
          </p:nvSpPr>
          <p:spPr bwMode="auto">
            <a:xfrm flipV="1">
              <a:off x="4464" y="2582"/>
              <a:ext cx="0" cy="864"/>
            </a:xfrm>
            <a:prstGeom prst="line">
              <a:avLst/>
            </a:prstGeom>
            <a:noFill/>
            <a:ln w="9525">
              <a:solidFill>
                <a:schemeClr val="tx1"/>
              </a:solidFill>
              <a:round/>
              <a:headEnd/>
              <a:tailEnd type="triangle" w="med" len="med"/>
            </a:ln>
            <a:effectLst/>
          </p:spPr>
          <p:txBody>
            <a:bodyPr/>
            <a:lstStyle/>
            <a:p>
              <a:endParaRPr lang="fr-FR"/>
            </a:p>
          </p:txBody>
        </p:sp>
        <p:sp>
          <p:nvSpPr>
            <p:cNvPr id="4108" name="Line 12"/>
            <p:cNvSpPr>
              <a:spLocks noChangeShapeType="1"/>
            </p:cNvSpPr>
            <p:nvPr/>
          </p:nvSpPr>
          <p:spPr bwMode="auto">
            <a:xfrm flipV="1">
              <a:off x="3696" y="2726"/>
              <a:ext cx="0" cy="720"/>
            </a:xfrm>
            <a:prstGeom prst="line">
              <a:avLst/>
            </a:prstGeom>
            <a:noFill/>
            <a:ln w="9525">
              <a:solidFill>
                <a:schemeClr val="tx1"/>
              </a:solidFill>
              <a:round/>
              <a:headEnd/>
              <a:tailEnd type="triangle" w="med" len="med"/>
            </a:ln>
            <a:effectLst/>
          </p:spPr>
          <p:txBody>
            <a:bodyPr/>
            <a:lstStyle/>
            <a:p>
              <a:endParaRPr lang="fr-FR"/>
            </a:p>
          </p:txBody>
        </p:sp>
        <p:sp>
          <p:nvSpPr>
            <p:cNvPr id="4112" name="Text Box 16"/>
            <p:cNvSpPr txBox="1">
              <a:spLocks noChangeArrowheads="1"/>
            </p:cNvSpPr>
            <p:nvPr/>
          </p:nvSpPr>
          <p:spPr bwMode="auto">
            <a:xfrm>
              <a:off x="1989" y="3494"/>
              <a:ext cx="3645" cy="250"/>
            </a:xfrm>
            <a:prstGeom prst="rect">
              <a:avLst/>
            </a:prstGeom>
            <a:noFill/>
            <a:ln w="9525">
              <a:noFill/>
              <a:miter lim="800000"/>
              <a:headEnd/>
              <a:tailEnd/>
            </a:ln>
            <a:effectLst/>
          </p:spPr>
          <p:txBody>
            <a:bodyPr wrap="none">
              <a:spAutoFit/>
            </a:bodyPr>
            <a:lstStyle/>
            <a:p>
              <a:r>
                <a:rPr lang="en-US" altLang="zh-CN" sz="2000" b="0"/>
                <a:t>-3T    -2T     -T      0       T       2T     3T      4T             t </a:t>
              </a:r>
            </a:p>
          </p:txBody>
        </p:sp>
        <p:sp>
          <p:nvSpPr>
            <p:cNvPr id="4116" name="Line 20"/>
            <p:cNvSpPr>
              <a:spLocks noChangeShapeType="1"/>
            </p:cNvSpPr>
            <p:nvPr/>
          </p:nvSpPr>
          <p:spPr bwMode="auto">
            <a:xfrm flipV="1">
              <a:off x="2544" y="2630"/>
              <a:ext cx="0" cy="813"/>
            </a:xfrm>
            <a:prstGeom prst="line">
              <a:avLst/>
            </a:prstGeom>
            <a:noFill/>
            <a:ln w="9525">
              <a:solidFill>
                <a:schemeClr val="tx1"/>
              </a:solidFill>
              <a:round/>
              <a:headEnd/>
              <a:tailEnd type="triangle" w="med" len="med"/>
            </a:ln>
            <a:effectLst/>
          </p:spPr>
          <p:txBody>
            <a:bodyPr/>
            <a:lstStyle/>
            <a:p>
              <a:endParaRPr lang="fr-FR"/>
            </a:p>
          </p:txBody>
        </p:sp>
        <p:sp>
          <p:nvSpPr>
            <p:cNvPr id="4117" name="Line 21"/>
            <p:cNvSpPr>
              <a:spLocks noChangeShapeType="1"/>
            </p:cNvSpPr>
            <p:nvPr/>
          </p:nvSpPr>
          <p:spPr bwMode="auto">
            <a:xfrm flipV="1">
              <a:off x="3312" y="2582"/>
              <a:ext cx="0" cy="864"/>
            </a:xfrm>
            <a:prstGeom prst="line">
              <a:avLst/>
            </a:prstGeom>
            <a:noFill/>
            <a:ln w="9525">
              <a:solidFill>
                <a:schemeClr val="tx1"/>
              </a:solidFill>
              <a:round/>
              <a:headEnd/>
              <a:tailEnd type="triangle" w="med" len="med"/>
            </a:ln>
            <a:effectLst/>
          </p:spPr>
          <p:txBody>
            <a:bodyPr/>
            <a:lstStyle/>
            <a:p>
              <a:endParaRPr lang="fr-FR"/>
            </a:p>
          </p:txBody>
        </p:sp>
        <p:sp>
          <p:nvSpPr>
            <p:cNvPr id="4118" name="Line 22"/>
            <p:cNvSpPr>
              <a:spLocks noChangeShapeType="1"/>
            </p:cNvSpPr>
            <p:nvPr/>
          </p:nvSpPr>
          <p:spPr bwMode="auto">
            <a:xfrm flipV="1">
              <a:off x="4848" y="2630"/>
              <a:ext cx="0" cy="816"/>
            </a:xfrm>
            <a:prstGeom prst="line">
              <a:avLst/>
            </a:prstGeom>
            <a:noFill/>
            <a:ln w="9525">
              <a:solidFill>
                <a:schemeClr val="tx1"/>
              </a:solidFill>
              <a:round/>
              <a:headEnd/>
              <a:tailEnd type="triangle" w="med" len="med"/>
            </a:ln>
            <a:effectLst/>
          </p:spPr>
          <p:txBody>
            <a:bodyPr/>
            <a:lstStyle/>
            <a:p>
              <a:endParaRPr lang="fr-FR"/>
            </a:p>
          </p:txBody>
        </p:sp>
        <p:sp>
          <p:nvSpPr>
            <p:cNvPr id="4119" name="Line 23"/>
            <p:cNvSpPr>
              <a:spLocks noChangeShapeType="1"/>
            </p:cNvSpPr>
            <p:nvPr/>
          </p:nvSpPr>
          <p:spPr bwMode="auto">
            <a:xfrm flipV="1">
              <a:off x="4080" y="2726"/>
              <a:ext cx="0" cy="720"/>
            </a:xfrm>
            <a:prstGeom prst="line">
              <a:avLst/>
            </a:prstGeom>
            <a:noFill/>
            <a:ln w="9525">
              <a:solidFill>
                <a:schemeClr val="tx1"/>
              </a:solidFill>
              <a:round/>
              <a:headEnd/>
              <a:tailEnd type="triangle" w="med" len="med"/>
            </a:ln>
            <a:effectLst/>
          </p:spPr>
          <p:txBody>
            <a:bodyPr/>
            <a:lstStyle/>
            <a:p>
              <a:endParaRPr lang="fr-FR"/>
            </a:p>
          </p:txBody>
        </p:sp>
        <p:sp>
          <p:nvSpPr>
            <p:cNvPr id="4121" name="Freeform 25"/>
            <p:cNvSpPr>
              <a:spLocks/>
            </p:cNvSpPr>
            <p:nvPr/>
          </p:nvSpPr>
          <p:spPr bwMode="auto">
            <a:xfrm>
              <a:off x="1728" y="2366"/>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19050">
              <a:solidFill>
                <a:schemeClr val="tx1"/>
              </a:solidFill>
              <a:prstDash val="dash"/>
              <a:round/>
              <a:headEnd/>
              <a:tailEnd/>
            </a:ln>
            <a:effectLst/>
          </p:spPr>
          <p:txBody>
            <a:bodyPr/>
            <a:lstStyle/>
            <a:p>
              <a:endParaRPr lang="fr-FR"/>
            </a:p>
          </p:txBody>
        </p:sp>
      </p:grpSp>
      <p:grpSp>
        <p:nvGrpSpPr>
          <p:cNvPr id="3" name="Group 42"/>
          <p:cNvGrpSpPr>
            <a:grpSpLocks/>
          </p:cNvGrpSpPr>
          <p:nvPr/>
        </p:nvGrpSpPr>
        <p:grpSpPr bwMode="auto">
          <a:xfrm>
            <a:off x="3048000" y="928670"/>
            <a:ext cx="5867400" cy="1600200"/>
            <a:chOff x="1920" y="864"/>
            <a:chExt cx="3696" cy="1008"/>
          </a:xfrm>
        </p:grpSpPr>
        <p:graphicFrame>
          <p:nvGraphicFramePr>
            <p:cNvPr id="4122" name="Object 26"/>
            <p:cNvGraphicFramePr>
              <a:graphicFrameLocks noChangeAspect="1"/>
            </p:cNvGraphicFramePr>
            <p:nvPr/>
          </p:nvGraphicFramePr>
          <p:xfrm>
            <a:off x="3744" y="864"/>
            <a:ext cx="324" cy="262"/>
          </p:xfrm>
          <a:graphic>
            <a:graphicData uri="http://schemas.openxmlformats.org/presentationml/2006/ole">
              <mc:AlternateContent xmlns:mc="http://schemas.openxmlformats.org/markup-compatibility/2006">
                <mc:Choice xmlns:v="urn:schemas-microsoft-com:vml" Requires="v">
                  <p:oleObj spid="_x0000_s124958" name="Equation" r:id="rId3" imgW="266353" imgH="215619" progId="Equation.3">
                    <p:embed/>
                  </p:oleObj>
                </mc:Choice>
                <mc:Fallback>
                  <p:oleObj name="Equation" r:id="rId3" imgW="266353" imgH="215619"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864"/>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3" name="Freeform 27"/>
            <p:cNvSpPr>
              <a:spLocks/>
            </p:cNvSpPr>
            <p:nvPr/>
          </p:nvSpPr>
          <p:spPr bwMode="auto">
            <a:xfrm>
              <a:off x="1968" y="912"/>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9525">
              <a:solidFill>
                <a:schemeClr val="tx1"/>
              </a:solidFill>
              <a:round/>
              <a:headEnd/>
              <a:tailEnd/>
            </a:ln>
            <a:effectLst/>
          </p:spPr>
          <p:txBody>
            <a:bodyPr/>
            <a:lstStyle/>
            <a:p>
              <a:endParaRPr lang="fr-FR"/>
            </a:p>
          </p:txBody>
        </p:sp>
        <p:sp>
          <p:nvSpPr>
            <p:cNvPr id="4124" name="Line 28"/>
            <p:cNvSpPr>
              <a:spLocks noChangeShapeType="1"/>
            </p:cNvSpPr>
            <p:nvPr/>
          </p:nvSpPr>
          <p:spPr bwMode="auto">
            <a:xfrm>
              <a:off x="1920" y="1872"/>
              <a:ext cx="3696" cy="0"/>
            </a:xfrm>
            <a:prstGeom prst="line">
              <a:avLst/>
            </a:prstGeom>
            <a:noFill/>
            <a:ln w="9525">
              <a:solidFill>
                <a:schemeClr val="tx1"/>
              </a:solidFill>
              <a:round/>
              <a:headEnd/>
              <a:tailEnd/>
            </a:ln>
            <a:effectLst/>
          </p:spPr>
          <p:txBody>
            <a:bodyPr/>
            <a:lstStyle/>
            <a:p>
              <a:endParaRPr lang="fr-FR"/>
            </a:p>
          </p:txBody>
        </p:sp>
      </p:grpSp>
      <p:grpSp>
        <p:nvGrpSpPr>
          <p:cNvPr id="4" name="Group 45"/>
          <p:cNvGrpSpPr>
            <a:grpSpLocks/>
          </p:cNvGrpSpPr>
          <p:nvPr/>
        </p:nvGrpSpPr>
        <p:grpSpPr bwMode="auto">
          <a:xfrm>
            <a:off x="5303838" y="3505200"/>
            <a:ext cx="563562" cy="533400"/>
            <a:chOff x="3341" y="2208"/>
            <a:chExt cx="355" cy="336"/>
          </a:xfrm>
        </p:grpSpPr>
        <p:graphicFrame>
          <p:nvGraphicFramePr>
            <p:cNvPr id="4125" name="Object 29"/>
            <p:cNvGraphicFramePr>
              <a:graphicFrameLocks noChangeAspect="1"/>
            </p:cNvGraphicFramePr>
            <p:nvPr/>
          </p:nvGraphicFramePr>
          <p:xfrm>
            <a:off x="3341" y="2208"/>
            <a:ext cx="355" cy="262"/>
          </p:xfrm>
          <a:graphic>
            <a:graphicData uri="http://schemas.openxmlformats.org/presentationml/2006/ole">
              <mc:AlternateContent xmlns:mc="http://schemas.openxmlformats.org/markup-compatibility/2006">
                <mc:Choice xmlns:v="urn:schemas-microsoft-com:vml" Requires="v">
                  <p:oleObj spid="_x0000_s124959" name="Equation" r:id="rId5" imgW="291847" imgH="215713" progId="Equation.3">
                    <p:embed/>
                  </p:oleObj>
                </mc:Choice>
                <mc:Fallback>
                  <p:oleObj name="Equation" r:id="rId5" imgW="291847" imgH="215713"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1" y="2208"/>
                          <a:ext cx="355"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6" name="Line 30"/>
            <p:cNvSpPr>
              <a:spLocks noChangeShapeType="1"/>
            </p:cNvSpPr>
            <p:nvPr/>
          </p:nvSpPr>
          <p:spPr bwMode="auto">
            <a:xfrm flipH="1">
              <a:off x="3360" y="2400"/>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5" name="Group 46"/>
          <p:cNvGrpSpPr>
            <a:grpSpLocks/>
          </p:cNvGrpSpPr>
          <p:nvPr/>
        </p:nvGrpSpPr>
        <p:grpSpPr bwMode="auto">
          <a:xfrm>
            <a:off x="5889625" y="3657600"/>
            <a:ext cx="612775" cy="609600"/>
            <a:chOff x="3710" y="2304"/>
            <a:chExt cx="386" cy="384"/>
          </a:xfrm>
        </p:grpSpPr>
        <p:graphicFrame>
          <p:nvGraphicFramePr>
            <p:cNvPr id="4127" name="Object 31"/>
            <p:cNvGraphicFramePr>
              <a:graphicFrameLocks noChangeAspect="1"/>
            </p:cNvGraphicFramePr>
            <p:nvPr/>
          </p:nvGraphicFramePr>
          <p:xfrm>
            <a:off x="3710" y="2304"/>
            <a:ext cx="386" cy="262"/>
          </p:xfrm>
          <a:graphic>
            <a:graphicData uri="http://schemas.openxmlformats.org/presentationml/2006/ole">
              <mc:AlternateContent xmlns:mc="http://schemas.openxmlformats.org/markup-compatibility/2006">
                <mc:Choice xmlns:v="urn:schemas-microsoft-com:vml" Requires="v">
                  <p:oleObj spid="_x0000_s124960" name="Equation" r:id="rId7" imgW="317087" imgH="215619" progId="Equation.3">
                    <p:embed/>
                  </p:oleObj>
                </mc:Choice>
                <mc:Fallback>
                  <p:oleObj name="Equation" r:id="rId7" imgW="317087" imgH="215619"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0" y="2304"/>
                          <a:ext cx="386"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8" name="Line 32"/>
            <p:cNvSpPr>
              <a:spLocks noChangeShapeType="1"/>
            </p:cNvSpPr>
            <p:nvPr/>
          </p:nvSpPr>
          <p:spPr bwMode="auto">
            <a:xfrm flipH="1">
              <a:off x="3744"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6" name="Group 47"/>
          <p:cNvGrpSpPr>
            <a:grpSpLocks/>
          </p:cNvGrpSpPr>
          <p:nvPr/>
        </p:nvGrpSpPr>
        <p:grpSpPr bwMode="auto">
          <a:xfrm>
            <a:off x="6477000" y="3657600"/>
            <a:ext cx="760413" cy="609600"/>
            <a:chOff x="4080" y="2304"/>
            <a:chExt cx="479" cy="384"/>
          </a:xfrm>
        </p:grpSpPr>
        <p:graphicFrame>
          <p:nvGraphicFramePr>
            <p:cNvPr id="4129" name="Object 33"/>
            <p:cNvGraphicFramePr>
              <a:graphicFrameLocks noChangeAspect="1"/>
            </p:cNvGraphicFramePr>
            <p:nvPr/>
          </p:nvGraphicFramePr>
          <p:xfrm>
            <a:off x="4080" y="2304"/>
            <a:ext cx="479" cy="262"/>
          </p:xfrm>
          <a:graphic>
            <a:graphicData uri="http://schemas.openxmlformats.org/presentationml/2006/ole">
              <mc:AlternateContent xmlns:mc="http://schemas.openxmlformats.org/markup-compatibility/2006">
                <mc:Choice xmlns:v="urn:schemas-microsoft-com:vml" Requires="v">
                  <p:oleObj spid="_x0000_s124961" name="Equation" r:id="rId9" imgW="393359" imgH="215713" progId="Equation.3">
                    <p:embed/>
                  </p:oleObj>
                </mc:Choice>
                <mc:Fallback>
                  <p:oleObj name="Equation" r:id="rId9" imgW="393359" imgH="215713"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0" y="2304"/>
                          <a:ext cx="479"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0" name="Line 34"/>
            <p:cNvSpPr>
              <a:spLocks noChangeShapeType="1"/>
            </p:cNvSpPr>
            <p:nvPr/>
          </p:nvSpPr>
          <p:spPr bwMode="auto">
            <a:xfrm flipH="1">
              <a:off x="4080"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7" name="Group 43"/>
          <p:cNvGrpSpPr>
            <a:grpSpLocks/>
          </p:cNvGrpSpPr>
          <p:nvPr/>
        </p:nvGrpSpPr>
        <p:grpSpPr bwMode="auto">
          <a:xfrm>
            <a:off x="381000" y="1571612"/>
            <a:ext cx="2605088" cy="1958975"/>
            <a:chOff x="240" y="1632"/>
            <a:chExt cx="1641" cy="1234"/>
          </a:xfrm>
        </p:grpSpPr>
        <p:sp>
          <p:nvSpPr>
            <p:cNvPr id="4131" name="AutoShape 35"/>
            <p:cNvSpPr>
              <a:spLocks noChangeArrowheads="1"/>
            </p:cNvSpPr>
            <p:nvPr/>
          </p:nvSpPr>
          <p:spPr bwMode="auto">
            <a:xfrm>
              <a:off x="720" y="1632"/>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4132" name="Line 36"/>
            <p:cNvSpPr>
              <a:spLocks noChangeShapeType="1"/>
            </p:cNvSpPr>
            <p:nvPr/>
          </p:nvSpPr>
          <p:spPr bwMode="auto">
            <a:xfrm>
              <a:off x="432" y="1824"/>
              <a:ext cx="288" cy="0"/>
            </a:xfrm>
            <a:prstGeom prst="line">
              <a:avLst/>
            </a:prstGeom>
            <a:noFill/>
            <a:ln w="9525">
              <a:solidFill>
                <a:schemeClr val="tx1"/>
              </a:solidFill>
              <a:round/>
              <a:headEnd/>
              <a:tailEnd type="triangle" w="med" len="med"/>
            </a:ln>
            <a:effectLst/>
          </p:spPr>
          <p:txBody>
            <a:bodyPr/>
            <a:lstStyle/>
            <a:p>
              <a:endParaRPr lang="fr-FR"/>
            </a:p>
          </p:txBody>
        </p:sp>
        <p:sp>
          <p:nvSpPr>
            <p:cNvPr id="4133" name="Line 37"/>
            <p:cNvSpPr>
              <a:spLocks noChangeShapeType="1"/>
            </p:cNvSpPr>
            <p:nvPr/>
          </p:nvSpPr>
          <p:spPr bwMode="auto">
            <a:xfrm>
              <a:off x="1104" y="1824"/>
              <a:ext cx="528" cy="0"/>
            </a:xfrm>
            <a:prstGeom prst="line">
              <a:avLst/>
            </a:prstGeom>
            <a:noFill/>
            <a:ln w="9525">
              <a:solidFill>
                <a:schemeClr val="tx1"/>
              </a:solidFill>
              <a:round/>
              <a:headEnd/>
              <a:tailEnd type="triangle" w="med" len="med"/>
            </a:ln>
            <a:effectLst/>
          </p:spPr>
          <p:txBody>
            <a:bodyPr/>
            <a:lstStyle/>
            <a:p>
              <a:endParaRPr lang="fr-FR"/>
            </a:p>
          </p:txBody>
        </p:sp>
        <p:sp>
          <p:nvSpPr>
            <p:cNvPr id="4134" name="Line 38"/>
            <p:cNvSpPr>
              <a:spLocks noChangeShapeType="1"/>
            </p:cNvSpPr>
            <p:nvPr/>
          </p:nvSpPr>
          <p:spPr bwMode="auto">
            <a:xfrm flipV="1">
              <a:off x="912" y="2016"/>
              <a:ext cx="0" cy="336"/>
            </a:xfrm>
            <a:prstGeom prst="line">
              <a:avLst/>
            </a:prstGeom>
            <a:noFill/>
            <a:ln w="9525">
              <a:solidFill>
                <a:schemeClr val="tx1"/>
              </a:solidFill>
              <a:round/>
              <a:headEnd/>
              <a:tailEnd type="triangle" w="med" len="med"/>
            </a:ln>
            <a:effectLst/>
          </p:spPr>
          <p:txBody>
            <a:bodyPr/>
            <a:lstStyle/>
            <a:p>
              <a:endParaRPr lang="fr-FR"/>
            </a:p>
          </p:txBody>
        </p:sp>
        <p:graphicFrame>
          <p:nvGraphicFramePr>
            <p:cNvPr id="4135" name="Object 39"/>
            <p:cNvGraphicFramePr>
              <a:graphicFrameLocks noChangeAspect="1"/>
            </p:cNvGraphicFramePr>
            <p:nvPr/>
          </p:nvGraphicFramePr>
          <p:xfrm>
            <a:off x="240" y="1920"/>
            <a:ext cx="324" cy="262"/>
          </p:xfrm>
          <a:graphic>
            <a:graphicData uri="http://schemas.openxmlformats.org/presentationml/2006/ole">
              <mc:AlternateContent xmlns:mc="http://schemas.openxmlformats.org/markup-compatibility/2006">
                <mc:Choice xmlns:v="urn:schemas-microsoft-com:vml" Requires="v">
                  <p:oleObj spid="_x0000_s124962" name="Equation" r:id="rId11" imgW="266353" imgH="215619" progId="Equation.3">
                    <p:embed/>
                  </p:oleObj>
                </mc:Choice>
                <mc:Fallback>
                  <p:oleObj name="Equation" r:id="rId11" imgW="266353" imgH="215619" progId="Equation.3">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 y="1920"/>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6" name="Object 40"/>
            <p:cNvGraphicFramePr>
              <a:graphicFrameLocks noChangeAspect="1"/>
            </p:cNvGraphicFramePr>
            <p:nvPr/>
          </p:nvGraphicFramePr>
          <p:xfrm>
            <a:off x="1394" y="1905"/>
            <a:ext cx="416" cy="293"/>
          </p:xfrm>
          <a:graphic>
            <a:graphicData uri="http://schemas.openxmlformats.org/presentationml/2006/ole">
              <mc:AlternateContent xmlns:mc="http://schemas.openxmlformats.org/markup-compatibility/2006">
                <mc:Choice xmlns:v="urn:schemas-microsoft-com:vml" Requires="v">
                  <p:oleObj spid="_x0000_s124963" name="Equation" r:id="rId13" imgW="342751" imgH="241195" progId="Equation.3">
                    <p:embed/>
                  </p:oleObj>
                </mc:Choice>
                <mc:Fallback>
                  <p:oleObj name="Equation" r:id="rId13" imgW="342751" imgH="241195" progId="Equation.3">
                    <p:embed/>
                    <p:pic>
                      <p:nvPicPr>
                        <p:cNvPr id="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4" y="1905"/>
                          <a:ext cx="416"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 name="Object 41"/>
            <p:cNvGraphicFramePr>
              <a:graphicFrameLocks noChangeAspect="1"/>
            </p:cNvGraphicFramePr>
            <p:nvPr/>
          </p:nvGraphicFramePr>
          <p:xfrm>
            <a:off x="240" y="2304"/>
            <a:ext cx="1641" cy="562"/>
          </p:xfrm>
          <a:graphic>
            <a:graphicData uri="http://schemas.openxmlformats.org/presentationml/2006/ole">
              <mc:AlternateContent xmlns:mc="http://schemas.openxmlformats.org/markup-compatibility/2006">
                <mc:Choice xmlns:v="urn:schemas-microsoft-com:vml" Requires="v">
                  <p:oleObj spid="_x0000_s124964" name="Equation" r:id="rId15" imgW="1257300" imgH="431800" progId="Equation.3">
                    <p:embed/>
                  </p:oleObj>
                </mc:Choice>
                <mc:Fallback>
                  <p:oleObj name="Equation" r:id="rId15" imgW="1257300" imgH="431800" progId="Equation.3">
                    <p:embed/>
                    <p:pic>
                      <p:nvPicPr>
                        <p:cNvPr id="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 y="2304"/>
                          <a:ext cx="1641"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pSp>
      <p:sp>
        <p:nvSpPr>
          <p:cNvPr id="37" name="ZoneTexte 36"/>
          <p:cNvSpPr txBox="1"/>
          <p:nvPr/>
        </p:nvSpPr>
        <p:spPr>
          <a:xfrm>
            <a:off x="0" y="5357826"/>
            <a:ext cx="9144000" cy="830997"/>
          </a:xfrm>
          <a:prstGeom prst="rect">
            <a:avLst/>
          </a:prstGeom>
          <a:noFill/>
        </p:spPr>
        <p:txBody>
          <a:bodyPr wrap="square" rtlCol="0">
            <a:spAutoFit/>
          </a:bodyPr>
          <a:lstStyle/>
          <a:p>
            <a:r>
              <a:rPr lang="fr-FR" dirty="0">
                <a:solidFill>
                  <a:srgbClr val="00B0F0"/>
                </a:solidFill>
              </a:rPr>
              <a:t>NB: Il s’agit donc d’une modulation très particulière où la porteuse est un train d’impulsions (peigne de Dirac).</a:t>
            </a:r>
          </a:p>
        </p:txBody>
      </p:sp>
      <p:sp>
        <p:nvSpPr>
          <p:cNvPr id="3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9" name="ZoneTexte 38"/>
          <p:cNvSpPr txBox="1"/>
          <p:nvPr/>
        </p:nvSpPr>
        <p:spPr>
          <a:xfrm>
            <a:off x="0" y="675264"/>
            <a:ext cx="9144000" cy="461665"/>
          </a:xfrm>
          <a:prstGeom prst="rect">
            <a:avLst/>
          </a:prstGeom>
          <a:noFill/>
        </p:spPr>
        <p:txBody>
          <a:bodyPr wrap="square" rtlCol="0">
            <a:spAutoFit/>
          </a:bodyPr>
          <a:lstStyle/>
          <a:p>
            <a:r>
              <a:rPr lang="fr-FR" dirty="0"/>
              <a:t>ECHANTILLONNAGE THEORIQUE</a:t>
            </a:r>
          </a:p>
        </p:txBody>
      </p:sp>
      <p:sp>
        <p:nvSpPr>
          <p:cNvPr id="40" name="Espace réservé du numéro de diapositive 39"/>
          <p:cNvSpPr>
            <a:spLocks noGrp="1"/>
          </p:cNvSpPr>
          <p:nvPr>
            <p:ph type="sldNum" sz="quarter" idx="12"/>
          </p:nvPr>
        </p:nvSpPr>
        <p:spPr/>
        <p:txBody>
          <a:bodyPr/>
          <a:lstStyle/>
          <a:p>
            <a:fld id="{2C94B7E7-F509-4100-BE7B-E3DEB2C53554}" type="slidenum">
              <a:rPr lang="fr-FR" smtClean="0"/>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2" name="Object 6"/>
          <p:cNvGraphicFramePr>
            <a:graphicFrameLocks noChangeAspect="1"/>
          </p:cNvGraphicFramePr>
          <p:nvPr/>
        </p:nvGraphicFramePr>
        <p:xfrm>
          <a:off x="857224" y="4462477"/>
          <a:ext cx="3333750" cy="1038225"/>
        </p:xfrm>
        <a:graphic>
          <a:graphicData uri="http://schemas.openxmlformats.org/presentationml/2006/ole">
            <mc:AlternateContent xmlns:mc="http://schemas.openxmlformats.org/markup-compatibility/2006">
              <mc:Choice xmlns:v="urn:schemas-microsoft-com:vml" Requires="v">
                <p:oleObj spid="_x0000_s125962" name="Équation" r:id="rId4" imgW="1498320" imgH="482400" progId="Equation.3">
                  <p:embed/>
                </p:oleObj>
              </mc:Choice>
              <mc:Fallback>
                <p:oleObj name="Équation" r:id="rId4" imgW="149832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4462477"/>
                        <a:ext cx="333375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8"/>
          <p:cNvGrpSpPr>
            <a:grpSpLocks/>
          </p:cNvGrpSpPr>
          <p:nvPr/>
        </p:nvGrpSpPr>
        <p:grpSpPr bwMode="auto">
          <a:xfrm>
            <a:off x="714348" y="1814514"/>
            <a:ext cx="3106737" cy="1900238"/>
            <a:chOff x="813" y="2205"/>
            <a:chExt cx="1957" cy="1197"/>
          </a:xfrm>
        </p:grpSpPr>
        <p:sp>
          <p:nvSpPr>
            <p:cNvPr id="39945" name="Oval 9"/>
            <p:cNvSpPr>
              <a:spLocks noChangeArrowheads="1"/>
            </p:cNvSpPr>
            <p:nvPr/>
          </p:nvSpPr>
          <p:spPr bwMode="auto">
            <a:xfrm>
              <a:off x="1632" y="2880"/>
              <a:ext cx="288" cy="288"/>
            </a:xfrm>
            <a:prstGeom prst="ellipse">
              <a:avLst/>
            </a:prstGeom>
            <a:noFill/>
            <a:ln w="9525">
              <a:solidFill>
                <a:schemeClr val="tx1"/>
              </a:solidFill>
              <a:round/>
              <a:headEnd/>
              <a:tailEnd/>
            </a:ln>
            <a:effectLst/>
          </p:spPr>
          <p:txBody>
            <a:bodyPr wrap="none" anchor="ctr"/>
            <a:lstStyle/>
            <a:p>
              <a:endParaRPr lang="fr-FR"/>
            </a:p>
          </p:txBody>
        </p:sp>
        <p:sp>
          <p:nvSpPr>
            <p:cNvPr id="39946" name="Line 10"/>
            <p:cNvSpPr>
              <a:spLocks noChangeShapeType="1"/>
            </p:cNvSpPr>
            <p:nvPr/>
          </p:nvSpPr>
          <p:spPr bwMode="auto">
            <a:xfrm flipH="1">
              <a:off x="1680" y="2928"/>
              <a:ext cx="192" cy="192"/>
            </a:xfrm>
            <a:prstGeom prst="line">
              <a:avLst/>
            </a:prstGeom>
            <a:noFill/>
            <a:ln w="9525">
              <a:solidFill>
                <a:schemeClr val="tx1"/>
              </a:solidFill>
              <a:round/>
              <a:headEnd/>
              <a:tailEnd/>
            </a:ln>
            <a:effectLst/>
          </p:spPr>
          <p:txBody>
            <a:bodyPr wrap="none" anchor="ctr"/>
            <a:lstStyle/>
            <a:p>
              <a:endParaRPr lang="fr-FR"/>
            </a:p>
          </p:txBody>
        </p:sp>
        <p:sp>
          <p:nvSpPr>
            <p:cNvPr id="39947" name="Line 11"/>
            <p:cNvSpPr>
              <a:spLocks noChangeShapeType="1"/>
            </p:cNvSpPr>
            <p:nvPr/>
          </p:nvSpPr>
          <p:spPr bwMode="auto">
            <a:xfrm>
              <a:off x="1680" y="2928"/>
              <a:ext cx="192" cy="192"/>
            </a:xfrm>
            <a:prstGeom prst="line">
              <a:avLst/>
            </a:prstGeom>
            <a:noFill/>
            <a:ln w="9525">
              <a:solidFill>
                <a:schemeClr val="tx1"/>
              </a:solidFill>
              <a:round/>
              <a:headEnd/>
              <a:tailEnd/>
            </a:ln>
            <a:effectLst/>
          </p:spPr>
          <p:txBody>
            <a:bodyPr wrap="none" anchor="ctr"/>
            <a:lstStyle/>
            <a:p>
              <a:endParaRPr lang="fr-FR"/>
            </a:p>
          </p:txBody>
        </p:sp>
        <p:sp>
          <p:nvSpPr>
            <p:cNvPr id="39948" name="Line 12"/>
            <p:cNvSpPr>
              <a:spLocks noChangeShapeType="1"/>
            </p:cNvSpPr>
            <p:nvPr/>
          </p:nvSpPr>
          <p:spPr bwMode="auto">
            <a:xfrm>
              <a:off x="864" y="3024"/>
              <a:ext cx="768"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39949" name="Line 13"/>
            <p:cNvSpPr>
              <a:spLocks noChangeShapeType="1"/>
            </p:cNvSpPr>
            <p:nvPr/>
          </p:nvSpPr>
          <p:spPr bwMode="auto">
            <a:xfrm>
              <a:off x="1920" y="3024"/>
              <a:ext cx="768"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39950" name="Text Box 14"/>
            <p:cNvSpPr txBox="1">
              <a:spLocks noChangeArrowheads="1"/>
            </p:cNvSpPr>
            <p:nvPr/>
          </p:nvSpPr>
          <p:spPr bwMode="auto">
            <a:xfrm>
              <a:off x="813" y="3069"/>
              <a:ext cx="387"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x(t)</a:t>
              </a:r>
            </a:p>
          </p:txBody>
        </p:sp>
        <p:sp>
          <p:nvSpPr>
            <p:cNvPr id="39951" name="Text Box 15"/>
            <p:cNvSpPr txBox="1">
              <a:spLocks noChangeArrowheads="1"/>
            </p:cNvSpPr>
            <p:nvPr/>
          </p:nvSpPr>
          <p:spPr bwMode="auto">
            <a:xfrm>
              <a:off x="1821" y="2205"/>
              <a:ext cx="397"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p(t)</a:t>
              </a:r>
            </a:p>
          </p:txBody>
        </p:sp>
        <p:sp>
          <p:nvSpPr>
            <p:cNvPr id="39952" name="Text Box 16"/>
            <p:cNvSpPr txBox="1">
              <a:spLocks noChangeArrowheads="1"/>
            </p:cNvSpPr>
            <p:nvPr/>
          </p:nvSpPr>
          <p:spPr bwMode="auto">
            <a:xfrm>
              <a:off x="2314" y="3069"/>
              <a:ext cx="456"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x</a:t>
              </a:r>
              <a:r>
                <a:rPr lang="en-US" altLang="zh-CN" sz="2800" b="0" baseline="-25000">
                  <a:latin typeface="Arial Narrow" pitchFamily="34" charset="0"/>
                </a:rPr>
                <a:t>p</a:t>
              </a:r>
              <a:r>
                <a:rPr lang="en-US" altLang="zh-CN" sz="2800" b="0">
                  <a:latin typeface="Arial Narrow" pitchFamily="34" charset="0"/>
                </a:rPr>
                <a:t>(t)</a:t>
              </a:r>
            </a:p>
          </p:txBody>
        </p:sp>
        <p:sp>
          <p:nvSpPr>
            <p:cNvPr id="39953" name="Line 17"/>
            <p:cNvSpPr>
              <a:spLocks noChangeShapeType="1"/>
            </p:cNvSpPr>
            <p:nvPr/>
          </p:nvSpPr>
          <p:spPr bwMode="auto">
            <a:xfrm>
              <a:off x="1776" y="2352"/>
              <a:ext cx="0" cy="528"/>
            </a:xfrm>
            <a:prstGeom prst="line">
              <a:avLst/>
            </a:prstGeom>
            <a:noFill/>
            <a:ln w="9525">
              <a:solidFill>
                <a:schemeClr val="tx1"/>
              </a:solidFill>
              <a:round/>
              <a:headEnd/>
              <a:tailEnd type="triangle" w="med" len="med"/>
            </a:ln>
            <a:effectLst/>
          </p:spPr>
          <p:txBody>
            <a:bodyPr wrap="none" anchor="ctr"/>
            <a:lstStyle/>
            <a:p>
              <a:endParaRPr lang="fr-FR"/>
            </a:p>
          </p:txBody>
        </p:sp>
      </p:grpSp>
      <p:graphicFrame>
        <p:nvGraphicFramePr>
          <p:cNvPr id="39954" name="Object 18"/>
          <p:cNvGraphicFramePr>
            <a:graphicFrameLocks noChangeAspect="1"/>
          </p:cNvGraphicFramePr>
          <p:nvPr/>
        </p:nvGraphicFramePr>
        <p:xfrm>
          <a:off x="895350" y="5583238"/>
          <a:ext cx="4389438" cy="968375"/>
        </p:xfrm>
        <a:graphic>
          <a:graphicData uri="http://schemas.openxmlformats.org/presentationml/2006/ole">
            <mc:AlternateContent xmlns:mc="http://schemas.openxmlformats.org/markup-compatibility/2006">
              <mc:Choice xmlns:v="urn:schemas-microsoft-com:vml" Requires="v">
                <p:oleObj spid="_x0000_s125963" name="Équation" r:id="rId6" imgW="1981080" imgH="431640" progId="Equation.3">
                  <p:embed/>
                </p:oleObj>
              </mc:Choice>
              <mc:Fallback>
                <p:oleObj name="Équation" r:id="rId6" imgW="198108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350" y="5583238"/>
                        <a:ext cx="4389438"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7" name="Line 21"/>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7" name="ZoneTexte 16"/>
          <p:cNvSpPr txBox="1"/>
          <p:nvPr/>
        </p:nvSpPr>
        <p:spPr>
          <a:xfrm>
            <a:off x="4214810" y="2359406"/>
            <a:ext cx="4929190" cy="1200329"/>
          </a:xfrm>
          <a:prstGeom prst="rect">
            <a:avLst/>
          </a:prstGeom>
          <a:noFill/>
        </p:spPr>
        <p:txBody>
          <a:bodyPr wrap="square" rtlCol="0">
            <a:spAutoFit/>
          </a:bodyPr>
          <a:lstStyle/>
          <a:p>
            <a:pPr algn="just"/>
            <a:r>
              <a:rPr lang="fr-FR" dirty="0">
                <a:solidFill>
                  <a:srgbClr val="339933"/>
                </a:solidFill>
              </a:rPr>
              <a:t>C’est un échantillonnage théorique dans le sens où le peigne de Dirac ne peut être généré dans la pratique.</a:t>
            </a:r>
          </a:p>
        </p:txBody>
      </p:sp>
      <p:sp>
        <p:nvSpPr>
          <p:cNvPr id="18" name="ZoneTexte 17"/>
          <p:cNvSpPr txBox="1"/>
          <p:nvPr/>
        </p:nvSpPr>
        <p:spPr>
          <a:xfrm>
            <a:off x="4357686" y="4071942"/>
            <a:ext cx="4786314" cy="1631216"/>
          </a:xfrm>
          <a:prstGeom prst="rect">
            <a:avLst/>
          </a:prstGeom>
          <a:noFill/>
        </p:spPr>
        <p:txBody>
          <a:bodyPr wrap="square" rtlCol="0">
            <a:spAutoFit/>
          </a:bodyPr>
          <a:lstStyle/>
          <a:p>
            <a:pPr algn="just"/>
            <a:r>
              <a:rPr lang="fr-FR" sz="2000" b="0" dirty="0">
                <a:solidFill>
                  <a:schemeClr val="tx2">
                    <a:lumMod val="75000"/>
                  </a:schemeClr>
                </a:solidFill>
              </a:rPr>
              <a:t>L’échantillonnage est une multiplication dans le domaine temporelle du signal analogique par un peigne de Dirac. Dans le domaine spectral ça sera un produit de convolution.</a:t>
            </a:r>
          </a:p>
        </p:txBody>
      </p:sp>
      <p:sp>
        <p:nvSpPr>
          <p:cNvPr id="1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20" name="ZoneTexte 19"/>
          <p:cNvSpPr txBox="1"/>
          <p:nvPr/>
        </p:nvSpPr>
        <p:spPr>
          <a:xfrm>
            <a:off x="0" y="675264"/>
            <a:ext cx="9144000" cy="461665"/>
          </a:xfrm>
          <a:prstGeom prst="rect">
            <a:avLst/>
          </a:prstGeom>
          <a:noFill/>
        </p:spPr>
        <p:txBody>
          <a:bodyPr wrap="square" rtlCol="0">
            <a:spAutoFit/>
          </a:bodyPr>
          <a:lstStyle/>
          <a:p>
            <a:r>
              <a:rPr lang="fr-FR" dirty="0"/>
              <a:t>ECHANTILLONNAGE THEORIQUE</a:t>
            </a:r>
          </a:p>
        </p:txBody>
      </p:sp>
      <p:sp>
        <p:nvSpPr>
          <p:cNvPr id="22" name="Espace réservé du numéro de diapositive 21"/>
          <p:cNvSpPr>
            <a:spLocks noGrp="1"/>
          </p:cNvSpPr>
          <p:nvPr>
            <p:ph type="sldNum" sz="quarter" idx="12"/>
          </p:nvPr>
        </p:nvSpPr>
        <p:spPr/>
        <p:txBody>
          <a:bodyPr/>
          <a:lstStyle/>
          <a:p>
            <a:fld id="{2C94B7E7-F509-4100-BE7B-E3DEB2C53554}"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257174" y="1169365"/>
            <a:ext cx="3743321" cy="523220"/>
          </a:xfrm>
          <a:prstGeom prst="rect">
            <a:avLst/>
          </a:prstGeom>
          <a:noFill/>
          <a:ln w="9525">
            <a:noFill/>
            <a:miter lim="800000"/>
            <a:headEnd/>
            <a:tailEnd/>
          </a:ln>
          <a:effectLst/>
        </p:spPr>
        <p:txBody>
          <a:bodyPr wrap="square" anchor="ctr">
            <a:spAutoFit/>
          </a:bodyPr>
          <a:lstStyle/>
          <a:p>
            <a:pPr algn="ctr">
              <a:spcBef>
                <a:spcPct val="50000"/>
              </a:spcBef>
            </a:pPr>
            <a:r>
              <a:rPr lang="en-US" altLang="zh-CN" sz="2800" b="0" dirty="0" err="1"/>
              <a:t>Domaine</a:t>
            </a:r>
            <a:r>
              <a:rPr lang="en-US" altLang="zh-CN" sz="2800" b="0" dirty="0"/>
              <a:t> </a:t>
            </a:r>
            <a:r>
              <a:rPr lang="en-US" altLang="zh-CN" sz="2800" b="0" dirty="0" err="1"/>
              <a:t>temporel</a:t>
            </a:r>
            <a:r>
              <a:rPr lang="en-US" altLang="zh-CN" sz="2800" b="0" dirty="0"/>
              <a:t>:</a:t>
            </a:r>
          </a:p>
        </p:txBody>
      </p:sp>
      <p:graphicFrame>
        <p:nvGraphicFramePr>
          <p:cNvPr id="41989" name="Object 5"/>
          <p:cNvGraphicFramePr>
            <a:graphicFrameLocks noChangeAspect="1"/>
          </p:cNvGraphicFramePr>
          <p:nvPr/>
        </p:nvGraphicFramePr>
        <p:xfrm>
          <a:off x="976313" y="1688135"/>
          <a:ext cx="6880225" cy="889342"/>
        </p:xfrm>
        <a:graphic>
          <a:graphicData uri="http://schemas.openxmlformats.org/presentationml/2006/ole">
            <mc:AlternateContent xmlns:mc="http://schemas.openxmlformats.org/markup-compatibility/2006">
              <mc:Choice xmlns:v="urn:schemas-microsoft-com:vml" Requires="v">
                <p:oleObj spid="_x0000_s126982" name="Équation" r:id="rId4" imgW="2869920" imgH="431640" progId="Equation.3">
                  <p:embed/>
                </p:oleObj>
              </mc:Choice>
              <mc:Fallback>
                <p:oleObj name="Équation" r:id="rId4" imgW="286992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1688135"/>
                        <a:ext cx="6880225" cy="889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990" name="Picture 6" descr="未定标题1"/>
          <p:cNvPicPr>
            <a:picLocks noChangeAspect="1" noChangeArrowheads="1"/>
          </p:cNvPicPr>
          <p:nvPr/>
        </p:nvPicPr>
        <p:blipFill>
          <a:blip r:embed="rId6"/>
          <a:srcRect/>
          <a:stretch>
            <a:fillRect/>
          </a:stretch>
        </p:blipFill>
        <p:spPr bwMode="auto">
          <a:xfrm>
            <a:off x="1116013" y="2588455"/>
            <a:ext cx="6705600" cy="4044120"/>
          </a:xfrm>
          <a:prstGeom prst="rect">
            <a:avLst/>
          </a:prstGeom>
          <a:noFill/>
        </p:spPr>
      </p:pic>
      <p:sp>
        <p:nvSpPr>
          <p:cNvPr id="41992" name="Line 8"/>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ZoneTexte 7"/>
          <p:cNvSpPr txBox="1"/>
          <p:nvPr/>
        </p:nvSpPr>
        <p:spPr>
          <a:xfrm>
            <a:off x="0" y="675264"/>
            <a:ext cx="9144000" cy="461665"/>
          </a:xfrm>
          <a:prstGeom prst="rect">
            <a:avLst/>
          </a:prstGeom>
          <a:noFill/>
        </p:spPr>
        <p:txBody>
          <a:bodyPr wrap="square" rtlCol="0">
            <a:spAutoFit/>
          </a:bodyPr>
          <a:lstStyle/>
          <a:p>
            <a:r>
              <a:rPr lang="fr-FR" dirty="0"/>
              <a:t>ECHANTILLONNAGE THEORIQUE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6" name="Object 4"/>
          <p:cNvGraphicFramePr>
            <a:graphicFrameLocks noChangeAspect="1"/>
          </p:cNvGraphicFramePr>
          <p:nvPr/>
        </p:nvGraphicFramePr>
        <p:xfrm>
          <a:off x="434975" y="1643050"/>
          <a:ext cx="8251825" cy="2667000"/>
        </p:xfrm>
        <a:graphic>
          <a:graphicData uri="http://schemas.openxmlformats.org/presentationml/2006/ole">
            <mc:AlternateContent xmlns:mc="http://schemas.openxmlformats.org/markup-compatibility/2006">
              <mc:Choice xmlns:v="urn:schemas-microsoft-com:vml" Requires="v">
                <p:oleObj spid="_x0000_s128006" name="Équation" r:id="rId4" imgW="3530520" imgH="1130040" progId="Equation.3">
                  <p:embed/>
                </p:oleObj>
              </mc:Choice>
              <mc:Fallback>
                <p:oleObj name="Équation" r:id="rId4" imgW="3530520" imgH="1130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1643050"/>
                        <a:ext cx="8251825"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7" name="Text Box 5"/>
          <p:cNvSpPr txBox="1">
            <a:spLocks noChangeArrowheads="1"/>
          </p:cNvSpPr>
          <p:nvPr/>
        </p:nvSpPr>
        <p:spPr bwMode="auto">
          <a:xfrm>
            <a:off x="609600" y="1063288"/>
            <a:ext cx="4876800" cy="519113"/>
          </a:xfrm>
          <a:prstGeom prst="rect">
            <a:avLst/>
          </a:prstGeom>
          <a:noFill/>
          <a:ln w="9525">
            <a:noFill/>
            <a:miter lim="800000"/>
            <a:headEnd/>
            <a:tailEnd/>
          </a:ln>
          <a:effectLst/>
        </p:spPr>
        <p:txBody>
          <a:bodyPr anchor="ctr">
            <a:spAutoFit/>
          </a:bodyPr>
          <a:lstStyle/>
          <a:p>
            <a:pPr>
              <a:spcBef>
                <a:spcPct val="50000"/>
              </a:spcBef>
            </a:pPr>
            <a:r>
              <a:rPr lang="en-US" altLang="zh-CN" sz="2800" b="0" dirty="0" err="1"/>
              <a:t>Domaine</a:t>
            </a:r>
            <a:r>
              <a:rPr lang="en-US" altLang="zh-CN" sz="2800" b="0" dirty="0"/>
              <a:t> </a:t>
            </a:r>
            <a:r>
              <a:rPr lang="en-US" altLang="zh-CN" sz="2800" b="0" dirty="0" err="1"/>
              <a:t>fréquentiel</a:t>
            </a:r>
            <a:r>
              <a:rPr lang="en-US" altLang="zh-CN" sz="2800" b="0" dirty="0"/>
              <a:t>:</a:t>
            </a:r>
          </a:p>
        </p:txBody>
      </p:sp>
      <p:sp>
        <p:nvSpPr>
          <p:cNvPr id="44039" name="Line 7"/>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ZoneTexte 5"/>
          <p:cNvSpPr txBox="1"/>
          <p:nvPr/>
        </p:nvSpPr>
        <p:spPr>
          <a:xfrm>
            <a:off x="0" y="4429132"/>
            <a:ext cx="9144000" cy="1836400"/>
          </a:xfrm>
          <a:prstGeom prst="rect">
            <a:avLst/>
          </a:prstGeom>
          <a:noFill/>
        </p:spPr>
        <p:txBody>
          <a:bodyPr wrap="square" rtlCol="0">
            <a:spAutoFit/>
          </a:bodyPr>
          <a:lstStyle/>
          <a:p>
            <a:pPr algn="just"/>
            <a:r>
              <a:rPr lang="fr-FR" sz="2000" dirty="0">
                <a:solidFill>
                  <a:srgbClr val="0070C0"/>
                </a:solidFill>
              </a:rPr>
              <a:t>On remarque donc que le spectre du signal échantillonné est périodisé avec une période égale à </a:t>
            </a:r>
            <a:r>
              <a:rPr lang="fr-FR" sz="2000" dirty="0" err="1">
                <a:solidFill>
                  <a:srgbClr val="0070C0"/>
                </a:solidFill>
              </a:rPr>
              <a:t>f</a:t>
            </a:r>
            <a:r>
              <a:rPr lang="fr-FR" sz="2000" baseline="-25000" dirty="0" err="1">
                <a:solidFill>
                  <a:srgbClr val="0070C0"/>
                </a:solidFill>
              </a:rPr>
              <a:t>e</a:t>
            </a:r>
            <a:endParaRPr lang="fr-FR" sz="2000" baseline="-25000" dirty="0">
              <a:solidFill>
                <a:srgbClr val="0070C0"/>
              </a:solidFill>
            </a:endParaRPr>
          </a:p>
          <a:p>
            <a:pPr algn="just"/>
            <a:endParaRPr lang="fr-FR" sz="2000" baseline="-25000" dirty="0">
              <a:solidFill>
                <a:srgbClr val="0070C0"/>
              </a:solidFill>
            </a:endParaRPr>
          </a:p>
          <a:p>
            <a:pPr algn="just"/>
            <a:r>
              <a:rPr lang="fr-FR" sz="2000" dirty="0">
                <a:solidFill>
                  <a:srgbClr val="FF0000"/>
                </a:solidFill>
              </a:rPr>
              <a:t>Ceci confirme bien la propriété de la transformée de Fourier:</a:t>
            </a:r>
          </a:p>
          <a:p>
            <a:pPr algn="just"/>
            <a:r>
              <a:rPr lang="fr-FR" sz="2000" dirty="0">
                <a:solidFill>
                  <a:srgbClr val="FF0000"/>
                </a:solidFill>
              </a:rPr>
              <a:t>Périodiser dans un domaine (temporel ou fréquentiel) revient à échantillonner dans l’autre domaine (fréquentiel ou temporel).</a:t>
            </a: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ZoneTexte 7"/>
          <p:cNvSpPr txBox="1"/>
          <p:nvPr/>
        </p:nvSpPr>
        <p:spPr>
          <a:xfrm>
            <a:off x="0" y="675264"/>
            <a:ext cx="9144000" cy="461665"/>
          </a:xfrm>
          <a:prstGeom prst="rect">
            <a:avLst/>
          </a:prstGeom>
          <a:noFill/>
        </p:spPr>
        <p:txBody>
          <a:bodyPr wrap="square" rtlCol="0">
            <a:spAutoFit/>
          </a:bodyPr>
          <a:lstStyle/>
          <a:p>
            <a:r>
              <a:rPr lang="fr-FR" dirty="0"/>
              <a:t>ECHANTILLONNAGE THEORIQUE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90" name="Object 10"/>
          <p:cNvGraphicFramePr>
            <a:graphicFrameLocks noGrp="1" noChangeAspect="1"/>
          </p:cNvGraphicFramePr>
          <p:nvPr>
            <p:ph sz="half" idx="1"/>
          </p:nvPr>
        </p:nvGraphicFramePr>
        <p:xfrm>
          <a:off x="2108200" y="3455988"/>
          <a:ext cx="2322513" cy="404812"/>
        </p:xfrm>
        <a:graphic>
          <a:graphicData uri="http://schemas.openxmlformats.org/presentationml/2006/ole">
            <mc:AlternateContent xmlns:mc="http://schemas.openxmlformats.org/markup-compatibility/2006">
              <mc:Choice xmlns:v="urn:schemas-microsoft-com:vml" Requires="v">
                <p:oleObj spid="_x0000_s129034" name="Équation" r:id="rId4" imgW="1384200" imgH="241200" progId="Equation.3">
                  <p:embed/>
                </p:oleObj>
              </mc:Choice>
              <mc:Fallback>
                <p:oleObj name="Équation" r:id="rId4" imgW="138420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3455988"/>
                        <a:ext cx="232251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92" name="Object 12"/>
          <p:cNvGraphicFramePr>
            <a:graphicFrameLocks noGrp="1" noChangeAspect="1"/>
          </p:cNvGraphicFramePr>
          <p:nvPr>
            <p:ph sz="half" idx="2"/>
          </p:nvPr>
        </p:nvGraphicFramePr>
        <p:xfrm>
          <a:off x="250825" y="5013325"/>
          <a:ext cx="1225550" cy="460375"/>
        </p:xfrm>
        <a:graphic>
          <a:graphicData uri="http://schemas.openxmlformats.org/presentationml/2006/ole">
            <mc:AlternateContent xmlns:mc="http://schemas.openxmlformats.org/markup-compatibility/2006">
              <mc:Choice xmlns:v="urn:schemas-microsoft-com:vml" Requires="v">
                <p:oleObj spid="_x0000_s129035" name="公式" r:id="rId6" imgW="609480" imgH="228600" progId="Equation.3">
                  <p:embed/>
                </p:oleObj>
              </mc:Choice>
              <mc:Fallback>
                <p:oleObj name="公式" r:id="rId6" imgW="60948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5013325"/>
                        <a:ext cx="122555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084" name="Picture 4" descr="未定标题3"/>
          <p:cNvPicPr>
            <a:picLocks noChangeAspect="1" noChangeArrowheads="1"/>
          </p:cNvPicPr>
          <p:nvPr/>
        </p:nvPicPr>
        <p:blipFill>
          <a:blip r:embed="rId8"/>
          <a:srcRect t="51344" b="25635"/>
          <a:stretch>
            <a:fillRect/>
          </a:stretch>
        </p:blipFill>
        <p:spPr bwMode="auto">
          <a:xfrm>
            <a:off x="36513" y="3789363"/>
            <a:ext cx="7488237" cy="1439862"/>
          </a:xfrm>
          <a:prstGeom prst="rect">
            <a:avLst/>
          </a:prstGeom>
          <a:noFill/>
        </p:spPr>
      </p:pic>
      <p:sp>
        <p:nvSpPr>
          <p:cNvPr id="4608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pic>
        <p:nvPicPr>
          <p:cNvPr id="46088" name="Picture 8" descr="未定标题3"/>
          <p:cNvPicPr>
            <a:picLocks noChangeAspect="1" noChangeArrowheads="1"/>
          </p:cNvPicPr>
          <p:nvPr/>
        </p:nvPicPr>
        <p:blipFill>
          <a:blip r:embed="rId8"/>
          <a:srcRect t="73680"/>
          <a:stretch>
            <a:fillRect/>
          </a:stretch>
        </p:blipFill>
        <p:spPr bwMode="auto">
          <a:xfrm>
            <a:off x="34925" y="5229225"/>
            <a:ext cx="7488238" cy="1646238"/>
          </a:xfrm>
          <a:prstGeom prst="rect">
            <a:avLst/>
          </a:prstGeom>
          <a:noFill/>
        </p:spPr>
      </p:pic>
      <p:pic>
        <p:nvPicPr>
          <p:cNvPr id="46089" name="Picture 9" descr="未定标题3"/>
          <p:cNvPicPr>
            <a:picLocks noChangeAspect="1" noChangeArrowheads="1"/>
          </p:cNvPicPr>
          <p:nvPr/>
        </p:nvPicPr>
        <p:blipFill>
          <a:blip r:embed="rId8"/>
          <a:srcRect b="53275"/>
          <a:stretch>
            <a:fillRect/>
          </a:stretch>
        </p:blipFill>
        <p:spPr bwMode="auto">
          <a:xfrm>
            <a:off x="36513" y="549275"/>
            <a:ext cx="7488237" cy="2922588"/>
          </a:xfrm>
          <a:prstGeom prst="rect">
            <a:avLst/>
          </a:prstGeom>
          <a:noFill/>
        </p:spPr>
      </p:pic>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grpSp>
        <p:nvGrpSpPr>
          <p:cNvPr id="2" name="Group 16"/>
          <p:cNvGrpSpPr>
            <a:grpSpLocks/>
          </p:cNvGrpSpPr>
          <p:nvPr/>
        </p:nvGrpSpPr>
        <p:grpSpPr bwMode="auto">
          <a:xfrm>
            <a:off x="76200" y="1708058"/>
            <a:ext cx="9063040" cy="2862268"/>
            <a:chOff x="48" y="271"/>
            <a:chExt cx="5709" cy="1803"/>
          </a:xfrm>
        </p:grpSpPr>
        <p:sp>
          <p:nvSpPr>
            <p:cNvPr id="8207" name="Rectangle 15"/>
            <p:cNvSpPr>
              <a:spLocks noChangeArrowheads="1"/>
            </p:cNvSpPr>
            <p:nvPr/>
          </p:nvSpPr>
          <p:spPr bwMode="auto">
            <a:xfrm>
              <a:off x="48" y="384"/>
              <a:ext cx="5616" cy="1680"/>
            </a:xfrm>
            <a:prstGeom prst="rect">
              <a:avLst/>
            </a:prstGeom>
            <a:noFill/>
            <a:ln w="9525">
              <a:solidFill>
                <a:schemeClr val="tx1"/>
              </a:solidFill>
              <a:miter lim="800000"/>
              <a:headEnd/>
              <a:tailEnd/>
            </a:ln>
            <a:effectLst/>
          </p:spPr>
          <p:txBody>
            <a:bodyPr wrap="none" anchor="ctr"/>
            <a:lstStyle/>
            <a:p>
              <a:endParaRPr lang="fr-FR"/>
            </a:p>
          </p:txBody>
        </p:sp>
        <p:sp>
          <p:nvSpPr>
            <p:cNvPr id="8197" name="Text Box 5"/>
            <p:cNvSpPr txBox="1">
              <a:spLocks noChangeArrowheads="1"/>
            </p:cNvSpPr>
            <p:nvPr/>
          </p:nvSpPr>
          <p:spPr bwMode="auto">
            <a:xfrm>
              <a:off x="134" y="271"/>
              <a:ext cx="5623" cy="1803"/>
            </a:xfrm>
            <a:prstGeom prst="rect">
              <a:avLst/>
            </a:prstGeom>
            <a:noFill/>
            <a:ln w="9525">
              <a:noFill/>
              <a:miter lim="800000"/>
              <a:headEnd/>
              <a:tailEnd/>
            </a:ln>
            <a:effectLst/>
          </p:spPr>
          <p:txBody>
            <a:bodyPr wrap="square">
              <a:spAutoFit/>
            </a:bodyPr>
            <a:lstStyle/>
            <a:p>
              <a:pPr>
                <a:lnSpc>
                  <a:spcPct val="150000"/>
                </a:lnSpc>
              </a:pPr>
              <a:r>
                <a:rPr lang="en-US" altLang="zh-CN" dirty="0" err="1">
                  <a:solidFill>
                    <a:srgbClr val="FF0000"/>
                  </a:solidFill>
                </a:rPr>
                <a:t>Théorème</a:t>
              </a:r>
              <a:r>
                <a:rPr lang="en-US" altLang="zh-CN" dirty="0">
                  <a:solidFill>
                    <a:srgbClr val="FF0000"/>
                  </a:solidFill>
                </a:rPr>
                <a:t>:</a:t>
              </a:r>
            </a:p>
            <a:p>
              <a:pPr>
                <a:lnSpc>
                  <a:spcPct val="150000"/>
                </a:lnSpc>
              </a:pPr>
              <a:r>
                <a:rPr lang="en-US" altLang="zh-CN" dirty="0" err="1"/>
                <a:t>Soit</a:t>
              </a:r>
              <a:r>
                <a:rPr lang="en-US" altLang="zh-CN" dirty="0"/>
                <a:t> un signal          </a:t>
              </a:r>
              <a:r>
                <a:rPr lang="en-US" altLang="zh-CN" dirty="0" err="1"/>
                <a:t>supposé</a:t>
              </a:r>
              <a:r>
                <a:rPr lang="en-US" altLang="zh-CN" dirty="0"/>
                <a:t> à </a:t>
              </a:r>
              <a:r>
                <a:rPr lang="en-US" altLang="zh-CN" dirty="0" err="1"/>
                <a:t>bande</a:t>
              </a:r>
              <a:r>
                <a:rPr lang="en-US" altLang="zh-CN" dirty="0"/>
                <a:t> </a:t>
              </a:r>
              <a:r>
                <a:rPr lang="en-US" altLang="zh-CN" dirty="0" err="1"/>
                <a:t>limitée</a:t>
              </a:r>
              <a:endParaRPr lang="en-US" altLang="zh-CN" dirty="0"/>
            </a:p>
            <a:p>
              <a:pPr>
                <a:lnSpc>
                  <a:spcPct val="150000"/>
                </a:lnSpc>
              </a:pPr>
              <a:r>
                <a:rPr lang="en-US" altLang="zh-CN" dirty="0" err="1"/>
                <a:t>alors</a:t>
              </a:r>
              <a:r>
                <a:rPr lang="en-US" altLang="zh-CN" dirty="0"/>
                <a:t>          </a:t>
              </a:r>
              <a:r>
                <a:rPr lang="en-US" altLang="zh-CN" dirty="0" err="1"/>
                <a:t>pourra</a:t>
              </a:r>
              <a:r>
                <a:rPr lang="en-US" altLang="zh-CN" dirty="0"/>
                <a:t> </a:t>
              </a:r>
              <a:r>
                <a:rPr lang="en-US" altLang="zh-CN" dirty="0" err="1"/>
                <a:t>être</a:t>
              </a:r>
              <a:r>
                <a:rPr lang="en-US" altLang="zh-CN" dirty="0"/>
                <a:t> </a:t>
              </a:r>
              <a:r>
                <a:rPr lang="en-US" altLang="zh-CN" dirty="0" err="1"/>
                <a:t>déterminé</a:t>
              </a:r>
              <a:r>
                <a:rPr lang="en-US" altLang="zh-CN" dirty="0"/>
                <a:t> </a:t>
              </a:r>
              <a:r>
                <a:rPr lang="en-US" altLang="zh-CN" dirty="0" err="1"/>
                <a:t>uniquement</a:t>
              </a:r>
              <a:r>
                <a:rPr lang="en-US" altLang="zh-CN" dirty="0"/>
                <a:t> par </a:t>
              </a:r>
              <a:r>
                <a:rPr lang="en-US" altLang="zh-CN" dirty="0" err="1"/>
                <a:t>ses</a:t>
              </a:r>
              <a:r>
                <a:rPr lang="en-US" altLang="zh-CN" dirty="0"/>
                <a:t> </a:t>
              </a:r>
              <a:r>
                <a:rPr lang="en-US" altLang="zh-CN" dirty="0" err="1"/>
                <a:t>échantillons</a:t>
              </a:r>
              <a:endParaRPr lang="en-US" altLang="zh-CN" dirty="0"/>
            </a:p>
            <a:p>
              <a:pPr>
                <a:lnSpc>
                  <a:spcPct val="150000"/>
                </a:lnSpc>
              </a:pPr>
              <a:r>
                <a:rPr lang="en-US" altLang="zh-CN" dirty="0"/>
                <a:t>                              if                                  </a:t>
              </a:r>
              <a:r>
                <a:rPr lang="en-US" altLang="zh-CN" dirty="0" err="1"/>
                <a:t>où</a:t>
              </a:r>
              <a:endParaRPr lang="en-US" altLang="zh-CN" dirty="0"/>
            </a:p>
          </p:txBody>
        </p:sp>
        <p:graphicFrame>
          <p:nvGraphicFramePr>
            <p:cNvPr id="8200" name="Object 8"/>
            <p:cNvGraphicFramePr>
              <a:graphicFrameLocks noChangeAspect="1"/>
            </p:cNvGraphicFramePr>
            <p:nvPr/>
          </p:nvGraphicFramePr>
          <p:xfrm>
            <a:off x="3981" y="678"/>
            <a:ext cx="1605" cy="318"/>
          </p:xfrm>
          <a:graphic>
            <a:graphicData uri="http://schemas.openxmlformats.org/presentationml/2006/ole">
              <mc:AlternateContent xmlns:mc="http://schemas.openxmlformats.org/markup-compatibility/2006">
                <mc:Choice xmlns:v="urn:schemas-microsoft-com:vml" Requires="v">
                  <p:oleObj spid="_x0000_s130074" name="Équation" r:id="rId3" imgW="1282680" imgH="253800" progId="Equation.3">
                    <p:embed/>
                  </p:oleObj>
                </mc:Choice>
                <mc:Fallback>
                  <p:oleObj name="Équation" r:id="rId3" imgW="128268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 y="678"/>
                          <a:ext cx="1605" cy="318"/>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8202" name="Object 10"/>
            <p:cNvGraphicFramePr>
              <a:graphicFrameLocks noChangeAspect="1"/>
            </p:cNvGraphicFramePr>
            <p:nvPr/>
          </p:nvGraphicFramePr>
          <p:xfrm>
            <a:off x="1350" y="716"/>
            <a:ext cx="324" cy="262"/>
          </p:xfrm>
          <a:graphic>
            <a:graphicData uri="http://schemas.openxmlformats.org/presentationml/2006/ole">
              <mc:AlternateContent xmlns:mc="http://schemas.openxmlformats.org/markup-compatibility/2006">
                <mc:Choice xmlns:v="urn:schemas-microsoft-com:vml" Requires="v">
                  <p:oleObj spid="_x0000_s130075" name="Equation" r:id="rId5" imgW="266353" imgH="215619" progId="Equation.3">
                    <p:embed/>
                  </p:oleObj>
                </mc:Choice>
                <mc:Fallback>
                  <p:oleObj name="Equation" r:id="rId5" imgW="266353" imgH="215619"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0" y="716"/>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3" name="Object 11"/>
            <p:cNvGraphicFramePr>
              <a:graphicFrameLocks noChangeAspect="1"/>
            </p:cNvGraphicFramePr>
            <p:nvPr/>
          </p:nvGraphicFramePr>
          <p:xfrm>
            <a:off x="672" y="1102"/>
            <a:ext cx="324" cy="262"/>
          </p:xfrm>
          <a:graphic>
            <a:graphicData uri="http://schemas.openxmlformats.org/presentationml/2006/ole">
              <mc:AlternateContent xmlns:mc="http://schemas.openxmlformats.org/markup-compatibility/2006">
                <mc:Choice xmlns:v="urn:schemas-microsoft-com:vml" Requires="v">
                  <p:oleObj spid="_x0000_s130076" name="Equation" r:id="rId7" imgW="266353" imgH="215619" progId="Equation.3">
                    <p:embed/>
                  </p:oleObj>
                </mc:Choice>
                <mc:Fallback>
                  <p:oleObj name="Equation" r:id="rId7" imgW="266353" imgH="215619"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1102"/>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4" name="Object 12"/>
            <p:cNvGraphicFramePr>
              <a:graphicFrameLocks noChangeAspect="1"/>
            </p:cNvGraphicFramePr>
            <p:nvPr/>
          </p:nvGraphicFramePr>
          <p:xfrm>
            <a:off x="135" y="1747"/>
            <a:ext cx="1373" cy="262"/>
          </p:xfrm>
          <a:graphic>
            <a:graphicData uri="http://schemas.openxmlformats.org/presentationml/2006/ole">
              <mc:AlternateContent xmlns:mc="http://schemas.openxmlformats.org/markup-compatibility/2006">
                <mc:Choice xmlns:v="urn:schemas-microsoft-com:vml" Requires="v">
                  <p:oleObj spid="_x0000_s130077" name="Equation" r:id="rId8" imgW="1129810" imgH="215806" progId="Equation.3">
                    <p:embed/>
                  </p:oleObj>
                </mc:Choice>
                <mc:Fallback>
                  <p:oleObj name="Equation" r:id="rId8" imgW="1129810" imgH="215806"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 y="1747"/>
                          <a:ext cx="1373"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5" name="Object 13"/>
            <p:cNvGraphicFramePr>
              <a:graphicFrameLocks noChangeAspect="1"/>
            </p:cNvGraphicFramePr>
            <p:nvPr/>
          </p:nvGraphicFramePr>
          <p:xfrm>
            <a:off x="2014" y="1675"/>
            <a:ext cx="773" cy="274"/>
          </p:xfrm>
          <a:graphic>
            <a:graphicData uri="http://schemas.openxmlformats.org/presentationml/2006/ole">
              <mc:AlternateContent xmlns:mc="http://schemas.openxmlformats.org/markup-compatibility/2006">
                <mc:Choice xmlns:v="urn:schemas-microsoft-com:vml" Requires="v">
                  <p:oleObj spid="_x0000_s130078" name="Équation" r:id="rId10" imgW="583920" imgH="228600" progId="Equation.3">
                    <p:embed/>
                  </p:oleObj>
                </mc:Choice>
                <mc:Fallback>
                  <p:oleObj name="Équation" r:id="rId10" imgW="583920" imgH="2286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4" y="1675"/>
                          <a:ext cx="773"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6" name="Object 14"/>
            <p:cNvGraphicFramePr>
              <a:graphicFrameLocks noChangeAspect="1"/>
            </p:cNvGraphicFramePr>
            <p:nvPr/>
          </p:nvGraphicFramePr>
          <p:xfrm>
            <a:off x="4097" y="1585"/>
            <a:ext cx="606" cy="472"/>
          </p:xfrm>
          <a:graphic>
            <a:graphicData uri="http://schemas.openxmlformats.org/presentationml/2006/ole">
              <mc:AlternateContent xmlns:mc="http://schemas.openxmlformats.org/markup-compatibility/2006">
                <mc:Choice xmlns:v="urn:schemas-microsoft-com:vml" Requires="v">
                  <p:oleObj spid="_x0000_s130079" name="Équation" r:id="rId12" imgW="457200" imgH="393480" progId="Equation.3">
                    <p:embed/>
                  </p:oleObj>
                </mc:Choice>
                <mc:Fallback>
                  <p:oleObj name="Équation" r:id="rId12" imgW="457200" imgH="39348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7" y="1585"/>
                          <a:ext cx="606" cy="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ZoneTexte 13"/>
          <p:cNvSpPr txBox="1"/>
          <p:nvPr/>
        </p:nvSpPr>
        <p:spPr>
          <a:xfrm>
            <a:off x="0" y="675264"/>
            <a:ext cx="9144000" cy="461665"/>
          </a:xfrm>
          <a:prstGeom prst="rect">
            <a:avLst/>
          </a:prstGeom>
          <a:noFill/>
        </p:spPr>
        <p:txBody>
          <a:bodyPr wrap="square" rtlCol="0">
            <a:spAutoFit/>
          </a:bodyPr>
          <a:lstStyle/>
          <a:p>
            <a:r>
              <a:rPr lang="fr-FR" dirty="0"/>
              <a:t>THEOREME DE L’ECHANTILLONNAGE</a:t>
            </a:r>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35854"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7"/>
          <p:cNvGraphicFramePr>
            <a:graphicFrameLocks noChangeAspect="1"/>
          </p:cNvGraphicFramePr>
          <p:nvPr/>
        </p:nvGraphicFramePr>
        <p:xfrm>
          <a:off x="711200" y="1790700"/>
          <a:ext cx="7659688" cy="4330700"/>
        </p:xfrm>
        <a:graphic>
          <a:graphicData uri="http://schemas.openxmlformats.org/presentationml/2006/ole">
            <mc:AlternateContent xmlns:mc="http://schemas.openxmlformats.org/markup-compatibility/2006">
              <mc:Choice xmlns:v="urn:schemas-microsoft-com:vml" Requires="v">
                <p:oleObj spid="_x0000_s35855" name="Équation" r:id="rId6" imgW="7657920" imgH="4330440" progId="Equation.3">
                  <p:embed/>
                </p:oleObj>
              </mc:Choice>
              <mc:Fallback>
                <p:oleObj name="Équation" r:id="rId6" imgW="7657920" imgH="43304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1790700"/>
                        <a:ext cx="7659688"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8"/>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35856"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a:solidFill>
                  <a:srgbClr val="003399"/>
                </a:solidFill>
              </a:rPr>
              <a:t>RAPPELS SUR LA TRANSFORMEE  DE FOURIER CONTINUE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Line 9"/>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1760" name="Text Box 16"/>
          <p:cNvSpPr txBox="1">
            <a:spLocks noChangeArrowheads="1"/>
          </p:cNvSpPr>
          <p:nvPr/>
        </p:nvSpPr>
        <p:spPr bwMode="auto">
          <a:xfrm>
            <a:off x="395288" y="836613"/>
            <a:ext cx="5605472" cy="461665"/>
          </a:xfrm>
          <a:prstGeom prst="rect">
            <a:avLst/>
          </a:prstGeom>
          <a:noFill/>
          <a:ln w="9525">
            <a:noFill/>
            <a:miter lim="800000"/>
            <a:headEnd/>
            <a:tailEnd/>
          </a:ln>
          <a:effectLst/>
        </p:spPr>
        <p:txBody>
          <a:bodyPr wrap="square">
            <a:spAutoFit/>
          </a:bodyPr>
          <a:lstStyle/>
          <a:p>
            <a:r>
              <a:rPr lang="en-US" altLang="zh-CN" dirty="0">
                <a:solidFill>
                  <a:srgbClr val="0070C0"/>
                </a:solidFill>
              </a:rPr>
              <a:t>La reconstruction du signal </a:t>
            </a:r>
            <a:r>
              <a:rPr lang="en-US" altLang="zh-CN" dirty="0" err="1">
                <a:solidFill>
                  <a:srgbClr val="0070C0"/>
                </a:solidFill>
              </a:rPr>
              <a:t>analogique</a:t>
            </a:r>
            <a:endParaRPr lang="en-US" altLang="zh-CN" dirty="0">
              <a:solidFill>
                <a:srgbClr val="0070C0"/>
              </a:solidFill>
            </a:endParaRPr>
          </a:p>
        </p:txBody>
      </p:sp>
      <p:grpSp>
        <p:nvGrpSpPr>
          <p:cNvPr id="2" name="Group 17"/>
          <p:cNvGrpSpPr>
            <a:grpSpLocks/>
          </p:cNvGrpSpPr>
          <p:nvPr/>
        </p:nvGrpSpPr>
        <p:grpSpPr bwMode="auto">
          <a:xfrm>
            <a:off x="323850" y="4210070"/>
            <a:ext cx="5400675" cy="2005012"/>
            <a:chOff x="192" y="2448"/>
            <a:chExt cx="3402" cy="1263"/>
          </a:xfrm>
        </p:grpSpPr>
        <p:sp>
          <p:nvSpPr>
            <p:cNvPr id="31762" name="Rectangle 18"/>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1763" name="Object 19"/>
            <p:cNvGraphicFramePr>
              <a:graphicFrameLocks noChangeAspect="1"/>
            </p:cNvGraphicFramePr>
            <p:nvPr/>
          </p:nvGraphicFramePr>
          <p:xfrm>
            <a:off x="1632" y="3120"/>
            <a:ext cx="417" cy="293"/>
          </p:xfrm>
          <a:graphic>
            <a:graphicData uri="http://schemas.openxmlformats.org/presentationml/2006/ole">
              <mc:AlternateContent xmlns:mc="http://schemas.openxmlformats.org/markup-compatibility/2006">
                <mc:Choice xmlns:v="urn:schemas-microsoft-com:vml" Requires="v">
                  <p:oleObj spid="_x0000_s131122" name="Equation" r:id="rId3" imgW="342751" imgH="241195" progId="Equation.3">
                    <p:embed/>
                  </p:oleObj>
                </mc:Choice>
                <mc:Fallback>
                  <p:oleObj name="Equation" r:id="rId3" imgW="342751" imgH="241195"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3120"/>
                          <a:ext cx="417"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4" name="Line 20"/>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5" name="Object 21"/>
            <p:cNvGraphicFramePr>
              <a:graphicFrameLocks noChangeAspect="1"/>
            </p:cNvGraphicFramePr>
            <p:nvPr/>
          </p:nvGraphicFramePr>
          <p:xfrm>
            <a:off x="3162" y="3138"/>
            <a:ext cx="432" cy="308"/>
          </p:xfrm>
          <a:graphic>
            <a:graphicData uri="http://schemas.openxmlformats.org/presentationml/2006/ole">
              <mc:AlternateContent xmlns:mc="http://schemas.openxmlformats.org/markup-compatibility/2006">
                <mc:Choice xmlns:v="urn:schemas-microsoft-com:vml" Requires="v">
                  <p:oleObj spid="_x0000_s131123" name="Equation" r:id="rId5" imgW="355292" imgH="253780" progId="">
                    <p:embed/>
                  </p:oleObj>
                </mc:Choice>
                <mc:Fallback>
                  <p:oleObj name="Equation" r:id="rId5" imgW="355292" imgH="25378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2" y="3138"/>
                          <a:ext cx="432" cy="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6" name="AutoShape 22"/>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1767" name="Line 23"/>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31768" name="Line 24"/>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9" name="Object 25"/>
            <p:cNvGraphicFramePr>
              <a:graphicFrameLocks noChangeAspect="1"/>
            </p:cNvGraphicFramePr>
            <p:nvPr/>
          </p:nvGraphicFramePr>
          <p:xfrm>
            <a:off x="192" y="3312"/>
            <a:ext cx="324" cy="262"/>
          </p:xfrm>
          <a:graphic>
            <a:graphicData uri="http://schemas.openxmlformats.org/presentationml/2006/ole">
              <mc:AlternateContent xmlns:mc="http://schemas.openxmlformats.org/markup-compatibility/2006">
                <mc:Choice xmlns:v="urn:schemas-microsoft-com:vml" Requires="v">
                  <p:oleObj spid="_x0000_s131124" name="Equation" r:id="rId7" imgW="266353" imgH="215619" progId="Equation.3">
                    <p:embed/>
                  </p:oleObj>
                </mc:Choice>
                <mc:Fallback>
                  <p:oleObj name="Equation" r:id="rId7" imgW="266353" imgH="215619"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3312"/>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70" name="Object 26"/>
            <p:cNvGraphicFramePr>
              <a:graphicFrameLocks noChangeAspect="1"/>
            </p:cNvGraphicFramePr>
            <p:nvPr/>
          </p:nvGraphicFramePr>
          <p:xfrm>
            <a:off x="480" y="2448"/>
            <a:ext cx="1641" cy="562"/>
          </p:xfrm>
          <a:graphic>
            <a:graphicData uri="http://schemas.openxmlformats.org/presentationml/2006/ole">
              <mc:AlternateContent xmlns:mc="http://schemas.openxmlformats.org/markup-compatibility/2006">
                <mc:Choice xmlns:v="urn:schemas-microsoft-com:vml" Requires="v">
                  <p:oleObj spid="_x0000_s131125" name="Equation" r:id="rId9" imgW="1257300" imgH="431800" progId="Equation.3">
                    <p:embed/>
                  </p:oleObj>
                </mc:Choice>
                <mc:Fallback>
                  <p:oleObj name="Equation" r:id="rId9" imgW="1257300" imgH="43180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 y="2448"/>
                          <a:ext cx="1641"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31771" name="Line 27"/>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72" name="Object 28"/>
            <p:cNvGraphicFramePr>
              <a:graphicFrameLocks noChangeAspect="1"/>
            </p:cNvGraphicFramePr>
            <p:nvPr/>
          </p:nvGraphicFramePr>
          <p:xfrm>
            <a:off x="2314" y="3312"/>
            <a:ext cx="497" cy="283"/>
          </p:xfrm>
          <a:graphic>
            <a:graphicData uri="http://schemas.openxmlformats.org/presentationml/2006/ole">
              <mc:AlternateContent xmlns:mc="http://schemas.openxmlformats.org/markup-compatibility/2006">
                <mc:Choice xmlns:v="urn:schemas-microsoft-com:vml" Requires="v">
                  <p:oleObj spid="_x0000_s131126" name="Équation" r:id="rId11" imgW="380880" imgH="215640" progId="Equation.3">
                    <p:embed/>
                  </p:oleObj>
                </mc:Choice>
                <mc:Fallback>
                  <p:oleObj name="Équation" r:id="rId11" imgW="380880" imgH="21564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4" y="3312"/>
                          <a:ext cx="497" cy="283"/>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pSp>
      <p:grpSp>
        <p:nvGrpSpPr>
          <p:cNvPr id="3" name="Group 29"/>
          <p:cNvGrpSpPr>
            <a:grpSpLocks/>
          </p:cNvGrpSpPr>
          <p:nvPr/>
        </p:nvGrpSpPr>
        <p:grpSpPr bwMode="auto">
          <a:xfrm>
            <a:off x="5961064" y="4246583"/>
            <a:ext cx="2954338" cy="2111375"/>
            <a:chOff x="3899" y="2592"/>
            <a:chExt cx="1861" cy="1330"/>
          </a:xfrm>
        </p:grpSpPr>
        <p:graphicFrame>
          <p:nvGraphicFramePr>
            <p:cNvPr id="31774" name="Object 30"/>
            <p:cNvGraphicFramePr>
              <a:graphicFrameLocks noChangeAspect="1"/>
            </p:cNvGraphicFramePr>
            <p:nvPr/>
          </p:nvGraphicFramePr>
          <p:xfrm>
            <a:off x="3899" y="3648"/>
            <a:ext cx="1481" cy="274"/>
          </p:xfrm>
          <a:graphic>
            <a:graphicData uri="http://schemas.openxmlformats.org/presentationml/2006/ole">
              <mc:AlternateContent xmlns:mc="http://schemas.openxmlformats.org/markup-compatibility/2006">
                <mc:Choice xmlns:v="urn:schemas-microsoft-com:vml" Requires="v">
                  <p:oleObj spid="_x0000_s131127" name="Équation" r:id="rId13" imgW="1117440" imgH="228600" progId="Equation.3">
                    <p:embed/>
                  </p:oleObj>
                </mc:Choice>
                <mc:Fallback>
                  <p:oleObj name="Équation" r:id="rId13" imgW="1117440" imgH="228600" progId="Equation.3">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9" y="3648"/>
                          <a:ext cx="1481"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5" name="Line 31"/>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1776" name="Object 32"/>
            <p:cNvGraphicFramePr>
              <a:graphicFrameLocks noChangeAspect="1"/>
            </p:cNvGraphicFramePr>
            <p:nvPr/>
          </p:nvGraphicFramePr>
          <p:xfrm>
            <a:off x="4560" y="3304"/>
            <a:ext cx="168" cy="212"/>
          </p:xfrm>
          <a:graphic>
            <a:graphicData uri="http://schemas.openxmlformats.org/presentationml/2006/ole">
              <mc:AlternateContent xmlns:mc="http://schemas.openxmlformats.org/markup-compatibility/2006">
                <mc:Choice xmlns:v="urn:schemas-microsoft-com:vml" Requires="v">
                  <p:oleObj spid="_x0000_s131128" name="Equation" r:id="rId15" imgW="126725" imgH="177415" progId="Equation.3">
                    <p:embed/>
                  </p:oleObj>
                </mc:Choice>
                <mc:Fallback>
                  <p:oleObj name="Equation" r:id="rId15" imgW="126725" imgH="177415" progId="Equation.3">
                    <p:embed/>
                    <p:pic>
                      <p:nvPicPr>
                        <p:cNvPr id="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0" y="3304"/>
                          <a:ext cx="168"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77" name="Object 33"/>
            <p:cNvGraphicFramePr>
              <a:graphicFrameLocks noChangeAspect="1"/>
            </p:cNvGraphicFramePr>
            <p:nvPr/>
          </p:nvGraphicFramePr>
          <p:xfrm>
            <a:off x="4457" y="2827"/>
            <a:ext cx="185" cy="197"/>
          </p:xfrm>
          <a:graphic>
            <a:graphicData uri="http://schemas.openxmlformats.org/presentationml/2006/ole">
              <mc:AlternateContent xmlns:mc="http://schemas.openxmlformats.org/markup-compatibility/2006">
                <mc:Choice xmlns:v="urn:schemas-microsoft-com:vml" Requires="v">
                  <p:oleObj spid="_x0000_s131129" name="Equation" r:id="rId17" imgW="139579" imgH="164957" progId="Equation.3">
                    <p:embed/>
                  </p:oleObj>
                </mc:Choice>
                <mc:Fallback>
                  <p:oleObj name="Equation" r:id="rId17" imgW="139579" imgH="164957" progId="Equation.3">
                    <p:embed/>
                    <p:pic>
                      <p:nvPicPr>
                        <p:cNvPr id="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57" y="2827"/>
                          <a:ext cx="185" cy="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78" name="Object 34"/>
            <p:cNvGraphicFramePr>
              <a:graphicFrameLocks noChangeAspect="1"/>
            </p:cNvGraphicFramePr>
            <p:nvPr/>
          </p:nvGraphicFramePr>
          <p:xfrm>
            <a:off x="5549" y="3219"/>
            <a:ext cx="211" cy="255"/>
          </p:xfrm>
          <a:graphic>
            <a:graphicData uri="http://schemas.openxmlformats.org/presentationml/2006/ole">
              <mc:AlternateContent xmlns:mc="http://schemas.openxmlformats.org/markup-compatibility/2006">
                <mc:Choice xmlns:v="urn:schemas-microsoft-com:vml" Requires="v">
                  <p:oleObj spid="_x0000_s131130" name="Équation" r:id="rId19" imgW="152280" imgH="203040" progId="Equation.3">
                    <p:embed/>
                  </p:oleObj>
                </mc:Choice>
                <mc:Fallback>
                  <p:oleObj name="Équation" r:id="rId19" imgW="152280" imgH="203040" progId="Equation.3">
                    <p:embed/>
                    <p:pic>
                      <p:nvPicPr>
                        <p:cNvPr id="0"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49" y="3219"/>
                          <a:ext cx="211"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5"/>
            <p:cNvGrpSpPr>
              <a:grpSpLocks/>
            </p:cNvGrpSpPr>
            <p:nvPr/>
          </p:nvGrpSpPr>
          <p:grpSpPr bwMode="auto">
            <a:xfrm>
              <a:off x="4128" y="3019"/>
              <a:ext cx="960" cy="288"/>
              <a:chOff x="1536" y="2880"/>
              <a:chExt cx="960" cy="288"/>
            </a:xfrm>
          </p:grpSpPr>
          <p:sp>
            <p:nvSpPr>
              <p:cNvPr id="31780" name="Line 36"/>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1781" name="Line 37"/>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1782" name="Line 38"/>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1783" name="Line 39"/>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1784" name="Object 40"/>
            <p:cNvGraphicFramePr>
              <a:graphicFrameLocks noChangeAspect="1"/>
            </p:cNvGraphicFramePr>
            <p:nvPr/>
          </p:nvGraphicFramePr>
          <p:xfrm>
            <a:off x="3905" y="3259"/>
            <a:ext cx="370" cy="274"/>
          </p:xfrm>
          <a:graphic>
            <a:graphicData uri="http://schemas.openxmlformats.org/presentationml/2006/ole">
              <mc:AlternateContent xmlns:mc="http://schemas.openxmlformats.org/markup-compatibility/2006">
                <mc:Choice xmlns:v="urn:schemas-microsoft-com:vml" Requires="v">
                  <p:oleObj spid="_x0000_s131131" name="Équation" r:id="rId21" imgW="279360" imgH="228600" progId="Equation.3">
                    <p:embed/>
                  </p:oleObj>
                </mc:Choice>
                <mc:Fallback>
                  <p:oleObj name="Équation" r:id="rId21" imgW="279360" imgH="228600" progId="Equation.3">
                    <p:embed/>
                    <p:pic>
                      <p:nvPicPr>
                        <p:cNvPr id="0"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5" y="3259"/>
                          <a:ext cx="370"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85" name="Object 41"/>
            <p:cNvGraphicFramePr>
              <a:graphicFrameLocks noChangeAspect="1"/>
            </p:cNvGraphicFramePr>
            <p:nvPr/>
          </p:nvGraphicFramePr>
          <p:xfrm>
            <a:off x="4718" y="2592"/>
            <a:ext cx="493" cy="281"/>
          </p:xfrm>
          <a:graphic>
            <a:graphicData uri="http://schemas.openxmlformats.org/presentationml/2006/ole">
              <mc:AlternateContent xmlns:mc="http://schemas.openxmlformats.org/markup-compatibility/2006">
                <mc:Choice xmlns:v="urn:schemas-microsoft-com:vml" Requires="v">
                  <p:oleObj spid="_x0000_s131132" name="Équation" r:id="rId23" imgW="380880" imgH="215640" progId="Equation.3">
                    <p:embed/>
                  </p:oleObj>
                </mc:Choice>
                <mc:Fallback>
                  <p:oleObj name="Équation" r:id="rId23" imgW="380880" imgH="215640" progId="Equation.3">
                    <p:embed/>
                    <p:pic>
                      <p:nvPicPr>
                        <p:cNvPr id="0" name="Picture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18" y="2592"/>
                          <a:ext cx="493" cy="281"/>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31786" name="Object 42"/>
            <p:cNvGraphicFramePr>
              <a:graphicFrameLocks noChangeAspect="1"/>
            </p:cNvGraphicFramePr>
            <p:nvPr/>
          </p:nvGraphicFramePr>
          <p:xfrm>
            <a:off x="4995" y="3259"/>
            <a:ext cx="220" cy="274"/>
          </p:xfrm>
          <a:graphic>
            <a:graphicData uri="http://schemas.openxmlformats.org/presentationml/2006/ole">
              <mc:AlternateContent xmlns:mc="http://schemas.openxmlformats.org/markup-compatibility/2006">
                <mc:Choice xmlns:v="urn:schemas-microsoft-com:vml" Requires="v">
                  <p:oleObj spid="_x0000_s131133" name="Équation" r:id="rId25" imgW="164880" imgH="228600" progId="Equation.3">
                    <p:embed/>
                  </p:oleObj>
                </mc:Choice>
                <mc:Fallback>
                  <p:oleObj name="Équation" r:id="rId25" imgW="164880" imgH="228600" progId="Equation.3">
                    <p:embed/>
                    <p:pic>
                      <p:nvPicPr>
                        <p:cNvPr id="0"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95" y="3259"/>
                          <a:ext cx="220"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 name="ZoneTexte 34"/>
          <p:cNvSpPr txBox="1"/>
          <p:nvPr/>
        </p:nvSpPr>
        <p:spPr>
          <a:xfrm>
            <a:off x="0" y="1500174"/>
            <a:ext cx="9144000" cy="1938992"/>
          </a:xfrm>
          <a:prstGeom prst="rect">
            <a:avLst/>
          </a:prstGeom>
          <a:noFill/>
        </p:spPr>
        <p:txBody>
          <a:bodyPr wrap="square" rtlCol="0">
            <a:spAutoFit/>
          </a:bodyPr>
          <a:lstStyle/>
          <a:p>
            <a:pPr algn="just"/>
            <a:r>
              <a:rPr lang="fr-FR" sz="2000" b="0" dirty="0">
                <a:solidFill>
                  <a:srgbClr val="00B050"/>
                </a:solidFill>
              </a:rPr>
              <a:t>Pour convertir un signal échantillonné en un signal analogique il suffit d’éliminer la périodisation de son spectre et garder que la période principale. Ceci peut être obtenu par un filtre passe-bas.</a:t>
            </a:r>
          </a:p>
          <a:p>
            <a:pPr algn="just"/>
            <a:endParaRPr lang="fr-FR" sz="2000" b="0" dirty="0"/>
          </a:p>
          <a:p>
            <a:pPr algn="just"/>
            <a:r>
              <a:rPr lang="fr-FR" sz="2000" b="0" dirty="0">
                <a:solidFill>
                  <a:srgbClr val="FF0000"/>
                </a:solidFill>
              </a:rPr>
              <a:t>Si on suppose au départ que le filtre de reconstruction, appelé aussi filtre interpolateur, est idéal (réponse fréquentielle sous forme d’une fenêtre rectangulaire).</a:t>
            </a:r>
          </a:p>
        </p:txBody>
      </p:sp>
      <p:sp>
        <p:nvSpPr>
          <p:cNvPr id="32"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3" name="Espace réservé du numéro de diapositive 32"/>
          <p:cNvSpPr>
            <a:spLocks noGrp="1"/>
          </p:cNvSpPr>
          <p:nvPr>
            <p:ph type="sldNum" sz="quarter" idx="12"/>
          </p:nvPr>
        </p:nvSpPr>
        <p:spPr/>
        <p:txBody>
          <a:bodyPr/>
          <a:lstStyle/>
          <a:p>
            <a:fld id="{2C94B7E7-F509-4100-BE7B-E3DEB2C53554}"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Line 9"/>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1760" name="Text Box 16"/>
          <p:cNvSpPr txBox="1">
            <a:spLocks noChangeArrowheads="1"/>
          </p:cNvSpPr>
          <p:nvPr/>
        </p:nvSpPr>
        <p:spPr bwMode="auto">
          <a:xfrm>
            <a:off x="395288" y="836613"/>
            <a:ext cx="5605472" cy="461665"/>
          </a:xfrm>
          <a:prstGeom prst="rect">
            <a:avLst/>
          </a:prstGeom>
          <a:noFill/>
          <a:ln w="9525">
            <a:noFill/>
            <a:miter lim="800000"/>
            <a:headEnd/>
            <a:tailEnd/>
          </a:ln>
          <a:effectLst/>
        </p:spPr>
        <p:txBody>
          <a:bodyPr wrap="square">
            <a:spAutoFit/>
          </a:bodyPr>
          <a:lstStyle/>
          <a:p>
            <a:r>
              <a:rPr lang="en-US" altLang="zh-CN" dirty="0"/>
              <a:t>La reconstruction du signal </a:t>
            </a:r>
            <a:r>
              <a:rPr lang="en-US" altLang="zh-CN" dirty="0" err="1"/>
              <a:t>analogique</a:t>
            </a:r>
            <a:endParaRPr lang="en-US" altLang="zh-CN" dirty="0"/>
          </a:p>
        </p:txBody>
      </p:sp>
      <p:grpSp>
        <p:nvGrpSpPr>
          <p:cNvPr id="2" name="Group 17"/>
          <p:cNvGrpSpPr>
            <a:grpSpLocks/>
          </p:cNvGrpSpPr>
          <p:nvPr/>
        </p:nvGrpSpPr>
        <p:grpSpPr bwMode="auto">
          <a:xfrm>
            <a:off x="323850" y="1285860"/>
            <a:ext cx="5400675" cy="2005012"/>
            <a:chOff x="192" y="2448"/>
            <a:chExt cx="3402" cy="1263"/>
          </a:xfrm>
        </p:grpSpPr>
        <p:sp>
          <p:nvSpPr>
            <p:cNvPr id="31762" name="Rectangle 18"/>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1763" name="Object 19"/>
            <p:cNvGraphicFramePr>
              <a:graphicFrameLocks noChangeAspect="1"/>
            </p:cNvGraphicFramePr>
            <p:nvPr/>
          </p:nvGraphicFramePr>
          <p:xfrm>
            <a:off x="1632" y="3120"/>
            <a:ext cx="417" cy="293"/>
          </p:xfrm>
          <a:graphic>
            <a:graphicData uri="http://schemas.openxmlformats.org/presentationml/2006/ole">
              <mc:AlternateContent xmlns:mc="http://schemas.openxmlformats.org/markup-compatibility/2006">
                <mc:Choice xmlns:v="urn:schemas-microsoft-com:vml" Requires="v">
                  <p:oleObj spid="_x0000_s132158" name="Equation" r:id="rId3" imgW="342751" imgH="241195" progId="Equation.3">
                    <p:embed/>
                  </p:oleObj>
                </mc:Choice>
                <mc:Fallback>
                  <p:oleObj name="Equation" r:id="rId3" imgW="342751" imgH="241195"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3120"/>
                          <a:ext cx="417"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4" name="Line 20"/>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5" name="Object 21"/>
            <p:cNvGraphicFramePr>
              <a:graphicFrameLocks noChangeAspect="1"/>
            </p:cNvGraphicFramePr>
            <p:nvPr/>
          </p:nvGraphicFramePr>
          <p:xfrm>
            <a:off x="3162" y="3138"/>
            <a:ext cx="432" cy="308"/>
          </p:xfrm>
          <a:graphic>
            <a:graphicData uri="http://schemas.openxmlformats.org/presentationml/2006/ole">
              <mc:AlternateContent xmlns:mc="http://schemas.openxmlformats.org/markup-compatibility/2006">
                <mc:Choice xmlns:v="urn:schemas-microsoft-com:vml" Requires="v">
                  <p:oleObj spid="_x0000_s132159" name="Equation" r:id="rId5" imgW="355292" imgH="253780" progId="">
                    <p:embed/>
                  </p:oleObj>
                </mc:Choice>
                <mc:Fallback>
                  <p:oleObj name="Equation" r:id="rId5" imgW="355292" imgH="25378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2" y="3138"/>
                          <a:ext cx="432" cy="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6" name="AutoShape 22"/>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1767" name="Line 23"/>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31768" name="Line 24"/>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9" name="Object 25"/>
            <p:cNvGraphicFramePr>
              <a:graphicFrameLocks noChangeAspect="1"/>
            </p:cNvGraphicFramePr>
            <p:nvPr/>
          </p:nvGraphicFramePr>
          <p:xfrm>
            <a:off x="192" y="3312"/>
            <a:ext cx="324" cy="262"/>
          </p:xfrm>
          <a:graphic>
            <a:graphicData uri="http://schemas.openxmlformats.org/presentationml/2006/ole">
              <mc:AlternateContent xmlns:mc="http://schemas.openxmlformats.org/markup-compatibility/2006">
                <mc:Choice xmlns:v="urn:schemas-microsoft-com:vml" Requires="v">
                  <p:oleObj spid="_x0000_s132160" name="Equation" r:id="rId7" imgW="266353" imgH="215619" progId="Equation.3">
                    <p:embed/>
                  </p:oleObj>
                </mc:Choice>
                <mc:Fallback>
                  <p:oleObj name="Equation" r:id="rId7" imgW="266353" imgH="215619"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3312"/>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70" name="Object 26"/>
            <p:cNvGraphicFramePr>
              <a:graphicFrameLocks noChangeAspect="1"/>
            </p:cNvGraphicFramePr>
            <p:nvPr/>
          </p:nvGraphicFramePr>
          <p:xfrm>
            <a:off x="480" y="2448"/>
            <a:ext cx="1641" cy="562"/>
          </p:xfrm>
          <a:graphic>
            <a:graphicData uri="http://schemas.openxmlformats.org/presentationml/2006/ole">
              <mc:AlternateContent xmlns:mc="http://schemas.openxmlformats.org/markup-compatibility/2006">
                <mc:Choice xmlns:v="urn:schemas-microsoft-com:vml" Requires="v">
                  <p:oleObj spid="_x0000_s132161" name="Equation" r:id="rId9" imgW="1257300" imgH="431800" progId="Equation.3">
                    <p:embed/>
                  </p:oleObj>
                </mc:Choice>
                <mc:Fallback>
                  <p:oleObj name="Equation" r:id="rId9" imgW="1257300" imgH="43180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 y="2448"/>
                          <a:ext cx="1641"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31771" name="Line 27"/>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72" name="Object 28"/>
            <p:cNvGraphicFramePr>
              <a:graphicFrameLocks noChangeAspect="1"/>
            </p:cNvGraphicFramePr>
            <p:nvPr/>
          </p:nvGraphicFramePr>
          <p:xfrm>
            <a:off x="2314" y="3312"/>
            <a:ext cx="497" cy="283"/>
          </p:xfrm>
          <a:graphic>
            <a:graphicData uri="http://schemas.openxmlformats.org/presentationml/2006/ole">
              <mc:AlternateContent xmlns:mc="http://schemas.openxmlformats.org/markup-compatibility/2006">
                <mc:Choice xmlns:v="urn:schemas-microsoft-com:vml" Requires="v">
                  <p:oleObj spid="_x0000_s132162" name="Équation" r:id="rId11" imgW="380880" imgH="215640" progId="Equation.3">
                    <p:embed/>
                  </p:oleObj>
                </mc:Choice>
                <mc:Fallback>
                  <p:oleObj name="Équation" r:id="rId11" imgW="380880" imgH="21564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4" y="3312"/>
                          <a:ext cx="497" cy="283"/>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pSp>
      <p:grpSp>
        <p:nvGrpSpPr>
          <p:cNvPr id="3" name="Group 29"/>
          <p:cNvGrpSpPr>
            <a:grpSpLocks/>
          </p:cNvGrpSpPr>
          <p:nvPr/>
        </p:nvGrpSpPr>
        <p:grpSpPr bwMode="auto">
          <a:xfrm>
            <a:off x="5961064" y="1357298"/>
            <a:ext cx="2954338" cy="2111375"/>
            <a:chOff x="3899" y="2592"/>
            <a:chExt cx="1861" cy="1330"/>
          </a:xfrm>
        </p:grpSpPr>
        <p:graphicFrame>
          <p:nvGraphicFramePr>
            <p:cNvPr id="31774" name="Object 30"/>
            <p:cNvGraphicFramePr>
              <a:graphicFrameLocks noChangeAspect="1"/>
            </p:cNvGraphicFramePr>
            <p:nvPr/>
          </p:nvGraphicFramePr>
          <p:xfrm>
            <a:off x="3899" y="3648"/>
            <a:ext cx="1481" cy="274"/>
          </p:xfrm>
          <a:graphic>
            <a:graphicData uri="http://schemas.openxmlformats.org/presentationml/2006/ole">
              <mc:AlternateContent xmlns:mc="http://schemas.openxmlformats.org/markup-compatibility/2006">
                <mc:Choice xmlns:v="urn:schemas-microsoft-com:vml" Requires="v">
                  <p:oleObj spid="_x0000_s132163" name="Équation" r:id="rId13" imgW="1117440" imgH="228600" progId="Equation.3">
                    <p:embed/>
                  </p:oleObj>
                </mc:Choice>
                <mc:Fallback>
                  <p:oleObj name="Équation" r:id="rId13" imgW="1117440" imgH="228600" progId="Equation.3">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9" y="3648"/>
                          <a:ext cx="1481"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5" name="Line 31"/>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1776" name="Object 32"/>
            <p:cNvGraphicFramePr>
              <a:graphicFrameLocks noChangeAspect="1"/>
            </p:cNvGraphicFramePr>
            <p:nvPr/>
          </p:nvGraphicFramePr>
          <p:xfrm>
            <a:off x="4560" y="3304"/>
            <a:ext cx="168" cy="212"/>
          </p:xfrm>
          <a:graphic>
            <a:graphicData uri="http://schemas.openxmlformats.org/presentationml/2006/ole">
              <mc:AlternateContent xmlns:mc="http://schemas.openxmlformats.org/markup-compatibility/2006">
                <mc:Choice xmlns:v="urn:schemas-microsoft-com:vml" Requires="v">
                  <p:oleObj spid="_x0000_s132164" name="Equation" r:id="rId15" imgW="126725" imgH="177415" progId="Equation.3">
                    <p:embed/>
                  </p:oleObj>
                </mc:Choice>
                <mc:Fallback>
                  <p:oleObj name="Equation" r:id="rId15" imgW="126725" imgH="177415" progId="Equation.3">
                    <p:embed/>
                    <p:pic>
                      <p:nvPicPr>
                        <p:cNvPr id="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0" y="3304"/>
                          <a:ext cx="168"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77" name="Object 33"/>
            <p:cNvGraphicFramePr>
              <a:graphicFrameLocks noChangeAspect="1"/>
            </p:cNvGraphicFramePr>
            <p:nvPr/>
          </p:nvGraphicFramePr>
          <p:xfrm>
            <a:off x="4457" y="2827"/>
            <a:ext cx="185" cy="197"/>
          </p:xfrm>
          <a:graphic>
            <a:graphicData uri="http://schemas.openxmlformats.org/presentationml/2006/ole">
              <mc:AlternateContent xmlns:mc="http://schemas.openxmlformats.org/markup-compatibility/2006">
                <mc:Choice xmlns:v="urn:schemas-microsoft-com:vml" Requires="v">
                  <p:oleObj spid="_x0000_s132165" name="Equation" r:id="rId17" imgW="139579" imgH="164957" progId="Equation.3">
                    <p:embed/>
                  </p:oleObj>
                </mc:Choice>
                <mc:Fallback>
                  <p:oleObj name="Equation" r:id="rId17" imgW="139579" imgH="164957" progId="Equation.3">
                    <p:embed/>
                    <p:pic>
                      <p:nvPicPr>
                        <p:cNvPr id="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57" y="2827"/>
                          <a:ext cx="185" cy="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78" name="Object 34"/>
            <p:cNvGraphicFramePr>
              <a:graphicFrameLocks noChangeAspect="1"/>
            </p:cNvGraphicFramePr>
            <p:nvPr/>
          </p:nvGraphicFramePr>
          <p:xfrm>
            <a:off x="5549" y="3219"/>
            <a:ext cx="211" cy="255"/>
          </p:xfrm>
          <a:graphic>
            <a:graphicData uri="http://schemas.openxmlformats.org/presentationml/2006/ole">
              <mc:AlternateContent xmlns:mc="http://schemas.openxmlformats.org/markup-compatibility/2006">
                <mc:Choice xmlns:v="urn:schemas-microsoft-com:vml" Requires="v">
                  <p:oleObj spid="_x0000_s132166" name="Équation" r:id="rId19" imgW="152280" imgH="203040" progId="Equation.3">
                    <p:embed/>
                  </p:oleObj>
                </mc:Choice>
                <mc:Fallback>
                  <p:oleObj name="Équation" r:id="rId19" imgW="152280" imgH="203040" progId="Equation.3">
                    <p:embed/>
                    <p:pic>
                      <p:nvPicPr>
                        <p:cNvPr id="0"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49" y="3219"/>
                          <a:ext cx="211"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5"/>
            <p:cNvGrpSpPr>
              <a:grpSpLocks/>
            </p:cNvGrpSpPr>
            <p:nvPr/>
          </p:nvGrpSpPr>
          <p:grpSpPr bwMode="auto">
            <a:xfrm>
              <a:off x="4128" y="3019"/>
              <a:ext cx="960" cy="288"/>
              <a:chOff x="1536" y="2880"/>
              <a:chExt cx="960" cy="288"/>
            </a:xfrm>
          </p:grpSpPr>
          <p:sp>
            <p:nvSpPr>
              <p:cNvPr id="31780" name="Line 36"/>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1781" name="Line 37"/>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1782" name="Line 38"/>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1783" name="Line 39"/>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1784" name="Object 40"/>
            <p:cNvGraphicFramePr>
              <a:graphicFrameLocks noChangeAspect="1"/>
            </p:cNvGraphicFramePr>
            <p:nvPr/>
          </p:nvGraphicFramePr>
          <p:xfrm>
            <a:off x="3905" y="3259"/>
            <a:ext cx="370" cy="274"/>
          </p:xfrm>
          <a:graphic>
            <a:graphicData uri="http://schemas.openxmlformats.org/presentationml/2006/ole">
              <mc:AlternateContent xmlns:mc="http://schemas.openxmlformats.org/markup-compatibility/2006">
                <mc:Choice xmlns:v="urn:schemas-microsoft-com:vml" Requires="v">
                  <p:oleObj spid="_x0000_s132167" name="Équation" r:id="rId21" imgW="279360" imgH="228600" progId="Equation.3">
                    <p:embed/>
                  </p:oleObj>
                </mc:Choice>
                <mc:Fallback>
                  <p:oleObj name="Équation" r:id="rId21" imgW="279360" imgH="228600" progId="Equation.3">
                    <p:embed/>
                    <p:pic>
                      <p:nvPicPr>
                        <p:cNvPr id="0"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5" y="3259"/>
                          <a:ext cx="370"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85" name="Object 41"/>
            <p:cNvGraphicFramePr>
              <a:graphicFrameLocks noChangeAspect="1"/>
            </p:cNvGraphicFramePr>
            <p:nvPr/>
          </p:nvGraphicFramePr>
          <p:xfrm>
            <a:off x="4718" y="2592"/>
            <a:ext cx="493" cy="281"/>
          </p:xfrm>
          <a:graphic>
            <a:graphicData uri="http://schemas.openxmlformats.org/presentationml/2006/ole">
              <mc:AlternateContent xmlns:mc="http://schemas.openxmlformats.org/markup-compatibility/2006">
                <mc:Choice xmlns:v="urn:schemas-microsoft-com:vml" Requires="v">
                  <p:oleObj spid="_x0000_s132168" name="Équation" r:id="rId23" imgW="380880" imgH="215640" progId="Equation.3">
                    <p:embed/>
                  </p:oleObj>
                </mc:Choice>
                <mc:Fallback>
                  <p:oleObj name="Équation" r:id="rId23" imgW="380880" imgH="215640" progId="Equation.3">
                    <p:embed/>
                    <p:pic>
                      <p:nvPicPr>
                        <p:cNvPr id="0" name="Picture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18" y="2592"/>
                          <a:ext cx="493" cy="281"/>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31786" name="Object 42"/>
            <p:cNvGraphicFramePr>
              <a:graphicFrameLocks noChangeAspect="1"/>
            </p:cNvGraphicFramePr>
            <p:nvPr/>
          </p:nvGraphicFramePr>
          <p:xfrm>
            <a:off x="4995" y="3259"/>
            <a:ext cx="220" cy="274"/>
          </p:xfrm>
          <a:graphic>
            <a:graphicData uri="http://schemas.openxmlformats.org/presentationml/2006/ole">
              <mc:AlternateContent xmlns:mc="http://schemas.openxmlformats.org/markup-compatibility/2006">
                <mc:Choice xmlns:v="urn:schemas-microsoft-com:vml" Requires="v">
                  <p:oleObj spid="_x0000_s132169" name="Équation" r:id="rId25" imgW="164880" imgH="228600" progId="Equation.3">
                    <p:embed/>
                  </p:oleObj>
                </mc:Choice>
                <mc:Fallback>
                  <p:oleObj name="Équation" r:id="rId25" imgW="164880" imgH="228600" progId="Equation.3">
                    <p:embed/>
                    <p:pic>
                      <p:nvPicPr>
                        <p:cNvPr id="0"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95" y="3259"/>
                          <a:ext cx="220"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1795" name="Object 51"/>
          <p:cNvGraphicFramePr>
            <a:graphicFrameLocks noChangeAspect="1"/>
          </p:cNvGraphicFramePr>
          <p:nvPr/>
        </p:nvGraphicFramePr>
        <p:xfrm>
          <a:off x="728663" y="3571876"/>
          <a:ext cx="7032625" cy="1233488"/>
        </p:xfrm>
        <a:graphic>
          <a:graphicData uri="http://schemas.openxmlformats.org/presentationml/2006/ole">
            <mc:AlternateContent xmlns:mc="http://schemas.openxmlformats.org/markup-compatibility/2006">
              <mc:Choice xmlns:v="urn:schemas-microsoft-com:vml" Requires="v">
                <p:oleObj spid="_x0000_s132170" name="Équation" r:id="rId27" imgW="2933640" imgH="507960" progId="Equation.3">
                  <p:embed/>
                </p:oleObj>
              </mc:Choice>
              <mc:Fallback>
                <p:oleObj name="Équation" r:id="rId27" imgW="2933640" imgH="507960" progId="Equation.3">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8663" y="3571876"/>
                        <a:ext cx="7032625" cy="123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96" name="Object 52"/>
          <p:cNvGraphicFramePr>
            <a:graphicFrameLocks noChangeAspect="1"/>
          </p:cNvGraphicFramePr>
          <p:nvPr/>
        </p:nvGraphicFramePr>
        <p:xfrm>
          <a:off x="1103313" y="4714884"/>
          <a:ext cx="6424612" cy="1047750"/>
        </p:xfrm>
        <a:graphic>
          <a:graphicData uri="http://schemas.openxmlformats.org/presentationml/2006/ole">
            <mc:AlternateContent xmlns:mc="http://schemas.openxmlformats.org/markup-compatibility/2006">
              <mc:Choice xmlns:v="urn:schemas-microsoft-com:vml" Requires="v">
                <p:oleObj spid="_x0000_s132171" name="Équation" r:id="rId29" imgW="2679480" imgH="431640" progId="Equation.3">
                  <p:embed/>
                </p:oleObj>
              </mc:Choice>
              <mc:Fallback>
                <p:oleObj name="Équation" r:id="rId29" imgW="2679480" imgH="431640" progId="Equation.3">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03313" y="4714884"/>
                        <a:ext cx="6424612"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97" name="Object 53"/>
          <p:cNvGraphicFramePr>
            <a:graphicFrameLocks noChangeAspect="1"/>
          </p:cNvGraphicFramePr>
          <p:nvPr/>
        </p:nvGraphicFramePr>
        <p:xfrm>
          <a:off x="1568450" y="5786438"/>
          <a:ext cx="5572125" cy="1047750"/>
        </p:xfrm>
        <a:graphic>
          <a:graphicData uri="http://schemas.openxmlformats.org/presentationml/2006/ole">
            <mc:AlternateContent xmlns:mc="http://schemas.openxmlformats.org/markup-compatibility/2006">
              <mc:Choice xmlns:v="urn:schemas-microsoft-com:vml" Requires="v">
                <p:oleObj spid="_x0000_s132172" name="Équation" r:id="rId31" imgW="2323800" imgH="431640" progId="Equation.3">
                  <p:embed/>
                </p:oleObj>
              </mc:Choice>
              <mc:Fallback>
                <p:oleObj name="Équation" r:id="rId31" imgW="2323800" imgH="431640" progId="Equation.3">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68450" y="5786438"/>
                        <a:ext cx="5572125"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5" name="Espace réservé du numéro de diapositive 34"/>
          <p:cNvSpPr>
            <a:spLocks noGrp="1"/>
          </p:cNvSpPr>
          <p:nvPr>
            <p:ph type="sldNum" sz="quarter" idx="12"/>
          </p:nvPr>
        </p:nvSpPr>
        <p:spPr/>
        <p:txBody>
          <a:bodyPr/>
          <a:lstStyle/>
          <a:p>
            <a:fld id="{2C94B7E7-F509-4100-BE7B-E3DEB2C53554}" type="slidenum">
              <a:rPr lang="fr-FR" smtClean="0"/>
              <a:pPr/>
              <a:t>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87" name="Picture 11" descr="Sample3"/>
          <p:cNvPicPr>
            <a:picLocks noChangeAspect="1" noChangeArrowheads="1"/>
          </p:cNvPicPr>
          <p:nvPr/>
        </p:nvPicPr>
        <p:blipFill>
          <a:blip r:embed="rId2"/>
          <a:srcRect/>
          <a:stretch>
            <a:fillRect/>
          </a:stretch>
        </p:blipFill>
        <p:spPr bwMode="auto">
          <a:xfrm>
            <a:off x="1136650" y="990600"/>
            <a:ext cx="6864350" cy="5148263"/>
          </a:xfrm>
          <a:prstGeom prst="rect">
            <a:avLst/>
          </a:prstGeom>
          <a:noFill/>
        </p:spPr>
      </p:pic>
      <p:sp>
        <p:nvSpPr>
          <p:cNvPr id="331778" name="Rectangle 2"/>
          <p:cNvSpPr>
            <a:spLocks noGrp="1" noChangeArrowheads="1"/>
          </p:cNvSpPr>
          <p:nvPr>
            <p:ph type="title"/>
          </p:nvPr>
        </p:nvSpPr>
        <p:spPr>
          <a:xfrm>
            <a:off x="457200" y="642926"/>
            <a:ext cx="8229600" cy="1143000"/>
          </a:xfrm>
        </p:spPr>
        <p:txBody>
          <a:bodyPr/>
          <a:lstStyle/>
          <a:p>
            <a:r>
              <a:rPr lang="en-US" sz="3200" dirty="0" err="1"/>
              <a:t>Théorie</a:t>
            </a:r>
            <a:r>
              <a:rPr lang="en-US" sz="3200" dirty="0"/>
              <a:t> </a:t>
            </a:r>
            <a:r>
              <a:rPr lang="en-US" sz="3200" dirty="0" err="1"/>
              <a:t>d’échantillonnage</a:t>
            </a:r>
            <a:endParaRPr lang="en-US" sz="3200" dirty="0"/>
          </a:p>
        </p:txBody>
      </p:sp>
      <p:sp>
        <p:nvSpPr>
          <p:cNvPr id="331780" name="Text Box 4"/>
          <p:cNvSpPr txBox="1">
            <a:spLocks noChangeArrowheads="1"/>
          </p:cNvSpPr>
          <p:nvPr/>
        </p:nvSpPr>
        <p:spPr bwMode="auto">
          <a:xfrm>
            <a:off x="250031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1781" name="Text Box 5"/>
          <p:cNvSpPr txBox="1">
            <a:spLocks noChangeArrowheads="1"/>
          </p:cNvSpPr>
          <p:nvPr/>
        </p:nvSpPr>
        <p:spPr bwMode="auto">
          <a:xfrm>
            <a:off x="2500313"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2" name="Text Box 6"/>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3"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4" name="Text Box 8"/>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331785" name="Text Box 9"/>
          <p:cNvSpPr txBox="1">
            <a:spLocks noChangeArrowheads="1"/>
          </p:cNvSpPr>
          <p:nvPr/>
        </p:nvSpPr>
        <p:spPr bwMode="auto">
          <a:xfrm>
            <a:off x="2347913"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t>x</a:t>
            </a:r>
            <a:r>
              <a:rPr lang="en-US" sz="2800" b="0" i="1" baseline="-25000" dirty="0" err="1"/>
              <a:t>p</a:t>
            </a:r>
            <a:r>
              <a:rPr lang="en-US" sz="2800" b="0" i="1" dirty="0">
                <a:latin typeface="Times New Roman" pitchFamily="18" charset="0"/>
              </a:rPr>
              <a:t>(t)</a:t>
            </a:r>
          </a:p>
        </p:txBody>
      </p:sp>
      <p:sp>
        <p:nvSpPr>
          <p:cNvPr id="331786" name="AutoShape 10"/>
          <p:cNvSpPr>
            <a:spLocks noChangeArrowheads="1"/>
          </p:cNvSpPr>
          <p:nvPr/>
        </p:nvSpPr>
        <p:spPr bwMode="auto">
          <a:xfrm>
            <a:off x="7315232" y="4081474"/>
            <a:ext cx="1828800" cy="990600"/>
          </a:xfrm>
          <a:prstGeom prst="wedgeRoundRectCallout">
            <a:avLst>
              <a:gd name="adj1" fmla="val -41838"/>
              <a:gd name="adj2" fmla="val 73236"/>
              <a:gd name="adj3" fmla="val 16667"/>
            </a:avLst>
          </a:prstGeom>
          <a:solidFill>
            <a:schemeClr val="tx2">
              <a:lumMod val="20000"/>
              <a:lumOff val="80000"/>
            </a:schemeClr>
          </a:solidFill>
          <a:ln w="25400">
            <a:solidFill>
              <a:schemeClr val="tx1"/>
            </a:solidFill>
            <a:miter lim="800000"/>
            <a:headEnd/>
            <a:tailEnd/>
          </a:ln>
          <a:effectLst/>
        </p:spPr>
        <p:txBody>
          <a:bodyPr/>
          <a:lstStyle/>
          <a:p>
            <a:pPr algn="ctr"/>
            <a:r>
              <a:rPr lang="en-US" sz="1400" dirty="0">
                <a:solidFill>
                  <a:schemeClr val="accent3">
                    <a:lumMod val="50000"/>
                  </a:schemeClr>
                </a:solidFill>
              </a:rPr>
              <a:t>Duplication des </a:t>
            </a:r>
            <a:r>
              <a:rPr lang="en-US" sz="1400" dirty="0" err="1">
                <a:solidFill>
                  <a:schemeClr val="accent3">
                    <a:lumMod val="50000"/>
                  </a:schemeClr>
                </a:solidFill>
              </a:rPr>
              <a:t>spectres</a:t>
            </a:r>
            <a:r>
              <a:rPr lang="en-US" sz="1400" dirty="0">
                <a:solidFill>
                  <a:schemeClr val="accent3">
                    <a:lumMod val="50000"/>
                  </a:schemeClr>
                </a:solidFill>
              </a:rPr>
              <a:t> à cause de </a:t>
            </a:r>
            <a:r>
              <a:rPr lang="en-US" sz="1400" dirty="0" err="1">
                <a:solidFill>
                  <a:schemeClr val="accent3">
                    <a:lumMod val="50000"/>
                  </a:schemeClr>
                </a:solidFill>
              </a:rPr>
              <a:t>l’échantillonnage</a:t>
            </a:r>
            <a:endParaRPr lang="en-US" sz="1400" dirty="0">
              <a:solidFill>
                <a:schemeClr val="accent3">
                  <a:lumMod val="50000"/>
                </a:schemeClr>
              </a:solidFill>
            </a:endParaRP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13" name="Picture 13" descr="ReconstructWithSinc3"/>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32802" name="Rectangle 2"/>
          <p:cNvSpPr>
            <a:spLocks noGrp="1" noChangeArrowheads="1"/>
          </p:cNvSpPr>
          <p:nvPr>
            <p:ph type="title"/>
          </p:nvPr>
        </p:nvSpPr>
        <p:spPr/>
        <p:txBody>
          <a:bodyPr/>
          <a:lstStyle/>
          <a:p>
            <a:r>
              <a:rPr lang="en-US" sz="3200" dirty="0" err="1"/>
              <a:t>Théorie</a:t>
            </a:r>
            <a:r>
              <a:rPr lang="en-US" sz="3200" dirty="0"/>
              <a:t> de la Reconstruction</a:t>
            </a:r>
          </a:p>
        </p:txBody>
      </p:sp>
      <p:sp>
        <p:nvSpPr>
          <p:cNvPr id="332804" name="Text Box 4"/>
          <p:cNvSpPr txBox="1">
            <a:spLocks noChangeArrowheads="1"/>
          </p:cNvSpPr>
          <p:nvPr/>
        </p:nvSpPr>
        <p:spPr bwMode="auto">
          <a:xfrm>
            <a:off x="594836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2805" name="Text Box 5"/>
          <p:cNvSpPr txBox="1">
            <a:spLocks noChangeArrowheads="1"/>
          </p:cNvSpPr>
          <p:nvPr/>
        </p:nvSpPr>
        <p:spPr bwMode="auto">
          <a:xfrm>
            <a:off x="2557463"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6" name="Text Box 6"/>
          <p:cNvSpPr txBox="1">
            <a:spLocks noChangeArrowheads="1"/>
          </p:cNvSpPr>
          <p:nvPr/>
        </p:nvSpPr>
        <p:spPr bwMode="auto">
          <a:xfrm>
            <a:off x="2524125"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7"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8" name="Text Box 8"/>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baseline="-25000" dirty="0" err="1">
                <a:latin typeface="Times New Roman" pitchFamily="18" charset="0"/>
              </a:rPr>
              <a:t>Xp</a:t>
            </a:r>
            <a:r>
              <a:rPr lang="en-US" sz="2800" b="0" i="1" baseline="-25000" dirty="0">
                <a:latin typeface="Times New Roman" pitchFamily="18" charset="0"/>
              </a:rPr>
              <a:t>(f)</a:t>
            </a:r>
            <a:endParaRPr lang="en-US" sz="2800" b="0" i="1" dirty="0">
              <a:latin typeface="Times New Roman" pitchFamily="18" charset="0"/>
            </a:endParaRPr>
          </a:p>
        </p:txBody>
      </p:sp>
      <p:sp>
        <p:nvSpPr>
          <p:cNvPr id="332809" name="Text Box 9"/>
          <p:cNvSpPr txBox="1">
            <a:spLocks noChangeArrowheads="1"/>
          </p:cNvSpPr>
          <p:nvPr/>
        </p:nvSpPr>
        <p:spPr bwMode="auto">
          <a:xfrm>
            <a:off x="2405063"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t>X</a:t>
            </a:r>
            <a:r>
              <a:rPr lang="en-US" sz="2800" b="0" i="1" baseline="-25000" dirty="0" err="1"/>
              <a:t>p</a:t>
            </a:r>
            <a:r>
              <a:rPr lang="en-US" sz="2800" b="0" i="1" dirty="0"/>
              <a:t>(t)</a:t>
            </a:r>
            <a:endParaRPr lang="en-US" sz="2800" b="0" i="1" dirty="0">
              <a:latin typeface="Times New Roman" pitchFamily="18" charset="0"/>
            </a:endParaRPr>
          </a:p>
        </p:txBody>
      </p:sp>
      <p:sp>
        <p:nvSpPr>
          <p:cNvPr id="332810" name="Line 10"/>
          <p:cNvSpPr>
            <a:spLocks noChangeShapeType="1"/>
          </p:cNvSpPr>
          <p:nvPr/>
        </p:nvSpPr>
        <p:spPr bwMode="auto">
          <a:xfrm>
            <a:off x="585787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32811" name="Line 11"/>
          <p:cNvSpPr>
            <a:spLocks noChangeShapeType="1"/>
          </p:cNvSpPr>
          <p:nvPr/>
        </p:nvSpPr>
        <p:spPr bwMode="auto">
          <a:xfrm>
            <a:off x="675322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32812" name="Text Box 12"/>
          <p:cNvSpPr txBox="1">
            <a:spLocks noChangeArrowheads="1"/>
          </p:cNvSpPr>
          <p:nvPr/>
        </p:nvSpPr>
        <p:spPr bwMode="auto">
          <a:xfrm>
            <a:off x="3810000" y="2971800"/>
            <a:ext cx="685800" cy="396875"/>
          </a:xfrm>
          <a:prstGeom prst="rect">
            <a:avLst/>
          </a:prstGeom>
          <a:noFill/>
          <a:ln w="25400">
            <a:noFill/>
            <a:miter lim="800000"/>
            <a:headEnd/>
            <a:tailEnd/>
          </a:ln>
          <a:effectLst/>
        </p:spPr>
        <p:txBody>
          <a:bodyPr>
            <a:spAutoFit/>
          </a:bodyPr>
          <a:lstStyle/>
          <a:p>
            <a:pPr>
              <a:spcBef>
                <a:spcPct val="50000"/>
              </a:spcBef>
            </a:pPr>
            <a:r>
              <a:rPr lang="en-US" sz="2000" b="0">
                <a:latin typeface="Times New Roman" pitchFamily="18" charset="0"/>
              </a:rPr>
              <a:t>sinc</a:t>
            </a:r>
          </a:p>
        </p:txBody>
      </p:sp>
      <p:sp>
        <p:nvSpPr>
          <p:cNvPr id="13"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35" name="Picture 11" descr="Sample2"/>
          <p:cNvPicPr>
            <a:picLocks noChangeAspect="1" noChangeArrowheads="1"/>
          </p:cNvPicPr>
          <p:nvPr/>
        </p:nvPicPr>
        <p:blipFill>
          <a:blip r:embed="rId2"/>
          <a:srcRect/>
          <a:stretch>
            <a:fillRect/>
          </a:stretch>
        </p:blipFill>
        <p:spPr bwMode="auto">
          <a:xfrm>
            <a:off x="1136650" y="990600"/>
            <a:ext cx="6864350" cy="5148263"/>
          </a:xfrm>
          <a:prstGeom prst="rect">
            <a:avLst/>
          </a:prstGeom>
          <a:noFill/>
        </p:spPr>
      </p:pic>
      <p:sp>
        <p:nvSpPr>
          <p:cNvPr id="308226" name="Rectangle 2"/>
          <p:cNvSpPr>
            <a:spLocks noGrp="1" noChangeArrowheads="1"/>
          </p:cNvSpPr>
          <p:nvPr>
            <p:ph type="title"/>
          </p:nvPr>
        </p:nvSpPr>
        <p:spPr/>
        <p:txBody>
          <a:bodyPr/>
          <a:lstStyle/>
          <a:p>
            <a:r>
              <a:rPr lang="en-US" sz="3200" dirty="0" err="1"/>
              <a:t>Echantillonnage</a:t>
            </a:r>
            <a:r>
              <a:rPr lang="en-US" sz="3200" dirty="0"/>
              <a:t> à la </a:t>
            </a:r>
            <a:r>
              <a:rPr lang="en-US" sz="3200" dirty="0" err="1"/>
              <a:t>fréquence</a:t>
            </a:r>
            <a:r>
              <a:rPr lang="en-US" sz="3200" dirty="0"/>
              <a:t> de </a:t>
            </a:r>
            <a:r>
              <a:rPr lang="en-US" sz="3200" dirty="0" err="1"/>
              <a:t>Nyquist</a:t>
            </a:r>
            <a:endParaRPr lang="en-US" sz="3200" dirty="0"/>
          </a:p>
        </p:txBody>
      </p:sp>
      <p:sp>
        <p:nvSpPr>
          <p:cNvPr id="308229" name="Text Box 5"/>
          <p:cNvSpPr txBox="1">
            <a:spLocks noChangeArrowheads="1"/>
          </p:cNvSpPr>
          <p:nvPr/>
        </p:nvSpPr>
        <p:spPr bwMode="auto">
          <a:xfrm>
            <a:off x="2514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08230" name="Text Box 6"/>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1" name="Text Box 7"/>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2" name="Text Box 8"/>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308234"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0"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1"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2" name="Espace réservé du numéro de diapositive 11"/>
          <p:cNvSpPr>
            <a:spLocks noGrp="1"/>
          </p:cNvSpPr>
          <p:nvPr>
            <p:ph type="sldNum" sz="quarter" idx="12"/>
          </p:nvPr>
        </p:nvSpPr>
        <p:spPr/>
        <p:txBody>
          <a:bodyPr/>
          <a:lstStyle/>
          <a:p>
            <a:fld id="{2C94B7E7-F509-4100-BE7B-E3DEB2C53554}"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86" name="Picture 14" descr="ReconstructWithSinc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0276" name="Rectangle 4"/>
          <p:cNvSpPr>
            <a:spLocks noGrp="1" noChangeArrowheads="1"/>
          </p:cNvSpPr>
          <p:nvPr>
            <p:ph type="title"/>
          </p:nvPr>
        </p:nvSpPr>
        <p:spPr/>
        <p:txBody>
          <a:bodyPr/>
          <a:lstStyle/>
          <a:p>
            <a:r>
              <a:rPr lang="en-US" sz="3200" dirty="0"/>
              <a:t>Reconstruction à la </a:t>
            </a:r>
            <a:r>
              <a:rPr lang="en-US" sz="3200" dirty="0" err="1"/>
              <a:t>fréquence</a:t>
            </a:r>
            <a:r>
              <a:rPr lang="en-US" sz="3200" dirty="0"/>
              <a:t> de </a:t>
            </a:r>
            <a:r>
              <a:rPr lang="en-US" sz="3200" dirty="0" err="1"/>
              <a:t>Nyquist</a:t>
            </a:r>
            <a:endParaRPr lang="en-US" sz="3200" dirty="0"/>
          </a:p>
        </p:txBody>
      </p:sp>
      <p:sp>
        <p:nvSpPr>
          <p:cNvPr id="310278" name="Text Box 6"/>
          <p:cNvSpPr txBox="1">
            <a:spLocks noChangeArrowheads="1"/>
          </p:cNvSpPr>
          <p:nvPr/>
        </p:nvSpPr>
        <p:spPr bwMode="auto">
          <a:xfrm>
            <a:off x="594836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0279"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0" name="Text Box 8"/>
          <p:cNvSpPr txBox="1">
            <a:spLocks noChangeArrowheads="1"/>
          </p:cNvSpPr>
          <p:nvPr/>
        </p:nvSpPr>
        <p:spPr bwMode="auto">
          <a:xfrm>
            <a:off x="2524125"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1"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4" name="Line 12"/>
          <p:cNvSpPr>
            <a:spLocks noChangeShapeType="1"/>
          </p:cNvSpPr>
          <p:nvPr/>
        </p:nvSpPr>
        <p:spPr bwMode="auto">
          <a:xfrm>
            <a:off x="6005513"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10285" name="Line 13"/>
          <p:cNvSpPr>
            <a:spLocks noChangeShapeType="1"/>
          </p:cNvSpPr>
          <p:nvPr/>
        </p:nvSpPr>
        <p:spPr bwMode="auto">
          <a:xfrm>
            <a:off x="660082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12"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25</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32" name="Picture 12" descr="Sample1"/>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2324" name="Rectangle 4"/>
          <p:cNvSpPr>
            <a:spLocks noGrp="1" noChangeArrowheads="1"/>
          </p:cNvSpPr>
          <p:nvPr>
            <p:ph type="title"/>
          </p:nvPr>
        </p:nvSpPr>
        <p:spPr>
          <a:xfrm>
            <a:off x="0" y="274638"/>
            <a:ext cx="9144000" cy="1143000"/>
          </a:xfrm>
        </p:spPr>
        <p:txBody>
          <a:bodyPr/>
          <a:lstStyle/>
          <a:p>
            <a:r>
              <a:rPr lang="en-US" sz="3200" dirty="0" err="1"/>
              <a:t>Echantillonnage</a:t>
            </a:r>
            <a:r>
              <a:rPr lang="en-US" sz="3200" dirty="0"/>
              <a:t> au </a:t>
            </a:r>
            <a:r>
              <a:rPr lang="en-US" sz="3200" dirty="0" err="1"/>
              <a:t>dessous</a:t>
            </a:r>
            <a:r>
              <a:rPr lang="en-US" sz="3200" dirty="0"/>
              <a:t> la </a:t>
            </a:r>
            <a:r>
              <a:rPr lang="en-US" sz="3200" dirty="0" err="1"/>
              <a:t>fréquence</a:t>
            </a:r>
            <a:r>
              <a:rPr lang="en-US" sz="3200" dirty="0"/>
              <a:t> de </a:t>
            </a:r>
            <a:r>
              <a:rPr lang="en-US" sz="3200" dirty="0" err="1"/>
              <a:t>Nyquist</a:t>
            </a:r>
            <a:endParaRPr lang="en-US" sz="3200" dirty="0"/>
          </a:p>
        </p:txBody>
      </p:sp>
      <p:sp>
        <p:nvSpPr>
          <p:cNvPr id="312326" name="Text Box 6"/>
          <p:cNvSpPr txBox="1">
            <a:spLocks noChangeArrowheads="1"/>
          </p:cNvSpPr>
          <p:nvPr/>
        </p:nvSpPr>
        <p:spPr bwMode="auto">
          <a:xfrm>
            <a:off x="2514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2327"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2328" name="Text Box 8"/>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2329"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82" name="Picture 14" descr="ReconstructWithSinc1"/>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4372" name="Rectangle 4"/>
          <p:cNvSpPr>
            <a:spLocks noGrp="1" noChangeArrowheads="1"/>
          </p:cNvSpPr>
          <p:nvPr>
            <p:ph type="title"/>
          </p:nvPr>
        </p:nvSpPr>
        <p:spPr>
          <a:xfrm>
            <a:off x="0" y="274638"/>
            <a:ext cx="9144000" cy="1143000"/>
          </a:xfrm>
        </p:spPr>
        <p:txBody>
          <a:bodyPr/>
          <a:lstStyle/>
          <a:p>
            <a:r>
              <a:rPr lang="en-US" sz="3200" dirty="0"/>
              <a:t>Reconstruction au </a:t>
            </a:r>
            <a:r>
              <a:rPr lang="en-US" sz="3200" dirty="0" err="1"/>
              <a:t>dessous</a:t>
            </a:r>
            <a:r>
              <a:rPr lang="en-US" sz="3200" dirty="0"/>
              <a:t> la </a:t>
            </a:r>
            <a:r>
              <a:rPr lang="en-US" sz="3200" dirty="0" err="1"/>
              <a:t>fréquence</a:t>
            </a:r>
            <a:r>
              <a:rPr lang="en-US" sz="3200" dirty="0"/>
              <a:t> de </a:t>
            </a:r>
            <a:r>
              <a:rPr lang="en-US" sz="3200" dirty="0" err="1"/>
              <a:t>Nyquist</a:t>
            </a:r>
            <a:endParaRPr lang="en-US" sz="3200" dirty="0"/>
          </a:p>
        </p:txBody>
      </p:sp>
      <p:sp>
        <p:nvSpPr>
          <p:cNvPr id="314374" name="Text Box 6"/>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4375"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76" name="Text Box 8"/>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77"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80" name="Line 12"/>
          <p:cNvSpPr>
            <a:spLocks noChangeShapeType="1"/>
          </p:cNvSpPr>
          <p:nvPr/>
        </p:nvSpPr>
        <p:spPr bwMode="auto">
          <a:xfrm>
            <a:off x="6053138"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14381" name="Line 13"/>
          <p:cNvSpPr>
            <a:spLocks noChangeShapeType="1"/>
          </p:cNvSpPr>
          <p:nvPr/>
        </p:nvSpPr>
        <p:spPr bwMode="auto">
          <a:xfrm>
            <a:off x="6553200"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12"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33" name="Picture 9" descr="CompareReconstructWithSinc1"/>
          <p:cNvPicPr>
            <a:picLocks noChangeAspect="1" noChangeArrowheads="1"/>
          </p:cNvPicPr>
          <p:nvPr/>
        </p:nvPicPr>
        <p:blipFill>
          <a:blip r:embed="rId2"/>
          <a:srcRect/>
          <a:stretch>
            <a:fillRect/>
          </a:stretch>
        </p:blipFill>
        <p:spPr bwMode="auto">
          <a:xfrm>
            <a:off x="1066800" y="990600"/>
            <a:ext cx="6864350" cy="5148263"/>
          </a:xfrm>
          <a:prstGeom prst="rect">
            <a:avLst/>
          </a:prstGeom>
          <a:noFill/>
        </p:spPr>
      </p:pic>
      <p:sp>
        <p:nvSpPr>
          <p:cNvPr id="333826" name="Rectangle 2"/>
          <p:cNvSpPr>
            <a:spLocks noGrp="1" noChangeArrowheads="1"/>
          </p:cNvSpPr>
          <p:nvPr>
            <p:ph type="title"/>
          </p:nvPr>
        </p:nvSpPr>
        <p:spPr/>
        <p:txBody>
          <a:bodyPr/>
          <a:lstStyle/>
          <a:p>
            <a:r>
              <a:rPr lang="en-US" sz="3200" dirty="0" err="1"/>
              <a:t>Erreur</a:t>
            </a:r>
            <a:r>
              <a:rPr lang="en-US" sz="3200" dirty="0"/>
              <a:t> de Reconstruction</a:t>
            </a:r>
          </a:p>
        </p:txBody>
      </p:sp>
      <p:sp>
        <p:nvSpPr>
          <p:cNvPr id="333829" name="Text Box 5"/>
          <p:cNvSpPr txBox="1">
            <a:spLocks noChangeArrowheads="1"/>
          </p:cNvSpPr>
          <p:nvPr/>
        </p:nvSpPr>
        <p:spPr bwMode="auto">
          <a:xfrm>
            <a:off x="3238500" y="3124200"/>
            <a:ext cx="2514600" cy="461665"/>
          </a:xfrm>
          <a:prstGeom prst="rect">
            <a:avLst/>
          </a:prstGeom>
          <a:noFill/>
          <a:ln w="25400">
            <a:noFill/>
            <a:miter lim="800000"/>
            <a:headEnd/>
            <a:tailEnd/>
          </a:ln>
          <a:effectLst/>
        </p:spPr>
        <p:txBody>
          <a:bodyPr>
            <a:spAutoFit/>
          </a:bodyPr>
          <a:lstStyle/>
          <a:p>
            <a:pPr algn="ctr">
              <a:spcBef>
                <a:spcPct val="50000"/>
              </a:spcBef>
            </a:pPr>
            <a:r>
              <a:rPr lang="en-US" dirty="0"/>
              <a:t>Signal Original </a:t>
            </a:r>
          </a:p>
        </p:txBody>
      </p:sp>
      <p:sp>
        <p:nvSpPr>
          <p:cNvPr id="333830" name="Text Box 6"/>
          <p:cNvSpPr txBox="1">
            <a:spLocks noChangeArrowheads="1"/>
          </p:cNvSpPr>
          <p:nvPr/>
        </p:nvSpPr>
        <p:spPr bwMode="auto">
          <a:xfrm>
            <a:off x="1143000" y="5791200"/>
            <a:ext cx="6705600" cy="461665"/>
          </a:xfrm>
          <a:prstGeom prst="rect">
            <a:avLst/>
          </a:prstGeom>
          <a:noFill/>
          <a:ln w="25400">
            <a:noFill/>
            <a:miter lim="800000"/>
            <a:headEnd/>
            <a:tailEnd/>
          </a:ln>
          <a:effectLst/>
        </p:spPr>
        <p:txBody>
          <a:bodyPr>
            <a:spAutoFit/>
          </a:bodyPr>
          <a:lstStyle/>
          <a:p>
            <a:pPr algn="ctr">
              <a:spcBef>
                <a:spcPct val="50000"/>
              </a:spcBef>
            </a:pPr>
            <a:r>
              <a:rPr lang="en-US" dirty="0"/>
              <a:t>Reconstruction </a:t>
            </a:r>
            <a:r>
              <a:rPr lang="en-US" dirty="0" err="1"/>
              <a:t>sous</a:t>
            </a:r>
            <a:r>
              <a:rPr lang="en-US" dirty="0"/>
              <a:t> </a:t>
            </a:r>
            <a:r>
              <a:rPr lang="en-US" dirty="0" err="1"/>
              <a:t>échantillonnée</a:t>
            </a:r>
            <a:endParaRPr lang="en-US" dirty="0"/>
          </a:p>
        </p:txBody>
      </p:sp>
      <p:sp>
        <p:nvSpPr>
          <p:cNvPr id="333831" name="Oval 7"/>
          <p:cNvSpPr>
            <a:spLocks noChangeArrowheads="1"/>
          </p:cNvSpPr>
          <p:nvPr/>
        </p:nvSpPr>
        <p:spPr bwMode="auto">
          <a:xfrm>
            <a:off x="6172200" y="2590800"/>
            <a:ext cx="1371600" cy="685800"/>
          </a:xfrm>
          <a:prstGeom prst="ellipse">
            <a:avLst/>
          </a:prstGeom>
          <a:noFill/>
          <a:ln w="25400">
            <a:solidFill>
              <a:schemeClr val="hlink"/>
            </a:solidFill>
            <a:round/>
            <a:headEnd/>
            <a:tailEnd/>
          </a:ln>
          <a:effectLst/>
        </p:spPr>
        <p:txBody>
          <a:bodyPr wrap="none" anchor="ctr"/>
          <a:lstStyle/>
          <a:p>
            <a:endParaRPr lang="fr-FR"/>
          </a:p>
        </p:txBody>
      </p:sp>
      <p:sp>
        <p:nvSpPr>
          <p:cNvPr id="333832" name="Oval 8"/>
          <p:cNvSpPr>
            <a:spLocks noChangeArrowheads="1"/>
          </p:cNvSpPr>
          <p:nvPr/>
        </p:nvSpPr>
        <p:spPr bwMode="auto">
          <a:xfrm>
            <a:off x="6172200" y="5181600"/>
            <a:ext cx="1371600" cy="685800"/>
          </a:xfrm>
          <a:prstGeom prst="ellipse">
            <a:avLst/>
          </a:prstGeom>
          <a:noFill/>
          <a:ln w="25400">
            <a:solidFill>
              <a:schemeClr val="hlink"/>
            </a:solidFill>
            <a:round/>
            <a:headEnd/>
            <a:tailEnd/>
          </a:ln>
          <a:effectLst/>
        </p:spPr>
        <p:txBody>
          <a:bodyPr wrap="none" anchor="ctr"/>
          <a:lstStyle/>
          <a:p>
            <a:endParaRPr lang="fr-FR"/>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8" name="Picture 10" descr="ReconstructWithTri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34850" name="Rectangle 2"/>
          <p:cNvSpPr>
            <a:spLocks noGrp="1" noChangeArrowheads="1"/>
          </p:cNvSpPr>
          <p:nvPr>
            <p:ph type="title"/>
          </p:nvPr>
        </p:nvSpPr>
        <p:spPr/>
        <p:txBody>
          <a:bodyPr/>
          <a:lstStyle/>
          <a:p>
            <a:r>
              <a:rPr lang="en-US" sz="3200" dirty="0"/>
              <a:t>Reconstruction avec </a:t>
            </a:r>
            <a:r>
              <a:rPr lang="en-US" sz="3200" dirty="0" err="1"/>
              <a:t>une</a:t>
            </a:r>
            <a:r>
              <a:rPr lang="en-US" sz="3200" dirty="0"/>
              <a:t> </a:t>
            </a:r>
            <a:r>
              <a:rPr lang="en-US" sz="3200" dirty="0" err="1"/>
              <a:t>fenêtre</a:t>
            </a:r>
            <a:r>
              <a:rPr lang="en-US" sz="3200" dirty="0"/>
              <a:t> </a:t>
            </a:r>
            <a:r>
              <a:rPr lang="en-US" sz="3200" dirty="0" err="1"/>
              <a:t>triangulaire</a:t>
            </a:r>
            <a:endParaRPr lang="en-US" sz="3200" dirty="0"/>
          </a:p>
        </p:txBody>
      </p:sp>
      <p:sp>
        <p:nvSpPr>
          <p:cNvPr id="334852" name="Text Box 4"/>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4853" name="Text Box 5"/>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4854" name="Text Box 6"/>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4855"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36886"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nvGraphicFramePr>
        <p:xfrm>
          <a:off x="2819400" y="2114550"/>
          <a:ext cx="2425700" cy="762000"/>
        </p:xfrm>
        <a:graphic>
          <a:graphicData uri="http://schemas.openxmlformats.org/presentationml/2006/ole">
            <mc:AlternateContent xmlns:mc="http://schemas.openxmlformats.org/markup-compatibility/2006">
              <mc:Choice xmlns:v="urn:schemas-microsoft-com:vml" Requires="v">
                <p:oleObj spid="_x0000_s36887" name="Équation" r:id="rId6" imgW="2425680" imgH="761760" progId="Equation.3">
                  <p:embed/>
                </p:oleObj>
              </mc:Choice>
              <mc:Fallback>
                <p:oleObj name="Équation" r:id="rId6" imgW="2425680" imgH="7617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114550"/>
                        <a:ext cx="24257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36888"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36889" name="Équation" r:id="rId9" imgW="139680" imgH="291960" progId="Equation.3">
                  <p:embed/>
                </p:oleObj>
              </mc:Choice>
              <mc:Fallback>
                <p:oleObj name="Équation" r:id="rId9" imgW="139680" imgH="29196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8"/>
          <p:cNvGraphicFramePr>
            <a:graphicFrameLocks noChangeAspect="1"/>
          </p:cNvGraphicFramePr>
          <p:nvPr/>
        </p:nvGraphicFramePr>
        <p:xfrm>
          <a:off x="3048000" y="3886200"/>
          <a:ext cx="2641600" cy="762000"/>
        </p:xfrm>
        <a:graphic>
          <a:graphicData uri="http://schemas.openxmlformats.org/presentationml/2006/ole">
            <mc:AlternateContent xmlns:mc="http://schemas.openxmlformats.org/markup-compatibility/2006">
              <mc:Choice xmlns:v="urn:schemas-microsoft-com:vml" Requires="v">
                <p:oleObj spid="_x0000_s36890" name="Équation" r:id="rId10" imgW="2641320" imgH="761760" progId="Equation.3">
                  <p:embed/>
                </p:oleObj>
              </mc:Choice>
              <mc:Fallback>
                <p:oleObj name="Équation" r:id="rId10" imgW="2641320" imgH="76176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3886200"/>
                        <a:ext cx="2641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Line 9"/>
          <p:cNvSpPr>
            <a:spLocks noChangeShapeType="1"/>
          </p:cNvSpPr>
          <p:nvPr/>
        </p:nvSpPr>
        <p:spPr bwMode="auto">
          <a:xfrm flipV="1">
            <a:off x="2362200" y="2667000"/>
            <a:ext cx="762000" cy="5334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6" name="Line 10"/>
          <p:cNvSpPr>
            <a:spLocks noChangeShapeType="1"/>
          </p:cNvSpPr>
          <p:nvPr/>
        </p:nvSpPr>
        <p:spPr bwMode="auto">
          <a:xfrm flipH="1" flipV="1">
            <a:off x="4267200" y="2667000"/>
            <a:ext cx="12954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7" name="Text Box 11"/>
          <p:cNvSpPr txBox="1">
            <a:spLocks noChangeArrowheads="1"/>
          </p:cNvSpPr>
          <p:nvPr/>
        </p:nvSpPr>
        <p:spPr bwMode="auto">
          <a:xfrm>
            <a:off x="5622925" y="3013075"/>
            <a:ext cx="404813" cy="457200"/>
          </a:xfrm>
          <a:prstGeom prst="rect">
            <a:avLst/>
          </a:prstGeom>
          <a:noFill/>
          <a:ln w="9525">
            <a:noFill/>
            <a:miter lim="800000"/>
            <a:headEnd/>
            <a:tailEnd/>
          </a:ln>
          <a:effectLst/>
        </p:spPr>
        <p:txBody>
          <a:bodyPr wrap="none">
            <a:spAutoFit/>
          </a:bodyPr>
          <a:lstStyle/>
          <a:p>
            <a:r>
              <a:rPr lang="fr-FR"/>
              <a:t>V</a:t>
            </a:r>
          </a:p>
        </p:txBody>
      </p:sp>
      <p:sp>
        <p:nvSpPr>
          <p:cNvPr id="24588" name="Text Box 12"/>
          <p:cNvSpPr txBox="1">
            <a:spLocks noChangeArrowheads="1"/>
          </p:cNvSpPr>
          <p:nvPr/>
        </p:nvSpPr>
        <p:spPr bwMode="auto">
          <a:xfrm>
            <a:off x="1508125" y="3013075"/>
            <a:ext cx="844550" cy="457200"/>
          </a:xfrm>
          <a:prstGeom prst="rect">
            <a:avLst/>
          </a:prstGeom>
          <a:noFill/>
          <a:ln w="9525">
            <a:noFill/>
            <a:miter lim="800000"/>
            <a:headEnd/>
            <a:tailEnd/>
          </a:ln>
          <a:effectLst/>
        </p:spPr>
        <p:txBody>
          <a:bodyPr wrap="none">
            <a:spAutoFit/>
          </a:bodyPr>
          <a:lstStyle/>
          <a:p>
            <a:r>
              <a:rPr lang="fr-FR"/>
              <a:t>V/Hz</a:t>
            </a:r>
          </a:p>
        </p:txBody>
      </p:sp>
      <p:sp>
        <p:nvSpPr>
          <p:cNvPr id="24589" name="Line 13"/>
          <p:cNvSpPr>
            <a:spLocks noChangeShapeType="1"/>
          </p:cNvSpPr>
          <p:nvPr/>
        </p:nvSpPr>
        <p:spPr bwMode="auto">
          <a:xfrm flipV="1">
            <a:off x="2438400" y="4419600"/>
            <a:ext cx="129540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0" name="Text Box 14"/>
          <p:cNvSpPr txBox="1">
            <a:spLocks noChangeArrowheads="1"/>
          </p:cNvSpPr>
          <p:nvPr/>
        </p:nvSpPr>
        <p:spPr bwMode="auto">
          <a:xfrm>
            <a:off x="1736725" y="4994275"/>
            <a:ext cx="962025" cy="457200"/>
          </a:xfrm>
          <a:prstGeom prst="rect">
            <a:avLst/>
          </a:prstGeom>
          <a:noFill/>
          <a:ln w="9525">
            <a:noFill/>
            <a:miter lim="800000"/>
            <a:headEnd/>
            <a:tailEnd/>
          </a:ln>
          <a:effectLst/>
        </p:spPr>
        <p:txBody>
          <a:bodyPr wrap="none">
            <a:spAutoFit/>
          </a:bodyPr>
          <a:lstStyle/>
          <a:p>
            <a:r>
              <a:rPr lang="fr-FR"/>
              <a:t>V².sec</a:t>
            </a:r>
          </a:p>
        </p:txBody>
      </p:sp>
      <p:sp>
        <p:nvSpPr>
          <p:cNvPr id="24591" name="Line 15"/>
          <p:cNvSpPr>
            <a:spLocks noChangeShapeType="1"/>
          </p:cNvSpPr>
          <p:nvPr/>
        </p:nvSpPr>
        <p:spPr bwMode="auto">
          <a:xfrm flipH="1" flipV="1">
            <a:off x="5181600" y="4495800"/>
            <a:ext cx="9906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2" name="Text Box 16"/>
          <p:cNvSpPr txBox="1">
            <a:spLocks noChangeArrowheads="1"/>
          </p:cNvSpPr>
          <p:nvPr/>
        </p:nvSpPr>
        <p:spPr bwMode="auto">
          <a:xfrm>
            <a:off x="5486400" y="5105400"/>
            <a:ext cx="2495550" cy="457200"/>
          </a:xfrm>
          <a:prstGeom prst="rect">
            <a:avLst/>
          </a:prstGeom>
          <a:noFill/>
          <a:ln w="9525">
            <a:noFill/>
            <a:miter lim="800000"/>
            <a:headEnd/>
            <a:tailEnd/>
          </a:ln>
          <a:effectLst/>
        </p:spPr>
        <p:txBody>
          <a:bodyPr wrap="none">
            <a:spAutoFit/>
          </a:bodyPr>
          <a:lstStyle/>
          <a:p>
            <a:r>
              <a:rPr lang="fr-FR"/>
              <a:t>(V/Hz)².Hz=V²/Hz</a:t>
            </a:r>
          </a:p>
        </p:txBody>
      </p:sp>
      <p:sp>
        <p:nvSpPr>
          <p:cNvPr id="1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19" name="Espace réservé du numéro de diapositive 18"/>
          <p:cNvSpPr>
            <a:spLocks noGrp="1"/>
          </p:cNvSpPr>
          <p:nvPr>
            <p:ph type="sldNum" sz="quarter" idx="12"/>
          </p:nvPr>
        </p:nvSpPr>
        <p:spPr/>
        <p:txBody>
          <a:bodyPr/>
          <a:lstStyle/>
          <a:p>
            <a:fld id="{2C94B7E7-F509-4100-BE7B-E3DEB2C53554}"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8" name="Picture 10" descr="CompareReconstructWithTri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299010" name="Rectangle 2"/>
          <p:cNvSpPr>
            <a:spLocks noGrp="1" noChangeArrowheads="1"/>
          </p:cNvSpPr>
          <p:nvPr>
            <p:ph type="title"/>
          </p:nvPr>
        </p:nvSpPr>
        <p:spPr/>
        <p:txBody>
          <a:bodyPr/>
          <a:lstStyle/>
          <a:p>
            <a:r>
              <a:rPr lang="en-US" sz="3200" dirty="0" err="1"/>
              <a:t>Erreur</a:t>
            </a:r>
            <a:r>
              <a:rPr lang="en-US" sz="3200" dirty="0"/>
              <a:t> de Reconstruction</a:t>
            </a:r>
          </a:p>
        </p:txBody>
      </p:sp>
      <p:sp>
        <p:nvSpPr>
          <p:cNvPr id="299013" name="Text Box 5"/>
          <p:cNvSpPr txBox="1">
            <a:spLocks noChangeArrowheads="1"/>
          </p:cNvSpPr>
          <p:nvPr/>
        </p:nvSpPr>
        <p:spPr bwMode="auto">
          <a:xfrm>
            <a:off x="3314700" y="3124200"/>
            <a:ext cx="2514600" cy="457200"/>
          </a:xfrm>
          <a:prstGeom prst="rect">
            <a:avLst/>
          </a:prstGeom>
          <a:noFill/>
          <a:ln w="25400">
            <a:noFill/>
            <a:miter lim="800000"/>
            <a:headEnd/>
            <a:tailEnd/>
          </a:ln>
          <a:effectLst/>
        </p:spPr>
        <p:txBody>
          <a:bodyPr>
            <a:spAutoFit/>
          </a:bodyPr>
          <a:lstStyle/>
          <a:p>
            <a:pPr algn="ctr">
              <a:spcBef>
                <a:spcPct val="50000"/>
              </a:spcBef>
            </a:pPr>
            <a:r>
              <a:rPr lang="en-US" dirty="0"/>
              <a:t>Signal Original </a:t>
            </a:r>
          </a:p>
        </p:txBody>
      </p:sp>
      <p:sp>
        <p:nvSpPr>
          <p:cNvPr id="299014" name="Text Box 6"/>
          <p:cNvSpPr txBox="1">
            <a:spLocks noChangeArrowheads="1"/>
          </p:cNvSpPr>
          <p:nvPr/>
        </p:nvSpPr>
        <p:spPr bwMode="auto">
          <a:xfrm>
            <a:off x="1219200" y="5791200"/>
            <a:ext cx="6705600" cy="830997"/>
          </a:xfrm>
          <a:prstGeom prst="rect">
            <a:avLst/>
          </a:prstGeom>
          <a:noFill/>
          <a:ln w="25400">
            <a:noFill/>
            <a:miter lim="800000"/>
            <a:headEnd/>
            <a:tailEnd/>
          </a:ln>
          <a:effectLst/>
        </p:spPr>
        <p:txBody>
          <a:bodyPr>
            <a:spAutoFit/>
          </a:bodyPr>
          <a:lstStyle/>
          <a:p>
            <a:pPr algn="ctr">
              <a:spcBef>
                <a:spcPct val="50000"/>
              </a:spcBef>
            </a:pPr>
            <a:r>
              <a:rPr lang="en-US" dirty="0"/>
              <a:t>Reconstruction du Triangle</a:t>
            </a:r>
            <a:br>
              <a:rPr lang="en-US" dirty="0"/>
            </a:br>
            <a:endParaRPr lang="en-US" dirty="0"/>
          </a:p>
        </p:txBody>
      </p:sp>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76" name="Picture 12" descr="ReconstructWithRect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8468" name="Rectangle 4"/>
          <p:cNvSpPr>
            <a:spLocks noGrp="1" noChangeArrowheads="1"/>
          </p:cNvSpPr>
          <p:nvPr>
            <p:ph type="title"/>
          </p:nvPr>
        </p:nvSpPr>
        <p:spPr/>
        <p:txBody>
          <a:bodyPr/>
          <a:lstStyle/>
          <a:p>
            <a:r>
              <a:rPr lang="en-US" sz="3200" dirty="0"/>
              <a:t>Reconstruction avec </a:t>
            </a:r>
            <a:r>
              <a:rPr lang="en-US" sz="3200" dirty="0" err="1"/>
              <a:t>une</a:t>
            </a:r>
            <a:r>
              <a:rPr lang="en-US" sz="3200" dirty="0"/>
              <a:t> </a:t>
            </a:r>
            <a:r>
              <a:rPr lang="en-US" sz="3200" dirty="0" err="1"/>
              <a:t>fenêtre</a:t>
            </a:r>
            <a:r>
              <a:rPr lang="en-US" sz="3200" dirty="0"/>
              <a:t> </a:t>
            </a:r>
            <a:r>
              <a:rPr lang="en-US" sz="3200" dirty="0" err="1"/>
              <a:t>rectangulaire</a:t>
            </a:r>
            <a:endParaRPr lang="en-US" sz="3200" dirty="0"/>
          </a:p>
        </p:txBody>
      </p:sp>
      <p:sp>
        <p:nvSpPr>
          <p:cNvPr id="318470" name="Text Box 6"/>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8471"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8472" name="Text Box 8"/>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8473"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31</a:t>
            </a:fld>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64" name="Picture 8" descr="CompareReconstructWithRect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01059" name="Rectangle 3"/>
          <p:cNvSpPr>
            <a:spLocks noGrp="1" noChangeArrowheads="1"/>
          </p:cNvSpPr>
          <p:nvPr>
            <p:ph type="title"/>
          </p:nvPr>
        </p:nvSpPr>
        <p:spPr/>
        <p:txBody>
          <a:bodyPr/>
          <a:lstStyle/>
          <a:p>
            <a:r>
              <a:rPr lang="en-US" sz="3200" dirty="0" err="1"/>
              <a:t>Erreur</a:t>
            </a:r>
            <a:r>
              <a:rPr lang="en-US" sz="3200" dirty="0"/>
              <a:t> de Reconstruction</a:t>
            </a:r>
          </a:p>
        </p:txBody>
      </p:sp>
      <p:sp>
        <p:nvSpPr>
          <p:cNvPr id="301061" name="Text Box 5"/>
          <p:cNvSpPr txBox="1">
            <a:spLocks noChangeArrowheads="1"/>
          </p:cNvSpPr>
          <p:nvPr/>
        </p:nvSpPr>
        <p:spPr bwMode="auto">
          <a:xfrm>
            <a:off x="3143240" y="3124200"/>
            <a:ext cx="2857520" cy="461665"/>
          </a:xfrm>
          <a:prstGeom prst="rect">
            <a:avLst/>
          </a:prstGeom>
          <a:noFill/>
          <a:ln w="25400">
            <a:noFill/>
            <a:miter lim="800000"/>
            <a:headEnd/>
            <a:tailEnd/>
          </a:ln>
          <a:effectLst/>
        </p:spPr>
        <p:txBody>
          <a:bodyPr wrap="square">
            <a:spAutoFit/>
          </a:bodyPr>
          <a:lstStyle/>
          <a:p>
            <a:pPr algn="ctr">
              <a:spcBef>
                <a:spcPct val="50000"/>
              </a:spcBef>
            </a:pPr>
            <a:r>
              <a:rPr lang="en-US" dirty="0"/>
              <a:t> Signal Original</a:t>
            </a:r>
          </a:p>
        </p:txBody>
      </p:sp>
      <p:sp>
        <p:nvSpPr>
          <p:cNvPr id="301062" name="Text Box 6"/>
          <p:cNvSpPr txBox="1">
            <a:spLocks noChangeArrowheads="1"/>
          </p:cNvSpPr>
          <p:nvPr/>
        </p:nvSpPr>
        <p:spPr bwMode="auto">
          <a:xfrm>
            <a:off x="1219200" y="5791200"/>
            <a:ext cx="6705600" cy="830997"/>
          </a:xfrm>
          <a:prstGeom prst="rect">
            <a:avLst/>
          </a:prstGeom>
          <a:noFill/>
          <a:ln w="25400">
            <a:noFill/>
            <a:miter lim="800000"/>
            <a:headEnd/>
            <a:tailEnd/>
          </a:ln>
          <a:effectLst/>
        </p:spPr>
        <p:txBody>
          <a:bodyPr>
            <a:spAutoFit/>
          </a:bodyPr>
          <a:lstStyle/>
          <a:p>
            <a:pPr algn="ctr">
              <a:spcBef>
                <a:spcPct val="50000"/>
              </a:spcBef>
            </a:pPr>
            <a:r>
              <a:rPr lang="en-US" dirty="0"/>
              <a:t>Reconstruction Rectangle</a:t>
            </a:r>
            <a:br>
              <a:rPr lang="en-US" dirty="0"/>
            </a:br>
            <a:endParaRPr lang="en-US" dirty="0"/>
          </a:p>
        </p:txBody>
      </p:sp>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pPr>
              <a:defRPr/>
            </a:pPr>
            <a:fld id="{144A1E6E-CC30-4877-BFED-04A707897CD5}" type="slidenum">
              <a:rPr lang="en-US"/>
              <a:pPr>
                <a:defRPr/>
              </a:pPr>
              <a:t>33</a:t>
            </a:fld>
            <a:endParaRPr lang="en-US"/>
          </a:p>
        </p:txBody>
      </p:sp>
      <p:pic>
        <p:nvPicPr>
          <p:cNvPr id="2054" name="Picture 2"/>
          <p:cNvPicPr>
            <a:picLocks noChangeAspect="1" noChangeArrowheads="1"/>
          </p:cNvPicPr>
          <p:nvPr/>
        </p:nvPicPr>
        <p:blipFill>
          <a:blip r:embed="rId3"/>
          <a:srcRect/>
          <a:stretch>
            <a:fillRect/>
          </a:stretch>
        </p:blipFill>
        <p:spPr bwMode="auto">
          <a:xfrm>
            <a:off x="1143000" y="642918"/>
            <a:ext cx="7315200" cy="6215082"/>
          </a:xfrm>
          <a:prstGeom prst="rect">
            <a:avLst/>
          </a:prstGeom>
          <a:noFill/>
          <a:ln w="9525">
            <a:noFill/>
            <a:miter lim="800000"/>
            <a:headEnd/>
            <a:tailEnd/>
          </a:ln>
        </p:spPr>
      </p:pic>
      <p:graphicFrame>
        <p:nvGraphicFramePr>
          <p:cNvPr id="586755" name="Object 3"/>
          <p:cNvGraphicFramePr>
            <a:graphicFrameLocks noChangeAspect="1"/>
          </p:cNvGraphicFramePr>
          <p:nvPr/>
        </p:nvGraphicFramePr>
        <p:xfrm>
          <a:off x="47625" y="2746375"/>
          <a:ext cx="1476375" cy="511175"/>
        </p:xfrm>
        <a:graphic>
          <a:graphicData uri="http://schemas.openxmlformats.org/presentationml/2006/ole">
            <mc:AlternateContent xmlns:mc="http://schemas.openxmlformats.org/markup-compatibility/2006">
              <mc:Choice xmlns:v="urn:schemas-microsoft-com:vml" Requires="v">
                <p:oleObj spid="_x0000_s133134" name="Équation" r:id="rId4" imgW="660240" imgH="228600" progId="Equation.3">
                  <p:embed/>
                </p:oleObj>
              </mc:Choice>
              <mc:Fallback>
                <p:oleObj name="Équation" r:id="rId4" imgW="66024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2746375"/>
                        <a:ext cx="1476375" cy="511175"/>
                      </a:xfrm>
                      <a:prstGeom prst="rect">
                        <a:avLst/>
                      </a:prstGeom>
                      <a:solidFill>
                        <a:srgbClr val="CCFF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6" name="Object 4"/>
          <p:cNvGraphicFramePr>
            <a:graphicFrameLocks noChangeAspect="1"/>
          </p:cNvGraphicFramePr>
          <p:nvPr/>
        </p:nvGraphicFramePr>
        <p:xfrm>
          <a:off x="39688" y="4703775"/>
          <a:ext cx="1646237" cy="511175"/>
        </p:xfrm>
        <a:graphic>
          <a:graphicData uri="http://schemas.openxmlformats.org/presentationml/2006/ole">
            <mc:AlternateContent xmlns:mc="http://schemas.openxmlformats.org/markup-compatibility/2006">
              <mc:Choice xmlns:v="urn:schemas-microsoft-com:vml" Requires="v">
                <p:oleObj spid="_x0000_s133135" name="Équation" r:id="rId6" imgW="736560" imgH="228600" progId="Equation.3">
                  <p:embed/>
                </p:oleObj>
              </mc:Choice>
              <mc:Fallback>
                <p:oleObj name="Équation" r:id="rId6" imgW="73656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8" y="4703775"/>
                        <a:ext cx="1646237" cy="511175"/>
                      </a:xfrm>
                      <a:prstGeom prst="rect">
                        <a:avLst/>
                      </a:prstGeom>
                      <a:solidFill>
                        <a:srgbClr val="CCFF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6757" name="Oval 5"/>
          <p:cNvSpPr>
            <a:spLocks noChangeArrowheads="1"/>
          </p:cNvSpPr>
          <p:nvPr/>
        </p:nvSpPr>
        <p:spPr bwMode="auto">
          <a:xfrm>
            <a:off x="6553200" y="2362200"/>
            <a:ext cx="1219200" cy="457200"/>
          </a:xfrm>
          <a:prstGeom prst="ellipse">
            <a:avLst/>
          </a:prstGeom>
          <a:noFill/>
          <a:ln w="38100">
            <a:solidFill>
              <a:schemeClr val="accent1"/>
            </a:solidFill>
            <a:round/>
            <a:headEnd/>
            <a:tailEnd/>
          </a:ln>
        </p:spPr>
        <p:txBody>
          <a:bodyPr wrap="none" anchor="ctr"/>
          <a:lstStyle/>
          <a:p>
            <a:endParaRPr lang="en-US"/>
          </a:p>
        </p:txBody>
      </p:sp>
      <p:sp>
        <p:nvSpPr>
          <p:cNvPr id="586758" name="Oval 6"/>
          <p:cNvSpPr>
            <a:spLocks noChangeArrowheads="1"/>
          </p:cNvSpPr>
          <p:nvPr/>
        </p:nvSpPr>
        <p:spPr bwMode="auto">
          <a:xfrm>
            <a:off x="6477000" y="4572000"/>
            <a:ext cx="1219200" cy="457200"/>
          </a:xfrm>
          <a:prstGeom prst="ellipse">
            <a:avLst/>
          </a:prstGeom>
          <a:noFill/>
          <a:ln w="38100">
            <a:solidFill>
              <a:schemeClr val="accent1"/>
            </a:solidFill>
            <a:round/>
            <a:headEnd/>
            <a:tailEnd/>
          </a:ln>
        </p:spPr>
        <p:txBody>
          <a:bodyPr wrap="none" anchor="ctr"/>
          <a:lstStyle/>
          <a:p>
            <a:endParaRPr lang="en-US"/>
          </a:p>
        </p:txBody>
      </p:sp>
      <p:graphicFrame>
        <p:nvGraphicFramePr>
          <p:cNvPr id="586759" name="Object 7"/>
          <p:cNvGraphicFramePr>
            <a:graphicFrameLocks noChangeAspect="1"/>
          </p:cNvGraphicFramePr>
          <p:nvPr/>
        </p:nvGraphicFramePr>
        <p:xfrm>
          <a:off x="-1588" y="644525"/>
          <a:ext cx="1616076" cy="541338"/>
        </p:xfrm>
        <a:graphic>
          <a:graphicData uri="http://schemas.openxmlformats.org/presentationml/2006/ole">
            <mc:AlternateContent xmlns:mc="http://schemas.openxmlformats.org/markup-compatibility/2006">
              <mc:Choice xmlns:v="urn:schemas-microsoft-com:vml" Requires="v">
                <p:oleObj spid="_x0000_s133136" name="Équation" r:id="rId8" imgW="723600" imgH="241200" progId="Equation.3">
                  <p:embed/>
                </p:oleObj>
              </mc:Choice>
              <mc:Fallback>
                <p:oleObj name="Équation" r:id="rId8" imgW="723600" imgH="2412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644525"/>
                        <a:ext cx="1616076" cy="541338"/>
                      </a:xfrm>
                      <a:prstGeom prst="rect">
                        <a:avLst/>
                      </a:prstGeom>
                      <a:solidFill>
                        <a:srgbClr val="CCFF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2"/>
          <p:cNvSpPr txBox="1">
            <a:spLocks noChangeArrowheads="1"/>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err="1">
                <a:ln>
                  <a:noFill/>
                </a:ln>
                <a:solidFill>
                  <a:srgbClr val="0070C0"/>
                </a:solidFill>
                <a:effectLst/>
                <a:uLnTx/>
                <a:uFillTx/>
                <a:latin typeface="+mj-lt"/>
                <a:ea typeface="+mj-ea"/>
                <a:cs typeface="+mj-cs"/>
              </a:rPr>
              <a:t>Echantillonnage</a:t>
            </a:r>
            <a:r>
              <a:rPr kumimoji="0" lang="en-US" sz="3200" i="0" u="none" strike="noStrike" kern="1200" cap="none" spc="0" normalizeH="0" baseline="0" noProof="0" dirty="0">
                <a:ln>
                  <a:noFill/>
                </a:ln>
                <a:solidFill>
                  <a:srgbClr val="0070C0"/>
                </a:solidFill>
                <a:effectLst/>
                <a:uLnTx/>
                <a:uFillTx/>
                <a:latin typeface="+mj-lt"/>
                <a:ea typeface="+mj-ea"/>
                <a:cs typeface="+mj-cs"/>
              </a:rPr>
              <a:t> </a:t>
            </a:r>
            <a:r>
              <a:rPr kumimoji="0" lang="en-US" sz="3200" i="0" u="none" strike="noStrike" kern="1200" cap="none" spc="0" normalizeH="0" baseline="0" noProof="0" dirty="0" err="1">
                <a:ln>
                  <a:noFill/>
                </a:ln>
                <a:solidFill>
                  <a:srgbClr val="0070C0"/>
                </a:solidFill>
                <a:effectLst/>
                <a:uLnTx/>
                <a:uFillTx/>
                <a:latin typeface="+mj-lt"/>
                <a:ea typeface="+mj-ea"/>
                <a:cs typeface="+mj-cs"/>
              </a:rPr>
              <a:t>d’une</a:t>
            </a:r>
            <a:r>
              <a:rPr kumimoji="0" lang="en-US" sz="3200" i="0" u="none" strike="noStrike" kern="1200" cap="none" spc="0" normalizeH="0" baseline="0" noProof="0" dirty="0">
                <a:ln>
                  <a:noFill/>
                </a:ln>
                <a:solidFill>
                  <a:srgbClr val="0070C0"/>
                </a:solidFill>
                <a:effectLst/>
                <a:uLnTx/>
                <a:uFillTx/>
                <a:latin typeface="+mj-lt"/>
                <a:ea typeface="+mj-ea"/>
                <a:cs typeface="+mj-cs"/>
              </a:rPr>
              <a:t> </a:t>
            </a:r>
            <a:r>
              <a:rPr kumimoji="0" lang="en-US" sz="3200" i="0" u="none" strike="noStrike" kern="1200" cap="none" spc="0" normalizeH="0" baseline="0" noProof="0" dirty="0" err="1">
                <a:ln>
                  <a:noFill/>
                </a:ln>
                <a:solidFill>
                  <a:srgbClr val="0070C0"/>
                </a:solidFill>
                <a:effectLst/>
                <a:uLnTx/>
                <a:uFillTx/>
                <a:latin typeface="+mj-lt"/>
                <a:ea typeface="+mj-ea"/>
                <a:cs typeface="+mj-cs"/>
              </a:rPr>
              <a:t>sinusoïde</a:t>
            </a:r>
            <a:endParaRPr kumimoji="0" lang="en-US" sz="320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6759"/>
                                        </p:tgtEl>
                                        <p:attrNameLst>
                                          <p:attrName>style.visibility</p:attrName>
                                        </p:attrNameLst>
                                      </p:cBhvr>
                                      <p:to>
                                        <p:strVal val="visible"/>
                                      </p:to>
                                    </p:set>
                                    <p:animEffect transition="in" filter="wipe(left)">
                                      <p:cBhvr>
                                        <p:cTn id="7" dur="500"/>
                                        <p:tgtEl>
                                          <p:spTgt spid="5867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86757"/>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nodeType="afterEffect">
                                  <p:stCondLst>
                                    <p:cond delay="1000"/>
                                  </p:stCondLst>
                                  <p:childTnLst>
                                    <p:set>
                                      <p:cBhvr>
                                        <p:cTn id="14" dur="1" fill="hold">
                                          <p:stCondLst>
                                            <p:cond delay="0"/>
                                          </p:stCondLst>
                                        </p:cTn>
                                        <p:tgtEl>
                                          <p:spTgt spid="586755"/>
                                        </p:tgtEl>
                                        <p:attrNameLst>
                                          <p:attrName>style.visibility</p:attrName>
                                        </p:attrNameLst>
                                      </p:cBhvr>
                                      <p:to>
                                        <p:strVal val="visible"/>
                                      </p:to>
                                    </p:set>
                                    <p:animEffect transition="in" filter="wipe(left)">
                                      <p:cBhvr>
                                        <p:cTn id="15" dur="500"/>
                                        <p:tgtEl>
                                          <p:spTgt spid="58675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86758"/>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1000"/>
                                  </p:stCondLst>
                                  <p:childTnLst>
                                    <p:set>
                                      <p:cBhvr>
                                        <p:cTn id="22" dur="1" fill="hold">
                                          <p:stCondLst>
                                            <p:cond delay="0"/>
                                          </p:stCondLst>
                                        </p:cTn>
                                        <p:tgtEl>
                                          <p:spTgt spid="586756"/>
                                        </p:tgtEl>
                                        <p:attrNameLst>
                                          <p:attrName>style.visibility</p:attrName>
                                        </p:attrNameLst>
                                      </p:cBhvr>
                                      <p:to>
                                        <p:strVal val="visible"/>
                                      </p:to>
                                    </p:set>
                                    <p:animEffect transition="in" filter="wipe(left)">
                                      <p:cBhvr>
                                        <p:cTn id="23" dur="500"/>
                                        <p:tgtEl>
                                          <p:spTgt spid="586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animBg="1"/>
      <p:bldP spid="5867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pPr>
              <a:defRPr/>
            </a:pPr>
            <a:fld id="{EC73394C-4832-4315-9EFD-8FC29CD76379}" type="slidenum">
              <a:rPr lang="en-US"/>
              <a:pPr>
                <a:defRPr/>
              </a:pPr>
              <a:t>34</a:t>
            </a:fld>
            <a:endParaRPr lang="en-US"/>
          </a:p>
        </p:txBody>
      </p:sp>
      <p:sp>
        <p:nvSpPr>
          <p:cNvPr id="3077" name="Rectangle 2"/>
          <p:cNvSpPr>
            <a:spLocks noGrp="1" noChangeArrowheads="1"/>
          </p:cNvSpPr>
          <p:nvPr>
            <p:ph type="title"/>
          </p:nvPr>
        </p:nvSpPr>
        <p:spPr>
          <a:xfrm>
            <a:off x="0" y="228600"/>
            <a:ext cx="9144000" cy="1143000"/>
          </a:xfrm>
        </p:spPr>
        <p:txBody>
          <a:bodyPr>
            <a:normAutofit fontScale="90000"/>
          </a:bodyPr>
          <a:lstStyle/>
          <a:p>
            <a:pPr eaLnBrk="1" hangingPunct="1"/>
            <a:r>
              <a:rPr lang="en-US" altLang="en-US" dirty="0">
                <a:solidFill>
                  <a:srgbClr val="0070C0"/>
                </a:solidFill>
              </a:rPr>
              <a:t>Reconstruction de la </a:t>
            </a:r>
            <a:r>
              <a:rPr lang="en-US" altLang="en-US" dirty="0" err="1">
                <a:solidFill>
                  <a:srgbClr val="0070C0"/>
                </a:solidFill>
              </a:rPr>
              <a:t>sinusoïde</a:t>
            </a:r>
            <a:r>
              <a:rPr lang="en-US" altLang="en-US" dirty="0">
                <a:solidFill>
                  <a:srgbClr val="0070C0"/>
                </a:solidFill>
              </a:rPr>
              <a:t>?  </a:t>
            </a:r>
            <a:br>
              <a:rPr lang="en-US" altLang="en-US" dirty="0">
                <a:solidFill>
                  <a:srgbClr val="0070C0"/>
                </a:solidFill>
              </a:rPr>
            </a:br>
            <a:r>
              <a:rPr lang="en-US" altLang="en-US" dirty="0" err="1">
                <a:solidFill>
                  <a:srgbClr val="0070C0"/>
                </a:solidFill>
              </a:rPr>
              <a:t>Oui</a:t>
            </a:r>
            <a:r>
              <a:rPr lang="en-US" altLang="en-US" dirty="0">
                <a:solidFill>
                  <a:srgbClr val="0070C0"/>
                </a:solidFill>
              </a:rPr>
              <a:t> </a:t>
            </a:r>
            <a:r>
              <a:rPr lang="en-US" altLang="en-US" dirty="0" err="1">
                <a:solidFill>
                  <a:srgbClr val="0070C0"/>
                </a:solidFill>
              </a:rPr>
              <a:t>mais</a:t>
            </a:r>
            <a:r>
              <a:rPr lang="en-US" altLang="en-US" dirty="0">
                <a:solidFill>
                  <a:srgbClr val="0070C0"/>
                </a:solidFill>
              </a:rPr>
              <a:t> </a:t>
            </a:r>
            <a:r>
              <a:rPr lang="en-US" altLang="en-US" dirty="0" err="1">
                <a:solidFill>
                  <a:srgbClr val="0070C0"/>
                </a:solidFill>
              </a:rPr>
              <a:t>laquelle</a:t>
            </a:r>
            <a:endParaRPr lang="en-US" altLang="en-US" dirty="0">
              <a:solidFill>
                <a:srgbClr val="0070C0"/>
              </a:solidFill>
            </a:endParaRPr>
          </a:p>
        </p:txBody>
      </p:sp>
      <p:pic>
        <p:nvPicPr>
          <p:cNvPr id="3078" name="Picture 3" descr="Alias-Ex-Time"/>
          <p:cNvPicPr>
            <a:picLocks noChangeAspect="1" noChangeArrowheads="1"/>
          </p:cNvPicPr>
          <p:nvPr/>
        </p:nvPicPr>
        <p:blipFill>
          <a:blip r:embed="rId3"/>
          <a:srcRect/>
          <a:stretch>
            <a:fillRect/>
          </a:stretch>
        </p:blipFill>
        <p:spPr bwMode="auto">
          <a:xfrm>
            <a:off x="28575" y="2362200"/>
            <a:ext cx="9086850" cy="2590800"/>
          </a:xfrm>
          <a:prstGeom prst="rect">
            <a:avLst/>
          </a:prstGeom>
          <a:noFill/>
          <a:ln w="9525">
            <a:noFill/>
            <a:miter lim="800000"/>
            <a:headEnd/>
            <a:tailEnd/>
          </a:ln>
        </p:spPr>
      </p:pic>
      <p:graphicFrame>
        <p:nvGraphicFramePr>
          <p:cNvPr id="3074" name="Object 4"/>
          <p:cNvGraphicFramePr>
            <a:graphicFrameLocks noChangeAspect="1"/>
          </p:cNvGraphicFramePr>
          <p:nvPr/>
        </p:nvGraphicFramePr>
        <p:xfrm>
          <a:off x="487363" y="5200650"/>
          <a:ext cx="4130675" cy="742950"/>
        </p:xfrm>
        <a:graphic>
          <a:graphicData uri="http://schemas.openxmlformats.org/presentationml/2006/ole">
            <mc:AlternateContent xmlns:mc="http://schemas.openxmlformats.org/markup-compatibility/2006">
              <mc:Choice xmlns:v="urn:schemas-microsoft-com:vml" Requires="v">
                <p:oleObj spid="_x0000_s134154" name="Equation" r:id="rId4" imgW="1130040" imgH="203040" progId="Equation.3">
                  <p:embed/>
                </p:oleObj>
              </mc:Choice>
              <mc:Fallback>
                <p:oleObj name="Equation" r:id="rId4" imgW="113004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5200650"/>
                        <a:ext cx="413067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nvGraphicFramePr>
        <p:xfrm>
          <a:off x="5091113" y="5257800"/>
          <a:ext cx="3716337" cy="1046163"/>
        </p:xfrm>
        <a:graphic>
          <a:graphicData uri="http://schemas.openxmlformats.org/presentationml/2006/ole">
            <mc:AlternateContent xmlns:mc="http://schemas.openxmlformats.org/markup-compatibility/2006">
              <mc:Choice xmlns:v="urn:schemas-microsoft-com:vml" Requires="v">
                <p:oleObj spid="_x0000_s134155" name="Équation" r:id="rId6" imgW="1536480" imgH="431640" progId="Equation.3">
                  <p:embed/>
                </p:oleObj>
              </mc:Choice>
              <mc:Fallback>
                <p:oleObj name="Équation" r:id="rId6" imgW="153648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1113" y="5257800"/>
                        <a:ext cx="3716337" cy="1046163"/>
                      </a:xfrm>
                      <a:prstGeom prst="rect">
                        <a:avLst/>
                      </a:prstGeom>
                      <a:solidFill>
                        <a:srgbClr val="CCFFFF"/>
                      </a:solidFill>
                    </p:spPr>
                  </p:pic>
                </p:oleObj>
              </mc:Fallback>
            </mc:AlternateContent>
          </a:graphicData>
        </a:graphic>
      </p:graphicFrame>
      <p:sp>
        <p:nvSpPr>
          <p:cNvPr id="3079" name="Text Box 6"/>
          <p:cNvSpPr txBox="1">
            <a:spLocks noChangeArrowheads="1"/>
          </p:cNvSpPr>
          <p:nvPr/>
        </p:nvSpPr>
        <p:spPr bwMode="auto">
          <a:xfrm>
            <a:off x="0" y="1752600"/>
            <a:ext cx="9144000" cy="400110"/>
          </a:xfrm>
          <a:prstGeom prst="rect">
            <a:avLst/>
          </a:prstGeom>
          <a:noFill/>
          <a:ln w="9525">
            <a:noFill/>
            <a:miter lim="800000"/>
            <a:headEnd/>
            <a:tailEnd/>
          </a:ln>
        </p:spPr>
        <p:txBody>
          <a:bodyPr wrap="square">
            <a:spAutoFit/>
          </a:bodyPr>
          <a:lstStyle/>
          <a:p>
            <a:pPr eaLnBrk="0" hangingPunct="0"/>
            <a:r>
              <a:rPr lang="fr-FR" sz="2000" dirty="0"/>
              <a:t>Compte tenu des échantillons (en bleu), dessiner une sinusoïde à travers les valeurs</a:t>
            </a:r>
            <a:endParaRPr lang="en-US" sz="20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250825" y="1628775"/>
            <a:ext cx="5400675" cy="2005013"/>
            <a:chOff x="158" y="1162"/>
            <a:chExt cx="3402" cy="1263"/>
          </a:xfrm>
        </p:grpSpPr>
        <p:sp>
          <p:nvSpPr>
            <p:cNvPr id="32777" name="Rectangle 9"/>
            <p:cNvSpPr>
              <a:spLocks noChangeArrowheads="1"/>
            </p:cNvSpPr>
            <p:nvPr/>
          </p:nvSpPr>
          <p:spPr bwMode="auto">
            <a:xfrm>
              <a:off x="2078" y="1897"/>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2778" name="Object 10"/>
            <p:cNvGraphicFramePr>
              <a:graphicFrameLocks noChangeAspect="1"/>
            </p:cNvGraphicFramePr>
            <p:nvPr/>
          </p:nvGraphicFramePr>
          <p:xfrm>
            <a:off x="1519" y="1834"/>
            <a:ext cx="417" cy="293"/>
          </p:xfrm>
          <a:graphic>
            <a:graphicData uri="http://schemas.openxmlformats.org/presentationml/2006/ole">
              <mc:AlternateContent xmlns:mc="http://schemas.openxmlformats.org/markup-compatibility/2006">
                <mc:Choice xmlns:v="urn:schemas-microsoft-com:vml" Requires="v">
                  <p:oleObj spid="_x0000_s135222" name="Equation" r:id="rId3" imgW="342751" imgH="241195" progId="Equation.3">
                    <p:embed/>
                  </p:oleObj>
                </mc:Choice>
                <mc:Fallback>
                  <p:oleObj name="Equation" r:id="rId3" imgW="342751" imgH="241195"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 y="1834"/>
                          <a:ext cx="417"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9" name="Line 11"/>
            <p:cNvSpPr>
              <a:spLocks noChangeShapeType="1"/>
            </p:cNvSpPr>
            <p:nvPr/>
          </p:nvSpPr>
          <p:spPr bwMode="auto">
            <a:xfrm>
              <a:off x="2990" y="2185"/>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0" name="Object 12"/>
            <p:cNvGraphicFramePr>
              <a:graphicFrameLocks noChangeAspect="1"/>
            </p:cNvGraphicFramePr>
            <p:nvPr/>
          </p:nvGraphicFramePr>
          <p:xfrm>
            <a:off x="3128" y="1865"/>
            <a:ext cx="432" cy="308"/>
          </p:xfrm>
          <a:graphic>
            <a:graphicData uri="http://schemas.openxmlformats.org/presentationml/2006/ole">
              <mc:AlternateContent xmlns:mc="http://schemas.openxmlformats.org/markup-compatibility/2006">
                <mc:Choice xmlns:v="urn:schemas-microsoft-com:vml" Requires="v">
                  <p:oleObj spid="_x0000_s135223" name="Equation" r:id="rId5" imgW="355292" imgH="253780" progId="">
                    <p:embed/>
                  </p:oleObj>
                </mc:Choice>
                <mc:Fallback>
                  <p:oleObj name="Equation" r:id="rId5" imgW="355292" imgH="25378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8" y="1865"/>
                          <a:ext cx="432" cy="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1" name="AutoShape 13"/>
            <p:cNvSpPr>
              <a:spLocks noChangeArrowheads="1"/>
            </p:cNvSpPr>
            <p:nvPr/>
          </p:nvSpPr>
          <p:spPr bwMode="auto">
            <a:xfrm>
              <a:off x="878" y="1978"/>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2782" name="Line 14"/>
            <p:cNvSpPr>
              <a:spLocks noChangeShapeType="1"/>
            </p:cNvSpPr>
            <p:nvPr/>
          </p:nvSpPr>
          <p:spPr bwMode="auto">
            <a:xfrm>
              <a:off x="590" y="2170"/>
              <a:ext cx="288" cy="0"/>
            </a:xfrm>
            <a:prstGeom prst="line">
              <a:avLst/>
            </a:prstGeom>
            <a:noFill/>
            <a:ln w="9525">
              <a:solidFill>
                <a:schemeClr val="tx1"/>
              </a:solidFill>
              <a:round/>
              <a:headEnd/>
              <a:tailEnd type="triangle" w="med" len="med"/>
            </a:ln>
            <a:effectLst/>
          </p:spPr>
          <p:txBody>
            <a:bodyPr/>
            <a:lstStyle/>
            <a:p>
              <a:endParaRPr lang="fr-FR"/>
            </a:p>
          </p:txBody>
        </p:sp>
        <p:sp>
          <p:nvSpPr>
            <p:cNvPr id="32783" name="Line 15"/>
            <p:cNvSpPr>
              <a:spLocks noChangeShapeType="1"/>
            </p:cNvSpPr>
            <p:nvPr/>
          </p:nvSpPr>
          <p:spPr bwMode="auto">
            <a:xfrm>
              <a:off x="1262" y="2170"/>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4" name="Object 16"/>
            <p:cNvGraphicFramePr>
              <a:graphicFrameLocks noChangeAspect="1"/>
            </p:cNvGraphicFramePr>
            <p:nvPr/>
          </p:nvGraphicFramePr>
          <p:xfrm>
            <a:off x="158" y="2026"/>
            <a:ext cx="324" cy="262"/>
          </p:xfrm>
          <a:graphic>
            <a:graphicData uri="http://schemas.openxmlformats.org/presentationml/2006/ole">
              <mc:AlternateContent xmlns:mc="http://schemas.openxmlformats.org/markup-compatibility/2006">
                <mc:Choice xmlns:v="urn:schemas-microsoft-com:vml" Requires="v">
                  <p:oleObj spid="_x0000_s135224" name="Equation" r:id="rId7" imgW="266353" imgH="215619" progId="Equation.3">
                    <p:embed/>
                  </p:oleObj>
                </mc:Choice>
                <mc:Fallback>
                  <p:oleObj name="Equation" r:id="rId7" imgW="266353" imgH="215619"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 y="2026"/>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5" name="Object 17"/>
            <p:cNvGraphicFramePr>
              <a:graphicFrameLocks noChangeAspect="1"/>
            </p:cNvGraphicFramePr>
            <p:nvPr/>
          </p:nvGraphicFramePr>
          <p:xfrm>
            <a:off x="306" y="1162"/>
            <a:ext cx="1839" cy="562"/>
          </p:xfrm>
          <a:graphic>
            <a:graphicData uri="http://schemas.openxmlformats.org/presentationml/2006/ole">
              <mc:AlternateContent xmlns:mc="http://schemas.openxmlformats.org/markup-compatibility/2006">
                <mc:Choice xmlns:v="urn:schemas-microsoft-com:vml" Requires="v">
                  <p:oleObj spid="_x0000_s135225" name="Equation" r:id="rId9" imgW="1409088" imgH="431613" progId="">
                    <p:embed/>
                  </p:oleObj>
                </mc:Choice>
                <mc:Fallback>
                  <p:oleObj name="Equation" r:id="rId9" imgW="1409088" imgH="431613" progId="">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 y="1162"/>
                          <a:ext cx="1839"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32786" name="Line 18"/>
            <p:cNvSpPr>
              <a:spLocks noChangeShapeType="1"/>
            </p:cNvSpPr>
            <p:nvPr/>
          </p:nvSpPr>
          <p:spPr bwMode="auto">
            <a:xfrm>
              <a:off x="1070" y="1738"/>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7" name="Object 19"/>
            <p:cNvGraphicFramePr>
              <a:graphicFrameLocks noChangeAspect="1"/>
            </p:cNvGraphicFramePr>
            <p:nvPr/>
          </p:nvGraphicFramePr>
          <p:xfrm>
            <a:off x="2222" y="2026"/>
            <a:ext cx="614" cy="283"/>
          </p:xfrm>
          <a:graphic>
            <a:graphicData uri="http://schemas.openxmlformats.org/presentationml/2006/ole">
              <mc:AlternateContent xmlns:mc="http://schemas.openxmlformats.org/markup-compatibility/2006">
                <mc:Choice xmlns:v="urn:schemas-microsoft-com:vml" Requires="v">
                  <p:oleObj spid="_x0000_s135226" name="Equation" r:id="rId11" imgW="469696" imgH="215806" progId="Equation.3">
                    <p:embed/>
                  </p:oleObj>
                </mc:Choice>
                <mc:Fallback>
                  <p:oleObj name="Equation" r:id="rId11" imgW="469696" imgH="215806"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2" y="2026"/>
                          <a:ext cx="614" cy="283"/>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pSp>
      <p:grpSp>
        <p:nvGrpSpPr>
          <p:cNvPr id="3" name="Group 20"/>
          <p:cNvGrpSpPr>
            <a:grpSpLocks/>
          </p:cNvGrpSpPr>
          <p:nvPr/>
        </p:nvGrpSpPr>
        <p:grpSpPr bwMode="auto">
          <a:xfrm>
            <a:off x="5961064" y="1773238"/>
            <a:ext cx="2954338" cy="2111375"/>
            <a:chOff x="3899" y="2592"/>
            <a:chExt cx="1861" cy="1330"/>
          </a:xfrm>
        </p:grpSpPr>
        <p:graphicFrame>
          <p:nvGraphicFramePr>
            <p:cNvPr id="32789" name="Object 21"/>
            <p:cNvGraphicFramePr>
              <a:graphicFrameLocks noChangeAspect="1"/>
            </p:cNvGraphicFramePr>
            <p:nvPr/>
          </p:nvGraphicFramePr>
          <p:xfrm>
            <a:off x="3899" y="3648"/>
            <a:ext cx="1481" cy="274"/>
          </p:xfrm>
          <a:graphic>
            <a:graphicData uri="http://schemas.openxmlformats.org/presentationml/2006/ole">
              <mc:AlternateContent xmlns:mc="http://schemas.openxmlformats.org/markup-compatibility/2006">
                <mc:Choice xmlns:v="urn:schemas-microsoft-com:vml" Requires="v">
                  <p:oleObj spid="_x0000_s135227" name="Équation" r:id="rId13" imgW="1117440" imgH="228600" progId="Equation.3">
                    <p:embed/>
                  </p:oleObj>
                </mc:Choice>
                <mc:Fallback>
                  <p:oleObj name="Équation" r:id="rId13" imgW="1117440" imgH="228600" progId="Equation.3">
                    <p:embed/>
                    <p:pic>
                      <p:nvPicPr>
                        <p:cNvPr id="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9" y="3648"/>
                          <a:ext cx="1481"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90" name="Line 22"/>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2791" name="Object 23"/>
            <p:cNvGraphicFramePr>
              <a:graphicFrameLocks noChangeAspect="1"/>
            </p:cNvGraphicFramePr>
            <p:nvPr/>
          </p:nvGraphicFramePr>
          <p:xfrm>
            <a:off x="4560" y="3304"/>
            <a:ext cx="168" cy="212"/>
          </p:xfrm>
          <a:graphic>
            <a:graphicData uri="http://schemas.openxmlformats.org/presentationml/2006/ole">
              <mc:AlternateContent xmlns:mc="http://schemas.openxmlformats.org/markup-compatibility/2006">
                <mc:Choice xmlns:v="urn:schemas-microsoft-com:vml" Requires="v">
                  <p:oleObj spid="_x0000_s135228" name="Equation" r:id="rId15" imgW="126725" imgH="177415" progId="Equation.3">
                    <p:embed/>
                  </p:oleObj>
                </mc:Choice>
                <mc:Fallback>
                  <p:oleObj name="Equation" r:id="rId15" imgW="126725" imgH="177415" progId="Equation.3">
                    <p:embed/>
                    <p:pic>
                      <p:nvPicPr>
                        <p:cNvPr id="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0" y="3304"/>
                          <a:ext cx="168"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92" name="Object 24"/>
            <p:cNvGraphicFramePr>
              <a:graphicFrameLocks noChangeAspect="1"/>
            </p:cNvGraphicFramePr>
            <p:nvPr/>
          </p:nvGraphicFramePr>
          <p:xfrm>
            <a:off x="4457" y="2827"/>
            <a:ext cx="185" cy="197"/>
          </p:xfrm>
          <a:graphic>
            <a:graphicData uri="http://schemas.openxmlformats.org/presentationml/2006/ole">
              <mc:AlternateContent xmlns:mc="http://schemas.openxmlformats.org/markup-compatibility/2006">
                <mc:Choice xmlns:v="urn:schemas-microsoft-com:vml" Requires="v">
                  <p:oleObj spid="_x0000_s135229" name="Equation" r:id="rId17" imgW="139579" imgH="164957" progId="Equation.3">
                    <p:embed/>
                  </p:oleObj>
                </mc:Choice>
                <mc:Fallback>
                  <p:oleObj name="Equation" r:id="rId17" imgW="139579" imgH="164957" progId="Equation.3">
                    <p:embed/>
                    <p:pic>
                      <p:nvPicPr>
                        <p:cNvPr id="0"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57" y="2827"/>
                          <a:ext cx="185" cy="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93" name="Object 25"/>
            <p:cNvGraphicFramePr>
              <a:graphicFrameLocks noChangeAspect="1"/>
            </p:cNvGraphicFramePr>
            <p:nvPr/>
          </p:nvGraphicFramePr>
          <p:xfrm>
            <a:off x="5549" y="3220"/>
            <a:ext cx="211" cy="254"/>
          </p:xfrm>
          <a:graphic>
            <a:graphicData uri="http://schemas.openxmlformats.org/presentationml/2006/ole">
              <mc:AlternateContent xmlns:mc="http://schemas.openxmlformats.org/markup-compatibility/2006">
                <mc:Choice xmlns:v="urn:schemas-microsoft-com:vml" Requires="v">
                  <p:oleObj spid="_x0000_s135230" name="Équation" r:id="rId19" imgW="152280" imgH="203040" progId="Equation.3">
                    <p:embed/>
                  </p:oleObj>
                </mc:Choice>
                <mc:Fallback>
                  <p:oleObj name="Équation" r:id="rId19" imgW="152280" imgH="203040" progId="Equation.3">
                    <p:embed/>
                    <p:pic>
                      <p:nvPicPr>
                        <p:cNvPr id="0"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49" y="3220"/>
                          <a:ext cx="211" cy="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6"/>
            <p:cNvGrpSpPr>
              <a:grpSpLocks/>
            </p:cNvGrpSpPr>
            <p:nvPr/>
          </p:nvGrpSpPr>
          <p:grpSpPr bwMode="auto">
            <a:xfrm>
              <a:off x="4128" y="3019"/>
              <a:ext cx="960" cy="288"/>
              <a:chOff x="1536" y="2880"/>
              <a:chExt cx="960" cy="288"/>
            </a:xfrm>
          </p:grpSpPr>
          <p:sp>
            <p:nvSpPr>
              <p:cNvPr id="32795" name="Line 27"/>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2796" name="Line 28"/>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2797" name="Line 29"/>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2798" name="Line 30"/>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2799" name="Object 31"/>
            <p:cNvGraphicFramePr>
              <a:graphicFrameLocks noChangeAspect="1"/>
            </p:cNvGraphicFramePr>
            <p:nvPr/>
          </p:nvGraphicFramePr>
          <p:xfrm>
            <a:off x="3905" y="3259"/>
            <a:ext cx="370" cy="274"/>
          </p:xfrm>
          <a:graphic>
            <a:graphicData uri="http://schemas.openxmlformats.org/presentationml/2006/ole">
              <mc:AlternateContent xmlns:mc="http://schemas.openxmlformats.org/markup-compatibility/2006">
                <mc:Choice xmlns:v="urn:schemas-microsoft-com:vml" Requires="v">
                  <p:oleObj spid="_x0000_s135231" name="Équation" r:id="rId21" imgW="279360" imgH="228600" progId="Equation.3">
                    <p:embed/>
                  </p:oleObj>
                </mc:Choice>
                <mc:Fallback>
                  <p:oleObj name="Équation" r:id="rId21" imgW="279360" imgH="228600" progId="Equation.3">
                    <p:embed/>
                    <p:pic>
                      <p:nvPicPr>
                        <p:cNvPr id="0"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5" y="3259"/>
                          <a:ext cx="370"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0" name="Object 32"/>
            <p:cNvGraphicFramePr>
              <a:graphicFrameLocks noChangeAspect="1"/>
            </p:cNvGraphicFramePr>
            <p:nvPr/>
          </p:nvGraphicFramePr>
          <p:xfrm>
            <a:off x="4718" y="2592"/>
            <a:ext cx="493" cy="281"/>
          </p:xfrm>
          <a:graphic>
            <a:graphicData uri="http://schemas.openxmlformats.org/presentationml/2006/ole">
              <mc:AlternateContent xmlns:mc="http://schemas.openxmlformats.org/markup-compatibility/2006">
                <mc:Choice xmlns:v="urn:schemas-microsoft-com:vml" Requires="v">
                  <p:oleObj spid="_x0000_s135232" name="Équation" r:id="rId23" imgW="380880" imgH="215640" progId="Equation.3">
                    <p:embed/>
                  </p:oleObj>
                </mc:Choice>
                <mc:Fallback>
                  <p:oleObj name="Équation" r:id="rId23" imgW="380880" imgH="215640" progId="Equation.3">
                    <p:embed/>
                    <p:pic>
                      <p:nvPicPr>
                        <p:cNvPr id="0" name="Picture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18" y="2592"/>
                          <a:ext cx="493" cy="281"/>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32801" name="Object 33"/>
            <p:cNvGraphicFramePr>
              <a:graphicFrameLocks noChangeAspect="1"/>
            </p:cNvGraphicFramePr>
            <p:nvPr/>
          </p:nvGraphicFramePr>
          <p:xfrm>
            <a:off x="4995" y="3259"/>
            <a:ext cx="220" cy="274"/>
          </p:xfrm>
          <a:graphic>
            <a:graphicData uri="http://schemas.openxmlformats.org/presentationml/2006/ole">
              <mc:AlternateContent xmlns:mc="http://schemas.openxmlformats.org/markup-compatibility/2006">
                <mc:Choice xmlns:v="urn:schemas-microsoft-com:vml" Requires="v">
                  <p:oleObj spid="_x0000_s135233" name="Équation" r:id="rId25" imgW="164880" imgH="228600" progId="Equation.3">
                    <p:embed/>
                  </p:oleObj>
                </mc:Choice>
                <mc:Fallback>
                  <p:oleObj name="Équation" r:id="rId25" imgW="164880" imgH="228600" progId="Equation.3">
                    <p:embed/>
                    <p:pic>
                      <p:nvPicPr>
                        <p:cNvPr id="0" name="Picture 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95" y="3259"/>
                          <a:ext cx="220"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2803" name="Object 35"/>
          <p:cNvGraphicFramePr>
            <a:graphicFrameLocks noChangeAspect="1"/>
          </p:cNvGraphicFramePr>
          <p:nvPr/>
        </p:nvGraphicFramePr>
        <p:xfrm>
          <a:off x="1831975" y="3924300"/>
          <a:ext cx="4684713" cy="944563"/>
        </p:xfrm>
        <a:graphic>
          <a:graphicData uri="http://schemas.openxmlformats.org/presentationml/2006/ole">
            <mc:AlternateContent xmlns:mc="http://schemas.openxmlformats.org/markup-compatibility/2006">
              <mc:Choice xmlns:v="urn:schemas-microsoft-com:vml" Requires="v">
                <p:oleObj spid="_x0000_s135234" name="Equation" r:id="rId27" imgW="2260600" imgH="457200" progId="">
                  <p:embed/>
                </p:oleObj>
              </mc:Choice>
              <mc:Fallback>
                <p:oleObj name="Equation" r:id="rId27" imgW="2260600" imgH="457200" progId="">
                  <p:embed/>
                  <p:pic>
                    <p:nvPicPr>
                      <p:cNvPr id="0"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31975" y="3924300"/>
                        <a:ext cx="4684713" cy="944563"/>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32804" name="Text Box 36"/>
          <p:cNvSpPr txBox="1">
            <a:spLocks noChangeArrowheads="1"/>
          </p:cNvSpPr>
          <p:nvPr/>
        </p:nvSpPr>
        <p:spPr bwMode="auto">
          <a:xfrm>
            <a:off x="250824" y="5013325"/>
            <a:ext cx="8893175" cy="1200329"/>
          </a:xfrm>
          <a:prstGeom prst="rect">
            <a:avLst/>
          </a:prstGeom>
          <a:noFill/>
          <a:ln w="9525">
            <a:noFill/>
            <a:miter lim="800000"/>
            <a:headEnd/>
            <a:tailEnd/>
          </a:ln>
          <a:effectLst/>
        </p:spPr>
        <p:txBody>
          <a:bodyPr wrap="square">
            <a:spAutoFit/>
          </a:bodyPr>
          <a:lstStyle/>
          <a:p>
            <a:r>
              <a:rPr lang="en-US" altLang="zh-CN" dirty="0" err="1"/>
              <a:t>Difficultés</a:t>
            </a:r>
            <a:r>
              <a:rPr lang="en-US" altLang="zh-CN" dirty="0"/>
              <a:t>:</a:t>
            </a:r>
          </a:p>
          <a:p>
            <a:r>
              <a:rPr lang="en-US" altLang="zh-CN" dirty="0"/>
              <a:t>1 Le </a:t>
            </a:r>
            <a:r>
              <a:rPr lang="en-US" altLang="zh-CN" dirty="0" err="1"/>
              <a:t>filtrage</a:t>
            </a:r>
            <a:r>
              <a:rPr lang="en-US" altLang="zh-CN" dirty="0"/>
              <a:t> </a:t>
            </a:r>
            <a:r>
              <a:rPr lang="en-US" altLang="zh-CN" dirty="0" err="1"/>
              <a:t>passe</a:t>
            </a:r>
            <a:r>
              <a:rPr lang="en-US" altLang="zh-CN" dirty="0"/>
              <a:t>-bas </a:t>
            </a:r>
            <a:r>
              <a:rPr lang="en-US" altLang="zh-CN" dirty="0" err="1"/>
              <a:t>idéal</a:t>
            </a:r>
            <a:r>
              <a:rPr lang="en-US" altLang="zh-CN" dirty="0"/>
              <a:t> </a:t>
            </a:r>
            <a:r>
              <a:rPr lang="en-US" altLang="zh-CN" dirty="0" err="1"/>
              <a:t>est</a:t>
            </a:r>
            <a:r>
              <a:rPr lang="en-US" altLang="zh-CN" dirty="0"/>
              <a:t> impossible;</a:t>
            </a:r>
          </a:p>
          <a:p>
            <a:r>
              <a:rPr lang="en-US" altLang="zh-CN" dirty="0"/>
              <a:t>2 Les impulsions de </a:t>
            </a:r>
            <a:r>
              <a:rPr lang="en-US" altLang="zh-CN" dirty="0" err="1"/>
              <a:t>faibles</a:t>
            </a:r>
            <a:r>
              <a:rPr lang="en-US" altLang="zh-CN" dirty="0"/>
              <a:t> </a:t>
            </a:r>
            <a:r>
              <a:rPr lang="en-US" altLang="zh-CN" dirty="0" err="1"/>
              <a:t>largeurs</a:t>
            </a:r>
            <a:r>
              <a:rPr lang="en-US" altLang="zh-CN" dirty="0"/>
              <a:t> </a:t>
            </a:r>
            <a:r>
              <a:rPr lang="en-US" altLang="zh-CN" dirty="0" err="1"/>
              <a:t>sont</a:t>
            </a:r>
            <a:r>
              <a:rPr lang="en-US" altLang="zh-CN" dirty="0"/>
              <a:t> </a:t>
            </a:r>
            <a:r>
              <a:rPr lang="en-US" altLang="zh-CN" dirty="0" err="1"/>
              <a:t>difficiles</a:t>
            </a:r>
            <a:r>
              <a:rPr lang="en-US" altLang="zh-CN" dirty="0"/>
              <a:t> à </a:t>
            </a:r>
            <a:r>
              <a:rPr lang="en-US" altLang="zh-CN" dirty="0" err="1"/>
              <a:t>générer</a:t>
            </a:r>
            <a:r>
              <a:rPr lang="en-US" altLang="zh-CN" dirty="0"/>
              <a:t>. </a:t>
            </a:r>
          </a:p>
        </p:txBody>
      </p:sp>
      <p:sp>
        <p:nvSpPr>
          <p:cNvPr id="37" name="Text Box 32"/>
          <p:cNvSpPr txBox="1">
            <a:spLocks noChangeArrowheads="1"/>
          </p:cNvSpPr>
          <p:nvPr/>
        </p:nvSpPr>
        <p:spPr bwMode="auto">
          <a:xfrm>
            <a:off x="0" y="800947"/>
            <a:ext cx="4882683" cy="461665"/>
          </a:xfrm>
          <a:prstGeom prst="rect">
            <a:avLst/>
          </a:prstGeom>
          <a:noFill/>
          <a:ln w="9525">
            <a:noFill/>
            <a:miter lim="800000"/>
            <a:headEnd/>
            <a:tailEnd/>
          </a:ln>
          <a:effectLst/>
        </p:spPr>
        <p:txBody>
          <a:bodyPr wrap="none">
            <a:spAutoFit/>
          </a:bodyPr>
          <a:lstStyle/>
          <a:p>
            <a:r>
              <a:rPr lang="en-US" altLang="zh-CN" dirty="0">
                <a:solidFill>
                  <a:srgbClr val="003399"/>
                </a:solidFill>
              </a:rPr>
              <a:t> ECHANTILLONNAGE NATUREL</a:t>
            </a:r>
          </a:p>
        </p:txBody>
      </p:sp>
      <p:sp>
        <p:nvSpPr>
          <p:cNvPr id="3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4" name="Espace réservé du numéro de diapositive 33"/>
          <p:cNvSpPr>
            <a:spLocks noGrp="1"/>
          </p:cNvSpPr>
          <p:nvPr>
            <p:ph type="sldNum" sz="quarter" idx="12"/>
          </p:nvPr>
        </p:nvSpPr>
        <p:spPr/>
        <p:txBody>
          <a:bodyPr/>
          <a:lstStyle/>
          <a:p>
            <a:fld id="{2C94B7E7-F509-4100-BE7B-E3DEB2C53554}" type="slidenum">
              <a:rPr lang="fr-FR" smtClean="0"/>
              <a:pPr/>
              <a:t>35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803"/>
                                        </p:tgtEl>
                                        <p:attrNameLst>
                                          <p:attrName>style.visibility</p:attrName>
                                        </p:attrNameLst>
                                      </p:cBhvr>
                                      <p:to>
                                        <p:strVal val="visible"/>
                                      </p:to>
                                    </p:set>
                                    <p:animEffect transition="in" filter="blinds(horizontal)">
                                      <p:cBhvr>
                                        <p:cTn id="17" dur="500"/>
                                        <p:tgtEl>
                                          <p:spTgt spid="3280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80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80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28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200150" y="2139950"/>
            <a:ext cx="5867400" cy="1295400"/>
            <a:chOff x="384" y="1440"/>
            <a:chExt cx="3696" cy="816"/>
          </a:xfrm>
        </p:grpSpPr>
        <p:graphicFrame>
          <p:nvGraphicFramePr>
            <p:cNvPr id="9223" name="Object 7"/>
            <p:cNvGraphicFramePr>
              <a:graphicFrameLocks noChangeAspect="1"/>
            </p:cNvGraphicFramePr>
            <p:nvPr/>
          </p:nvGraphicFramePr>
          <p:xfrm>
            <a:off x="2160" y="1440"/>
            <a:ext cx="324" cy="262"/>
          </p:xfrm>
          <a:graphic>
            <a:graphicData uri="http://schemas.openxmlformats.org/presentationml/2006/ole">
              <mc:AlternateContent xmlns:mc="http://schemas.openxmlformats.org/markup-compatibility/2006">
                <mc:Choice xmlns:v="urn:schemas-microsoft-com:vml" Requires="v">
                  <p:oleObj spid="_x0000_s136226" name="Equation" r:id="rId3" imgW="266353" imgH="215619" progId="Equation.3">
                    <p:embed/>
                  </p:oleObj>
                </mc:Choice>
                <mc:Fallback>
                  <p:oleObj name="Equation" r:id="rId3" imgW="266353" imgH="215619"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440"/>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Freeform 8"/>
            <p:cNvSpPr>
              <a:spLocks/>
            </p:cNvSpPr>
            <p:nvPr/>
          </p:nvSpPr>
          <p:spPr bwMode="auto">
            <a:xfrm>
              <a:off x="384" y="1488"/>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9525">
              <a:solidFill>
                <a:schemeClr val="tx1"/>
              </a:solidFill>
              <a:round/>
              <a:headEnd/>
              <a:tailEnd/>
            </a:ln>
            <a:effectLst/>
          </p:spPr>
          <p:txBody>
            <a:bodyPr/>
            <a:lstStyle/>
            <a:p>
              <a:endParaRPr lang="fr-FR"/>
            </a:p>
          </p:txBody>
        </p:sp>
        <p:sp>
          <p:nvSpPr>
            <p:cNvPr id="9225" name="Line 9"/>
            <p:cNvSpPr>
              <a:spLocks noChangeShapeType="1"/>
            </p:cNvSpPr>
            <p:nvPr/>
          </p:nvSpPr>
          <p:spPr bwMode="auto">
            <a:xfrm>
              <a:off x="384" y="2256"/>
              <a:ext cx="3696" cy="0"/>
            </a:xfrm>
            <a:prstGeom prst="line">
              <a:avLst/>
            </a:prstGeom>
            <a:noFill/>
            <a:ln w="9525">
              <a:solidFill>
                <a:schemeClr val="tx1"/>
              </a:solidFill>
              <a:round/>
              <a:headEnd/>
              <a:tailEnd/>
            </a:ln>
            <a:effectLst/>
          </p:spPr>
          <p:txBody>
            <a:bodyPr/>
            <a:lstStyle/>
            <a:p>
              <a:endParaRPr lang="fr-FR"/>
            </a:p>
          </p:txBody>
        </p:sp>
      </p:grpSp>
      <p:grpSp>
        <p:nvGrpSpPr>
          <p:cNvPr id="3" name="Group 37"/>
          <p:cNvGrpSpPr>
            <a:grpSpLocks/>
          </p:cNvGrpSpPr>
          <p:nvPr/>
        </p:nvGrpSpPr>
        <p:grpSpPr bwMode="auto">
          <a:xfrm>
            <a:off x="5181604" y="1360489"/>
            <a:ext cx="3676652" cy="841375"/>
            <a:chOff x="3264" y="857"/>
            <a:chExt cx="2316" cy="530"/>
          </a:xfrm>
        </p:grpSpPr>
        <p:sp>
          <p:nvSpPr>
            <p:cNvPr id="9247" name="Line 31"/>
            <p:cNvSpPr>
              <a:spLocks noChangeShapeType="1"/>
            </p:cNvSpPr>
            <p:nvPr/>
          </p:nvSpPr>
          <p:spPr bwMode="auto">
            <a:xfrm>
              <a:off x="3312" y="1152"/>
              <a:ext cx="528" cy="0"/>
            </a:xfrm>
            <a:prstGeom prst="line">
              <a:avLst/>
            </a:prstGeom>
            <a:noFill/>
            <a:ln w="9525">
              <a:solidFill>
                <a:schemeClr val="tx1"/>
              </a:solidFill>
              <a:round/>
              <a:headEnd/>
              <a:tailEnd type="triangle" w="med" len="med"/>
            </a:ln>
            <a:effectLst/>
          </p:spPr>
          <p:txBody>
            <a:bodyPr/>
            <a:lstStyle/>
            <a:p>
              <a:endParaRPr lang="fr-FR"/>
            </a:p>
          </p:txBody>
        </p:sp>
        <p:sp>
          <p:nvSpPr>
            <p:cNvPr id="9248" name="Text Box 32"/>
            <p:cNvSpPr txBox="1">
              <a:spLocks noChangeArrowheads="1"/>
            </p:cNvSpPr>
            <p:nvPr/>
          </p:nvSpPr>
          <p:spPr bwMode="auto">
            <a:xfrm>
              <a:off x="3840" y="864"/>
              <a:ext cx="1335"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square">
              <a:spAutoFit/>
            </a:bodyPr>
            <a:lstStyle/>
            <a:p>
              <a:pPr algn="ctr"/>
              <a:r>
                <a:rPr lang="en-US" altLang="zh-CN" dirty="0" err="1"/>
                <a:t>Bloqueur</a:t>
              </a:r>
              <a:r>
                <a:rPr lang="en-US" altLang="zh-CN" dirty="0"/>
                <a:t> </a:t>
              </a:r>
              <a:r>
                <a:rPr lang="en-US" altLang="zh-CN" dirty="0" err="1"/>
                <a:t>d’ordre</a:t>
              </a:r>
              <a:r>
                <a:rPr lang="en-US" altLang="zh-CN" dirty="0"/>
                <a:t> </a:t>
              </a:r>
              <a:r>
                <a:rPr lang="en-US" altLang="zh-CN" dirty="0" err="1"/>
                <a:t>zéro</a:t>
              </a:r>
              <a:endParaRPr lang="en-US" altLang="zh-CN" dirty="0"/>
            </a:p>
          </p:txBody>
        </p:sp>
        <p:sp>
          <p:nvSpPr>
            <p:cNvPr id="9249" name="Line 33"/>
            <p:cNvSpPr>
              <a:spLocks noChangeShapeType="1"/>
            </p:cNvSpPr>
            <p:nvPr/>
          </p:nvSpPr>
          <p:spPr bwMode="auto">
            <a:xfrm>
              <a:off x="5196" y="1152"/>
              <a:ext cx="384"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9250" name="Object 34"/>
            <p:cNvGraphicFramePr>
              <a:graphicFrameLocks noChangeAspect="1"/>
            </p:cNvGraphicFramePr>
            <p:nvPr/>
          </p:nvGraphicFramePr>
          <p:xfrm>
            <a:off x="3264" y="864"/>
            <a:ext cx="324" cy="262"/>
          </p:xfrm>
          <a:graphic>
            <a:graphicData uri="http://schemas.openxmlformats.org/presentationml/2006/ole">
              <mc:AlternateContent xmlns:mc="http://schemas.openxmlformats.org/markup-compatibility/2006">
                <mc:Choice xmlns:v="urn:schemas-microsoft-com:vml" Requires="v">
                  <p:oleObj spid="_x0000_s136227" name="Equation" r:id="rId5" imgW="266353" imgH="215619" progId="Equation.3">
                    <p:embed/>
                  </p:oleObj>
                </mc:Choice>
                <mc:Fallback>
                  <p:oleObj name="Equation" r:id="rId5" imgW="266353" imgH="215619"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864"/>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51" name="Object 35"/>
            <p:cNvGraphicFramePr>
              <a:graphicFrameLocks noChangeAspect="1"/>
            </p:cNvGraphicFramePr>
            <p:nvPr/>
          </p:nvGraphicFramePr>
          <p:xfrm>
            <a:off x="5194" y="857"/>
            <a:ext cx="386" cy="277"/>
          </p:xfrm>
          <a:graphic>
            <a:graphicData uri="http://schemas.openxmlformats.org/presentationml/2006/ole">
              <mc:AlternateContent xmlns:mc="http://schemas.openxmlformats.org/markup-compatibility/2006">
                <mc:Choice xmlns:v="urn:schemas-microsoft-com:vml" Requires="v">
                  <p:oleObj spid="_x0000_s136228" name="Equation" r:id="rId7" imgW="317362" imgH="228501" progId="Equation.3">
                    <p:embed/>
                  </p:oleObj>
                </mc:Choice>
                <mc:Fallback>
                  <p:oleObj name="Equation" r:id="rId7" imgW="317362" imgH="228501"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4" y="857"/>
                          <a:ext cx="386" cy="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22"/>
          <p:cNvGrpSpPr>
            <a:grpSpLocks/>
          </p:cNvGrpSpPr>
          <p:nvPr/>
        </p:nvGrpSpPr>
        <p:grpSpPr bwMode="auto">
          <a:xfrm>
            <a:off x="3884613" y="3952875"/>
            <a:ext cx="563562" cy="533400"/>
            <a:chOff x="3341" y="2208"/>
            <a:chExt cx="355" cy="336"/>
          </a:xfrm>
        </p:grpSpPr>
        <p:graphicFrame>
          <p:nvGraphicFramePr>
            <p:cNvPr id="9239" name="Object 23"/>
            <p:cNvGraphicFramePr>
              <a:graphicFrameLocks noChangeAspect="1"/>
            </p:cNvGraphicFramePr>
            <p:nvPr/>
          </p:nvGraphicFramePr>
          <p:xfrm>
            <a:off x="3341" y="2208"/>
            <a:ext cx="355" cy="262"/>
          </p:xfrm>
          <a:graphic>
            <a:graphicData uri="http://schemas.openxmlformats.org/presentationml/2006/ole">
              <mc:AlternateContent xmlns:mc="http://schemas.openxmlformats.org/markup-compatibility/2006">
                <mc:Choice xmlns:v="urn:schemas-microsoft-com:vml" Requires="v">
                  <p:oleObj spid="_x0000_s136229" name="Equation" r:id="rId9" imgW="291847" imgH="215713" progId="Equation.3">
                    <p:embed/>
                  </p:oleObj>
                </mc:Choice>
                <mc:Fallback>
                  <p:oleObj name="Equation" r:id="rId9" imgW="291847" imgH="215713"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1" y="2208"/>
                          <a:ext cx="355"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0" name="Line 24"/>
            <p:cNvSpPr>
              <a:spLocks noChangeShapeType="1"/>
            </p:cNvSpPr>
            <p:nvPr/>
          </p:nvSpPr>
          <p:spPr bwMode="auto">
            <a:xfrm flipH="1">
              <a:off x="3360" y="2400"/>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5" name="Group 25"/>
          <p:cNvGrpSpPr>
            <a:grpSpLocks/>
          </p:cNvGrpSpPr>
          <p:nvPr/>
        </p:nvGrpSpPr>
        <p:grpSpPr bwMode="auto">
          <a:xfrm>
            <a:off x="4470400" y="4105275"/>
            <a:ext cx="612775" cy="609600"/>
            <a:chOff x="3710" y="2304"/>
            <a:chExt cx="386" cy="384"/>
          </a:xfrm>
        </p:grpSpPr>
        <p:graphicFrame>
          <p:nvGraphicFramePr>
            <p:cNvPr id="9242" name="Object 26"/>
            <p:cNvGraphicFramePr>
              <a:graphicFrameLocks noChangeAspect="1"/>
            </p:cNvGraphicFramePr>
            <p:nvPr/>
          </p:nvGraphicFramePr>
          <p:xfrm>
            <a:off x="3710" y="2304"/>
            <a:ext cx="386" cy="262"/>
          </p:xfrm>
          <a:graphic>
            <a:graphicData uri="http://schemas.openxmlformats.org/presentationml/2006/ole">
              <mc:AlternateContent xmlns:mc="http://schemas.openxmlformats.org/markup-compatibility/2006">
                <mc:Choice xmlns:v="urn:schemas-microsoft-com:vml" Requires="v">
                  <p:oleObj spid="_x0000_s136230" name="Equation" r:id="rId11" imgW="317087" imgH="215619" progId="Equation.3">
                    <p:embed/>
                  </p:oleObj>
                </mc:Choice>
                <mc:Fallback>
                  <p:oleObj name="Equation" r:id="rId11" imgW="317087" imgH="215619"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0" y="2304"/>
                          <a:ext cx="386"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3" name="Line 27"/>
            <p:cNvSpPr>
              <a:spLocks noChangeShapeType="1"/>
            </p:cNvSpPr>
            <p:nvPr/>
          </p:nvSpPr>
          <p:spPr bwMode="auto">
            <a:xfrm flipH="1">
              <a:off x="3744"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6" name="Group 28"/>
          <p:cNvGrpSpPr>
            <a:grpSpLocks/>
          </p:cNvGrpSpPr>
          <p:nvPr/>
        </p:nvGrpSpPr>
        <p:grpSpPr bwMode="auto">
          <a:xfrm>
            <a:off x="5057775" y="4105275"/>
            <a:ext cx="760413" cy="609600"/>
            <a:chOff x="4080" y="2304"/>
            <a:chExt cx="479" cy="384"/>
          </a:xfrm>
        </p:grpSpPr>
        <p:graphicFrame>
          <p:nvGraphicFramePr>
            <p:cNvPr id="9245" name="Object 29"/>
            <p:cNvGraphicFramePr>
              <a:graphicFrameLocks noChangeAspect="1"/>
            </p:cNvGraphicFramePr>
            <p:nvPr/>
          </p:nvGraphicFramePr>
          <p:xfrm>
            <a:off x="4080" y="2304"/>
            <a:ext cx="479" cy="262"/>
          </p:xfrm>
          <a:graphic>
            <a:graphicData uri="http://schemas.openxmlformats.org/presentationml/2006/ole">
              <mc:AlternateContent xmlns:mc="http://schemas.openxmlformats.org/markup-compatibility/2006">
                <mc:Choice xmlns:v="urn:schemas-microsoft-com:vml" Requires="v">
                  <p:oleObj spid="_x0000_s136231" name="Equation" r:id="rId13" imgW="393359" imgH="215713" progId="Equation.3">
                    <p:embed/>
                  </p:oleObj>
                </mc:Choice>
                <mc:Fallback>
                  <p:oleObj name="Equation" r:id="rId13" imgW="393359" imgH="215713" progId="Equation.3">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0" y="2304"/>
                          <a:ext cx="479"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6" name="Line 30"/>
            <p:cNvSpPr>
              <a:spLocks noChangeShapeType="1"/>
            </p:cNvSpPr>
            <p:nvPr/>
          </p:nvSpPr>
          <p:spPr bwMode="auto">
            <a:xfrm flipH="1">
              <a:off x="4080"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7" name="Group 48"/>
          <p:cNvGrpSpPr>
            <a:grpSpLocks/>
          </p:cNvGrpSpPr>
          <p:nvPr/>
        </p:nvGrpSpPr>
        <p:grpSpPr bwMode="auto">
          <a:xfrm>
            <a:off x="1323975" y="3700463"/>
            <a:ext cx="6200775" cy="2249487"/>
            <a:chOff x="318" y="2183"/>
            <a:chExt cx="3906" cy="1417"/>
          </a:xfrm>
        </p:grpSpPr>
        <p:sp>
          <p:nvSpPr>
            <p:cNvPr id="9227" name="Line 11"/>
            <p:cNvSpPr>
              <a:spLocks noChangeShapeType="1"/>
            </p:cNvSpPr>
            <p:nvPr/>
          </p:nvSpPr>
          <p:spPr bwMode="auto">
            <a:xfrm>
              <a:off x="336" y="3302"/>
              <a:ext cx="3696" cy="0"/>
            </a:xfrm>
            <a:prstGeom prst="line">
              <a:avLst/>
            </a:prstGeom>
            <a:noFill/>
            <a:ln w="9525">
              <a:solidFill>
                <a:schemeClr val="tx1"/>
              </a:solidFill>
              <a:round/>
              <a:headEnd/>
              <a:tailEnd/>
            </a:ln>
            <a:effectLst/>
          </p:spPr>
          <p:txBody>
            <a:bodyPr/>
            <a:lstStyle/>
            <a:p>
              <a:endParaRPr lang="fr-FR"/>
            </a:p>
          </p:txBody>
        </p:sp>
        <p:sp>
          <p:nvSpPr>
            <p:cNvPr id="9229" name="Line 13"/>
            <p:cNvSpPr>
              <a:spLocks noChangeShapeType="1"/>
            </p:cNvSpPr>
            <p:nvPr/>
          </p:nvSpPr>
          <p:spPr bwMode="auto">
            <a:xfrm flipV="1">
              <a:off x="1488" y="2534"/>
              <a:ext cx="0" cy="240"/>
            </a:xfrm>
            <a:prstGeom prst="line">
              <a:avLst/>
            </a:prstGeom>
            <a:noFill/>
            <a:ln w="9525">
              <a:solidFill>
                <a:srgbClr val="FF0000"/>
              </a:solidFill>
              <a:round/>
              <a:headEnd/>
              <a:tailEnd/>
            </a:ln>
            <a:effectLst/>
          </p:spPr>
          <p:txBody>
            <a:bodyPr/>
            <a:lstStyle/>
            <a:p>
              <a:endParaRPr lang="fr-FR"/>
            </a:p>
          </p:txBody>
        </p:sp>
        <p:sp>
          <p:nvSpPr>
            <p:cNvPr id="9230" name="Line 14"/>
            <p:cNvSpPr>
              <a:spLocks noChangeShapeType="1"/>
            </p:cNvSpPr>
            <p:nvPr/>
          </p:nvSpPr>
          <p:spPr bwMode="auto">
            <a:xfrm flipV="1">
              <a:off x="3024" y="2734"/>
              <a:ext cx="0" cy="136"/>
            </a:xfrm>
            <a:prstGeom prst="line">
              <a:avLst/>
            </a:prstGeom>
            <a:noFill/>
            <a:ln w="9525">
              <a:solidFill>
                <a:srgbClr val="FF0000"/>
              </a:solidFill>
              <a:round/>
              <a:headEnd/>
              <a:tailEnd/>
            </a:ln>
            <a:effectLst/>
          </p:spPr>
          <p:txBody>
            <a:bodyPr/>
            <a:lstStyle/>
            <a:p>
              <a:endParaRPr lang="fr-FR"/>
            </a:p>
          </p:txBody>
        </p:sp>
        <p:sp>
          <p:nvSpPr>
            <p:cNvPr id="9231" name="Line 15"/>
            <p:cNvSpPr>
              <a:spLocks noChangeShapeType="1"/>
            </p:cNvSpPr>
            <p:nvPr/>
          </p:nvSpPr>
          <p:spPr bwMode="auto">
            <a:xfrm flipH="1" flipV="1">
              <a:off x="2256" y="2726"/>
              <a:ext cx="0" cy="96"/>
            </a:xfrm>
            <a:prstGeom prst="line">
              <a:avLst/>
            </a:prstGeom>
            <a:noFill/>
            <a:ln w="9525">
              <a:solidFill>
                <a:srgbClr val="FF0000"/>
              </a:solidFill>
              <a:round/>
              <a:headEnd/>
              <a:tailEnd/>
            </a:ln>
            <a:effectLst/>
          </p:spPr>
          <p:txBody>
            <a:bodyPr/>
            <a:lstStyle/>
            <a:p>
              <a:endParaRPr lang="fr-FR"/>
            </a:p>
          </p:txBody>
        </p:sp>
        <p:sp>
          <p:nvSpPr>
            <p:cNvPr id="9232" name="Text Box 16"/>
            <p:cNvSpPr txBox="1">
              <a:spLocks noChangeArrowheads="1"/>
            </p:cNvSpPr>
            <p:nvPr/>
          </p:nvSpPr>
          <p:spPr bwMode="auto">
            <a:xfrm>
              <a:off x="579" y="3350"/>
              <a:ext cx="3645" cy="250"/>
            </a:xfrm>
            <a:prstGeom prst="rect">
              <a:avLst/>
            </a:prstGeom>
            <a:noFill/>
            <a:ln w="9525">
              <a:noFill/>
              <a:miter lim="800000"/>
              <a:headEnd/>
              <a:tailEnd/>
            </a:ln>
            <a:effectLst/>
          </p:spPr>
          <p:txBody>
            <a:bodyPr wrap="none">
              <a:spAutoFit/>
            </a:bodyPr>
            <a:lstStyle/>
            <a:p>
              <a:r>
                <a:rPr lang="en-US" altLang="zh-CN" sz="2000" b="0"/>
                <a:t>-3T    -2T     -T      0       T       2T     3T      4T             t </a:t>
              </a:r>
            </a:p>
          </p:txBody>
        </p:sp>
        <p:sp>
          <p:nvSpPr>
            <p:cNvPr id="9233" name="Line 17"/>
            <p:cNvSpPr>
              <a:spLocks noChangeShapeType="1"/>
            </p:cNvSpPr>
            <p:nvPr/>
          </p:nvSpPr>
          <p:spPr bwMode="auto">
            <a:xfrm flipH="1" flipV="1">
              <a:off x="1104" y="2774"/>
              <a:ext cx="0" cy="240"/>
            </a:xfrm>
            <a:prstGeom prst="line">
              <a:avLst/>
            </a:prstGeom>
            <a:noFill/>
            <a:ln w="9525">
              <a:solidFill>
                <a:srgbClr val="FF0000"/>
              </a:solidFill>
              <a:round/>
              <a:headEnd/>
              <a:tailEnd/>
            </a:ln>
            <a:effectLst/>
          </p:spPr>
          <p:txBody>
            <a:bodyPr/>
            <a:lstStyle/>
            <a:p>
              <a:endParaRPr lang="fr-FR"/>
            </a:p>
          </p:txBody>
        </p:sp>
        <p:sp>
          <p:nvSpPr>
            <p:cNvPr id="9234" name="Line 18"/>
            <p:cNvSpPr>
              <a:spLocks noChangeShapeType="1"/>
            </p:cNvSpPr>
            <p:nvPr/>
          </p:nvSpPr>
          <p:spPr bwMode="auto">
            <a:xfrm flipH="1" flipV="1">
              <a:off x="1872" y="2534"/>
              <a:ext cx="0" cy="192"/>
            </a:xfrm>
            <a:prstGeom prst="line">
              <a:avLst/>
            </a:prstGeom>
            <a:noFill/>
            <a:ln w="9525">
              <a:solidFill>
                <a:srgbClr val="FF0000"/>
              </a:solidFill>
              <a:round/>
              <a:headEnd/>
              <a:tailEnd/>
            </a:ln>
            <a:effectLst/>
          </p:spPr>
          <p:txBody>
            <a:bodyPr/>
            <a:lstStyle/>
            <a:p>
              <a:endParaRPr lang="fr-FR"/>
            </a:p>
          </p:txBody>
        </p:sp>
        <p:sp>
          <p:nvSpPr>
            <p:cNvPr id="9235" name="Line 19"/>
            <p:cNvSpPr>
              <a:spLocks noChangeShapeType="1"/>
            </p:cNvSpPr>
            <p:nvPr/>
          </p:nvSpPr>
          <p:spPr bwMode="auto">
            <a:xfrm flipV="1">
              <a:off x="3438" y="2726"/>
              <a:ext cx="0" cy="159"/>
            </a:xfrm>
            <a:prstGeom prst="line">
              <a:avLst/>
            </a:prstGeom>
            <a:noFill/>
            <a:ln w="9525">
              <a:solidFill>
                <a:srgbClr val="FF0000"/>
              </a:solidFill>
              <a:round/>
              <a:headEnd/>
              <a:tailEnd/>
            </a:ln>
            <a:effectLst/>
          </p:spPr>
          <p:txBody>
            <a:bodyPr/>
            <a:lstStyle/>
            <a:p>
              <a:endParaRPr lang="fr-FR"/>
            </a:p>
          </p:txBody>
        </p:sp>
        <p:sp>
          <p:nvSpPr>
            <p:cNvPr id="9236" name="Line 20"/>
            <p:cNvSpPr>
              <a:spLocks noChangeShapeType="1"/>
            </p:cNvSpPr>
            <p:nvPr/>
          </p:nvSpPr>
          <p:spPr bwMode="auto">
            <a:xfrm flipH="1" flipV="1">
              <a:off x="2640" y="2822"/>
              <a:ext cx="0" cy="45"/>
            </a:xfrm>
            <a:prstGeom prst="line">
              <a:avLst/>
            </a:prstGeom>
            <a:noFill/>
            <a:ln w="9525">
              <a:solidFill>
                <a:srgbClr val="FF0000"/>
              </a:solidFill>
              <a:round/>
              <a:headEnd/>
              <a:tailEnd/>
            </a:ln>
            <a:effectLst/>
          </p:spPr>
          <p:txBody>
            <a:bodyPr/>
            <a:lstStyle/>
            <a:p>
              <a:endParaRPr lang="fr-FR"/>
            </a:p>
          </p:txBody>
        </p:sp>
        <p:sp>
          <p:nvSpPr>
            <p:cNvPr id="9237" name="Freeform 21"/>
            <p:cNvSpPr>
              <a:spLocks/>
            </p:cNvSpPr>
            <p:nvPr/>
          </p:nvSpPr>
          <p:spPr bwMode="auto">
            <a:xfrm>
              <a:off x="318" y="2500"/>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19050">
              <a:solidFill>
                <a:schemeClr val="tx1"/>
              </a:solidFill>
              <a:prstDash val="dash"/>
              <a:round/>
              <a:headEnd/>
              <a:tailEnd/>
            </a:ln>
            <a:effectLst/>
          </p:spPr>
          <p:txBody>
            <a:bodyPr/>
            <a:lstStyle/>
            <a:p>
              <a:endParaRPr lang="fr-FR"/>
            </a:p>
          </p:txBody>
        </p:sp>
        <p:graphicFrame>
          <p:nvGraphicFramePr>
            <p:cNvPr id="9252" name="Object 36"/>
            <p:cNvGraphicFramePr>
              <a:graphicFrameLocks noChangeAspect="1"/>
            </p:cNvGraphicFramePr>
            <p:nvPr/>
          </p:nvGraphicFramePr>
          <p:xfrm>
            <a:off x="1329" y="2183"/>
            <a:ext cx="416" cy="308"/>
          </p:xfrm>
          <a:graphic>
            <a:graphicData uri="http://schemas.openxmlformats.org/presentationml/2006/ole">
              <mc:AlternateContent xmlns:mc="http://schemas.openxmlformats.org/markup-compatibility/2006">
                <mc:Choice xmlns:v="urn:schemas-microsoft-com:vml" Requires="v">
                  <p:oleObj spid="_x0000_s136232" name="Equation" r:id="rId15" imgW="342751" imgH="253890" progId="">
                    <p:embed/>
                  </p:oleObj>
                </mc:Choice>
                <mc:Fallback>
                  <p:oleObj name="Equation" r:id="rId15" imgW="342751" imgH="253890" progId="">
                    <p:embed/>
                    <p:pic>
                      <p:nvPicPr>
                        <p:cNvPr id="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29" y="2183"/>
                          <a:ext cx="416" cy="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54" name="Line 38"/>
            <p:cNvSpPr>
              <a:spLocks noChangeShapeType="1"/>
            </p:cNvSpPr>
            <p:nvPr/>
          </p:nvSpPr>
          <p:spPr bwMode="auto">
            <a:xfrm>
              <a:off x="768" y="3014"/>
              <a:ext cx="336" cy="0"/>
            </a:xfrm>
            <a:prstGeom prst="line">
              <a:avLst/>
            </a:prstGeom>
            <a:noFill/>
            <a:ln w="9525">
              <a:solidFill>
                <a:srgbClr val="FF0000"/>
              </a:solidFill>
              <a:round/>
              <a:headEnd/>
              <a:tailEnd/>
            </a:ln>
            <a:effectLst/>
          </p:spPr>
          <p:txBody>
            <a:bodyPr/>
            <a:lstStyle/>
            <a:p>
              <a:endParaRPr lang="fr-FR"/>
            </a:p>
          </p:txBody>
        </p:sp>
        <p:sp>
          <p:nvSpPr>
            <p:cNvPr id="9255" name="Line 39"/>
            <p:cNvSpPr>
              <a:spLocks noChangeShapeType="1"/>
            </p:cNvSpPr>
            <p:nvPr/>
          </p:nvSpPr>
          <p:spPr bwMode="auto">
            <a:xfrm>
              <a:off x="1104" y="2774"/>
              <a:ext cx="384" cy="0"/>
            </a:xfrm>
            <a:prstGeom prst="line">
              <a:avLst/>
            </a:prstGeom>
            <a:noFill/>
            <a:ln w="9525">
              <a:solidFill>
                <a:srgbClr val="FF0000"/>
              </a:solidFill>
              <a:round/>
              <a:headEnd/>
              <a:tailEnd/>
            </a:ln>
            <a:effectLst/>
          </p:spPr>
          <p:txBody>
            <a:bodyPr/>
            <a:lstStyle/>
            <a:p>
              <a:endParaRPr lang="fr-FR"/>
            </a:p>
          </p:txBody>
        </p:sp>
        <p:sp>
          <p:nvSpPr>
            <p:cNvPr id="9256" name="Line 40"/>
            <p:cNvSpPr>
              <a:spLocks noChangeShapeType="1"/>
            </p:cNvSpPr>
            <p:nvPr/>
          </p:nvSpPr>
          <p:spPr bwMode="auto">
            <a:xfrm>
              <a:off x="1488" y="2534"/>
              <a:ext cx="384" cy="0"/>
            </a:xfrm>
            <a:prstGeom prst="line">
              <a:avLst/>
            </a:prstGeom>
            <a:noFill/>
            <a:ln w="9525">
              <a:solidFill>
                <a:srgbClr val="FF0000"/>
              </a:solidFill>
              <a:round/>
              <a:headEnd/>
              <a:tailEnd/>
            </a:ln>
            <a:effectLst/>
          </p:spPr>
          <p:txBody>
            <a:bodyPr/>
            <a:lstStyle/>
            <a:p>
              <a:endParaRPr lang="fr-FR"/>
            </a:p>
          </p:txBody>
        </p:sp>
        <p:sp>
          <p:nvSpPr>
            <p:cNvPr id="9257" name="Line 41"/>
            <p:cNvSpPr>
              <a:spLocks noChangeShapeType="1"/>
            </p:cNvSpPr>
            <p:nvPr/>
          </p:nvSpPr>
          <p:spPr bwMode="auto">
            <a:xfrm>
              <a:off x="1872" y="2726"/>
              <a:ext cx="384" cy="0"/>
            </a:xfrm>
            <a:prstGeom prst="line">
              <a:avLst/>
            </a:prstGeom>
            <a:noFill/>
            <a:ln w="9525">
              <a:solidFill>
                <a:srgbClr val="FF0000"/>
              </a:solidFill>
              <a:round/>
              <a:headEnd/>
              <a:tailEnd/>
            </a:ln>
            <a:effectLst/>
          </p:spPr>
          <p:txBody>
            <a:bodyPr/>
            <a:lstStyle/>
            <a:p>
              <a:endParaRPr lang="fr-FR"/>
            </a:p>
          </p:txBody>
        </p:sp>
        <p:sp>
          <p:nvSpPr>
            <p:cNvPr id="9258" name="Line 42"/>
            <p:cNvSpPr>
              <a:spLocks noChangeShapeType="1"/>
            </p:cNvSpPr>
            <p:nvPr/>
          </p:nvSpPr>
          <p:spPr bwMode="auto">
            <a:xfrm>
              <a:off x="2256" y="2822"/>
              <a:ext cx="384" cy="0"/>
            </a:xfrm>
            <a:prstGeom prst="line">
              <a:avLst/>
            </a:prstGeom>
            <a:noFill/>
            <a:ln w="9525">
              <a:solidFill>
                <a:srgbClr val="FF0000"/>
              </a:solidFill>
              <a:round/>
              <a:headEnd/>
              <a:tailEnd/>
            </a:ln>
            <a:effectLst/>
          </p:spPr>
          <p:txBody>
            <a:bodyPr/>
            <a:lstStyle/>
            <a:p>
              <a:endParaRPr lang="fr-FR"/>
            </a:p>
          </p:txBody>
        </p:sp>
        <p:sp>
          <p:nvSpPr>
            <p:cNvPr id="9259" name="Line 43"/>
            <p:cNvSpPr>
              <a:spLocks noChangeShapeType="1"/>
            </p:cNvSpPr>
            <p:nvPr/>
          </p:nvSpPr>
          <p:spPr bwMode="auto">
            <a:xfrm>
              <a:off x="2640" y="2870"/>
              <a:ext cx="384" cy="0"/>
            </a:xfrm>
            <a:prstGeom prst="line">
              <a:avLst/>
            </a:prstGeom>
            <a:noFill/>
            <a:ln w="9525">
              <a:solidFill>
                <a:srgbClr val="FF0000"/>
              </a:solidFill>
              <a:round/>
              <a:headEnd/>
              <a:tailEnd/>
            </a:ln>
            <a:effectLst/>
          </p:spPr>
          <p:txBody>
            <a:bodyPr/>
            <a:lstStyle/>
            <a:p>
              <a:endParaRPr lang="fr-FR"/>
            </a:p>
          </p:txBody>
        </p:sp>
        <p:sp>
          <p:nvSpPr>
            <p:cNvPr id="9260" name="Line 44"/>
            <p:cNvSpPr>
              <a:spLocks noChangeShapeType="1"/>
            </p:cNvSpPr>
            <p:nvPr/>
          </p:nvSpPr>
          <p:spPr bwMode="auto">
            <a:xfrm>
              <a:off x="3024" y="2726"/>
              <a:ext cx="384" cy="0"/>
            </a:xfrm>
            <a:prstGeom prst="line">
              <a:avLst/>
            </a:prstGeom>
            <a:noFill/>
            <a:ln w="9525">
              <a:solidFill>
                <a:srgbClr val="FF0000"/>
              </a:solidFill>
              <a:round/>
              <a:headEnd/>
              <a:tailEnd/>
            </a:ln>
            <a:effectLst/>
          </p:spPr>
          <p:txBody>
            <a:bodyPr/>
            <a:lstStyle/>
            <a:p>
              <a:endParaRPr lang="fr-FR"/>
            </a:p>
          </p:txBody>
        </p:sp>
        <p:sp>
          <p:nvSpPr>
            <p:cNvPr id="9261" name="Line 45"/>
            <p:cNvSpPr>
              <a:spLocks noChangeShapeType="1"/>
            </p:cNvSpPr>
            <p:nvPr/>
          </p:nvSpPr>
          <p:spPr bwMode="auto">
            <a:xfrm>
              <a:off x="3444" y="2882"/>
              <a:ext cx="384" cy="0"/>
            </a:xfrm>
            <a:prstGeom prst="line">
              <a:avLst/>
            </a:prstGeom>
            <a:noFill/>
            <a:ln w="9525">
              <a:solidFill>
                <a:srgbClr val="FF0000"/>
              </a:solidFill>
              <a:round/>
              <a:headEnd/>
              <a:tailEnd/>
            </a:ln>
            <a:effectLst/>
          </p:spPr>
          <p:txBody>
            <a:bodyPr/>
            <a:lstStyle/>
            <a:p>
              <a:endParaRPr lang="fr-FR"/>
            </a:p>
          </p:txBody>
        </p:sp>
      </p:grpSp>
      <p:grpSp>
        <p:nvGrpSpPr>
          <p:cNvPr id="8" name="Group 62"/>
          <p:cNvGrpSpPr>
            <a:grpSpLocks/>
          </p:cNvGrpSpPr>
          <p:nvPr/>
        </p:nvGrpSpPr>
        <p:grpSpPr bwMode="auto">
          <a:xfrm>
            <a:off x="1962150" y="4273550"/>
            <a:ext cx="4305300" cy="1203325"/>
            <a:chOff x="720" y="2544"/>
            <a:chExt cx="2712" cy="758"/>
          </a:xfrm>
        </p:grpSpPr>
        <p:sp>
          <p:nvSpPr>
            <p:cNvPr id="9268" name="Line 52"/>
            <p:cNvSpPr>
              <a:spLocks noChangeShapeType="1"/>
            </p:cNvSpPr>
            <p:nvPr/>
          </p:nvSpPr>
          <p:spPr bwMode="auto">
            <a:xfrm flipV="1">
              <a:off x="720" y="3024"/>
              <a:ext cx="0" cy="276"/>
            </a:xfrm>
            <a:prstGeom prst="line">
              <a:avLst/>
            </a:prstGeom>
            <a:noFill/>
            <a:ln w="9525">
              <a:solidFill>
                <a:schemeClr val="accent2"/>
              </a:solidFill>
              <a:round/>
              <a:headEnd/>
              <a:tailEnd type="triangle" w="med" len="med"/>
            </a:ln>
            <a:effectLst/>
          </p:spPr>
          <p:txBody>
            <a:bodyPr/>
            <a:lstStyle/>
            <a:p>
              <a:endParaRPr lang="fr-FR"/>
            </a:p>
          </p:txBody>
        </p:sp>
        <p:sp>
          <p:nvSpPr>
            <p:cNvPr id="9269" name="Line 53"/>
            <p:cNvSpPr>
              <a:spLocks noChangeShapeType="1"/>
            </p:cNvSpPr>
            <p:nvPr/>
          </p:nvSpPr>
          <p:spPr bwMode="auto">
            <a:xfrm flipV="1">
              <a:off x="1488" y="2544"/>
              <a:ext cx="0" cy="758"/>
            </a:xfrm>
            <a:prstGeom prst="line">
              <a:avLst/>
            </a:prstGeom>
            <a:noFill/>
            <a:ln w="9525">
              <a:solidFill>
                <a:schemeClr val="accent2"/>
              </a:solidFill>
              <a:round/>
              <a:headEnd/>
              <a:tailEnd type="triangle" w="med" len="med"/>
            </a:ln>
            <a:effectLst/>
          </p:spPr>
          <p:txBody>
            <a:bodyPr/>
            <a:lstStyle/>
            <a:p>
              <a:endParaRPr lang="fr-FR"/>
            </a:p>
          </p:txBody>
        </p:sp>
        <p:sp>
          <p:nvSpPr>
            <p:cNvPr id="9270" name="Line 54"/>
            <p:cNvSpPr>
              <a:spLocks noChangeShapeType="1"/>
            </p:cNvSpPr>
            <p:nvPr/>
          </p:nvSpPr>
          <p:spPr bwMode="auto">
            <a:xfrm flipV="1">
              <a:off x="3024" y="2736"/>
              <a:ext cx="0" cy="566"/>
            </a:xfrm>
            <a:prstGeom prst="line">
              <a:avLst/>
            </a:prstGeom>
            <a:noFill/>
            <a:ln w="9525">
              <a:solidFill>
                <a:schemeClr val="accent2"/>
              </a:solidFill>
              <a:round/>
              <a:headEnd/>
              <a:tailEnd type="triangle" w="med" len="med"/>
            </a:ln>
            <a:effectLst/>
          </p:spPr>
          <p:txBody>
            <a:bodyPr/>
            <a:lstStyle/>
            <a:p>
              <a:endParaRPr lang="fr-FR"/>
            </a:p>
          </p:txBody>
        </p:sp>
        <p:sp>
          <p:nvSpPr>
            <p:cNvPr id="9271" name="Line 55"/>
            <p:cNvSpPr>
              <a:spLocks noChangeShapeType="1"/>
            </p:cNvSpPr>
            <p:nvPr/>
          </p:nvSpPr>
          <p:spPr bwMode="auto">
            <a:xfrm flipV="1">
              <a:off x="2256" y="2832"/>
              <a:ext cx="0" cy="470"/>
            </a:xfrm>
            <a:prstGeom prst="line">
              <a:avLst/>
            </a:prstGeom>
            <a:noFill/>
            <a:ln w="9525">
              <a:solidFill>
                <a:schemeClr val="accent2"/>
              </a:solidFill>
              <a:round/>
              <a:headEnd/>
              <a:tailEnd type="triangle" w="med" len="med"/>
            </a:ln>
            <a:effectLst/>
          </p:spPr>
          <p:txBody>
            <a:bodyPr/>
            <a:lstStyle/>
            <a:p>
              <a:endParaRPr lang="fr-FR"/>
            </a:p>
          </p:txBody>
        </p:sp>
        <p:sp>
          <p:nvSpPr>
            <p:cNvPr id="9272" name="Line 56"/>
            <p:cNvSpPr>
              <a:spLocks noChangeShapeType="1"/>
            </p:cNvSpPr>
            <p:nvPr/>
          </p:nvSpPr>
          <p:spPr bwMode="auto">
            <a:xfrm flipV="1">
              <a:off x="1104" y="2727"/>
              <a:ext cx="0" cy="573"/>
            </a:xfrm>
            <a:prstGeom prst="line">
              <a:avLst/>
            </a:prstGeom>
            <a:noFill/>
            <a:ln w="9525">
              <a:solidFill>
                <a:schemeClr val="accent2"/>
              </a:solidFill>
              <a:round/>
              <a:headEnd/>
              <a:tailEnd type="triangle" w="med" len="med"/>
            </a:ln>
            <a:effectLst/>
          </p:spPr>
          <p:txBody>
            <a:bodyPr/>
            <a:lstStyle/>
            <a:p>
              <a:endParaRPr lang="fr-FR"/>
            </a:p>
          </p:txBody>
        </p:sp>
        <p:sp>
          <p:nvSpPr>
            <p:cNvPr id="9273" name="Line 57"/>
            <p:cNvSpPr>
              <a:spLocks noChangeShapeType="1"/>
            </p:cNvSpPr>
            <p:nvPr/>
          </p:nvSpPr>
          <p:spPr bwMode="auto">
            <a:xfrm flipV="1">
              <a:off x="1872" y="2693"/>
              <a:ext cx="0" cy="609"/>
            </a:xfrm>
            <a:prstGeom prst="line">
              <a:avLst/>
            </a:prstGeom>
            <a:noFill/>
            <a:ln w="9525">
              <a:solidFill>
                <a:schemeClr val="accent2"/>
              </a:solidFill>
              <a:round/>
              <a:headEnd/>
              <a:tailEnd type="triangle" w="med" len="med"/>
            </a:ln>
            <a:effectLst/>
          </p:spPr>
          <p:txBody>
            <a:bodyPr/>
            <a:lstStyle/>
            <a:p>
              <a:endParaRPr lang="fr-FR"/>
            </a:p>
          </p:txBody>
        </p:sp>
        <p:sp>
          <p:nvSpPr>
            <p:cNvPr id="9274" name="Line 58"/>
            <p:cNvSpPr>
              <a:spLocks noChangeShapeType="1"/>
            </p:cNvSpPr>
            <p:nvPr/>
          </p:nvSpPr>
          <p:spPr bwMode="auto">
            <a:xfrm flipV="1">
              <a:off x="3432" y="2727"/>
              <a:ext cx="0" cy="575"/>
            </a:xfrm>
            <a:prstGeom prst="line">
              <a:avLst/>
            </a:prstGeom>
            <a:noFill/>
            <a:ln w="9525">
              <a:solidFill>
                <a:schemeClr val="accent2"/>
              </a:solidFill>
              <a:round/>
              <a:headEnd/>
              <a:tailEnd type="triangle" w="med" len="med"/>
            </a:ln>
            <a:effectLst/>
          </p:spPr>
          <p:txBody>
            <a:bodyPr/>
            <a:lstStyle/>
            <a:p>
              <a:endParaRPr lang="fr-FR"/>
            </a:p>
          </p:txBody>
        </p:sp>
        <p:sp>
          <p:nvSpPr>
            <p:cNvPr id="9275" name="Line 59"/>
            <p:cNvSpPr>
              <a:spLocks noChangeShapeType="1"/>
            </p:cNvSpPr>
            <p:nvPr/>
          </p:nvSpPr>
          <p:spPr bwMode="auto">
            <a:xfrm flipV="1">
              <a:off x="2640" y="2880"/>
              <a:ext cx="0" cy="422"/>
            </a:xfrm>
            <a:prstGeom prst="line">
              <a:avLst/>
            </a:prstGeom>
            <a:noFill/>
            <a:ln w="9525">
              <a:solidFill>
                <a:schemeClr val="accent2"/>
              </a:solidFill>
              <a:round/>
              <a:headEnd/>
              <a:tailEnd type="triangle" w="med" len="med"/>
            </a:ln>
            <a:effectLst/>
          </p:spPr>
          <p:txBody>
            <a:bodyPr/>
            <a:lstStyle/>
            <a:p>
              <a:endParaRPr lang="fr-FR"/>
            </a:p>
          </p:txBody>
        </p:sp>
      </p:grpSp>
      <p:grpSp>
        <p:nvGrpSpPr>
          <p:cNvPr id="9" name="Group 66"/>
          <p:cNvGrpSpPr>
            <a:grpSpLocks/>
          </p:cNvGrpSpPr>
          <p:nvPr/>
        </p:nvGrpSpPr>
        <p:grpSpPr bwMode="auto">
          <a:xfrm>
            <a:off x="1595438" y="4084638"/>
            <a:ext cx="1582737" cy="1027112"/>
            <a:chOff x="489" y="2425"/>
            <a:chExt cx="997" cy="647"/>
          </a:xfrm>
        </p:grpSpPr>
        <p:graphicFrame>
          <p:nvGraphicFramePr>
            <p:cNvPr id="9279" name="Object 63"/>
            <p:cNvGraphicFramePr>
              <a:graphicFrameLocks noChangeAspect="1"/>
            </p:cNvGraphicFramePr>
            <p:nvPr/>
          </p:nvGraphicFramePr>
          <p:xfrm>
            <a:off x="489" y="2425"/>
            <a:ext cx="493" cy="309"/>
          </p:xfrm>
          <a:graphic>
            <a:graphicData uri="http://schemas.openxmlformats.org/presentationml/2006/ole">
              <mc:AlternateContent xmlns:mc="http://schemas.openxmlformats.org/markup-compatibility/2006">
                <mc:Choice xmlns:v="urn:schemas-microsoft-com:vml" Requires="v">
                  <p:oleObj spid="_x0000_s136233" name="Equation" r:id="rId17" imgW="406048" imgH="253780" progId="">
                    <p:embed/>
                  </p:oleObj>
                </mc:Choice>
                <mc:Fallback>
                  <p:oleObj name="Equation" r:id="rId17" imgW="406048" imgH="253780" progId="">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9" y="2425"/>
                          <a:ext cx="493" cy="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80" name="Line 64"/>
            <p:cNvSpPr>
              <a:spLocks noChangeShapeType="1"/>
            </p:cNvSpPr>
            <p:nvPr/>
          </p:nvSpPr>
          <p:spPr bwMode="auto">
            <a:xfrm>
              <a:off x="814" y="2688"/>
              <a:ext cx="672" cy="384"/>
            </a:xfrm>
            <a:prstGeom prst="line">
              <a:avLst/>
            </a:prstGeom>
            <a:noFill/>
            <a:ln w="9525">
              <a:solidFill>
                <a:schemeClr val="accent2"/>
              </a:solidFill>
              <a:round/>
              <a:headEnd/>
              <a:tailEnd type="triangle" w="med" len="med"/>
            </a:ln>
            <a:effectLst/>
          </p:spPr>
          <p:txBody>
            <a:bodyPr/>
            <a:lstStyle/>
            <a:p>
              <a:endParaRPr lang="fr-FR"/>
            </a:p>
          </p:txBody>
        </p:sp>
      </p:grpSp>
      <p:sp>
        <p:nvSpPr>
          <p:cNvPr id="60" name="Text Box 32"/>
          <p:cNvSpPr txBox="1">
            <a:spLocks noChangeArrowheads="1"/>
          </p:cNvSpPr>
          <p:nvPr/>
        </p:nvSpPr>
        <p:spPr bwMode="auto">
          <a:xfrm>
            <a:off x="0" y="815015"/>
            <a:ext cx="6175537" cy="461665"/>
          </a:xfrm>
          <a:prstGeom prst="rect">
            <a:avLst/>
          </a:prstGeom>
          <a:noFill/>
          <a:ln w="9525">
            <a:noFill/>
            <a:miter lim="800000"/>
            <a:headEnd/>
            <a:tailEnd/>
          </a:ln>
          <a:effectLst/>
        </p:spPr>
        <p:txBody>
          <a:bodyPr wrap="none">
            <a:spAutoFit/>
          </a:bodyPr>
          <a:lstStyle/>
          <a:p>
            <a:r>
              <a:rPr lang="en-US" altLang="zh-CN" dirty="0">
                <a:solidFill>
                  <a:srgbClr val="003399"/>
                </a:solidFill>
              </a:rPr>
              <a:t> ECHANTILLONNAGE AVEC BLOQUEUR</a:t>
            </a:r>
          </a:p>
        </p:txBody>
      </p:sp>
      <p:sp>
        <p:nvSpPr>
          <p:cNvPr id="5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57" name="Espace réservé du numéro de diapositive 56"/>
          <p:cNvSpPr>
            <a:spLocks noGrp="1"/>
          </p:cNvSpPr>
          <p:nvPr>
            <p:ph type="sldNum" sz="quarter" idx="12"/>
          </p:nvPr>
        </p:nvSpPr>
        <p:spPr/>
        <p:txBody>
          <a:bodyPr/>
          <a:lstStyle/>
          <a:p>
            <a:fld id="{2C94B7E7-F509-4100-BE7B-E3DEB2C53554}" type="slidenum">
              <a:rPr lang="fr-FR" smtClean="0"/>
              <a:pPr/>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6781800" y="1892300"/>
            <a:ext cx="990600" cy="504825"/>
            <a:chOff x="4368" y="1240"/>
            <a:chExt cx="624" cy="318"/>
          </a:xfrm>
        </p:grpSpPr>
        <p:sp>
          <p:nvSpPr>
            <p:cNvPr id="10261" name="Line 21"/>
            <p:cNvSpPr>
              <a:spLocks noChangeShapeType="1"/>
            </p:cNvSpPr>
            <p:nvPr/>
          </p:nvSpPr>
          <p:spPr bwMode="auto">
            <a:xfrm>
              <a:off x="4368" y="1558"/>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0262" name="Object 22"/>
            <p:cNvGraphicFramePr>
              <a:graphicFrameLocks noChangeAspect="1"/>
            </p:cNvGraphicFramePr>
            <p:nvPr/>
          </p:nvGraphicFramePr>
          <p:xfrm>
            <a:off x="4606" y="1240"/>
            <a:ext cx="386" cy="278"/>
          </p:xfrm>
          <a:graphic>
            <a:graphicData uri="http://schemas.openxmlformats.org/presentationml/2006/ole">
              <mc:AlternateContent xmlns:mc="http://schemas.openxmlformats.org/markup-compatibility/2006">
                <mc:Choice xmlns:v="urn:schemas-microsoft-com:vml" Requires="v">
                  <p:oleObj spid="_x0000_s137262" name="Equation" r:id="rId3" imgW="317362" imgH="228501" progId="Equation.3">
                    <p:embed/>
                  </p:oleObj>
                </mc:Choice>
                <mc:Fallback>
                  <p:oleObj name="Equation" r:id="rId3" imgW="317362" imgH="228501"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 y="1240"/>
                          <a:ext cx="386"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40"/>
          <p:cNvGrpSpPr>
            <a:grpSpLocks/>
          </p:cNvGrpSpPr>
          <p:nvPr/>
        </p:nvGrpSpPr>
        <p:grpSpPr bwMode="auto">
          <a:xfrm>
            <a:off x="838200" y="958952"/>
            <a:ext cx="3048000" cy="1905000"/>
            <a:chOff x="624" y="528"/>
            <a:chExt cx="1920" cy="1200"/>
          </a:xfrm>
        </p:grpSpPr>
        <p:graphicFrame>
          <p:nvGraphicFramePr>
            <p:cNvPr id="10260" name="Object 20"/>
            <p:cNvGraphicFramePr>
              <a:graphicFrameLocks noChangeAspect="1"/>
            </p:cNvGraphicFramePr>
            <p:nvPr/>
          </p:nvGraphicFramePr>
          <p:xfrm>
            <a:off x="1983" y="1200"/>
            <a:ext cx="417" cy="293"/>
          </p:xfrm>
          <a:graphic>
            <a:graphicData uri="http://schemas.openxmlformats.org/presentationml/2006/ole">
              <mc:AlternateContent xmlns:mc="http://schemas.openxmlformats.org/markup-compatibility/2006">
                <mc:Choice xmlns:v="urn:schemas-microsoft-com:vml" Requires="v">
                  <p:oleObj spid="_x0000_s137263" name="Equation" r:id="rId5" imgW="342751" imgH="241195" progId="Equation.3">
                    <p:embed/>
                  </p:oleObj>
                </mc:Choice>
                <mc:Fallback>
                  <p:oleObj name="Equation" r:id="rId5" imgW="342751" imgH="241195"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3" y="1200"/>
                          <a:ext cx="417"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3" name="AutoShape 23"/>
            <p:cNvSpPr>
              <a:spLocks noChangeArrowheads="1"/>
            </p:cNvSpPr>
            <p:nvPr/>
          </p:nvSpPr>
          <p:spPr bwMode="auto">
            <a:xfrm>
              <a:off x="1344" y="134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10264" name="Line 24"/>
            <p:cNvSpPr>
              <a:spLocks noChangeShapeType="1"/>
            </p:cNvSpPr>
            <p:nvPr/>
          </p:nvSpPr>
          <p:spPr bwMode="auto">
            <a:xfrm>
              <a:off x="1056" y="1536"/>
              <a:ext cx="288" cy="0"/>
            </a:xfrm>
            <a:prstGeom prst="line">
              <a:avLst/>
            </a:prstGeom>
            <a:noFill/>
            <a:ln w="9525">
              <a:solidFill>
                <a:schemeClr val="tx1"/>
              </a:solidFill>
              <a:round/>
              <a:headEnd/>
              <a:tailEnd type="triangle" w="med" len="med"/>
            </a:ln>
            <a:effectLst/>
          </p:spPr>
          <p:txBody>
            <a:bodyPr/>
            <a:lstStyle/>
            <a:p>
              <a:endParaRPr lang="fr-FR"/>
            </a:p>
          </p:txBody>
        </p:sp>
        <p:sp>
          <p:nvSpPr>
            <p:cNvPr id="10265" name="Line 25"/>
            <p:cNvSpPr>
              <a:spLocks noChangeShapeType="1"/>
            </p:cNvSpPr>
            <p:nvPr/>
          </p:nvSpPr>
          <p:spPr bwMode="auto">
            <a:xfrm>
              <a:off x="1728"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0266" name="Object 26"/>
            <p:cNvGraphicFramePr>
              <a:graphicFrameLocks noChangeAspect="1"/>
            </p:cNvGraphicFramePr>
            <p:nvPr/>
          </p:nvGraphicFramePr>
          <p:xfrm>
            <a:off x="624" y="1392"/>
            <a:ext cx="324" cy="262"/>
          </p:xfrm>
          <a:graphic>
            <a:graphicData uri="http://schemas.openxmlformats.org/presentationml/2006/ole">
              <mc:AlternateContent xmlns:mc="http://schemas.openxmlformats.org/markup-compatibility/2006">
                <mc:Choice xmlns:v="urn:schemas-microsoft-com:vml" Requires="v">
                  <p:oleObj spid="_x0000_s137264" name="Equation" r:id="rId7" imgW="266353" imgH="215619" progId="Equation.3">
                    <p:embed/>
                  </p:oleObj>
                </mc:Choice>
                <mc:Fallback>
                  <p:oleObj name="Equation" r:id="rId7" imgW="266353" imgH="215619"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 y="1392"/>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67" name="Object 27"/>
            <p:cNvGraphicFramePr>
              <a:graphicFrameLocks noChangeAspect="1"/>
            </p:cNvGraphicFramePr>
            <p:nvPr/>
          </p:nvGraphicFramePr>
          <p:xfrm>
            <a:off x="864" y="528"/>
            <a:ext cx="1641" cy="562"/>
          </p:xfrm>
          <a:graphic>
            <a:graphicData uri="http://schemas.openxmlformats.org/presentationml/2006/ole">
              <mc:AlternateContent xmlns:mc="http://schemas.openxmlformats.org/markup-compatibility/2006">
                <mc:Choice xmlns:v="urn:schemas-microsoft-com:vml" Requires="v">
                  <p:oleObj spid="_x0000_s137265" name="Equation" r:id="rId9" imgW="1257300" imgH="431800" progId="Equation.3">
                    <p:embed/>
                  </p:oleObj>
                </mc:Choice>
                <mc:Fallback>
                  <p:oleObj name="Equation" r:id="rId9" imgW="1257300" imgH="43180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 y="528"/>
                          <a:ext cx="1641"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10268" name="Line 28"/>
            <p:cNvSpPr>
              <a:spLocks noChangeShapeType="1"/>
            </p:cNvSpPr>
            <p:nvPr/>
          </p:nvSpPr>
          <p:spPr bwMode="auto">
            <a:xfrm>
              <a:off x="1536" y="1104"/>
              <a:ext cx="0" cy="240"/>
            </a:xfrm>
            <a:prstGeom prst="line">
              <a:avLst/>
            </a:prstGeom>
            <a:noFill/>
            <a:ln w="9525">
              <a:solidFill>
                <a:schemeClr val="tx1"/>
              </a:solidFill>
              <a:round/>
              <a:headEnd/>
              <a:tailEnd type="triangle" w="med" len="med"/>
            </a:ln>
            <a:effectLst/>
          </p:spPr>
          <p:txBody>
            <a:bodyPr/>
            <a:lstStyle/>
            <a:p>
              <a:endParaRPr lang="fr-FR"/>
            </a:p>
          </p:txBody>
        </p:sp>
      </p:grpSp>
      <p:grpSp>
        <p:nvGrpSpPr>
          <p:cNvPr id="4" name="Group 45"/>
          <p:cNvGrpSpPr>
            <a:grpSpLocks/>
          </p:cNvGrpSpPr>
          <p:nvPr/>
        </p:nvGrpSpPr>
        <p:grpSpPr bwMode="auto">
          <a:xfrm>
            <a:off x="3886200" y="1600200"/>
            <a:ext cx="2895600" cy="1547813"/>
            <a:chOff x="2112" y="1152"/>
            <a:chExt cx="1824" cy="975"/>
          </a:xfrm>
        </p:grpSpPr>
        <p:sp>
          <p:nvSpPr>
            <p:cNvPr id="10259" name="Rectangle 19"/>
            <p:cNvSpPr>
              <a:spLocks noChangeArrowheads="1"/>
            </p:cNvSpPr>
            <p:nvPr/>
          </p:nvSpPr>
          <p:spPr bwMode="auto">
            <a:xfrm>
              <a:off x="2112" y="1152"/>
              <a:ext cx="1824" cy="975"/>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sp>
          <p:nvSpPr>
            <p:cNvPr id="10270" name="Line 30"/>
            <p:cNvSpPr>
              <a:spLocks noChangeShapeType="1"/>
            </p:cNvSpPr>
            <p:nvPr/>
          </p:nvSpPr>
          <p:spPr bwMode="auto">
            <a:xfrm>
              <a:off x="2586" y="1872"/>
              <a:ext cx="843" cy="0"/>
            </a:xfrm>
            <a:prstGeom prst="line">
              <a:avLst/>
            </a:prstGeom>
            <a:noFill/>
            <a:ln w="9525">
              <a:solidFill>
                <a:schemeClr val="tx1"/>
              </a:solidFill>
              <a:round/>
              <a:headEnd/>
              <a:tailEnd/>
            </a:ln>
            <a:effectLst/>
          </p:spPr>
          <p:txBody>
            <a:bodyPr/>
            <a:lstStyle/>
            <a:p>
              <a:endParaRPr lang="fr-FR"/>
            </a:p>
          </p:txBody>
        </p:sp>
        <p:sp>
          <p:nvSpPr>
            <p:cNvPr id="10271" name="Line 31"/>
            <p:cNvSpPr>
              <a:spLocks noChangeShapeType="1"/>
            </p:cNvSpPr>
            <p:nvPr/>
          </p:nvSpPr>
          <p:spPr bwMode="auto">
            <a:xfrm flipV="1">
              <a:off x="2586" y="1296"/>
              <a:ext cx="0" cy="576"/>
            </a:xfrm>
            <a:prstGeom prst="line">
              <a:avLst/>
            </a:prstGeom>
            <a:noFill/>
            <a:ln w="9525">
              <a:solidFill>
                <a:schemeClr val="tx1"/>
              </a:solidFill>
              <a:round/>
              <a:headEnd/>
              <a:tailEnd/>
            </a:ln>
            <a:effectLst/>
          </p:spPr>
          <p:txBody>
            <a:bodyPr/>
            <a:lstStyle/>
            <a:p>
              <a:endParaRPr lang="fr-FR"/>
            </a:p>
          </p:txBody>
        </p:sp>
        <p:sp>
          <p:nvSpPr>
            <p:cNvPr id="10272" name="Line 32"/>
            <p:cNvSpPr>
              <a:spLocks noChangeShapeType="1"/>
            </p:cNvSpPr>
            <p:nvPr/>
          </p:nvSpPr>
          <p:spPr bwMode="auto">
            <a:xfrm>
              <a:off x="2586" y="1536"/>
              <a:ext cx="624" cy="0"/>
            </a:xfrm>
            <a:prstGeom prst="line">
              <a:avLst/>
            </a:prstGeom>
            <a:noFill/>
            <a:ln w="19050">
              <a:solidFill>
                <a:schemeClr val="tx1"/>
              </a:solidFill>
              <a:round/>
              <a:headEnd/>
              <a:tailEnd/>
            </a:ln>
            <a:effectLst/>
          </p:spPr>
          <p:txBody>
            <a:bodyPr/>
            <a:lstStyle/>
            <a:p>
              <a:endParaRPr lang="fr-FR"/>
            </a:p>
          </p:txBody>
        </p:sp>
        <p:sp>
          <p:nvSpPr>
            <p:cNvPr id="10273" name="Line 33"/>
            <p:cNvSpPr>
              <a:spLocks noChangeShapeType="1"/>
            </p:cNvSpPr>
            <p:nvPr/>
          </p:nvSpPr>
          <p:spPr bwMode="auto">
            <a:xfrm>
              <a:off x="3210" y="1536"/>
              <a:ext cx="0" cy="336"/>
            </a:xfrm>
            <a:prstGeom prst="line">
              <a:avLst/>
            </a:prstGeom>
            <a:noFill/>
            <a:ln w="19050">
              <a:solidFill>
                <a:schemeClr val="tx1"/>
              </a:solidFill>
              <a:round/>
              <a:headEnd/>
              <a:tailEnd/>
            </a:ln>
            <a:effectLst/>
          </p:spPr>
          <p:txBody>
            <a:bodyPr/>
            <a:lstStyle/>
            <a:p>
              <a:endParaRPr lang="fr-FR"/>
            </a:p>
          </p:txBody>
        </p:sp>
        <p:graphicFrame>
          <p:nvGraphicFramePr>
            <p:cNvPr id="10274" name="Object 34"/>
            <p:cNvGraphicFramePr>
              <a:graphicFrameLocks noChangeAspect="1"/>
            </p:cNvGraphicFramePr>
            <p:nvPr/>
          </p:nvGraphicFramePr>
          <p:xfrm>
            <a:off x="2490" y="1872"/>
            <a:ext cx="168" cy="212"/>
          </p:xfrm>
          <a:graphic>
            <a:graphicData uri="http://schemas.openxmlformats.org/presentationml/2006/ole">
              <mc:AlternateContent xmlns:mc="http://schemas.openxmlformats.org/markup-compatibility/2006">
                <mc:Choice xmlns:v="urn:schemas-microsoft-com:vml" Requires="v">
                  <p:oleObj spid="_x0000_s137266" name="Equation" r:id="rId11" imgW="126725" imgH="177415" progId="Equation.3">
                    <p:embed/>
                  </p:oleObj>
                </mc:Choice>
                <mc:Fallback>
                  <p:oleObj name="Equation" r:id="rId11" imgW="126725" imgH="177415"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0" y="1872"/>
                          <a:ext cx="168"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5" name="Object 35"/>
            <p:cNvGraphicFramePr>
              <a:graphicFrameLocks noChangeAspect="1"/>
            </p:cNvGraphicFramePr>
            <p:nvPr/>
          </p:nvGraphicFramePr>
          <p:xfrm>
            <a:off x="2442" y="1200"/>
            <a:ext cx="118" cy="197"/>
          </p:xfrm>
          <a:graphic>
            <a:graphicData uri="http://schemas.openxmlformats.org/presentationml/2006/ole">
              <mc:AlternateContent xmlns:mc="http://schemas.openxmlformats.org/markup-compatibility/2006">
                <mc:Choice xmlns:v="urn:schemas-microsoft-com:vml" Requires="v">
                  <p:oleObj spid="_x0000_s137267" name="Equation" r:id="rId13" imgW="88707" imgH="164742" progId="Equation.3">
                    <p:embed/>
                  </p:oleObj>
                </mc:Choice>
                <mc:Fallback>
                  <p:oleObj name="Equation" r:id="rId13" imgW="88707" imgH="164742"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2" y="1200"/>
                          <a:ext cx="118" cy="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6" name="Object 36"/>
            <p:cNvGraphicFramePr>
              <a:graphicFrameLocks noChangeAspect="1"/>
            </p:cNvGraphicFramePr>
            <p:nvPr/>
          </p:nvGraphicFramePr>
          <p:xfrm>
            <a:off x="3114" y="1872"/>
            <a:ext cx="193" cy="206"/>
          </p:xfrm>
          <a:graphic>
            <a:graphicData uri="http://schemas.openxmlformats.org/presentationml/2006/ole">
              <mc:AlternateContent xmlns:mc="http://schemas.openxmlformats.org/markup-compatibility/2006">
                <mc:Choice xmlns:v="urn:schemas-microsoft-com:vml" Requires="v">
                  <p:oleObj spid="_x0000_s137268" name="Equation" r:id="rId15" imgW="139579" imgH="164957" progId="Equation.3">
                    <p:embed/>
                  </p:oleObj>
                </mc:Choice>
                <mc:Fallback>
                  <p:oleObj name="Equation" r:id="rId15" imgW="139579" imgH="164957" progId="Equation.3">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14" y="1872"/>
                          <a:ext cx="193" cy="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7" name="Object 37"/>
            <p:cNvGraphicFramePr>
              <a:graphicFrameLocks noChangeAspect="1"/>
            </p:cNvGraphicFramePr>
            <p:nvPr/>
          </p:nvGraphicFramePr>
          <p:xfrm>
            <a:off x="3429" y="1874"/>
            <a:ext cx="123" cy="190"/>
          </p:xfrm>
          <a:graphic>
            <a:graphicData uri="http://schemas.openxmlformats.org/presentationml/2006/ole">
              <mc:AlternateContent xmlns:mc="http://schemas.openxmlformats.org/markup-compatibility/2006">
                <mc:Choice xmlns:v="urn:schemas-microsoft-com:vml" Requires="v">
                  <p:oleObj spid="_x0000_s137269" name="Equation" r:id="rId17" imgW="88746" imgH="152136" progId="Equation.3">
                    <p:embed/>
                  </p:oleObj>
                </mc:Choice>
                <mc:Fallback>
                  <p:oleObj name="Equation" r:id="rId17" imgW="88746" imgH="152136" progId="Equation.3">
                    <p:embed/>
                    <p:pic>
                      <p:nvPicPr>
                        <p:cNvPr id="0"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29" y="1874"/>
                          <a:ext cx="123" cy="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8" name="Object 38"/>
            <p:cNvGraphicFramePr>
              <a:graphicFrameLocks noChangeAspect="1"/>
            </p:cNvGraphicFramePr>
            <p:nvPr/>
          </p:nvGraphicFramePr>
          <p:xfrm>
            <a:off x="2634" y="1200"/>
            <a:ext cx="385" cy="277"/>
          </p:xfrm>
          <a:graphic>
            <a:graphicData uri="http://schemas.openxmlformats.org/presentationml/2006/ole">
              <mc:AlternateContent xmlns:mc="http://schemas.openxmlformats.org/markup-compatibility/2006">
                <mc:Choice xmlns:v="urn:schemas-microsoft-com:vml" Requires="v">
                  <p:oleObj spid="_x0000_s137270" name="Equation" r:id="rId19" imgW="317362" imgH="228501" progId="Equation.3">
                    <p:embed/>
                  </p:oleObj>
                </mc:Choice>
                <mc:Fallback>
                  <p:oleObj name="Equation" r:id="rId19" imgW="317362" imgH="228501" progId="Equation.3">
                    <p:embed/>
                    <p:pic>
                      <p:nvPicPr>
                        <p:cNvPr id="0" name="Picture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34" y="1200"/>
                          <a:ext cx="385" cy="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44"/>
          <p:cNvGrpSpPr>
            <a:grpSpLocks/>
          </p:cNvGrpSpPr>
          <p:nvPr/>
        </p:nvGrpSpPr>
        <p:grpSpPr bwMode="auto">
          <a:xfrm>
            <a:off x="1752600" y="1492352"/>
            <a:ext cx="5334000" cy="2595563"/>
            <a:chOff x="1200" y="864"/>
            <a:chExt cx="3360" cy="1635"/>
          </a:xfrm>
        </p:grpSpPr>
        <p:sp>
          <p:nvSpPr>
            <p:cNvPr id="10282" name="Rectangle 42"/>
            <p:cNvSpPr>
              <a:spLocks noChangeArrowheads="1"/>
            </p:cNvSpPr>
            <p:nvPr/>
          </p:nvSpPr>
          <p:spPr bwMode="auto">
            <a:xfrm>
              <a:off x="1200" y="864"/>
              <a:ext cx="3360" cy="1344"/>
            </a:xfrm>
            <a:prstGeom prst="rect">
              <a:avLst/>
            </a:prstGeom>
            <a:noFill/>
            <a:ln w="28575">
              <a:solidFill>
                <a:schemeClr val="accent2"/>
              </a:solidFill>
              <a:prstDash val="dash"/>
              <a:miter lim="800000"/>
              <a:headEnd/>
              <a:tailEnd/>
            </a:ln>
            <a:effectLst/>
          </p:spPr>
          <p:txBody>
            <a:bodyPr wrap="none" anchor="ctr"/>
            <a:lstStyle/>
            <a:p>
              <a:endParaRPr lang="fr-FR"/>
            </a:p>
          </p:txBody>
        </p:sp>
        <p:sp>
          <p:nvSpPr>
            <p:cNvPr id="10283" name="Text Box 43"/>
            <p:cNvSpPr txBox="1">
              <a:spLocks noChangeArrowheads="1"/>
            </p:cNvSpPr>
            <p:nvPr/>
          </p:nvSpPr>
          <p:spPr bwMode="auto">
            <a:xfrm>
              <a:off x="2110" y="2208"/>
              <a:ext cx="1968" cy="291"/>
            </a:xfrm>
            <a:prstGeom prst="rect">
              <a:avLst/>
            </a:prstGeom>
            <a:noFill/>
            <a:ln w="9525">
              <a:noFill/>
              <a:miter lim="800000"/>
              <a:headEnd/>
              <a:tailEnd/>
            </a:ln>
            <a:effectLst/>
          </p:spPr>
          <p:txBody>
            <a:bodyPr wrap="none">
              <a:spAutoFit/>
            </a:bodyPr>
            <a:lstStyle/>
            <a:p>
              <a:r>
                <a:rPr lang="en-US" altLang="zh-CN" dirty="0" err="1">
                  <a:solidFill>
                    <a:schemeClr val="accent2"/>
                  </a:solidFill>
                </a:rPr>
                <a:t>Bloqueur</a:t>
              </a:r>
              <a:r>
                <a:rPr lang="en-US" altLang="zh-CN" dirty="0">
                  <a:solidFill>
                    <a:schemeClr val="accent2"/>
                  </a:solidFill>
                </a:rPr>
                <a:t> </a:t>
              </a:r>
              <a:r>
                <a:rPr lang="en-US" altLang="zh-CN" dirty="0" err="1">
                  <a:solidFill>
                    <a:schemeClr val="accent2"/>
                  </a:solidFill>
                </a:rPr>
                <a:t>d’ordre</a:t>
              </a:r>
              <a:r>
                <a:rPr lang="en-US" altLang="zh-CN" dirty="0">
                  <a:solidFill>
                    <a:schemeClr val="accent2"/>
                  </a:solidFill>
                </a:rPr>
                <a:t> </a:t>
              </a:r>
              <a:r>
                <a:rPr lang="en-US" altLang="zh-CN" dirty="0" err="1">
                  <a:solidFill>
                    <a:schemeClr val="accent2"/>
                  </a:solidFill>
                </a:rPr>
                <a:t>zéro</a:t>
              </a:r>
              <a:endParaRPr lang="en-US" altLang="zh-CN" dirty="0">
                <a:solidFill>
                  <a:schemeClr val="accent2"/>
                </a:solidFill>
              </a:endParaRPr>
            </a:p>
          </p:txBody>
        </p:sp>
      </p:grpSp>
      <p:graphicFrame>
        <p:nvGraphicFramePr>
          <p:cNvPr id="10287" name="Object 47"/>
          <p:cNvGraphicFramePr>
            <a:graphicFrameLocks noChangeAspect="1"/>
          </p:cNvGraphicFramePr>
          <p:nvPr/>
        </p:nvGraphicFramePr>
        <p:xfrm>
          <a:off x="1763713" y="4149725"/>
          <a:ext cx="5183187" cy="892175"/>
        </p:xfrm>
        <a:graphic>
          <a:graphicData uri="http://schemas.openxmlformats.org/presentationml/2006/ole">
            <mc:AlternateContent xmlns:mc="http://schemas.openxmlformats.org/markup-compatibility/2006">
              <mc:Choice xmlns:v="urn:schemas-microsoft-com:vml" Requires="v">
                <p:oleObj spid="_x0000_s137271" name="Equation" r:id="rId21" imgW="2501900" imgH="431800" progId="Equation.3">
                  <p:embed/>
                </p:oleObj>
              </mc:Choice>
              <mc:Fallback>
                <p:oleObj name="Equation" r:id="rId21" imgW="2501900" imgH="431800" progId="Equation.3">
                  <p:embed/>
                  <p:pic>
                    <p:nvPicPr>
                      <p:cNvPr id="0"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63713" y="4149725"/>
                        <a:ext cx="5183187" cy="89217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88" name="Object 48"/>
          <p:cNvGraphicFramePr>
            <a:graphicFrameLocks noChangeAspect="1"/>
          </p:cNvGraphicFramePr>
          <p:nvPr/>
        </p:nvGraphicFramePr>
        <p:xfrm>
          <a:off x="2165350" y="5348288"/>
          <a:ext cx="4237038" cy="944562"/>
        </p:xfrm>
        <a:graphic>
          <a:graphicData uri="http://schemas.openxmlformats.org/presentationml/2006/ole">
            <mc:AlternateContent xmlns:mc="http://schemas.openxmlformats.org/markup-compatibility/2006">
              <mc:Choice xmlns:v="urn:schemas-microsoft-com:vml" Requires="v">
                <p:oleObj spid="_x0000_s137272" name="Équation" r:id="rId23" imgW="2044440" imgH="457200" progId="Equation.3">
                  <p:embed/>
                </p:oleObj>
              </mc:Choice>
              <mc:Fallback>
                <p:oleObj name="Équation" r:id="rId23" imgW="2044440" imgH="457200" progId="Equation.3">
                  <p:embed/>
                  <p:pic>
                    <p:nvPicPr>
                      <p:cNvPr id="0"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65350" y="5348288"/>
                        <a:ext cx="4237038" cy="944562"/>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 name="Text Box 32"/>
          <p:cNvSpPr txBox="1">
            <a:spLocks noChangeArrowheads="1"/>
          </p:cNvSpPr>
          <p:nvPr/>
        </p:nvSpPr>
        <p:spPr bwMode="auto">
          <a:xfrm>
            <a:off x="0" y="547723"/>
            <a:ext cx="6005618" cy="461665"/>
          </a:xfrm>
          <a:prstGeom prst="rect">
            <a:avLst/>
          </a:prstGeom>
          <a:noFill/>
          <a:ln w="9525">
            <a:noFill/>
            <a:miter lim="800000"/>
            <a:headEnd/>
            <a:tailEnd/>
          </a:ln>
          <a:effectLst/>
        </p:spPr>
        <p:txBody>
          <a:bodyPr wrap="none">
            <a:spAutoFit/>
          </a:bodyPr>
          <a:lstStyle/>
          <a:p>
            <a:r>
              <a:rPr lang="en-US" altLang="zh-CN" dirty="0">
                <a:solidFill>
                  <a:srgbClr val="003399"/>
                </a:solidFill>
              </a:rPr>
              <a:t>ECHANTILLONNAGE AVEC BLOQUEUR</a:t>
            </a:r>
          </a:p>
        </p:txBody>
      </p:sp>
      <p:sp>
        <p:nvSpPr>
          <p:cNvPr id="31"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2"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3" name="Espace réservé du numéro de diapositive 32"/>
          <p:cNvSpPr>
            <a:spLocks noGrp="1"/>
          </p:cNvSpPr>
          <p:nvPr>
            <p:ph type="sldNum" sz="quarter" idx="12"/>
          </p:nvPr>
        </p:nvSpPr>
        <p:spPr/>
        <p:txBody>
          <a:bodyPr/>
          <a:lstStyle/>
          <a:p>
            <a:fld id="{2C94B7E7-F509-4100-BE7B-E3DEB2C53554}" type="slidenum">
              <a:rPr lang="fr-FR" smtClean="0"/>
              <a:pPr/>
              <a:t>37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87"/>
                                        </p:tgtEl>
                                        <p:attrNameLst>
                                          <p:attrName>style.visibility</p:attrName>
                                        </p:attrNameLst>
                                      </p:cBhvr>
                                      <p:to>
                                        <p:strVal val="visible"/>
                                      </p:to>
                                    </p:set>
                                    <p:animEffect transition="in" filter="dissolve">
                                      <p:cBhvr>
                                        <p:cTn id="27" dur="500"/>
                                        <p:tgtEl>
                                          <p:spTgt spid="102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288"/>
                                        </p:tgtEl>
                                        <p:attrNameLst>
                                          <p:attrName>style.visibility</p:attrName>
                                        </p:attrNameLst>
                                      </p:cBhvr>
                                      <p:to>
                                        <p:strVal val="visible"/>
                                      </p:to>
                                    </p:set>
                                    <p:animEffect transition="in" filter="dissolve">
                                      <p:cBhvr>
                                        <p:cTn id="32" dur="500"/>
                                        <p:tgtEl>
                                          <p:spTgt spid="10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5962650" y="2133600"/>
            <a:ext cx="2373313" cy="609600"/>
            <a:chOff x="3756" y="1344"/>
            <a:chExt cx="1495" cy="384"/>
          </a:xfrm>
        </p:grpSpPr>
        <p:sp>
          <p:nvSpPr>
            <p:cNvPr id="11279" name="Rectangle 15"/>
            <p:cNvSpPr>
              <a:spLocks noChangeArrowheads="1"/>
            </p:cNvSpPr>
            <p:nvPr/>
          </p:nvSpPr>
          <p:spPr bwMode="auto">
            <a:xfrm>
              <a:off x="3756" y="1344"/>
              <a:ext cx="576" cy="384"/>
            </a:xfrm>
            <a:prstGeom prst="rect">
              <a:avLst/>
            </a:prstGeom>
            <a:gradFill rotWithShape="0">
              <a:gsLst>
                <a:gs pos="0">
                  <a:schemeClr val="accent1"/>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1280" name="Object 16"/>
            <p:cNvGraphicFramePr>
              <a:graphicFrameLocks noChangeAspect="1"/>
            </p:cNvGraphicFramePr>
            <p:nvPr/>
          </p:nvGraphicFramePr>
          <p:xfrm>
            <a:off x="3852" y="1414"/>
            <a:ext cx="385" cy="262"/>
          </p:xfrm>
          <a:graphic>
            <a:graphicData uri="http://schemas.openxmlformats.org/presentationml/2006/ole">
              <mc:AlternateContent xmlns:mc="http://schemas.openxmlformats.org/markup-compatibility/2006">
                <mc:Choice xmlns:v="urn:schemas-microsoft-com:vml" Requires="v">
                  <p:oleObj spid="_x0000_s138298" name="Equation" r:id="rId3" imgW="317087" imgH="215619" progId="Equation.3">
                    <p:embed/>
                  </p:oleObj>
                </mc:Choice>
                <mc:Fallback>
                  <p:oleObj name="Equation" r:id="rId3" imgW="317087" imgH="215619"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 y="1414"/>
                          <a:ext cx="385"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2" name="Line 18"/>
            <p:cNvSpPr>
              <a:spLocks noChangeShapeType="1"/>
            </p:cNvSpPr>
            <p:nvPr/>
          </p:nvSpPr>
          <p:spPr bwMode="auto">
            <a:xfrm>
              <a:off x="4332"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83" name="Object 19"/>
            <p:cNvGraphicFramePr>
              <a:graphicFrameLocks noChangeAspect="1"/>
            </p:cNvGraphicFramePr>
            <p:nvPr/>
          </p:nvGraphicFramePr>
          <p:xfrm>
            <a:off x="4866" y="1392"/>
            <a:ext cx="385" cy="262"/>
          </p:xfrm>
          <a:graphic>
            <a:graphicData uri="http://schemas.openxmlformats.org/presentationml/2006/ole">
              <mc:AlternateContent xmlns:mc="http://schemas.openxmlformats.org/markup-compatibility/2006">
                <mc:Choice xmlns:v="urn:schemas-microsoft-com:vml" Requires="v">
                  <p:oleObj spid="_x0000_s138299" name="Equation" r:id="rId5" imgW="317087" imgH="215619" progId="Equation.3">
                    <p:embed/>
                  </p:oleObj>
                </mc:Choice>
                <mc:Fallback>
                  <p:oleObj name="Equation" r:id="rId5" imgW="317087" imgH="215619"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6" y="1392"/>
                          <a:ext cx="385"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97" name="Rectangle 33"/>
          <p:cNvSpPr>
            <a:spLocks noChangeArrowheads="1"/>
          </p:cNvSpPr>
          <p:nvPr/>
        </p:nvSpPr>
        <p:spPr bwMode="auto">
          <a:xfrm>
            <a:off x="3962400" y="4114800"/>
            <a:ext cx="1981200" cy="1371600"/>
          </a:xfrm>
          <a:prstGeom prst="rect">
            <a:avLst/>
          </a:prstGeom>
          <a:noFill/>
          <a:ln w="28575">
            <a:solidFill>
              <a:srgbClr val="FF0000"/>
            </a:solidFill>
            <a:prstDash val="dash"/>
            <a:miter lim="800000"/>
            <a:headEnd/>
            <a:tailEnd/>
          </a:ln>
          <a:effectLst/>
        </p:spPr>
        <p:txBody>
          <a:bodyPr wrap="none" anchor="ctr"/>
          <a:lstStyle/>
          <a:p>
            <a:endParaRPr lang="fr-FR"/>
          </a:p>
        </p:txBody>
      </p:sp>
      <p:sp>
        <p:nvSpPr>
          <p:cNvPr id="11298" name="Rectangle 34"/>
          <p:cNvSpPr>
            <a:spLocks noChangeArrowheads="1"/>
          </p:cNvSpPr>
          <p:nvPr/>
        </p:nvSpPr>
        <p:spPr bwMode="auto">
          <a:xfrm>
            <a:off x="4114800" y="1905000"/>
            <a:ext cx="2971800" cy="1066800"/>
          </a:xfrm>
          <a:prstGeom prst="rect">
            <a:avLst/>
          </a:prstGeom>
          <a:noFill/>
          <a:ln w="28575">
            <a:solidFill>
              <a:srgbClr val="FF0000"/>
            </a:solidFill>
            <a:prstDash val="dash"/>
            <a:miter lim="800000"/>
            <a:headEnd/>
            <a:tailEnd/>
          </a:ln>
          <a:effectLst/>
        </p:spPr>
        <p:txBody>
          <a:bodyPr wrap="none" anchor="ctr"/>
          <a:lstStyle/>
          <a:p>
            <a:endParaRPr lang="fr-FR"/>
          </a:p>
        </p:txBody>
      </p:sp>
      <p:sp>
        <p:nvSpPr>
          <p:cNvPr id="11299" name="AutoShape 35"/>
          <p:cNvSpPr>
            <a:spLocks noChangeArrowheads="1"/>
          </p:cNvSpPr>
          <p:nvPr/>
        </p:nvSpPr>
        <p:spPr bwMode="auto">
          <a:xfrm>
            <a:off x="5534025" y="2976563"/>
            <a:ext cx="409575" cy="1062037"/>
          </a:xfrm>
          <a:prstGeom prst="upDownArrow">
            <a:avLst>
              <a:gd name="adj1" fmla="val 50000"/>
              <a:gd name="adj2" fmla="val 51860"/>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endParaRPr lang="fr-FR"/>
          </a:p>
        </p:txBody>
      </p:sp>
      <p:sp>
        <p:nvSpPr>
          <p:cNvPr id="11300" name="Line 36"/>
          <p:cNvSpPr>
            <a:spLocks noChangeShapeType="1"/>
          </p:cNvSpPr>
          <p:nvPr/>
        </p:nvSpPr>
        <p:spPr bwMode="auto">
          <a:xfrm flipV="1">
            <a:off x="6477000" y="2667000"/>
            <a:ext cx="1371600" cy="1752600"/>
          </a:xfrm>
          <a:prstGeom prst="line">
            <a:avLst/>
          </a:prstGeom>
          <a:noFill/>
          <a:ln w="38100">
            <a:solidFill>
              <a:schemeClr val="accent1"/>
            </a:solidFill>
            <a:round/>
            <a:headEnd type="triangle" w="med" len="med"/>
            <a:tailEnd type="triangle" w="med" len="med"/>
          </a:ln>
          <a:effectLst/>
        </p:spPr>
        <p:txBody>
          <a:bodyPr/>
          <a:lstStyle/>
          <a:p>
            <a:endParaRPr lang="fr-FR"/>
          </a:p>
        </p:txBody>
      </p:sp>
      <p:graphicFrame>
        <p:nvGraphicFramePr>
          <p:cNvPr id="11301" name="Object 37"/>
          <p:cNvGraphicFramePr>
            <a:graphicFrameLocks noChangeAspect="1"/>
          </p:cNvGraphicFramePr>
          <p:nvPr/>
        </p:nvGraphicFramePr>
        <p:xfrm>
          <a:off x="7162800" y="3657600"/>
          <a:ext cx="1320800" cy="415925"/>
        </p:xfrm>
        <a:graphic>
          <a:graphicData uri="http://schemas.openxmlformats.org/presentationml/2006/ole">
            <mc:AlternateContent xmlns:mc="http://schemas.openxmlformats.org/markup-compatibility/2006">
              <mc:Choice xmlns:v="urn:schemas-microsoft-com:vml" Requires="v">
                <p:oleObj spid="_x0000_s138300" name="Equation" r:id="rId7" imgW="685502" imgH="215806" progId="Equation.3">
                  <p:embed/>
                </p:oleObj>
              </mc:Choice>
              <mc:Fallback>
                <p:oleObj name="Equation" r:id="rId7" imgW="685502" imgH="215806"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657600"/>
                        <a:ext cx="1320800" cy="415925"/>
                      </a:xfrm>
                      <a:prstGeom prst="rect">
                        <a:avLst/>
                      </a:prstGeom>
                      <a:gradFill rotWithShape="0">
                        <a:gsLst>
                          <a:gs pos="0">
                            <a:srgbClr val="FFCC99"/>
                          </a:gs>
                          <a:gs pos="100000">
                            <a:srgbClr val="FFFFFF"/>
                          </a:gs>
                        </a:gsLst>
                        <a:lin ang="5400000" scaled="1"/>
                      </a:gradFill>
                    </p:spPr>
                  </p:pic>
                </p:oleObj>
              </mc:Fallback>
            </mc:AlternateContent>
          </a:graphicData>
        </a:graphic>
      </p:graphicFrame>
      <p:grpSp>
        <p:nvGrpSpPr>
          <p:cNvPr id="3" name="Group 42"/>
          <p:cNvGrpSpPr>
            <a:grpSpLocks/>
          </p:cNvGrpSpPr>
          <p:nvPr/>
        </p:nvGrpSpPr>
        <p:grpSpPr bwMode="auto">
          <a:xfrm>
            <a:off x="4286250" y="1997075"/>
            <a:ext cx="1676400" cy="746125"/>
            <a:chOff x="2700" y="1258"/>
            <a:chExt cx="1056" cy="470"/>
          </a:xfrm>
        </p:grpSpPr>
        <p:sp>
          <p:nvSpPr>
            <p:cNvPr id="11277" name="Rectangle 13"/>
            <p:cNvSpPr>
              <a:spLocks noChangeArrowheads="1"/>
            </p:cNvSpPr>
            <p:nvPr/>
          </p:nvSpPr>
          <p:spPr bwMode="auto">
            <a:xfrm>
              <a:off x="2700" y="1344"/>
              <a:ext cx="576" cy="384"/>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1278" name="Object 14"/>
            <p:cNvGraphicFramePr>
              <a:graphicFrameLocks noChangeAspect="1"/>
            </p:cNvGraphicFramePr>
            <p:nvPr/>
          </p:nvGraphicFramePr>
          <p:xfrm>
            <a:off x="2796" y="1407"/>
            <a:ext cx="385" cy="277"/>
          </p:xfrm>
          <a:graphic>
            <a:graphicData uri="http://schemas.openxmlformats.org/presentationml/2006/ole">
              <mc:AlternateContent xmlns:mc="http://schemas.openxmlformats.org/markup-compatibility/2006">
                <mc:Choice xmlns:v="urn:schemas-microsoft-com:vml" Requires="v">
                  <p:oleObj spid="_x0000_s138301" name="Equation" r:id="rId9" imgW="317362" imgH="228501" progId="Equation.3">
                    <p:embed/>
                  </p:oleObj>
                </mc:Choice>
                <mc:Fallback>
                  <p:oleObj name="Equation" r:id="rId9" imgW="317362" imgH="228501"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6" y="1407"/>
                          <a:ext cx="385" cy="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1" name="Line 17"/>
            <p:cNvSpPr>
              <a:spLocks noChangeShapeType="1"/>
            </p:cNvSpPr>
            <p:nvPr/>
          </p:nvSpPr>
          <p:spPr bwMode="auto">
            <a:xfrm>
              <a:off x="3276"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305" name="Object 41"/>
            <p:cNvGraphicFramePr>
              <a:graphicFrameLocks noChangeAspect="1"/>
            </p:cNvGraphicFramePr>
            <p:nvPr/>
          </p:nvGraphicFramePr>
          <p:xfrm>
            <a:off x="3358" y="1258"/>
            <a:ext cx="386" cy="278"/>
          </p:xfrm>
          <a:graphic>
            <a:graphicData uri="http://schemas.openxmlformats.org/presentationml/2006/ole">
              <mc:AlternateContent xmlns:mc="http://schemas.openxmlformats.org/markup-compatibility/2006">
                <mc:Choice xmlns:v="urn:schemas-microsoft-com:vml" Requires="v">
                  <p:oleObj spid="_x0000_s138302" name="Equation" r:id="rId11" imgW="317362" imgH="228501" progId="Equation.3">
                    <p:embed/>
                  </p:oleObj>
                </mc:Choice>
                <mc:Fallback>
                  <p:oleObj name="Equation" r:id="rId11" imgW="317362" imgH="228501"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8" y="1258"/>
                          <a:ext cx="386"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46"/>
          <p:cNvGrpSpPr>
            <a:grpSpLocks/>
          </p:cNvGrpSpPr>
          <p:nvPr/>
        </p:nvGrpSpPr>
        <p:grpSpPr bwMode="auto">
          <a:xfrm>
            <a:off x="1162050" y="3276600"/>
            <a:ext cx="5314950" cy="2886075"/>
            <a:chOff x="732" y="2064"/>
            <a:chExt cx="3348" cy="1818"/>
          </a:xfrm>
        </p:grpSpPr>
        <p:graphicFrame>
          <p:nvGraphicFramePr>
            <p:cNvPr id="11296" name="Object 32"/>
            <p:cNvGraphicFramePr>
              <a:graphicFrameLocks noChangeAspect="1"/>
            </p:cNvGraphicFramePr>
            <p:nvPr/>
          </p:nvGraphicFramePr>
          <p:xfrm>
            <a:off x="2205" y="3593"/>
            <a:ext cx="1515" cy="289"/>
          </p:xfrm>
          <a:graphic>
            <a:graphicData uri="http://schemas.openxmlformats.org/presentationml/2006/ole">
              <mc:AlternateContent xmlns:mc="http://schemas.openxmlformats.org/markup-compatibility/2006">
                <mc:Choice xmlns:v="urn:schemas-microsoft-com:vml" Requires="v">
                  <p:oleObj spid="_x0000_s138303" name="Équation" r:id="rId13" imgW="1143000" imgH="241200" progId="Equation.3">
                    <p:embed/>
                  </p:oleObj>
                </mc:Choice>
                <mc:Fallback>
                  <p:oleObj name="Équation" r:id="rId13" imgW="1143000" imgH="241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5" y="3593"/>
                          <a:ext cx="1515" cy="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5" name="Rectangle 21"/>
            <p:cNvSpPr>
              <a:spLocks noChangeArrowheads="1"/>
            </p:cNvSpPr>
            <p:nvPr/>
          </p:nvSpPr>
          <p:spPr bwMode="auto">
            <a:xfrm>
              <a:off x="2652" y="2799"/>
              <a:ext cx="912" cy="528"/>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r>
                <a:rPr lang="en-US" altLang="zh-CN">
                  <a:ea typeface="SimSun" pitchFamily="2" charset="-122"/>
                </a:rPr>
                <a:t>LPF</a:t>
              </a:r>
            </a:p>
          </p:txBody>
        </p:sp>
        <p:graphicFrame>
          <p:nvGraphicFramePr>
            <p:cNvPr id="11286" name="Object 22"/>
            <p:cNvGraphicFramePr>
              <a:graphicFrameLocks noChangeAspect="1"/>
            </p:cNvGraphicFramePr>
            <p:nvPr/>
          </p:nvGraphicFramePr>
          <p:xfrm>
            <a:off x="2172" y="2736"/>
            <a:ext cx="417" cy="293"/>
          </p:xfrm>
          <a:graphic>
            <a:graphicData uri="http://schemas.openxmlformats.org/presentationml/2006/ole">
              <mc:AlternateContent xmlns:mc="http://schemas.openxmlformats.org/markup-compatibility/2006">
                <mc:Choice xmlns:v="urn:schemas-microsoft-com:vml" Requires="v">
                  <p:oleObj spid="_x0000_s138304" name="Equation" r:id="rId15" imgW="342751" imgH="241195" progId="Equation.3">
                    <p:embed/>
                  </p:oleObj>
                </mc:Choice>
                <mc:Fallback>
                  <p:oleObj name="Equation" r:id="rId15" imgW="342751" imgH="241195"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2" y="2736"/>
                          <a:ext cx="417"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7" name="Line 23"/>
            <p:cNvSpPr>
              <a:spLocks noChangeShapeType="1"/>
            </p:cNvSpPr>
            <p:nvPr/>
          </p:nvSpPr>
          <p:spPr bwMode="auto">
            <a:xfrm>
              <a:off x="3564" y="3087"/>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88" name="Object 24"/>
            <p:cNvGraphicFramePr>
              <a:graphicFrameLocks noChangeAspect="1"/>
            </p:cNvGraphicFramePr>
            <p:nvPr/>
          </p:nvGraphicFramePr>
          <p:xfrm>
            <a:off x="3756" y="2777"/>
            <a:ext cx="324" cy="262"/>
          </p:xfrm>
          <a:graphic>
            <a:graphicData uri="http://schemas.openxmlformats.org/presentationml/2006/ole">
              <mc:AlternateContent xmlns:mc="http://schemas.openxmlformats.org/markup-compatibility/2006">
                <mc:Choice xmlns:v="urn:schemas-microsoft-com:vml" Requires="v">
                  <p:oleObj spid="_x0000_s138305" name="Equation" r:id="rId17" imgW="266353" imgH="215619" progId="Equation.3">
                    <p:embed/>
                  </p:oleObj>
                </mc:Choice>
                <mc:Fallback>
                  <p:oleObj name="Equation" r:id="rId17" imgW="266353" imgH="215619"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56" y="2777"/>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9" name="AutoShape 25"/>
            <p:cNvSpPr>
              <a:spLocks noChangeArrowheads="1"/>
            </p:cNvSpPr>
            <p:nvPr/>
          </p:nvSpPr>
          <p:spPr bwMode="auto">
            <a:xfrm>
              <a:off x="1452" y="2880"/>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11290" name="Line 26"/>
            <p:cNvSpPr>
              <a:spLocks noChangeShapeType="1"/>
            </p:cNvSpPr>
            <p:nvPr/>
          </p:nvSpPr>
          <p:spPr bwMode="auto">
            <a:xfrm>
              <a:off x="1164" y="3072"/>
              <a:ext cx="288" cy="0"/>
            </a:xfrm>
            <a:prstGeom prst="line">
              <a:avLst/>
            </a:prstGeom>
            <a:noFill/>
            <a:ln w="9525">
              <a:solidFill>
                <a:schemeClr val="tx1"/>
              </a:solidFill>
              <a:round/>
              <a:headEnd/>
              <a:tailEnd type="triangle" w="med" len="med"/>
            </a:ln>
            <a:effectLst/>
          </p:spPr>
          <p:txBody>
            <a:bodyPr/>
            <a:lstStyle/>
            <a:p>
              <a:endParaRPr lang="fr-FR"/>
            </a:p>
          </p:txBody>
        </p:sp>
        <p:sp>
          <p:nvSpPr>
            <p:cNvPr id="11291" name="Line 27"/>
            <p:cNvSpPr>
              <a:spLocks noChangeShapeType="1"/>
            </p:cNvSpPr>
            <p:nvPr/>
          </p:nvSpPr>
          <p:spPr bwMode="auto">
            <a:xfrm>
              <a:off x="1836" y="3072"/>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92" name="Object 28"/>
            <p:cNvGraphicFramePr>
              <a:graphicFrameLocks noChangeAspect="1"/>
            </p:cNvGraphicFramePr>
            <p:nvPr/>
          </p:nvGraphicFramePr>
          <p:xfrm>
            <a:off x="732" y="2928"/>
            <a:ext cx="324" cy="262"/>
          </p:xfrm>
          <a:graphic>
            <a:graphicData uri="http://schemas.openxmlformats.org/presentationml/2006/ole">
              <mc:AlternateContent xmlns:mc="http://schemas.openxmlformats.org/markup-compatibility/2006">
                <mc:Choice xmlns:v="urn:schemas-microsoft-com:vml" Requires="v">
                  <p:oleObj spid="_x0000_s138306" name="Equation" r:id="rId19" imgW="266353" imgH="215619" progId="Equation.3">
                    <p:embed/>
                  </p:oleObj>
                </mc:Choice>
                <mc:Fallback>
                  <p:oleObj name="Equation" r:id="rId19" imgW="266353" imgH="215619" progId="Equation.3">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2" y="2928"/>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93" name="Object 29"/>
            <p:cNvGraphicFramePr>
              <a:graphicFrameLocks noChangeAspect="1"/>
            </p:cNvGraphicFramePr>
            <p:nvPr/>
          </p:nvGraphicFramePr>
          <p:xfrm>
            <a:off x="1020" y="2064"/>
            <a:ext cx="1641" cy="562"/>
          </p:xfrm>
          <a:graphic>
            <a:graphicData uri="http://schemas.openxmlformats.org/presentationml/2006/ole">
              <mc:AlternateContent xmlns:mc="http://schemas.openxmlformats.org/markup-compatibility/2006">
                <mc:Choice xmlns:v="urn:schemas-microsoft-com:vml" Requires="v">
                  <p:oleObj spid="_x0000_s138307" name="Equation" r:id="rId20" imgW="1257300" imgH="431800" progId="Equation.3">
                    <p:embed/>
                  </p:oleObj>
                </mc:Choice>
                <mc:Fallback>
                  <p:oleObj name="Equation" r:id="rId20" imgW="1257300" imgH="431800" progId="Equation.3">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20" y="2064"/>
                          <a:ext cx="1641"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11294" name="Line 30"/>
            <p:cNvSpPr>
              <a:spLocks noChangeShapeType="1"/>
            </p:cNvSpPr>
            <p:nvPr/>
          </p:nvSpPr>
          <p:spPr bwMode="auto">
            <a:xfrm>
              <a:off x="1644" y="2640"/>
              <a:ext cx="0" cy="240"/>
            </a:xfrm>
            <a:prstGeom prst="line">
              <a:avLst/>
            </a:prstGeom>
            <a:noFill/>
            <a:ln w="9525">
              <a:solidFill>
                <a:schemeClr val="tx1"/>
              </a:solidFill>
              <a:round/>
              <a:headEnd/>
              <a:tailEnd type="triangle" w="med" len="med"/>
            </a:ln>
            <a:effectLst/>
          </p:spPr>
          <p:txBody>
            <a:bodyPr/>
            <a:lstStyle/>
            <a:p>
              <a:endParaRPr lang="fr-FR"/>
            </a:p>
          </p:txBody>
        </p:sp>
      </p:grpSp>
      <p:grpSp>
        <p:nvGrpSpPr>
          <p:cNvPr id="5" name="Group 50"/>
          <p:cNvGrpSpPr>
            <a:grpSpLocks/>
          </p:cNvGrpSpPr>
          <p:nvPr/>
        </p:nvGrpSpPr>
        <p:grpSpPr bwMode="auto">
          <a:xfrm>
            <a:off x="152400" y="838200"/>
            <a:ext cx="4133850" cy="2659063"/>
            <a:chOff x="96" y="528"/>
            <a:chExt cx="2604" cy="1675"/>
          </a:xfrm>
        </p:grpSpPr>
        <p:grpSp>
          <p:nvGrpSpPr>
            <p:cNvPr id="6" name="Group 38"/>
            <p:cNvGrpSpPr>
              <a:grpSpLocks/>
            </p:cNvGrpSpPr>
            <p:nvPr/>
          </p:nvGrpSpPr>
          <p:grpSpPr bwMode="auto">
            <a:xfrm>
              <a:off x="780" y="528"/>
              <a:ext cx="1920" cy="1200"/>
              <a:chOff x="780" y="528"/>
              <a:chExt cx="1920" cy="1200"/>
            </a:xfrm>
          </p:grpSpPr>
          <p:graphicFrame>
            <p:nvGraphicFramePr>
              <p:cNvPr id="11270" name="Object 6"/>
              <p:cNvGraphicFramePr>
                <a:graphicFrameLocks noChangeAspect="1"/>
              </p:cNvGraphicFramePr>
              <p:nvPr/>
            </p:nvGraphicFramePr>
            <p:xfrm>
              <a:off x="2139" y="1200"/>
              <a:ext cx="417" cy="293"/>
            </p:xfrm>
            <a:graphic>
              <a:graphicData uri="http://schemas.openxmlformats.org/presentationml/2006/ole">
                <mc:AlternateContent xmlns:mc="http://schemas.openxmlformats.org/markup-compatibility/2006">
                  <mc:Choice xmlns:v="urn:schemas-microsoft-com:vml" Requires="v">
                    <p:oleObj spid="_x0000_s138308" name="Equation" r:id="rId22" imgW="342751" imgH="241195" progId="Equation.3">
                      <p:embed/>
                    </p:oleObj>
                  </mc:Choice>
                  <mc:Fallback>
                    <p:oleObj name="Equation" r:id="rId22" imgW="342751" imgH="241195" progId="Equation.3">
                      <p:embed/>
                      <p:pic>
                        <p:nvPicPr>
                          <p:cNvPr id="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9" y="1200"/>
                            <a:ext cx="417"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AutoShape 7"/>
              <p:cNvSpPr>
                <a:spLocks noChangeArrowheads="1"/>
              </p:cNvSpPr>
              <p:nvPr/>
            </p:nvSpPr>
            <p:spPr bwMode="auto">
              <a:xfrm>
                <a:off x="1500" y="1344"/>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11272" name="Line 8"/>
              <p:cNvSpPr>
                <a:spLocks noChangeShapeType="1"/>
              </p:cNvSpPr>
              <p:nvPr/>
            </p:nvSpPr>
            <p:spPr bwMode="auto">
              <a:xfrm>
                <a:off x="1212" y="1536"/>
                <a:ext cx="288" cy="0"/>
              </a:xfrm>
              <a:prstGeom prst="line">
                <a:avLst/>
              </a:prstGeom>
              <a:noFill/>
              <a:ln w="9525">
                <a:solidFill>
                  <a:schemeClr val="tx1"/>
                </a:solidFill>
                <a:round/>
                <a:headEnd/>
                <a:tailEnd type="triangle" w="med" len="med"/>
              </a:ln>
              <a:effectLst/>
            </p:spPr>
            <p:txBody>
              <a:bodyPr/>
              <a:lstStyle/>
              <a:p>
                <a:endParaRPr lang="fr-FR"/>
              </a:p>
            </p:txBody>
          </p:sp>
          <p:sp>
            <p:nvSpPr>
              <p:cNvPr id="11273" name="Line 9"/>
              <p:cNvSpPr>
                <a:spLocks noChangeShapeType="1"/>
              </p:cNvSpPr>
              <p:nvPr/>
            </p:nvSpPr>
            <p:spPr bwMode="auto">
              <a:xfrm>
                <a:off x="1884"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74" name="Object 10"/>
              <p:cNvGraphicFramePr>
                <a:graphicFrameLocks noChangeAspect="1"/>
              </p:cNvGraphicFramePr>
              <p:nvPr/>
            </p:nvGraphicFramePr>
            <p:xfrm>
              <a:off x="780" y="1392"/>
              <a:ext cx="324" cy="262"/>
            </p:xfrm>
            <a:graphic>
              <a:graphicData uri="http://schemas.openxmlformats.org/presentationml/2006/ole">
                <mc:AlternateContent xmlns:mc="http://schemas.openxmlformats.org/markup-compatibility/2006">
                  <mc:Choice xmlns:v="urn:schemas-microsoft-com:vml" Requires="v">
                    <p:oleObj spid="_x0000_s138309" name="Equation" r:id="rId23" imgW="266353" imgH="215619" progId="Equation.3">
                      <p:embed/>
                    </p:oleObj>
                  </mc:Choice>
                  <mc:Fallback>
                    <p:oleObj name="Equation" r:id="rId23" imgW="266353" imgH="215619" progId="Equation.3">
                      <p:embed/>
                      <p:pic>
                        <p:nvPicPr>
                          <p:cNvPr id="0"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 y="1392"/>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5" name="Object 11"/>
              <p:cNvGraphicFramePr>
                <a:graphicFrameLocks noChangeAspect="1"/>
              </p:cNvGraphicFramePr>
              <p:nvPr/>
            </p:nvGraphicFramePr>
            <p:xfrm>
              <a:off x="1020" y="528"/>
              <a:ext cx="1641" cy="562"/>
            </p:xfrm>
            <a:graphic>
              <a:graphicData uri="http://schemas.openxmlformats.org/presentationml/2006/ole">
                <mc:AlternateContent xmlns:mc="http://schemas.openxmlformats.org/markup-compatibility/2006">
                  <mc:Choice xmlns:v="urn:schemas-microsoft-com:vml" Requires="v">
                    <p:oleObj spid="_x0000_s138310" name="Equation" r:id="rId24" imgW="1257300" imgH="431800" progId="Equation.3">
                      <p:embed/>
                    </p:oleObj>
                  </mc:Choice>
                  <mc:Fallback>
                    <p:oleObj name="Equation" r:id="rId24" imgW="1257300" imgH="431800" progId="Equation.3">
                      <p:embed/>
                      <p:pic>
                        <p:nvPicPr>
                          <p:cNvPr id="0"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20" y="528"/>
                            <a:ext cx="1641"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11276" name="Line 12"/>
              <p:cNvSpPr>
                <a:spLocks noChangeShapeType="1"/>
              </p:cNvSpPr>
              <p:nvPr/>
            </p:nvSpPr>
            <p:spPr bwMode="auto">
              <a:xfrm>
                <a:off x="1692" y="1104"/>
                <a:ext cx="0" cy="240"/>
              </a:xfrm>
              <a:prstGeom prst="line">
                <a:avLst/>
              </a:prstGeom>
              <a:noFill/>
              <a:ln w="9525">
                <a:solidFill>
                  <a:schemeClr val="tx1"/>
                </a:solidFill>
                <a:round/>
                <a:headEnd/>
                <a:tailEnd type="triangle" w="med" len="med"/>
              </a:ln>
              <a:effectLst/>
            </p:spPr>
            <p:txBody>
              <a:bodyPr/>
              <a:lstStyle/>
              <a:p>
                <a:endParaRPr lang="fr-FR"/>
              </a:p>
            </p:txBody>
          </p:sp>
        </p:grpSp>
        <p:sp>
          <p:nvSpPr>
            <p:cNvPr id="11313" name="Rectangle 49"/>
            <p:cNvSpPr>
              <a:spLocks noChangeArrowheads="1"/>
            </p:cNvSpPr>
            <p:nvPr/>
          </p:nvSpPr>
          <p:spPr bwMode="auto">
            <a:xfrm>
              <a:off x="96" y="1680"/>
              <a:ext cx="1568" cy="523"/>
            </a:xfrm>
            <a:prstGeom prst="rect">
              <a:avLst/>
            </a:prstGeom>
            <a:noFill/>
            <a:ln w="9525">
              <a:noFill/>
              <a:miter lim="800000"/>
              <a:headEnd/>
              <a:tailEnd/>
            </a:ln>
            <a:effectLst/>
          </p:spPr>
          <p:txBody>
            <a:bodyPr wrap="none">
              <a:spAutoFit/>
            </a:bodyPr>
            <a:lstStyle/>
            <a:p>
              <a:pPr algn="ctr"/>
              <a:r>
                <a:rPr lang="en-US" altLang="zh-CN" dirty="0" err="1"/>
                <a:t>Bloqueur</a:t>
              </a:r>
              <a:r>
                <a:rPr lang="en-US" altLang="zh-CN" dirty="0"/>
                <a:t> </a:t>
              </a:r>
              <a:r>
                <a:rPr lang="en-US" altLang="zh-CN" dirty="0" err="1"/>
                <a:t>d’ordre</a:t>
              </a:r>
              <a:endParaRPr lang="en-US" altLang="zh-CN" dirty="0"/>
            </a:p>
            <a:p>
              <a:pPr algn="ctr"/>
              <a:r>
                <a:rPr lang="en-US" altLang="zh-CN" dirty="0" err="1"/>
                <a:t>zéro</a:t>
              </a:r>
              <a:endParaRPr lang="en-US" altLang="zh-CN" dirty="0"/>
            </a:p>
          </p:txBody>
        </p:sp>
      </p:grpSp>
      <p:grpSp>
        <p:nvGrpSpPr>
          <p:cNvPr id="7" name="Group 55"/>
          <p:cNvGrpSpPr>
            <a:grpSpLocks/>
          </p:cNvGrpSpPr>
          <p:nvPr/>
        </p:nvGrpSpPr>
        <p:grpSpPr bwMode="auto">
          <a:xfrm>
            <a:off x="5867402" y="777875"/>
            <a:ext cx="2185988" cy="1279525"/>
            <a:chOff x="3696" y="490"/>
            <a:chExt cx="1377" cy="806"/>
          </a:xfrm>
        </p:grpSpPr>
        <p:sp>
          <p:nvSpPr>
            <p:cNvPr id="11317" name="Text Box 53"/>
            <p:cNvSpPr txBox="1">
              <a:spLocks noChangeArrowheads="1"/>
            </p:cNvSpPr>
            <p:nvPr/>
          </p:nvSpPr>
          <p:spPr bwMode="auto">
            <a:xfrm>
              <a:off x="3696" y="490"/>
              <a:ext cx="1377" cy="523"/>
            </a:xfrm>
            <a:prstGeom prst="rect">
              <a:avLst/>
            </a:prstGeom>
            <a:noFill/>
            <a:ln w="9525">
              <a:noFill/>
              <a:miter lim="800000"/>
              <a:headEnd/>
              <a:tailEnd/>
            </a:ln>
            <a:effectLst/>
          </p:spPr>
          <p:txBody>
            <a:bodyPr wrap="none">
              <a:spAutoFit/>
            </a:bodyPr>
            <a:lstStyle/>
            <a:p>
              <a:pPr algn="ctr"/>
              <a:r>
                <a:rPr lang="en-US" altLang="zh-CN" dirty="0" err="1"/>
                <a:t>Filtre</a:t>
              </a:r>
              <a:r>
                <a:rPr lang="en-US" altLang="zh-CN" dirty="0"/>
                <a:t> de </a:t>
              </a:r>
            </a:p>
            <a:p>
              <a:pPr algn="ctr"/>
              <a:r>
                <a:rPr lang="en-US" altLang="zh-CN" dirty="0"/>
                <a:t>Reconstruction</a:t>
              </a:r>
            </a:p>
          </p:txBody>
        </p:sp>
        <p:sp>
          <p:nvSpPr>
            <p:cNvPr id="11318" name="Line 54"/>
            <p:cNvSpPr>
              <a:spLocks noChangeShapeType="1"/>
            </p:cNvSpPr>
            <p:nvPr/>
          </p:nvSpPr>
          <p:spPr bwMode="auto">
            <a:xfrm flipH="1">
              <a:off x="4128" y="960"/>
              <a:ext cx="192" cy="336"/>
            </a:xfrm>
            <a:prstGeom prst="line">
              <a:avLst/>
            </a:prstGeom>
            <a:noFill/>
            <a:ln w="9525">
              <a:solidFill>
                <a:schemeClr val="tx1"/>
              </a:solidFill>
              <a:round/>
              <a:headEnd/>
              <a:tailEnd type="triangle" w="med" len="med"/>
            </a:ln>
            <a:effectLst/>
          </p:spPr>
          <p:txBody>
            <a:bodyPr/>
            <a:lstStyle/>
            <a:p>
              <a:endParaRPr lang="fr-FR"/>
            </a:p>
          </p:txBody>
        </p:sp>
      </p:grpSp>
      <p:graphicFrame>
        <p:nvGraphicFramePr>
          <p:cNvPr id="11320" name="Object 56"/>
          <p:cNvGraphicFramePr>
            <a:graphicFrameLocks noChangeAspect="1"/>
          </p:cNvGraphicFramePr>
          <p:nvPr/>
        </p:nvGraphicFramePr>
        <p:xfrm>
          <a:off x="5857884" y="5187971"/>
          <a:ext cx="3290887" cy="1312863"/>
        </p:xfrm>
        <a:graphic>
          <a:graphicData uri="http://schemas.openxmlformats.org/presentationml/2006/ole">
            <mc:AlternateContent xmlns:mc="http://schemas.openxmlformats.org/markup-compatibility/2006">
              <mc:Choice xmlns:v="urn:schemas-microsoft-com:vml" Requires="v">
                <p:oleObj spid="_x0000_s138311" name="Équation" r:id="rId26" imgW="1587240" imgH="634680" progId="Equation.3">
                  <p:embed/>
                </p:oleObj>
              </mc:Choice>
              <mc:Fallback>
                <p:oleObj name="Équation" r:id="rId26" imgW="1587240" imgH="634680" progId="Equation.3">
                  <p:embed/>
                  <p:pic>
                    <p:nvPicPr>
                      <p:cNvPr id="0" name="Picture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57884" y="5187971"/>
                        <a:ext cx="3290887" cy="1312863"/>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 name="Text Box 32"/>
          <p:cNvSpPr txBox="1">
            <a:spLocks noChangeArrowheads="1"/>
          </p:cNvSpPr>
          <p:nvPr/>
        </p:nvSpPr>
        <p:spPr bwMode="auto">
          <a:xfrm>
            <a:off x="0" y="561791"/>
            <a:ext cx="6005618" cy="461665"/>
          </a:xfrm>
          <a:prstGeom prst="rect">
            <a:avLst/>
          </a:prstGeom>
          <a:noFill/>
          <a:ln w="9525">
            <a:noFill/>
            <a:miter lim="800000"/>
            <a:headEnd/>
            <a:tailEnd/>
          </a:ln>
          <a:effectLst/>
        </p:spPr>
        <p:txBody>
          <a:bodyPr wrap="none">
            <a:spAutoFit/>
          </a:bodyPr>
          <a:lstStyle/>
          <a:p>
            <a:r>
              <a:rPr lang="en-US" altLang="zh-CN" dirty="0">
                <a:solidFill>
                  <a:srgbClr val="003399"/>
                </a:solidFill>
              </a:rPr>
              <a:t>ECHANTILLONNAGE AVEC BLOQUEUR</a:t>
            </a:r>
          </a:p>
        </p:txBody>
      </p:sp>
      <p:sp>
        <p:nvSpPr>
          <p:cNvPr id="4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4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47" name="Espace réservé du numéro de diapositive 46"/>
          <p:cNvSpPr>
            <a:spLocks noGrp="1"/>
          </p:cNvSpPr>
          <p:nvPr>
            <p:ph type="sldNum" sz="quarter" idx="12"/>
          </p:nvPr>
        </p:nvSpPr>
        <p:spPr/>
        <p:txBody>
          <a:bodyPr/>
          <a:lstStyle/>
          <a:p>
            <a:fld id="{2C94B7E7-F509-4100-BE7B-E3DEB2C53554}" type="slidenum">
              <a:rPr lang="fr-FR" smtClean="0"/>
              <a:pPr/>
              <a:t>38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98"/>
                                        </p:tgtEl>
                                        <p:attrNameLst>
                                          <p:attrName>style.visibility</p:attrName>
                                        </p:attrNameLst>
                                      </p:cBhvr>
                                      <p:to>
                                        <p:strVal val="visible"/>
                                      </p:to>
                                    </p:set>
                                    <p:animEffect transition="in" filter="dissolve">
                                      <p:cBhvr>
                                        <p:cTn id="22" dur="500"/>
                                        <p:tgtEl>
                                          <p:spTgt spid="1129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97"/>
                                        </p:tgtEl>
                                        <p:attrNameLst>
                                          <p:attrName>style.visibility</p:attrName>
                                        </p:attrNameLst>
                                      </p:cBhvr>
                                      <p:to>
                                        <p:strVal val="visible"/>
                                      </p:to>
                                    </p:set>
                                    <p:animEffect transition="in" filter="dissolve">
                                      <p:cBhvr>
                                        <p:cTn id="27" dur="500"/>
                                        <p:tgtEl>
                                          <p:spTgt spid="1129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99"/>
                                        </p:tgtEl>
                                        <p:attrNameLst>
                                          <p:attrName>style.visibility</p:attrName>
                                        </p:attrNameLst>
                                      </p:cBhvr>
                                      <p:to>
                                        <p:strVal val="visible"/>
                                      </p:to>
                                    </p:set>
                                    <p:animEffect transition="in" filter="dissolve">
                                      <p:cBhvr>
                                        <p:cTn id="32" dur="500"/>
                                        <p:tgtEl>
                                          <p:spTgt spid="1129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300"/>
                                        </p:tgtEl>
                                        <p:attrNameLst>
                                          <p:attrName>style.visibility</p:attrName>
                                        </p:attrNameLst>
                                      </p:cBhvr>
                                      <p:to>
                                        <p:strVal val="visible"/>
                                      </p:to>
                                    </p:set>
                                    <p:animEffect transition="in" filter="dissolve">
                                      <p:cBhvr>
                                        <p:cTn id="37" dur="500"/>
                                        <p:tgtEl>
                                          <p:spTgt spid="1130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01"/>
                                        </p:tgtEl>
                                        <p:attrNameLst>
                                          <p:attrName>style.visibility</p:attrName>
                                        </p:attrNameLst>
                                      </p:cBhvr>
                                      <p:to>
                                        <p:strVal val="visible"/>
                                      </p:to>
                                    </p:set>
                                    <p:animEffect transition="in" filter="dissolve">
                                      <p:cBhvr>
                                        <p:cTn id="42" dur="500"/>
                                        <p:tgtEl>
                                          <p:spTgt spid="1130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320"/>
                                        </p:tgtEl>
                                        <p:attrNameLst>
                                          <p:attrName>style.visibility</p:attrName>
                                        </p:attrNameLst>
                                      </p:cBhvr>
                                      <p:to>
                                        <p:strVal val="visible"/>
                                      </p:to>
                                    </p:set>
                                    <p:animEffect transition="in" filter="dissolve">
                                      <p:cBhvr>
                                        <p:cTn id="47" dur="500"/>
                                        <p:tgtEl>
                                          <p:spTgt spid="1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7" grpId="0" animBg="1"/>
      <p:bldP spid="11298" grpId="0" animBg="1"/>
      <p:bldP spid="11299" grpId="0" animBg="1"/>
      <p:bldP spid="113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4" name="Object 8"/>
          <p:cNvGraphicFramePr>
            <a:graphicFrameLocks noGrp="1" noChangeAspect="1"/>
          </p:cNvGraphicFramePr>
          <p:nvPr>
            <p:ph/>
          </p:nvPr>
        </p:nvGraphicFramePr>
        <p:xfrm>
          <a:off x="5195888" y="2727325"/>
          <a:ext cx="2239962" cy="917575"/>
        </p:xfrm>
        <a:graphic>
          <a:graphicData uri="http://schemas.openxmlformats.org/presentationml/2006/ole">
            <mc:AlternateContent xmlns:mc="http://schemas.openxmlformats.org/markup-compatibility/2006">
              <mc:Choice xmlns:v="urn:schemas-microsoft-com:vml" Requires="v">
                <p:oleObj spid="_x0000_s139270" name="Équation" r:id="rId3" imgW="1549080" imgH="634680" progId="Equation.3">
                  <p:embed/>
                </p:oleObj>
              </mc:Choice>
              <mc:Fallback>
                <p:oleObj name="Équation" r:id="rId3" imgW="1549080" imgH="634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8" y="2727325"/>
                        <a:ext cx="2239962" cy="91757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0180" name="Picture 4"/>
          <p:cNvPicPr>
            <a:picLocks noChangeAspect="1" noChangeArrowheads="1"/>
          </p:cNvPicPr>
          <p:nvPr/>
        </p:nvPicPr>
        <p:blipFill>
          <a:blip r:embed="rId5"/>
          <a:srcRect/>
          <a:stretch>
            <a:fillRect/>
          </a:stretch>
        </p:blipFill>
        <p:spPr bwMode="auto">
          <a:xfrm>
            <a:off x="250825" y="620713"/>
            <a:ext cx="4673600" cy="6048375"/>
          </a:xfrm>
          <a:prstGeom prst="rect">
            <a:avLst/>
          </a:prstGeom>
          <a:noFill/>
          <a:ln w="9525">
            <a:noFill/>
            <a:miter lim="800000"/>
            <a:headEnd/>
            <a:tailEnd/>
          </a:ln>
          <a:effectLst/>
        </p:spPr>
      </p:pic>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Espace réservé du numéro de diapositive 7"/>
          <p:cNvSpPr>
            <a:spLocks noGrp="1"/>
          </p:cNvSpPr>
          <p:nvPr>
            <p:ph type="sldNum" sz="quarter" idx="12"/>
          </p:nvPr>
        </p:nvSpPr>
        <p:spPr/>
        <p:txBody>
          <a:bodyPr/>
          <a:lstStyle/>
          <a:p>
            <a:fld id="{1F952F06-5730-40C8-AC04-F8552E9F0122}" type="slidenum">
              <a:rPr lang="en-US" altLang="zh-CN" smtClean="0"/>
              <a:pPr/>
              <a:t>39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dissolve">
                                      <p:cBhvr>
                                        <p:cTn id="7"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37902"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774700" y="1409700"/>
          <a:ext cx="7050088" cy="4813300"/>
        </p:xfrm>
        <a:graphic>
          <a:graphicData uri="http://schemas.openxmlformats.org/presentationml/2006/ole">
            <mc:AlternateContent xmlns:mc="http://schemas.openxmlformats.org/markup-compatibility/2006">
              <mc:Choice xmlns:v="urn:schemas-microsoft-com:vml" Requires="v">
                <p:oleObj spid="_x0000_s37903" name="Équation" r:id="rId6" imgW="7048440" imgH="4813200" progId="Equation.3">
                  <p:embed/>
                </p:oleObj>
              </mc:Choice>
              <mc:Fallback>
                <p:oleObj name="Équation" r:id="rId6" imgW="7048440" imgH="481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00" y="1409700"/>
                        <a:ext cx="7050088" cy="481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37904"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0"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a:solidFill>
                  <a:srgbClr val="003399"/>
                </a:solidFill>
              </a:rPr>
              <a:t>RAPPELS SUR LA TRANSFORMEE  DE FOURIER CONTINUE</a:t>
            </a: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4</a:t>
            </a:fld>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0" y="588963"/>
            <a:ext cx="3005138" cy="530225"/>
          </a:xfrm>
          <a:prstGeom prst="rect">
            <a:avLst/>
          </a:prstGeom>
          <a:noFill/>
          <a:ln w="9525">
            <a:noFill/>
            <a:miter lim="800000"/>
            <a:headEnd/>
            <a:tailEnd/>
          </a:ln>
          <a:effectLst/>
        </p:spPr>
        <p:txBody>
          <a:bodyPr wrap="none">
            <a:spAutoFit/>
          </a:bodyPr>
          <a:lstStyle/>
          <a:p>
            <a:pPr>
              <a:lnSpc>
                <a:spcPct val="120000"/>
              </a:lnSpc>
            </a:pPr>
            <a:r>
              <a:rPr lang="en-US" altLang="zh-CN"/>
              <a:t>§7.2  Reconstruction</a:t>
            </a:r>
            <a:endParaRPr lang="en-US" altLang="zh-CN">
              <a:solidFill>
                <a:srgbClr val="FF0000"/>
              </a:solidFill>
            </a:endParaRPr>
          </a:p>
        </p:txBody>
      </p:sp>
      <p:grpSp>
        <p:nvGrpSpPr>
          <p:cNvPr id="2" name="Group 22"/>
          <p:cNvGrpSpPr>
            <a:grpSpLocks/>
          </p:cNvGrpSpPr>
          <p:nvPr/>
        </p:nvGrpSpPr>
        <p:grpSpPr bwMode="auto">
          <a:xfrm>
            <a:off x="468313" y="1592263"/>
            <a:ext cx="5400675" cy="2005012"/>
            <a:chOff x="192" y="2448"/>
            <a:chExt cx="3402" cy="1263"/>
          </a:xfrm>
        </p:grpSpPr>
        <p:sp>
          <p:nvSpPr>
            <p:cNvPr id="13335" name="Rectangle 23"/>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3336" name="Object 24"/>
            <p:cNvGraphicFramePr>
              <a:graphicFrameLocks noChangeAspect="1"/>
            </p:cNvGraphicFramePr>
            <p:nvPr/>
          </p:nvGraphicFramePr>
          <p:xfrm>
            <a:off x="1632" y="3120"/>
            <a:ext cx="417" cy="293"/>
          </p:xfrm>
          <a:graphic>
            <a:graphicData uri="http://schemas.openxmlformats.org/presentationml/2006/ole">
              <mc:AlternateContent xmlns:mc="http://schemas.openxmlformats.org/markup-compatibility/2006">
                <mc:Choice xmlns:v="urn:schemas-microsoft-com:vml" Requires="v">
                  <p:oleObj spid="_x0000_s140354" name="Equation" r:id="rId3" imgW="342751" imgH="241195" progId="Equation.3">
                    <p:embed/>
                  </p:oleObj>
                </mc:Choice>
                <mc:Fallback>
                  <p:oleObj name="Equation" r:id="rId3" imgW="342751" imgH="241195"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3120"/>
                          <a:ext cx="417"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7" name="Line 25"/>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38" name="Object 26"/>
            <p:cNvGraphicFramePr>
              <a:graphicFrameLocks noChangeAspect="1"/>
            </p:cNvGraphicFramePr>
            <p:nvPr/>
          </p:nvGraphicFramePr>
          <p:xfrm>
            <a:off x="3162" y="3138"/>
            <a:ext cx="432" cy="308"/>
          </p:xfrm>
          <a:graphic>
            <a:graphicData uri="http://schemas.openxmlformats.org/presentationml/2006/ole">
              <mc:AlternateContent xmlns:mc="http://schemas.openxmlformats.org/markup-compatibility/2006">
                <mc:Choice xmlns:v="urn:schemas-microsoft-com:vml" Requires="v">
                  <p:oleObj spid="_x0000_s140355" name="Equation" r:id="rId5" imgW="355292" imgH="253780" progId="">
                    <p:embed/>
                  </p:oleObj>
                </mc:Choice>
                <mc:Fallback>
                  <p:oleObj name="Equation" r:id="rId5" imgW="355292" imgH="253780" progId="">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2" y="3138"/>
                          <a:ext cx="432" cy="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9" name="AutoShape 27"/>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13340" name="Line 28"/>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13341" name="Line 29"/>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42" name="Object 30"/>
            <p:cNvGraphicFramePr>
              <a:graphicFrameLocks noChangeAspect="1"/>
            </p:cNvGraphicFramePr>
            <p:nvPr/>
          </p:nvGraphicFramePr>
          <p:xfrm>
            <a:off x="192" y="3312"/>
            <a:ext cx="324" cy="262"/>
          </p:xfrm>
          <a:graphic>
            <a:graphicData uri="http://schemas.openxmlformats.org/presentationml/2006/ole">
              <mc:AlternateContent xmlns:mc="http://schemas.openxmlformats.org/markup-compatibility/2006">
                <mc:Choice xmlns:v="urn:schemas-microsoft-com:vml" Requires="v">
                  <p:oleObj spid="_x0000_s140356" name="Equation" r:id="rId7" imgW="266353" imgH="215619" progId="Equation.3">
                    <p:embed/>
                  </p:oleObj>
                </mc:Choice>
                <mc:Fallback>
                  <p:oleObj name="Equation" r:id="rId7" imgW="266353" imgH="215619"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3312"/>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43" name="Object 31"/>
            <p:cNvGraphicFramePr>
              <a:graphicFrameLocks noChangeAspect="1"/>
            </p:cNvGraphicFramePr>
            <p:nvPr/>
          </p:nvGraphicFramePr>
          <p:xfrm>
            <a:off x="480" y="2448"/>
            <a:ext cx="1641" cy="562"/>
          </p:xfrm>
          <a:graphic>
            <a:graphicData uri="http://schemas.openxmlformats.org/presentationml/2006/ole">
              <mc:AlternateContent xmlns:mc="http://schemas.openxmlformats.org/markup-compatibility/2006">
                <mc:Choice xmlns:v="urn:schemas-microsoft-com:vml" Requires="v">
                  <p:oleObj spid="_x0000_s140357" name="Equation" r:id="rId9" imgW="1257300" imgH="431800" progId="Equation.3">
                    <p:embed/>
                  </p:oleObj>
                </mc:Choice>
                <mc:Fallback>
                  <p:oleObj name="Equation" r:id="rId9" imgW="1257300" imgH="431800" progId="Equation.3">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 y="2448"/>
                          <a:ext cx="1641"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13344" name="Line 32"/>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45" name="Object 33"/>
            <p:cNvGraphicFramePr>
              <a:graphicFrameLocks noChangeAspect="1"/>
            </p:cNvGraphicFramePr>
            <p:nvPr/>
          </p:nvGraphicFramePr>
          <p:xfrm>
            <a:off x="2314" y="3312"/>
            <a:ext cx="498" cy="283"/>
          </p:xfrm>
          <a:graphic>
            <a:graphicData uri="http://schemas.openxmlformats.org/presentationml/2006/ole">
              <mc:AlternateContent xmlns:mc="http://schemas.openxmlformats.org/markup-compatibility/2006">
                <mc:Choice xmlns:v="urn:schemas-microsoft-com:vml" Requires="v">
                  <p:oleObj spid="_x0000_s140358" name="Équation" r:id="rId11" imgW="380880" imgH="215640" progId="Equation.3">
                    <p:embed/>
                  </p:oleObj>
                </mc:Choice>
                <mc:Fallback>
                  <p:oleObj name="Équation" r:id="rId11" imgW="380880" imgH="215640" progId="Equation.3">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4" y="3312"/>
                          <a:ext cx="498" cy="283"/>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pSp>
      <p:grpSp>
        <p:nvGrpSpPr>
          <p:cNvPr id="3" name="Group 34"/>
          <p:cNvGrpSpPr>
            <a:grpSpLocks/>
          </p:cNvGrpSpPr>
          <p:nvPr/>
        </p:nvGrpSpPr>
        <p:grpSpPr bwMode="auto">
          <a:xfrm>
            <a:off x="6189664" y="1736725"/>
            <a:ext cx="2954338" cy="2111375"/>
            <a:chOff x="3899" y="2592"/>
            <a:chExt cx="1861" cy="1330"/>
          </a:xfrm>
        </p:grpSpPr>
        <p:graphicFrame>
          <p:nvGraphicFramePr>
            <p:cNvPr id="13347" name="Object 35"/>
            <p:cNvGraphicFramePr>
              <a:graphicFrameLocks noChangeAspect="1"/>
            </p:cNvGraphicFramePr>
            <p:nvPr/>
          </p:nvGraphicFramePr>
          <p:xfrm>
            <a:off x="3899" y="3648"/>
            <a:ext cx="1481" cy="274"/>
          </p:xfrm>
          <a:graphic>
            <a:graphicData uri="http://schemas.openxmlformats.org/presentationml/2006/ole">
              <mc:AlternateContent xmlns:mc="http://schemas.openxmlformats.org/markup-compatibility/2006">
                <mc:Choice xmlns:v="urn:schemas-microsoft-com:vml" Requires="v">
                  <p:oleObj spid="_x0000_s140359" name="Équation" r:id="rId13" imgW="1117440" imgH="228600" progId="Equation.3">
                    <p:embed/>
                  </p:oleObj>
                </mc:Choice>
                <mc:Fallback>
                  <p:oleObj name="Équation" r:id="rId13" imgW="1117440" imgH="2286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9" y="3648"/>
                          <a:ext cx="1481"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8" name="Line 36"/>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13349" name="Object 37"/>
            <p:cNvGraphicFramePr>
              <a:graphicFrameLocks noChangeAspect="1"/>
            </p:cNvGraphicFramePr>
            <p:nvPr/>
          </p:nvGraphicFramePr>
          <p:xfrm>
            <a:off x="4560" y="3304"/>
            <a:ext cx="168" cy="212"/>
          </p:xfrm>
          <a:graphic>
            <a:graphicData uri="http://schemas.openxmlformats.org/presentationml/2006/ole">
              <mc:AlternateContent xmlns:mc="http://schemas.openxmlformats.org/markup-compatibility/2006">
                <mc:Choice xmlns:v="urn:schemas-microsoft-com:vml" Requires="v">
                  <p:oleObj spid="_x0000_s140360" name="Equation" r:id="rId15" imgW="126725" imgH="177415" progId="Equation.3">
                    <p:embed/>
                  </p:oleObj>
                </mc:Choice>
                <mc:Fallback>
                  <p:oleObj name="Equation" r:id="rId15" imgW="126725" imgH="177415"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0" y="3304"/>
                          <a:ext cx="168"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50" name="Object 38"/>
            <p:cNvGraphicFramePr>
              <a:graphicFrameLocks noChangeAspect="1"/>
            </p:cNvGraphicFramePr>
            <p:nvPr/>
          </p:nvGraphicFramePr>
          <p:xfrm>
            <a:off x="4457" y="2827"/>
            <a:ext cx="185" cy="197"/>
          </p:xfrm>
          <a:graphic>
            <a:graphicData uri="http://schemas.openxmlformats.org/presentationml/2006/ole">
              <mc:AlternateContent xmlns:mc="http://schemas.openxmlformats.org/markup-compatibility/2006">
                <mc:Choice xmlns:v="urn:schemas-microsoft-com:vml" Requires="v">
                  <p:oleObj spid="_x0000_s140361" name="Equation" r:id="rId17" imgW="139579" imgH="164957" progId="Equation.3">
                    <p:embed/>
                  </p:oleObj>
                </mc:Choice>
                <mc:Fallback>
                  <p:oleObj name="Equation" r:id="rId17" imgW="139579" imgH="164957" progId="Equation.3">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57" y="2827"/>
                          <a:ext cx="185" cy="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51" name="Object 39"/>
            <p:cNvGraphicFramePr>
              <a:graphicFrameLocks noChangeAspect="1"/>
            </p:cNvGraphicFramePr>
            <p:nvPr/>
          </p:nvGraphicFramePr>
          <p:xfrm>
            <a:off x="5549" y="3219"/>
            <a:ext cx="211" cy="255"/>
          </p:xfrm>
          <a:graphic>
            <a:graphicData uri="http://schemas.openxmlformats.org/presentationml/2006/ole">
              <mc:AlternateContent xmlns:mc="http://schemas.openxmlformats.org/markup-compatibility/2006">
                <mc:Choice xmlns:v="urn:schemas-microsoft-com:vml" Requires="v">
                  <p:oleObj spid="_x0000_s140362" name="Équation" r:id="rId19" imgW="152280" imgH="203040" progId="Equation.3">
                    <p:embed/>
                  </p:oleObj>
                </mc:Choice>
                <mc:Fallback>
                  <p:oleObj name="Équation" r:id="rId19" imgW="152280" imgH="203040" progId="Equation.3">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49" y="3219"/>
                          <a:ext cx="211"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40"/>
            <p:cNvGrpSpPr>
              <a:grpSpLocks/>
            </p:cNvGrpSpPr>
            <p:nvPr/>
          </p:nvGrpSpPr>
          <p:grpSpPr bwMode="auto">
            <a:xfrm>
              <a:off x="4128" y="3019"/>
              <a:ext cx="960" cy="288"/>
              <a:chOff x="1536" y="2880"/>
              <a:chExt cx="960" cy="288"/>
            </a:xfrm>
          </p:grpSpPr>
          <p:sp>
            <p:nvSpPr>
              <p:cNvPr id="13353" name="Line 41"/>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13354" name="Line 42"/>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13355" name="Line 43"/>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13356" name="Line 44"/>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13357" name="Object 45"/>
            <p:cNvGraphicFramePr>
              <a:graphicFrameLocks noChangeAspect="1"/>
            </p:cNvGraphicFramePr>
            <p:nvPr/>
          </p:nvGraphicFramePr>
          <p:xfrm>
            <a:off x="3905" y="3259"/>
            <a:ext cx="370" cy="274"/>
          </p:xfrm>
          <a:graphic>
            <a:graphicData uri="http://schemas.openxmlformats.org/presentationml/2006/ole">
              <mc:AlternateContent xmlns:mc="http://schemas.openxmlformats.org/markup-compatibility/2006">
                <mc:Choice xmlns:v="urn:schemas-microsoft-com:vml" Requires="v">
                  <p:oleObj spid="_x0000_s140363" name="Équation" r:id="rId21" imgW="279360" imgH="228600" progId="Equation.3">
                    <p:embed/>
                  </p:oleObj>
                </mc:Choice>
                <mc:Fallback>
                  <p:oleObj name="Équation" r:id="rId21" imgW="279360" imgH="228600" progId="Equation.3">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5" y="3259"/>
                          <a:ext cx="370"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58" name="Object 46"/>
            <p:cNvGraphicFramePr>
              <a:graphicFrameLocks noChangeAspect="1"/>
            </p:cNvGraphicFramePr>
            <p:nvPr/>
          </p:nvGraphicFramePr>
          <p:xfrm>
            <a:off x="4718" y="2592"/>
            <a:ext cx="494" cy="281"/>
          </p:xfrm>
          <a:graphic>
            <a:graphicData uri="http://schemas.openxmlformats.org/presentationml/2006/ole">
              <mc:AlternateContent xmlns:mc="http://schemas.openxmlformats.org/markup-compatibility/2006">
                <mc:Choice xmlns:v="urn:schemas-microsoft-com:vml" Requires="v">
                  <p:oleObj spid="_x0000_s140364" name="Équation" r:id="rId23" imgW="380880" imgH="215640" progId="Equation.3">
                    <p:embed/>
                  </p:oleObj>
                </mc:Choice>
                <mc:Fallback>
                  <p:oleObj name="Équation" r:id="rId23" imgW="380880" imgH="215640" progId="Equation.3">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18" y="2592"/>
                          <a:ext cx="494" cy="281"/>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13359" name="Object 47"/>
            <p:cNvGraphicFramePr>
              <a:graphicFrameLocks noChangeAspect="1"/>
            </p:cNvGraphicFramePr>
            <p:nvPr/>
          </p:nvGraphicFramePr>
          <p:xfrm>
            <a:off x="4996" y="3259"/>
            <a:ext cx="219" cy="274"/>
          </p:xfrm>
          <a:graphic>
            <a:graphicData uri="http://schemas.openxmlformats.org/presentationml/2006/ole">
              <mc:AlternateContent xmlns:mc="http://schemas.openxmlformats.org/markup-compatibility/2006">
                <mc:Choice xmlns:v="urn:schemas-microsoft-com:vml" Requires="v">
                  <p:oleObj spid="_x0000_s140365" name="Équation" r:id="rId25" imgW="164880" imgH="228600" progId="Equation.3">
                    <p:embed/>
                  </p:oleObj>
                </mc:Choice>
                <mc:Fallback>
                  <p:oleObj name="Équation" r:id="rId25" imgW="164880" imgH="228600" progId="Equation.3">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96" y="3259"/>
                          <a:ext cx="219"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361" name="Object 49"/>
          <p:cNvGraphicFramePr>
            <a:graphicFrameLocks noChangeAspect="1"/>
          </p:cNvGraphicFramePr>
          <p:nvPr/>
        </p:nvGraphicFramePr>
        <p:xfrm>
          <a:off x="684213" y="4113213"/>
          <a:ext cx="2368550" cy="498475"/>
        </p:xfrm>
        <a:graphic>
          <a:graphicData uri="http://schemas.openxmlformats.org/presentationml/2006/ole">
            <mc:AlternateContent xmlns:mc="http://schemas.openxmlformats.org/markup-compatibility/2006">
              <mc:Choice xmlns:v="urn:schemas-microsoft-com:vml" Requires="v">
                <p:oleObj spid="_x0000_s140366" name="公式" r:id="rId27" imgW="1143000" imgH="241200" progId="Equation.3">
                  <p:embed/>
                </p:oleObj>
              </mc:Choice>
              <mc:Fallback>
                <p:oleObj name="公式" r:id="rId27" imgW="1143000" imgH="241200" progId="Equation.3">
                  <p:embed/>
                  <p:pic>
                    <p:nvPicPr>
                      <p:cNvPr id="0"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4213" y="4113213"/>
                        <a:ext cx="2368550" cy="49847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62" name="Object 50"/>
          <p:cNvGraphicFramePr>
            <a:graphicFrameLocks noChangeAspect="1"/>
          </p:cNvGraphicFramePr>
          <p:nvPr/>
        </p:nvGraphicFramePr>
        <p:xfrm>
          <a:off x="3675063" y="3968750"/>
          <a:ext cx="2395537" cy="812800"/>
        </p:xfrm>
        <a:graphic>
          <a:graphicData uri="http://schemas.openxmlformats.org/presentationml/2006/ole">
            <mc:AlternateContent xmlns:mc="http://schemas.openxmlformats.org/markup-compatibility/2006">
              <mc:Choice xmlns:v="urn:schemas-microsoft-com:vml" Requires="v">
                <p:oleObj spid="_x0000_s140367" name="Équation" r:id="rId29" imgW="1155600" imgH="393480" progId="Equation.3">
                  <p:embed/>
                </p:oleObj>
              </mc:Choice>
              <mc:Fallback>
                <p:oleObj name="Équation" r:id="rId29" imgW="1155600" imgH="393480" progId="Equation.3">
                  <p:embed/>
                  <p:pic>
                    <p:nvPicPr>
                      <p:cNvPr id="0"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75063" y="3968750"/>
                        <a:ext cx="2395537" cy="81280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63" name="Object 51"/>
          <p:cNvGraphicFramePr>
            <a:graphicFrameLocks noChangeAspect="1"/>
          </p:cNvGraphicFramePr>
          <p:nvPr/>
        </p:nvGraphicFramePr>
        <p:xfrm>
          <a:off x="1258888" y="4687888"/>
          <a:ext cx="3657600" cy="1836737"/>
        </p:xfrm>
        <a:graphic>
          <a:graphicData uri="http://schemas.openxmlformats.org/presentationml/2006/ole">
            <mc:AlternateContent xmlns:mc="http://schemas.openxmlformats.org/markup-compatibility/2006">
              <mc:Choice xmlns:v="urn:schemas-microsoft-com:vml" Requires="v">
                <p:oleObj spid="_x0000_s140368" name="公式" r:id="rId31" imgW="1765080" imgH="888840" progId="Equation.3">
                  <p:embed/>
                </p:oleObj>
              </mc:Choice>
              <mc:Fallback>
                <p:oleObj name="公式" r:id="rId31" imgW="1765080" imgH="888840" progId="Equation.3">
                  <p:embed/>
                  <p:pic>
                    <p:nvPicPr>
                      <p:cNvPr id="0" name="Picture 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58888" y="4687888"/>
                        <a:ext cx="3657600" cy="1836737"/>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64" name="Object 52"/>
          <p:cNvGraphicFramePr>
            <a:graphicFrameLocks noChangeAspect="1"/>
          </p:cNvGraphicFramePr>
          <p:nvPr/>
        </p:nvGraphicFramePr>
        <p:xfrm>
          <a:off x="4265613" y="5624513"/>
          <a:ext cx="3975100" cy="890587"/>
        </p:xfrm>
        <a:graphic>
          <a:graphicData uri="http://schemas.openxmlformats.org/presentationml/2006/ole">
            <mc:AlternateContent xmlns:mc="http://schemas.openxmlformats.org/markup-compatibility/2006">
              <mc:Choice xmlns:v="urn:schemas-microsoft-com:vml" Requires="v">
                <p:oleObj spid="_x0000_s140369" name="Équation" r:id="rId33" imgW="1917360" imgH="431640" progId="Equation.3">
                  <p:embed/>
                </p:oleObj>
              </mc:Choice>
              <mc:Fallback>
                <p:oleObj name="Équation" r:id="rId33" imgW="1917360" imgH="431640" progId="Equation.3">
                  <p:embed/>
                  <p:pic>
                    <p:nvPicPr>
                      <p:cNvPr id="0" name="Picture 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265613" y="5624513"/>
                        <a:ext cx="3975100" cy="890587"/>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365" name="Text Box 53"/>
          <p:cNvSpPr txBox="1">
            <a:spLocks noChangeArrowheads="1"/>
          </p:cNvSpPr>
          <p:nvPr/>
        </p:nvSpPr>
        <p:spPr bwMode="auto">
          <a:xfrm>
            <a:off x="1008063" y="1098550"/>
            <a:ext cx="3419475" cy="530225"/>
          </a:xfrm>
          <a:prstGeom prst="rect">
            <a:avLst/>
          </a:prstGeom>
          <a:noFill/>
          <a:ln w="9525">
            <a:noFill/>
            <a:miter lim="800000"/>
            <a:headEnd/>
            <a:tailEnd/>
          </a:ln>
          <a:effectLst/>
        </p:spPr>
        <p:txBody>
          <a:bodyPr wrap="none">
            <a:spAutoFit/>
          </a:bodyPr>
          <a:lstStyle/>
          <a:p>
            <a:pPr>
              <a:lnSpc>
                <a:spcPct val="120000"/>
              </a:lnSpc>
            </a:pPr>
            <a:r>
              <a:rPr lang="en-US" altLang="zh-CN" b="0"/>
              <a:t>Band-limited interpolation</a:t>
            </a:r>
            <a:endParaRPr lang="en-US" altLang="zh-CN" b="0">
              <a:solidFill>
                <a:srgbClr val="FF0000"/>
              </a:solidFill>
            </a:endParaRPr>
          </a:p>
        </p:txBody>
      </p:sp>
      <p:sp>
        <p:nvSpPr>
          <p:cNvPr id="3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8" name="Espace réservé du numéro de diapositive 37"/>
          <p:cNvSpPr>
            <a:spLocks noGrp="1"/>
          </p:cNvSpPr>
          <p:nvPr>
            <p:ph type="sldNum" sz="quarter" idx="12"/>
          </p:nvPr>
        </p:nvSpPr>
        <p:spPr/>
        <p:txBody>
          <a:bodyPr/>
          <a:lstStyle/>
          <a:p>
            <a:fld id="{2C94B7E7-F509-4100-BE7B-E3DEB2C53554}" type="slidenum">
              <a:rPr lang="fr-FR" smtClean="0"/>
              <a:pPr/>
              <a:t>40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361"/>
                                        </p:tgtEl>
                                        <p:attrNameLst>
                                          <p:attrName>style.visibility</p:attrName>
                                        </p:attrNameLst>
                                      </p:cBhvr>
                                      <p:to>
                                        <p:strVal val="visible"/>
                                      </p:to>
                                    </p:set>
                                    <p:animEffect transition="in" filter="dissolve">
                                      <p:cBhvr>
                                        <p:cTn id="17" dur="500"/>
                                        <p:tgtEl>
                                          <p:spTgt spid="133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362"/>
                                        </p:tgtEl>
                                        <p:attrNameLst>
                                          <p:attrName>style.visibility</p:attrName>
                                        </p:attrNameLst>
                                      </p:cBhvr>
                                      <p:to>
                                        <p:strVal val="visible"/>
                                      </p:to>
                                    </p:set>
                                    <p:animEffect transition="in" filter="dissolve">
                                      <p:cBhvr>
                                        <p:cTn id="22" dur="500"/>
                                        <p:tgtEl>
                                          <p:spTgt spid="1336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363"/>
                                        </p:tgtEl>
                                        <p:attrNameLst>
                                          <p:attrName>style.visibility</p:attrName>
                                        </p:attrNameLst>
                                      </p:cBhvr>
                                      <p:to>
                                        <p:strVal val="visible"/>
                                      </p:to>
                                    </p:set>
                                    <p:animEffect transition="in" filter="dissolve">
                                      <p:cBhvr>
                                        <p:cTn id="27" dur="500"/>
                                        <p:tgtEl>
                                          <p:spTgt spid="133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364"/>
                                        </p:tgtEl>
                                        <p:attrNameLst>
                                          <p:attrName>style.visibility</p:attrName>
                                        </p:attrNameLst>
                                      </p:cBhvr>
                                      <p:to>
                                        <p:strVal val="visible"/>
                                      </p:to>
                                    </p:set>
                                    <p:animEffect transition="in" filter="dissolve">
                                      <p:cBhvr>
                                        <p:cTn id="32" dur="500"/>
                                        <p:tgtEl>
                                          <p:spTgt spid="1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9"/>
          <p:cNvGrpSpPr>
            <a:grpSpLocks/>
          </p:cNvGrpSpPr>
          <p:nvPr/>
        </p:nvGrpSpPr>
        <p:grpSpPr bwMode="auto">
          <a:xfrm>
            <a:off x="0" y="620713"/>
            <a:ext cx="6877050" cy="1701800"/>
            <a:chOff x="0" y="391"/>
            <a:chExt cx="4332" cy="1072"/>
          </a:xfrm>
        </p:grpSpPr>
        <p:sp>
          <p:nvSpPr>
            <p:cNvPr id="14439" name="Text Box 103"/>
            <p:cNvSpPr txBox="1">
              <a:spLocks noChangeArrowheads="1"/>
            </p:cNvSpPr>
            <p:nvPr/>
          </p:nvSpPr>
          <p:spPr bwMode="auto">
            <a:xfrm>
              <a:off x="0" y="436"/>
              <a:ext cx="1255" cy="407"/>
            </a:xfrm>
            <a:prstGeom prst="rect">
              <a:avLst/>
            </a:prstGeom>
            <a:noFill/>
            <a:ln w="9525">
              <a:noFill/>
              <a:miter lim="800000"/>
              <a:headEnd/>
              <a:tailEnd/>
            </a:ln>
            <a:effectLst/>
          </p:spPr>
          <p:txBody>
            <a:bodyPr wrap="none">
              <a:spAutoFit/>
            </a:bodyPr>
            <a:lstStyle/>
            <a:p>
              <a:r>
                <a:rPr lang="en-US" altLang="zh-CN" sz="1800" dirty="0"/>
                <a:t>Signal </a:t>
              </a:r>
              <a:r>
                <a:rPr lang="en-US" altLang="zh-CN" sz="1800" dirty="0" err="1"/>
                <a:t>analogique</a:t>
              </a:r>
              <a:r>
                <a:rPr lang="en-US" altLang="zh-CN" sz="1800" dirty="0"/>
                <a:t> </a:t>
              </a:r>
            </a:p>
            <a:p>
              <a:r>
                <a:rPr lang="en-US" altLang="zh-CN" sz="1800" dirty="0"/>
                <a:t>original</a:t>
              </a:r>
            </a:p>
          </p:txBody>
        </p:sp>
        <p:pic>
          <p:nvPicPr>
            <p:cNvPr id="14442" name="Picture 106"/>
            <p:cNvPicPr>
              <a:picLocks noChangeAspect="1" noChangeArrowheads="1"/>
            </p:cNvPicPr>
            <p:nvPr/>
          </p:nvPicPr>
          <p:blipFill>
            <a:blip r:embed="rId2"/>
            <a:srcRect/>
            <a:stretch>
              <a:fillRect/>
            </a:stretch>
          </p:blipFill>
          <p:spPr bwMode="auto">
            <a:xfrm>
              <a:off x="1338" y="391"/>
              <a:ext cx="2994" cy="1072"/>
            </a:xfrm>
            <a:prstGeom prst="rect">
              <a:avLst/>
            </a:prstGeom>
            <a:noFill/>
            <a:ln w="9525">
              <a:noFill/>
              <a:miter lim="800000"/>
              <a:headEnd/>
              <a:tailEnd/>
            </a:ln>
            <a:effectLst/>
          </p:spPr>
        </p:pic>
      </p:grpSp>
      <p:grpSp>
        <p:nvGrpSpPr>
          <p:cNvPr id="3" name="Group 110"/>
          <p:cNvGrpSpPr>
            <a:grpSpLocks/>
          </p:cNvGrpSpPr>
          <p:nvPr/>
        </p:nvGrpSpPr>
        <p:grpSpPr bwMode="auto">
          <a:xfrm>
            <a:off x="0" y="2682875"/>
            <a:ext cx="6875463" cy="1754188"/>
            <a:chOff x="0" y="1690"/>
            <a:chExt cx="4331" cy="1105"/>
          </a:xfrm>
        </p:grpSpPr>
        <p:sp>
          <p:nvSpPr>
            <p:cNvPr id="14440" name="Text Box 104"/>
            <p:cNvSpPr txBox="1">
              <a:spLocks noChangeArrowheads="1"/>
            </p:cNvSpPr>
            <p:nvPr/>
          </p:nvSpPr>
          <p:spPr bwMode="auto">
            <a:xfrm>
              <a:off x="0" y="1793"/>
              <a:ext cx="1219" cy="407"/>
            </a:xfrm>
            <a:prstGeom prst="rect">
              <a:avLst/>
            </a:prstGeom>
            <a:noFill/>
            <a:ln w="9525">
              <a:noFill/>
              <a:miter lim="800000"/>
              <a:headEnd/>
              <a:tailEnd/>
            </a:ln>
            <a:effectLst/>
          </p:spPr>
          <p:txBody>
            <a:bodyPr wrap="none">
              <a:spAutoFit/>
            </a:bodyPr>
            <a:lstStyle/>
            <a:p>
              <a:r>
                <a:rPr lang="en-US" altLang="zh-CN" sz="1800" dirty="0"/>
                <a:t>Après</a:t>
              </a:r>
            </a:p>
            <a:p>
              <a:r>
                <a:rPr lang="en-US" altLang="zh-CN" sz="1800" dirty="0"/>
                <a:t> </a:t>
              </a:r>
              <a:r>
                <a:rPr lang="en-US" altLang="zh-CN" sz="1800" dirty="0" err="1"/>
                <a:t>l’échantillonnage</a:t>
              </a:r>
              <a:endParaRPr lang="en-US" altLang="zh-CN" sz="1800" dirty="0"/>
            </a:p>
          </p:txBody>
        </p:sp>
        <p:pic>
          <p:nvPicPr>
            <p:cNvPr id="14443" name="Picture 107"/>
            <p:cNvPicPr>
              <a:picLocks noChangeAspect="1" noChangeArrowheads="1"/>
            </p:cNvPicPr>
            <p:nvPr/>
          </p:nvPicPr>
          <p:blipFill>
            <a:blip r:embed="rId3"/>
            <a:srcRect/>
            <a:stretch>
              <a:fillRect/>
            </a:stretch>
          </p:blipFill>
          <p:spPr bwMode="auto">
            <a:xfrm>
              <a:off x="1338" y="1690"/>
              <a:ext cx="2993" cy="1105"/>
            </a:xfrm>
            <a:prstGeom prst="rect">
              <a:avLst/>
            </a:prstGeom>
            <a:noFill/>
            <a:ln w="9525">
              <a:noFill/>
              <a:miter lim="800000"/>
              <a:headEnd/>
              <a:tailEnd/>
            </a:ln>
            <a:effectLst/>
          </p:spPr>
        </p:pic>
      </p:grpSp>
      <p:grpSp>
        <p:nvGrpSpPr>
          <p:cNvPr id="4" name="Group 111"/>
          <p:cNvGrpSpPr>
            <a:grpSpLocks/>
          </p:cNvGrpSpPr>
          <p:nvPr/>
        </p:nvGrpSpPr>
        <p:grpSpPr bwMode="auto">
          <a:xfrm>
            <a:off x="0" y="4768850"/>
            <a:ext cx="6875463" cy="1900238"/>
            <a:chOff x="0" y="3004"/>
            <a:chExt cx="4331" cy="1197"/>
          </a:xfrm>
        </p:grpSpPr>
        <p:sp>
          <p:nvSpPr>
            <p:cNvPr id="14441" name="Text Box 105"/>
            <p:cNvSpPr txBox="1">
              <a:spLocks noChangeArrowheads="1"/>
            </p:cNvSpPr>
            <p:nvPr/>
          </p:nvSpPr>
          <p:spPr bwMode="auto">
            <a:xfrm>
              <a:off x="0" y="3108"/>
              <a:ext cx="1224" cy="407"/>
            </a:xfrm>
            <a:prstGeom prst="rect">
              <a:avLst/>
            </a:prstGeom>
            <a:noFill/>
            <a:ln w="9525">
              <a:noFill/>
              <a:miter lim="800000"/>
              <a:headEnd/>
              <a:tailEnd/>
            </a:ln>
            <a:effectLst/>
          </p:spPr>
          <p:txBody>
            <a:bodyPr wrap="none">
              <a:spAutoFit/>
            </a:bodyPr>
            <a:lstStyle/>
            <a:p>
              <a:r>
                <a:rPr lang="en-US" altLang="zh-CN" sz="1800" dirty="0"/>
                <a:t>Après le </a:t>
              </a:r>
              <a:r>
                <a:rPr lang="en-US" altLang="zh-CN" sz="1800" dirty="0" err="1"/>
                <a:t>filtrage</a:t>
              </a:r>
              <a:endParaRPr lang="en-US" altLang="zh-CN" sz="1800" dirty="0"/>
            </a:p>
            <a:p>
              <a:r>
                <a:rPr lang="en-US" altLang="zh-CN" sz="1800" dirty="0"/>
                <a:t>De reconstruction</a:t>
              </a:r>
            </a:p>
          </p:txBody>
        </p:sp>
        <p:pic>
          <p:nvPicPr>
            <p:cNvPr id="14444" name="Picture 108"/>
            <p:cNvPicPr>
              <a:picLocks noChangeAspect="1" noChangeArrowheads="1"/>
            </p:cNvPicPr>
            <p:nvPr/>
          </p:nvPicPr>
          <p:blipFill>
            <a:blip r:embed="rId4"/>
            <a:srcRect/>
            <a:stretch>
              <a:fillRect/>
            </a:stretch>
          </p:blipFill>
          <p:spPr bwMode="auto">
            <a:xfrm>
              <a:off x="1338" y="3004"/>
              <a:ext cx="2993" cy="1197"/>
            </a:xfrm>
            <a:prstGeom prst="rect">
              <a:avLst/>
            </a:prstGeom>
            <a:noFill/>
            <a:ln w="9525">
              <a:noFill/>
              <a:miter lim="800000"/>
              <a:headEnd/>
              <a:tailEnd/>
            </a:ln>
            <a:effectLst/>
          </p:spPr>
        </p:pic>
      </p:grpSp>
      <p:sp>
        <p:nvSpPr>
          <p:cNvPr id="14448" name="Text Box 112"/>
          <p:cNvSpPr txBox="1">
            <a:spLocks noChangeArrowheads="1"/>
          </p:cNvSpPr>
          <p:nvPr/>
        </p:nvSpPr>
        <p:spPr bwMode="auto">
          <a:xfrm>
            <a:off x="6948488" y="4357694"/>
            <a:ext cx="2016125" cy="2308324"/>
          </a:xfrm>
          <a:prstGeom prst="rect">
            <a:avLst/>
          </a:prstGeom>
          <a:noFill/>
          <a:ln w="9525">
            <a:noFill/>
            <a:miter lim="800000"/>
            <a:headEnd/>
            <a:tailEnd/>
          </a:ln>
          <a:effectLst/>
        </p:spPr>
        <p:txBody>
          <a:bodyPr>
            <a:spAutoFit/>
          </a:bodyPr>
          <a:lstStyle/>
          <a:p>
            <a:r>
              <a:rPr lang="en-US" altLang="zh-CN" b="0" dirty="0">
                <a:solidFill>
                  <a:schemeClr val="accent2"/>
                </a:solidFill>
              </a:rPr>
              <a:t>The </a:t>
            </a:r>
            <a:r>
              <a:rPr lang="en-US" altLang="zh-CN" b="0" dirty="0" err="1">
                <a:solidFill>
                  <a:schemeClr val="accent2"/>
                </a:solidFill>
              </a:rPr>
              <a:t>Filtre</a:t>
            </a:r>
            <a:r>
              <a:rPr lang="en-US" altLang="zh-CN" b="0" dirty="0">
                <a:solidFill>
                  <a:schemeClr val="accent2"/>
                </a:solidFill>
              </a:rPr>
              <a:t> </a:t>
            </a:r>
            <a:r>
              <a:rPr lang="en-US" altLang="zh-CN" b="0" dirty="0" err="1">
                <a:solidFill>
                  <a:schemeClr val="accent2"/>
                </a:solidFill>
              </a:rPr>
              <a:t>passe_bas</a:t>
            </a:r>
            <a:r>
              <a:rPr lang="en-US" altLang="zh-CN" b="0" dirty="0">
                <a:solidFill>
                  <a:schemeClr val="accent2"/>
                </a:solidFill>
              </a:rPr>
              <a:t> </a:t>
            </a:r>
            <a:r>
              <a:rPr lang="en-US" altLang="zh-CN" b="0" dirty="0" err="1">
                <a:solidFill>
                  <a:schemeClr val="accent2"/>
                </a:solidFill>
              </a:rPr>
              <a:t>lisses</a:t>
            </a:r>
            <a:r>
              <a:rPr lang="en-US" altLang="zh-CN" b="0" dirty="0">
                <a:solidFill>
                  <a:schemeClr val="accent2"/>
                </a:solidFill>
              </a:rPr>
              <a:t> les </a:t>
            </a:r>
            <a:r>
              <a:rPr lang="en-US" altLang="zh-CN" b="0" dirty="0" err="1">
                <a:solidFill>
                  <a:schemeClr val="accent2"/>
                </a:solidFill>
              </a:rPr>
              <a:t>discontinuités</a:t>
            </a:r>
            <a:r>
              <a:rPr lang="en-US" altLang="zh-CN" b="0" dirty="0">
                <a:solidFill>
                  <a:schemeClr val="accent2"/>
                </a:solidFill>
              </a:rPr>
              <a:t> et </a:t>
            </a:r>
            <a:r>
              <a:rPr lang="en-US" altLang="zh-CN" b="0" dirty="0" err="1">
                <a:solidFill>
                  <a:schemeClr val="accent2"/>
                </a:solidFill>
              </a:rPr>
              <a:t>remplis</a:t>
            </a:r>
            <a:r>
              <a:rPr lang="en-US" altLang="zh-CN" b="0" dirty="0">
                <a:solidFill>
                  <a:schemeClr val="accent2"/>
                </a:solidFill>
              </a:rPr>
              <a:t> les vides</a:t>
            </a: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41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Text Box 15"/>
          <p:cNvSpPr txBox="1">
            <a:spLocks noChangeArrowheads="1"/>
          </p:cNvSpPr>
          <p:nvPr/>
        </p:nvSpPr>
        <p:spPr bwMode="auto">
          <a:xfrm>
            <a:off x="34925" y="620713"/>
            <a:ext cx="2197100" cy="530225"/>
          </a:xfrm>
          <a:prstGeom prst="rect">
            <a:avLst/>
          </a:prstGeom>
          <a:noFill/>
          <a:ln w="9525">
            <a:noFill/>
            <a:miter lim="800000"/>
            <a:headEnd/>
            <a:tailEnd/>
          </a:ln>
          <a:effectLst/>
        </p:spPr>
        <p:txBody>
          <a:bodyPr wrap="none">
            <a:spAutoFit/>
          </a:bodyPr>
          <a:lstStyle/>
          <a:p>
            <a:pPr>
              <a:lnSpc>
                <a:spcPct val="120000"/>
              </a:lnSpc>
            </a:pPr>
            <a:r>
              <a:rPr lang="en-US" altLang="zh-CN" b="0"/>
              <a:t>Zero-order hold </a:t>
            </a:r>
            <a:endParaRPr lang="en-US" altLang="zh-CN" b="0">
              <a:solidFill>
                <a:srgbClr val="FF0000"/>
              </a:solidFill>
            </a:endParaRPr>
          </a:p>
        </p:txBody>
      </p:sp>
      <p:grpSp>
        <p:nvGrpSpPr>
          <p:cNvPr id="2" name="Group 36"/>
          <p:cNvGrpSpPr>
            <a:grpSpLocks/>
          </p:cNvGrpSpPr>
          <p:nvPr/>
        </p:nvGrpSpPr>
        <p:grpSpPr bwMode="auto">
          <a:xfrm>
            <a:off x="1547813" y="476250"/>
            <a:ext cx="7415212" cy="2265363"/>
            <a:chOff x="580" y="528"/>
            <a:chExt cx="4671" cy="1427"/>
          </a:xfrm>
        </p:grpSpPr>
        <p:grpSp>
          <p:nvGrpSpPr>
            <p:cNvPr id="3" name="Group 16"/>
            <p:cNvGrpSpPr>
              <a:grpSpLocks/>
            </p:cNvGrpSpPr>
            <p:nvPr/>
          </p:nvGrpSpPr>
          <p:grpSpPr bwMode="auto">
            <a:xfrm>
              <a:off x="3756" y="1344"/>
              <a:ext cx="1495" cy="384"/>
              <a:chOff x="3756" y="1344"/>
              <a:chExt cx="1495" cy="384"/>
            </a:xfrm>
          </p:grpSpPr>
          <p:sp>
            <p:nvSpPr>
              <p:cNvPr id="26641" name="Rectangle 17"/>
              <p:cNvSpPr>
                <a:spLocks noChangeArrowheads="1"/>
              </p:cNvSpPr>
              <p:nvPr/>
            </p:nvSpPr>
            <p:spPr bwMode="auto">
              <a:xfrm>
                <a:off x="3756" y="1344"/>
                <a:ext cx="576" cy="384"/>
              </a:xfrm>
              <a:prstGeom prst="rect">
                <a:avLst/>
              </a:prstGeom>
              <a:gradFill rotWithShape="0">
                <a:gsLst>
                  <a:gs pos="0">
                    <a:schemeClr val="accent1"/>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26642" name="Object 18"/>
              <p:cNvGraphicFramePr>
                <a:graphicFrameLocks noChangeAspect="1"/>
              </p:cNvGraphicFramePr>
              <p:nvPr/>
            </p:nvGraphicFramePr>
            <p:xfrm>
              <a:off x="3852" y="1414"/>
              <a:ext cx="385" cy="262"/>
            </p:xfrm>
            <a:graphic>
              <a:graphicData uri="http://schemas.openxmlformats.org/presentationml/2006/ole">
                <mc:AlternateContent xmlns:mc="http://schemas.openxmlformats.org/markup-compatibility/2006">
                  <mc:Choice xmlns:v="urn:schemas-microsoft-com:vml" Requires="v">
                    <p:oleObj spid="_x0000_s141342" name="Equation" r:id="rId3" imgW="317087" imgH="215619" progId="Equation.3">
                      <p:embed/>
                    </p:oleObj>
                  </mc:Choice>
                  <mc:Fallback>
                    <p:oleObj name="Equation" r:id="rId3" imgW="317087" imgH="215619"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 y="1414"/>
                            <a:ext cx="385"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3" name="Line 19"/>
              <p:cNvSpPr>
                <a:spLocks noChangeShapeType="1"/>
              </p:cNvSpPr>
              <p:nvPr/>
            </p:nvSpPr>
            <p:spPr bwMode="auto">
              <a:xfrm>
                <a:off x="4332"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44" name="Object 20"/>
              <p:cNvGraphicFramePr>
                <a:graphicFrameLocks noChangeAspect="1"/>
              </p:cNvGraphicFramePr>
              <p:nvPr/>
            </p:nvGraphicFramePr>
            <p:xfrm>
              <a:off x="4866" y="1392"/>
              <a:ext cx="385" cy="262"/>
            </p:xfrm>
            <a:graphic>
              <a:graphicData uri="http://schemas.openxmlformats.org/presentationml/2006/ole">
                <mc:AlternateContent xmlns:mc="http://schemas.openxmlformats.org/markup-compatibility/2006">
                  <mc:Choice xmlns:v="urn:schemas-microsoft-com:vml" Requires="v">
                    <p:oleObj spid="_x0000_s141343" name="Equation" r:id="rId5" imgW="317087" imgH="215619" progId="Equation.3">
                      <p:embed/>
                    </p:oleObj>
                  </mc:Choice>
                  <mc:Fallback>
                    <p:oleObj name="Equation" r:id="rId5" imgW="317087" imgH="215619"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6" y="1392"/>
                            <a:ext cx="385"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21"/>
            <p:cNvGrpSpPr>
              <a:grpSpLocks/>
            </p:cNvGrpSpPr>
            <p:nvPr/>
          </p:nvGrpSpPr>
          <p:grpSpPr bwMode="auto">
            <a:xfrm>
              <a:off x="2700" y="1258"/>
              <a:ext cx="1056" cy="470"/>
              <a:chOff x="2700" y="1258"/>
              <a:chExt cx="1056" cy="470"/>
            </a:xfrm>
          </p:grpSpPr>
          <p:sp>
            <p:nvSpPr>
              <p:cNvPr id="26646" name="Rectangle 22"/>
              <p:cNvSpPr>
                <a:spLocks noChangeArrowheads="1"/>
              </p:cNvSpPr>
              <p:nvPr/>
            </p:nvSpPr>
            <p:spPr bwMode="auto">
              <a:xfrm>
                <a:off x="2700" y="1344"/>
                <a:ext cx="576" cy="384"/>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26647" name="Object 23"/>
              <p:cNvGraphicFramePr>
                <a:graphicFrameLocks noChangeAspect="1"/>
              </p:cNvGraphicFramePr>
              <p:nvPr/>
            </p:nvGraphicFramePr>
            <p:xfrm>
              <a:off x="2796" y="1407"/>
              <a:ext cx="385" cy="277"/>
            </p:xfrm>
            <a:graphic>
              <a:graphicData uri="http://schemas.openxmlformats.org/presentationml/2006/ole">
                <mc:AlternateContent xmlns:mc="http://schemas.openxmlformats.org/markup-compatibility/2006">
                  <mc:Choice xmlns:v="urn:schemas-microsoft-com:vml" Requires="v">
                    <p:oleObj spid="_x0000_s141344" name="Equation" r:id="rId7" imgW="317362" imgH="228501" progId="Equation.3">
                      <p:embed/>
                    </p:oleObj>
                  </mc:Choice>
                  <mc:Fallback>
                    <p:oleObj name="Equation" r:id="rId7" imgW="317362" imgH="228501"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6" y="1407"/>
                            <a:ext cx="385" cy="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8" name="Line 24"/>
              <p:cNvSpPr>
                <a:spLocks noChangeShapeType="1"/>
              </p:cNvSpPr>
              <p:nvPr/>
            </p:nvSpPr>
            <p:spPr bwMode="auto">
              <a:xfrm>
                <a:off x="3276"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49" name="Object 25"/>
              <p:cNvGraphicFramePr>
                <a:graphicFrameLocks noChangeAspect="1"/>
              </p:cNvGraphicFramePr>
              <p:nvPr/>
            </p:nvGraphicFramePr>
            <p:xfrm>
              <a:off x="3358" y="1258"/>
              <a:ext cx="386" cy="278"/>
            </p:xfrm>
            <a:graphic>
              <a:graphicData uri="http://schemas.openxmlformats.org/presentationml/2006/ole">
                <mc:AlternateContent xmlns:mc="http://schemas.openxmlformats.org/markup-compatibility/2006">
                  <mc:Choice xmlns:v="urn:schemas-microsoft-com:vml" Requires="v">
                    <p:oleObj spid="_x0000_s141345" name="Equation" r:id="rId9" imgW="317362" imgH="228501" progId="Equation.3">
                      <p:embed/>
                    </p:oleObj>
                  </mc:Choice>
                  <mc:Fallback>
                    <p:oleObj name="Equation" r:id="rId9" imgW="317362" imgH="228501"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8" y="1258"/>
                            <a:ext cx="386"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26"/>
            <p:cNvGrpSpPr>
              <a:grpSpLocks/>
            </p:cNvGrpSpPr>
            <p:nvPr/>
          </p:nvGrpSpPr>
          <p:grpSpPr bwMode="auto">
            <a:xfrm>
              <a:off x="580" y="528"/>
              <a:ext cx="2120" cy="1427"/>
              <a:chOff x="580" y="528"/>
              <a:chExt cx="2120" cy="1427"/>
            </a:xfrm>
          </p:grpSpPr>
          <p:grpSp>
            <p:nvGrpSpPr>
              <p:cNvPr id="6" name="Group 27"/>
              <p:cNvGrpSpPr>
                <a:grpSpLocks/>
              </p:cNvGrpSpPr>
              <p:nvPr/>
            </p:nvGrpSpPr>
            <p:grpSpPr bwMode="auto">
              <a:xfrm>
                <a:off x="780" y="528"/>
                <a:ext cx="1920" cy="1200"/>
                <a:chOff x="780" y="528"/>
                <a:chExt cx="1920" cy="1200"/>
              </a:xfrm>
            </p:grpSpPr>
            <p:graphicFrame>
              <p:nvGraphicFramePr>
                <p:cNvPr id="26652" name="Object 28"/>
                <p:cNvGraphicFramePr>
                  <a:graphicFrameLocks noChangeAspect="1"/>
                </p:cNvGraphicFramePr>
                <p:nvPr/>
              </p:nvGraphicFramePr>
              <p:xfrm>
                <a:off x="2139" y="1200"/>
                <a:ext cx="417" cy="293"/>
              </p:xfrm>
              <a:graphic>
                <a:graphicData uri="http://schemas.openxmlformats.org/presentationml/2006/ole">
                  <mc:AlternateContent xmlns:mc="http://schemas.openxmlformats.org/markup-compatibility/2006">
                    <mc:Choice xmlns:v="urn:schemas-microsoft-com:vml" Requires="v">
                      <p:oleObj spid="_x0000_s141346" name="Equation" r:id="rId11" imgW="342751" imgH="241195" progId="Equation.3">
                        <p:embed/>
                      </p:oleObj>
                    </mc:Choice>
                    <mc:Fallback>
                      <p:oleObj name="Equation" r:id="rId11" imgW="342751" imgH="241195" progId="Equation.3">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9" y="1200"/>
                              <a:ext cx="417"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53" name="AutoShape 29"/>
                <p:cNvSpPr>
                  <a:spLocks noChangeArrowheads="1"/>
                </p:cNvSpPr>
                <p:nvPr/>
              </p:nvSpPr>
              <p:spPr bwMode="auto">
                <a:xfrm>
                  <a:off x="1500" y="1344"/>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26654" name="Line 30"/>
                <p:cNvSpPr>
                  <a:spLocks noChangeShapeType="1"/>
                </p:cNvSpPr>
                <p:nvPr/>
              </p:nvSpPr>
              <p:spPr bwMode="auto">
                <a:xfrm>
                  <a:off x="1212" y="1536"/>
                  <a:ext cx="288" cy="0"/>
                </a:xfrm>
                <a:prstGeom prst="line">
                  <a:avLst/>
                </a:prstGeom>
                <a:noFill/>
                <a:ln w="9525">
                  <a:solidFill>
                    <a:schemeClr val="tx1"/>
                  </a:solidFill>
                  <a:round/>
                  <a:headEnd/>
                  <a:tailEnd type="triangle" w="med" len="med"/>
                </a:ln>
                <a:effectLst/>
              </p:spPr>
              <p:txBody>
                <a:bodyPr/>
                <a:lstStyle/>
                <a:p>
                  <a:endParaRPr lang="fr-FR"/>
                </a:p>
              </p:txBody>
            </p:sp>
            <p:sp>
              <p:nvSpPr>
                <p:cNvPr id="26655" name="Line 31"/>
                <p:cNvSpPr>
                  <a:spLocks noChangeShapeType="1"/>
                </p:cNvSpPr>
                <p:nvPr/>
              </p:nvSpPr>
              <p:spPr bwMode="auto">
                <a:xfrm>
                  <a:off x="1884"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56" name="Object 32"/>
                <p:cNvGraphicFramePr>
                  <a:graphicFrameLocks noChangeAspect="1"/>
                </p:cNvGraphicFramePr>
                <p:nvPr/>
              </p:nvGraphicFramePr>
              <p:xfrm>
                <a:off x="780" y="1392"/>
                <a:ext cx="324" cy="262"/>
              </p:xfrm>
              <a:graphic>
                <a:graphicData uri="http://schemas.openxmlformats.org/presentationml/2006/ole">
                  <mc:AlternateContent xmlns:mc="http://schemas.openxmlformats.org/markup-compatibility/2006">
                    <mc:Choice xmlns:v="urn:schemas-microsoft-com:vml" Requires="v">
                      <p:oleObj spid="_x0000_s141347" name="Equation" r:id="rId13" imgW="266353" imgH="215619" progId="Equation.3">
                        <p:embed/>
                      </p:oleObj>
                    </mc:Choice>
                    <mc:Fallback>
                      <p:oleObj name="Equation" r:id="rId13" imgW="266353" imgH="215619" progId="Equation.3">
                        <p:embed/>
                        <p:pic>
                          <p:nvPicPr>
                            <p:cNvPr id="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0" y="1392"/>
                              <a:ext cx="32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57" name="Object 33"/>
                <p:cNvGraphicFramePr>
                  <a:graphicFrameLocks noChangeAspect="1"/>
                </p:cNvGraphicFramePr>
                <p:nvPr/>
              </p:nvGraphicFramePr>
              <p:xfrm>
                <a:off x="1020" y="528"/>
                <a:ext cx="1641" cy="562"/>
              </p:xfrm>
              <a:graphic>
                <a:graphicData uri="http://schemas.openxmlformats.org/presentationml/2006/ole">
                  <mc:AlternateContent xmlns:mc="http://schemas.openxmlformats.org/markup-compatibility/2006">
                    <mc:Choice xmlns:v="urn:schemas-microsoft-com:vml" Requires="v">
                      <p:oleObj spid="_x0000_s141348" name="Equation" r:id="rId15" imgW="1257300" imgH="431800" progId="Equation.3">
                        <p:embed/>
                      </p:oleObj>
                    </mc:Choice>
                    <mc:Fallback>
                      <p:oleObj name="Equation" r:id="rId15" imgW="1257300" imgH="431800" progId="Equation.3">
                        <p:embed/>
                        <p:pic>
                          <p:nvPicPr>
                            <p:cNvPr id="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0" y="528"/>
                              <a:ext cx="1641" cy="562"/>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sp>
              <p:nvSpPr>
                <p:cNvPr id="26658" name="Line 34"/>
                <p:cNvSpPr>
                  <a:spLocks noChangeShapeType="1"/>
                </p:cNvSpPr>
                <p:nvPr/>
              </p:nvSpPr>
              <p:spPr bwMode="auto">
                <a:xfrm>
                  <a:off x="1692" y="1104"/>
                  <a:ext cx="0" cy="240"/>
                </a:xfrm>
                <a:prstGeom prst="line">
                  <a:avLst/>
                </a:prstGeom>
                <a:noFill/>
                <a:ln w="9525">
                  <a:solidFill>
                    <a:schemeClr val="tx1"/>
                  </a:solidFill>
                  <a:round/>
                  <a:headEnd/>
                  <a:tailEnd type="triangle" w="med" len="med"/>
                </a:ln>
                <a:effectLst/>
              </p:spPr>
              <p:txBody>
                <a:bodyPr/>
                <a:lstStyle/>
                <a:p>
                  <a:endParaRPr lang="fr-FR"/>
                </a:p>
              </p:txBody>
            </p:sp>
          </p:grpSp>
          <p:sp>
            <p:nvSpPr>
              <p:cNvPr id="26659" name="Rectangle 35"/>
              <p:cNvSpPr>
                <a:spLocks noChangeArrowheads="1"/>
              </p:cNvSpPr>
              <p:nvPr/>
            </p:nvSpPr>
            <p:spPr bwMode="auto">
              <a:xfrm>
                <a:off x="580" y="1667"/>
                <a:ext cx="116" cy="288"/>
              </a:xfrm>
              <a:prstGeom prst="rect">
                <a:avLst/>
              </a:prstGeom>
              <a:noFill/>
              <a:ln w="9525">
                <a:noFill/>
                <a:miter lim="800000"/>
                <a:headEnd/>
                <a:tailEnd/>
              </a:ln>
              <a:effectLst/>
            </p:spPr>
            <p:txBody>
              <a:bodyPr wrap="none">
                <a:spAutoFit/>
              </a:bodyPr>
              <a:lstStyle/>
              <a:p>
                <a:pPr algn="ctr"/>
                <a:endParaRPr lang="fr-FR"/>
              </a:p>
            </p:txBody>
          </p:sp>
        </p:grpSp>
      </p:grpSp>
      <p:pic>
        <p:nvPicPr>
          <p:cNvPr id="26661" name="Picture 37"/>
          <p:cNvPicPr>
            <a:picLocks noChangeAspect="1" noChangeArrowheads="1"/>
          </p:cNvPicPr>
          <p:nvPr/>
        </p:nvPicPr>
        <p:blipFill>
          <a:blip r:embed="rId17"/>
          <a:srcRect/>
          <a:stretch>
            <a:fillRect/>
          </a:stretch>
        </p:blipFill>
        <p:spPr bwMode="auto">
          <a:xfrm>
            <a:off x="2771775" y="2492375"/>
            <a:ext cx="3322638" cy="1258888"/>
          </a:xfrm>
          <a:prstGeom prst="rect">
            <a:avLst/>
          </a:prstGeom>
          <a:noFill/>
          <a:ln w="9525">
            <a:noFill/>
            <a:miter lim="800000"/>
            <a:headEnd/>
            <a:tailEnd/>
          </a:ln>
          <a:effectLst/>
        </p:spPr>
      </p:pic>
      <p:pic>
        <p:nvPicPr>
          <p:cNvPr id="26662" name="Picture 38"/>
          <p:cNvPicPr>
            <a:picLocks noChangeAspect="1" noChangeArrowheads="1"/>
          </p:cNvPicPr>
          <p:nvPr/>
        </p:nvPicPr>
        <p:blipFill>
          <a:blip r:embed="rId18"/>
          <a:srcRect/>
          <a:stretch>
            <a:fillRect/>
          </a:stretch>
        </p:blipFill>
        <p:spPr bwMode="auto">
          <a:xfrm>
            <a:off x="2771775" y="3789363"/>
            <a:ext cx="3311525" cy="1289050"/>
          </a:xfrm>
          <a:prstGeom prst="rect">
            <a:avLst/>
          </a:prstGeom>
          <a:noFill/>
          <a:ln w="9525">
            <a:noFill/>
            <a:miter lim="800000"/>
            <a:headEnd/>
            <a:tailEnd/>
          </a:ln>
          <a:effectLst/>
        </p:spPr>
      </p:pic>
      <p:grpSp>
        <p:nvGrpSpPr>
          <p:cNvPr id="7" name="Group 45"/>
          <p:cNvGrpSpPr>
            <a:grpSpLocks/>
          </p:cNvGrpSpPr>
          <p:nvPr/>
        </p:nvGrpSpPr>
        <p:grpSpPr bwMode="auto">
          <a:xfrm>
            <a:off x="107950" y="5157788"/>
            <a:ext cx="5976938" cy="1327150"/>
            <a:chOff x="68" y="3249"/>
            <a:chExt cx="3765" cy="836"/>
          </a:xfrm>
        </p:grpSpPr>
        <p:pic>
          <p:nvPicPr>
            <p:cNvPr id="26663" name="Picture 39"/>
            <p:cNvPicPr>
              <a:picLocks noChangeAspect="1" noChangeArrowheads="1"/>
            </p:cNvPicPr>
            <p:nvPr/>
          </p:nvPicPr>
          <p:blipFill>
            <a:blip r:embed="rId19"/>
            <a:srcRect/>
            <a:stretch>
              <a:fillRect/>
            </a:stretch>
          </p:blipFill>
          <p:spPr bwMode="auto">
            <a:xfrm>
              <a:off x="1746" y="3249"/>
              <a:ext cx="2087" cy="836"/>
            </a:xfrm>
            <a:prstGeom prst="rect">
              <a:avLst/>
            </a:prstGeom>
            <a:noFill/>
            <a:ln w="9525">
              <a:noFill/>
              <a:miter lim="800000"/>
              <a:headEnd/>
              <a:tailEnd/>
            </a:ln>
            <a:effectLst/>
          </p:spPr>
        </p:pic>
        <p:sp>
          <p:nvSpPr>
            <p:cNvPr id="26666" name="Rectangle 42"/>
            <p:cNvSpPr>
              <a:spLocks noChangeArrowheads="1"/>
            </p:cNvSpPr>
            <p:nvPr/>
          </p:nvSpPr>
          <p:spPr bwMode="auto">
            <a:xfrm>
              <a:off x="68" y="3294"/>
              <a:ext cx="1465" cy="582"/>
            </a:xfrm>
            <a:prstGeom prst="rect">
              <a:avLst/>
            </a:prstGeom>
            <a:noFill/>
            <a:ln w="9525">
              <a:noFill/>
              <a:miter lim="800000"/>
              <a:headEnd/>
              <a:tailEnd/>
            </a:ln>
            <a:effectLst/>
          </p:spPr>
          <p:txBody>
            <a:bodyPr wrap="none">
              <a:spAutoFit/>
            </a:bodyPr>
            <a:lstStyle/>
            <a:p>
              <a:r>
                <a:rPr lang="en-US" altLang="zh-CN" sz="1800" dirty="0"/>
                <a:t>A </a:t>
              </a:r>
              <a:r>
                <a:rPr lang="en-US" altLang="zh-CN" sz="1800" dirty="0" err="1"/>
                <a:t>près</a:t>
              </a:r>
              <a:r>
                <a:rPr lang="en-US" altLang="zh-CN" sz="1800" dirty="0"/>
                <a:t> le passage</a:t>
              </a:r>
            </a:p>
            <a:p>
              <a:r>
                <a:rPr lang="en-US" altLang="zh-CN" sz="1800" dirty="0"/>
                <a:t>À </a:t>
              </a:r>
              <a:r>
                <a:rPr lang="en-US" altLang="zh-CN" sz="1800" dirty="0" err="1"/>
                <a:t>travers</a:t>
              </a:r>
              <a:r>
                <a:rPr lang="en-US" altLang="zh-CN" sz="1800" dirty="0"/>
                <a:t> </a:t>
              </a:r>
              <a:r>
                <a:rPr lang="en-US" altLang="zh-CN" sz="1800" dirty="0" err="1"/>
                <a:t>unbloqueur</a:t>
              </a:r>
              <a:endParaRPr lang="en-US" altLang="zh-CN" sz="1800" dirty="0"/>
            </a:p>
            <a:p>
              <a:r>
                <a:rPr lang="en-US" altLang="zh-CN" sz="1800" dirty="0" err="1"/>
                <a:t>D’ordre</a:t>
              </a:r>
              <a:r>
                <a:rPr lang="en-US" altLang="zh-CN" sz="1800" dirty="0"/>
                <a:t> </a:t>
              </a:r>
              <a:r>
                <a:rPr lang="en-US" altLang="zh-CN" sz="1800" dirty="0" err="1"/>
                <a:t>zéro</a:t>
              </a:r>
              <a:endParaRPr lang="en-US" altLang="zh-CN" sz="1800" dirty="0"/>
            </a:p>
          </p:txBody>
        </p:sp>
      </p:grpSp>
      <p:sp>
        <p:nvSpPr>
          <p:cNvPr id="40" name="Text Box 103"/>
          <p:cNvSpPr txBox="1">
            <a:spLocks noChangeArrowheads="1"/>
          </p:cNvSpPr>
          <p:nvPr/>
        </p:nvSpPr>
        <p:spPr bwMode="auto">
          <a:xfrm>
            <a:off x="0" y="2496917"/>
            <a:ext cx="1992853" cy="646331"/>
          </a:xfrm>
          <a:prstGeom prst="rect">
            <a:avLst/>
          </a:prstGeom>
          <a:noFill/>
          <a:ln w="9525">
            <a:noFill/>
            <a:miter lim="800000"/>
            <a:headEnd/>
            <a:tailEnd/>
          </a:ln>
          <a:effectLst/>
        </p:spPr>
        <p:txBody>
          <a:bodyPr wrap="none">
            <a:spAutoFit/>
          </a:bodyPr>
          <a:lstStyle/>
          <a:p>
            <a:r>
              <a:rPr lang="en-US" altLang="zh-CN" sz="1800" dirty="0"/>
              <a:t>Signal </a:t>
            </a:r>
            <a:r>
              <a:rPr lang="en-US" altLang="zh-CN" sz="1800" dirty="0" err="1"/>
              <a:t>analogique</a:t>
            </a:r>
            <a:r>
              <a:rPr lang="en-US" altLang="zh-CN" sz="1800" dirty="0"/>
              <a:t> </a:t>
            </a:r>
          </a:p>
          <a:p>
            <a:r>
              <a:rPr lang="en-US" altLang="zh-CN" sz="1800" dirty="0"/>
              <a:t>original</a:t>
            </a:r>
          </a:p>
        </p:txBody>
      </p:sp>
      <p:sp>
        <p:nvSpPr>
          <p:cNvPr id="41" name="Text Box 104"/>
          <p:cNvSpPr txBox="1">
            <a:spLocks noChangeArrowheads="1"/>
          </p:cNvSpPr>
          <p:nvPr/>
        </p:nvSpPr>
        <p:spPr bwMode="auto">
          <a:xfrm>
            <a:off x="0" y="4139991"/>
            <a:ext cx="1935145" cy="646331"/>
          </a:xfrm>
          <a:prstGeom prst="rect">
            <a:avLst/>
          </a:prstGeom>
          <a:noFill/>
          <a:ln w="9525">
            <a:noFill/>
            <a:miter lim="800000"/>
            <a:headEnd/>
            <a:tailEnd/>
          </a:ln>
          <a:effectLst/>
        </p:spPr>
        <p:txBody>
          <a:bodyPr wrap="none">
            <a:spAutoFit/>
          </a:bodyPr>
          <a:lstStyle/>
          <a:p>
            <a:r>
              <a:rPr lang="en-US" altLang="zh-CN" sz="1800" dirty="0"/>
              <a:t>Après</a:t>
            </a:r>
          </a:p>
          <a:p>
            <a:r>
              <a:rPr lang="en-US" altLang="zh-CN" sz="1800" dirty="0"/>
              <a:t> </a:t>
            </a:r>
            <a:r>
              <a:rPr lang="en-US" altLang="zh-CN" sz="1800" dirty="0" err="1"/>
              <a:t>l’échantillonnage</a:t>
            </a:r>
            <a:endParaRPr lang="en-US" altLang="zh-CN" sz="1800" dirty="0"/>
          </a:p>
        </p:txBody>
      </p:sp>
      <p:sp>
        <p:nvSpPr>
          <p:cNvPr id="33"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5" name="Espace réservé du numéro de diapositive 34"/>
          <p:cNvSpPr>
            <a:spLocks noGrp="1"/>
          </p:cNvSpPr>
          <p:nvPr>
            <p:ph type="sldNum" sz="quarter" idx="12"/>
          </p:nvPr>
        </p:nvSpPr>
        <p:spPr/>
        <p:txBody>
          <a:bodyPr/>
          <a:lstStyle/>
          <a:p>
            <a:fld id="{2C94B7E7-F509-4100-BE7B-E3DEB2C53554}" type="slidenum">
              <a:rPr lang="fr-FR" smtClean="0"/>
              <a:pPr/>
              <a:t>42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227013" y="1268413"/>
            <a:ext cx="5208587" cy="2833687"/>
            <a:chOff x="143" y="799"/>
            <a:chExt cx="3281" cy="1785"/>
          </a:xfrm>
        </p:grpSpPr>
        <p:pic>
          <p:nvPicPr>
            <p:cNvPr id="33837" name="Picture 45"/>
            <p:cNvPicPr>
              <a:picLocks noChangeAspect="1" noChangeArrowheads="1"/>
            </p:cNvPicPr>
            <p:nvPr/>
          </p:nvPicPr>
          <p:blipFill>
            <a:blip r:embed="rId3"/>
            <a:srcRect/>
            <a:stretch>
              <a:fillRect/>
            </a:stretch>
          </p:blipFill>
          <p:spPr bwMode="auto">
            <a:xfrm>
              <a:off x="143" y="799"/>
              <a:ext cx="3281" cy="1459"/>
            </a:xfrm>
            <a:prstGeom prst="rect">
              <a:avLst/>
            </a:prstGeom>
            <a:noFill/>
            <a:ln w="9525">
              <a:noFill/>
              <a:miter lim="800000"/>
              <a:headEnd/>
              <a:tailEnd/>
            </a:ln>
            <a:effectLst/>
          </p:spPr>
        </p:pic>
        <p:sp>
          <p:nvSpPr>
            <p:cNvPr id="33838" name="Text Box 46"/>
            <p:cNvSpPr txBox="1">
              <a:spLocks noChangeArrowheads="1"/>
            </p:cNvSpPr>
            <p:nvPr/>
          </p:nvSpPr>
          <p:spPr bwMode="auto">
            <a:xfrm>
              <a:off x="1111" y="2296"/>
              <a:ext cx="1538" cy="288"/>
            </a:xfrm>
            <a:prstGeom prst="rect">
              <a:avLst/>
            </a:prstGeom>
            <a:noFill/>
            <a:ln w="9525">
              <a:noFill/>
              <a:miter lim="800000"/>
              <a:headEnd/>
              <a:tailEnd/>
            </a:ln>
            <a:effectLst/>
          </p:spPr>
          <p:txBody>
            <a:bodyPr wrap="none">
              <a:spAutoFit/>
            </a:bodyPr>
            <a:lstStyle/>
            <a:p>
              <a:r>
                <a:rPr lang="en-US" altLang="zh-CN"/>
                <a:t>Zero-Order Hold</a:t>
              </a:r>
            </a:p>
          </p:txBody>
        </p:sp>
      </p:grpSp>
      <p:graphicFrame>
        <p:nvGraphicFramePr>
          <p:cNvPr id="33839" name="Object 47"/>
          <p:cNvGraphicFramePr>
            <a:graphicFrameLocks noChangeAspect="1"/>
          </p:cNvGraphicFramePr>
          <p:nvPr/>
        </p:nvGraphicFramePr>
        <p:xfrm>
          <a:off x="877888" y="5214938"/>
          <a:ext cx="3854450" cy="1676400"/>
        </p:xfrm>
        <a:graphic>
          <a:graphicData uri="http://schemas.openxmlformats.org/presentationml/2006/ole">
            <mc:AlternateContent xmlns:mc="http://schemas.openxmlformats.org/markup-compatibility/2006">
              <mc:Choice xmlns:v="urn:schemas-microsoft-com:vml" Requires="v">
                <p:oleObj spid="_x0000_s142346" name="Équation" r:id="rId4" imgW="1460160" imgH="634680" progId="Equation.3">
                  <p:embed/>
                </p:oleObj>
              </mc:Choice>
              <mc:Fallback>
                <p:oleObj name="Équation" r:id="rId4" imgW="1460160" imgH="634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888" y="5214938"/>
                        <a:ext cx="3854450" cy="167640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3840" name="Object 48"/>
          <p:cNvGraphicFramePr>
            <a:graphicFrameLocks noChangeAspect="1"/>
          </p:cNvGraphicFramePr>
          <p:nvPr/>
        </p:nvGraphicFramePr>
        <p:xfrm>
          <a:off x="644525" y="4340225"/>
          <a:ext cx="4975225" cy="944563"/>
        </p:xfrm>
        <a:graphic>
          <a:graphicData uri="http://schemas.openxmlformats.org/presentationml/2006/ole">
            <mc:AlternateContent xmlns:mc="http://schemas.openxmlformats.org/markup-compatibility/2006">
              <mc:Choice xmlns:v="urn:schemas-microsoft-com:vml" Requires="v">
                <p:oleObj spid="_x0000_s142347" name="Équation" r:id="rId6" imgW="2400120" imgH="457200" progId="Equation.3">
                  <p:embed/>
                </p:oleObj>
              </mc:Choice>
              <mc:Fallback>
                <p:oleObj name="Équation" r:id="rId6" imgW="2400120" imgH="457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25" y="4340225"/>
                        <a:ext cx="4975225" cy="944563"/>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51"/>
          <p:cNvGrpSpPr>
            <a:grpSpLocks/>
          </p:cNvGrpSpPr>
          <p:nvPr/>
        </p:nvGrpSpPr>
        <p:grpSpPr bwMode="auto">
          <a:xfrm>
            <a:off x="5799135" y="1268413"/>
            <a:ext cx="3094036" cy="5006975"/>
            <a:chOff x="3653" y="799"/>
            <a:chExt cx="1949" cy="3154"/>
          </a:xfrm>
        </p:grpSpPr>
        <p:pic>
          <p:nvPicPr>
            <p:cNvPr id="33836" name="Picture 44"/>
            <p:cNvPicPr>
              <a:picLocks noChangeAspect="1" noChangeArrowheads="1"/>
            </p:cNvPicPr>
            <p:nvPr/>
          </p:nvPicPr>
          <p:blipFill>
            <a:blip r:embed="rId8"/>
            <a:srcRect/>
            <a:stretch>
              <a:fillRect/>
            </a:stretch>
          </p:blipFill>
          <p:spPr bwMode="auto">
            <a:xfrm>
              <a:off x="3653" y="799"/>
              <a:ext cx="1949" cy="2548"/>
            </a:xfrm>
            <a:prstGeom prst="rect">
              <a:avLst/>
            </a:prstGeom>
            <a:noFill/>
            <a:ln w="9525">
              <a:noFill/>
              <a:miter lim="800000"/>
              <a:headEnd/>
              <a:tailEnd/>
            </a:ln>
            <a:effectLst/>
          </p:spPr>
        </p:pic>
        <p:sp>
          <p:nvSpPr>
            <p:cNvPr id="33841" name="Text Box 49"/>
            <p:cNvSpPr txBox="1">
              <a:spLocks noChangeArrowheads="1"/>
            </p:cNvSpPr>
            <p:nvPr/>
          </p:nvSpPr>
          <p:spPr bwMode="auto">
            <a:xfrm>
              <a:off x="3787" y="3430"/>
              <a:ext cx="1422" cy="523"/>
            </a:xfrm>
            <a:prstGeom prst="rect">
              <a:avLst/>
            </a:prstGeom>
            <a:noFill/>
            <a:ln w="9525">
              <a:noFill/>
              <a:miter lim="800000"/>
              <a:headEnd/>
              <a:tailEnd/>
            </a:ln>
            <a:effectLst/>
          </p:spPr>
          <p:txBody>
            <a:bodyPr wrap="none">
              <a:spAutoFit/>
            </a:bodyPr>
            <a:lstStyle/>
            <a:p>
              <a:pPr algn="ctr"/>
              <a:r>
                <a:rPr lang="en-US" altLang="zh-CN" dirty="0" err="1"/>
                <a:t>Filtre</a:t>
              </a:r>
              <a:r>
                <a:rPr lang="en-US" altLang="zh-CN" dirty="0"/>
                <a:t> </a:t>
              </a:r>
              <a:r>
                <a:rPr lang="en-US" altLang="zh-CN" dirty="0" err="1"/>
                <a:t>bloqueur</a:t>
              </a:r>
              <a:r>
                <a:rPr lang="en-US" altLang="zh-CN" dirty="0"/>
                <a:t> </a:t>
              </a:r>
            </a:p>
            <a:p>
              <a:pPr algn="ctr"/>
              <a:r>
                <a:rPr lang="en-US" altLang="zh-CN" dirty="0" err="1"/>
                <a:t>d’ordre</a:t>
              </a:r>
              <a:r>
                <a:rPr lang="en-US" altLang="zh-CN" dirty="0"/>
                <a:t> </a:t>
              </a:r>
              <a:r>
                <a:rPr lang="en-US" altLang="zh-CN" dirty="0" err="1"/>
                <a:t>zéro</a:t>
              </a:r>
              <a:endParaRPr lang="en-US" altLang="zh-CN" dirty="0"/>
            </a:p>
          </p:txBody>
        </p:sp>
      </p:grpSp>
      <p:sp>
        <p:nvSpPr>
          <p:cNvPr id="16" name="Text Box 32"/>
          <p:cNvSpPr txBox="1">
            <a:spLocks noChangeArrowheads="1"/>
          </p:cNvSpPr>
          <p:nvPr/>
        </p:nvSpPr>
        <p:spPr bwMode="auto">
          <a:xfrm>
            <a:off x="0" y="632131"/>
            <a:ext cx="6005618" cy="461665"/>
          </a:xfrm>
          <a:prstGeom prst="rect">
            <a:avLst/>
          </a:prstGeom>
          <a:noFill/>
          <a:ln w="9525">
            <a:noFill/>
            <a:miter lim="800000"/>
            <a:headEnd/>
            <a:tailEnd/>
          </a:ln>
          <a:effectLst/>
        </p:spPr>
        <p:txBody>
          <a:bodyPr wrap="none">
            <a:spAutoFit/>
          </a:bodyPr>
          <a:lstStyle/>
          <a:p>
            <a:r>
              <a:rPr lang="en-US" altLang="zh-CN" dirty="0">
                <a:solidFill>
                  <a:srgbClr val="003399"/>
                </a:solidFill>
              </a:rPr>
              <a:t> ECHANTILLONNAGE AVEC BLOQUEUR</a:t>
            </a: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43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3840"/>
                                        </p:tgtEl>
                                        <p:attrNameLst>
                                          <p:attrName>style.visibility</p:attrName>
                                        </p:attrNameLst>
                                      </p:cBhvr>
                                      <p:to>
                                        <p:strVal val="visible"/>
                                      </p:to>
                                    </p:set>
                                    <p:animEffect transition="in" filter="dissolve">
                                      <p:cBhvr>
                                        <p:cTn id="15" dur="500"/>
                                        <p:tgtEl>
                                          <p:spTgt spid="3384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3839"/>
                                        </p:tgtEl>
                                        <p:attrNameLst>
                                          <p:attrName>style.visibility</p:attrName>
                                        </p:attrNameLst>
                                      </p:cBhvr>
                                      <p:to>
                                        <p:strVal val="visible"/>
                                      </p:to>
                                    </p:set>
                                    <p:animEffect transition="in" filter="dissolve">
                                      <p:cBhvr>
                                        <p:cTn id="20" dur="500"/>
                                        <p:tgtEl>
                                          <p:spTgt spid="33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11" name="Picture 39"/>
          <p:cNvPicPr>
            <a:picLocks noChangeAspect="1" noChangeArrowheads="1"/>
          </p:cNvPicPr>
          <p:nvPr/>
        </p:nvPicPr>
        <p:blipFill>
          <a:blip r:embed="rId2"/>
          <a:srcRect/>
          <a:stretch>
            <a:fillRect/>
          </a:stretch>
        </p:blipFill>
        <p:spPr bwMode="auto">
          <a:xfrm>
            <a:off x="366054" y="1398235"/>
            <a:ext cx="8424863" cy="4648200"/>
          </a:xfrm>
          <a:prstGeom prst="rect">
            <a:avLst/>
          </a:prstGeom>
          <a:noFill/>
          <a:ln w="12700" cap="sq">
            <a:noFill/>
            <a:miter lim="800000"/>
            <a:headEnd type="none" w="sm" len="sm"/>
            <a:tailEnd type="none" w="sm" len="sm"/>
          </a:ln>
          <a:effectLst/>
        </p:spPr>
      </p:pic>
      <p:sp>
        <p:nvSpPr>
          <p:cNvPr id="10" name="Text Box 32"/>
          <p:cNvSpPr txBox="1">
            <a:spLocks noChangeArrowheads="1"/>
          </p:cNvSpPr>
          <p:nvPr/>
        </p:nvSpPr>
        <p:spPr bwMode="auto">
          <a:xfrm>
            <a:off x="0" y="575859"/>
            <a:ext cx="6175537" cy="461665"/>
          </a:xfrm>
          <a:prstGeom prst="rect">
            <a:avLst/>
          </a:prstGeom>
          <a:noFill/>
          <a:ln w="9525">
            <a:noFill/>
            <a:miter lim="800000"/>
            <a:headEnd/>
            <a:tailEnd/>
          </a:ln>
          <a:effectLst/>
        </p:spPr>
        <p:txBody>
          <a:bodyPr wrap="none">
            <a:spAutoFit/>
          </a:bodyPr>
          <a:lstStyle/>
          <a:p>
            <a:r>
              <a:rPr lang="en-US" altLang="zh-CN" dirty="0">
                <a:solidFill>
                  <a:srgbClr val="003399"/>
                </a:solidFill>
              </a:rPr>
              <a:t> ECHANTILLONNAGE AVEC BLOQUEUR</a:t>
            </a: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44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1733566"/>
            <a:ext cx="9144000" cy="3981450"/>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a:solidFill>
                  <a:srgbClr val="003399"/>
                </a:solidFill>
              </a:rPr>
              <a:t>RAPPELS SUR LA TRANSFORMEE  DE FOURIER CONTINUE</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1252025"/>
            <a:ext cx="9144000"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a:solidFill>
                  <a:srgbClr val="003399"/>
                </a:solidFill>
              </a:rPr>
              <a:t>RAPPELS SUR LA TRANSFORMEE  DE FOURIER CONTINUE</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1"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a:solidFill>
                  <a:srgbClr val="003399"/>
                </a:solidFill>
              </a:rPr>
              <a:t>RAPPELS SUR LA TRANSFORMEE  DE FOURIER CONTINUE</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a:solidFill>
                  <a:srgbClr val="003399"/>
                </a:solidFill>
              </a:rPr>
              <a:t>RAPPELS SUR LA TRANSFORMEE  DE FOURIER CONTINUE</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7388" y="1800684"/>
            <a:ext cx="7772400" cy="1447800"/>
          </a:xfrm>
        </p:spPr>
        <p:txBody>
          <a:bodyPr/>
          <a:lstStyle/>
          <a:p>
            <a:r>
              <a:rPr lang="en-US" altLang="zh-CN" sz="4800" b="1" dirty="0"/>
              <a:t>ECHANTILLONNAGE</a:t>
            </a:r>
            <a:endParaRPr lang="en-US" altLang="zh-CN" sz="3600" dirty="0"/>
          </a:p>
        </p:txBody>
      </p:sp>
      <p:sp>
        <p:nvSpPr>
          <p:cNvPr id="3" name="Espace réservé du numéro de diapositive 2"/>
          <p:cNvSpPr>
            <a:spLocks noGrp="1"/>
          </p:cNvSpPr>
          <p:nvPr>
            <p:ph type="sldNum" sz="quarter" idx="12"/>
          </p:nvPr>
        </p:nvSpPr>
        <p:spPr/>
        <p:txBody>
          <a:bodyPr/>
          <a:lstStyle/>
          <a:p>
            <a:fld id="{2C94B7E7-F509-4100-BE7B-E3DEB2C53554}" type="slidenum">
              <a:rPr lang="fr-FR" smtClean="0"/>
              <a:pPr/>
              <a:t>9</a:t>
            </a:fld>
            <a:endParaRPr lang="fr-FR"/>
          </a:p>
        </p:txBody>
      </p:sp>
    </p:spTree>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6487</TotalTime>
  <Pages>21</Pages>
  <Words>911</Words>
  <Application>Microsoft Office PowerPoint</Application>
  <PresentationFormat>Affichage à l'écran (4:3)</PresentationFormat>
  <Paragraphs>286</Paragraphs>
  <Slides>44</Slides>
  <Notes>8</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3</vt:i4>
      </vt:variant>
      <vt:variant>
        <vt:lpstr>Titres des diapositives</vt:lpstr>
      </vt:variant>
      <vt:variant>
        <vt:i4>44</vt:i4>
      </vt:variant>
    </vt:vector>
  </HeadingPairs>
  <TitlesOfParts>
    <vt:vector size="53" baseType="lpstr">
      <vt:lpstr>Arial</vt:lpstr>
      <vt:lpstr>Arial Narrow</vt:lpstr>
      <vt:lpstr>Calibri</vt:lpstr>
      <vt:lpstr>Times</vt:lpstr>
      <vt:lpstr>Times New Roman</vt:lpstr>
      <vt:lpstr>Thème Office</vt:lpstr>
      <vt:lpstr>Equation</vt:lpstr>
      <vt:lpstr>Équation</vt:lpstr>
      <vt:lpstr>公式</vt:lpstr>
      <vt:lpstr>   CHAPITRE 4 Echantillonnage des signaux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ECHANTILLONNAGE</vt:lpstr>
      <vt:lpstr>         </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Théorie d’échantillonnage</vt:lpstr>
      <vt:lpstr>Théorie de la Reconstruction</vt:lpstr>
      <vt:lpstr>Echantillonnage à la fréquence de Nyquist</vt:lpstr>
      <vt:lpstr>Reconstruction à la fréquence de Nyquist</vt:lpstr>
      <vt:lpstr>Echantillonnage au dessous la fréquence de Nyquist</vt:lpstr>
      <vt:lpstr>Reconstruction au dessous la fréquence de Nyquist</vt:lpstr>
      <vt:lpstr>Erreur de Reconstruction</vt:lpstr>
      <vt:lpstr>Reconstruction avec une fenêtre triangulaire</vt:lpstr>
      <vt:lpstr>Erreur de Reconstruction</vt:lpstr>
      <vt:lpstr>Reconstruction avec une fenêtre rectangulaire</vt:lpstr>
      <vt:lpstr>Erreur de Reconstruction</vt:lpstr>
      <vt:lpstr>Présentation PowerPoint</vt:lpstr>
      <vt:lpstr>Reconstruction de la sinusoïde?   Oui mais laquelle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18-791 Lecture #7 FREQUENCY RESPONSE OF LSI SYSTEMS</dc:title>
  <dc:creator>Richard Stern</dc:creator>
  <cp:lastModifiedBy>Noureddine</cp:lastModifiedBy>
  <cp:revision>150</cp:revision>
  <cp:lastPrinted>2020-03-18T18:02:14Z</cp:lastPrinted>
  <dcterms:created xsi:type="dcterms:W3CDTF">2000-09-19T05:50:24Z</dcterms:created>
  <dcterms:modified xsi:type="dcterms:W3CDTF">2021-01-18T10:45:36Z</dcterms:modified>
</cp:coreProperties>
</file>