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317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7C6"/>
    <a:srgbClr val="103350"/>
    <a:srgbClr val="0C4360"/>
    <a:srgbClr val="1B6872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D784F2-097A-4060-8FF3-6FB91EC3D7DB}" type="datetime1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86344-02EE-4788-B238-DABD819F9A49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e 7">
              <a:extLst>
                <a:ext uri="{FF2B5EF4-FFF2-40B4-BE49-F238E27FC236}">
                  <a16:creationId xmlns=""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orme libre : Forme 14">
                <a:extLst>
                  <a:ext uri="{FF2B5EF4-FFF2-40B4-BE49-F238E27FC236}">
                    <a16:creationId xmlns=""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=""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7" name="Triangle rectangle 16">
                <a:extLst>
                  <a:ext uri="{FF2B5EF4-FFF2-40B4-BE49-F238E27FC236}">
                    <a16:creationId xmlns=""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8" name="Triangle droit 17">
                <a:extLst>
                  <a:ext uri="{FF2B5EF4-FFF2-40B4-BE49-F238E27FC236}">
                    <a16:creationId xmlns=""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9" name="Triangle droit 18">
                <a:extLst>
                  <a:ext uri="{FF2B5EF4-FFF2-40B4-BE49-F238E27FC236}">
                    <a16:creationId xmlns=""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=""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  <p:sp>
          <p:nvSpPr>
            <p:cNvPr id="9" name="Forme libre : Forme 12">
              <a:extLst>
                <a:ext uri="{FF2B5EF4-FFF2-40B4-BE49-F238E27FC236}">
                  <a16:creationId xmlns=""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1" name="Forme libre : Forme 12">
              <a:extLst>
                <a:ext uri="{FF2B5EF4-FFF2-40B4-BE49-F238E27FC236}">
                  <a16:creationId xmlns=""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=""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=""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4" name="Forme libre : Forme 12">
                <a:extLst>
                  <a:ext uri="{FF2B5EF4-FFF2-40B4-BE49-F238E27FC236}">
                    <a16:creationId xmlns=""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égori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0" name="Espace réservé d’image 8">
            <a:extLst>
              <a:ext uri="{FF2B5EF4-FFF2-40B4-BE49-F238E27FC236}">
                <a16:creationId xmlns=""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1" name="Espace réservé d’image 8">
            <a:extLst>
              <a:ext uri="{FF2B5EF4-FFF2-40B4-BE49-F238E27FC236}">
                <a16:creationId xmlns=""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2" name="Espace réservé d’image 8">
            <a:extLst>
              <a:ext uri="{FF2B5EF4-FFF2-40B4-BE49-F238E27FC236}">
                <a16:creationId xmlns=""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3" name="Espace réservé d’image 8">
            <a:extLst>
              <a:ext uri="{FF2B5EF4-FFF2-40B4-BE49-F238E27FC236}">
                <a16:creationId xmlns=""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4" name="Espace réservé d’image 8">
            <a:extLst>
              <a:ext uri="{FF2B5EF4-FFF2-40B4-BE49-F238E27FC236}">
                <a16:creationId xmlns=""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6" name="Espace réservé du texte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=""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=""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=""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=""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=""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=""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S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6" name="Espace réservé du texte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=""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=""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6" name="Espace réservé du texte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Espace réservé d’image 2">
            <a:extLst>
              <a:ext uri="{FF2B5EF4-FFF2-40B4-BE49-F238E27FC236}">
                <a16:creationId xmlns=""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9">
            <a:extLst>
              <a:ext uri="{FF2B5EF4-FFF2-40B4-BE49-F238E27FC236}">
                <a16:creationId xmlns=""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0" name="Forme libre : Forme 17">
            <a:extLst>
              <a:ext uri="{FF2B5EF4-FFF2-40B4-BE49-F238E27FC236}">
                <a16:creationId xmlns=""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1" name="Forme libre : Forme 11">
            <a:extLst>
              <a:ext uri="{FF2B5EF4-FFF2-40B4-BE49-F238E27FC236}">
                <a16:creationId xmlns=""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7">
            <a:extLst>
              <a:ext uri="{FF2B5EF4-FFF2-40B4-BE49-F238E27FC236}">
                <a16:creationId xmlns=""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orme libre : Forme 15">
              <a:extLst>
                <a:ext uri="{FF2B5EF4-FFF2-40B4-BE49-F238E27FC236}">
                  <a16:creationId xmlns=""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6" name="Forme libre : Forme 16">
              <a:extLst>
                <a:ext uri="{FF2B5EF4-FFF2-40B4-BE49-F238E27FC236}">
                  <a16:creationId xmlns=""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0" name="Forme libre : Forme 23">
            <a:extLst>
              <a:ext uri="{FF2B5EF4-FFF2-40B4-BE49-F238E27FC236}">
                <a16:creationId xmlns=""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u numéro de diapositive 4">
            <a:extLst>
              <a:ext uri="{FF2B5EF4-FFF2-40B4-BE49-F238E27FC236}">
                <a16:creationId xmlns=""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Triangle rectangle 16">
              <a:extLst>
                <a:ext uri="{FF2B5EF4-FFF2-40B4-BE49-F238E27FC236}">
                  <a16:creationId xmlns=""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8" name="Triangle droit 17">
              <a:extLst>
                <a:ext uri="{FF2B5EF4-FFF2-40B4-BE49-F238E27FC236}">
                  <a16:creationId xmlns=""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9" name="Triangle droit 18">
              <a:extLst>
                <a:ext uri="{FF2B5EF4-FFF2-40B4-BE49-F238E27FC236}">
                  <a16:creationId xmlns=""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fr-FR" noProof="0"/>
              <a:t>Merci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Triangle droit 9">
            <a:extLst>
              <a:ext uri="{FF2B5EF4-FFF2-40B4-BE49-F238E27FC236}">
                <a16:creationId xmlns=""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=""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26" name="Groupe 25">
            <a:extLst>
              <a:ext uri="{FF2B5EF4-FFF2-40B4-BE49-F238E27FC236}">
                <a16:creationId xmlns=""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9" name="Forme libre : Forme 28">
            <a:extLst>
              <a:ext uri="{FF2B5EF4-FFF2-40B4-BE49-F238E27FC236}">
                <a16:creationId xmlns=""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grpSp>
        <p:nvGrpSpPr>
          <p:cNvPr id="31" name="Groupe 30">
            <a:extLst>
              <a:ext uri="{FF2B5EF4-FFF2-40B4-BE49-F238E27FC236}">
                <a16:creationId xmlns=""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=""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=""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Ovale 3">
            <a:extLst>
              <a:ext uri="{FF2B5EF4-FFF2-40B4-BE49-F238E27FC236}">
                <a16:creationId xmlns=""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fr-FR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Guillemet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+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8" name="Forme libre : Forme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=""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=""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=""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=""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=""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Forme libre : Forme 9">
            <a:extLst>
              <a:ext uri="{FF2B5EF4-FFF2-40B4-BE49-F238E27FC236}">
                <a16:creationId xmlns=""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8" name="Forme libre : Forme 17">
            <a:extLst>
              <a:ext uri="{FF2B5EF4-FFF2-40B4-BE49-F238E27FC236}">
                <a16:creationId xmlns=""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9" name="Forme libre : Forme 11">
            <a:extLst>
              <a:ext uri="{FF2B5EF4-FFF2-40B4-BE49-F238E27FC236}">
                <a16:creationId xmlns=""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7">
            <a:extLst>
              <a:ext uri="{FF2B5EF4-FFF2-40B4-BE49-F238E27FC236}">
                <a16:creationId xmlns=""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fr-FR" noProof="0">
                <a:latin typeface="+mj-lt"/>
              </a:rPr>
              <a:t>Modifiez le style du titre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orme libre : Forme 15">
              <a:extLst>
                <a:ext uri="{FF2B5EF4-FFF2-40B4-BE49-F238E27FC236}">
                  <a16:creationId xmlns=""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Forme libre : Forme 16">
              <a:extLst>
                <a:ext uri="{FF2B5EF4-FFF2-40B4-BE49-F238E27FC236}">
                  <a16:creationId xmlns=""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 : Coin rogné 18">
              <a:extLst>
                <a:ext uri="{FF2B5EF4-FFF2-40B4-BE49-F238E27FC236}">
                  <a16:creationId xmlns=""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/>
            </a:p>
          </p:txBody>
        </p:sp>
        <p:sp>
          <p:nvSpPr>
            <p:cNvPr id="17" name="Rectangle : Coin rogné 2">
              <a:extLst>
                <a:ext uri="{FF2B5EF4-FFF2-40B4-BE49-F238E27FC236}">
                  <a16:creationId xmlns=""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8" name="Forme libre : Forme 23">
            <a:extLst>
              <a:ext uri="{FF2B5EF4-FFF2-40B4-BE49-F238E27FC236}">
                <a16:creationId xmlns=""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747" y="3965221"/>
            <a:ext cx="7077456" cy="1243584"/>
          </a:xfrm>
        </p:spPr>
        <p:txBody>
          <a:bodyPr rtlCol="0"/>
          <a:lstStyle/>
          <a:p>
            <a:pPr rtl="0"/>
            <a:r>
              <a:rPr lang="fr-FR" dirty="0" smtClean="0"/>
              <a:t>Les métiers en sciences et technologies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469" y="5591351"/>
            <a:ext cx="7077456" cy="868680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dirty="0" smtClean="0"/>
              <a:t>Cours LMD 1</a:t>
            </a:r>
            <a:r>
              <a:rPr lang="fr-FR" baseline="30000" dirty="0" smtClean="0"/>
              <a:t>ère</a:t>
            </a:r>
            <a:r>
              <a:rPr lang="fr-FR" dirty="0" smtClean="0"/>
              <a:t> Année sciences et technologies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0D537F64-4C96-4AA8-BB21-E8053A3186DD}"/>
              </a:ext>
            </a:extLst>
          </p:cNvPr>
          <p:cNvSpPr txBox="1">
            <a:spLocks/>
          </p:cNvSpPr>
          <p:nvPr/>
        </p:nvSpPr>
        <p:spPr>
          <a:xfrm>
            <a:off x="4492225" y="298292"/>
            <a:ext cx="7077456" cy="138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République algérienne démocratique et populaire</a:t>
            </a:r>
          </a:p>
          <a:p>
            <a:pPr algn="ctr"/>
            <a:r>
              <a:rPr lang="fr-FR" dirty="0" smtClean="0"/>
              <a:t>Ministère de l’enseignement supérieur et de la recherche scientifique </a:t>
            </a:r>
          </a:p>
          <a:p>
            <a:pPr algn="ctr"/>
            <a:r>
              <a:rPr lang="fr-FR" dirty="0" smtClean="0"/>
              <a:t>Université </a:t>
            </a:r>
            <a:r>
              <a:rPr lang="fr-FR" dirty="0" err="1" smtClean="0"/>
              <a:t>Badji</a:t>
            </a:r>
            <a:r>
              <a:rPr lang="fr-FR" dirty="0" smtClean="0"/>
              <a:t> Mokhtar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univ-ann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78" y="658788"/>
            <a:ext cx="2278521" cy="17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337228" y="1410793"/>
            <a:ext cx="117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5" dirty="0" smtClean="0">
                <a:solidFill>
                  <a:srgbClr val="FFC000"/>
                </a:solidFill>
              </a:rPr>
              <a:t>Origine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1076533" y="1949981"/>
            <a:ext cx="8082280" cy="4292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algn="just">
              <a:lnSpc>
                <a:spcPct val="100000"/>
              </a:lnSpc>
              <a:spcBef>
                <a:spcPts val="95"/>
              </a:spcBef>
            </a:pPr>
            <a:r>
              <a:rPr lang="fr-FR" sz="2000" spc="-15" dirty="0">
                <a:solidFill>
                  <a:srgbClr val="63B7C6"/>
                </a:solidFill>
                <a:latin typeface="Calibri"/>
                <a:cs typeface="Calibri"/>
              </a:rPr>
              <a:t>Les</a:t>
            </a:r>
            <a:r>
              <a:rPr lang="fr-FR" sz="2000" spc="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000" spc="-40" dirty="0" smtClean="0">
                <a:solidFill>
                  <a:srgbClr val="63B7C6"/>
                </a:solidFill>
                <a:latin typeface="Calibri"/>
                <a:cs typeface="Calibri"/>
              </a:rPr>
              <a:t>hydrocarbures</a:t>
            </a:r>
            <a:r>
              <a:rPr lang="fr-FR" sz="20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63B7C6"/>
                </a:solidFill>
                <a:latin typeface="Calibri"/>
                <a:cs typeface="Calibri"/>
              </a:rPr>
              <a:t>(</a:t>
            </a:r>
            <a:r>
              <a:rPr lang="fr-FR" sz="2000" spc="-10" dirty="0" err="1">
                <a:solidFill>
                  <a:srgbClr val="63B7C6"/>
                </a:solidFill>
                <a:latin typeface="Calibri"/>
                <a:cs typeface="Calibri"/>
              </a:rPr>
              <a:t>CnHm</a:t>
            </a:r>
            <a:r>
              <a:rPr lang="fr-FR" sz="2000" spc="-10" dirty="0">
                <a:solidFill>
                  <a:srgbClr val="63B7C6"/>
                </a:solidFill>
                <a:latin typeface="Calibri"/>
                <a:cs typeface="Calibri"/>
              </a:rPr>
              <a:t>) </a:t>
            </a:r>
            <a:r>
              <a:rPr lang="fr-FR" sz="2000" spc="-25" dirty="0">
                <a:solidFill>
                  <a:srgbClr val="63B7C6"/>
                </a:solidFill>
                <a:latin typeface="Calibri"/>
                <a:cs typeface="Calibri"/>
              </a:rPr>
              <a:t>constituent </a:t>
            </a:r>
            <a:r>
              <a:rPr lang="fr-FR" sz="2000" spc="-1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lang="fr-FR" sz="2000" spc="-20" dirty="0">
                <a:solidFill>
                  <a:srgbClr val="63B7C6"/>
                </a:solidFill>
                <a:latin typeface="Calibri"/>
                <a:cs typeface="Calibri"/>
              </a:rPr>
              <a:t>source </a:t>
            </a:r>
            <a:r>
              <a:rPr lang="fr-FR" sz="2000" spc="-50" dirty="0">
                <a:solidFill>
                  <a:srgbClr val="63B7C6"/>
                </a:solidFill>
                <a:latin typeface="Calibri"/>
                <a:cs typeface="Calibri"/>
              </a:rPr>
              <a:t>d’énergie</a:t>
            </a:r>
            <a:r>
              <a:rPr lang="fr-FR" sz="2000" spc="1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000" spc="-20" dirty="0">
                <a:solidFill>
                  <a:srgbClr val="63B7C6"/>
                </a:solidFill>
                <a:latin typeface="Calibri"/>
                <a:cs typeface="Calibri"/>
              </a:rPr>
              <a:t>fossile:</a:t>
            </a:r>
            <a:endParaRPr lang="fr-FR"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fr-FR" sz="2000" b="1" spc="-35" dirty="0" smtClean="0">
                <a:solidFill>
                  <a:srgbClr val="FFC000"/>
                </a:solidFill>
                <a:latin typeface="Calibri"/>
                <a:cs typeface="Calibri"/>
              </a:rPr>
              <a:t>Pétrole, gaz </a:t>
            </a:r>
            <a:r>
              <a:rPr lang="fr-FR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naturel, </a:t>
            </a:r>
            <a:r>
              <a:rPr lang="fr-FR" sz="2000" b="1" spc="-35" dirty="0" smtClean="0">
                <a:solidFill>
                  <a:srgbClr val="FFC000"/>
                </a:solidFill>
                <a:latin typeface="Calibri"/>
                <a:cs typeface="Calibri"/>
              </a:rPr>
              <a:t>gaz </a:t>
            </a:r>
            <a:r>
              <a:rPr lang="fr-FR" sz="2000" b="1" spc="-5" dirty="0" smtClean="0">
                <a:solidFill>
                  <a:srgbClr val="FFC000"/>
                </a:solidFill>
                <a:latin typeface="Calibri"/>
                <a:cs typeface="Calibri"/>
              </a:rPr>
              <a:t>de</a:t>
            </a:r>
            <a:r>
              <a:rPr lang="fr-FR" sz="2000" b="1" spc="20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schiste.</a:t>
            </a:r>
            <a:endParaRPr lang="fr-FR" sz="2000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marL="355600" marR="8255" indent="-342900" algn="just">
              <a:lnSpc>
                <a:spcPct val="795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z="2000" spc="-15" dirty="0" smtClean="0">
                <a:solidFill>
                  <a:srgbClr val="63B7C6"/>
                </a:solidFill>
              </a:rPr>
              <a:t>Les </a:t>
            </a:r>
            <a:r>
              <a:rPr lang="fr-FR" sz="2000" spc="-20" dirty="0" smtClean="0">
                <a:solidFill>
                  <a:srgbClr val="63B7C6"/>
                </a:solidFill>
              </a:rPr>
              <a:t>combustibles fossiles sont </a:t>
            </a:r>
            <a:r>
              <a:rPr lang="fr-FR" sz="2000" spc="-15" dirty="0" smtClean="0">
                <a:solidFill>
                  <a:srgbClr val="63B7C6"/>
                </a:solidFill>
              </a:rPr>
              <a:t>riches </a:t>
            </a:r>
            <a:r>
              <a:rPr lang="fr-FR" sz="2000" spc="-5" dirty="0" smtClean="0">
                <a:solidFill>
                  <a:srgbClr val="63B7C6"/>
                </a:solidFill>
              </a:rPr>
              <a:t>en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carbone</a:t>
            </a:r>
            <a:r>
              <a:rPr lang="fr-FR" sz="2000" spc="-20" dirty="0" smtClean="0">
                <a:solidFill>
                  <a:srgbClr val="63B7C6"/>
                </a:solidFill>
              </a:rPr>
              <a:t> </a:t>
            </a:r>
            <a:r>
              <a:rPr lang="fr-FR" sz="2000" spc="-10" dirty="0" smtClean="0">
                <a:solidFill>
                  <a:srgbClr val="63B7C6"/>
                </a:solidFill>
              </a:rPr>
              <a:t>sous la </a:t>
            </a:r>
            <a:r>
              <a:rPr lang="fr-FR" sz="2000" spc="-25" dirty="0" smtClean="0">
                <a:solidFill>
                  <a:srgbClr val="63B7C6"/>
                </a:solidFill>
              </a:rPr>
              <a:t>forme  </a:t>
            </a:r>
            <a:r>
              <a:rPr lang="fr-FR" sz="2000" spc="-35" dirty="0" smtClean="0">
                <a:solidFill>
                  <a:srgbClr val="FFFF00"/>
                </a:solidFill>
              </a:rPr>
              <a:t>d'</a:t>
            </a:r>
            <a:r>
              <a:rPr lang="fr-FR" sz="2000" u="heavy" spc="-3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hydrocarbure</a:t>
            </a:r>
            <a:r>
              <a:rPr lang="fr-FR" sz="2000" spc="-35" dirty="0" smtClean="0">
                <a:solidFill>
                  <a:srgbClr val="63B7C6"/>
                </a:solidFill>
              </a:rPr>
              <a:t>, </a:t>
            </a:r>
            <a:r>
              <a:rPr lang="fr-FR" sz="2000" spc="-5" dirty="0" smtClean="0">
                <a:solidFill>
                  <a:srgbClr val="63B7C6"/>
                </a:solidFill>
              </a:rPr>
              <a:t>ils </a:t>
            </a:r>
            <a:r>
              <a:rPr lang="fr-FR" sz="2000" spc="-20" dirty="0" smtClean="0">
                <a:solidFill>
                  <a:srgbClr val="63B7C6"/>
                </a:solidFill>
              </a:rPr>
              <a:t>sont </a:t>
            </a:r>
            <a:r>
              <a:rPr lang="fr-FR" sz="2000" spc="-5" dirty="0" smtClean="0">
                <a:solidFill>
                  <a:srgbClr val="63B7C6"/>
                </a:solidFill>
              </a:rPr>
              <a:t>issus de </a:t>
            </a:r>
            <a:r>
              <a:rPr lang="fr-FR" sz="2000" spc="-10" dirty="0" smtClean="0">
                <a:solidFill>
                  <a:srgbClr val="63B7C6"/>
                </a:solidFill>
              </a:rPr>
              <a:t>la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méthanisation</a:t>
            </a:r>
            <a:r>
              <a:rPr lang="fr-FR" sz="2000" spc="-20" dirty="0" smtClean="0">
                <a:solidFill>
                  <a:srgbClr val="63B7C6"/>
                </a:solidFill>
              </a:rPr>
              <a:t> </a:t>
            </a:r>
            <a:r>
              <a:rPr lang="fr-FR" sz="2000" spc="-65" dirty="0" smtClean="0">
                <a:solidFill>
                  <a:srgbClr val="FFFF00"/>
                </a:solidFill>
              </a:rPr>
              <a:t>d’</a:t>
            </a:r>
            <a:r>
              <a:rPr lang="fr-FR" sz="2000" u="heavy" spc="-6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être </a:t>
            </a:r>
            <a:r>
              <a:rPr lang="fr-FR" sz="2000" u="heavy" spc="-1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biologique </a:t>
            </a:r>
            <a:r>
              <a:rPr lang="fr-FR" sz="2000" spc="-15" dirty="0" smtClean="0">
                <a:solidFill>
                  <a:srgbClr val="FFFF00"/>
                </a:solidFill>
              </a:rPr>
              <a:t> </a:t>
            </a:r>
            <a:r>
              <a:rPr lang="fr-FR" sz="2000" spc="-5" dirty="0" smtClean="0">
                <a:solidFill>
                  <a:srgbClr val="63B7C6"/>
                </a:solidFill>
              </a:rPr>
              <a:t>en </a:t>
            </a:r>
            <a:r>
              <a:rPr lang="fr-FR" sz="2000" spc="-10" dirty="0" smtClean="0">
                <a:solidFill>
                  <a:srgbClr val="63B7C6"/>
                </a:solidFill>
              </a:rPr>
              <a:t>décomposition </a:t>
            </a:r>
            <a:r>
              <a:rPr lang="fr-FR" sz="2000" spc="-15" dirty="0" smtClean="0">
                <a:solidFill>
                  <a:srgbClr val="63B7C6"/>
                </a:solidFill>
              </a:rPr>
              <a:t>et </a:t>
            </a:r>
            <a:r>
              <a:rPr lang="fr-FR" sz="2000" spc="-25" dirty="0" smtClean="0">
                <a:solidFill>
                  <a:srgbClr val="63B7C6"/>
                </a:solidFill>
              </a:rPr>
              <a:t>enfouis </a:t>
            </a:r>
            <a:r>
              <a:rPr lang="fr-FR" sz="2000" spc="-10" dirty="0" smtClean="0">
                <a:solidFill>
                  <a:srgbClr val="63B7C6"/>
                </a:solidFill>
              </a:rPr>
              <a:t>dans </a:t>
            </a:r>
            <a:r>
              <a:rPr lang="fr-FR" sz="2000" spc="-5" dirty="0" smtClean="0">
                <a:solidFill>
                  <a:srgbClr val="63B7C6"/>
                </a:solidFill>
              </a:rPr>
              <a:t>le sol </a:t>
            </a:r>
            <a:r>
              <a:rPr lang="fr-FR" sz="2000" spc="-15" dirty="0" smtClean="0">
                <a:solidFill>
                  <a:srgbClr val="63B7C6"/>
                </a:solidFill>
              </a:rPr>
              <a:t>depuis </a:t>
            </a:r>
            <a:r>
              <a:rPr lang="fr-FR" sz="2000" spc="-20" dirty="0" smtClean="0">
                <a:solidFill>
                  <a:srgbClr val="63B7C6"/>
                </a:solidFill>
              </a:rPr>
              <a:t>plusieurs </a:t>
            </a:r>
            <a:r>
              <a:rPr lang="fr-FR" sz="2000" spc="-15" dirty="0" smtClean="0">
                <a:solidFill>
                  <a:srgbClr val="63B7C6"/>
                </a:solidFill>
              </a:rPr>
              <a:t>millions  </a:t>
            </a:r>
            <a:r>
              <a:rPr lang="fr-FR" sz="2000" spc="-45" dirty="0" smtClean="0">
                <a:solidFill>
                  <a:srgbClr val="63B7C6"/>
                </a:solidFill>
              </a:rPr>
              <a:t>d’années.</a:t>
            </a:r>
            <a:endParaRPr lang="fr-FR" sz="2000" dirty="0" smtClean="0">
              <a:solidFill>
                <a:srgbClr val="63B7C6"/>
              </a:solidFill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z="2000" dirty="0" smtClean="0">
                <a:solidFill>
                  <a:srgbClr val="63B7C6"/>
                </a:solidFill>
              </a:rPr>
              <a:t>Ce </a:t>
            </a:r>
            <a:r>
              <a:rPr lang="fr-FR" sz="2000" spc="-20" dirty="0" smtClean="0">
                <a:solidFill>
                  <a:srgbClr val="63B7C6"/>
                </a:solidFill>
              </a:rPr>
              <a:t>sont </a:t>
            </a:r>
            <a:r>
              <a:rPr lang="fr-FR" sz="2000" spc="-10" dirty="0" smtClean="0">
                <a:solidFill>
                  <a:srgbClr val="63B7C6"/>
                </a:solidFill>
              </a:rPr>
              <a:t>des </a:t>
            </a:r>
            <a:r>
              <a:rPr lang="fr-FR" sz="2000" spc="-20" dirty="0" smtClean="0">
                <a:solidFill>
                  <a:srgbClr val="63B7C6"/>
                </a:solidFill>
              </a:rPr>
              <a:t>énergies </a:t>
            </a:r>
            <a:r>
              <a:rPr lang="fr-FR" sz="2000" spc="-15" dirty="0" smtClean="0">
                <a:solidFill>
                  <a:srgbClr val="63B7C6"/>
                </a:solidFill>
              </a:rPr>
              <a:t>qui </a:t>
            </a:r>
            <a:r>
              <a:rPr lang="fr-FR" sz="2000" spc="-5" dirty="0" smtClean="0">
                <a:solidFill>
                  <a:srgbClr val="63B7C6"/>
                </a:solidFill>
              </a:rPr>
              <a:t>ne </a:t>
            </a:r>
            <a:r>
              <a:rPr lang="fr-FR" sz="2000" spc="-20" dirty="0" smtClean="0">
                <a:solidFill>
                  <a:srgbClr val="63B7C6"/>
                </a:solidFill>
              </a:rPr>
              <a:t>sont </a:t>
            </a:r>
            <a:r>
              <a:rPr lang="fr-FR" sz="2000" spc="-10" dirty="0" smtClean="0">
                <a:solidFill>
                  <a:srgbClr val="63B7C6"/>
                </a:solidFill>
              </a:rPr>
              <a:t>donc pas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renouvelables</a:t>
            </a:r>
            <a:r>
              <a:rPr lang="fr-FR" sz="2000" spc="-20" dirty="0" smtClean="0">
                <a:solidFill>
                  <a:srgbClr val="63B7C6"/>
                </a:solidFill>
              </a:rPr>
              <a:t>, </a:t>
            </a:r>
            <a:r>
              <a:rPr lang="fr-FR" sz="2000" spc="-5" dirty="0" smtClean="0">
                <a:solidFill>
                  <a:srgbClr val="63B7C6"/>
                </a:solidFill>
              </a:rPr>
              <a:t>au </a:t>
            </a:r>
            <a:r>
              <a:rPr lang="fr-FR" sz="2000" spc="-10" dirty="0" smtClean="0">
                <a:solidFill>
                  <a:srgbClr val="63B7C6"/>
                </a:solidFill>
              </a:rPr>
              <a:t>même  </a:t>
            </a:r>
            <a:r>
              <a:rPr lang="fr-FR" sz="2000" spc="-20" dirty="0" smtClean="0">
                <a:solidFill>
                  <a:srgbClr val="63B7C6"/>
                </a:solidFill>
              </a:rPr>
              <a:t>titre </a:t>
            </a:r>
            <a:r>
              <a:rPr lang="fr-FR" sz="2000" spc="-10" dirty="0" smtClean="0">
                <a:solidFill>
                  <a:srgbClr val="63B7C6"/>
                </a:solidFill>
              </a:rPr>
              <a:t>que </a:t>
            </a:r>
            <a:r>
              <a:rPr lang="fr-FR" sz="2000" spc="-45" dirty="0" smtClean="0">
                <a:solidFill>
                  <a:srgbClr val="FFFF00"/>
                </a:solidFill>
              </a:rPr>
              <a:t>l’</a:t>
            </a:r>
            <a:r>
              <a:rPr lang="fr-FR" sz="2000" u="heavy" spc="-4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énergie </a:t>
            </a:r>
            <a:r>
              <a:rPr lang="fr-FR" sz="2000" u="heavy" spc="-1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nucléaire</a:t>
            </a:r>
            <a:r>
              <a:rPr lang="fr-FR" sz="2000" spc="-15" dirty="0" smtClean="0">
                <a:solidFill>
                  <a:srgbClr val="63B7C6"/>
                </a:solidFill>
              </a:rPr>
              <a:t>, </a:t>
            </a:r>
            <a:r>
              <a:rPr lang="fr-FR" sz="2000" spc="-20" dirty="0" smtClean="0">
                <a:solidFill>
                  <a:srgbClr val="63B7C6"/>
                </a:solidFill>
              </a:rPr>
              <a:t>car </a:t>
            </a:r>
            <a:r>
              <a:rPr lang="fr-FR" sz="2000" spc="-15" dirty="0" smtClean="0">
                <a:solidFill>
                  <a:srgbClr val="63B7C6"/>
                </a:solidFill>
              </a:rPr>
              <a:t>leur </a:t>
            </a:r>
            <a:r>
              <a:rPr lang="fr-FR" sz="2000" spc="-20" dirty="0" smtClean="0">
                <a:solidFill>
                  <a:srgbClr val="63B7C6"/>
                </a:solidFill>
              </a:rPr>
              <a:t>reconstitution naturelle  </a:t>
            </a:r>
            <a:r>
              <a:rPr lang="fr-FR" sz="2000" spc="-15" dirty="0" smtClean="0">
                <a:solidFill>
                  <a:srgbClr val="63B7C6"/>
                </a:solidFill>
              </a:rPr>
              <a:t>demande </a:t>
            </a:r>
            <a:r>
              <a:rPr lang="fr-FR" sz="2000" spc="-20" dirty="0" smtClean="0">
                <a:solidFill>
                  <a:srgbClr val="63B7C6"/>
                </a:solidFill>
              </a:rPr>
              <a:t>beaucoup </a:t>
            </a:r>
            <a:r>
              <a:rPr lang="fr-FR" sz="2000" spc="-5" dirty="0" smtClean="0">
                <a:solidFill>
                  <a:srgbClr val="63B7C6"/>
                </a:solidFill>
              </a:rPr>
              <a:t>de </a:t>
            </a:r>
            <a:r>
              <a:rPr lang="fr-FR" sz="2000" spc="-20" dirty="0" smtClean="0">
                <a:solidFill>
                  <a:srgbClr val="63B7C6"/>
                </a:solidFill>
              </a:rPr>
              <a:t>temps </a:t>
            </a:r>
            <a:r>
              <a:rPr lang="fr-FR" sz="2000" spc="-15" dirty="0" smtClean="0">
                <a:solidFill>
                  <a:srgbClr val="63B7C6"/>
                </a:solidFill>
              </a:rPr>
              <a:t>pour </a:t>
            </a:r>
            <a:r>
              <a:rPr lang="fr-FR" sz="2000" spc="-30" dirty="0" smtClean="0">
                <a:solidFill>
                  <a:srgbClr val="63B7C6"/>
                </a:solidFill>
              </a:rPr>
              <a:t>être </a:t>
            </a:r>
            <a:r>
              <a:rPr lang="fr-FR" sz="2000" spc="-25" dirty="0" smtClean="0">
                <a:solidFill>
                  <a:srgbClr val="63B7C6"/>
                </a:solidFill>
              </a:rPr>
              <a:t>reformées </a:t>
            </a:r>
            <a:r>
              <a:rPr lang="fr-FR" sz="2000" spc="-15" dirty="0" smtClean="0">
                <a:solidFill>
                  <a:srgbClr val="63B7C6"/>
                </a:solidFill>
              </a:rPr>
              <a:t>et </a:t>
            </a:r>
            <a:r>
              <a:rPr lang="fr-FR" sz="2000" spc="-25" dirty="0" smtClean="0">
                <a:solidFill>
                  <a:srgbClr val="63B7C6"/>
                </a:solidFill>
              </a:rPr>
              <a:t>parce </a:t>
            </a:r>
            <a:r>
              <a:rPr lang="fr-FR" sz="2000" spc="-15" dirty="0" smtClean="0">
                <a:solidFill>
                  <a:srgbClr val="63B7C6"/>
                </a:solidFill>
              </a:rPr>
              <a:t>qu'elles  </a:t>
            </a:r>
            <a:r>
              <a:rPr lang="fr-FR" sz="2000" spc="-20" dirty="0" smtClean="0">
                <a:solidFill>
                  <a:srgbClr val="63B7C6"/>
                </a:solidFill>
              </a:rPr>
              <a:t>sont </a:t>
            </a:r>
            <a:r>
              <a:rPr lang="fr-FR" sz="2000" spc="-10" dirty="0" smtClean="0">
                <a:solidFill>
                  <a:srgbClr val="63B7C6"/>
                </a:solidFill>
              </a:rPr>
              <a:t>utilisées </a:t>
            </a:r>
            <a:r>
              <a:rPr lang="fr-FR" sz="2000" spc="-15" dirty="0" smtClean="0">
                <a:solidFill>
                  <a:srgbClr val="63B7C6"/>
                </a:solidFill>
              </a:rPr>
              <a:t>plus </a:t>
            </a:r>
            <a:r>
              <a:rPr lang="fr-FR" sz="2000" spc="-20" dirty="0" smtClean="0">
                <a:solidFill>
                  <a:srgbClr val="63B7C6"/>
                </a:solidFill>
              </a:rPr>
              <a:t>vite </a:t>
            </a:r>
            <a:r>
              <a:rPr lang="fr-FR" sz="2000" spc="-10" dirty="0" smtClean="0">
                <a:solidFill>
                  <a:srgbClr val="63B7C6"/>
                </a:solidFill>
              </a:rPr>
              <a:t>que le </a:t>
            </a:r>
            <a:r>
              <a:rPr lang="fr-FR" sz="2000" spc="-20" dirty="0" smtClean="0">
                <a:solidFill>
                  <a:srgbClr val="63B7C6"/>
                </a:solidFill>
              </a:rPr>
              <a:t>temps </a:t>
            </a:r>
            <a:r>
              <a:rPr lang="fr-FR" sz="2000" spc="-15" dirty="0" smtClean="0">
                <a:solidFill>
                  <a:srgbClr val="63B7C6"/>
                </a:solidFill>
              </a:rPr>
              <a:t>nécessaire </a:t>
            </a:r>
            <a:r>
              <a:rPr lang="fr-FR" sz="2000" spc="-10" dirty="0" smtClean="0">
                <a:solidFill>
                  <a:srgbClr val="63B7C6"/>
                </a:solidFill>
              </a:rPr>
              <a:t>pour la </a:t>
            </a:r>
            <a:r>
              <a:rPr lang="fr-FR" sz="2000" spc="-25" dirty="0" smtClean="0">
                <a:solidFill>
                  <a:srgbClr val="63B7C6"/>
                </a:solidFill>
              </a:rPr>
              <a:t>recréation </a:t>
            </a:r>
            <a:r>
              <a:rPr lang="fr-FR" sz="2000" spc="5" dirty="0" smtClean="0">
                <a:solidFill>
                  <a:srgbClr val="63B7C6"/>
                </a:solidFill>
              </a:rPr>
              <a:t>de  </a:t>
            </a:r>
            <a:r>
              <a:rPr lang="fr-FR" sz="2000" spc="-15" dirty="0" smtClean="0">
                <a:solidFill>
                  <a:srgbClr val="63B7C6"/>
                </a:solidFill>
              </a:rPr>
              <a:t>réserves.</a:t>
            </a:r>
            <a:endParaRPr lang="fr-FR" sz="2000" dirty="0" smtClean="0">
              <a:solidFill>
                <a:srgbClr val="63B7C6"/>
              </a:solidFill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z="2000" spc="-65" dirty="0" smtClean="0">
                <a:solidFill>
                  <a:srgbClr val="63B7C6"/>
                </a:solidFill>
              </a:rPr>
              <a:t>L’exploitation </a:t>
            </a:r>
            <a:r>
              <a:rPr lang="fr-FR" sz="2000" spc="-5" dirty="0" smtClean="0">
                <a:solidFill>
                  <a:srgbClr val="63B7C6"/>
                </a:solidFill>
              </a:rPr>
              <a:t>de </a:t>
            </a:r>
            <a:r>
              <a:rPr lang="fr-FR" sz="2000" spc="-10" dirty="0" smtClean="0">
                <a:solidFill>
                  <a:srgbClr val="63B7C6"/>
                </a:solidFill>
              </a:rPr>
              <a:t>ces </a:t>
            </a:r>
            <a:r>
              <a:rPr lang="fr-FR" sz="2000" spc="-20" dirty="0" smtClean="0">
                <a:solidFill>
                  <a:srgbClr val="63B7C6"/>
                </a:solidFill>
              </a:rPr>
              <a:t>combustibles </a:t>
            </a:r>
            <a:r>
              <a:rPr lang="fr-FR" sz="2000" spc="-15" dirty="0" smtClean="0">
                <a:solidFill>
                  <a:srgbClr val="63B7C6"/>
                </a:solidFill>
              </a:rPr>
              <a:t>est </a:t>
            </a:r>
            <a:r>
              <a:rPr lang="fr-FR" sz="2000" spc="-5" dirty="0" smtClean="0">
                <a:solidFill>
                  <a:srgbClr val="63B7C6"/>
                </a:solidFill>
              </a:rPr>
              <a:t>à </a:t>
            </a:r>
            <a:r>
              <a:rPr lang="fr-FR" sz="2000" spc="-45" dirty="0" smtClean="0">
                <a:solidFill>
                  <a:srgbClr val="63B7C6"/>
                </a:solidFill>
              </a:rPr>
              <a:t>l’origine </a:t>
            </a:r>
            <a:r>
              <a:rPr lang="fr-FR" sz="2000" spc="-15" dirty="0" smtClean="0">
                <a:solidFill>
                  <a:srgbClr val="63B7C6"/>
                </a:solidFill>
              </a:rPr>
              <a:t>des </a:t>
            </a:r>
            <a:r>
              <a:rPr lang="fr-FR" sz="2000" spc="-20" dirty="0" smtClean="0">
                <a:solidFill>
                  <a:srgbClr val="63B7C6"/>
                </a:solidFill>
              </a:rPr>
              <a:t>problèmes  </a:t>
            </a:r>
            <a:r>
              <a:rPr lang="fr-FR" sz="2000" spc="-25" dirty="0" smtClean="0">
                <a:solidFill>
                  <a:srgbClr val="63B7C6"/>
                </a:solidFill>
              </a:rPr>
              <a:t>environnementaux </a:t>
            </a:r>
            <a:r>
              <a:rPr lang="fr-FR" sz="2000" spc="-30" dirty="0" smtClean="0">
                <a:solidFill>
                  <a:srgbClr val="63B7C6"/>
                </a:solidFill>
              </a:rPr>
              <a:t>relatifs </a:t>
            </a:r>
            <a:r>
              <a:rPr lang="fr-FR" sz="2000" spc="-5" dirty="0" smtClean="0">
                <a:solidFill>
                  <a:srgbClr val="63B7C6"/>
                </a:solidFill>
              </a:rPr>
              <a:t>aux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perturbations</a:t>
            </a:r>
            <a:r>
              <a:rPr lang="fr-FR" sz="2000" u="heavy" spc="-20" dirty="0" smtClean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fr-FR" sz="2000" u="heavy" spc="-1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écologiques</a:t>
            </a:r>
            <a:r>
              <a:rPr lang="fr-FR" sz="2000" spc="-15" dirty="0" smtClean="0">
                <a:solidFill>
                  <a:srgbClr val="63B7C6"/>
                </a:solidFill>
              </a:rPr>
              <a:t> </a:t>
            </a:r>
            <a:r>
              <a:rPr lang="fr-FR" sz="2000" spc="-10" dirty="0" smtClean="0">
                <a:solidFill>
                  <a:srgbClr val="63B7C6"/>
                </a:solidFill>
              </a:rPr>
              <a:t>liés </a:t>
            </a:r>
            <a:r>
              <a:rPr lang="fr-FR" sz="2000" spc="-5" dirty="0" smtClean="0">
                <a:solidFill>
                  <a:srgbClr val="63B7C6"/>
                </a:solidFill>
              </a:rPr>
              <a:t>à </a:t>
            </a:r>
            <a:r>
              <a:rPr lang="fr-FR" sz="2000" spc="-20" dirty="0" smtClean="0">
                <a:solidFill>
                  <a:srgbClr val="63B7C6"/>
                </a:solidFill>
              </a:rPr>
              <a:t>leur  </a:t>
            </a:r>
            <a:r>
              <a:rPr lang="fr-FR" sz="2000" spc="-25" dirty="0" smtClean="0">
                <a:solidFill>
                  <a:srgbClr val="63B7C6"/>
                </a:solidFill>
              </a:rPr>
              <a:t>extraction </a:t>
            </a:r>
            <a:r>
              <a:rPr lang="fr-FR" sz="2000" spc="-10" dirty="0" smtClean="0">
                <a:solidFill>
                  <a:srgbClr val="63B7C6"/>
                </a:solidFill>
              </a:rPr>
              <a:t>et </a:t>
            </a:r>
            <a:r>
              <a:rPr lang="fr-FR" sz="2000" spc="-5" dirty="0" smtClean="0">
                <a:solidFill>
                  <a:srgbClr val="63B7C6"/>
                </a:solidFill>
              </a:rPr>
              <a:t>à </a:t>
            </a:r>
            <a:r>
              <a:rPr lang="fr-FR" sz="2000" spc="-15" dirty="0" smtClean="0">
                <a:solidFill>
                  <a:srgbClr val="63B7C6"/>
                </a:solidFill>
              </a:rPr>
              <a:t>leur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utilisation</a:t>
            </a:r>
            <a:r>
              <a:rPr lang="fr-FR" sz="2000" spc="-20" dirty="0" smtClean="0">
                <a:solidFill>
                  <a:srgbClr val="63B7C6"/>
                </a:solidFill>
              </a:rPr>
              <a:t>, </a:t>
            </a:r>
            <a:r>
              <a:rPr lang="fr-FR" sz="2000" spc="-35" dirty="0" smtClean="0">
                <a:solidFill>
                  <a:srgbClr val="63B7C6"/>
                </a:solidFill>
              </a:rPr>
              <a:t>avec </a:t>
            </a:r>
            <a:r>
              <a:rPr lang="fr-FR" sz="2000" spc="-5" dirty="0" smtClean="0">
                <a:solidFill>
                  <a:srgbClr val="63B7C6"/>
                </a:solidFill>
              </a:rPr>
              <a:t>le </a:t>
            </a:r>
            <a:r>
              <a:rPr lang="fr-FR" sz="2000" u="heavy" spc="-3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réchauffement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climatique</a:t>
            </a:r>
            <a:r>
              <a:rPr lang="fr-FR" sz="2000" spc="-20" dirty="0" smtClean="0">
                <a:solidFill>
                  <a:srgbClr val="FFFF00"/>
                </a:solidFill>
              </a:rPr>
              <a:t> </a:t>
            </a:r>
            <a:r>
              <a:rPr lang="fr-FR" sz="2000" spc="-10" dirty="0" smtClean="0">
                <a:solidFill>
                  <a:srgbClr val="63B7C6"/>
                </a:solidFill>
              </a:rPr>
              <a:t>qui  </a:t>
            </a:r>
            <a:r>
              <a:rPr lang="fr-FR" sz="2000" spc="-25" dirty="0" smtClean="0">
                <a:solidFill>
                  <a:srgbClr val="63B7C6"/>
                </a:solidFill>
              </a:rPr>
              <a:t>seraient </a:t>
            </a:r>
            <a:r>
              <a:rPr lang="fr-FR" sz="2000" spc="-15" dirty="0" smtClean="0">
                <a:solidFill>
                  <a:srgbClr val="63B7C6"/>
                </a:solidFill>
              </a:rPr>
              <a:t>responsables des </a:t>
            </a:r>
            <a:r>
              <a:rPr lang="fr-FR" sz="2000" u="heavy" spc="-3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gaz </a:t>
            </a:r>
            <a:r>
              <a:rPr lang="fr-FR" sz="2000" u="heavy" spc="-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à </a:t>
            </a:r>
            <a:r>
              <a:rPr lang="fr-FR" sz="2000" u="heavy" spc="-4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effet </a:t>
            </a:r>
            <a:r>
              <a:rPr lang="fr-FR" sz="2000" u="heavy" spc="-5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de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serre</a:t>
            </a:r>
            <a:r>
              <a:rPr lang="fr-FR" sz="2000" spc="-20" dirty="0" smtClean="0">
                <a:solidFill>
                  <a:srgbClr val="FFFF00"/>
                </a:solidFill>
              </a:rPr>
              <a:t> </a:t>
            </a:r>
            <a:r>
              <a:rPr lang="fr-FR" sz="2000" spc="-20" dirty="0" smtClean="0">
                <a:solidFill>
                  <a:srgbClr val="63B7C6"/>
                </a:solidFill>
              </a:rPr>
              <a:t>tels </a:t>
            </a:r>
            <a:r>
              <a:rPr lang="fr-FR" sz="2000" spc="-10" dirty="0" smtClean="0">
                <a:solidFill>
                  <a:srgbClr val="63B7C6"/>
                </a:solidFill>
              </a:rPr>
              <a:t>que </a:t>
            </a:r>
            <a:r>
              <a:rPr lang="fr-FR" sz="2000" spc="-5" dirty="0" smtClean="0">
                <a:solidFill>
                  <a:srgbClr val="63B7C6"/>
                </a:solidFill>
              </a:rPr>
              <a:t>le </a:t>
            </a:r>
            <a:r>
              <a:rPr lang="fr-FR" sz="2000" spc="-15" dirty="0" smtClean="0">
                <a:solidFill>
                  <a:srgbClr val="63B7C6"/>
                </a:solidFill>
              </a:rPr>
              <a:t>CO2 </a:t>
            </a:r>
            <a:r>
              <a:rPr lang="fr-FR" sz="2000" spc="-5" dirty="0" smtClean="0">
                <a:solidFill>
                  <a:srgbClr val="63B7C6"/>
                </a:solidFill>
              </a:rPr>
              <a:t>émis  </a:t>
            </a:r>
            <a:r>
              <a:rPr lang="fr-FR" sz="2000" spc="-10" dirty="0" smtClean="0">
                <a:solidFill>
                  <a:srgbClr val="63B7C6"/>
                </a:solidFill>
              </a:rPr>
              <a:t>par </a:t>
            </a:r>
            <a:r>
              <a:rPr lang="fr-FR" sz="2000" spc="-15" dirty="0" smtClean="0">
                <a:solidFill>
                  <a:srgbClr val="63B7C6"/>
                </a:solidFill>
              </a:rPr>
              <a:t>leur</a:t>
            </a:r>
            <a:r>
              <a:rPr lang="fr-FR" sz="2000" spc="-40" dirty="0" smtClean="0">
                <a:solidFill>
                  <a:srgbClr val="63B7C6"/>
                </a:solidFill>
              </a:rPr>
              <a:t> </a:t>
            </a:r>
            <a:r>
              <a:rPr lang="fr-FR" sz="2000" u="heavy" spc="-20" dirty="0" smtClean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</a:rPr>
              <a:t>combustion</a:t>
            </a:r>
            <a:r>
              <a:rPr lang="fr-FR" sz="2000" spc="-20" dirty="0" smtClean="0">
                <a:solidFill>
                  <a:srgbClr val="63B7C6"/>
                </a:solidFill>
              </a:rPr>
              <a:t>.</a:t>
            </a:r>
            <a:endParaRPr lang="fr-FR" sz="2000" dirty="0">
              <a:solidFill>
                <a:srgbClr val="63B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370787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10" smtClean="0">
                <a:solidFill>
                  <a:srgbClr val="FFC000"/>
                </a:solidFill>
                <a:latin typeface="Calibri"/>
                <a:cs typeface="Calibri"/>
              </a:rPr>
              <a:t>Raffinage </a:t>
            </a:r>
            <a:r>
              <a:rPr lang="fr-FR" sz="2400" b="0" smtClean="0">
                <a:solidFill>
                  <a:srgbClr val="FFC000"/>
                </a:solidFill>
                <a:latin typeface="Calibri"/>
                <a:cs typeface="Calibri"/>
              </a:rPr>
              <a:t>du</a:t>
            </a:r>
            <a:r>
              <a:rPr lang="fr-FR" sz="2400" b="0" spc="-19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400" b="0" spc="-15" smtClean="0">
                <a:solidFill>
                  <a:srgbClr val="FFC000"/>
                </a:solidFill>
                <a:latin typeface="Calibri"/>
                <a:cs typeface="Calibri"/>
              </a:rPr>
              <a:t>pétrole</a:t>
            </a:r>
            <a:endParaRPr lang="fr-FR" sz="2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4500" y="2681392"/>
            <a:ext cx="9974508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b="1" spc="-40" dirty="0">
                <a:solidFill>
                  <a:srgbClr val="63B7C6"/>
                </a:solidFill>
                <a:latin typeface="Calibri"/>
                <a:cs typeface="Calibri"/>
              </a:rPr>
              <a:t>raffinage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pétrole est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procédé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industriel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qui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permet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transformer </a:t>
            </a:r>
            <a:r>
              <a:rPr sz="2400" u="heavy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  </a:t>
            </a:r>
            <a:r>
              <a:rPr sz="2400" u="heavy" spc="-3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2400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brut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50" dirty="0">
                <a:solidFill>
                  <a:srgbClr val="63B7C6"/>
                </a:solidFill>
                <a:latin typeface="Calibri"/>
                <a:cs typeface="Calibri"/>
              </a:rPr>
              <a:t>différents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tels 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l’essence,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fioul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lourd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ou le</a:t>
            </a:r>
            <a:r>
              <a:rPr sz="2400" spc="-204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5" dirty="0" err="1">
                <a:solidFill>
                  <a:srgbClr val="63B7C6"/>
                </a:solidFill>
                <a:latin typeface="Calibri"/>
                <a:cs typeface="Calibri"/>
              </a:rPr>
              <a:t>naphta</a:t>
            </a:r>
            <a:r>
              <a:rPr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lang="fr-FR" sz="2400" spc="-25" dirty="0" smtClean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080" indent="-342900" algn="just"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z="2400" b="1" dirty="0" smtClean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lang="fr-FR" sz="2400" b="1" spc="-16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b="1" spc="-55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b="1" dirty="0" smtClean="0">
                <a:solidFill>
                  <a:srgbClr val="63B7C6"/>
                </a:solidFill>
                <a:latin typeface="Calibri"/>
                <a:cs typeface="Calibri"/>
              </a:rPr>
              <a:t>ffi</a:t>
            </a:r>
            <a:r>
              <a:rPr lang="fr-FR" sz="2400" b="1" spc="-5" dirty="0" smtClean="0">
                <a:solidFill>
                  <a:srgbClr val="63B7C6"/>
                </a:solidFill>
                <a:latin typeface="Calibri"/>
                <a:cs typeface="Calibri"/>
              </a:rPr>
              <a:t>na</a:t>
            </a:r>
            <a:r>
              <a:rPr lang="fr-FR" sz="2400" b="1" spc="-80" dirty="0" smtClean="0">
                <a:solidFill>
                  <a:srgbClr val="63B7C6"/>
                </a:solidFill>
                <a:latin typeface="Calibri"/>
                <a:cs typeface="Calibri"/>
              </a:rPr>
              <a:t>g</a:t>
            </a:r>
            <a:r>
              <a:rPr lang="fr-FR" sz="2400" b="1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b="1" dirty="0">
                <a:solidFill>
                  <a:srgbClr val="63B7C6"/>
                </a:solidFill>
                <a:latin typeface="Calibri"/>
                <a:cs typeface="Calibri"/>
              </a:rPr>
              <a:t>	</a:t>
            </a:r>
            <a:r>
              <a:rPr lang="fr-FR" sz="2400" spc="-50" dirty="0" smtClean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400" spc="-90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9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e à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sé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spc="-9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spc="-3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r 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es diverses  coupes de pétrole et les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spc="-140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400" spc="-80" dirty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140" dirty="0">
                <a:solidFill>
                  <a:srgbClr val="63B7C6"/>
                </a:solidFill>
                <a:latin typeface="Calibri"/>
                <a:cs typeface="Calibri"/>
              </a:rPr>
              <a:t>f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rm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r	</a:t>
            </a:r>
            <a:r>
              <a:rPr lang="fr-FR" sz="2400" spc="-3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n p</a:t>
            </a:r>
            <a:r>
              <a:rPr lang="fr-FR" sz="2400" spc="-120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spc="-30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400" spc="-20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s i</a:t>
            </a:r>
            <a:r>
              <a:rPr lang="fr-FR" sz="2400" spc="-65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400" spc="-90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m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é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400" spc="-10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s </a:t>
            </a:r>
            <a:r>
              <a:rPr lang="fr-FR"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et</a:t>
            </a:r>
            <a:r>
              <a:rPr lang="fr-FR" sz="2400" spc="-35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commerciaux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  </a:t>
            </a:r>
            <a:endParaRPr lang="fr-FR"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endParaRPr lang="fr-FR" sz="2400" spc="-25" dirty="0" smtClean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77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409424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25" dirty="0">
                <a:solidFill>
                  <a:srgbClr val="FFC000"/>
                </a:solidFill>
                <a:latin typeface="Calibri"/>
                <a:cs typeface="Calibri"/>
              </a:rPr>
              <a:t>Pétrochimie</a:t>
            </a:r>
            <a:endParaRPr lang="fr-FR"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308353" y="1878329"/>
            <a:ext cx="8082280" cy="354173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algn="just">
              <a:lnSpc>
                <a:spcPct val="80200"/>
              </a:lnSpc>
              <a:spcBef>
                <a:spcPts val="690"/>
              </a:spcBef>
            </a:pP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pétrochimie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science qui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s'intéresse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l'utilisation des  </a:t>
            </a:r>
            <a:r>
              <a:rPr sz="20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composés</a:t>
            </a:r>
            <a:r>
              <a:rPr sz="2000" u="heavy" spc="-15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chimiques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base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issus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000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pour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fabriquer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d'autres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composés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synthétiques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qui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peuvent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exister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non dans la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nature; 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dernier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cas,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ces composés sont dits artificiels.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Ces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fabrications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sont,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général,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basées sur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réactions chimiques</a:t>
            </a:r>
            <a:r>
              <a:rPr sz="2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appropriées en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présence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non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d'un </a:t>
            </a:r>
            <a:r>
              <a:rPr sz="2000" u="heavy" spc="-6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catalyseur</a:t>
            </a:r>
            <a:r>
              <a:rPr sz="2000" u="heavy" spc="-65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.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Par exemple,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lors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du </a:t>
            </a:r>
            <a:r>
              <a:rPr sz="2000" u="heavy" spc="-3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raffinage </a:t>
            </a:r>
            <a:r>
              <a:rPr sz="2000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du </a:t>
            </a:r>
            <a:r>
              <a:rPr sz="20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pétrole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coupe </a:t>
            </a:r>
            <a:r>
              <a:rPr sz="2000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naphta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issue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la </a:t>
            </a:r>
            <a:r>
              <a:rPr sz="2000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distillation </a:t>
            </a:r>
            <a:r>
              <a:rPr sz="20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atmosphérique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peut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servir de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charge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unité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vapocraquage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(ou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craquage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la  vapeur).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Ce </a:t>
            </a:r>
            <a:r>
              <a:rPr sz="2000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naphta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peut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être </a:t>
            </a:r>
            <a:r>
              <a:rPr sz="2000" i="1" spc="-15" dirty="0">
                <a:solidFill>
                  <a:srgbClr val="63B7C6"/>
                </a:solidFill>
                <a:latin typeface="Calibri"/>
                <a:cs typeface="Calibri"/>
              </a:rPr>
              <a:t>craqué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000" spc="-55" dirty="0">
                <a:solidFill>
                  <a:srgbClr val="63B7C6"/>
                </a:solidFill>
                <a:latin typeface="Calibri"/>
                <a:cs typeface="Calibri"/>
              </a:rPr>
              <a:t>vapocraqueur,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donne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produits insaturés,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fragiles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susceptibles d'être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transformés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en  </a:t>
            </a:r>
            <a:r>
              <a:rPr sz="2000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matières </a:t>
            </a:r>
            <a:r>
              <a:rPr sz="2000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plastiques</a:t>
            </a:r>
            <a:r>
              <a:rPr sz="20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d'autres produits cosmétiques et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pharmaceutiques. C'est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ainsi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qu'à partir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pétrole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on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peut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fabriquer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matières plastiques</a:t>
            </a:r>
            <a:r>
              <a:rPr sz="20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toutes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sortes employées ensuite comme 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matières premières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secteurs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construction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dans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l'industrie électrique, électronique,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textile,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l'aéronautique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et</a:t>
            </a:r>
            <a:r>
              <a:rPr sz="2000" spc="32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 err="1" smtClean="0">
                <a:solidFill>
                  <a:srgbClr val="63B7C6"/>
                </a:solidFill>
                <a:latin typeface="Calibri"/>
                <a:cs typeface="Calibri"/>
              </a:rPr>
              <a:t>autres</a:t>
            </a:r>
            <a:r>
              <a:rPr lang="fr-FR" sz="2000" spc="-20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72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13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409424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25" dirty="0">
                <a:solidFill>
                  <a:srgbClr val="FFC000"/>
                </a:solidFill>
                <a:latin typeface="Calibri"/>
                <a:cs typeface="Calibri"/>
              </a:rPr>
              <a:t>Exploitation des hydrocarbures</a:t>
            </a:r>
            <a:endParaRPr lang="fr-FR"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346990" y="2128175"/>
            <a:ext cx="7699375" cy="35003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1015">
              <a:lnSpc>
                <a:spcPct val="100000"/>
              </a:lnSpc>
              <a:spcBef>
                <a:spcPts val="95"/>
              </a:spcBef>
            </a:pP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Quatre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étapes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processus </a:t>
            </a:r>
            <a:r>
              <a:rPr sz="2000" spc="-50" dirty="0">
                <a:solidFill>
                  <a:srgbClr val="63B7C6"/>
                </a:solidFill>
                <a:latin typeface="Calibri"/>
                <a:cs typeface="Calibri"/>
              </a:rPr>
              <a:t>d’exploitation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hydrocarbures: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065530" indent="-59626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1065530" algn="l"/>
                <a:tab pos="1066165" algn="l"/>
              </a:tabLst>
            </a:pP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Production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36345" lvl="1" indent="-30988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Extraction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- </a:t>
            </a:r>
            <a:r>
              <a:rPr sz="2000" spc="-45" dirty="0">
                <a:solidFill>
                  <a:srgbClr val="63B7C6"/>
                </a:solidFill>
                <a:latin typeface="Calibri"/>
                <a:cs typeface="Calibri"/>
              </a:rPr>
              <a:t>Forage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-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Off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shore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b="1" spc="-50" dirty="0">
                <a:solidFill>
                  <a:srgbClr val="63B7C6"/>
                </a:solidFill>
                <a:latin typeface="Calibri"/>
                <a:cs typeface="Calibri"/>
              </a:rPr>
              <a:t>Transport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(Oléoduc,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gazoduc, station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pompage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compression)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b="1" spc="-65" dirty="0">
                <a:solidFill>
                  <a:srgbClr val="63B7C6"/>
                </a:solidFill>
                <a:latin typeface="Calibri"/>
                <a:cs typeface="Calibri"/>
              </a:rPr>
              <a:t>Traitement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36345" lvl="1" indent="-309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236345" algn="l"/>
                <a:tab pos="1236980" algn="l"/>
              </a:tabLst>
            </a:pP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Raffinage: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extraction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sous-produits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Liquéfaction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848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b="1" spc="-25" dirty="0">
                <a:solidFill>
                  <a:srgbClr val="63B7C6"/>
                </a:solidFill>
                <a:latin typeface="Calibri"/>
                <a:cs typeface="Calibri"/>
              </a:rPr>
              <a:t>Exploitation </a:t>
            </a: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&amp;</a:t>
            </a:r>
            <a:r>
              <a:rPr sz="2000" b="1" spc="6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Commercialisation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6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409424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25" dirty="0">
                <a:solidFill>
                  <a:srgbClr val="FFC000"/>
                </a:solidFill>
                <a:latin typeface="Calibri"/>
                <a:cs typeface="Calibri"/>
              </a:rPr>
              <a:t>Extraction- Pétrole</a:t>
            </a:r>
            <a:endParaRPr lang="fr-FR"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468235" y="1796161"/>
            <a:ext cx="7939621" cy="4518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15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409424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25" dirty="0">
                <a:solidFill>
                  <a:srgbClr val="FFC000"/>
                </a:solidFill>
                <a:latin typeface="Calibri"/>
                <a:cs typeface="Calibri"/>
              </a:rPr>
              <a:t>Extraction Gaz</a:t>
            </a:r>
            <a:endParaRPr lang="fr-FR"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549244" y="1893194"/>
            <a:ext cx="6105359" cy="413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4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16</a:t>
            </a:fld>
            <a:endParaRPr lang="fr-FR" noProof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44500" y="1409424"/>
            <a:ext cx="462978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0" spc="-25" dirty="0">
                <a:solidFill>
                  <a:srgbClr val="FFC000"/>
                </a:solidFill>
                <a:latin typeface="Calibri"/>
                <a:cs typeface="Calibri"/>
              </a:rPr>
              <a:t>Transport Par Pipelines</a:t>
            </a:r>
            <a:endParaRPr lang="fr-FR"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308353" y="1894712"/>
            <a:ext cx="8081645" cy="43948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 algn="just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0" dirty="0">
                <a:solidFill>
                  <a:srgbClr val="63B7C6"/>
                </a:solidFill>
                <a:latin typeface="Calibri"/>
                <a:cs typeface="Calibri"/>
              </a:rPr>
              <a:t>L’Activité </a:t>
            </a:r>
            <a:r>
              <a:rPr sz="2200" spc="-45" dirty="0">
                <a:solidFill>
                  <a:srgbClr val="63B7C6"/>
                </a:solidFill>
                <a:latin typeface="Calibri"/>
                <a:cs typeface="Calibri"/>
              </a:rPr>
              <a:t>Transport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par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Canalisation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(TRC)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assure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l’acheminement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hydrocarbures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(pétrole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brut,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condensat,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GPL et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gaz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naturel) </a:t>
            </a:r>
            <a:r>
              <a:rPr sz="2200" spc="-30" dirty="0">
                <a:solidFill>
                  <a:srgbClr val="63B7C6"/>
                </a:solidFill>
                <a:latin typeface="Calibri"/>
                <a:cs typeface="Calibri"/>
              </a:rPr>
              <a:t>et 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dispose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d’un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réseau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canalisations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près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FF00"/>
                </a:solidFill>
                <a:latin typeface="Calibri"/>
                <a:cs typeface="Calibri"/>
              </a:rPr>
              <a:t>19 623 km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en 2015  </a:t>
            </a:r>
            <a:r>
              <a:rPr sz="2200" spc="-40" dirty="0">
                <a:solidFill>
                  <a:srgbClr val="FFFF00"/>
                </a:solidFill>
                <a:latin typeface="Calibri"/>
                <a:cs typeface="Calibri"/>
              </a:rPr>
              <a:t>contre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14 915 en 2005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, soit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augmentation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de 4 708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 km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: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715" indent="-342900" algn="just">
              <a:lnSpc>
                <a:spcPct val="795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16 </a:t>
            </a:r>
            <a:r>
              <a:rPr sz="2200" spc="-35" dirty="0">
                <a:solidFill>
                  <a:srgbClr val="FFFF00"/>
                </a:solidFill>
                <a:latin typeface="Calibri"/>
                <a:cs typeface="Calibri"/>
              </a:rPr>
              <a:t>gazoducs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d’une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longueur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9 </a:t>
            </a:r>
            <a:r>
              <a:rPr sz="2200" spc="-10" dirty="0">
                <a:solidFill>
                  <a:srgbClr val="FFFF00"/>
                </a:solidFill>
                <a:latin typeface="Calibri"/>
                <a:cs typeface="Calibri"/>
              </a:rPr>
              <a:t>677 km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avec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des diamètres  </a:t>
            </a:r>
            <a:r>
              <a:rPr sz="2200" spc="-30" dirty="0">
                <a:solidFill>
                  <a:srgbClr val="63B7C6"/>
                </a:solidFill>
                <a:latin typeface="Calibri"/>
                <a:cs typeface="Calibri"/>
              </a:rPr>
              <a:t>variant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principalement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entre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40’’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48’’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avec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capacité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FF00"/>
                </a:solidFill>
                <a:latin typeface="Calibri"/>
                <a:cs typeface="Calibri"/>
              </a:rPr>
              <a:t>178 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Milliards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22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m3/an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6350" indent="-342900" algn="just">
              <a:lnSpc>
                <a:spcPts val="211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21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oléoducs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d’une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longueur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9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946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km, </a:t>
            </a:r>
            <a:r>
              <a:rPr sz="2200" spc="-35" dirty="0">
                <a:solidFill>
                  <a:srgbClr val="63B7C6"/>
                </a:solidFill>
                <a:latin typeface="Calibri"/>
                <a:cs typeface="Calibri"/>
              </a:rPr>
              <a:t>avec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des diamètres  </a:t>
            </a:r>
            <a:r>
              <a:rPr sz="2200" spc="-30" dirty="0">
                <a:solidFill>
                  <a:srgbClr val="63B7C6"/>
                </a:solidFill>
                <a:latin typeface="Calibri"/>
                <a:cs typeface="Calibri"/>
              </a:rPr>
              <a:t>variant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principalement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entre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20’’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34’’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capacité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FFFF00"/>
                </a:solidFill>
                <a:latin typeface="Calibri"/>
                <a:cs typeface="Calibri"/>
              </a:rPr>
              <a:t>248 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Millions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spc="-90" dirty="0">
                <a:solidFill>
                  <a:srgbClr val="FFFF00"/>
                </a:solidFill>
                <a:latin typeface="Calibri"/>
                <a:cs typeface="Calibri"/>
              </a:rPr>
              <a:t>Tep/An</a:t>
            </a:r>
            <a:endParaRPr sz="22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355600" indent="-342900" algn="just">
              <a:lnSpc>
                <a:spcPts val="2615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25" dirty="0">
                <a:solidFill>
                  <a:srgbClr val="63B7C6"/>
                </a:solidFill>
                <a:latin typeface="Calibri"/>
                <a:cs typeface="Calibri"/>
              </a:rPr>
              <a:t>Réseau gazoducs</a:t>
            </a:r>
            <a:r>
              <a:rPr sz="2200" b="1" spc="2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63B7C6"/>
                </a:solidFill>
                <a:latin typeface="Calibri"/>
                <a:cs typeface="Calibri"/>
              </a:rPr>
              <a:t>transcontinentaux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Enrico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Matei, reliant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l'Algérie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l'Italie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via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la</a:t>
            </a:r>
            <a:r>
              <a:rPr sz="2000" spc="4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Tunisie.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Pedro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Duran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Farrel,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reliant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l'Algérie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l'Espagne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via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</a:t>
            </a:r>
            <a:r>
              <a:rPr sz="2000" spc="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Maroc.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756285" marR="628015" lvl="1" indent="-287020" algn="just">
              <a:lnSpc>
                <a:spcPct val="8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Hassi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R’Mel -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Béni-Saf,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reliant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l'Algérie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l'Espagne (Alméria)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via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Medgaz.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17</a:t>
            </a:fld>
            <a:endParaRPr lang="fr-FR" noProof="0"/>
          </a:p>
        </p:txBody>
      </p:sp>
      <p:sp>
        <p:nvSpPr>
          <p:cNvPr id="7" name="object 2"/>
          <p:cNvSpPr/>
          <p:nvPr/>
        </p:nvSpPr>
        <p:spPr>
          <a:xfrm>
            <a:off x="1777221" y="1725769"/>
            <a:ext cx="7547084" cy="412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6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18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44807" y="1660233"/>
            <a:ext cx="165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>
                <a:solidFill>
                  <a:srgbClr val="FFC000"/>
                </a:solidFill>
              </a:rPr>
              <a:t>Pipe</a:t>
            </a:r>
            <a:r>
              <a:rPr lang="fr-FR" spc="-180" dirty="0">
                <a:solidFill>
                  <a:srgbClr val="FFC000"/>
                </a:solidFill>
              </a:rPr>
              <a:t> </a:t>
            </a:r>
            <a:r>
              <a:rPr lang="fr-FR" spc="-20" dirty="0">
                <a:solidFill>
                  <a:srgbClr val="FFC000"/>
                </a:solidFill>
              </a:rPr>
              <a:t>MEDGAZ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3182111" y="3201923"/>
            <a:ext cx="1667510" cy="1964689"/>
          </a:xfrm>
          <a:custGeom>
            <a:avLst/>
            <a:gdLst/>
            <a:ahLst/>
            <a:cxnLst/>
            <a:rect l="l" t="t" r="r" b="b"/>
            <a:pathLst>
              <a:path w="1667510" h="1964689">
                <a:moveTo>
                  <a:pt x="6095" y="0"/>
                </a:moveTo>
                <a:lnTo>
                  <a:pt x="0" y="24384"/>
                </a:lnTo>
                <a:lnTo>
                  <a:pt x="89915" y="45720"/>
                </a:lnTo>
                <a:lnTo>
                  <a:pt x="111251" y="51815"/>
                </a:lnTo>
                <a:lnTo>
                  <a:pt x="176784" y="74675"/>
                </a:lnTo>
                <a:lnTo>
                  <a:pt x="219455" y="94487"/>
                </a:lnTo>
                <a:lnTo>
                  <a:pt x="260603" y="117348"/>
                </a:lnTo>
                <a:lnTo>
                  <a:pt x="300227" y="147827"/>
                </a:lnTo>
                <a:lnTo>
                  <a:pt x="338327" y="182879"/>
                </a:lnTo>
                <a:lnTo>
                  <a:pt x="374903" y="225551"/>
                </a:lnTo>
                <a:lnTo>
                  <a:pt x="406908" y="274320"/>
                </a:lnTo>
                <a:lnTo>
                  <a:pt x="438785" y="327660"/>
                </a:lnTo>
                <a:lnTo>
                  <a:pt x="469264" y="387096"/>
                </a:lnTo>
                <a:lnTo>
                  <a:pt x="486028" y="419100"/>
                </a:lnTo>
                <a:lnTo>
                  <a:pt x="501268" y="451103"/>
                </a:lnTo>
                <a:lnTo>
                  <a:pt x="518033" y="484504"/>
                </a:lnTo>
                <a:lnTo>
                  <a:pt x="534797" y="519557"/>
                </a:lnTo>
                <a:lnTo>
                  <a:pt x="553085" y="554609"/>
                </a:lnTo>
                <a:lnTo>
                  <a:pt x="571373" y="591185"/>
                </a:lnTo>
                <a:lnTo>
                  <a:pt x="591185" y="627761"/>
                </a:lnTo>
                <a:lnTo>
                  <a:pt x="612521" y="665861"/>
                </a:lnTo>
                <a:lnTo>
                  <a:pt x="633857" y="705485"/>
                </a:lnTo>
                <a:lnTo>
                  <a:pt x="656716" y="746633"/>
                </a:lnTo>
                <a:lnTo>
                  <a:pt x="723773" y="880745"/>
                </a:lnTo>
                <a:lnTo>
                  <a:pt x="748157" y="927988"/>
                </a:lnTo>
                <a:lnTo>
                  <a:pt x="796925" y="1025525"/>
                </a:lnTo>
                <a:lnTo>
                  <a:pt x="822833" y="1074292"/>
                </a:lnTo>
                <a:lnTo>
                  <a:pt x="850264" y="1123061"/>
                </a:lnTo>
                <a:lnTo>
                  <a:pt x="877697" y="1170305"/>
                </a:lnTo>
                <a:lnTo>
                  <a:pt x="905128" y="1219073"/>
                </a:lnTo>
                <a:lnTo>
                  <a:pt x="934085" y="1264793"/>
                </a:lnTo>
                <a:lnTo>
                  <a:pt x="964564" y="1310513"/>
                </a:lnTo>
                <a:lnTo>
                  <a:pt x="995045" y="1354708"/>
                </a:lnTo>
                <a:lnTo>
                  <a:pt x="1027049" y="1395857"/>
                </a:lnTo>
                <a:lnTo>
                  <a:pt x="1080389" y="1458340"/>
                </a:lnTo>
                <a:lnTo>
                  <a:pt x="1120013" y="1499362"/>
                </a:lnTo>
                <a:lnTo>
                  <a:pt x="1139825" y="1520698"/>
                </a:lnTo>
                <a:lnTo>
                  <a:pt x="1182497" y="1561845"/>
                </a:lnTo>
                <a:lnTo>
                  <a:pt x="1270762" y="1644142"/>
                </a:lnTo>
                <a:lnTo>
                  <a:pt x="1360677" y="1721865"/>
                </a:lnTo>
                <a:lnTo>
                  <a:pt x="1406398" y="1759965"/>
                </a:lnTo>
                <a:lnTo>
                  <a:pt x="1449070" y="1795018"/>
                </a:lnTo>
                <a:lnTo>
                  <a:pt x="1470405" y="1813306"/>
                </a:lnTo>
                <a:lnTo>
                  <a:pt x="1490217" y="1830070"/>
                </a:lnTo>
                <a:lnTo>
                  <a:pt x="1510029" y="1845310"/>
                </a:lnTo>
                <a:lnTo>
                  <a:pt x="1529841" y="1862074"/>
                </a:lnTo>
                <a:lnTo>
                  <a:pt x="1548129" y="1877314"/>
                </a:lnTo>
                <a:lnTo>
                  <a:pt x="1598422" y="1918462"/>
                </a:lnTo>
                <a:lnTo>
                  <a:pt x="1625853" y="1942845"/>
                </a:lnTo>
                <a:lnTo>
                  <a:pt x="1638046" y="1955038"/>
                </a:lnTo>
                <a:lnTo>
                  <a:pt x="1650238" y="1964182"/>
                </a:lnTo>
                <a:lnTo>
                  <a:pt x="1667002" y="1945894"/>
                </a:lnTo>
                <a:lnTo>
                  <a:pt x="1642617" y="1924558"/>
                </a:lnTo>
                <a:lnTo>
                  <a:pt x="1628902" y="1912365"/>
                </a:lnTo>
                <a:lnTo>
                  <a:pt x="1613662" y="1898650"/>
                </a:lnTo>
                <a:lnTo>
                  <a:pt x="1598422" y="1886458"/>
                </a:lnTo>
                <a:lnTo>
                  <a:pt x="1581658" y="1871218"/>
                </a:lnTo>
                <a:lnTo>
                  <a:pt x="1563370" y="1857502"/>
                </a:lnTo>
                <a:lnTo>
                  <a:pt x="1545082" y="1842262"/>
                </a:lnTo>
                <a:lnTo>
                  <a:pt x="1526793" y="1825498"/>
                </a:lnTo>
                <a:lnTo>
                  <a:pt x="1506982" y="1810258"/>
                </a:lnTo>
                <a:lnTo>
                  <a:pt x="1485646" y="1793494"/>
                </a:lnTo>
                <a:lnTo>
                  <a:pt x="1464310" y="1775206"/>
                </a:lnTo>
                <a:lnTo>
                  <a:pt x="1377441" y="1703577"/>
                </a:lnTo>
                <a:lnTo>
                  <a:pt x="1333246" y="1663954"/>
                </a:lnTo>
                <a:lnTo>
                  <a:pt x="1287526" y="1624330"/>
                </a:lnTo>
                <a:lnTo>
                  <a:pt x="1243329" y="1584706"/>
                </a:lnTo>
                <a:lnTo>
                  <a:pt x="1158113" y="1502410"/>
                </a:lnTo>
                <a:lnTo>
                  <a:pt x="1081913" y="1421764"/>
                </a:lnTo>
                <a:lnTo>
                  <a:pt x="1048385" y="1380617"/>
                </a:lnTo>
                <a:lnTo>
                  <a:pt x="1016380" y="1339469"/>
                </a:lnTo>
                <a:lnTo>
                  <a:pt x="985901" y="1296796"/>
                </a:lnTo>
                <a:lnTo>
                  <a:pt x="955421" y="1252601"/>
                </a:lnTo>
                <a:lnTo>
                  <a:pt x="926464" y="1205357"/>
                </a:lnTo>
                <a:lnTo>
                  <a:pt x="871601" y="1110869"/>
                </a:lnTo>
                <a:lnTo>
                  <a:pt x="819785" y="1013333"/>
                </a:lnTo>
                <a:lnTo>
                  <a:pt x="795401" y="964564"/>
                </a:lnTo>
                <a:lnTo>
                  <a:pt x="746633" y="870076"/>
                </a:lnTo>
                <a:lnTo>
                  <a:pt x="723773" y="822833"/>
                </a:lnTo>
                <a:lnTo>
                  <a:pt x="656716" y="693292"/>
                </a:lnTo>
                <a:lnTo>
                  <a:pt x="646049" y="673480"/>
                </a:lnTo>
                <a:lnTo>
                  <a:pt x="633857" y="653668"/>
                </a:lnTo>
                <a:lnTo>
                  <a:pt x="614045" y="615568"/>
                </a:lnTo>
                <a:lnTo>
                  <a:pt x="594233" y="578992"/>
                </a:lnTo>
                <a:lnTo>
                  <a:pt x="557657" y="508888"/>
                </a:lnTo>
                <a:lnTo>
                  <a:pt x="540892" y="473963"/>
                </a:lnTo>
                <a:lnTo>
                  <a:pt x="524128" y="440436"/>
                </a:lnTo>
                <a:lnTo>
                  <a:pt x="508888" y="406908"/>
                </a:lnTo>
                <a:lnTo>
                  <a:pt x="492125" y="376427"/>
                </a:lnTo>
                <a:lnTo>
                  <a:pt x="461645" y="315467"/>
                </a:lnTo>
                <a:lnTo>
                  <a:pt x="428116" y="260603"/>
                </a:lnTo>
                <a:lnTo>
                  <a:pt x="394715" y="210312"/>
                </a:lnTo>
                <a:lnTo>
                  <a:pt x="356615" y="164591"/>
                </a:lnTo>
                <a:lnTo>
                  <a:pt x="315467" y="128015"/>
                </a:lnTo>
                <a:lnTo>
                  <a:pt x="251460" y="82296"/>
                </a:lnTo>
                <a:lnTo>
                  <a:pt x="208787" y="60960"/>
                </a:lnTo>
                <a:lnTo>
                  <a:pt x="163067" y="42672"/>
                </a:lnTo>
                <a:lnTo>
                  <a:pt x="118872" y="27432"/>
                </a:lnTo>
                <a:lnTo>
                  <a:pt x="96012" y="21336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3866388" y="4032503"/>
            <a:ext cx="155448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3163823" y="3168395"/>
            <a:ext cx="153924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4835652" y="5122164"/>
            <a:ext cx="82296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2668523" y="2400300"/>
            <a:ext cx="521334" cy="826135"/>
          </a:xfrm>
          <a:custGeom>
            <a:avLst/>
            <a:gdLst/>
            <a:ahLst/>
            <a:cxnLst/>
            <a:rect l="l" t="t" r="r" b="b"/>
            <a:pathLst>
              <a:path w="521335" h="826135">
                <a:moveTo>
                  <a:pt x="24383" y="0"/>
                </a:moveTo>
                <a:lnTo>
                  <a:pt x="0" y="7620"/>
                </a:lnTo>
                <a:lnTo>
                  <a:pt x="28956" y="91439"/>
                </a:lnTo>
                <a:lnTo>
                  <a:pt x="44195" y="132587"/>
                </a:lnTo>
                <a:lnTo>
                  <a:pt x="57912" y="173736"/>
                </a:lnTo>
                <a:lnTo>
                  <a:pt x="73151" y="213360"/>
                </a:lnTo>
                <a:lnTo>
                  <a:pt x="100583" y="292608"/>
                </a:lnTo>
                <a:lnTo>
                  <a:pt x="128015" y="365760"/>
                </a:lnTo>
                <a:lnTo>
                  <a:pt x="155448" y="435737"/>
                </a:lnTo>
                <a:lnTo>
                  <a:pt x="167639" y="467740"/>
                </a:lnTo>
                <a:lnTo>
                  <a:pt x="181356" y="496697"/>
                </a:lnTo>
                <a:lnTo>
                  <a:pt x="193548" y="525652"/>
                </a:lnTo>
                <a:lnTo>
                  <a:pt x="205739" y="551561"/>
                </a:lnTo>
                <a:lnTo>
                  <a:pt x="210312" y="565276"/>
                </a:lnTo>
                <a:lnTo>
                  <a:pt x="216407" y="575945"/>
                </a:lnTo>
                <a:lnTo>
                  <a:pt x="222503" y="588137"/>
                </a:lnTo>
                <a:lnTo>
                  <a:pt x="228600" y="598804"/>
                </a:lnTo>
                <a:lnTo>
                  <a:pt x="233171" y="607949"/>
                </a:lnTo>
                <a:lnTo>
                  <a:pt x="239268" y="617092"/>
                </a:lnTo>
                <a:lnTo>
                  <a:pt x="243839" y="626237"/>
                </a:lnTo>
                <a:lnTo>
                  <a:pt x="248412" y="633857"/>
                </a:lnTo>
                <a:lnTo>
                  <a:pt x="259080" y="649097"/>
                </a:lnTo>
                <a:lnTo>
                  <a:pt x="268096" y="662813"/>
                </a:lnTo>
                <a:lnTo>
                  <a:pt x="277240" y="673481"/>
                </a:lnTo>
                <a:lnTo>
                  <a:pt x="287908" y="682625"/>
                </a:lnTo>
                <a:lnTo>
                  <a:pt x="295528" y="691769"/>
                </a:lnTo>
                <a:lnTo>
                  <a:pt x="304673" y="699388"/>
                </a:lnTo>
                <a:lnTo>
                  <a:pt x="313817" y="705485"/>
                </a:lnTo>
                <a:lnTo>
                  <a:pt x="347344" y="729869"/>
                </a:lnTo>
                <a:lnTo>
                  <a:pt x="354964" y="735964"/>
                </a:lnTo>
                <a:lnTo>
                  <a:pt x="364108" y="742061"/>
                </a:lnTo>
                <a:lnTo>
                  <a:pt x="382396" y="757301"/>
                </a:lnTo>
                <a:lnTo>
                  <a:pt x="400684" y="771016"/>
                </a:lnTo>
                <a:lnTo>
                  <a:pt x="420496" y="781685"/>
                </a:lnTo>
                <a:lnTo>
                  <a:pt x="438784" y="792352"/>
                </a:lnTo>
                <a:lnTo>
                  <a:pt x="475361" y="810640"/>
                </a:lnTo>
                <a:lnTo>
                  <a:pt x="510413" y="825881"/>
                </a:lnTo>
                <a:lnTo>
                  <a:pt x="521081" y="801497"/>
                </a:lnTo>
                <a:lnTo>
                  <a:pt x="484505" y="786257"/>
                </a:lnTo>
                <a:lnTo>
                  <a:pt x="467740" y="778637"/>
                </a:lnTo>
                <a:lnTo>
                  <a:pt x="432688" y="760349"/>
                </a:lnTo>
                <a:lnTo>
                  <a:pt x="397637" y="735964"/>
                </a:lnTo>
                <a:lnTo>
                  <a:pt x="362584" y="708533"/>
                </a:lnTo>
                <a:lnTo>
                  <a:pt x="344296" y="696340"/>
                </a:lnTo>
                <a:lnTo>
                  <a:pt x="329056" y="685673"/>
                </a:lnTo>
                <a:lnTo>
                  <a:pt x="319913" y="679576"/>
                </a:lnTo>
                <a:lnTo>
                  <a:pt x="297052" y="656716"/>
                </a:lnTo>
                <a:lnTo>
                  <a:pt x="269620" y="620140"/>
                </a:lnTo>
                <a:lnTo>
                  <a:pt x="256031" y="595757"/>
                </a:lnTo>
                <a:lnTo>
                  <a:pt x="249936" y="586613"/>
                </a:lnTo>
                <a:lnTo>
                  <a:pt x="245363" y="575945"/>
                </a:lnTo>
                <a:lnTo>
                  <a:pt x="239268" y="565276"/>
                </a:lnTo>
                <a:lnTo>
                  <a:pt x="233171" y="553085"/>
                </a:lnTo>
                <a:lnTo>
                  <a:pt x="228600" y="540892"/>
                </a:lnTo>
                <a:lnTo>
                  <a:pt x="216407" y="514985"/>
                </a:lnTo>
                <a:lnTo>
                  <a:pt x="204215" y="487552"/>
                </a:lnTo>
                <a:lnTo>
                  <a:pt x="192024" y="457073"/>
                </a:lnTo>
                <a:lnTo>
                  <a:pt x="178307" y="425069"/>
                </a:lnTo>
                <a:lnTo>
                  <a:pt x="166115" y="391667"/>
                </a:lnTo>
                <a:lnTo>
                  <a:pt x="138683" y="321563"/>
                </a:lnTo>
                <a:lnTo>
                  <a:pt x="111251" y="245363"/>
                </a:lnTo>
                <a:lnTo>
                  <a:pt x="96012" y="205739"/>
                </a:lnTo>
                <a:lnTo>
                  <a:pt x="82295" y="164591"/>
                </a:lnTo>
                <a:lnTo>
                  <a:pt x="67056" y="124967"/>
                </a:lnTo>
                <a:lnTo>
                  <a:pt x="53339" y="83820"/>
                </a:lnTo>
                <a:lnTo>
                  <a:pt x="243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2657855" y="2369819"/>
            <a:ext cx="80772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2758185" y="2404363"/>
            <a:ext cx="434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0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0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2686304" y="3150235"/>
            <a:ext cx="439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Beni</a:t>
            </a:r>
            <a:r>
              <a:rPr sz="10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Saf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342891" y="5174996"/>
            <a:ext cx="618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Hassi</a:t>
            </a:r>
            <a:r>
              <a:rPr sz="1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R’mel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5344667" y="18303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0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oupe 4"/>
          <p:cNvGrpSpPr/>
          <p:nvPr/>
        </p:nvGrpSpPr>
        <p:grpSpPr>
          <a:xfrm>
            <a:off x="2179307" y="1393376"/>
            <a:ext cx="8475833" cy="4684047"/>
            <a:chOff x="1393697" y="1354742"/>
            <a:chExt cx="8475833" cy="4684047"/>
          </a:xfrm>
        </p:grpSpPr>
        <p:sp>
          <p:nvSpPr>
            <p:cNvPr id="6" name="object 3"/>
            <p:cNvSpPr/>
            <p:nvPr/>
          </p:nvSpPr>
          <p:spPr>
            <a:xfrm>
              <a:off x="1393697" y="1354742"/>
              <a:ext cx="3838194" cy="46840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63B7C6"/>
                </a:solidFill>
              </a:endParaRPr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5744269" y="2658934"/>
              <a:ext cx="2025014" cy="63563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5"/>
                </a:spcBef>
                <a:tabLst>
                  <a:tab pos="1213485" algn="l"/>
                </a:tabLst>
              </a:pPr>
              <a:r>
                <a:rPr sz="2000" b="1" spc="-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Diamètre	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: </a:t>
              </a:r>
              <a:r>
                <a:rPr sz="2000" b="1" spc="-6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48’’ 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Longueur :</a:t>
              </a:r>
              <a:r>
                <a:rPr sz="2000" b="1" spc="-28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spc="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550km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object 14"/>
            <p:cNvSpPr txBox="1"/>
            <p:nvPr/>
          </p:nvSpPr>
          <p:spPr>
            <a:xfrm>
              <a:off x="5351017" y="3536144"/>
              <a:ext cx="4518513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55600" indent="-342900">
                <a:lnSpc>
                  <a:spcPct val="100000"/>
                </a:lnSpc>
                <a:spcBef>
                  <a:spcPts val="105"/>
                </a:spcBef>
                <a:buFont typeface="Arial" panose="020B0604020202020204" pitchFamily="34" charset="0"/>
                <a:buChar char="•"/>
                <a:tabLst>
                  <a:tab pos="165100" algn="l"/>
                </a:tabLst>
              </a:pP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Gazoduc marin </a:t>
              </a:r>
              <a:r>
                <a:rPr sz="2000" b="1" spc="-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Beni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Saf</a:t>
              </a:r>
              <a:r>
                <a:rPr sz="2000" b="1" spc="-1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spc="1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-Alméria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object 15"/>
            <p:cNvSpPr txBox="1"/>
            <p:nvPr/>
          </p:nvSpPr>
          <p:spPr>
            <a:xfrm>
              <a:off x="5744269" y="4184267"/>
              <a:ext cx="3543935" cy="15506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1213485" algn="l"/>
                </a:tabLst>
              </a:pPr>
              <a:r>
                <a:rPr sz="2000" b="1" spc="-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Diamètre	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:</a:t>
              </a:r>
              <a:r>
                <a:rPr sz="2000" b="1" spc="-3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spc="-6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24’’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  <a:p>
              <a:pPr marL="12700" marR="227965">
                <a:lnSpc>
                  <a:spcPct val="100000"/>
                </a:lnSpc>
              </a:pP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Longueur : 200km  </a:t>
              </a:r>
              <a:r>
                <a:rPr sz="2000" b="1" spc="-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Profondeur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: -2150m à</a:t>
              </a:r>
              <a:r>
                <a:rPr sz="2000" b="1" spc="-29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-2200m  Épaisseur max. :</a:t>
              </a:r>
              <a:r>
                <a:rPr sz="2000" b="1" spc="-2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31.8mm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2000" b="1" spc="-1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Pression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d’exp </a:t>
              </a:r>
              <a:r>
                <a:rPr sz="2000" b="1" spc="-1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environ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:</a:t>
              </a:r>
              <a:r>
                <a:rPr sz="2000" b="1" spc="-220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200bars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object 23"/>
            <p:cNvSpPr txBox="1"/>
            <p:nvPr/>
          </p:nvSpPr>
          <p:spPr>
            <a:xfrm>
              <a:off x="5351017" y="1742416"/>
              <a:ext cx="3987800" cy="7508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63550">
                <a:lnSpc>
                  <a:spcPct val="100000"/>
                </a:lnSpc>
                <a:spcBef>
                  <a:spcPts val="95"/>
                </a:spcBef>
                <a:tabLst>
                  <a:tab pos="2353310" algn="l"/>
                </a:tabLst>
              </a:pPr>
              <a:r>
                <a:rPr sz="2800" b="1" spc="-10" dirty="0" smtClean="0">
                  <a:solidFill>
                    <a:srgbClr val="FFC000"/>
                  </a:solidFill>
                  <a:latin typeface="Bookman Old Style"/>
                  <a:cs typeface="Bookman Old Style"/>
                </a:rPr>
                <a:t>P</a:t>
              </a:r>
              <a:r>
                <a:rPr sz="2800" b="1" spc="-20" dirty="0" smtClean="0">
                  <a:solidFill>
                    <a:srgbClr val="FFC000"/>
                  </a:solidFill>
                  <a:latin typeface="Bookman Old Style"/>
                  <a:cs typeface="Bookman Old Style"/>
                </a:rPr>
                <a:t>ROJ</a:t>
              </a:r>
              <a:r>
                <a:rPr sz="2800" b="1" spc="-10" dirty="0" smtClean="0">
                  <a:solidFill>
                    <a:srgbClr val="FFC000"/>
                  </a:solidFill>
                  <a:latin typeface="Bookman Old Style"/>
                  <a:cs typeface="Bookman Old Style"/>
                </a:rPr>
                <a:t>E</a:t>
              </a:r>
              <a:r>
                <a:rPr sz="2800" b="1" spc="-5" dirty="0" smtClean="0">
                  <a:solidFill>
                    <a:srgbClr val="FFC000"/>
                  </a:solidFill>
                  <a:latin typeface="Bookman Old Style"/>
                  <a:cs typeface="Bookman Old Style"/>
                </a:rPr>
                <a:t>T</a:t>
              </a:r>
              <a:r>
                <a:rPr sz="2800" b="1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	</a:t>
              </a:r>
              <a:r>
                <a:rPr sz="2800" b="1" spc="-20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M</a:t>
              </a:r>
              <a:r>
                <a:rPr sz="2800" b="1" spc="-15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EDGA</a:t>
              </a:r>
              <a:r>
                <a:rPr sz="2800" b="1" spc="-5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Z</a:t>
              </a:r>
              <a:endParaRPr sz="2800" dirty="0">
                <a:solidFill>
                  <a:srgbClr val="FFC000"/>
                </a:solidFill>
                <a:latin typeface="Bookman Old Style"/>
                <a:cs typeface="Bookman Old Style"/>
              </a:endParaRPr>
            </a:p>
            <a:p>
              <a:pPr marL="355600" indent="-342900">
                <a:lnSpc>
                  <a:spcPct val="100000"/>
                </a:lnSpc>
                <a:buFont typeface="Arial" panose="020B0604020202020204" pitchFamily="34" charset="0"/>
                <a:buChar char="•"/>
                <a:tabLst>
                  <a:tab pos="165100" algn="l"/>
                </a:tabLst>
              </a:pPr>
              <a:r>
                <a:rPr sz="2000" b="1" spc="-5" dirty="0" err="1" smtClean="0">
                  <a:solidFill>
                    <a:srgbClr val="63B7C6"/>
                  </a:solidFill>
                  <a:latin typeface="Times New Roman"/>
                  <a:cs typeface="Times New Roman"/>
                </a:rPr>
                <a:t>Gazoduc</a:t>
              </a:r>
              <a:r>
                <a:rPr sz="2000" b="1" spc="-5" dirty="0" smtClean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spc="-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Hassi </a:t>
              </a:r>
              <a:r>
                <a:rPr sz="2000" b="1" dirty="0">
                  <a:solidFill>
                    <a:srgbClr val="63B7C6"/>
                  </a:solidFill>
                  <a:latin typeface="Times New Roman"/>
                  <a:cs typeface="Times New Roman"/>
                </a:rPr>
                <a:t>R’mel - </a:t>
              </a:r>
              <a:r>
                <a:rPr sz="2000" b="1" spc="-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Beni</a:t>
              </a:r>
              <a:r>
                <a:rPr sz="2000" b="1" spc="-254" dirty="0">
                  <a:solidFill>
                    <a:srgbClr val="63B7C6"/>
                  </a:solidFill>
                  <a:latin typeface="Times New Roman"/>
                  <a:cs typeface="Times New Roman"/>
                </a:rPr>
                <a:t> </a:t>
              </a:r>
              <a:r>
                <a:rPr sz="2000" b="1" spc="5" dirty="0">
                  <a:solidFill>
                    <a:srgbClr val="63B7C6"/>
                  </a:solidFill>
                  <a:latin typeface="Times New Roman"/>
                  <a:cs typeface="Times New Roman"/>
                </a:rPr>
                <a:t>Saf</a:t>
              </a:r>
              <a:endParaRPr sz="2000" dirty="0">
                <a:solidFill>
                  <a:srgbClr val="63B7C6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19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44807" y="1660233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>
                <a:solidFill>
                  <a:srgbClr val="FFC000"/>
                </a:solidFill>
              </a:rPr>
              <a:t>Pipe GALSI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9"/>
          <p:cNvSpPr txBox="1"/>
          <p:nvPr/>
        </p:nvSpPr>
        <p:spPr>
          <a:xfrm>
            <a:off x="8351283" y="4252470"/>
            <a:ext cx="2562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SzPct val="85714"/>
              <a:buFont typeface="Arial" panose="020B0604020202020204" pitchFamily="34" charset="0"/>
              <a:buChar char="•"/>
              <a:tabLst>
                <a:tab pos="102870" algn="l"/>
              </a:tabLst>
            </a:pP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Cagliari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- </a:t>
            </a:r>
            <a:r>
              <a:rPr sz="1400" b="1" spc="-5" dirty="0">
                <a:solidFill>
                  <a:srgbClr val="BE4F4D"/>
                </a:solidFill>
                <a:latin typeface="Calibri"/>
                <a:cs typeface="Calibri"/>
              </a:rPr>
              <a:t>Olbia (Sardaigne)</a:t>
            </a:r>
            <a:r>
              <a:rPr sz="1400" b="1" spc="-240" dirty="0">
                <a:solidFill>
                  <a:srgbClr val="BE4F4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E4F4D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Diamètre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-5" dirty="0">
                <a:latin typeface="Calibri"/>
                <a:cs typeface="Calibri"/>
              </a:rPr>
              <a:t>42’’  Longueur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2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300km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roupe 19"/>
          <p:cNvGrpSpPr/>
          <p:nvPr/>
        </p:nvGrpSpPr>
        <p:grpSpPr>
          <a:xfrm>
            <a:off x="1746917" y="1346271"/>
            <a:ext cx="7567485" cy="4672392"/>
            <a:chOff x="1460310" y="1332623"/>
            <a:chExt cx="7567485" cy="4672392"/>
          </a:xfrm>
        </p:grpSpPr>
        <p:sp>
          <p:nvSpPr>
            <p:cNvPr id="22" name="object 18"/>
            <p:cNvSpPr/>
            <p:nvPr/>
          </p:nvSpPr>
          <p:spPr>
            <a:xfrm>
              <a:off x="5344667" y="183032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096" y="0"/>
                  </a:moveTo>
                  <a:lnTo>
                    <a:pt x="0" y="0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460310" y="1463989"/>
              <a:ext cx="3740311" cy="4541026"/>
              <a:chOff x="1016508" y="1124711"/>
              <a:chExt cx="4047743" cy="5867400"/>
            </a:xfrm>
          </p:grpSpPr>
          <p:sp>
            <p:nvSpPr>
              <p:cNvPr id="23" name="object 3"/>
              <p:cNvSpPr/>
              <p:nvPr/>
            </p:nvSpPr>
            <p:spPr>
              <a:xfrm>
                <a:off x="1024127" y="1124711"/>
                <a:ext cx="4040124" cy="586740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"/>
              <p:cNvSpPr/>
              <p:nvPr/>
            </p:nvSpPr>
            <p:spPr>
              <a:xfrm>
                <a:off x="1263396" y="5137784"/>
                <a:ext cx="532130" cy="1435735"/>
              </a:xfrm>
              <a:custGeom>
                <a:avLst/>
                <a:gdLst/>
                <a:ahLst/>
                <a:cxnLst/>
                <a:rect l="l" t="t" r="r" b="b"/>
                <a:pathLst>
                  <a:path w="532130" h="1435734">
                    <a:moveTo>
                      <a:pt x="528828" y="0"/>
                    </a:moveTo>
                    <a:lnTo>
                      <a:pt x="502920" y="0"/>
                    </a:lnTo>
                    <a:lnTo>
                      <a:pt x="501396" y="12700"/>
                    </a:lnTo>
                    <a:lnTo>
                      <a:pt x="498347" y="25400"/>
                    </a:lnTo>
                    <a:lnTo>
                      <a:pt x="493776" y="63500"/>
                    </a:lnTo>
                    <a:lnTo>
                      <a:pt x="493776" y="76200"/>
                    </a:lnTo>
                    <a:lnTo>
                      <a:pt x="492252" y="88900"/>
                    </a:lnTo>
                    <a:lnTo>
                      <a:pt x="492252" y="114300"/>
                    </a:lnTo>
                    <a:lnTo>
                      <a:pt x="493776" y="152400"/>
                    </a:lnTo>
                    <a:lnTo>
                      <a:pt x="493776" y="177800"/>
                    </a:lnTo>
                    <a:lnTo>
                      <a:pt x="496823" y="254000"/>
                    </a:lnTo>
                    <a:lnTo>
                      <a:pt x="496823" y="279400"/>
                    </a:lnTo>
                    <a:lnTo>
                      <a:pt x="499872" y="342900"/>
                    </a:lnTo>
                    <a:lnTo>
                      <a:pt x="502920" y="368300"/>
                    </a:lnTo>
                    <a:lnTo>
                      <a:pt x="505967" y="431800"/>
                    </a:lnTo>
                    <a:lnTo>
                      <a:pt x="505967" y="457200"/>
                    </a:lnTo>
                    <a:lnTo>
                      <a:pt x="502920" y="482600"/>
                    </a:lnTo>
                    <a:lnTo>
                      <a:pt x="501396" y="508000"/>
                    </a:lnTo>
                    <a:lnTo>
                      <a:pt x="496823" y="520700"/>
                    </a:lnTo>
                    <a:lnTo>
                      <a:pt x="493776" y="533400"/>
                    </a:lnTo>
                    <a:lnTo>
                      <a:pt x="489203" y="546100"/>
                    </a:lnTo>
                    <a:lnTo>
                      <a:pt x="481584" y="584200"/>
                    </a:lnTo>
                    <a:lnTo>
                      <a:pt x="470916" y="609600"/>
                    </a:lnTo>
                    <a:lnTo>
                      <a:pt x="464820" y="635000"/>
                    </a:lnTo>
                    <a:lnTo>
                      <a:pt x="434340" y="698500"/>
                    </a:lnTo>
                    <a:lnTo>
                      <a:pt x="425196" y="723900"/>
                    </a:lnTo>
                    <a:lnTo>
                      <a:pt x="402335" y="762000"/>
                    </a:lnTo>
                    <a:lnTo>
                      <a:pt x="388620" y="787400"/>
                    </a:lnTo>
                    <a:lnTo>
                      <a:pt x="373379" y="825626"/>
                    </a:lnTo>
                    <a:lnTo>
                      <a:pt x="358140" y="851026"/>
                    </a:lnTo>
                    <a:lnTo>
                      <a:pt x="339851" y="876426"/>
                    </a:lnTo>
                    <a:lnTo>
                      <a:pt x="321563" y="914526"/>
                    </a:lnTo>
                    <a:lnTo>
                      <a:pt x="278891" y="978026"/>
                    </a:lnTo>
                    <a:lnTo>
                      <a:pt x="257556" y="1016126"/>
                    </a:lnTo>
                    <a:lnTo>
                      <a:pt x="234695" y="1054227"/>
                    </a:lnTo>
                    <a:lnTo>
                      <a:pt x="185928" y="1130427"/>
                    </a:lnTo>
                    <a:lnTo>
                      <a:pt x="160019" y="1181201"/>
                    </a:lnTo>
                    <a:lnTo>
                      <a:pt x="108203" y="1257414"/>
                    </a:lnTo>
                    <a:lnTo>
                      <a:pt x="53340" y="1346314"/>
                    </a:lnTo>
                    <a:lnTo>
                      <a:pt x="0" y="1422527"/>
                    </a:lnTo>
                    <a:lnTo>
                      <a:pt x="21335" y="1435227"/>
                    </a:lnTo>
                    <a:lnTo>
                      <a:pt x="74675" y="1359014"/>
                    </a:lnTo>
                    <a:lnTo>
                      <a:pt x="129540" y="1270114"/>
                    </a:lnTo>
                    <a:lnTo>
                      <a:pt x="181356" y="1193901"/>
                    </a:lnTo>
                    <a:lnTo>
                      <a:pt x="207263" y="1143127"/>
                    </a:lnTo>
                    <a:lnTo>
                      <a:pt x="256031" y="1066927"/>
                    </a:lnTo>
                    <a:lnTo>
                      <a:pt x="301751" y="990726"/>
                    </a:lnTo>
                    <a:lnTo>
                      <a:pt x="323088" y="965326"/>
                    </a:lnTo>
                    <a:lnTo>
                      <a:pt x="342900" y="927226"/>
                    </a:lnTo>
                    <a:lnTo>
                      <a:pt x="361188" y="889126"/>
                    </a:lnTo>
                    <a:lnTo>
                      <a:pt x="379476" y="863726"/>
                    </a:lnTo>
                    <a:lnTo>
                      <a:pt x="396240" y="838326"/>
                    </a:lnTo>
                    <a:lnTo>
                      <a:pt x="411479" y="800100"/>
                    </a:lnTo>
                    <a:lnTo>
                      <a:pt x="425196" y="774700"/>
                    </a:lnTo>
                    <a:lnTo>
                      <a:pt x="437387" y="762000"/>
                    </a:lnTo>
                    <a:lnTo>
                      <a:pt x="448055" y="736600"/>
                    </a:lnTo>
                    <a:lnTo>
                      <a:pt x="475487" y="673100"/>
                    </a:lnTo>
                    <a:lnTo>
                      <a:pt x="483108" y="660400"/>
                    </a:lnTo>
                    <a:lnTo>
                      <a:pt x="495299" y="622300"/>
                    </a:lnTo>
                    <a:lnTo>
                      <a:pt x="505967" y="596900"/>
                    </a:lnTo>
                    <a:lnTo>
                      <a:pt x="513587" y="558800"/>
                    </a:lnTo>
                    <a:lnTo>
                      <a:pt x="528828" y="495300"/>
                    </a:lnTo>
                    <a:lnTo>
                      <a:pt x="530352" y="469900"/>
                    </a:lnTo>
                    <a:lnTo>
                      <a:pt x="531876" y="457200"/>
                    </a:lnTo>
                    <a:lnTo>
                      <a:pt x="531876" y="431800"/>
                    </a:lnTo>
                    <a:lnTo>
                      <a:pt x="530352" y="393700"/>
                    </a:lnTo>
                    <a:lnTo>
                      <a:pt x="527304" y="368300"/>
                    </a:lnTo>
                    <a:lnTo>
                      <a:pt x="525779" y="342900"/>
                    </a:lnTo>
                    <a:lnTo>
                      <a:pt x="522731" y="304800"/>
                    </a:lnTo>
                    <a:lnTo>
                      <a:pt x="522731" y="241300"/>
                    </a:lnTo>
                    <a:lnTo>
                      <a:pt x="521208" y="215900"/>
                    </a:lnTo>
                    <a:lnTo>
                      <a:pt x="519684" y="177800"/>
                    </a:lnTo>
                    <a:lnTo>
                      <a:pt x="518159" y="152400"/>
                    </a:lnTo>
                    <a:lnTo>
                      <a:pt x="518159" y="76200"/>
                    </a:lnTo>
                    <a:lnTo>
                      <a:pt x="525779" y="12700"/>
                    </a:lnTo>
                    <a:lnTo>
                      <a:pt x="528828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"/>
              <p:cNvSpPr/>
              <p:nvPr/>
            </p:nvSpPr>
            <p:spPr>
              <a:xfrm>
                <a:off x="1767839" y="4566158"/>
                <a:ext cx="652780" cy="572135"/>
              </a:xfrm>
              <a:custGeom>
                <a:avLst/>
                <a:gdLst/>
                <a:ahLst/>
                <a:cxnLst/>
                <a:rect l="l" t="t" r="r" b="b"/>
                <a:pathLst>
                  <a:path w="652780" h="572135">
                    <a:moveTo>
                      <a:pt x="652272" y="0"/>
                    </a:moveTo>
                    <a:lnTo>
                      <a:pt x="588264" y="0"/>
                    </a:lnTo>
                    <a:lnTo>
                      <a:pt x="548640" y="25399"/>
                    </a:lnTo>
                    <a:lnTo>
                      <a:pt x="509016" y="38099"/>
                    </a:lnTo>
                    <a:lnTo>
                      <a:pt x="385572" y="114299"/>
                    </a:lnTo>
                    <a:lnTo>
                      <a:pt x="345948" y="139699"/>
                    </a:lnTo>
                    <a:lnTo>
                      <a:pt x="291084" y="190626"/>
                    </a:lnTo>
                    <a:lnTo>
                      <a:pt x="254508" y="228726"/>
                    </a:lnTo>
                    <a:lnTo>
                      <a:pt x="236220" y="241426"/>
                    </a:lnTo>
                    <a:lnTo>
                      <a:pt x="219456" y="266826"/>
                    </a:lnTo>
                    <a:lnTo>
                      <a:pt x="201168" y="292226"/>
                    </a:lnTo>
                    <a:lnTo>
                      <a:pt x="134112" y="368426"/>
                    </a:lnTo>
                    <a:lnTo>
                      <a:pt x="120396" y="393826"/>
                    </a:lnTo>
                    <a:lnTo>
                      <a:pt x="105156" y="406526"/>
                    </a:lnTo>
                    <a:lnTo>
                      <a:pt x="91440" y="431926"/>
                    </a:lnTo>
                    <a:lnTo>
                      <a:pt x="79248" y="444626"/>
                    </a:lnTo>
                    <a:lnTo>
                      <a:pt x="57912" y="482726"/>
                    </a:lnTo>
                    <a:lnTo>
                      <a:pt x="48768" y="495426"/>
                    </a:lnTo>
                    <a:lnTo>
                      <a:pt x="41148" y="495426"/>
                    </a:lnTo>
                    <a:lnTo>
                      <a:pt x="33528" y="508126"/>
                    </a:lnTo>
                    <a:lnTo>
                      <a:pt x="21336" y="520826"/>
                    </a:lnTo>
                    <a:lnTo>
                      <a:pt x="16764" y="533526"/>
                    </a:lnTo>
                    <a:lnTo>
                      <a:pt x="13716" y="533526"/>
                    </a:lnTo>
                    <a:lnTo>
                      <a:pt x="4572" y="558926"/>
                    </a:lnTo>
                    <a:lnTo>
                      <a:pt x="1524" y="558926"/>
                    </a:lnTo>
                    <a:lnTo>
                      <a:pt x="0" y="571626"/>
                    </a:lnTo>
                    <a:lnTo>
                      <a:pt x="27432" y="571626"/>
                    </a:lnTo>
                    <a:lnTo>
                      <a:pt x="32004" y="558926"/>
                    </a:lnTo>
                    <a:lnTo>
                      <a:pt x="35052" y="546226"/>
                    </a:lnTo>
                    <a:lnTo>
                      <a:pt x="38100" y="546226"/>
                    </a:lnTo>
                    <a:lnTo>
                      <a:pt x="47243" y="533526"/>
                    </a:lnTo>
                    <a:lnTo>
                      <a:pt x="53340" y="520826"/>
                    </a:lnTo>
                    <a:lnTo>
                      <a:pt x="60960" y="520826"/>
                    </a:lnTo>
                    <a:lnTo>
                      <a:pt x="68580" y="508126"/>
                    </a:lnTo>
                    <a:lnTo>
                      <a:pt x="77724" y="495426"/>
                    </a:lnTo>
                    <a:lnTo>
                      <a:pt x="88392" y="482726"/>
                    </a:lnTo>
                    <a:lnTo>
                      <a:pt x="100584" y="457326"/>
                    </a:lnTo>
                    <a:lnTo>
                      <a:pt x="112776" y="444626"/>
                    </a:lnTo>
                    <a:lnTo>
                      <a:pt x="126492" y="431926"/>
                    </a:lnTo>
                    <a:lnTo>
                      <a:pt x="140208" y="406526"/>
                    </a:lnTo>
                    <a:lnTo>
                      <a:pt x="155448" y="381126"/>
                    </a:lnTo>
                    <a:lnTo>
                      <a:pt x="170687" y="368426"/>
                    </a:lnTo>
                    <a:lnTo>
                      <a:pt x="220980" y="304926"/>
                    </a:lnTo>
                    <a:lnTo>
                      <a:pt x="237744" y="279526"/>
                    </a:lnTo>
                    <a:lnTo>
                      <a:pt x="256032" y="266826"/>
                    </a:lnTo>
                    <a:lnTo>
                      <a:pt x="274320" y="241426"/>
                    </a:lnTo>
                    <a:lnTo>
                      <a:pt x="291084" y="228726"/>
                    </a:lnTo>
                    <a:lnTo>
                      <a:pt x="309372" y="203326"/>
                    </a:lnTo>
                    <a:lnTo>
                      <a:pt x="342900" y="177926"/>
                    </a:lnTo>
                    <a:lnTo>
                      <a:pt x="361188" y="165226"/>
                    </a:lnTo>
                    <a:lnTo>
                      <a:pt x="480060" y="88899"/>
                    </a:lnTo>
                    <a:lnTo>
                      <a:pt x="521208" y="63499"/>
                    </a:lnTo>
                    <a:lnTo>
                      <a:pt x="560832" y="38099"/>
                    </a:lnTo>
                    <a:lnTo>
                      <a:pt x="598932" y="25399"/>
                    </a:lnTo>
                    <a:lnTo>
                      <a:pt x="635508" y="12699"/>
                    </a:lnTo>
                    <a:lnTo>
                      <a:pt x="65227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6"/>
              <p:cNvSpPr/>
              <p:nvPr/>
            </p:nvSpPr>
            <p:spPr>
              <a:xfrm>
                <a:off x="2374392" y="4540758"/>
                <a:ext cx="12192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25400">
                    <a:moveTo>
                      <a:pt x="121919" y="0"/>
                    </a:moveTo>
                    <a:lnTo>
                      <a:pt x="35051" y="0"/>
                    </a:lnTo>
                    <a:lnTo>
                      <a:pt x="18287" y="12699"/>
                    </a:lnTo>
                    <a:lnTo>
                      <a:pt x="0" y="25399"/>
                    </a:lnTo>
                    <a:lnTo>
                      <a:pt x="60959" y="25399"/>
                    </a:lnTo>
                    <a:lnTo>
                      <a:pt x="77724" y="12699"/>
                    </a:lnTo>
                    <a:lnTo>
                      <a:pt x="106680" y="12699"/>
                    </a:lnTo>
                    <a:lnTo>
                      <a:pt x="12191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7"/>
              <p:cNvSpPr/>
              <p:nvPr/>
            </p:nvSpPr>
            <p:spPr>
              <a:xfrm>
                <a:off x="2427732" y="4534408"/>
                <a:ext cx="127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7000">
                    <a:moveTo>
                      <a:pt x="0" y="0"/>
                    </a:moveTo>
                    <a:lnTo>
                      <a:pt x="126492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8"/>
              <p:cNvSpPr/>
              <p:nvPr/>
            </p:nvSpPr>
            <p:spPr>
              <a:xfrm>
                <a:off x="2459735" y="4521708"/>
                <a:ext cx="173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3989">
                    <a:moveTo>
                      <a:pt x="0" y="0"/>
                    </a:moveTo>
                    <a:lnTo>
                      <a:pt x="173736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9"/>
              <p:cNvSpPr/>
              <p:nvPr/>
            </p:nvSpPr>
            <p:spPr>
              <a:xfrm>
                <a:off x="2520695" y="4509008"/>
                <a:ext cx="1860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055">
                    <a:moveTo>
                      <a:pt x="0" y="0"/>
                    </a:moveTo>
                    <a:lnTo>
                      <a:pt x="185928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0"/>
              <p:cNvSpPr/>
              <p:nvPr/>
            </p:nvSpPr>
            <p:spPr>
              <a:xfrm>
                <a:off x="2612135" y="4496308"/>
                <a:ext cx="155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5575">
                    <a:moveTo>
                      <a:pt x="0" y="0"/>
                    </a:moveTo>
                    <a:lnTo>
                      <a:pt x="155447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1"/>
              <p:cNvSpPr/>
              <p:nvPr/>
            </p:nvSpPr>
            <p:spPr>
              <a:xfrm>
                <a:off x="2682239" y="4483608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037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/>
              <p:cNvSpPr/>
              <p:nvPr/>
            </p:nvSpPr>
            <p:spPr>
              <a:xfrm>
                <a:off x="2763011" y="4451858"/>
                <a:ext cx="20129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01294" h="25400">
                    <a:moveTo>
                      <a:pt x="201040" y="0"/>
                    </a:moveTo>
                    <a:lnTo>
                      <a:pt x="83693" y="0"/>
                    </a:lnTo>
                    <a:lnTo>
                      <a:pt x="42671" y="12699"/>
                    </a:lnTo>
                    <a:lnTo>
                      <a:pt x="0" y="25399"/>
                    </a:lnTo>
                    <a:lnTo>
                      <a:pt x="108076" y="25399"/>
                    </a:lnTo>
                    <a:lnTo>
                      <a:pt x="147700" y="12699"/>
                    </a:lnTo>
                    <a:lnTo>
                      <a:pt x="184276" y="12699"/>
                    </a:lnTo>
                    <a:lnTo>
                      <a:pt x="20104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2886329" y="4445508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203" y="0"/>
                    </a:ln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/>
              <p:nvPr/>
            </p:nvSpPr>
            <p:spPr>
              <a:xfrm>
                <a:off x="2939669" y="3740658"/>
                <a:ext cx="574675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574675" h="698500">
                    <a:moveTo>
                      <a:pt x="574547" y="0"/>
                    </a:moveTo>
                    <a:lnTo>
                      <a:pt x="530352" y="0"/>
                    </a:lnTo>
                    <a:lnTo>
                      <a:pt x="519683" y="12700"/>
                    </a:lnTo>
                    <a:lnTo>
                      <a:pt x="510540" y="25400"/>
                    </a:lnTo>
                    <a:lnTo>
                      <a:pt x="478535" y="63500"/>
                    </a:lnTo>
                    <a:lnTo>
                      <a:pt x="441959" y="101600"/>
                    </a:lnTo>
                    <a:lnTo>
                      <a:pt x="416052" y="139700"/>
                    </a:lnTo>
                    <a:lnTo>
                      <a:pt x="390144" y="165100"/>
                    </a:lnTo>
                    <a:lnTo>
                      <a:pt x="365759" y="203200"/>
                    </a:lnTo>
                    <a:lnTo>
                      <a:pt x="342900" y="241300"/>
                    </a:lnTo>
                    <a:lnTo>
                      <a:pt x="332231" y="254000"/>
                    </a:lnTo>
                    <a:lnTo>
                      <a:pt x="310895" y="292100"/>
                    </a:lnTo>
                    <a:lnTo>
                      <a:pt x="301751" y="304800"/>
                    </a:lnTo>
                    <a:lnTo>
                      <a:pt x="294131" y="330200"/>
                    </a:lnTo>
                    <a:lnTo>
                      <a:pt x="286512" y="342900"/>
                    </a:lnTo>
                    <a:lnTo>
                      <a:pt x="271272" y="393700"/>
                    </a:lnTo>
                    <a:lnTo>
                      <a:pt x="257556" y="431800"/>
                    </a:lnTo>
                    <a:lnTo>
                      <a:pt x="251460" y="457200"/>
                    </a:lnTo>
                    <a:lnTo>
                      <a:pt x="243839" y="469900"/>
                    </a:lnTo>
                    <a:lnTo>
                      <a:pt x="237744" y="495300"/>
                    </a:lnTo>
                    <a:lnTo>
                      <a:pt x="230124" y="508000"/>
                    </a:lnTo>
                    <a:lnTo>
                      <a:pt x="214883" y="546100"/>
                    </a:lnTo>
                    <a:lnTo>
                      <a:pt x="205739" y="558800"/>
                    </a:lnTo>
                    <a:lnTo>
                      <a:pt x="198119" y="571500"/>
                    </a:lnTo>
                    <a:lnTo>
                      <a:pt x="187451" y="584199"/>
                    </a:lnTo>
                    <a:lnTo>
                      <a:pt x="178307" y="596899"/>
                    </a:lnTo>
                    <a:lnTo>
                      <a:pt x="160019" y="609599"/>
                    </a:lnTo>
                    <a:lnTo>
                      <a:pt x="149351" y="622299"/>
                    </a:lnTo>
                    <a:lnTo>
                      <a:pt x="140207" y="634999"/>
                    </a:lnTo>
                    <a:lnTo>
                      <a:pt x="129539" y="634999"/>
                    </a:lnTo>
                    <a:lnTo>
                      <a:pt x="97536" y="660399"/>
                    </a:lnTo>
                    <a:lnTo>
                      <a:pt x="73151" y="673099"/>
                    </a:lnTo>
                    <a:lnTo>
                      <a:pt x="45719" y="673099"/>
                    </a:lnTo>
                    <a:lnTo>
                      <a:pt x="30480" y="685799"/>
                    </a:lnTo>
                    <a:lnTo>
                      <a:pt x="16763" y="685799"/>
                    </a:lnTo>
                    <a:lnTo>
                      <a:pt x="0" y="698499"/>
                    </a:lnTo>
                    <a:lnTo>
                      <a:pt x="82295" y="698499"/>
                    </a:lnTo>
                    <a:lnTo>
                      <a:pt x="108204" y="685799"/>
                    </a:lnTo>
                    <a:lnTo>
                      <a:pt x="131063" y="673099"/>
                    </a:lnTo>
                    <a:lnTo>
                      <a:pt x="143256" y="660399"/>
                    </a:lnTo>
                    <a:lnTo>
                      <a:pt x="153924" y="647699"/>
                    </a:lnTo>
                    <a:lnTo>
                      <a:pt x="166116" y="647699"/>
                    </a:lnTo>
                    <a:lnTo>
                      <a:pt x="187451" y="622299"/>
                    </a:lnTo>
                    <a:lnTo>
                      <a:pt x="196595" y="609599"/>
                    </a:lnTo>
                    <a:lnTo>
                      <a:pt x="217931" y="584199"/>
                    </a:lnTo>
                    <a:lnTo>
                      <a:pt x="236219" y="558800"/>
                    </a:lnTo>
                    <a:lnTo>
                      <a:pt x="245363" y="533400"/>
                    </a:lnTo>
                    <a:lnTo>
                      <a:pt x="260604" y="508000"/>
                    </a:lnTo>
                    <a:lnTo>
                      <a:pt x="275844" y="457200"/>
                    </a:lnTo>
                    <a:lnTo>
                      <a:pt x="281939" y="444500"/>
                    </a:lnTo>
                    <a:lnTo>
                      <a:pt x="295656" y="393700"/>
                    </a:lnTo>
                    <a:lnTo>
                      <a:pt x="310895" y="355600"/>
                    </a:lnTo>
                    <a:lnTo>
                      <a:pt x="318516" y="330200"/>
                    </a:lnTo>
                    <a:lnTo>
                      <a:pt x="333756" y="304800"/>
                    </a:lnTo>
                    <a:lnTo>
                      <a:pt x="342900" y="279400"/>
                    </a:lnTo>
                    <a:lnTo>
                      <a:pt x="364235" y="254000"/>
                    </a:lnTo>
                    <a:lnTo>
                      <a:pt x="387095" y="215900"/>
                    </a:lnTo>
                    <a:lnTo>
                      <a:pt x="411480" y="177800"/>
                    </a:lnTo>
                    <a:lnTo>
                      <a:pt x="435864" y="152400"/>
                    </a:lnTo>
                    <a:lnTo>
                      <a:pt x="461771" y="127000"/>
                    </a:lnTo>
                    <a:lnTo>
                      <a:pt x="486156" y="88900"/>
                    </a:lnTo>
                    <a:lnTo>
                      <a:pt x="496823" y="76200"/>
                    </a:lnTo>
                    <a:lnTo>
                      <a:pt x="509016" y="63500"/>
                    </a:lnTo>
                    <a:lnTo>
                      <a:pt x="519683" y="50800"/>
                    </a:lnTo>
                    <a:lnTo>
                      <a:pt x="528828" y="38100"/>
                    </a:lnTo>
                    <a:lnTo>
                      <a:pt x="556259" y="12700"/>
                    </a:lnTo>
                    <a:lnTo>
                      <a:pt x="57454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5"/>
              <p:cNvSpPr/>
              <p:nvPr/>
            </p:nvSpPr>
            <p:spPr>
              <a:xfrm>
                <a:off x="3300857" y="1873504"/>
                <a:ext cx="820419" cy="1867535"/>
              </a:xfrm>
              <a:custGeom>
                <a:avLst/>
                <a:gdLst/>
                <a:ahLst/>
                <a:cxnLst/>
                <a:rect l="l" t="t" r="r" b="b"/>
                <a:pathLst>
                  <a:path w="820420" h="1867535">
                    <a:moveTo>
                      <a:pt x="819912" y="0"/>
                    </a:moveTo>
                    <a:lnTo>
                      <a:pt x="774191" y="0"/>
                    </a:lnTo>
                    <a:lnTo>
                      <a:pt x="762000" y="12700"/>
                    </a:lnTo>
                    <a:lnTo>
                      <a:pt x="748283" y="25400"/>
                    </a:lnTo>
                    <a:lnTo>
                      <a:pt x="719327" y="50800"/>
                    </a:lnTo>
                    <a:lnTo>
                      <a:pt x="702563" y="76200"/>
                    </a:lnTo>
                    <a:lnTo>
                      <a:pt x="687323" y="88900"/>
                    </a:lnTo>
                    <a:lnTo>
                      <a:pt x="653795" y="127000"/>
                    </a:lnTo>
                    <a:lnTo>
                      <a:pt x="569976" y="203200"/>
                    </a:lnTo>
                    <a:lnTo>
                      <a:pt x="553212" y="215900"/>
                    </a:lnTo>
                    <a:lnTo>
                      <a:pt x="539495" y="241300"/>
                    </a:lnTo>
                    <a:lnTo>
                      <a:pt x="525779" y="254000"/>
                    </a:lnTo>
                    <a:lnTo>
                      <a:pt x="512063" y="254000"/>
                    </a:lnTo>
                    <a:lnTo>
                      <a:pt x="498347" y="266700"/>
                    </a:lnTo>
                    <a:lnTo>
                      <a:pt x="486155" y="279400"/>
                    </a:lnTo>
                    <a:lnTo>
                      <a:pt x="472439" y="292100"/>
                    </a:lnTo>
                    <a:lnTo>
                      <a:pt x="460247" y="292100"/>
                    </a:lnTo>
                    <a:lnTo>
                      <a:pt x="446531" y="304800"/>
                    </a:lnTo>
                    <a:lnTo>
                      <a:pt x="397763" y="330200"/>
                    </a:lnTo>
                    <a:lnTo>
                      <a:pt x="374903" y="342900"/>
                    </a:lnTo>
                    <a:lnTo>
                      <a:pt x="365759" y="342900"/>
                    </a:lnTo>
                    <a:lnTo>
                      <a:pt x="355091" y="355600"/>
                    </a:lnTo>
                    <a:lnTo>
                      <a:pt x="336803" y="368300"/>
                    </a:lnTo>
                    <a:lnTo>
                      <a:pt x="329183" y="381127"/>
                    </a:lnTo>
                    <a:lnTo>
                      <a:pt x="316991" y="393827"/>
                    </a:lnTo>
                    <a:lnTo>
                      <a:pt x="312419" y="406527"/>
                    </a:lnTo>
                    <a:lnTo>
                      <a:pt x="306323" y="419227"/>
                    </a:lnTo>
                    <a:lnTo>
                      <a:pt x="303275" y="431927"/>
                    </a:lnTo>
                    <a:lnTo>
                      <a:pt x="298703" y="444627"/>
                    </a:lnTo>
                    <a:lnTo>
                      <a:pt x="295655" y="457327"/>
                    </a:lnTo>
                    <a:lnTo>
                      <a:pt x="294131" y="457327"/>
                    </a:lnTo>
                    <a:lnTo>
                      <a:pt x="289559" y="470027"/>
                    </a:lnTo>
                    <a:lnTo>
                      <a:pt x="286512" y="470027"/>
                    </a:lnTo>
                    <a:lnTo>
                      <a:pt x="274319" y="495427"/>
                    </a:lnTo>
                    <a:lnTo>
                      <a:pt x="265175" y="495427"/>
                    </a:lnTo>
                    <a:lnTo>
                      <a:pt x="256031" y="508127"/>
                    </a:lnTo>
                    <a:lnTo>
                      <a:pt x="234695" y="533527"/>
                    </a:lnTo>
                    <a:lnTo>
                      <a:pt x="220979" y="546227"/>
                    </a:lnTo>
                    <a:lnTo>
                      <a:pt x="208787" y="558927"/>
                    </a:lnTo>
                    <a:lnTo>
                      <a:pt x="140207" y="609727"/>
                    </a:lnTo>
                    <a:lnTo>
                      <a:pt x="94487" y="660527"/>
                    </a:lnTo>
                    <a:lnTo>
                      <a:pt x="64007" y="711327"/>
                    </a:lnTo>
                    <a:lnTo>
                      <a:pt x="59435" y="724027"/>
                    </a:lnTo>
                    <a:lnTo>
                      <a:pt x="48767" y="736727"/>
                    </a:lnTo>
                    <a:lnTo>
                      <a:pt x="41147" y="762127"/>
                    </a:lnTo>
                    <a:lnTo>
                      <a:pt x="28955" y="812927"/>
                    </a:lnTo>
                    <a:lnTo>
                      <a:pt x="27431" y="825627"/>
                    </a:lnTo>
                    <a:lnTo>
                      <a:pt x="24383" y="838327"/>
                    </a:lnTo>
                    <a:lnTo>
                      <a:pt x="21335" y="863727"/>
                    </a:lnTo>
                    <a:lnTo>
                      <a:pt x="18287" y="876427"/>
                    </a:lnTo>
                    <a:lnTo>
                      <a:pt x="16763" y="901827"/>
                    </a:lnTo>
                    <a:lnTo>
                      <a:pt x="10667" y="927227"/>
                    </a:lnTo>
                    <a:lnTo>
                      <a:pt x="3047" y="990727"/>
                    </a:lnTo>
                    <a:lnTo>
                      <a:pt x="1523" y="1016127"/>
                    </a:lnTo>
                    <a:lnTo>
                      <a:pt x="0" y="1028827"/>
                    </a:lnTo>
                    <a:lnTo>
                      <a:pt x="0" y="1066927"/>
                    </a:lnTo>
                    <a:lnTo>
                      <a:pt x="1523" y="1092327"/>
                    </a:lnTo>
                    <a:lnTo>
                      <a:pt x="4571" y="1117727"/>
                    </a:lnTo>
                    <a:lnTo>
                      <a:pt x="9143" y="1130427"/>
                    </a:lnTo>
                    <a:lnTo>
                      <a:pt x="21335" y="1168527"/>
                    </a:lnTo>
                    <a:lnTo>
                      <a:pt x="27431" y="1181227"/>
                    </a:lnTo>
                    <a:lnTo>
                      <a:pt x="32003" y="1193927"/>
                    </a:lnTo>
                    <a:lnTo>
                      <a:pt x="44195" y="1219327"/>
                    </a:lnTo>
                    <a:lnTo>
                      <a:pt x="74675" y="1257427"/>
                    </a:lnTo>
                    <a:lnTo>
                      <a:pt x="92963" y="1270127"/>
                    </a:lnTo>
                    <a:lnTo>
                      <a:pt x="111251" y="1295527"/>
                    </a:lnTo>
                    <a:lnTo>
                      <a:pt x="149351" y="1333627"/>
                    </a:lnTo>
                    <a:lnTo>
                      <a:pt x="169163" y="1346327"/>
                    </a:lnTo>
                    <a:lnTo>
                      <a:pt x="187451" y="1371727"/>
                    </a:lnTo>
                    <a:lnTo>
                      <a:pt x="205739" y="1384427"/>
                    </a:lnTo>
                    <a:lnTo>
                      <a:pt x="222503" y="1409827"/>
                    </a:lnTo>
                    <a:lnTo>
                      <a:pt x="237743" y="1422527"/>
                    </a:lnTo>
                    <a:lnTo>
                      <a:pt x="251459" y="1447927"/>
                    </a:lnTo>
                    <a:lnTo>
                      <a:pt x="263651" y="1460627"/>
                    </a:lnTo>
                    <a:lnTo>
                      <a:pt x="268223" y="1473327"/>
                    </a:lnTo>
                    <a:lnTo>
                      <a:pt x="271271" y="1473327"/>
                    </a:lnTo>
                    <a:lnTo>
                      <a:pt x="278891" y="1498727"/>
                    </a:lnTo>
                    <a:lnTo>
                      <a:pt x="283463" y="1511427"/>
                    </a:lnTo>
                    <a:lnTo>
                      <a:pt x="288035" y="1536827"/>
                    </a:lnTo>
                    <a:lnTo>
                      <a:pt x="294131" y="1574927"/>
                    </a:lnTo>
                    <a:lnTo>
                      <a:pt x="294131" y="1638554"/>
                    </a:lnTo>
                    <a:lnTo>
                      <a:pt x="291083" y="1676654"/>
                    </a:lnTo>
                    <a:lnTo>
                      <a:pt x="284988" y="1714754"/>
                    </a:lnTo>
                    <a:lnTo>
                      <a:pt x="278891" y="1740154"/>
                    </a:lnTo>
                    <a:lnTo>
                      <a:pt x="275843" y="1765554"/>
                    </a:lnTo>
                    <a:lnTo>
                      <a:pt x="271271" y="1778254"/>
                    </a:lnTo>
                    <a:lnTo>
                      <a:pt x="268223" y="1790954"/>
                    </a:lnTo>
                    <a:lnTo>
                      <a:pt x="263651" y="1790954"/>
                    </a:lnTo>
                    <a:lnTo>
                      <a:pt x="259079" y="1803654"/>
                    </a:lnTo>
                    <a:lnTo>
                      <a:pt x="252983" y="1816354"/>
                    </a:lnTo>
                    <a:lnTo>
                      <a:pt x="240791" y="1816354"/>
                    </a:lnTo>
                    <a:lnTo>
                      <a:pt x="225551" y="1829054"/>
                    </a:lnTo>
                    <a:lnTo>
                      <a:pt x="208787" y="1841754"/>
                    </a:lnTo>
                    <a:lnTo>
                      <a:pt x="199643" y="1854454"/>
                    </a:lnTo>
                    <a:lnTo>
                      <a:pt x="188975" y="1854454"/>
                    </a:lnTo>
                    <a:lnTo>
                      <a:pt x="179831" y="1867154"/>
                    </a:lnTo>
                    <a:lnTo>
                      <a:pt x="222503" y="1867154"/>
                    </a:lnTo>
                    <a:lnTo>
                      <a:pt x="256031" y="1841754"/>
                    </a:lnTo>
                    <a:lnTo>
                      <a:pt x="263651" y="1841754"/>
                    </a:lnTo>
                    <a:lnTo>
                      <a:pt x="278891" y="1816354"/>
                    </a:lnTo>
                    <a:lnTo>
                      <a:pt x="291083" y="1790954"/>
                    </a:lnTo>
                    <a:lnTo>
                      <a:pt x="300227" y="1765554"/>
                    </a:lnTo>
                    <a:lnTo>
                      <a:pt x="303275" y="1752854"/>
                    </a:lnTo>
                    <a:lnTo>
                      <a:pt x="307847" y="1740154"/>
                    </a:lnTo>
                    <a:lnTo>
                      <a:pt x="313943" y="1702054"/>
                    </a:lnTo>
                    <a:lnTo>
                      <a:pt x="315467" y="1676654"/>
                    </a:lnTo>
                    <a:lnTo>
                      <a:pt x="318515" y="1663954"/>
                    </a:lnTo>
                    <a:lnTo>
                      <a:pt x="320039" y="1638554"/>
                    </a:lnTo>
                    <a:lnTo>
                      <a:pt x="320039" y="1600327"/>
                    </a:lnTo>
                    <a:lnTo>
                      <a:pt x="316991" y="1549527"/>
                    </a:lnTo>
                    <a:lnTo>
                      <a:pt x="313943" y="1536827"/>
                    </a:lnTo>
                    <a:lnTo>
                      <a:pt x="309371" y="1511427"/>
                    </a:lnTo>
                    <a:lnTo>
                      <a:pt x="303275" y="1486027"/>
                    </a:lnTo>
                    <a:lnTo>
                      <a:pt x="295655" y="1473327"/>
                    </a:lnTo>
                    <a:lnTo>
                      <a:pt x="291083" y="1460627"/>
                    </a:lnTo>
                    <a:lnTo>
                      <a:pt x="284988" y="1447927"/>
                    </a:lnTo>
                    <a:lnTo>
                      <a:pt x="280415" y="1435227"/>
                    </a:lnTo>
                    <a:lnTo>
                      <a:pt x="272795" y="1435227"/>
                    </a:lnTo>
                    <a:lnTo>
                      <a:pt x="259079" y="1409827"/>
                    </a:lnTo>
                    <a:lnTo>
                      <a:pt x="242315" y="1384427"/>
                    </a:lnTo>
                    <a:lnTo>
                      <a:pt x="225551" y="1371727"/>
                    </a:lnTo>
                    <a:lnTo>
                      <a:pt x="205739" y="1346327"/>
                    </a:lnTo>
                    <a:lnTo>
                      <a:pt x="187451" y="1333627"/>
                    </a:lnTo>
                    <a:lnTo>
                      <a:pt x="167639" y="1308227"/>
                    </a:lnTo>
                    <a:lnTo>
                      <a:pt x="111251" y="1257427"/>
                    </a:lnTo>
                    <a:lnTo>
                      <a:pt x="94487" y="1232027"/>
                    </a:lnTo>
                    <a:lnTo>
                      <a:pt x="77723" y="1219327"/>
                    </a:lnTo>
                    <a:lnTo>
                      <a:pt x="53339" y="1181227"/>
                    </a:lnTo>
                    <a:lnTo>
                      <a:pt x="48767" y="1168527"/>
                    </a:lnTo>
                    <a:lnTo>
                      <a:pt x="45719" y="1168527"/>
                    </a:lnTo>
                    <a:lnTo>
                      <a:pt x="38100" y="1143127"/>
                    </a:lnTo>
                    <a:lnTo>
                      <a:pt x="33527" y="1130427"/>
                    </a:lnTo>
                    <a:lnTo>
                      <a:pt x="30479" y="1105027"/>
                    </a:lnTo>
                    <a:lnTo>
                      <a:pt x="27431" y="1092327"/>
                    </a:lnTo>
                    <a:lnTo>
                      <a:pt x="25907" y="1066927"/>
                    </a:lnTo>
                    <a:lnTo>
                      <a:pt x="25907" y="1028827"/>
                    </a:lnTo>
                    <a:lnTo>
                      <a:pt x="30479" y="978027"/>
                    </a:lnTo>
                    <a:lnTo>
                      <a:pt x="36575" y="939927"/>
                    </a:lnTo>
                    <a:lnTo>
                      <a:pt x="38100" y="914527"/>
                    </a:lnTo>
                    <a:lnTo>
                      <a:pt x="44195" y="889127"/>
                    </a:lnTo>
                    <a:lnTo>
                      <a:pt x="45719" y="863727"/>
                    </a:lnTo>
                    <a:lnTo>
                      <a:pt x="48767" y="851027"/>
                    </a:lnTo>
                    <a:lnTo>
                      <a:pt x="51815" y="825627"/>
                    </a:lnTo>
                    <a:lnTo>
                      <a:pt x="54863" y="812927"/>
                    </a:lnTo>
                    <a:lnTo>
                      <a:pt x="56387" y="800227"/>
                    </a:lnTo>
                    <a:lnTo>
                      <a:pt x="65531" y="774827"/>
                    </a:lnTo>
                    <a:lnTo>
                      <a:pt x="73151" y="749427"/>
                    </a:lnTo>
                    <a:lnTo>
                      <a:pt x="82295" y="736727"/>
                    </a:lnTo>
                    <a:lnTo>
                      <a:pt x="86867" y="724027"/>
                    </a:lnTo>
                    <a:lnTo>
                      <a:pt x="99059" y="698627"/>
                    </a:lnTo>
                    <a:lnTo>
                      <a:pt x="114300" y="673227"/>
                    </a:lnTo>
                    <a:lnTo>
                      <a:pt x="123443" y="673227"/>
                    </a:lnTo>
                    <a:lnTo>
                      <a:pt x="134112" y="660527"/>
                    </a:lnTo>
                    <a:lnTo>
                      <a:pt x="170687" y="622427"/>
                    </a:lnTo>
                    <a:lnTo>
                      <a:pt x="225551" y="571627"/>
                    </a:lnTo>
                    <a:lnTo>
                      <a:pt x="237743" y="558927"/>
                    </a:lnTo>
                    <a:lnTo>
                      <a:pt x="251459" y="546227"/>
                    </a:lnTo>
                    <a:lnTo>
                      <a:pt x="263651" y="546227"/>
                    </a:lnTo>
                    <a:lnTo>
                      <a:pt x="274319" y="533527"/>
                    </a:lnTo>
                    <a:lnTo>
                      <a:pt x="292607" y="508127"/>
                    </a:lnTo>
                    <a:lnTo>
                      <a:pt x="300227" y="495427"/>
                    </a:lnTo>
                    <a:lnTo>
                      <a:pt x="306323" y="482727"/>
                    </a:lnTo>
                    <a:lnTo>
                      <a:pt x="312419" y="482727"/>
                    </a:lnTo>
                    <a:lnTo>
                      <a:pt x="316991" y="470027"/>
                    </a:lnTo>
                    <a:lnTo>
                      <a:pt x="327659" y="444627"/>
                    </a:lnTo>
                    <a:lnTo>
                      <a:pt x="330707" y="419227"/>
                    </a:lnTo>
                    <a:lnTo>
                      <a:pt x="348995" y="393827"/>
                    </a:lnTo>
                    <a:lnTo>
                      <a:pt x="362712" y="381127"/>
                    </a:lnTo>
                    <a:lnTo>
                      <a:pt x="370331" y="368300"/>
                    </a:lnTo>
                    <a:lnTo>
                      <a:pt x="379475" y="368300"/>
                    </a:lnTo>
                    <a:lnTo>
                      <a:pt x="411479" y="355600"/>
                    </a:lnTo>
                    <a:lnTo>
                      <a:pt x="434339" y="330200"/>
                    </a:lnTo>
                    <a:lnTo>
                      <a:pt x="458723" y="317500"/>
                    </a:lnTo>
                    <a:lnTo>
                      <a:pt x="513588" y="292100"/>
                    </a:lnTo>
                    <a:lnTo>
                      <a:pt x="541019" y="266700"/>
                    </a:lnTo>
                    <a:lnTo>
                      <a:pt x="586739" y="228600"/>
                    </a:lnTo>
                    <a:lnTo>
                      <a:pt x="603503" y="215900"/>
                    </a:lnTo>
                    <a:lnTo>
                      <a:pt x="670559" y="139700"/>
                    </a:lnTo>
                    <a:lnTo>
                      <a:pt x="705612" y="101600"/>
                    </a:lnTo>
                    <a:lnTo>
                      <a:pt x="720851" y="88900"/>
                    </a:lnTo>
                    <a:lnTo>
                      <a:pt x="737615" y="76200"/>
                    </a:lnTo>
                    <a:lnTo>
                      <a:pt x="751331" y="63500"/>
                    </a:lnTo>
                    <a:lnTo>
                      <a:pt x="766571" y="50800"/>
                    </a:lnTo>
                    <a:lnTo>
                      <a:pt x="790955" y="25400"/>
                    </a:lnTo>
                    <a:lnTo>
                      <a:pt x="801623" y="12700"/>
                    </a:lnTo>
                    <a:lnTo>
                      <a:pt x="810767" y="12700"/>
                    </a:lnTo>
                    <a:lnTo>
                      <a:pt x="81991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6"/>
              <p:cNvSpPr/>
              <p:nvPr/>
            </p:nvSpPr>
            <p:spPr>
              <a:xfrm>
                <a:off x="4087240" y="1860804"/>
                <a:ext cx="6286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2700">
                    <a:moveTo>
                      <a:pt x="62484" y="0"/>
                    </a:moveTo>
                    <a:lnTo>
                      <a:pt x="10668" y="0"/>
                    </a:lnTo>
                    <a:lnTo>
                      <a:pt x="0" y="12700"/>
                    </a:lnTo>
                    <a:lnTo>
                      <a:pt x="51816" y="12700"/>
                    </a:lnTo>
                    <a:lnTo>
                      <a:pt x="6248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7"/>
              <p:cNvSpPr/>
              <p:nvPr/>
            </p:nvSpPr>
            <p:spPr>
              <a:xfrm>
                <a:off x="4107053" y="1822704"/>
                <a:ext cx="12192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38100">
                    <a:moveTo>
                      <a:pt x="121920" y="0"/>
                    </a:moveTo>
                    <a:lnTo>
                      <a:pt x="76200" y="0"/>
                    </a:lnTo>
                    <a:lnTo>
                      <a:pt x="60960" y="12700"/>
                    </a:lnTo>
                    <a:lnTo>
                      <a:pt x="36575" y="12700"/>
                    </a:lnTo>
                    <a:lnTo>
                      <a:pt x="22860" y="25400"/>
                    </a:lnTo>
                    <a:lnTo>
                      <a:pt x="15239" y="25400"/>
                    </a:lnTo>
                    <a:lnTo>
                      <a:pt x="0" y="38100"/>
                    </a:lnTo>
                    <a:lnTo>
                      <a:pt x="77724" y="38100"/>
                    </a:lnTo>
                    <a:lnTo>
                      <a:pt x="86868" y="25400"/>
                    </a:lnTo>
                    <a:lnTo>
                      <a:pt x="108204" y="12700"/>
                    </a:lnTo>
                    <a:lnTo>
                      <a:pt x="12192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8"/>
              <p:cNvSpPr/>
              <p:nvPr/>
            </p:nvSpPr>
            <p:spPr>
              <a:xfrm>
                <a:off x="4192396" y="1632204"/>
                <a:ext cx="27432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190500">
                    <a:moveTo>
                      <a:pt x="259079" y="0"/>
                    </a:moveTo>
                    <a:lnTo>
                      <a:pt x="249936" y="12700"/>
                    </a:lnTo>
                    <a:lnTo>
                      <a:pt x="239267" y="12700"/>
                    </a:lnTo>
                    <a:lnTo>
                      <a:pt x="225551" y="25400"/>
                    </a:lnTo>
                    <a:lnTo>
                      <a:pt x="195072" y="50800"/>
                    </a:lnTo>
                    <a:lnTo>
                      <a:pt x="178307" y="63500"/>
                    </a:lnTo>
                    <a:lnTo>
                      <a:pt x="68579" y="139700"/>
                    </a:lnTo>
                    <a:lnTo>
                      <a:pt x="51815" y="152400"/>
                    </a:lnTo>
                    <a:lnTo>
                      <a:pt x="36575" y="165100"/>
                    </a:lnTo>
                    <a:lnTo>
                      <a:pt x="22860" y="177800"/>
                    </a:lnTo>
                    <a:lnTo>
                      <a:pt x="10667" y="177800"/>
                    </a:lnTo>
                    <a:lnTo>
                      <a:pt x="0" y="190500"/>
                    </a:lnTo>
                    <a:lnTo>
                      <a:pt x="50291" y="190500"/>
                    </a:lnTo>
                    <a:lnTo>
                      <a:pt x="100583" y="152400"/>
                    </a:lnTo>
                    <a:lnTo>
                      <a:pt x="120395" y="139700"/>
                    </a:lnTo>
                    <a:lnTo>
                      <a:pt x="193548" y="76200"/>
                    </a:lnTo>
                    <a:lnTo>
                      <a:pt x="210312" y="76200"/>
                    </a:lnTo>
                    <a:lnTo>
                      <a:pt x="240791" y="50800"/>
                    </a:lnTo>
                    <a:lnTo>
                      <a:pt x="254507" y="38100"/>
                    </a:lnTo>
                    <a:lnTo>
                      <a:pt x="265175" y="25400"/>
                    </a:lnTo>
                    <a:lnTo>
                      <a:pt x="274319" y="25400"/>
                    </a:lnTo>
                    <a:lnTo>
                      <a:pt x="25907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9"/>
              <p:cNvSpPr/>
              <p:nvPr/>
            </p:nvSpPr>
            <p:spPr>
              <a:xfrm>
                <a:off x="1025652" y="6568440"/>
                <a:ext cx="499872" cy="18135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20"/>
              <p:cNvSpPr/>
              <p:nvPr/>
            </p:nvSpPr>
            <p:spPr>
              <a:xfrm>
                <a:off x="1016508" y="6562343"/>
                <a:ext cx="514984" cy="19177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191770">
                    <a:moveTo>
                      <a:pt x="514603" y="0"/>
                    </a:moveTo>
                    <a:lnTo>
                      <a:pt x="105054" y="0"/>
                    </a:lnTo>
                    <a:lnTo>
                      <a:pt x="0" y="191643"/>
                    </a:lnTo>
                    <a:lnTo>
                      <a:pt x="409575" y="191643"/>
                    </a:lnTo>
                    <a:lnTo>
                      <a:pt x="411225" y="188595"/>
                    </a:lnTo>
                    <a:lnTo>
                      <a:pt x="12179" y="188595"/>
                    </a:lnTo>
                    <a:lnTo>
                      <a:pt x="7607" y="181000"/>
                    </a:lnTo>
                    <a:lnTo>
                      <a:pt x="16306" y="181000"/>
                    </a:lnTo>
                    <a:lnTo>
                      <a:pt x="109486" y="9118"/>
                    </a:lnTo>
                    <a:lnTo>
                      <a:pt x="108102" y="9118"/>
                    </a:lnTo>
                    <a:lnTo>
                      <a:pt x="111137" y="6083"/>
                    </a:lnTo>
                    <a:lnTo>
                      <a:pt x="499998" y="6083"/>
                    </a:lnTo>
                    <a:lnTo>
                      <a:pt x="502411" y="1524"/>
                    </a:lnTo>
                    <a:lnTo>
                      <a:pt x="513714" y="1524"/>
                    </a:lnTo>
                    <a:lnTo>
                      <a:pt x="5146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21"/>
              <p:cNvSpPr/>
              <p:nvPr/>
            </p:nvSpPr>
            <p:spPr>
              <a:xfrm>
                <a:off x="1024115" y="6743344"/>
                <a:ext cx="889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20">
                    <a:moveTo>
                      <a:pt x="8699" y="0"/>
                    </a:moveTo>
                    <a:lnTo>
                      <a:pt x="0" y="0"/>
                    </a:lnTo>
                    <a:lnTo>
                      <a:pt x="4571" y="7594"/>
                    </a:lnTo>
                    <a:lnTo>
                      <a:pt x="869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2"/>
              <p:cNvSpPr/>
              <p:nvPr/>
            </p:nvSpPr>
            <p:spPr>
              <a:xfrm>
                <a:off x="1028687" y="6747141"/>
                <a:ext cx="4019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1955">
                    <a:moveTo>
                      <a:pt x="0" y="0"/>
                    </a:moveTo>
                    <a:lnTo>
                      <a:pt x="401586" y="0"/>
                    </a:lnTo>
                  </a:path>
                </a:pathLst>
              </a:custGeom>
              <a:ln w="759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23"/>
              <p:cNvSpPr/>
              <p:nvPr/>
            </p:nvSpPr>
            <p:spPr>
              <a:xfrm>
                <a:off x="1419986" y="6563868"/>
                <a:ext cx="106172" cy="18251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4"/>
              <p:cNvSpPr/>
              <p:nvPr/>
            </p:nvSpPr>
            <p:spPr>
              <a:xfrm>
                <a:off x="1124610" y="6568426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3175">
                    <a:moveTo>
                      <a:pt x="3035" y="0"/>
                    </a:moveTo>
                    <a:lnTo>
                      <a:pt x="0" y="3035"/>
                    </a:lnTo>
                    <a:lnTo>
                      <a:pt x="1384" y="3035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25"/>
              <p:cNvSpPr/>
              <p:nvPr/>
            </p:nvSpPr>
            <p:spPr>
              <a:xfrm>
                <a:off x="1125994" y="6569944"/>
                <a:ext cx="3905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0525">
                    <a:moveTo>
                      <a:pt x="0" y="0"/>
                    </a:moveTo>
                    <a:lnTo>
                      <a:pt x="390512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6"/>
              <p:cNvSpPr/>
              <p:nvPr/>
            </p:nvSpPr>
            <p:spPr>
              <a:xfrm>
                <a:off x="1518919" y="6563868"/>
                <a:ext cx="1143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7620">
                    <a:moveTo>
                      <a:pt x="11303" y="0"/>
                    </a:moveTo>
                    <a:lnTo>
                      <a:pt x="0" y="0"/>
                    </a:lnTo>
                    <a:lnTo>
                      <a:pt x="4571" y="7594"/>
                    </a:lnTo>
                    <a:lnTo>
                      <a:pt x="7239" y="7594"/>
                    </a:lnTo>
                    <a:lnTo>
                      <a:pt x="113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27"/>
              <p:cNvSpPr txBox="1"/>
              <p:nvPr/>
            </p:nvSpPr>
            <p:spPr>
              <a:xfrm>
                <a:off x="1119936" y="6561531"/>
                <a:ext cx="304165" cy="1625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 b="1" dirty="0">
                    <a:latin typeface="Calibri"/>
                    <a:cs typeface="Calibri"/>
                  </a:rPr>
                  <a:t>C</a:t>
                </a:r>
                <a:r>
                  <a:rPr sz="900" b="1" spc="-20" dirty="0">
                    <a:latin typeface="Calibri"/>
                    <a:cs typeface="Calibri"/>
                  </a:rPr>
                  <a:t>N</a:t>
                </a:r>
                <a:r>
                  <a:rPr sz="900" b="1" spc="-5" dirty="0">
                    <a:latin typeface="Calibri"/>
                    <a:cs typeface="Calibri"/>
                  </a:rPr>
                  <a:t>D</a:t>
                </a:r>
                <a:r>
                  <a:rPr sz="900" b="1" dirty="0">
                    <a:latin typeface="Calibri"/>
                    <a:cs typeface="Calibri"/>
                  </a:rPr>
                  <a:t>G</a:t>
                </a:r>
                <a:endParaRPr sz="900">
                  <a:latin typeface="Calibri"/>
                  <a:cs typeface="Calibri"/>
                </a:endParaRPr>
              </a:p>
            </p:txBody>
          </p:sp>
          <p:sp>
            <p:nvSpPr>
              <p:cNvPr id="50" name="object 28"/>
              <p:cNvSpPr/>
              <p:nvPr/>
            </p:nvSpPr>
            <p:spPr>
              <a:xfrm>
                <a:off x="1761744" y="5006340"/>
                <a:ext cx="126492" cy="12953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29"/>
              <p:cNvSpPr/>
              <p:nvPr/>
            </p:nvSpPr>
            <p:spPr>
              <a:xfrm>
                <a:off x="3140964" y="4187952"/>
                <a:ext cx="106680" cy="1021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30"/>
              <p:cNvSpPr/>
              <p:nvPr/>
            </p:nvSpPr>
            <p:spPr>
              <a:xfrm>
                <a:off x="3535679" y="2235707"/>
                <a:ext cx="128015" cy="12953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31"/>
              <p:cNvSpPr txBox="1"/>
              <p:nvPr/>
            </p:nvSpPr>
            <p:spPr>
              <a:xfrm>
                <a:off x="4452365" y="1480819"/>
                <a:ext cx="531495" cy="14795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00" b="1" spc="-5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C.d.Pescaia</a:t>
                </a:r>
                <a:endParaRPr sz="800"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object 32"/>
              <p:cNvSpPr/>
              <p:nvPr/>
            </p:nvSpPr>
            <p:spPr>
              <a:xfrm>
                <a:off x="4393691" y="1589531"/>
                <a:ext cx="85344" cy="8686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33"/>
              <p:cNvSpPr txBox="1"/>
              <p:nvPr/>
            </p:nvSpPr>
            <p:spPr>
              <a:xfrm>
                <a:off x="3709542" y="2180336"/>
                <a:ext cx="269875" cy="14795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00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Ol</a:t>
                </a:r>
                <a:r>
                  <a:rPr sz="800" b="1" spc="-5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sz="800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ia</a:t>
                </a:r>
                <a:endParaRPr sz="8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object 34"/>
              <p:cNvSpPr txBox="1"/>
              <p:nvPr/>
            </p:nvSpPr>
            <p:spPr>
              <a:xfrm>
                <a:off x="3234944" y="4057014"/>
                <a:ext cx="295275" cy="14795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El</a:t>
                </a:r>
                <a:r>
                  <a:rPr sz="800" b="1" spc="-12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sz="800" b="1" spc="-5" dirty="0">
                    <a:solidFill>
                      <a:srgbClr val="FF0000"/>
                    </a:solidFill>
                    <a:latin typeface="Calibri"/>
                    <a:cs typeface="Calibri"/>
                  </a:rPr>
                  <a:t>Kala</a:t>
                </a:r>
                <a:endParaRPr sz="800">
                  <a:latin typeface="Calibri"/>
                  <a:cs typeface="Calibri"/>
                </a:endParaRPr>
              </a:p>
            </p:txBody>
          </p:sp>
          <p:sp>
            <p:nvSpPr>
              <p:cNvPr id="57" name="object 35"/>
              <p:cNvSpPr/>
              <p:nvPr/>
            </p:nvSpPr>
            <p:spPr>
              <a:xfrm>
                <a:off x="3473196" y="3153155"/>
                <a:ext cx="86867" cy="8839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37"/>
            <p:cNvSpPr txBox="1"/>
            <p:nvPr/>
          </p:nvSpPr>
          <p:spPr>
            <a:xfrm>
              <a:off x="5434711" y="1846170"/>
              <a:ext cx="3530756" cy="811530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298450" marR="5080" indent="-285750">
                <a:lnSpc>
                  <a:spcPct val="894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</a:pP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Hassi </a:t>
              </a:r>
              <a:r>
                <a:rPr sz="1400" b="1" spc="-15" dirty="0">
                  <a:solidFill>
                    <a:srgbClr val="BE4F4D"/>
                  </a:solidFill>
                  <a:latin typeface="Calibri"/>
                  <a:cs typeface="Calibri"/>
                </a:rPr>
                <a:t>R’mel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- El </a:t>
              </a: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Kala Ouest</a:t>
              </a:r>
              <a:r>
                <a:rPr sz="1400" b="1" spc="-185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(onshore  </a:t>
              </a:r>
              <a:r>
                <a:rPr sz="1400" b="1" spc="-15" dirty="0">
                  <a:solidFill>
                    <a:srgbClr val="BE4F4D"/>
                  </a:solidFill>
                  <a:latin typeface="Calibri"/>
                  <a:cs typeface="Calibri"/>
                </a:rPr>
                <a:t>pipeline/Algérie): </a:t>
              </a:r>
              <a:r>
                <a:rPr sz="1400" b="1" spc="-10" dirty="0">
                  <a:latin typeface="Calibri"/>
                  <a:cs typeface="Calibri"/>
                </a:rPr>
                <a:t>Diamètre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48’’  Longueur </a:t>
              </a:r>
              <a:r>
                <a:rPr sz="1400" b="1" dirty="0">
                  <a:latin typeface="Calibri"/>
                  <a:cs typeface="Calibri"/>
                </a:rPr>
                <a:t>:</a:t>
              </a:r>
              <a:r>
                <a:rPr sz="1400" b="1" spc="-60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640km</a:t>
              </a:r>
              <a:endParaRPr sz="1400" dirty="0">
                <a:latin typeface="Calibri"/>
                <a:cs typeface="Calibri"/>
              </a:endParaRPr>
            </a:p>
            <a:p>
              <a:pPr marL="12700">
                <a:lnSpc>
                  <a:spcPts val="1500"/>
                </a:lnSpc>
              </a:pPr>
              <a:r>
                <a:rPr sz="1400" b="1" dirty="0">
                  <a:latin typeface="Calibri"/>
                  <a:cs typeface="Calibri"/>
                </a:rPr>
                <a:t>Une </a:t>
              </a:r>
              <a:r>
                <a:rPr sz="1400" b="1" spc="-10" dirty="0">
                  <a:latin typeface="Calibri"/>
                  <a:cs typeface="Calibri"/>
                </a:rPr>
                <a:t>station </a:t>
              </a:r>
              <a:r>
                <a:rPr sz="1400" b="1" dirty="0">
                  <a:latin typeface="Calibri"/>
                  <a:cs typeface="Calibri"/>
                </a:rPr>
                <a:t>à </a:t>
              </a:r>
              <a:r>
                <a:rPr sz="1400" b="1" spc="-5" dirty="0">
                  <a:latin typeface="Calibri"/>
                  <a:cs typeface="Calibri"/>
                </a:rPr>
                <a:t>El</a:t>
              </a:r>
              <a:r>
                <a:rPr sz="1400" b="1" spc="-215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Kala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60" name="object 38"/>
            <p:cNvSpPr txBox="1"/>
            <p:nvPr/>
          </p:nvSpPr>
          <p:spPr>
            <a:xfrm>
              <a:off x="5413375" y="2801308"/>
              <a:ext cx="3614420" cy="141128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97815" indent="-285750">
                <a:lnSpc>
                  <a:spcPts val="1590"/>
                </a:lnSpc>
                <a:spcBef>
                  <a:spcPts val="105"/>
                </a:spcBef>
                <a:buSzPct val="85714"/>
                <a:buFont typeface="Arial" panose="020B0604020202020204" pitchFamily="34" charset="0"/>
                <a:buChar char="•"/>
                <a:tabLst>
                  <a:tab pos="102870" algn="l"/>
                </a:tabLst>
              </a:pP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El</a:t>
              </a:r>
              <a:r>
                <a:rPr sz="1400" b="1" spc="-20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Kala</a:t>
              </a:r>
              <a:r>
                <a:rPr sz="1400" b="1" spc="-50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-</a:t>
              </a:r>
              <a:r>
                <a:rPr sz="1400" b="1" spc="-15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Cagliari</a:t>
              </a:r>
              <a:r>
                <a:rPr sz="1400" b="1" spc="-50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spc="-10" dirty="0">
                  <a:solidFill>
                    <a:srgbClr val="BE4F4D"/>
                  </a:solidFill>
                  <a:latin typeface="Calibri"/>
                  <a:cs typeface="Calibri"/>
                </a:rPr>
                <a:t>(offshore</a:t>
              </a:r>
              <a:r>
                <a:rPr sz="1400" b="1" spc="-60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pipeline)</a:t>
              </a:r>
              <a:r>
                <a:rPr sz="1400" b="1" spc="-145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:</a:t>
              </a:r>
              <a:endParaRPr sz="1400" dirty="0">
                <a:latin typeface="Calibri"/>
                <a:cs typeface="Calibri"/>
              </a:endParaRPr>
            </a:p>
            <a:p>
              <a:pPr marL="927100">
                <a:lnSpc>
                  <a:spcPts val="1550"/>
                </a:lnSpc>
              </a:pPr>
              <a:r>
                <a:rPr sz="1400" b="1" spc="-10" dirty="0">
                  <a:latin typeface="Calibri"/>
                  <a:cs typeface="Calibri"/>
                </a:rPr>
                <a:t>Diamètre </a:t>
              </a:r>
              <a:r>
                <a:rPr sz="1400" b="1" dirty="0">
                  <a:latin typeface="Calibri"/>
                  <a:cs typeface="Calibri"/>
                </a:rPr>
                <a:t>:</a:t>
              </a:r>
              <a:r>
                <a:rPr sz="1400" b="1" spc="-114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24’’</a:t>
              </a:r>
              <a:endParaRPr sz="1400" dirty="0">
                <a:latin typeface="Calibri"/>
                <a:cs typeface="Calibri"/>
              </a:endParaRPr>
            </a:p>
            <a:p>
              <a:pPr marL="927100" marR="803910">
                <a:lnSpc>
                  <a:spcPts val="1500"/>
                </a:lnSpc>
                <a:spcBef>
                  <a:spcPts val="155"/>
                </a:spcBef>
              </a:pPr>
              <a:r>
                <a:rPr sz="1400" b="1" dirty="0">
                  <a:latin typeface="Calibri"/>
                  <a:cs typeface="Calibri"/>
                </a:rPr>
                <a:t>Épaisseur </a:t>
              </a:r>
              <a:r>
                <a:rPr sz="1400" b="1" spc="-10" dirty="0">
                  <a:latin typeface="Calibri"/>
                  <a:cs typeface="Calibri"/>
                </a:rPr>
                <a:t>max.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31.8</a:t>
              </a:r>
              <a:r>
                <a:rPr sz="1400" b="1" spc="-120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mm  Longueur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310 </a:t>
              </a:r>
              <a:r>
                <a:rPr sz="1400" b="1" dirty="0">
                  <a:latin typeface="Calibri"/>
                  <a:cs typeface="Calibri"/>
                </a:rPr>
                <a:t>km  </a:t>
              </a:r>
              <a:r>
                <a:rPr sz="1400" b="1" spc="-10" dirty="0">
                  <a:latin typeface="Calibri"/>
                  <a:cs typeface="Calibri"/>
                </a:rPr>
                <a:t>Profondeur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1950 mètre  Pression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200</a:t>
              </a:r>
              <a:r>
                <a:rPr sz="1400" b="1" spc="-105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bars</a:t>
              </a:r>
              <a:endParaRPr sz="1400" dirty="0">
                <a:latin typeface="Calibri"/>
                <a:cs typeface="Calibri"/>
              </a:endParaRPr>
            </a:p>
            <a:p>
              <a:pPr marL="927100">
                <a:lnSpc>
                  <a:spcPts val="1480"/>
                </a:lnSpc>
              </a:pPr>
              <a:r>
                <a:rPr sz="1400" b="1" dirty="0">
                  <a:latin typeface="Calibri"/>
                  <a:cs typeface="Calibri"/>
                </a:rPr>
                <a:t>Une</a:t>
              </a:r>
              <a:r>
                <a:rPr sz="1400" b="1" spc="-45" dirty="0">
                  <a:latin typeface="Calibri"/>
                  <a:cs typeface="Calibri"/>
                </a:rPr>
                <a:t> </a:t>
              </a:r>
              <a:r>
                <a:rPr sz="1400" b="1" spc="-10" dirty="0">
                  <a:latin typeface="Calibri"/>
                  <a:cs typeface="Calibri"/>
                </a:rPr>
                <a:t>station</a:t>
              </a:r>
              <a:r>
                <a:rPr sz="1400" b="1" spc="-6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de</a:t>
              </a:r>
              <a:r>
                <a:rPr sz="1400" b="1" spc="-25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compression</a:t>
              </a:r>
              <a:r>
                <a:rPr sz="1400" b="1" spc="-6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à</a:t>
              </a:r>
              <a:r>
                <a:rPr sz="1400" b="1" spc="-20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El</a:t>
              </a:r>
              <a:r>
                <a:rPr sz="1400" b="1" spc="-140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Kala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63" name="object 41"/>
            <p:cNvSpPr txBox="1"/>
            <p:nvPr/>
          </p:nvSpPr>
          <p:spPr>
            <a:xfrm>
              <a:off x="5705855" y="4204328"/>
              <a:ext cx="2642235" cy="1577355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298450" marR="535305" indent="-285750">
                <a:lnSpc>
                  <a:spcPts val="15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Olbia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- </a:t>
              </a:r>
              <a:r>
                <a:rPr sz="1400" b="1" spc="-10" dirty="0">
                  <a:solidFill>
                    <a:srgbClr val="BE4F4D"/>
                  </a:solidFill>
                  <a:latin typeface="Calibri"/>
                  <a:cs typeface="Calibri"/>
                </a:rPr>
                <a:t>C.d.Pescaia</a:t>
              </a:r>
              <a:r>
                <a:rPr sz="1400" b="1" spc="-110" dirty="0">
                  <a:solidFill>
                    <a:srgbClr val="BE4F4D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rgbClr val="BE4F4D"/>
                  </a:solidFill>
                  <a:latin typeface="Calibri"/>
                  <a:cs typeface="Calibri"/>
                </a:rPr>
                <a:t>(Offshore  </a:t>
              </a:r>
              <a:r>
                <a:rPr sz="1400" b="1" dirty="0">
                  <a:solidFill>
                    <a:srgbClr val="BE4F4D"/>
                  </a:solidFill>
                  <a:latin typeface="Calibri"/>
                  <a:cs typeface="Calibri"/>
                </a:rPr>
                <a:t>pipeline) : </a:t>
              </a:r>
              <a:r>
                <a:rPr sz="1400" b="1" spc="-10" dirty="0">
                  <a:latin typeface="Calibri"/>
                  <a:cs typeface="Calibri"/>
                </a:rPr>
                <a:t>Diamètre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22’’  </a:t>
              </a:r>
              <a:r>
                <a:rPr sz="1400" b="1" dirty="0">
                  <a:latin typeface="Calibri"/>
                  <a:cs typeface="Calibri"/>
                </a:rPr>
                <a:t>Epaisseur : </a:t>
              </a:r>
              <a:r>
                <a:rPr sz="1400" b="1" spc="-5" dirty="0">
                  <a:latin typeface="Calibri"/>
                  <a:cs typeface="Calibri"/>
                </a:rPr>
                <a:t>21.6mm  Longueur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220km  </a:t>
              </a:r>
              <a:r>
                <a:rPr sz="1400" b="1" spc="-10" dirty="0">
                  <a:latin typeface="Calibri"/>
                  <a:cs typeface="Calibri"/>
                </a:rPr>
                <a:t>Profondeur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900 </a:t>
              </a:r>
              <a:r>
                <a:rPr sz="1400" b="1" spc="-10" dirty="0">
                  <a:latin typeface="Calibri"/>
                  <a:cs typeface="Calibri"/>
                </a:rPr>
                <a:t>mètres  </a:t>
              </a:r>
              <a:r>
                <a:rPr sz="1400" b="1" spc="-5" dirty="0">
                  <a:latin typeface="Calibri"/>
                  <a:cs typeface="Calibri"/>
                </a:rPr>
                <a:t>Pression </a:t>
              </a:r>
              <a:r>
                <a:rPr sz="1400" b="1" dirty="0">
                  <a:latin typeface="Calibri"/>
                  <a:cs typeface="Calibri"/>
                </a:rPr>
                <a:t>: </a:t>
              </a:r>
              <a:r>
                <a:rPr sz="1400" b="1" spc="-5" dirty="0">
                  <a:latin typeface="Calibri"/>
                  <a:cs typeface="Calibri"/>
                </a:rPr>
                <a:t>190</a:t>
              </a:r>
              <a:r>
                <a:rPr sz="1400" b="1" spc="-110" dirty="0">
                  <a:latin typeface="Calibri"/>
                  <a:cs typeface="Calibri"/>
                </a:rPr>
                <a:t> </a:t>
              </a:r>
              <a:r>
                <a:rPr sz="1400" b="1" spc="-5" dirty="0">
                  <a:latin typeface="Calibri"/>
                  <a:cs typeface="Calibri"/>
                </a:rPr>
                <a:t>bars</a:t>
              </a:r>
              <a:endParaRPr sz="1400" dirty="0">
                <a:latin typeface="Calibri"/>
                <a:cs typeface="Calibri"/>
              </a:endParaRPr>
            </a:p>
            <a:p>
              <a:pPr marL="12700">
                <a:lnSpc>
                  <a:spcPts val="1480"/>
                </a:lnSpc>
              </a:pPr>
              <a:r>
                <a:rPr sz="1400" b="1" dirty="0">
                  <a:latin typeface="Calibri"/>
                  <a:cs typeface="Calibri"/>
                </a:rPr>
                <a:t>Une </a:t>
              </a:r>
              <a:r>
                <a:rPr sz="1400" b="1" spc="-10" dirty="0">
                  <a:latin typeface="Calibri"/>
                  <a:cs typeface="Calibri"/>
                </a:rPr>
                <a:t>station </a:t>
              </a:r>
              <a:r>
                <a:rPr sz="1400" b="1" dirty="0">
                  <a:latin typeface="Calibri"/>
                  <a:cs typeface="Calibri"/>
                </a:rPr>
                <a:t>de </a:t>
              </a:r>
              <a:r>
                <a:rPr sz="1400" b="1" spc="-5" dirty="0">
                  <a:latin typeface="Calibri"/>
                  <a:cs typeface="Calibri"/>
                </a:rPr>
                <a:t>compression </a:t>
              </a:r>
              <a:r>
                <a:rPr sz="1400" b="1" dirty="0">
                  <a:latin typeface="Calibri"/>
                  <a:cs typeface="Calibri"/>
                </a:rPr>
                <a:t>à</a:t>
              </a:r>
              <a:r>
                <a:rPr sz="1400" b="1" spc="-6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Olbia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64" name="object 44"/>
            <p:cNvSpPr/>
            <p:nvPr/>
          </p:nvSpPr>
          <p:spPr>
            <a:xfrm>
              <a:off x="5705855" y="169748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572" y="0"/>
                  </a:moveTo>
                  <a:lnTo>
                    <a:pt x="0" y="0"/>
                  </a:lnTo>
                  <a:lnTo>
                    <a:pt x="4572" y="457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9"/>
            <p:cNvSpPr txBox="1"/>
            <p:nvPr/>
          </p:nvSpPr>
          <p:spPr>
            <a:xfrm>
              <a:off x="5535357" y="1332623"/>
              <a:ext cx="298323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359535" algn="l"/>
                </a:tabLst>
              </a:pPr>
              <a:r>
                <a:rPr sz="2800" b="1" spc="-15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Projet	</a:t>
              </a:r>
              <a:r>
                <a:rPr sz="2800" b="1" spc="-5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G A L S</a:t>
              </a:r>
              <a:r>
                <a:rPr sz="2800" b="1" spc="-160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 </a:t>
              </a:r>
              <a:r>
                <a:rPr sz="2800" b="1" spc="-5" dirty="0">
                  <a:solidFill>
                    <a:srgbClr val="FFC000"/>
                  </a:solidFill>
                  <a:latin typeface="Bookman Old Style"/>
                  <a:cs typeface="Bookman Old Style"/>
                </a:rPr>
                <a:t>I</a:t>
              </a:r>
              <a:endParaRPr sz="2800" dirty="0">
                <a:solidFill>
                  <a:srgbClr val="FFC000"/>
                </a:solidFill>
                <a:latin typeface="Bookman Old Style"/>
                <a:cs typeface="Bookman Old Sty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8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8003" y="3595217"/>
            <a:ext cx="4913111" cy="535531"/>
          </a:xfrm>
        </p:spPr>
        <p:txBody>
          <a:bodyPr/>
          <a:lstStyle/>
          <a:p>
            <a:pPr algn="ctr"/>
            <a:r>
              <a:rPr lang="fr-FR" b="0" dirty="0" smtClean="0">
                <a:latin typeface="Calibri"/>
                <a:cs typeface="Calibri"/>
              </a:rPr>
              <a:t>CHAPITRE II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48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20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44807" y="1660233"/>
            <a:ext cx="401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>
                <a:solidFill>
                  <a:srgbClr val="FFC000"/>
                </a:solidFill>
              </a:rPr>
              <a:t>Stations de Pompage &amp; Compression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"/>
          <p:cNvSpPr txBox="1"/>
          <p:nvPr/>
        </p:nvSpPr>
        <p:spPr>
          <a:xfrm>
            <a:off x="1253762" y="2294779"/>
            <a:ext cx="7874000" cy="28039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Sonatrach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dispose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82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stations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pompage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compression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équipées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plus de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290  machines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tournantes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principales d'une  puissance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totale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près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03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millions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80" dirty="0">
                <a:solidFill>
                  <a:srgbClr val="63B7C6"/>
                </a:solidFill>
                <a:latin typeface="Calibri"/>
                <a:cs typeface="Calibri"/>
              </a:rPr>
              <a:t>CV.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2413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Turbopompes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pour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canalisations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circuit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des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Oléoducs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18415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Turbocompresseurs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pour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canalisations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circuit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des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Gazoducs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9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21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44807" y="1660233"/>
            <a:ext cx="343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>
                <a:solidFill>
                  <a:srgbClr val="FFC000"/>
                </a:solidFill>
              </a:rPr>
              <a:t>Station de Compression du Gaz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76579" y="2163134"/>
            <a:ext cx="7318248" cy="413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8485429" y="3356477"/>
            <a:ext cx="2477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GR-5 </a:t>
            </a:r>
            <a:r>
              <a:rPr sz="2800" spc="-15" dirty="0">
                <a:solidFill>
                  <a:srgbClr val="FFC000"/>
                </a:solidFill>
                <a:latin typeface="Calibri"/>
                <a:cs typeface="Calibri"/>
              </a:rPr>
              <a:t>Hassi-</a:t>
            </a:r>
            <a:r>
              <a:rPr sz="28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C000"/>
                </a:solidFill>
                <a:latin typeface="Calibri"/>
                <a:cs typeface="Calibri"/>
              </a:rPr>
              <a:t>Rmel</a:t>
            </a:r>
            <a:endParaRPr sz="2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22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44807" y="1660233"/>
            <a:ext cx="3598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Transport </a:t>
            </a:r>
            <a:r>
              <a:rPr lang="fr-FR" sz="2400" spc="-20" dirty="0">
                <a:solidFill>
                  <a:srgbClr val="FFC000"/>
                </a:solidFill>
                <a:latin typeface="Calibri"/>
                <a:cs typeface="Calibri"/>
              </a:rPr>
              <a:t>Par </a:t>
            </a:r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Voie</a:t>
            </a:r>
            <a:r>
              <a:rPr lang="fr-FR" sz="2400" spc="-1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400" dirty="0">
                <a:solidFill>
                  <a:srgbClr val="FFC000"/>
                </a:solidFill>
                <a:latin typeface="Calibri"/>
                <a:cs typeface="Calibri"/>
              </a:rPr>
              <a:t>Maritime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1271584" y="2314575"/>
            <a:ext cx="86106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4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23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34111" y="1566495"/>
            <a:ext cx="3598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Transport </a:t>
            </a:r>
            <a:r>
              <a:rPr lang="fr-FR" sz="2400" spc="-20" dirty="0">
                <a:solidFill>
                  <a:srgbClr val="FFC000"/>
                </a:solidFill>
                <a:latin typeface="Calibri"/>
                <a:cs typeface="Calibri"/>
              </a:rPr>
              <a:t>Par </a:t>
            </a:r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Voie</a:t>
            </a:r>
            <a:r>
              <a:rPr lang="fr-FR" sz="2400" spc="-1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400" dirty="0">
                <a:solidFill>
                  <a:srgbClr val="FFC000"/>
                </a:solidFill>
                <a:latin typeface="Calibri"/>
                <a:cs typeface="Calibri"/>
              </a:rPr>
              <a:t>Maritime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e 28"/>
          <p:cNvGrpSpPr/>
          <p:nvPr/>
        </p:nvGrpSpPr>
        <p:grpSpPr>
          <a:xfrm>
            <a:off x="1629375" y="2028160"/>
            <a:ext cx="7443284" cy="4206012"/>
            <a:chOff x="772668" y="388366"/>
            <a:chExt cx="9144000" cy="6820153"/>
          </a:xfrm>
        </p:grpSpPr>
        <p:sp>
          <p:nvSpPr>
            <p:cNvPr id="30" name="object 2"/>
            <p:cNvSpPr txBox="1"/>
            <p:nvPr/>
          </p:nvSpPr>
          <p:spPr>
            <a:xfrm>
              <a:off x="1321561" y="1993201"/>
              <a:ext cx="142875" cy="4546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3540"/>
                </a:lnSpc>
              </a:pPr>
              <a:r>
                <a:rPr sz="3200" dirty="0">
                  <a:latin typeface="Arial"/>
                  <a:cs typeface="Arial"/>
                </a:rPr>
                <a:t>•</a:t>
              </a:r>
              <a:endParaRPr sz="3200">
                <a:latin typeface="Arial"/>
                <a:cs typeface="Arial"/>
              </a:endParaRPr>
            </a:p>
          </p:txBody>
        </p:sp>
        <p:sp>
          <p:nvSpPr>
            <p:cNvPr id="31" name="object 3"/>
            <p:cNvSpPr/>
            <p:nvPr/>
          </p:nvSpPr>
          <p:spPr>
            <a:xfrm>
              <a:off x="772668" y="827531"/>
              <a:ext cx="9144000" cy="6380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1025652" y="467867"/>
              <a:ext cx="501650" cy="214629"/>
            </a:xfrm>
            <a:custGeom>
              <a:avLst/>
              <a:gdLst/>
              <a:ahLst/>
              <a:cxnLst/>
              <a:rect l="l" t="t" r="r" b="b"/>
              <a:pathLst>
                <a:path w="501650" h="214629">
                  <a:moveTo>
                    <a:pt x="0" y="214502"/>
                  </a:moveTo>
                  <a:lnTo>
                    <a:pt x="501141" y="214502"/>
                  </a:lnTo>
                  <a:lnTo>
                    <a:pt x="501141" y="0"/>
                  </a:lnTo>
                  <a:lnTo>
                    <a:pt x="0" y="0"/>
                  </a:lnTo>
                  <a:lnTo>
                    <a:pt x="0" y="2145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1011936" y="455675"/>
              <a:ext cx="530225" cy="240665"/>
            </a:xfrm>
            <a:custGeom>
              <a:avLst/>
              <a:gdLst/>
              <a:ahLst/>
              <a:cxnLst/>
              <a:rect l="l" t="t" r="r" b="b"/>
              <a:pathLst>
                <a:path w="530225" h="240665">
                  <a:moveTo>
                    <a:pt x="523747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234187"/>
                  </a:lnTo>
                  <a:lnTo>
                    <a:pt x="6095" y="240283"/>
                  </a:lnTo>
                  <a:lnTo>
                    <a:pt x="523747" y="240283"/>
                  </a:lnTo>
                  <a:lnTo>
                    <a:pt x="529844" y="234187"/>
                  </a:lnTo>
                  <a:lnTo>
                    <a:pt x="529844" y="228091"/>
                  </a:lnTo>
                  <a:lnTo>
                    <a:pt x="25882" y="228091"/>
                  </a:lnTo>
                  <a:lnTo>
                    <a:pt x="13703" y="214375"/>
                  </a:lnTo>
                  <a:lnTo>
                    <a:pt x="25882" y="214375"/>
                  </a:lnTo>
                  <a:lnTo>
                    <a:pt x="25882" y="24383"/>
                  </a:lnTo>
                  <a:lnTo>
                    <a:pt x="13703" y="24383"/>
                  </a:lnTo>
                  <a:lnTo>
                    <a:pt x="25882" y="12191"/>
                  </a:lnTo>
                  <a:lnTo>
                    <a:pt x="529844" y="12191"/>
                  </a:lnTo>
                  <a:lnTo>
                    <a:pt x="529844" y="4571"/>
                  </a:lnTo>
                  <a:lnTo>
                    <a:pt x="5237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/>
            <p:cNvSpPr/>
            <p:nvPr/>
          </p:nvSpPr>
          <p:spPr>
            <a:xfrm>
              <a:off x="1037818" y="676924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5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36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/>
            <p:cNvSpPr/>
            <p:nvPr/>
          </p:nvSpPr>
          <p:spPr>
            <a:xfrm>
              <a:off x="1515872" y="467867"/>
              <a:ext cx="26034" cy="215900"/>
            </a:xfrm>
            <a:custGeom>
              <a:avLst/>
              <a:gdLst/>
              <a:ahLst/>
              <a:cxnLst/>
              <a:rect l="l" t="t" r="r" b="b"/>
              <a:pathLst>
                <a:path w="26034" h="215900">
                  <a:moveTo>
                    <a:pt x="0" y="0"/>
                  </a:moveTo>
                  <a:lnTo>
                    <a:pt x="0" y="215900"/>
                  </a:lnTo>
                  <a:lnTo>
                    <a:pt x="12191" y="202184"/>
                  </a:lnTo>
                  <a:lnTo>
                    <a:pt x="25908" y="202184"/>
                  </a:lnTo>
                  <a:lnTo>
                    <a:pt x="25908" y="12192"/>
                  </a:lnTo>
                  <a:lnTo>
                    <a:pt x="12191" y="12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/>
            <p:cNvSpPr/>
            <p:nvPr/>
          </p:nvSpPr>
          <p:spPr>
            <a:xfrm>
              <a:off x="1515872" y="670051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4" h="13970">
                  <a:moveTo>
                    <a:pt x="25908" y="0"/>
                  </a:moveTo>
                  <a:lnTo>
                    <a:pt x="12191" y="0"/>
                  </a:lnTo>
                  <a:lnTo>
                    <a:pt x="0" y="13715"/>
                  </a:lnTo>
                  <a:lnTo>
                    <a:pt x="25908" y="13715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/>
            <p:cNvSpPr/>
            <p:nvPr/>
          </p:nvSpPr>
          <p:spPr>
            <a:xfrm>
              <a:off x="1037818" y="473976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5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21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/>
            <p:cNvSpPr/>
            <p:nvPr/>
          </p:nvSpPr>
          <p:spPr>
            <a:xfrm>
              <a:off x="1515872" y="467867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4" h="12700">
                  <a:moveTo>
                    <a:pt x="25908" y="0"/>
                  </a:moveTo>
                  <a:lnTo>
                    <a:pt x="0" y="0"/>
                  </a:lnTo>
                  <a:lnTo>
                    <a:pt x="12191" y="12192"/>
                  </a:lnTo>
                  <a:lnTo>
                    <a:pt x="25908" y="1219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/>
            <p:cNvSpPr/>
            <p:nvPr/>
          </p:nvSpPr>
          <p:spPr>
            <a:xfrm>
              <a:off x="3113532" y="467867"/>
              <a:ext cx="501650" cy="214629"/>
            </a:xfrm>
            <a:custGeom>
              <a:avLst/>
              <a:gdLst/>
              <a:ahLst/>
              <a:cxnLst/>
              <a:rect l="l" t="t" r="r" b="b"/>
              <a:pathLst>
                <a:path w="501650" h="214629">
                  <a:moveTo>
                    <a:pt x="0" y="214502"/>
                  </a:moveTo>
                  <a:lnTo>
                    <a:pt x="501142" y="214502"/>
                  </a:lnTo>
                  <a:lnTo>
                    <a:pt x="501142" y="0"/>
                  </a:lnTo>
                  <a:lnTo>
                    <a:pt x="0" y="0"/>
                  </a:lnTo>
                  <a:lnTo>
                    <a:pt x="0" y="214502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/>
            <p:cNvSpPr/>
            <p:nvPr/>
          </p:nvSpPr>
          <p:spPr>
            <a:xfrm>
              <a:off x="3099816" y="455675"/>
              <a:ext cx="530225" cy="240665"/>
            </a:xfrm>
            <a:custGeom>
              <a:avLst/>
              <a:gdLst/>
              <a:ahLst/>
              <a:cxnLst/>
              <a:rect l="l" t="t" r="r" b="b"/>
              <a:pathLst>
                <a:path w="530225" h="240665">
                  <a:moveTo>
                    <a:pt x="523747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234187"/>
                  </a:lnTo>
                  <a:lnTo>
                    <a:pt x="6095" y="240283"/>
                  </a:lnTo>
                  <a:lnTo>
                    <a:pt x="523747" y="240283"/>
                  </a:lnTo>
                  <a:lnTo>
                    <a:pt x="529844" y="234187"/>
                  </a:lnTo>
                  <a:lnTo>
                    <a:pt x="529844" y="228091"/>
                  </a:lnTo>
                  <a:lnTo>
                    <a:pt x="25907" y="228091"/>
                  </a:lnTo>
                  <a:lnTo>
                    <a:pt x="13715" y="214375"/>
                  </a:lnTo>
                  <a:lnTo>
                    <a:pt x="25907" y="214375"/>
                  </a:lnTo>
                  <a:lnTo>
                    <a:pt x="25907" y="24383"/>
                  </a:lnTo>
                  <a:lnTo>
                    <a:pt x="13715" y="24383"/>
                  </a:lnTo>
                  <a:lnTo>
                    <a:pt x="25907" y="12191"/>
                  </a:lnTo>
                  <a:lnTo>
                    <a:pt x="529844" y="12191"/>
                  </a:lnTo>
                  <a:lnTo>
                    <a:pt x="529844" y="4571"/>
                  </a:lnTo>
                  <a:lnTo>
                    <a:pt x="523747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/>
            <p:cNvSpPr/>
            <p:nvPr/>
          </p:nvSpPr>
          <p:spPr>
            <a:xfrm>
              <a:off x="3125723" y="676924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3686">
              <a:solidFill>
                <a:srgbClr val="00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4"/>
            <p:cNvSpPr/>
            <p:nvPr/>
          </p:nvSpPr>
          <p:spPr>
            <a:xfrm>
              <a:off x="3603752" y="467867"/>
              <a:ext cx="26034" cy="215900"/>
            </a:xfrm>
            <a:custGeom>
              <a:avLst/>
              <a:gdLst/>
              <a:ahLst/>
              <a:cxnLst/>
              <a:rect l="l" t="t" r="r" b="b"/>
              <a:pathLst>
                <a:path w="26035" h="215900">
                  <a:moveTo>
                    <a:pt x="0" y="0"/>
                  </a:moveTo>
                  <a:lnTo>
                    <a:pt x="0" y="215900"/>
                  </a:lnTo>
                  <a:lnTo>
                    <a:pt x="12192" y="202184"/>
                  </a:lnTo>
                  <a:lnTo>
                    <a:pt x="25908" y="202184"/>
                  </a:lnTo>
                  <a:lnTo>
                    <a:pt x="25908" y="12192"/>
                  </a:lnTo>
                  <a:lnTo>
                    <a:pt x="12192" y="12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5"/>
            <p:cNvSpPr/>
            <p:nvPr/>
          </p:nvSpPr>
          <p:spPr>
            <a:xfrm>
              <a:off x="3603752" y="670051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5" h="13970">
                  <a:moveTo>
                    <a:pt x="25908" y="0"/>
                  </a:moveTo>
                  <a:lnTo>
                    <a:pt x="12192" y="0"/>
                  </a:lnTo>
                  <a:lnTo>
                    <a:pt x="0" y="13715"/>
                  </a:lnTo>
                  <a:lnTo>
                    <a:pt x="25908" y="13715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6"/>
            <p:cNvSpPr/>
            <p:nvPr/>
          </p:nvSpPr>
          <p:spPr>
            <a:xfrm>
              <a:off x="3125723" y="473976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0" y="0"/>
                  </a:moveTo>
                  <a:lnTo>
                    <a:pt x="478078" y="0"/>
                  </a:lnTo>
                </a:path>
              </a:pathLst>
            </a:custGeom>
            <a:ln w="12166">
              <a:solidFill>
                <a:srgbClr val="00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"/>
            <p:cNvSpPr/>
            <p:nvPr/>
          </p:nvSpPr>
          <p:spPr>
            <a:xfrm>
              <a:off x="3603752" y="467867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5" h="12700">
                  <a:moveTo>
                    <a:pt x="25908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25908" y="12192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1578355" y="388366"/>
              <a:ext cx="3702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Calibri"/>
                  <a:cs typeface="Calibri"/>
                </a:rPr>
                <a:t>Gaz</a:t>
              </a:r>
            </a:p>
          </p:txBody>
        </p:sp>
        <p:sp>
          <p:nvSpPr>
            <p:cNvPr id="47" name="object 19"/>
            <p:cNvSpPr txBox="1"/>
            <p:nvPr/>
          </p:nvSpPr>
          <p:spPr>
            <a:xfrm>
              <a:off x="3702811" y="397891"/>
              <a:ext cx="67754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90" dirty="0">
                  <a:latin typeface="Calibri"/>
                  <a:cs typeface="Calibri"/>
                </a:rPr>
                <a:t>P</a:t>
              </a:r>
              <a:r>
                <a:rPr sz="1800" spc="-20" dirty="0">
                  <a:latin typeface="Calibri"/>
                  <a:cs typeface="Calibri"/>
                </a:rPr>
                <a:t>é</a:t>
              </a:r>
              <a:r>
                <a:rPr sz="1800" spc="-5" dirty="0">
                  <a:latin typeface="Calibri"/>
                  <a:cs typeface="Calibri"/>
                </a:rPr>
                <a:t>t</a:t>
              </a:r>
              <a:r>
                <a:rPr sz="1800" spc="-65" dirty="0">
                  <a:latin typeface="Calibri"/>
                  <a:cs typeface="Calibri"/>
                </a:rPr>
                <a:t>r</a:t>
              </a:r>
              <a:r>
                <a:rPr sz="1800" dirty="0">
                  <a:latin typeface="Calibri"/>
                  <a:cs typeface="Calibri"/>
                </a:rPr>
                <a:t>o</a:t>
              </a:r>
              <a:r>
                <a:rPr sz="1800" spc="-10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24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34111" y="1566495"/>
            <a:ext cx="175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La distillation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/>
          <p:cNvSpPr txBox="1"/>
          <p:nvPr/>
        </p:nvSpPr>
        <p:spPr>
          <a:xfrm>
            <a:off x="1309559" y="2150990"/>
            <a:ext cx="8082915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distillation </a:t>
            </a:r>
            <a:r>
              <a:rPr sz="2000" b="1" spc="-10" dirty="0">
                <a:solidFill>
                  <a:srgbClr val="63B7C6"/>
                </a:solidFill>
                <a:latin typeface="Calibri"/>
                <a:cs typeface="Calibri"/>
              </a:rPr>
              <a:t>atmosphérique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pétrole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brut,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pression  proche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celle de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l'air ambiant,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sépare </a:t>
            </a:r>
            <a:r>
              <a:rPr sz="2000" spc="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différentes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coupes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pétrolières.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Sous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l'effet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55" dirty="0">
                <a:solidFill>
                  <a:srgbClr val="63B7C6"/>
                </a:solidFill>
                <a:latin typeface="Calibri"/>
                <a:cs typeface="Calibri"/>
              </a:rPr>
              <a:t>chaleur,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légers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volatils,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comme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b="1" spc="-15" dirty="0">
                <a:solidFill>
                  <a:srgbClr val="63B7C6"/>
                </a:solidFill>
                <a:latin typeface="Calibri"/>
                <a:cs typeface="Calibri"/>
              </a:rPr>
              <a:t>butane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propane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et 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b="1" spc="-10" dirty="0">
                <a:solidFill>
                  <a:srgbClr val="63B7C6"/>
                </a:solidFill>
                <a:latin typeface="Calibri"/>
                <a:cs typeface="Calibri"/>
              </a:rPr>
              <a:t>essences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légères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spc="-55" dirty="0">
                <a:solidFill>
                  <a:srgbClr val="63B7C6"/>
                </a:solidFill>
                <a:latin typeface="Calibri"/>
                <a:cs typeface="Calibri"/>
              </a:rPr>
              <a:t>s’élèvent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jusqu'au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sommet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colonne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distillation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où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ils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sont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recueillis.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D'autres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seront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différents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niveaux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cette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colonne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essence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lourde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,  </a:t>
            </a:r>
            <a:r>
              <a:rPr sz="2000" b="1" spc="-25" dirty="0">
                <a:solidFill>
                  <a:srgbClr val="63B7C6"/>
                </a:solidFill>
                <a:latin typeface="Calibri"/>
                <a:cs typeface="Calibri"/>
              </a:rPr>
              <a:t>kérosène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coupes </a:t>
            </a:r>
            <a:r>
              <a:rPr sz="2000" b="1" spc="-30" dirty="0">
                <a:solidFill>
                  <a:srgbClr val="63B7C6"/>
                </a:solidFill>
                <a:latin typeface="Calibri"/>
                <a:cs typeface="Calibri"/>
              </a:rPr>
              <a:t>gazole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b="1" spc="-10" dirty="0">
                <a:solidFill>
                  <a:srgbClr val="63B7C6"/>
                </a:solidFill>
                <a:latin typeface="Calibri"/>
                <a:cs typeface="Calibri"/>
              </a:rPr>
              <a:t>fioul domestique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résidu, </a:t>
            </a:r>
            <a:r>
              <a:rPr sz="2000" spc="5" dirty="0">
                <a:solidFill>
                  <a:srgbClr val="63B7C6"/>
                </a:solidFill>
                <a:latin typeface="Calibri"/>
                <a:cs typeface="Calibri"/>
              </a:rPr>
              <a:t>ou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fioul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lourd, est extrait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fond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la</a:t>
            </a:r>
            <a:r>
              <a:rPr sz="2000" spc="-1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colonne.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000" b="1" spc="-10" dirty="0">
                <a:solidFill>
                  <a:srgbClr val="63B7C6"/>
                </a:solidFill>
                <a:latin typeface="Calibri"/>
                <a:cs typeface="Calibri"/>
              </a:rPr>
              <a:t>seconde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distillation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63B7C6"/>
                </a:solidFill>
                <a:latin typeface="Calibri"/>
                <a:cs typeface="Calibri"/>
              </a:rPr>
              <a:t>sous </a:t>
            </a:r>
            <a:r>
              <a:rPr sz="2000" b="1" spc="-10" dirty="0">
                <a:solidFill>
                  <a:srgbClr val="63B7C6"/>
                </a:solidFill>
                <a:latin typeface="Calibri"/>
                <a:cs typeface="Calibri"/>
              </a:rPr>
              <a:t>vide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ces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résidus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permet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récupérer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davantage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gazole.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résidu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obtenu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fond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colonne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ne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contient alors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gazole,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ni de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légers.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Il sert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la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fabrication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bitumes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de </a:t>
            </a: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fiouls</a:t>
            </a:r>
            <a:r>
              <a:rPr sz="2000" b="1" spc="-18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3B7C6"/>
                </a:solidFill>
                <a:latin typeface="Calibri"/>
                <a:cs typeface="Calibri"/>
              </a:rPr>
              <a:t>lourds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6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25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34111" y="1566495"/>
            <a:ext cx="175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La distillation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2702257" y="1484059"/>
            <a:ext cx="5251315" cy="454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0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26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34111" y="1566495"/>
            <a:ext cx="302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Procédés de conversion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1302257" y="2028160"/>
            <a:ext cx="8565074" cy="305019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45"/>
              </a:spcBef>
            </a:pP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Différents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b="1" spc="-35" dirty="0">
                <a:solidFill>
                  <a:srgbClr val="63B7C6"/>
                </a:solidFill>
                <a:latin typeface="Calibri"/>
                <a:cs typeface="Calibri"/>
              </a:rPr>
              <a:t>conversion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permettent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 modifier la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structure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chimique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coupes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pétrolières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issues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des distillations.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Ainsi,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b="1" spc="-30" dirty="0">
                <a:solidFill>
                  <a:srgbClr val="63B7C6"/>
                </a:solidFill>
                <a:latin typeface="Calibri"/>
                <a:cs typeface="Calibri"/>
              </a:rPr>
              <a:t>craquage </a:t>
            </a:r>
            <a:r>
              <a:rPr sz="2400" b="1" spc="-20" dirty="0">
                <a:solidFill>
                  <a:srgbClr val="63B7C6"/>
                </a:solidFill>
                <a:latin typeface="Calibri"/>
                <a:cs typeface="Calibri"/>
              </a:rPr>
              <a:t>catalytique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décompose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molécules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lourdes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sous 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l’action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d'un 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catalyseur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d’une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haute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température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(environ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500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°C)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pour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transformer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légers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: </a:t>
            </a:r>
            <a:r>
              <a:rPr sz="2400" b="1" spc="-25" dirty="0">
                <a:solidFill>
                  <a:srgbClr val="63B7C6"/>
                </a:solidFill>
                <a:latin typeface="Calibri"/>
                <a:cs typeface="Calibri"/>
              </a:rPr>
              <a:t>gaz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,  </a:t>
            </a: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essences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 </a:t>
            </a:r>
            <a:r>
              <a:rPr sz="2400" b="1" spc="-30" dirty="0">
                <a:solidFill>
                  <a:srgbClr val="63B7C6"/>
                </a:solidFill>
                <a:latin typeface="Calibri"/>
                <a:cs typeface="Calibri"/>
              </a:rPr>
              <a:t>gazoles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.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L'</a:t>
            </a:r>
            <a:r>
              <a:rPr sz="2400" b="1" spc="-35" dirty="0">
                <a:solidFill>
                  <a:srgbClr val="63B7C6"/>
                </a:solidFill>
                <a:latin typeface="Calibri"/>
                <a:cs typeface="Calibri"/>
              </a:rPr>
              <a:t>hydrocraquage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suit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même  principe mais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permet,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avec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l'ajout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d'hydrogène,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produire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gazole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sans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soufre.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b="1" spc="-30" dirty="0">
                <a:solidFill>
                  <a:srgbClr val="63B7C6"/>
                </a:solidFill>
                <a:latin typeface="Calibri"/>
                <a:cs typeface="Calibri"/>
              </a:rPr>
              <a:t>conversion </a:t>
            </a:r>
            <a:r>
              <a:rPr sz="2400" b="1" spc="-20" dirty="0">
                <a:solidFill>
                  <a:srgbClr val="63B7C6"/>
                </a:solidFill>
                <a:latin typeface="Calibri"/>
                <a:cs typeface="Calibri"/>
              </a:rPr>
              <a:t>profonde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comme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b="1" spc="-35" dirty="0">
                <a:solidFill>
                  <a:srgbClr val="63B7C6"/>
                </a:solidFill>
                <a:latin typeface="Calibri"/>
                <a:cs typeface="Calibri"/>
              </a:rPr>
              <a:t>cokéfaction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, permettent 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d'accroître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encore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production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d'hydrocarbures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légers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à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partir de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fiouls</a:t>
            </a:r>
            <a:r>
              <a:rPr sz="2400" spc="-11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lourds.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27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234111" y="1566495"/>
            <a:ext cx="1897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Vapocraquage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1853437" y="2830625"/>
            <a:ext cx="698245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800" b="1" spc="-30" dirty="0">
                <a:solidFill>
                  <a:srgbClr val="63B7C6"/>
                </a:solidFill>
                <a:latin typeface="Calibri"/>
                <a:cs typeface="Calibri"/>
              </a:rPr>
              <a:t>vapocraquage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procédé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pétrochimique 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par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lequel 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800" u="heavy" spc="-40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hydrocarbures</a:t>
            </a:r>
            <a:r>
              <a:rPr sz="2800" spc="-4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saturés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sont  cassés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800" u="heavy" spc="-15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molécules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petites,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souvent  </a:t>
            </a:r>
            <a:r>
              <a:rPr sz="2800" u="heavy" spc="-20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insaturées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.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C'est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donc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source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principale</a:t>
            </a:r>
            <a:r>
              <a:rPr sz="2800" spc="4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endParaRPr sz="28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7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28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1596811" y="1368070"/>
            <a:ext cx="7083165" cy="4887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0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29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55558" y="1811319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0" dirty="0">
                <a:solidFill>
                  <a:srgbClr val="FFC000"/>
                </a:solidFill>
              </a:rPr>
              <a:t>Hygiène</a:t>
            </a:r>
            <a:r>
              <a:rPr lang="fr-FR" sz="2400" spc="-185" dirty="0">
                <a:solidFill>
                  <a:srgbClr val="FFC000"/>
                </a:solidFill>
              </a:rPr>
              <a:t> </a:t>
            </a:r>
            <a:r>
              <a:rPr lang="fr-FR" sz="2400" spc="-15" dirty="0">
                <a:solidFill>
                  <a:srgbClr val="FFC000"/>
                </a:solidFill>
              </a:rPr>
              <a:t>sécurité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81951" y="2405536"/>
            <a:ext cx="7832725" cy="142731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Définition et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différents </a:t>
            </a:r>
            <a:r>
              <a:rPr sz="2400" spc="-55" dirty="0">
                <a:solidFill>
                  <a:srgbClr val="63B7C6"/>
                </a:solidFill>
                <a:latin typeface="Calibri"/>
                <a:cs typeface="Calibri"/>
              </a:rPr>
              <a:t>axes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la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filière</a:t>
            </a:r>
            <a:r>
              <a:rPr sz="2400" spc="6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HSE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secteurs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d’activité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Rôle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spécialiste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formation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spécialiste 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HSE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2987634" y="3913017"/>
            <a:ext cx="4457700" cy="219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PROGRAMME: CHAPITRE II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4" name="object 3"/>
          <p:cNvSpPr txBox="1"/>
          <p:nvPr/>
        </p:nvSpPr>
        <p:spPr>
          <a:xfrm>
            <a:off x="1037896" y="1866413"/>
            <a:ext cx="5742305" cy="14655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Introduction 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au </a:t>
            </a:r>
            <a:r>
              <a:rPr sz="2400" b="1" spc="-5" dirty="0">
                <a:solidFill>
                  <a:srgbClr val="FFC000"/>
                </a:solidFill>
                <a:latin typeface="Calibri"/>
                <a:cs typeface="Calibri"/>
              </a:rPr>
              <a:t>Génie 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des</a:t>
            </a:r>
            <a:r>
              <a:rPr sz="24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Calibri"/>
                <a:cs typeface="Calibri"/>
              </a:rPr>
              <a:t>procédés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Hydrocarbures </a:t>
            </a:r>
            <a:r>
              <a:rPr sz="2400" b="1" spc="-5" dirty="0">
                <a:solidFill>
                  <a:srgbClr val="FFC000"/>
                </a:solidFill>
                <a:latin typeface="Calibri"/>
                <a:cs typeface="Calibri"/>
              </a:rPr>
              <a:t>et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industrie</a:t>
            </a:r>
            <a:r>
              <a:rPr sz="2400" b="1" spc="-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pétrochimiques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FFC000"/>
                </a:solidFill>
                <a:latin typeface="Calibri"/>
                <a:cs typeface="Calibri"/>
              </a:rPr>
              <a:t>Hygiène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sécurité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701945" y="3751637"/>
            <a:ext cx="1816608" cy="144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7516876" y="4171317"/>
            <a:ext cx="3735324" cy="1652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7515352" y="2097153"/>
            <a:ext cx="3736848" cy="2033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3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30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55558" y="1729433"/>
            <a:ext cx="6071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0" dirty="0">
                <a:solidFill>
                  <a:srgbClr val="FFC000"/>
                </a:solidFill>
              </a:rPr>
              <a:t>Hygiène, Sécurité et Environnement  (HSE)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302257" y="2198135"/>
            <a:ext cx="8084820" cy="38106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 algn="just">
              <a:lnSpc>
                <a:spcPct val="897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L'hygiène,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Environnement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«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HSE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»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un 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domaine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compétence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qui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regroupe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tout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ce qui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est 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lié à 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santé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au</a:t>
            </a:r>
            <a:r>
              <a:rPr sz="2000" spc="-21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63B7C6"/>
                </a:solidFill>
                <a:latin typeface="Calibri"/>
                <a:cs typeface="Calibri"/>
              </a:rPr>
              <a:t>travail.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715" indent="-342900" algn="just">
              <a:lnSpc>
                <a:spcPts val="29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5" dirty="0">
                <a:solidFill>
                  <a:srgbClr val="63B7C6"/>
                </a:solidFill>
                <a:latin typeface="Calibri"/>
                <a:cs typeface="Calibri"/>
              </a:rPr>
              <a:t>C’est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domaine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d'expertise technique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contrôlant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les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aspects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liés aux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risques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professionnels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au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sein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l'entreprise.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ce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titre,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chargé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HSE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chargé</a:t>
            </a:r>
            <a:r>
              <a:rPr sz="2000" spc="-19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de: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veiller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la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</a:t>
            </a:r>
            <a:r>
              <a:rPr sz="2000" spc="-10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personnel,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sa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formation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matière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000" spc="-7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prévention,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aux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respects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</a:t>
            </a:r>
            <a:r>
              <a:rPr sz="2000" spc="-6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normes,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à 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fiabilité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installations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dans</a:t>
            </a:r>
            <a:r>
              <a:rPr sz="2000" spc="-1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l'entreprise.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enjeux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 HSE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sont nombreux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dans</a:t>
            </a:r>
            <a:r>
              <a:rPr sz="2000" spc="-24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l'entreprise.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0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31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55558" y="1729433"/>
            <a:ext cx="3068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0" dirty="0">
                <a:solidFill>
                  <a:srgbClr val="FFC000"/>
                </a:solidFill>
              </a:rPr>
              <a:t>Description du métier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50522" y="2191098"/>
            <a:ext cx="818007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b="1" spc="-5" dirty="0">
                <a:solidFill>
                  <a:srgbClr val="63B7C6"/>
                </a:solidFill>
                <a:latin typeface="Calibri"/>
                <a:cs typeface="Calibri"/>
              </a:rPr>
              <a:t>responsable HSE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gestionnaire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 risque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car la 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prévention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pannes et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dommages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corporels est 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devenue </a:t>
            </a:r>
            <a:r>
              <a:rPr sz="2000" spc="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enjeu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considérable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pour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entreprises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les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assurances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(Voir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catastrophes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45" dirty="0">
                <a:solidFill>
                  <a:srgbClr val="63B7C6"/>
                </a:solidFill>
                <a:latin typeface="Calibri"/>
                <a:cs typeface="Calibri"/>
              </a:rPr>
              <a:t>Tchernobyl,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Seveso, </a:t>
            </a:r>
            <a:r>
              <a:rPr sz="2000" spc="-114" dirty="0">
                <a:solidFill>
                  <a:srgbClr val="63B7C6"/>
                </a:solidFill>
                <a:latin typeface="Calibri"/>
                <a:cs typeface="Calibri"/>
              </a:rPr>
              <a:t>AZF, 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amiante...)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69265" marR="9525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fonction hygiène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assure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bon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fonctionnement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l'entreprise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réduisant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dégâts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humains et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matériels.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Elle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s'attaque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en</a:t>
            </a:r>
            <a:r>
              <a:rPr sz="2000" spc="-8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priorité: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aux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accidents du</a:t>
            </a:r>
            <a:r>
              <a:rPr sz="2000" spc="-114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63B7C6"/>
                </a:solidFill>
                <a:latin typeface="Calibri"/>
                <a:cs typeface="Calibri"/>
              </a:rPr>
              <a:t>travail,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aux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maladies</a:t>
            </a:r>
            <a:r>
              <a:rPr sz="2000" spc="-4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professionnelles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995680" lvl="1" indent="-527050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et à la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protection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000" spc="-1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l'environnement.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69265" marR="1079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Ce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métier </a:t>
            </a:r>
            <a:r>
              <a:rPr sz="2000" spc="-35" dirty="0">
                <a:solidFill>
                  <a:srgbClr val="63B7C6"/>
                </a:solidFill>
                <a:latin typeface="Calibri"/>
                <a:cs typeface="Calibri"/>
              </a:rPr>
              <a:t>exige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000" spc="-10" dirty="0">
                <a:solidFill>
                  <a:srgbClr val="63B7C6"/>
                </a:solidFill>
                <a:latin typeface="Calibri"/>
                <a:cs typeface="Calibri"/>
              </a:rPr>
              <a:t>bonne </a:t>
            </a:r>
            <a:r>
              <a:rPr sz="2000" spc="-25" dirty="0">
                <a:solidFill>
                  <a:srgbClr val="63B7C6"/>
                </a:solidFill>
                <a:latin typeface="Calibri"/>
                <a:cs typeface="Calibri"/>
              </a:rPr>
              <a:t>résistance physique,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sang-froid, 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63B7C6"/>
                </a:solidFill>
                <a:latin typeface="Calibri"/>
                <a:cs typeface="Calibri"/>
              </a:rPr>
              <a:t>l'initiative,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l'observation </a:t>
            </a:r>
            <a:r>
              <a:rPr sz="2000" spc="-5" dirty="0">
                <a:solidFill>
                  <a:srgbClr val="63B7C6"/>
                </a:solidFill>
                <a:latin typeface="Calibri"/>
                <a:cs typeface="Calibri"/>
              </a:rPr>
              <a:t>et de </a:t>
            </a:r>
            <a:r>
              <a:rPr sz="2000" dirty="0">
                <a:solidFill>
                  <a:srgbClr val="63B7C6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3B7C6"/>
                </a:solidFill>
                <a:latin typeface="Calibri"/>
                <a:cs typeface="Calibri"/>
              </a:rPr>
              <a:t>discrétion.</a:t>
            </a:r>
            <a:endParaRPr sz="20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32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1285766" y="1303320"/>
            <a:ext cx="8117802" cy="5011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4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33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44500" y="1620251"/>
            <a:ext cx="1573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5" dirty="0">
                <a:solidFill>
                  <a:srgbClr val="FFC000"/>
                </a:solidFill>
                <a:latin typeface="Calibri"/>
                <a:cs typeface="Calibri"/>
              </a:rPr>
              <a:t>Débouchés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231254" y="2190904"/>
            <a:ext cx="7763509" cy="301172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5"/>
              </a:spcBef>
            </a:pP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professionnels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l'hygiène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</a:t>
            </a:r>
            <a:r>
              <a:rPr sz="2400" spc="-15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sécurité 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exercent</a:t>
            </a:r>
            <a:r>
              <a:rPr sz="2400" spc="-6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dans: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bureaux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d'ingénierie,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organismes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 contrôle,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collectivités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locales et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territoriales,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assurances,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corps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sapeurs-pompiers,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installations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classées.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0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34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2853498" y="1620251"/>
            <a:ext cx="7014897" cy="43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44499" y="1620251"/>
            <a:ext cx="1930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5" dirty="0" smtClean="0">
                <a:solidFill>
                  <a:srgbClr val="FFC000"/>
                </a:solidFill>
                <a:latin typeface="Calibri"/>
                <a:cs typeface="Calibri"/>
              </a:rPr>
              <a:t>Les panneaux  de sécurité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35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44499" y="1620251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15" dirty="0">
                <a:solidFill>
                  <a:srgbClr val="FFC000"/>
                </a:solidFill>
              </a:rPr>
              <a:t>Responsable </a:t>
            </a:r>
            <a:r>
              <a:rPr lang="fr-FR" sz="2400" spc="-25" dirty="0">
                <a:solidFill>
                  <a:srgbClr val="FFC000"/>
                </a:solidFill>
              </a:rPr>
              <a:t>hygiène, </a:t>
            </a:r>
            <a:r>
              <a:rPr lang="fr-FR" sz="2400" spc="-15" dirty="0">
                <a:solidFill>
                  <a:srgbClr val="FFC000"/>
                </a:solidFill>
              </a:rPr>
              <a:t>sécurité,  </a:t>
            </a:r>
            <a:r>
              <a:rPr lang="fr-FR" sz="2400" spc="-25" dirty="0">
                <a:solidFill>
                  <a:srgbClr val="FFC000"/>
                </a:solidFill>
              </a:rPr>
              <a:t>environnement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4684522" y="3291290"/>
            <a:ext cx="4706111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srgbClr val="63B7C6"/>
              </a:solidFill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309877" y="2170232"/>
            <a:ext cx="80822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395" marR="5080">
              <a:lnSpc>
                <a:spcPct val="100000"/>
              </a:lnSpc>
              <a:spcBef>
                <a:spcPts val="95"/>
              </a:spcBef>
            </a:pPr>
            <a:r>
              <a:rPr lang="fr-FR" sz="2000" spc="-5" dirty="0" smtClean="0">
                <a:solidFill>
                  <a:srgbClr val="63B7C6"/>
                </a:solidFill>
              </a:rPr>
              <a:t>Le </a:t>
            </a:r>
            <a:r>
              <a:rPr lang="fr-FR" sz="2000" spc="-20" dirty="0" smtClean="0">
                <a:solidFill>
                  <a:srgbClr val="63B7C6"/>
                </a:solidFill>
              </a:rPr>
              <a:t>responsable </a:t>
            </a:r>
            <a:r>
              <a:rPr lang="fr-FR" sz="2000" spc="-30" dirty="0" smtClean="0">
                <a:solidFill>
                  <a:srgbClr val="63B7C6"/>
                </a:solidFill>
              </a:rPr>
              <a:t>hygiène, </a:t>
            </a:r>
            <a:r>
              <a:rPr lang="fr-FR" sz="2000" spc="-15" dirty="0" smtClean="0">
                <a:solidFill>
                  <a:srgbClr val="63B7C6"/>
                </a:solidFill>
              </a:rPr>
              <a:t>sécurité </a:t>
            </a:r>
            <a:r>
              <a:rPr lang="fr-FR" sz="2000" spc="-10" dirty="0" smtClean="0">
                <a:solidFill>
                  <a:srgbClr val="63B7C6"/>
                </a:solidFill>
              </a:rPr>
              <a:t>et </a:t>
            </a:r>
            <a:r>
              <a:rPr lang="fr-FR" sz="2000" spc="-25" dirty="0" smtClean="0">
                <a:solidFill>
                  <a:srgbClr val="63B7C6"/>
                </a:solidFill>
              </a:rPr>
              <a:t>environnement  </a:t>
            </a:r>
            <a:r>
              <a:rPr lang="fr-FR" sz="2000" spc="-15" dirty="0" smtClean="0">
                <a:solidFill>
                  <a:srgbClr val="63B7C6"/>
                </a:solidFill>
              </a:rPr>
              <a:t>(HSE) </a:t>
            </a:r>
            <a:r>
              <a:rPr lang="fr-FR" sz="2000" spc="-20" dirty="0" smtClean="0">
                <a:solidFill>
                  <a:srgbClr val="63B7C6"/>
                </a:solidFill>
              </a:rPr>
              <a:t>est </a:t>
            </a:r>
            <a:r>
              <a:rPr lang="fr-FR" sz="2000" spc="-15" dirty="0" smtClean="0">
                <a:solidFill>
                  <a:srgbClr val="63B7C6"/>
                </a:solidFill>
              </a:rPr>
              <a:t>donc </a:t>
            </a:r>
            <a:r>
              <a:rPr lang="fr-FR" sz="2000" spc="-20" dirty="0" smtClean="0">
                <a:solidFill>
                  <a:srgbClr val="63B7C6"/>
                </a:solidFill>
              </a:rPr>
              <a:t>l’homme </a:t>
            </a:r>
            <a:r>
              <a:rPr lang="fr-FR" sz="2000" spc="-5" dirty="0" smtClean="0">
                <a:solidFill>
                  <a:srgbClr val="63B7C6"/>
                </a:solidFill>
              </a:rPr>
              <a:t>de </a:t>
            </a:r>
            <a:r>
              <a:rPr lang="fr-FR" sz="2000" spc="-15" dirty="0" smtClean="0">
                <a:solidFill>
                  <a:srgbClr val="63B7C6"/>
                </a:solidFill>
              </a:rPr>
              <a:t>toutes les </a:t>
            </a:r>
            <a:r>
              <a:rPr lang="fr-FR" sz="2000" spc="-20" dirty="0" smtClean="0">
                <a:solidFill>
                  <a:srgbClr val="63B7C6"/>
                </a:solidFill>
              </a:rPr>
              <a:t>préventions. </a:t>
            </a:r>
            <a:r>
              <a:rPr lang="fr-FR" sz="2000" spc="-5" dirty="0" smtClean="0">
                <a:solidFill>
                  <a:srgbClr val="63B7C6"/>
                </a:solidFill>
              </a:rPr>
              <a:t>Il  </a:t>
            </a:r>
            <a:r>
              <a:rPr lang="fr-FR" sz="2000" spc="-20" dirty="0" smtClean="0">
                <a:solidFill>
                  <a:srgbClr val="63B7C6"/>
                </a:solidFill>
              </a:rPr>
              <a:t>veille </a:t>
            </a:r>
            <a:r>
              <a:rPr lang="fr-FR" sz="2000" spc="-5" dirty="0" smtClean="0">
                <a:solidFill>
                  <a:srgbClr val="63B7C6"/>
                </a:solidFill>
              </a:rPr>
              <a:t>à </a:t>
            </a:r>
            <a:r>
              <a:rPr lang="fr-FR" sz="2000" spc="-20" dirty="0" smtClean="0">
                <a:solidFill>
                  <a:srgbClr val="63B7C6"/>
                </a:solidFill>
              </a:rPr>
              <a:t>prévenir </a:t>
            </a:r>
            <a:r>
              <a:rPr lang="fr-FR" sz="2000" spc="-15" dirty="0" smtClean="0">
                <a:solidFill>
                  <a:srgbClr val="63B7C6"/>
                </a:solidFill>
              </a:rPr>
              <a:t>les </a:t>
            </a:r>
            <a:r>
              <a:rPr lang="fr-FR" sz="2000" spc="-20" dirty="0" smtClean="0">
                <a:solidFill>
                  <a:srgbClr val="63B7C6"/>
                </a:solidFill>
              </a:rPr>
              <a:t>risques industriels, </a:t>
            </a:r>
            <a:r>
              <a:rPr lang="fr-FR" sz="2000" spc="-25" dirty="0" smtClean="0">
                <a:solidFill>
                  <a:srgbClr val="63B7C6"/>
                </a:solidFill>
              </a:rPr>
              <a:t>fait </a:t>
            </a:r>
            <a:r>
              <a:rPr lang="fr-FR" sz="2000" spc="-15" dirty="0" smtClean="0">
                <a:solidFill>
                  <a:srgbClr val="63B7C6"/>
                </a:solidFill>
              </a:rPr>
              <a:t>respecter  les </a:t>
            </a:r>
            <a:r>
              <a:rPr lang="fr-FR" sz="2000" spc="-20" dirty="0" smtClean="0">
                <a:solidFill>
                  <a:srgbClr val="63B7C6"/>
                </a:solidFill>
              </a:rPr>
              <a:t>conditions </a:t>
            </a:r>
            <a:r>
              <a:rPr lang="fr-FR" sz="2000" spc="-30" dirty="0" smtClean="0">
                <a:solidFill>
                  <a:srgbClr val="63B7C6"/>
                </a:solidFill>
              </a:rPr>
              <a:t>d'hygiène </a:t>
            </a:r>
            <a:r>
              <a:rPr lang="fr-FR" sz="2000" spc="-10" dirty="0" smtClean="0">
                <a:solidFill>
                  <a:srgbClr val="63B7C6"/>
                </a:solidFill>
              </a:rPr>
              <a:t>et </a:t>
            </a:r>
            <a:r>
              <a:rPr lang="fr-FR" sz="2000" spc="-5" dirty="0" smtClean="0">
                <a:solidFill>
                  <a:srgbClr val="63B7C6"/>
                </a:solidFill>
              </a:rPr>
              <a:t>de </a:t>
            </a:r>
            <a:r>
              <a:rPr lang="fr-FR" sz="2000" spc="-30" dirty="0" smtClean="0">
                <a:solidFill>
                  <a:srgbClr val="63B7C6"/>
                </a:solidFill>
              </a:rPr>
              <a:t>travail, </a:t>
            </a:r>
            <a:r>
              <a:rPr lang="fr-FR" sz="2000" spc="-15" dirty="0" smtClean="0">
                <a:solidFill>
                  <a:srgbClr val="63B7C6"/>
                </a:solidFill>
              </a:rPr>
              <a:t>aide </a:t>
            </a:r>
            <a:r>
              <a:rPr lang="fr-FR" sz="2000" spc="-5" dirty="0" smtClean="0">
                <a:solidFill>
                  <a:srgbClr val="63B7C6"/>
                </a:solidFill>
              </a:rPr>
              <a:t>à </a:t>
            </a:r>
            <a:r>
              <a:rPr lang="fr-FR" sz="2000" spc="-30" dirty="0" smtClean="0">
                <a:solidFill>
                  <a:srgbClr val="63B7C6"/>
                </a:solidFill>
              </a:rPr>
              <a:t>produire  </a:t>
            </a:r>
            <a:r>
              <a:rPr lang="fr-FR" sz="2000" spc="-5" dirty="0" smtClean="0">
                <a:solidFill>
                  <a:srgbClr val="63B7C6"/>
                </a:solidFill>
              </a:rPr>
              <a:t>sans</a:t>
            </a:r>
            <a:r>
              <a:rPr lang="fr-FR" sz="2000" dirty="0" smtClean="0">
                <a:solidFill>
                  <a:srgbClr val="63B7C6"/>
                </a:solidFill>
              </a:rPr>
              <a:t> </a:t>
            </a:r>
            <a:r>
              <a:rPr lang="fr-FR" sz="2000" spc="-50" dirty="0" smtClean="0">
                <a:solidFill>
                  <a:srgbClr val="63B7C6"/>
                </a:solidFill>
              </a:rPr>
              <a:t>polluer.</a:t>
            </a:r>
            <a:endParaRPr lang="fr-FR" sz="2000" spc="-50" dirty="0">
              <a:solidFill>
                <a:srgbClr val="63B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36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15" dirty="0">
                <a:solidFill>
                  <a:srgbClr val="FFC000"/>
                </a:solidFill>
              </a:rPr>
              <a:t>Responsable </a:t>
            </a:r>
            <a:r>
              <a:rPr lang="fr-FR" sz="2400" spc="-25" dirty="0">
                <a:solidFill>
                  <a:srgbClr val="FFC000"/>
                </a:solidFill>
              </a:rPr>
              <a:t>hygiène, </a:t>
            </a:r>
            <a:r>
              <a:rPr lang="fr-FR" sz="2400" spc="-15" dirty="0">
                <a:solidFill>
                  <a:srgbClr val="FFC000"/>
                </a:solidFill>
              </a:rPr>
              <a:t>sécurité,  </a:t>
            </a:r>
            <a:r>
              <a:rPr lang="fr-FR" sz="2400" spc="-25" dirty="0">
                <a:solidFill>
                  <a:srgbClr val="FFC000"/>
                </a:solidFill>
              </a:rPr>
              <a:t>environnement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824" y="1947408"/>
            <a:ext cx="10067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63B7C6"/>
                </a:solidFill>
              </a:rPr>
              <a:t>Que ce soit dans une entreprise publique (centre hospitalier, service des installations classées, collectivité locale … ) ou privée (industrie chimique , métallurgie,   automobile, bâtiment…), le responsable hygiène, sécurité et environnement</a:t>
            </a:r>
            <a:r>
              <a:rPr lang="fr-FR" sz="2000" dirty="0">
                <a:solidFill>
                  <a:srgbClr val="63B7C6"/>
                </a:solidFill>
              </a:rPr>
              <a:t>:</a:t>
            </a:r>
          </a:p>
          <a:p>
            <a:pPr algn="just"/>
            <a:r>
              <a:rPr lang="fr-FR" sz="2000" dirty="0" smtClean="0">
                <a:solidFill>
                  <a:srgbClr val="63B7C6"/>
                </a:solidFill>
              </a:rPr>
              <a:t>• conseille et assiste la direction dans </a:t>
            </a:r>
            <a:r>
              <a:rPr lang="fr-FR" sz="2000" dirty="0">
                <a:solidFill>
                  <a:srgbClr val="63B7C6"/>
                </a:solidFill>
              </a:rPr>
              <a:t>l'élaboration </a:t>
            </a:r>
            <a:r>
              <a:rPr lang="fr-FR" sz="2000" dirty="0" smtClean="0">
                <a:solidFill>
                  <a:srgbClr val="63B7C6"/>
                </a:solidFill>
              </a:rPr>
              <a:t>et l’organisation de sa politique de  sécurité</a:t>
            </a:r>
            <a:endParaRPr lang="fr-FR" sz="2000" dirty="0">
              <a:solidFill>
                <a:srgbClr val="63B7C6"/>
              </a:solidFill>
            </a:endParaRPr>
          </a:p>
          <a:p>
            <a:pPr algn="just"/>
            <a:r>
              <a:rPr lang="fr-FR" sz="2000" dirty="0">
                <a:solidFill>
                  <a:srgbClr val="63B7C6"/>
                </a:solidFill>
              </a:rPr>
              <a:t>(sécurité au travail, conditions </a:t>
            </a:r>
            <a:r>
              <a:rPr lang="fr-FR" sz="2000" dirty="0" smtClean="0">
                <a:solidFill>
                  <a:srgbClr val="63B7C6"/>
                </a:solidFill>
              </a:rPr>
              <a:t>de travail</a:t>
            </a:r>
            <a:r>
              <a:rPr lang="fr-FR" sz="2000" dirty="0">
                <a:solidFill>
                  <a:srgbClr val="63B7C6"/>
                </a:solidFill>
              </a:rPr>
              <a:t>).</a:t>
            </a:r>
          </a:p>
          <a:p>
            <a:pPr algn="just"/>
            <a:r>
              <a:rPr lang="fr-FR" sz="2000" dirty="0" smtClean="0">
                <a:solidFill>
                  <a:srgbClr val="63B7C6"/>
                </a:solidFill>
              </a:rPr>
              <a:t>• assure </a:t>
            </a:r>
            <a:r>
              <a:rPr lang="fr-FR" sz="2000" dirty="0">
                <a:solidFill>
                  <a:srgbClr val="63B7C6"/>
                </a:solidFill>
              </a:rPr>
              <a:t>la mise en place, l'animation et </a:t>
            </a:r>
            <a:r>
              <a:rPr lang="fr-FR" sz="2000" dirty="0" smtClean="0">
                <a:solidFill>
                  <a:srgbClr val="63B7C6"/>
                </a:solidFill>
              </a:rPr>
              <a:t>le suivi</a:t>
            </a:r>
            <a:r>
              <a:rPr lang="fr-FR" sz="2000" dirty="0">
                <a:solidFill>
                  <a:srgbClr val="63B7C6"/>
                </a:solidFill>
              </a:rPr>
              <a:t>,</a:t>
            </a:r>
          </a:p>
          <a:p>
            <a:pPr algn="just"/>
            <a:r>
              <a:rPr lang="fr-FR" sz="2000" dirty="0" smtClean="0">
                <a:solidFill>
                  <a:srgbClr val="63B7C6"/>
                </a:solidFill>
              </a:rPr>
              <a:t>• établit des programmes de prévention afin de réduire le nombre d'incidents et leur coût (accidents </a:t>
            </a:r>
            <a:r>
              <a:rPr lang="fr-FR" sz="2000" dirty="0">
                <a:solidFill>
                  <a:srgbClr val="63B7C6"/>
                </a:solidFill>
              </a:rPr>
              <a:t>de travail, </a:t>
            </a:r>
            <a:r>
              <a:rPr lang="fr-FR" sz="2000" dirty="0" smtClean="0">
                <a:solidFill>
                  <a:srgbClr val="63B7C6"/>
                </a:solidFill>
              </a:rPr>
              <a:t>maladies professionnelles</a:t>
            </a:r>
            <a:r>
              <a:rPr lang="fr-FR" sz="2000" dirty="0">
                <a:solidFill>
                  <a:srgbClr val="63B7C6"/>
                </a:solidFill>
              </a:rPr>
              <a:t>).</a:t>
            </a:r>
          </a:p>
          <a:p>
            <a:pPr algn="just"/>
            <a:r>
              <a:rPr lang="fr-FR" sz="2000" dirty="0" smtClean="0">
                <a:solidFill>
                  <a:srgbClr val="63B7C6"/>
                </a:solidFill>
              </a:rPr>
              <a:t>• dirige </a:t>
            </a:r>
            <a:r>
              <a:rPr lang="fr-FR" sz="2000" dirty="0">
                <a:solidFill>
                  <a:srgbClr val="63B7C6"/>
                </a:solidFill>
              </a:rPr>
              <a:t>et contrôle toute action de prévention contre les risques et </a:t>
            </a:r>
            <a:r>
              <a:rPr lang="fr-FR" sz="2000" dirty="0" smtClean="0">
                <a:solidFill>
                  <a:srgbClr val="63B7C6"/>
                </a:solidFill>
              </a:rPr>
              <a:t>les nuisances</a:t>
            </a:r>
            <a:r>
              <a:rPr lang="fr-FR" sz="2000" dirty="0">
                <a:solidFill>
                  <a:srgbClr val="63B7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7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37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15" dirty="0">
                <a:solidFill>
                  <a:srgbClr val="FFC000"/>
                </a:solidFill>
              </a:rPr>
              <a:t>Risque professionnel 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949960" y="2213346"/>
            <a:ext cx="720979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salarié et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son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entreprise  </a:t>
            </a:r>
            <a:r>
              <a:rPr sz="2400" spc="-85" dirty="0">
                <a:solidFill>
                  <a:srgbClr val="63B7C6"/>
                </a:solidFill>
                <a:latin typeface="Calibri"/>
                <a:cs typeface="Calibri"/>
              </a:rPr>
              <a:t>L’entreprise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met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œuvre toutes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les conditions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qui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permettent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respecter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l’intégrité physique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</a:t>
            </a:r>
            <a:r>
              <a:rPr sz="2400" spc="6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mentale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salariés  et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limiter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les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conséquences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sur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personne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d’un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accident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du  </a:t>
            </a:r>
            <a:r>
              <a:rPr sz="2400" spc="-50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d’une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maladie 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professionnelle.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La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démarche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prévention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facteur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développement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personnel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professionnel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salariés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55" dirty="0">
                <a:solidFill>
                  <a:srgbClr val="63B7C6"/>
                </a:solidFill>
                <a:latin typeface="Calibri"/>
                <a:cs typeface="Calibri"/>
              </a:rPr>
              <a:t>l’entreprise,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gage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qualité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du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dialogue</a:t>
            </a:r>
            <a:r>
              <a:rPr sz="2400" spc="2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social.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38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15" dirty="0">
                <a:solidFill>
                  <a:srgbClr val="FFC000"/>
                </a:solidFill>
              </a:rPr>
              <a:t>Les principaux risques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61688" y="2079995"/>
            <a:ext cx="9888333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Il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existe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divers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types de risques liés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l'environnement  professionnel</a:t>
            </a:r>
            <a:r>
              <a:rPr sz="2400" spc="-5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:</a:t>
            </a:r>
          </a:p>
          <a:p>
            <a:pPr marL="12700" marR="5080" algn="just">
              <a:lnSpc>
                <a:spcPct val="100000"/>
              </a:lnSpc>
            </a:pP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Accident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du </a:t>
            </a:r>
            <a:r>
              <a:rPr sz="2400" b="1" u="heavy" spc="-4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travail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qui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est défini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par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fait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l'employé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se 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retrouve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sous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responsabilité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son </a:t>
            </a:r>
            <a:r>
              <a:rPr sz="2400" spc="-55" dirty="0">
                <a:solidFill>
                  <a:srgbClr val="63B7C6"/>
                </a:solidFill>
                <a:latin typeface="Calibri"/>
                <a:cs typeface="Calibri"/>
              </a:rPr>
              <a:t>employeur,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l'accident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trajet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quand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celui-ci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se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produit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entre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domicile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l'employé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et son lieu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(ou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entre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son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lieu de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et 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lieu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il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prend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son</a:t>
            </a:r>
            <a:r>
              <a:rPr sz="2400" spc="-9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repas).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5080" algn="just"/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-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Maladie </a:t>
            </a:r>
            <a:r>
              <a:rPr sz="2400" b="1" u="heavy" spc="-2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professionnelle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conséquence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l’exposition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plus ou moins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prolongée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risque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physique, </a:t>
            </a:r>
            <a:r>
              <a:rPr sz="2400" spc="-15" dirty="0" err="1">
                <a:solidFill>
                  <a:srgbClr val="63B7C6"/>
                </a:solidFill>
                <a:latin typeface="Calibri"/>
                <a:cs typeface="Calibri"/>
              </a:rPr>
              <a:t>biologique</a:t>
            </a:r>
            <a:r>
              <a:rPr sz="2400" spc="-3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33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63B7C6"/>
                </a:solidFill>
                <a:latin typeface="Calibri"/>
                <a:cs typeface="Calibri"/>
              </a:rPr>
              <a:t>ou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chimique </a:t>
            </a:r>
            <a:r>
              <a:rPr lang="fr-FR" sz="2400" spc="-20" dirty="0" smtClean="0">
                <a:solidFill>
                  <a:srgbClr val="63B7C6"/>
                </a:solidFill>
                <a:latin typeface="Calibri"/>
                <a:cs typeface="Calibri"/>
              </a:rPr>
              <a:t>(poussières, </a:t>
            </a:r>
            <a:r>
              <a:rPr lang="fr-FR"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vapeurs </a:t>
            </a:r>
            <a:r>
              <a:rPr lang="fr-FR" sz="2400" spc="-50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spc="-114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xiq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,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bruit, </a:t>
            </a:r>
            <a:r>
              <a:rPr lang="fr-FR" sz="2400" spc="-55" dirty="0">
                <a:solidFill>
                  <a:srgbClr val="63B7C6"/>
                </a:solidFill>
                <a:latin typeface="Calibri"/>
                <a:cs typeface="Calibri"/>
              </a:rPr>
              <a:t>chaleur, 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vi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b</a:t>
            </a:r>
            <a:r>
              <a:rPr lang="fr-FR" sz="2400" spc="-95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spc="-45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ti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ns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)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qu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i </a:t>
            </a:r>
            <a:r>
              <a:rPr lang="fr-FR" sz="2400" spc="-7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xi</a:t>
            </a:r>
            <a:r>
              <a:rPr lang="fr-FR" sz="2400" spc="-6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50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	l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400" spc="-70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s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de	</a:t>
            </a:r>
            <a:r>
              <a:rPr lang="fr-FR" sz="2400" spc="-65" dirty="0" smtClean="0">
                <a:solidFill>
                  <a:srgbClr val="63B7C6"/>
                </a:solidFill>
                <a:latin typeface="Calibri"/>
                <a:cs typeface="Calibri"/>
              </a:rPr>
              <a:t>l’exercice 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h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abituel de la profession.</a:t>
            </a:r>
          </a:p>
          <a:p>
            <a:pPr marL="12700" marR="5080" algn="just"/>
            <a:r>
              <a:rPr lang="fr-FR" sz="2400" b="1" dirty="0">
                <a:solidFill>
                  <a:srgbClr val="FFFF00"/>
                </a:solidFill>
                <a:latin typeface="Calibri"/>
                <a:cs typeface="Calibri"/>
              </a:rPr>
              <a:t>- les </a:t>
            </a:r>
            <a:r>
              <a:rPr lang="fr-FR" sz="2400" b="1" spc="-10" dirty="0">
                <a:solidFill>
                  <a:srgbClr val="FFFF00"/>
                </a:solidFill>
                <a:latin typeface="Calibri"/>
                <a:cs typeface="Calibri"/>
              </a:rPr>
              <a:t>risques</a:t>
            </a:r>
            <a:r>
              <a:rPr lang="fr-FR" sz="2400" b="1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sz="2400" b="1" spc="-20" dirty="0">
                <a:solidFill>
                  <a:srgbClr val="FFFF00"/>
                </a:solidFill>
                <a:latin typeface="Calibri"/>
                <a:cs typeface="Calibri"/>
              </a:rPr>
              <a:t>psychosociaux</a:t>
            </a:r>
            <a:endParaRPr lang="fr-FR"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080" algn="just"/>
            <a:endParaRPr lang="fr-FR" sz="2400" dirty="0">
              <a:latin typeface="Calibri"/>
              <a:cs typeface="Calibri"/>
            </a:endParaRPr>
          </a:p>
          <a:p>
            <a:pPr marL="12700" marR="5080" algn="just"/>
            <a:endParaRPr lang="fr-FR" sz="2400" dirty="0">
              <a:latin typeface="Calibri"/>
              <a:cs typeface="Calibri"/>
            </a:endParaRPr>
          </a:p>
          <a:p>
            <a:pPr marL="12700" marR="5080" algn="just"/>
            <a:endParaRPr lang="fr-FR"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39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Le </a:t>
            </a:r>
            <a:r>
              <a:rPr lang="fr-FR" sz="2400" spc="-10" dirty="0">
                <a:solidFill>
                  <a:srgbClr val="FFC000"/>
                </a:solidFill>
              </a:rPr>
              <a:t>coût </a:t>
            </a:r>
            <a:r>
              <a:rPr lang="fr-FR" sz="2400" dirty="0">
                <a:solidFill>
                  <a:srgbClr val="FFC000"/>
                </a:solidFill>
              </a:rPr>
              <a:t>de la </a:t>
            </a:r>
            <a:r>
              <a:rPr lang="fr-FR" sz="2400" spc="-15" dirty="0">
                <a:solidFill>
                  <a:srgbClr val="FFC000"/>
                </a:solidFill>
              </a:rPr>
              <a:t>politique</a:t>
            </a:r>
            <a:r>
              <a:rPr lang="fr-FR" sz="2400" spc="-210" dirty="0">
                <a:solidFill>
                  <a:srgbClr val="FFC000"/>
                </a:solidFill>
              </a:rPr>
              <a:t> </a:t>
            </a:r>
            <a:r>
              <a:rPr lang="fr-FR" sz="2400" dirty="0">
                <a:solidFill>
                  <a:srgbClr val="FFC000"/>
                </a:solidFill>
              </a:rPr>
              <a:t>HSE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174496" y="2110485"/>
            <a:ext cx="835342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Comprend principalement les cotisations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sz="2800" spc="-55" dirty="0">
                <a:solidFill>
                  <a:srgbClr val="63B7C6"/>
                </a:solidFill>
                <a:latin typeface="Calibri"/>
                <a:cs typeface="Calibri"/>
              </a:rPr>
              <a:t>l’entreprise 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paie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Caisse d'assurance </a:t>
            </a:r>
            <a:r>
              <a:rPr sz="2800" u="heavy" spc="-4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retraite </a:t>
            </a:r>
            <a:r>
              <a:rPr sz="28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et </a:t>
            </a:r>
            <a:r>
              <a:rPr sz="2800" u="heavy" spc="-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 </a:t>
            </a:r>
            <a:r>
              <a:rPr sz="2800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la </a:t>
            </a:r>
            <a:r>
              <a:rPr sz="2800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santé </a:t>
            </a:r>
            <a:r>
              <a:rPr sz="2800" u="heavy" spc="-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au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u="heavy" spc="-50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travail</a:t>
            </a:r>
            <a:r>
              <a:rPr sz="2800" spc="-5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le coût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équipements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protection.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Ces 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cotisations </a:t>
            </a:r>
            <a:r>
              <a:rPr sz="2800" spc="-30" dirty="0">
                <a:solidFill>
                  <a:srgbClr val="63B7C6"/>
                </a:solidFill>
                <a:latin typeface="Calibri"/>
                <a:cs typeface="Calibri"/>
              </a:rPr>
              <a:t>varient </a:t>
            </a:r>
            <a:r>
              <a:rPr sz="2800" spc="-45" dirty="0">
                <a:solidFill>
                  <a:srgbClr val="63B7C6"/>
                </a:solidFill>
                <a:latin typeface="Calibri"/>
                <a:cs typeface="Calibri"/>
              </a:rPr>
              <a:t>avec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sa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taille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ses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installations,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ainsi 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elles </a:t>
            </a:r>
            <a:r>
              <a:rPr sz="2800" spc="-30" dirty="0">
                <a:solidFill>
                  <a:srgbClr val="63B7C6"/>
                </a:solidFill>
                <a:latin typeface="Calibri"/>
                <a:cs typeface="Calibri"/>
              </a:rPr>
              <a:t>vont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varier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1 à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10%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masse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salariale.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La 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principale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mission </a:t>
            </a:r>
            <a:r>
              <a:rPr sz="280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caisse </a:t>
            </a:r>
            <a:r>
              <a:rPr sz="2800" spc="-55" dirty="0">
                <a:solidFill>
                  <a:srgbClr val="63B7C6"/>
                </a:solidFill>
                <a:latin typeface="Calibri"/>
                <a:cs typeface="Calibri"/>
              </a:rPr>
              <a:t>d’assurance </a:t>
            </a:r>
            <a:r>
              <a:rPr sz="2800" spc="-3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collecte 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cotisations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salariales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patronales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destinées</a:t>
            </a:r>
            <a:r>
              <a:rPr sz="2800" spc="6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à 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financer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régime </a:t>
            </a:r>
            <a:r>
              <a:rPr sz="2800" spc="-35" dirty="0">
                <a:solidFill>
                  <a:srgbClr val="63B7C6"/>
                </a:solidFill>
                <a:latin typeface="Calibri"/>
                <a:cs typeface="Calibri"/>
              </a:rPr>
              <a:t>général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sociale,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ainsi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que 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d'autres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organismes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ou</a:t>
            </a:r>
            <a:r>
              <a:rPr sz="2800" spc="10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institutions.</a:t>
            </a:r>
            <a:endParaRPr sz="28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1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593779" y="1724627"/>
            <a:ext cx="4561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5" dirty="0">
                <a:solidFill>
                  <a:srgbClr val="FFC000"/>
                </a:solidFill>
                <a:latin typeface="Calibri"/>
                <a:cs typeface="Calibri"/>
              </a:rPr>
              <a:t>Introduction </a:t>
            </a:r>
            <a:r>
              <a:rPr lang="fr-FR" sz="2400" spc="-5" dirty="0">
                <a:solidFill>
                  <a:srgbClr val="FFC000"/>
                </a:solidFill>
                <a:latin typeface="Calibri"/>
                <a:cs typeface="Calibri"/>
              </a:rPr>
              <a:t>au </a:t>
            </a:r>
            <a:r>
              <a:rPr lang="fr-FR" sz="2400" spc="-15" dirty="0">
                <a:solidFill>
                  <a:srgbClr val="FFC000"/>
                </a:solidFill>
                <a:latin typeface="Calibri"/>
                <a:cs typeface="Calibri"/>
              </a:rPr>
              <a:t>Génie des</a:t>
            </a:r>
            <a:r>
              <a:rPr lang="fr-FR" sz="2400" spc="-1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400" spc="-15" dirty="0">
                <a:solidFill>
                  <a:srgbClr val="FFC000"/>
                </a:solidFill>
                <a:latin typeface="Calibri"/>
                <a:cs typeface="Calibri"/>
              </a:rPr>
              <a:t>procédés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19671" y="2435625"/>
            <a:ext cx="10333433" cy="29146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06400" marR="7493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406400" algn="l"/>
              </a:tabLst>
            </a:pP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Depuis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milieu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du 19</a:t>
            </a:r>
            <a:r>
              <a:rPr sz="2175" spc="-7" baseline="21072" dirty="0">
                <a:solidFill>
                  <a:srgbClr val="63B7C6"/>
                </a:solidFill>
                <a:latin typeface="Calibri"/>
                <a:cs typeface="Calibri"/>
              </a:rPr>
              <a:t>ème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siècle, la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chimie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appliquée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puis la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« </a:t>
            </a:r>
            <a:r>
              <a:rPr sz="2200" spc="-25" dirty="0">
                <a:solidFill>
                  <a:srgbClr val="FFFF00"/>
                </a:solidFill>
                <a:latin typeface="Calibri"/>
                <a:cs typeface="Calibri"/>
              </a:rPr>
              <a:t>chimie 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industrielle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»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considérée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comme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une partie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30" dirty="0">
                <a:solidFill>
                  <a:srgbClr val="63B7C6"/>
                </a:solidFill>
                <a:latin typeface="Calibri"/>
                <a:cs typeface="Calibri"/>
              </a:rPr>
              <a:t>l’ensemble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connaissances que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représente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chimie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en </a:t>
            </a:r>
            <a:r>
              <a:rPr sz="2200" spc="-25" dirty="0">
                <a:solidFill>
                  <a:srgbClr val="FFFF00"/>
                </a:solidFill>
                <a:latin typeface="Calibri"/>
                <a:cs typeface="Calibri"/>
              </a:rPr>
              <a:t>tant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que</a:t>
            </a:r>
            <a:r>
              <a:rPr sz="2200" spc="1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science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06400" marR="68580" indent="-342900" algn="just">
              <a:lnSpc>
                <a:spcPct val="79600"/>
              </a:lnSpc>
              <a:spcBef>
                <a:spcPts val="505"/>
              </a:spcBef>
              <a:buFont typeface="Arial"/>
              <a:buChar char="•"/>
              <a:tabLst>
                <a:tab pos="406400" algn="l"/>
              </a:tabLst>
            </a:pP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Elle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rassemble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effet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toutes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données techniques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mais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aussi 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économiques, énergétiques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environnementales, concernant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les 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fabrication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très nombreux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industriels,  qu’ils soient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strictement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chimiques </a:t>
            </a:r>
            <a:r>
              <a:rPr sz="2200" spc="-25" dirty="0">
                <a:solidFill>
                  <a:srgbClr val="63B7C6"/>
                </a:solidFill>
                <a:latin typeface="Calibri"/>
                <a:cs typeface="Calibri"/>
              </a:rPr>
              <a:t>d’origine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synthétique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ou non 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styrène, </a:t>
            </a:r>
            <a:r>
              <a:rPr sz="2200" spc="-50" dirty="0">
                <a:solidFill>
                  <a:srgbClr val="FFFF00"/>
                </a:solidFill>
                <a:latin typeface="Calibri"/>
                <a:cs typeface="Calibri"/>
              </a:rPr>
              <a:t>PET,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molécules actives pharmaceutiques, gaz </a:t>
            </a:r>
            <a:r>
              <a:rPr sz="2200" spc="-5" dirty="0">
                <a:solidFill>
                  <a:srgbClr val="FFFF00"/>
                </a:solidFill>
                <a:latin typeface="Calibri"/>
                <a:cs typeface="Calibri"/>
              </a:rPr>
              <a:t>de </a:t>
            </a:r>
            <a:r>
              <a:rPr sz="2200" spc="-60" dirty="0">
                <a:solidFill>
                  <a:srgbClr val="FFFF00"/>
                </a:solidFill>
                <a:latin typeface="Calibri"/>
                <a:cs typeface="Calibri"/>
              </a:rPr>
              <a:t>l’air, 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soufre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...) </a:t>
            </a:r>
            <a:r>
              <a:rPr sz="2200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qu’ils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soient dérivés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apparentés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à 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l’industrie chimique (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plâtres, </a:t>
            </a:r>
            <a:r>
              <a:rPr sz="2200" spc="-10" dirty="0">
                <a:solidFill>
                  <a:srgbClr val="FFFF00"/>
                </a:solidFill>
                <a:latin typeface="Calibri"/>
                <a:cs typeface="Calibri"/>
              </a:rPr>
              <a:t>amidon,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combustibles nucléaires,  composants </a:t>
            </a:r>
            <a:r>
              <a:rPr sz="2200" spc="-20" dirty="0">
                <a:solidFill>
                  <a:srgbClr val="FFFF00"/>
                </a:solidFill>
                <a:latin typeface="Calibri"/>
                <a:cs typeface="Calibri"/>
              </a:rPr>
              <a:t>électroniques, peintures </a:t>
            </a:r>
            <a:r>
              <a:rPr sz="2200" dirty="0">
                <a:solidFill>
                  <a:srgbClr val="FFFF00"/>
                </a:solidFill>
                <a:latin typeface="Calibri"/>
                <a:cs typeface="Calibri"/>
              </a:rPr>
              <a:t>ou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adhésifs</a:t>
            </a:r>
            <a:r>
              <a:rPr sz="2200" spc="1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00"/>
                </a:solidFill>
                <a:latin typeface="Calibri"/>
                <a:cs typeface="Calibri"/>
              </a:rPr>
              <a:t>formulés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.....)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406400" indent="-342900" algn="just">
              <a:lnSpc>
                <a:spcPts val="2580"/>
              </a:lnSpc>
              <a:buFont typeface="Arial"/>
              <a:buChar char="•"/>
              <a:tabLst>
                <a:tab pos="406400" algn="l"/>
              </a:tabLst>
            </a:pP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génie des procédés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sz="2200" spc="-20" dirty="0">
                <a:solidFill>
                  <a:srgbClr val="63B7C6"/>
                </a:solidFill>
                <a:latin typeface="Calibri"/>
                <a:cs typeface="Calibri"/>
              </a:rPr>
              <a:t>discipline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200" spc="-10" dirty="0">
                <a:solidFill>
                  <a:srgbClr val="63B7C6"/>
                </a:solidFill>
                <a:latin typeface="Calibri"/>
                <a:cs typeface="Calibri"/>
              </a:rPr>
              <a:t>jeune. </a:t>
            </a:r>
            <a:r>
              <a:rPr sz="2200" spc="-5" dirty="0">
                <a:solidFill>
                  <a:srgbClr val="63B7C6"/>
                </a:solidFill>
                <a:latin typeface="Calibri"/>
                <a:cs typeface="Calibri"/>
              </a:rPr>
              <a:t>À son</a:t>
            </a:r>
            <a:r>
              <a:rPr sz="2200" spc="38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63B7C6"/>
                </a:solidFill>
                <a:latin typeface="Calibri"/>
                <a:cs typeface="Calibri"/>
              </a:rPr>
              <a:t>origine,</a:t>
            </a:r>
            <a:endParaRPr sz="22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87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40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La sécurité sociale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948" y="2094755"/>
            <a:ext cx="8129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>
              <a:solidFill>
                <a:srgbClr val="63B7C6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dirty="0" smtClean="0">
                <a:solidFill>
                  <a:srgbClr val="63B7C6"/>
                </a:solidFill>
                <a:latin typeface="Calibri" panose="020F0502020204030204" pitchFamily="34" charset="0"/>
              </a:rPr>
              <a:t>Regroupe la branche maladie, la branche vieillesse, la branche famille et la branche recouvrement</a:t>
            </a:r>
          </a:p>
          <a:p>
            <a:pPr algn="just"/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On </a:t>
            </a:r>
            <a:r>
              <a:rPr lang="fr-FR" sz="2400" spc="-40" dirty="0">
                <a:solidFill>
                  <a:srgbClr val="63B7C6"/>
                </a:solidFill>
                <a:latin typeface="Calibri"/>
                <a:cs typeface="Calibri"/>
              </a:rPr>
              <a:t>retrouve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également </a:t>
            </a:r>
            <a:r>
              <a:rPr lang="fr-FR" sz="2400" b="1" spc="-5" dirty="0">
                <a:solidFill>
                  <a:srgbClr val="FFFF00"/>
                </a:solidFill>
                <a:latin typeface="Calibri"/>
                <a:cs typeface="Calibri"/>
              </a:rPr>
              <a:t>le </a:t>
            </a:r>
            <a:r>
              <a:rPr lang="fr-FR" sz="2400" b="1" spc="-15" dirty="0">
                <a:solidFill>
                  <a:srgbClr val="FFFF00"/>
                </a:solidFill>
                <a:latin typeface="Calibri"/>
                <a:cs typeface="Calibri"/>
              </a:rPr>
              <a:t>coût </a:t>
            </a:r>
            <a:r>
              <a:rPr lang="fr-FR" sz="2400" b="1" spc="-5" dirty="0">
                <a:solidFill>
                  <a:srgbClr val="FFFF00"/>
                </a:solidFill>
                <a:latin typeface="Calibri"/>
                <a:cs typeface="Calibri"/>
              </a:rPr>
              <a:t>de la </a:t>
            </a:r>
            <a:r>
              <a:rPr lang="fr-FR" sz="2400" b="1" spc="-25" dirty="0">
                <a:solidFill>
                  <a:srgbClr val="FFFF00"/>
                </a:solidFill>
                <a:latin typeface="Calibri"/>
                <a:cs typeface="Calibri"/>
              </a:rPr>
              <a:t>protection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: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code 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lang="fr-FR" sz="2400" spc="-45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prévoit 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«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les équipements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protection 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individuelle et les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vêtements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lang="fr-FR" sz="2400" spc="-50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(...) </a:t>
            </a:r>
            <a:r>
              <a:rPr lang="fr-FR" sz="2400" spc="-30" dirty="0">
                <a:solidFill>
                  <a:srgbClr val="63B7C6"/>
                </a:solidFill>
                <a:latin typeface="Calibri"/>
                <a:cs typeface="Calibri"/>
              </a:rPr>
              <a:t>doivent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être  </a:t>
            </a:r>
            <a:r>
              <a:rPr lang="fr-FR" sz="2400" spc="-30" dirty="0">
                <a:solidFill>
                  <a:srgbClr val="63B7C6"/>
                </a:solidFill>
                <a:latin typeface="Calibri"/>
                <a:cs typeface="Calibri"/>
              </a:rPr>
              <a:t>fournis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gratuitement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par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le 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chef d'établissement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qui 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assure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leur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bon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fonctionnement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et leur </a:t>
            </a:r>
            <a:r>
              <a:rPr lang="fr-FR" sz="2400" spc="-40" dirty="0">
                <a:solidFill>
                  <a:srgbClr val="63B7C6"/>
                </a:solidFill>
                <a:latin typeface="Calibri"/>
                <a:cs typeface="Calibri"/>
              </a:rPr>
              <a:t>état</a:t>
            </a:r>
            <a:r>
              <a:rPr lang="fr-FR" sz="2400" spc="42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hygiénique  satisfaisant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». Il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indique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cependant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protection  collective </a:t>
            </a:r>
            <a:r>
              <a:rPr lang="fr-FR" sz="2400" spc="-3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lang="fr-FR" sz="2400" spc="-45" dirty="0">
                <a:solidFill>
                  <a:srgbClr val="63B7C6"/>
                </a:solidFill>
                <a:latin typeface="Calibri"/>
                <a:cs typeface="Calibri"/>
              </a:rPr>
              <a:t>préférable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protection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individuelle</a:t>
            </a:r>
            <a:r>
              <a:rPr lang="fr-FR" sz="2400" spc="2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lang="fr-FR"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algn="just"/>
            <a:endParaRPr lang="fr-FR" sz="2400" dirty="0">
              <a:solidFill>
                <a:srgbClr val="63B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41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Les outils juridiques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395730" y="1966341"/>
            <a:ext cx="814006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dispositions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santé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sécurité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au </a:t>
            </a:r>
            <a:r>
              <a:rPr sz="2800" spc="-55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sont  décrites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le code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800" spc="-45" dirty="0">
                <a:solidFill>
                  <a:srgbClr val="63B7C6"/>
                </a:solidFill>
                <a:latin typeface="Calibri"/>
                <a:cs typeface="Calibri"/>
              </a:rPr>
              <a:t>travail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nombreuses 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lois.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Il </a:t>
            </a:r>
            <a:r>
              <a:rPr sz="2800" spc="-75" dirty="0">
                <a:solidFill>
                  <a:srgbClr val="63B7C6"/>
                </a:solidFill>
                <a:latin typeface="Calibri"/>
                <a:cs typeface="Calibri"/>
              </a:rPr>
              <a:t>s’agit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donc </a:t>
            </a:r>
            <a:r>
              <a:rPr sz="2800" spc="-35" dirty="0">
                <a:solidFill>
                  <a:srgbClr val="63B7C6"/>
                </a:solidFill>
                <a:latin typeface="Calibri"/>
                <a:cs typeface="Calibri"/>
              </a:rPr>
              <a:t>d’une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obligation légale </a:t>
            </a:r>
            <a:r>
              <a:rPr sz="2800" spc="-100" dirty="0">
                <a:solidFill>
                  <a:srgbClr val="63B7C6"/>
                </a:solidFill>
                <a:latin typeface="Calibri"/>
                <a:cs typeface="Calibri"/>
              </a:rPr>
              <a:t>qu’a </a:t>
            </a:r>
            <a:r>
              <a:rPr sz="2800" spc="-55" dirty="0">
                <a:solidFill>
                  <a:srgbClr val="63B7C6"/>
                </a:solidFill>
                <a:latin typeface="Calibri"/>
                <a:cs typeface="Calibri"/>
              </a:rPr>
              <a:t>l’entreprise 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45" dirty="0">
                <a:solidFill>
                  <a:srgbClr val="63B7C6"/>
                </a:solidFill>
                <a:latin typeface="Calibri"/>
                <a:cs typeface="Calibri"/>
              </a:rPr>
              <a:t>garantir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sécurité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ses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employés.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On </a:t>
            </a:r>
            <a:r>
              <a:rPr sz="2800" spc="-40" dirty="0">
                <a:solidFill>
                  <a:srgbClr val="63B7C6"/>
                </a:solidFill>
                <a:latin typeface="Calibri"/>
                <a:cs typeface="Calibri"/>
              </a:rPr>
              <a:t>retiendra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les  </a:t>
            </a:r>
            <a:r>
              <a:rPr sz="2800" spc="-40" dirty="0">
                <a:solidFill>
                  <a:srgbClr val="63B7C6"/>
                </a:solidFill>
                <a:latin typeface="Calibri"/>
                <a:cs typeface="Calibri"/>
              </a:rPr>
              <a:t>textes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importants</a:t>
            </a:r>
            <a:r>
              <a:rPr sz="2800" spc="229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Code </a:t>
            </a:r>
            <a:r>
              <a:rPr sz="2800" dirty="0">
                <a:solidFill>
                  <a:srgbClr val="63B7C6"/>
                </a:solidFill>
                <a:latin typeface="Calibri"/>
                <a:cs typeface="Calibri"/>
              </a:rPr>
              <a:t>du </a:t>
            </a:r>
            <a:r>
              <a:rPr sz="2800" spc="-45" dirty="0">
                <a:solidFill>
                  <a:srgbClr val="63B7C6"/>
                </a:solidFill>
                <a:latin typeface="Calibri"/>
                <a:cs typeface="Calibri"/>
              </a:rPr>
              <a:t>travail: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impose à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ses </a:t>
            </a:r>
            <a:r>
              <a:rPr sz="2800" spc="-30" dirty="0">
                <a:solidFill>
                  <a:srgbClr val="63B7C6"/>
                </a:solidFill>
                <a:latin typeface="Calibri"/>
                <a:cs typeface="Calibri"/>
              </a:rPr>
              <a:t>employeurs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veiller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à 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800" spc="-30" dirty="0">
                <a:solidFill>
                  <a:srgbClr val="63B7C6"/>
                </a:solidFill>
                <a:latin typeface="Calibri"/>
                <a:cs typeface="Calibri"/>
              </a:rPr>
              <a:t>physique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800" spc="-35" dirty="0">
                <a:solidFill>
                  <a:srgbClr val="63B7C6"/>
                </a:solidFill>
                <a:latin typeface="Calibri"/>
                <a:cs typeface="Calibri"/>
              </a:rPr>
              <a:t>mentale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ses </a:t>
            </a:r>
            <a:r>
              <a:rPr sz="2800" spc="-40" dirty="0">
                <a:solidFill>
                  <a:srgbClr val="63B7C6"/>
                </a:solidFill>
                <a:latin typeface="Calibri"/>
                <a:cs typeface="Calibri"/>
              </a:rPr>
              <a:t>travailleurs.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Il  </a:t>
            </a:r>
            <a:r>
              <a:rPr sz="2800" spc="-45" dirty="0">
                <a:solidFill>
                  <a:srgbClr val="63B7C6"/>
                </a:solidFill>
                <a:latin typeface="Calibri"/>
                <a:cs typeface="Calibri"/>
              </a:rPr>
              <a:t>existe </a:t>
            </a:r>
            <a:r>
              <a:rPr sz="28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cas</a:t>
            </a:r>
            <a:r>
              <a:rPr sz="2800" spc="6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particuliers 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notamment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concernant 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certaines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maladies et 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800" spc="-20" dirty="0">
                <a:solidFill>
                  <a:srgbClr val="63B7C6"/>
                </a:solidFill>
                <a:latin typeface="Calibri"/>
                <a:cs typeface="Calibri"/>
              </a:rPr>
              <a:t>certains lieux</a:t>
            </a:r>
            <a:r>
              <a:rPr sz="2800" spc="19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sensibles.</a:t>
            </a:r>
            <a:endParaRPr sz="28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42</a:t>
            </a:fld>
            <a:endParaRPr lang="fr-FR" noProof="0"/>
          </a:p>
        </p:txBody>
      </p:sp>
      <p:sp>
        <p:nvSpPr>
          <p:cNvPr id="25" name="object 21"/>
          <p:cNvSpPr/>
          <p:nvPr/>
        </p:nvSpPr>
        <p:spPr>
          <a:xfrm>
            <a:off x="5344667" y="12207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6" y="0"/>
                </a:moveTo>
                <a:lnTo>
                  <a:pt x="0" y="4572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7"/>
          <p:cNvSpPr/>
          <p:nvPr/>
        </p:nvSpPr>
        <p:spPr>
          <a:xfrm>
            <a:off x="5705855" y="10881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353" y="1355773"/>
            <a:ext cx="781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Le code de la sécurité sociale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43050" y="2220572"/>
            <a:ext cx="10234216" cy="4816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8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ô</a:t>
            </a:r>
            <a:r>
              <a:rPr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le</a:t>
            </a:r>
            <a:r>
              <a:rPr sz="2800" dirty="0">
                <a:solidFill>
                  <a:srgbClr val="63B7C6"/>
                </a:solidFill>
                <a:latin typeface="Calibri"/>
                <a:cs typeface="Calibri"/>
              </a:rPr>
              <a:t>	</a:t>
            </a:r>
            <a:r>
              <a:rPr sz="2800" spc="-75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63B7C6"/>
                </a:solidFill>
                <a:latin typeface="Calibri"/>
                <a:cs typeface="Calibri"/>
              </a:rPr>
              <a:t>v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63B7C6"/>
                </a:solidFill>
                <a:latin typeface="Calibri"/>
                <a:cs typeface="Calibri"/>
              </a:rPr>
              <a:t>	</a:t>
            </a:r>
            <a:r>
              <a:rPr sz="2800" spc="-55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63B7C6"/>
                </a:solidFill>
                <a:latin typeface="Calibri"/>
                <a:cs typeface="Calibri"/>
              </a:rPr>
              <a:t>t  </a:t>
            </a:r>
            <a:r>
              <a:rPr sz="2800" spc="-50" dirty="0" err="1" smtClean="0">
                <a:solidFill>
                  <a:srgbClr val="63B7C6"/>
                </a:solidFill>
                <a:latin typeface="Calibri"/>
                <a:cs typeface="Calibri"/>
              </a:rPr>
              <a:t>pr</a:t>
            </a:r>
            <a:r>
              <a:rPr lang="fr-FR" sz="2800" spc="-50" dirty="0" smtClean="0">
                <a:solidFill>
                  <a:srgbClr val="63B7C6"/>
                </a:solidFill>
                <a:latin typeface="Calibri"/>
                <a:cs typeface="Calibri"/>
              </a:rPr>
              <a:t>é</a:t>
            </a:r>
            <a:r>
              <a:rPr sz="2800" spc="-50" dirty="0" err="1" smtClean="0">
                <a:solidFill>
                  <a:srgbClr val="63B7C6"/>
                </a:solidFill>
                <a:latin typeface="Calibri"/>
                <a:cs typeface="Calibri"/>
              </a:rPr>
              <a:t>ventive</a:t>
            </a:r>
            <a:r>
              <a:rPr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 </a:t>
            </a:r>
            <a:r>
              <a:rPr sz="2800" spc="-20" dirty="0" smtClean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sz="2800" spc="-1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35" dirty="0" err="1" smtClean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sz="2800" spc="-5" dirty="0" err="1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30" dirty="0" err="1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sz="2800" spc="-10" dirty="0" err="1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sz="2800" spc="-15" dirty="0" err="1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sz="2800" spc="-5" dirty="0" err="1" smtClean="0">
                <a:solidFill>
                  <a:srgbClr val="63B7C6"/>
                </a:solidFill>
                <a:latin typeface="Calibri"/>
                <a:cs typeface="Calibri"/>
              </a:rPr>
              <a:t>es</a:t>
            </a:r>
            <a:r>
              <a:rPr sz="2800" dirty="0">
                <a:solidFill>
                  <a:srgbClr val="63B7C6"/>
                </a:solidFill>
                <a:latin typeface="Calibri"/>
                <a:cs typeface="Calibri"/>
              </a:rPr>
              <a:t>	</a:t>
            </a:r>
            <a:r>
              <a:rPr sz="2800" spc="-60" dirty="0" err="1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sz="2800" spc="-15" dirty="0" err="1" smtClean="0">
                <a:solidFill>
                  <a:srgbClr val="63B7C6"/>
                </a:solidFill>
                <a:latin typeface="Calibri"/>
                <a:cs typeface="Calibri"/>
              </a:rPr>
              <a:t>ég</a:t>
            </a:r>
            <a:r>
              <a:rPr sz="2800" spc="-25" dirty="0" err="1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sz="2800" spc="-10" dirty="0" err="1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sz="2800" spc="-20" dirty="0" err="1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800" spc="-5" dirty="0" err="1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20" dirty="0" err="1" smtClean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sz="2800" spc="-15" dirty="0" err="1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800" spc="-5" dirty="0" err="1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8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35" dirty="0" err="1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sz="2800" spc="-240" dirty="0" err="1" smtClean="0">
                <a:solidFill>
                  <a:srgbClr val="63B7C6"/>
                </a:solidFill>
                <a:latin typeface="Calibri"/>
                <a:cs typeface="Calibri"/>
              </a:rPr>
              <a:t>’</a:t>
            </a:r>
            <a:r>
              <a:rPr sz="2800" spc="-25" dirty="0" err="1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35" dirty="0" err="1" smtClean="0">
                <a:solidFill>
                  <a:srgbClr val="63B7C6"/>
                </a:solidFill>
                <a:latin typeface="Calibri"/>
                <a:cs typeface="Calibri"/>
              </a:rPr>
              <a:t>ssu</a:t>
            </a:r>
            <a:r>
              <a:rPr sz="2800" spc="-95" dirty="0" err="1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sz="2800" spc="-25" dirty="0" err="1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sz="2800" spc="-35" dirty="0" err="1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800" spc="-40" dirty="0" err="1" smtClean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sz="2800" spc="-5" dirty="0" err="1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63B7C6"/>
                </a:solidFill>
                <a:latin typeface="Calibri"/>
                <a:cs typeface="Calibri"/>
              </a:rPr>
              <a:t>maladies</a:t>
            </a:r>
            <a:r>
              <a:rPr lang="fr-FR" sz="2800" spc="-20" dirty="0" smtClean="0">
                <a:solidFill>
                  <a:srgbClr val="63B7C6"/>
                </a:solidFill>
                <a:latin typeface="Calibri"/>
                <a:cs typeface="Calibri"/>
              </a:rPr>
              <a:t> apportent des informations sur les maladies professionnelles  et peuvent faire des </a:t>
            </a:r>
            <a:r>
              <a:rPr lang="fr-FR" sz="2800" spc="-60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spc="-1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spc="-40" dirty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lang="fr-FR" sz="2800" spc="-15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0" dirty="0">
                <a:solidFill>
                  <a:srgbClr val="63B7C6"/>
                </a:solidFill>
                <a:latin typeface="Calibri"/>
                <a:cs typeface="Calibri"/>
              </a:rPr>
              <a:t>mm</a:t>
            </a:r>
            <a:r>
              <a:rPr lang="fr-FR" sz="2800" spc="-5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800" spc="-30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spc="-25" dirty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800" spc="-40" dirty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800" spc="-20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800" spc="-25" dirty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800" spc="-15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5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spc="-20" dirty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</a:p>
          <a:p>
            <a:pPr marL="12700" marR="5080" algn="just"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r>
              <a:rPr lang="fr-FR" sz="2800" spc="-10" dirty="0">
                <a:solidFill>
                  <a:srgbClr val="63B7C6"/>
                </a:solidFill>
                <a:latin typeface="Calibri"/>
                <a:cs typeface="Calibri"/>
              </a:rPr>
              <a:t>-</a:t>
            </a:r>
            <a:r>
              <a:rPr lang="fr-FR" sz="2800" spc="-5" dirty="0">
                <a:solidFill>
                  <a:srgbClr val="63B7C6"/>
                </a:solidFill>
                <a:latin typeface="Calibri"/>
                <a:cs typeface="Calibri"/>
              </a:rPr>
              <a:t>Ils</a:t>
            </a:r>
            <a:r>
              <a:rPr lang="fr-FR" sz="2800" dirty="0">
                <a:solidFill>
                  <a:srgbClr val="63B7C6"/>
                </a:solidFill>
                <a:latin typeface="Calibri"/>
                <a:cs typeface="Calibri"/>
              </a:rPr>
              <a:t>	</a:t>
            </a:r>
            <a:r>
              <a:rPr lang="fr-FR" sz="2800" spc="-60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spc="-260" dirty="0" smtClean="0">
                <a:solidFill>
                  <a:srgbClr val="63B7C6"/>
                </a:solidFill>
                <a:latin typeface="Calibri"/>
                <a:cs typeface="Calibri"/>
              </a:rPr>
              <a:t>’</a:t>
            </a:r>
            <a:r>
              <a:rPr lang="fr-FR" sz="2800" spc="-5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85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aucun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lang="fr-FR" sz="2800" spc="-1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spc="-45" dirty="0" smtClean="0">
                <a:solidFill>
                  <a:srgbClr val="63B7C6"/>
                </a:solidFill>
                <a:latin typeface="Calibri"/>
                <a:cs typeface="Calibri"/>
              </a:rPr>
              <a:t>v</a:t>
            </a:r>
            <a:r>
              <a:rPr lang="fr-FR" sz="2800" spc="-1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10" dirty="0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10" dirty="0" smtClean="0">
                <a:solidFill>
                  <a:srgbClr val="63B7C6"/>
                </a:solidFill>
                <a:latin typeface="Calibri"/>
                <a:cs typeface="Calibri"/>
              </a:rPr>
              <a:t>sanction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10" dirty="0" smtClean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e 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lang="fr-FR" sz="2800" spc="-1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spc="-45" dirty="0" smtClean="0">
                <a:solidFill>
                  <a:srgbClr val="63B7C6"/>
                </a:solidFill>
                <a:latin typeface="Calibri"/>
                <a:cs typeface="Calibri"/>
              </a:rPr>
              <a:t>v</a:t>
            </a:r>
            <a:r>
              <a:rPr lang="fr-FR" sz="2800" spc="-15" dirty="0" smtClean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3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t réservé a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x</a:t>
            </a:r>
            <a:r>
              <a:rPr lang="fr-FR" sz="280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b="1" spc="-20" dirty="0" smtClean="0">
                <a:solidFill>
                  <a:srgbClr val="63B7C6"/>
                </a:solidFill>
                <a:latin typeface="Calibri"/>
                <a:cs typeface="Calibri"/>
              </a:rPr>
              <a:t>ins</a:t>
            </a:r>
            <a:r>
              <a:rPr lang="fr-FR" sz="2800" b="1" spc="-10" dirty="0" smtClean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lang="fr-FR" sz="2800" b="1" spc="-2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b="1" dirty="0" smtClean="0">
                <a:solidFill>
                  <a:srgbClr val="63B7C6"/>
                </a:solidFill>
                <a:latin typeface="Calibri"/>
                <a:cs typeface="Calibri"/>
              </a:rPr>
              <a:t>c</a:t>
            </a:r>
            <a:r>
              <a:rPr lang="fr-FR" sz="2800" b="1" spc="-7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800" b="1" spc="-2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b="1" spc="-10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b="1" spc="-7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b="1" spc="-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800" b="1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b="1" spc="-20" dirty="0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800" b="1" spc="-5" dirty="0" smtClean="0">
                <a:solidFill>
                  <a:srgbClr val="63B7C6"/>
                </a:solidFill>
                <a:latin typeface="Calibri"/>
                <a:cs typeface="Calibri"/>
              </a:rPr>
              <a:t>u </a:t>
            </a:r>
            <a:r>
              <a:rPr lang="fr-FR" sz="2800" b="1" spc="-1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800" b="1" spc="-125" dirty="0" smtClean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lang="fr-FR" sz="2800" b="1" spc="-90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800" b="1" spc="-80" dirty="0" smtClean="0">
                <a:solidFill>
                  <a:srgbClr val="63B7C6"/>
                </a:solidFill>
                <a:latin typeface="Calibri"/>
                <a:cs typeface="Calibri"/>
              </a:rPr>
              <a:t>v</a:t>
            </a:r>
            <a:r>
              <a:rPr lang="fr-FR" sz="2800" b="1" spc="-20" dirty="0" smtClean="0">
                <a:solidFill>
                  <a:srgbClr val="63B7C6"/>
                </a:solidFill>
                <a:latin typeface="Calibri"/>
                <a:cs typeface="Calibri"/>
              </a:rPr>
              <a:t>ai</a:t>
            </a:r>
            <a:r>
              <a:rPr lang="fr-FR" sz="2800" b="1" spc="-5" dirty="0" smtClean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lang="fr-FR" sz="2800" b="1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10" dirty="0" smtClean="0">
                <a:solidFill>
                  <a:srgbClr val="63B7C6"/>
                </a:solidFill>
                <a:latin typeface="Calibri"/>
                <a:cs typeface="Calibri"/>
              </a:rPr>
              <a:t>q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i</a:t>
            </a:r>
            <a:r>
              <a:rPr lang="fr-FR" sz="28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v</a:t>
            </a:r>
            <a:r>
              <a:rPr lang="fr-FR" sz="2800" spc="-20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800" spc="-70" dirty="0" smtClean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lang="fr-FR" sz="2800" spc="-5" dirty="0">
                <a:solidFill>
                  <a:srgbClr val="63B7C6"/>
                </a:solidFill>
                <a:latin typeface="Calibri"/>
                <a:cs typeface="Calibri"/>
              </a:rPr>
              <a:t>t contrôler </a:t>
            </a:r>
            <a:r>
              <a:rPr lang="fr-FR" sz="2800" spc="-5" dirty="0" smtClean="0">
                <a:solidFill>
                  <a:srgbClr val="63B7C6"/>
                </a:solidFill>
                <a:latin typeface="Calibri"/>
                <a:cs typeface="Calibri"/>
              </a:rPr>
              <a:t>les installations d’une entreprise</a:t>
            </a:r>
            <a:r>
              <a:rPr lang="fr-FR" sz="2800" spc="-5" dirty="0">
                <a:solidFill>
                  <a:srgbClr val="63B7C6"/>
                </a:solidFill>
                <a:latin typeface="Calibri"/>
                <a:cs typeface="Calibri"/>
              </a:rPr>
              <a:t>	 et ont accès à tous les documents internes.  Le code de l'environnement</a:t>
            </a:r>
          </a:p>
          <a:p>
            <a:pPr marL="12700" marR="5080" algn="just"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endParaRPr lang="fr-FR" sz="2800" spc="-5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5080" algn="just"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endParaRPr lang="fr-FR" sz="28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5080" algn="just"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endParaRPr lang="fr-FR" sz="28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494030" algn="l"/>
                <a:tab pos="1382395" algn="l"/>
                <a:tab pos="1496695" algn="l"/>
                <a:tab pos="1901825" algn="l"/>
                <a:tab pos="2113915" algn="l"/>
                <a:tab pos="2306320" algn="l"/>
                <a:tab pos="3255645" algn="l"/>
                <a:tab pos="3601720" algn="l"/>
                <a:tab pos="4734560" algn="l"/>
                <a:tab pos="4885055" algn="l"/>
                <a:tab pos="5060315" algn="l"/>
                <a:tab pos="5588000" algn="l"/>
                <a:tab pos="6296660" algn="l"/>
                <a:tab pos="6689725" algn="l"/>
                <a:tab pos="7229475" algn="l"/>
              </a:tabLst>
            </a:pPr>
            <a:endParaRPr sz="28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716923" y="1985373"/>
            <a:ext cx="9392991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596265" algn="l"/>
                <a:tab pos="1248410" algn="l"/>
                <a:tab pos="2187575" algn="l"/>
                <a:tab pos="3464560" algn="l"/>
                <a:tab pos="4435475" algn="l"/>
                <a:tab pos="4747895" algn="l"/>
                <a:tab pos="5430520" algn="l"/>
                <a:tab pos="6383655" algn="l"/>
                <a:tab pos="6711315" algn="l"/>
              </a:tabLst>
            </a:pPr>
            <a:r>
              <a:rPr lang="fr-FR" sz="2400" spc="-5" dirty="0">
                <a:solidFill>
                  <a:srgbClr val="FFFF00"/>
                </a:solidFill>
                <a:latin typeface="Calibri"/>
                <a:cs typeface="Calibri"/>
              </a:rPr>
              <a:t>Le </a:t>
            </a:r>
            <a:r>
              <a:rPr lang="fr-FR" sz="2400" spc="-15" dirty="0">
                <a:solidFill>
                  <a:srgbClr val="FFFF00"/>
                </a:solidFill>
                <a:latin typeface="Calibri"/>
                <a:cs typeface="Calibri"/>
              </a:rPr>
              <a:t>génie des procédés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une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discipline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plus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jeune.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À son</a:t>
            </a:r>
            <a:r>
              <a:rPr lang="fr-FR" sz="2400" spc="38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15" dirty="0" smtClean="0">
                <a:solidFill>
                  <a:srgbClr val="63B7C6"/>
                </a:solidFill>
                <a:latin typeface="Calibri"/>
                <a:cs typeface="Calibri"/>
              </a:rPr>
              <a:t>origine,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aux </a:t>
            </a:r>
            <a:r>
              <a:rPr lang="fr-FR"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400" spc="-3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A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25" dirty="0" smtClean="0">
                <a:solidFill>
                  <a:srgbClr val="63B7C6"/>
                </a:solidFill>
                <a:latin typeface="Calibri"/>
                <a:cs typeface="Calibri"/>
              </a:rPr>
              <a:t>(</a:t>
            </a:r>
            <a:r>
              <a:rPr lang="fr-FR" sz="2400" spc="-20" dirty="0" smtClean="0">
                <a:solidFill>
                  <a:srgbClr val="63B7C6"/>
                </a:solidFill>
                <a:latin typeface="Calibri"/>
                <a:cs typeface="Calibri"/>
              </a:rPr>
              <a:t>débu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d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u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10" dirty="0" smtClean="0">
                <a:solidFill>
                  <a:srgbClr val="63B7C6"/>
                </a:solidFill>
                <a:latin typeface="Calibri"/>
                <a:cs typeface="Calibri"/>
              </a:rPr>
              <a:t>siècle</a:t>
            </a:r>
            <a:r>
              <a:rPr lang="fr-FR" sz="2400" spc="-20" dirty="0" smtClean="0">
                <a:solidFill>
                  <a:srgbClr val="63B7C6"/>
                </a:solidFill>
                <a:latin typeface="Calibri"/>
                <a:cs typeface="Calibri"/>
              </a:rPr>
              <a:t>)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,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il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40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195" dirty="0" smtClean="0">
                <a:solidFill>
                  <a:srgbClr val="63B7C6"/>
                </a:solidFill>
                <a:latin typeface="Calibri"/>
                <a:cs typeface="Calibri"/>
              </a:rPr>
              <a:t>’</a:t>
            </a:r>
            <a:r>
              <a:rPr lang="fr-FR" sz="2400" spc="-45" dirty="0" smtClean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lang="fr-FR" sz="2400" spc="-65" dirty="0" smtClean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appelé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63B7C6"/>
                </a:solidFill>
                <a:latin typeface="Calibri"/>
                <a:cs typeface="Calibri"/>
              </a:rPr>
              <a:t>«</a:t>
            </a:r>
            <a:r>
              <a:rPr lang="fr-FR" sz="2400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25" dirty="0" err="1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lang="fr-FR" sz="2400" spc="-20" dirty="0" err="1" smtClean="0">
                <a:solidFill>
                  <a:srgbClr val="FFFF00"/>
                </a:solidFill>
                <a:latin typeface="Calibri"/>
                <a:cs typeface="Calibri"/>
              </a:rPr>
              <a:t>hemi</a:t>
            </a:r>
            <a:r>
              <a:rPr lang="fr-FR" sz="2400" spc="-50" dirty="0" err="1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lang="fr-FR" sz="2400" spc="-15" dirty="0" err="1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lang="fr-FR" sz="2400" spc="-5" dirty="0" err="1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lang="fr-FR" sz="2400" spc="-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sz="2400" spc="-15" dirty="0">
                <a:solidFill>
                  <a:srgbClr val="FFFF00"/>
                </a:solidFill>
                <a:latin typeface="Calibri"/>
                <a:cs typeface="Calibri"/>
              </a:rPr>
              <a:t>engineering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». </a:t>
            </a:r>
            <a:r>
              <a:rPr lang="fr-FR" sz="2400" dirty="0">
                <a:solidFill>
                  <a:srgbClr val="63B7C6"/>
                </a:solidFill>
                <a:latin typeface="Calibri"/>
                <a:cs typeface="Calibri"/>
              </a:rPr>
              <a:t>Ce </a:t>
            </a:r>
            <a:r>
              <a:rPr lang="fr-FR" sz="2400" spc="-70" dirty="0">
                <a:solidFill>
                  <a:srgbClr val="63B7C6"/>
                </a:solidFill>
                <a:latin typeface="Calibri"/>
                <a:cs typeface="Calibri"/>
              </a:rPr>
              <a:t>n’est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autre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lang="fr-FR" sz="2400" spc="-20" dirty="0">
                <a:solidFill>
                  <a:srgbClr val="FFFF00"/>
                </a:solidFill>
                <a:latin typeface="Calibri"/>
                <a:cs typeface="Calibri"/>
              </a:rPr>
              <a:t>génie </a:t>
            </a:r>
            <a:r>
              <a:rPr lang="fr-FR" sz="2400" spc="-15" dirty="0">
                <a:solidFill>
                  <a:srgbClr val="FFFF00"/>
                </a:solidFill>
                <a:latin typeface="Calibri"/>
                <a:cs typeface="Calibri"/>
              </a:rPr>
              <a:t>chimique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chaque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fois  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qu’il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appliqué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aux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industries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transformation </a:t>
            </a:r>
            <a:r>
              <a:rPr lang="fr-FR" sz="2400" spc="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lang="fr-FR" sz="2400" spc="-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lang="fr-FR" sz="2400" spc="-25" dirty="0">
                <a:solidFill>
                  <a:srgbClr val="63B7C6"/>
                </a:solidFill>
                <a:latin typeface="Calibri"/>
                <a:cs typeface="Calibri"/>
              </a:rPr>
              <a:t>matière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autre </a:t>
            </a:r>
            <a:r>
              <a:rPr lang="fr-FR" sz="2400" spc="-15" dirty="0">
                <a:solidFill>
                  <a:srgbClr val="63B7C6"/>
                </a:solidFill>
                <a:latin typeface="Calibri"/>
                <a:cs typeface="Calibri"/>
              </a:rPr>
              <a:t>que l’industrie</a:t>
            </a:r>
            <a:r>
              <a:rPr lang="fr-FR" sz="2400" spc="-1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lang="fr-FR" sz="2400" spc="-20" dirty="0">
                <a:solidFill>
                  <a:srgbClr val="63B7C6"/>
                </a:solidFill>
                <a:latin typeface="Calibri"/>
                <a:cs typeface="Calibri"/>
              </a:rPr>
              <a:t>chimique.</a:t>
            </a:r>
            <a:endParaRPr lang="fr-FR"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6265" algn="l"/>
                <a:tab pos="1248410" algn="l"/>
                <a:tab pos="2187575" algn="l"/>
                <a:tab pos="3464560" algn="l"/>
                <a:tab pos="4435475" algn="l"/>
                <a:tab pos="4747895" algn="l"/>
                <a:tab pos="5430520" algn="l"/>
                <a:tab pos="6383655" algn="l"/>
                <a:tab pos="6711315" algn="l"/>
              </a:tabLst>
            </a:pPr>
            <a:endParaRPr lang="fr-FR"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5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4" name="object 2"/>
          <p:cNvSpPr txBox="1"/>
          <p:nvPr/>
        </p:nvSpPr>
        <p:spPr>
          <a:xfrm>
            <a:off x="1014913" y="1979693"/>
            <a:ext cx="8088630" cy="34341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5080" indent="-343535" algn="just">
              <a:lnSpc>
                <a:spcPct val="80300"/>
              </a:lnSpc>
              <a:spcBef>
                <a:spcPts val="73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génie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des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procédés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400" spc="-50" dirty="0">
                <a:solidFill>
                  <a:srgbClr val="63B7C6"/>
                </a:solidFill>
                <a:latin typeface="Calibri"/>
                <a:cs typeface="Calibri"/>
              </a:rPr>
              <a:t>l’ensemble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concepts et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méthodes</a:t>
            </a:r>
            <a:r>
              <a:rPr sz="2400" spc="58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permettant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65" dirty="0">
                <a:solidFill>
                  <a:srgbClr val="63B7C6"/>
                </a:solidFill>
                <a:latin typeface="Calibri"/>
                <a:cs typeface="Calibri"/>
              </a:rPr>
              <a:t>concevoir,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dimensionner,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optimiser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voire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conduire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tous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transformations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la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matière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qu’il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s’agisse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produire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matières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plastiques,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médicaments,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80" dirty="0">
                <a:solidFill>
                  <a:srgbClr val="63B7C6"/>
                </a:solidFill>
                <a:latin typeface="Calibri"/>
                <a:cs typeface="Calibri"/>
              </a:rPr>
              <a:t>l’eau 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potable,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aciers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spéciaux, de </a:t>
            </a:r>
            <a:r>
              <a:rPr sz="2400" spc="-60" dirty="0">
                <a:solidFill>
                  <a:srgbClr val="63B7C6"/>
                </a:solidFill>
                <a:latin typeface="Calibri"/>
                <a:cs typeface="Calibri"/>
              </a:rPr>
              <a:t>l’énergie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...ou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traiter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des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effluents.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12700" indent="-343535" algn="just">
              <a:lnSpc>
                <a:spcPct val="80000"/>
              </a:lnSpc>
              <a:spcBef>
                <a:spcPts val="700"/>
              </a:spcBef>
              <a:buFont typeface="Arial"/>
              <a:buChar char="•"/>
              <a:tabLst>
                <a:tab pos="356235" algn="l"/>
                <a:tab pos="3183890" algn="l"/>
                <a:tab pos="6407785" algn="l"/>
              </a:tabLst>
            </a:pP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b="1" spc="-20" dirty="0">
                <a:solidFill>
                  <a:srgbClr val="63B7C6"/>
                </a:solidFill>
                <a:latin typeface="Calibri"/>
                <a:cs typeface="Calibri"/>
              </a:rPr>
              <a:t>génie </a:t>
            </a:r>
            <a:r>
              <a:rPr sz="2400" b="1" spc="-10" dirty="0">
                <a:solidFill>
                  <a:srgbClr val="63B7C6"/>
                </a:solidFill>
                <a:latin typeface="Calibri"/>
                <a:cs typeface="Calibri"/>
              </a:rPr>
              <a:t>chimique </a:t>
            </a:r>
            <a:r>
              <a:rPr sz="2400" b="1" spc="-15" dirty="0">
                <a:solidFill>
                  <a:srgbClr val="63B7C6"/>
                </a:solidFill>
                <a:latin typeface="Calibri"/>
                <a:cs typeface="Calibri"/>
              </a:rPr>
              <a:t>permet </a:t>
            </a: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ainsi le </a:t>
            </a:r>
            <a:r>
              <a:rPr sz="2400" b="1" spc="-10" dirty="0">
                <a:solidFill>
                  <a:srgbClr val="63B7C6"/>
                </a:solidFill>
                <a:latin typeface="Calibri"/>
                <a:cs typeface="Calibri"/>
              </a:rPr>
              <a:t>passage d'une </a:t>
            </a:r>
            <a:r>
              <a:rPr sz="2400" b="1" u="heavy" spc="-10" dirty="0">
                <a:solidFill>
                  <a:srgbClr val="63B7C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synthèse</a:t>
            </a:r>
            <a:r>
              <a:rPr sz="2400" b="1" spc="-2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b="1" spc="-35" dirty="0">
                <a:solidFill>
                  <a:srgbClr val="63B7C6"/>
                </a:solidFill>
                <a:latin typeface="Calibri"/>
                <a:cs typeface="Calibri"/>
              </a:rPr>
              <a:t>laboratoire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à un </a:t>
            </a:r>
            <a:r>
              <a:rPr sz="2400" b="1" u="heavy" spc="-15" dirty="0">
                <a:solidFill>
                  <a:srgbClr val="FFFF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procédé</a:t>
            </a:r>
            <a:r>
              <a:rPr sz="2400" b="1" spc="-15" dirty="0">
                <a:solidFill>
                  <a:srgbClr val="63B7C6"/>
                </a:solidFill>
                <a:latin typeface="Calibri"/>
                <a:cs typeface="Calibri"/>
              </a:rPr>
              <a:t> industriel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de  </a:t>
            </a: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même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que son </a:t>
            </a:r>
            <a:r>
              <a:rPr sz="2400" b="1" spc="-20" dirty="0">
                <a:solidFill>
                  <a:srgbClr val="63B7C6"/>
                </a:solidFill>
                <a:latin typeface="Calibri"/>
                <a:cs typeface="Calibri"/>
              </a:rPr>
              <a:t>fonctionnement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b="1" spc="-15" dirty="0">
                <a:solidFill>
                  <a:srgbClr val="63B7C6"/>
                </a:solidFill>
                <a:latin typeface="Calibri"/>
                <a:cs typeface="Calibri"/>
              </a:rPr>
              <a:t>respect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400" b="1" spc="-30" dirty="0">
                <a:solidFill>
                  <a:srgbClr val="63B7C6"/>
                </a:solidFill>
                <a:latin typeface="Calibri"/>
                <a:cs typeface="Calibri"/>
              </a:rPr>
              <a:t>contraintes	</a:t>
            </a:r>
            <a:r>
              <a:rPr sz="2400" b="1" spc="-5" dirty="0">
                <a:solidFill>
                  <a:srgbClr val="63B7C6"/>
                </a:solidFill>
                <a:latin typeface="Calibri"/>
                <a:cs typeface="Calibri"/>
              </a:rPr>
              <a:t>économiques,	</a:t>
            </a:r>
            <a:r>
              <a:rPr sz="2400" b="1" spc="-10" dirty="0">
                <a:solidFill>
                  <a:srgbClr val="63B7C6"/>
                </a:solidFill>
                <a:latin typeface="Calibri"/>
                <a:cs typeface="Calibri"/>
              </a:rPr>
              <a:t>techniques,  </a:t>
            </a:r>
            <a:r>
              <a:rPr sz="2400" b="1" spc="-25" dirty="0">
                <a:solidFill>
                  <a:srgbClr val="63B7C6"/>
                </a:solidFill>
                <a:latin typeface="Calibri"/>
                <a:cs typeface="Calibri"/>
              </a:rPr>
              <a:t>environnementales et </a:t>
            </a:r>
            <a:r>
              <a:rPr sz="2400" b="1" dirty="0">
                <a:solidFill>
                  <a:srgbClr val="63B7C6"/>
                </a:solidFill>
                <a:latin typeface="Calibri"/>
                <a:cs typeface="Calibri"/>
              </a:rPr>
              <a:t>de</a:t>
            </a:r>
            <a:r>
              <a:rPr sz="2400" b="1" spc="7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3B7C6"/>
                </a:solidFill>
                <a:latin typeface="Calibri"/>
                <a:cs typeface="Calibri"/>
              </a:rPr>
              <a:t>sécurité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7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562985" y="1763264"/>
            <a:ext cx="530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20" dirty="0">
                <a:solidFill>
                  <a:srgbClr val="FFC000"/>
                </a:solidFill>
                <a:latin typeface="Calibri"/>
                <a:cs typeface="Calibri"/>
              </a:rPr>
              <a:t>Rôle </a:t>
            </a:r>
            <a:r>
              <a:rPr lang="fr-FR" sz="2400" spc="-5" dirty="0">
                <a:solidFill>
                  <a:srgbClr val="FFC000"/>
                </a:solidFill>
                <a:latin typeface="Calibri"/>
                <a:cs typeface="Calibri"/>
              </a:rPr>
              <a:t>du </a:t>
            </a:r>
            <a:r>
              <a:rPr lang="fr-FR" sz="2400" spc="-20" dirty="0">
                <a:solidFill>
                  <a:srgbClr val="FFC000"/>
                </a:solidFill>
                <a:latin typeface="Calibri"/>
                <a:cs typeface="Calibri"/>
              </a:rPr>
              <a:t>spécialiste </a:t>
            </a:r>
            <a:r>
              <a:rPr lang="fr-FR" sz="2400" dirty="0">
                <a:solidFill>
                  <a:srgbClr val="FFC000"/>
                </a:solidFill>
                <a:latin typeface="Calibri"/>
                <a:cs typeface="Calibri"/>
              </a:rPr>
              <a:t>en </a:t>
            </a:r>
            <a:r>
              <a:rPr lang="fr-FR" sz="2400" spc="-15" dirty="0">
                <a:solidFill>
                  <a:srgbClr val="FFC000"/>
                </a:solidFill>
                <a:latin typeface="Calibri"/>
                <a:cs typeface="Calibri"/>
              </a:rPr>
              <a:t>génie</a:t>
            </a:r>
            <a:r>
              <a:rPr lang="fr-FR" sz="2400" spc="-2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fr-FR" sz="2400" spc="-15" dirty="0">
                <a:solidFill>
                  <a:srgbClr val="FFC000"/>
                </a:solidFill>
                <a:latin typeface="Calibri"/>
                <a:cs typeface="Calibri"/>
              </a:rPr>
              <a:t>des  procédés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44712" y="2340292"/>
            <a:ext cx="9123535" cy="315291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715" indent="-342900" algn="just">
              <a:lnSpc>
                <a:spcPct val="806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L’ingénieur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génie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procédés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ou en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génie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chimique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est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associé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la mise en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place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des 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installations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à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leur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validation.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Il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doit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prendre</a:t>
            </a:r>
            <a:r>
              <a:rPr sz="2400" spc="53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en 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compte,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entre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autres, </a:t>
            </a:r>
            <a:r>
              <a:rPr sz="2400" spc="-45" dirty="0">
                <a:solidFill>
                  <a:srgbClr val="63B7C6"/>
                </a:solidFill>
                <a:latin typeface="Calibri"/>
                <a:cs typeface="Calibri"/>
              </a:rPr>
              <a:t>l’ensemble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aspects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fiabilité, </a:t>
            </a:r>
            <a:r>
              <a:rPr sz="2400" spc="58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sécurité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et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ergonomie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des</a:t>
            </a:r>
            <a:r>
              <a:rPr sz="2400" spc="-8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systèmes.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On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trouve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ingénieurs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génie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procédés et 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génie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chimique 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dans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tous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secteurs </a:t>
            </a:r>
            <a:r>
              <a:rPr sz="2400" spc="-55" dirty="0">
                <a:solidFill>
                  <a:srgbClr val="63B7C6"/>
                </a:solidFill>
                <a:latin typeface="Calibri"/>
                <a:cs typeface="Calibri"/>
              </a:rPr>
              <a:t>d’activité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la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chimie,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la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parachimie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(cosmétiques,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peintures, 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adhésifs, matériaux,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agrochimie,</a:t>
            </a:r>
            <a:r>
              <a:rPr sz="2400" spc="5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verres, plasturgie,  </a:t>
            </a:r>
            <a:r>
              <a:rPr sz="2400" spc="-30" dirty="0">
                <a:solidFill>
                  <a:srgbClr val="FFFF00"/>
                </a:solidFill>
                <a:latin typeface="Calibri"/>
                <a:cs typeface="Calibri"/>
              </a:rPr>
              <a:t>élastomères…)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et 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d’autres </a:t>
            </a:r>
            <a:r>
              <a:rPr sz="2400" spc="-30" dirty="0">
                <a:solidFill>
                  <a:srgbClr val="FFFF00"/>
                </a:solidFill>
                <a:latin typeface="Calibri"/>
                <a:cs typeface="Calibri"/>
              </a:rPr>
              <a:t>secteurs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(pharmacie, 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énergie,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automobile,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aéronautique, nucléaire,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pétrole, 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plasturgie, caoutchouc, matériaux,</a:t>
            </a:r>
            <a:r>
              <a:rPr sz="2400" spc="-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environnement…).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6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315711" y="1518150"/>
            <a:ext cx="5954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30" dirty="0">
                <a:solidFill>
                  <a:srgbClr val="FFC000"/>
                </a:solidFill>
              </a:rPr>
              <a:t>Hydrocarbures </a:t>
            </a:r>
            <a:r>
              <a:rPr lang="fr-FR" sz="2400" spc="-5" dirty="0">
                <a:solidFill>
                  <a:srgbClr val="FFC000"/>
                </a:solidFill>
              </a:rPr>
              <a:t>et </a:t>
            </a:r>
            <a:r>
              <a:rPr lang="fr-FR" sz="2400" spc="-15" dirty="0">
                <a:solidFill>
                  <a:srgbClr val="FFC000"/>
                </a:solidFill>
              </a:rPr>
              <a:t>industrie  pétrochimiques</a:t>
            </a:r>
            <a:endParaRPr lang="fr-FR" sz="2400" dirty="0">
              <a:solidFill>
                <a:srgbClr val="FFC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738648" y="2040135"/>
            <a:ext cx="7237928" cy="4064451"/>
            <a:chOff x="1601724" y="1970532"/>
            <a:chExt cx="7731251" cy="5193792"/>
          </a:xfrm>
        </p:grpSpPr>
        <p:sp>
          <p:nvSpPr>
            <p:cNvPr id="7" name="object 3"/>
            <p:cNvSpPr/>
            <p:nvPr/>
          </p:nvSpPr>
          <p:spPr>
            <a:xfrm>
              <a:off x="5632703" y="1970532"/>
              <a:ext cx="3700272" cy="24582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5705855" y="4463796"/>
              <a:ext cx="3585972" cy="2674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601724" y="2017776"/>
              <a:ext cx="3671316" cy="5146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53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PROGRAMME: CHAPITRE II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9</a:t>
            </a:fld>
            <a:endParaRPr lang="fr-FR" noProof="0"/>
          </a:p>
        </p:txBody>
      </p:sp>
      <p:sp>
        <p:nvSpPr>
          <p:cNvPr id="4" name="Rectangle 3"/>
          <p:cNvSpPr/>
          <p:nvPr/>
        </p:nvSpPr>
        <p:spPr>
          <a:xfrm>
            <a:off x="632112" y="1801901"/>
            <a:ext cx="105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30" dirty="0">
                <a:solidFill>
                  <a:srgbClr val="FFC000"/>
                </a:solidFill>
                <a:latin typeface="Calibri"/>
                <a:cs typeface="Calibri"/>
              </a:rPr>
              <a:t>Pé</a:t>
            </a:r>
            <a:r>
              <a:rPr lang="fr-FR" sz="2400" spc="-35" dirty="0">
                <a:solidFill>
                  <a:srgbClr val="FFC000"/>
                </a:solidFill>
                <a:latin typeface="Calibri"/>
                <a:cs typeface="Calibri"/>
              </a:rPr>
              <a:t>tr</a:t>
            </a:r>
            <a:r>
              <a:rPr lang="fr-FR" sz="2400" spc="-3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fr-FR" sz="2400" spc="-40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lang="fr-FR" sz="240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59692" y="2446092"/>
            <a:ext cx="8847193" cy="260481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just">
              <a:lnSpc>
                <a:spcPct val="79800"/>
              </a:lnSpc>
              <a:spcBef>
                <a:spcPts val="680"/>
              </a:spcBef>
            </a:pP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pétrole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brut est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un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mélange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hétérogène d’hydrocarbures  divers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(molécules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composées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d’atomes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 </a:t>
            </a:r>
            <a:r>
              <a:rPr sz="2400" spc="-15" dirty="0" err="1">
                <a:solidFill>
                  <a:srgbClr val="63B7C6"/>
                </a:solidFill>
                <a:latin typeface="Calibri"/>
                <a:cs typeface="Calibri"/>
              </a:rPr>
              <a:t>carbone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5" dirty="0" smtClean="0">
                <a:solidFill>
                  <a:srgbClr val="63B7C6"/>
                </a:solidFill>
                <a:latin typeface="Calibri"/>
                <a:cs typeface="Calibri"/>
              </a:rPr>
              <a:t>et</a:t>
            </a:r>
            <a:r>
              <a:rPr lang="fr-FR" sz="2400" spc="5" dirty="0" smtClean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5" dirty="0" err="1" smtClean="0">
                <a:solidFill>
                  <a:srgbClr val="63B7C6"/>
                </a:solidFill>
                <a:latin typeface="Calibri"/>
                <a:cs typeface="Calibri"/>
              </a:rPr>
              <a:t>d’hydrogène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),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inutilisable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l’état.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composants doivent être 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séparés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afin </a:t>
            </a:r>
            <a:r>
              <a:rPr sz="2400" spc="-30" dirty="0">
                <a:solidFill>
                  <a:srgbClr val="63B7C6"/>
                </a:solidFill>
                <a:latin typeface="Calibri"/>
                <a:cs typeface="Calibri"/>
              </a:rPr>
              <a:t>d’obtenir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produits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finaux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exploitables  directement.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distingue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général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deux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grands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types</a:t>
            </a:r>
            <a:r>
              <a:rPr sz="2400" spc="-170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:</a:t>
            </a:r>
          </a:p>
          <a:p>
            <a:pPr marL="355600" marR="43370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produits énergétiques,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tels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que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l’essence,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le 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gazole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ou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le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fioul;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  <a:p>
            <a:pPr marL="355600" marR="2032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875030" algn="l"/>
                <a:tab pos="2086610" algn="l"/>
                <a:tab pos="4537710" algn="l"/>
                <a:tab pos="5154930" algn="l"/>
                <a:tab pos="5805805" algn="l"/>
                <a:tab pos="6325870" algn="l"/>
                <a:tab pos="7834630" algn="l"/>
              </a:tabLst>
            </a:pP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dui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ts	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63B7C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n-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é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63B7C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é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tiqu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,	</a:t>
            </a:r>
            <a:r>
              <a:rPr sz="2400" spc="-25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	l</a:t>
            </a:r>
            <a:r>
              <a:rPr sz="2400" spc="5" dirty="0">
                <a:solidFill>
                  <a:srgbClr val="63B7C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s	lu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rifia</a:t>
            </a:r>
            <a:r>
              <a:rPr sz="2400" spc="-40" dirty="0">
                <a:solidFill>
                  <a:srgbClr val="63B7C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,	le  </a:t>
            </a:r>
            <a:r>
              <a:rPr sz="2400" spc="-5" dirty="0">
                <a:solidFill>
                  <a:srgbClr val="63B7C6"/>
                </a:solidFill>
                <a:latin typeface="Calibri"/>
                <a:cs typeface="Calibri"/>
              </a:rPr>
              <a:t>bitume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et les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naphtas </a:t>
            </a:r>
            <a:r>
              <a:rPr sz="2400" spc="-10" dirty="0">
                <a:solidFill>
                  <a:srgbClr val="63B7C6"/>
                </a:solidFill>
                <a:latin typeface="Calibri"/>
                <a:cs typeface="Calibri"/>
              </a:rPr>
              <a:t>utilisés </a:t>
            </a:r>
            <a:r>
              <a:rPr sz="2400" dirty="0">
                <a:solidFill>
                  <a:srgbClr val="63B7C6"/>
                </a:solidFill>
                <a:latin typeface="Calibri"/>
                <a:cs typeface="Calibri"/>
              </a:rPr>
              <a:t>en</a:t>
            </a:r>
            <a:r>
              <a:rPr sz="2400" spc="-135" dirty="0">
                <a:solidFill>
                  <a:srgbClr val="63B7C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3B7C6"/>
                </a:solidFill>
                <a:latin typeface="Calibri"/>
                <a:cs typeface="Calibri"/>
              </a:rPr>
              <a:t>pétrochimie.</a:t>
            </a:r>
            <a:endParaRPr sz="2400" dirty="0">
              <a:solidFill>
                <a:srgbClr val="63B7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8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498_TF66687569" id="{787900FF-6872-4441-B598-37355B1445EE}" vid="{F772BB80-56EE-4656-A7E3-611E117A18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6dc4bcd6-49db-4c07-9060-8acfc67cef9f"/>
    <ds:schemaRef ds:uri="http://purl.org/dc/elements/1.1/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bleue moderne</Template>
  <TotalTime>0</TotalTime>
  <Words>2583</Words>
  <Application>Microsoft Office PowerPoint</Application>
  <PresentationFormat>Grand écran</PresentationFormat>
  <Paragraphs>243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Bookman Old Style</vt:lpstr>
      <vt:lpstr>Calibri</vt:lpstr>
      <vt:lpstr>Tahoma</vt:lpstr>
      <vt:lpstr>Times New Roman</vt:lpstr>
      <vt:lpstr>Trade Gothic LT Pro</vt:lpstr>
      <vt:lpstr>Trebuchet MS</vt:lpstr>
      <vt:lpstr>Wingdings</vt:lpstr>
      <vt:lpstr>Thème Office</vt:lpstr>
      <vt:lpstr>Les métiers en sciences et technologies</vt:lpstr>
      <vt:lpstr>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  <vt:lpstr>PROGRAMME: CHAPITRE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2020-04-01T15:37:23Z</dcterms:created>
  <dcterms:modified xsi:type="dcterms:W3CDTF">2020-04-02T21:24:27Z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