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png" ContentType="image/png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>
  <p:sldMasterIdLst>
    <p:sldMasterId id="2147483648" r:id="rId1"/>
  </p:sldMasterIdLst>
  <p:notesMasterIdLst>
    <p:notesMasterId r:id="rId2"/>
  </p:notes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type="screen4x3" cy="6858000" cx="9144000"/>
  <p:notesSz cx="9144000" cy="6858000"/>
  <p:defaultTextStyle>
    <a:defPPr>
      <a:defRPr lang="fr-FR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572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tableStyles" Target="tableStyles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6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9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/>
        </p:spPr>
        <p:txBody>
          <a:bodyPr bIns="45720" lIns="91440" rIns="91440" rtlCol="0" tIns="45720" vert="horz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1048700" name="Espace réservé de la date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/>
        </p:spPr>
        <p:txBody>
          <a:bodyPr bIns="45720" lIns="91440" rIns="91440" rtlCol="0" tIns="45720" vert="horz"/>
          <a:lstStyle>
            <a:lvl1pPr algn="r">
              <a:defRPr sz="1200"/>
            </a:lvl1pPr>
          </a:lstStyle>
          <a:p>
            <a:fld id="{8E480F23-1AFB-4D9A-A951-C1185484641A}" type="datetimeFigureOut">
              <a:rPr lang="fr-FR" smtClean="0"/>
              <a:t>07/01/2022</a:t>
            </a:fld>
            <a:endParaRPr lang="fr-FR"/>
          </a:p>
        </p:txBody>
      </p:sp>
      <p:sp>
        <p:nvSpPr>
          <p:cNvPr id="1048701" name="Espace réservé de l'image des diapositives 3"/>
          <p:cNvSpPr>
            <a:spLocks noChangeAspect="1" noRot="1" noGrp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/>
          <a:noFill/>
          <a:ln w="12700">
            <a:solidFill>
              <a:prstClr val="black"/>
            </a:solidFill>
          </a:ln>
        </p:spPr>
        <p:txBody>
          <a:bodyPr anchor="ctr" bIns="45720" lIns="91440" rIns="91440" rtlCol="0" tIns="45720" vert="horz"/>
          <a:p>
            <a:endParaRPr lang="fr-FR"/>
          </a:p>
        </p:txBody>
      </p:sp>
      <p:sp>
        <p:nvSpPr>
          <p:cNvPr id="1048702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1048703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/>
        </p:spPr>
        <p:txBody>
          <a:bodyPr anchor="b" bIns="45720" lIns="91440" rIns="91440" rtlCol="0" tIns="45720" vert="horz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1048704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/>
        </p:spPr>
        <p:txBody>
          <a:bodyPr anchor="b" bIns="45720" lIns="91440" rIns="91440" rtlCol="0" tIns="45720" vert="horz"/>
          <a:lstStyle>
            <a:lvl1pPr algn="r">
              <a:defRPr sz="1200"/>
            </a:lvl1pPr>
          </a:lstStyle>
          <a:p>
            <a:fld id="{6DDF98E0-9539-4E09-9D46-FF6E929987B1}" type="slidenum">
              <a:rPr lang="fr-FR" smtClean="0"/>
              <a:t>‹N°›</a:t>
            </a:fld>
            <a:endParaRPr lang="fr-FR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defTabSz="914400" eaLnBrk="1" hangingPunct="1" latinLnBrk="0" marL="0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Diapositive de titre">
    <p:bg>
      <p:bgRef idx="1002">
        <a:schemeClr val="bg2"/>
      </p:bgRef>
    </p:bg>
    <p:spTree>
      <p:nvGrpSpPr>
        <p:cNvPr id="5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2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anchor="b" bIns="0" rIns="18288" tIns="0" vert="horz">
            <a:normAutofit/>
            <a:scene3d>
              <a:camera prst="orthographicFront"/>
              <a:lightRig dir="t" rig="freezing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b="1" sz="5600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algn="tl" blurRad="38100" dir="5400000" dist="25400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048643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algn="r" indent="0" marL="0" marR="45720">
              <a:buNone/>
              <a:defRPr>
                <a:solidFill>
                  <a:schemeClr val="tx1"/>
                </a:solidFill>
              </a:defRPr>
            </a:lvl1pPr>
            <a:lvl2pPr algn="ctr" indent="0" marL="457200">
              <a:buNone/>
            </a:lvl2pPr>
            <a:lvl3pPr algn="ctr" indent="0" marL="914400">
              <a:buNone/>
            </a:lvl3pPr>
            <a:lvl4pPr algn="ctr" indent="0" marL="1371600">
              <a:buNone/>
            </a:lvl4pPr>
            <a:lvl5pPr algn="ctr" indent="0" marL="1828800">
              <a:buNone/>
            </a:lvl5pPr>
            <a:lvl6pPr algn="ctr" indent="0" marL="2286000">
              <a:buNone/>
            </a:lvl6pPr>
            <a:lvl7pPr algn="ctr" indent="0" marL="2743200">
              <a:buNone/>
            </a:lvl7pPr>
            <a:lvl8pPr algn="ctr" indent="0" marL="3200400">
              <a:buNone/>
            </a:lvl8pPr>
            <a:lvl9pPr algn="ctr" indent="0" marL="3657600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1048644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1048645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fr-FR"/>
          </a:p>
        </p:txBody>
      </p:sp>
      <p:sp>
        <p:nvSpPr>
          <p:cNvPr id="1048646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accent1="accent1" accent2="accent2" accent3="accent3" accent4="accent4" accent5="accent5" accent6="accent6" bg1="dk1" bg2="dk2" tx1="lt1" tx2="lt2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itre et texte vertical">
    <p:spTree>
      <p:nvGrpSpPr>
        <p:cNvPr id="5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Titr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048667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eaLnBrk="1" hangingPunct="1" latinLnBrk="0" lvl="0"/>
            <a:r>
              <a:rPr lang="fr-FR" smtClean="0"/>
              <a:t>Cliquez pour modifier les styles du texte du masque</a:t>
            </a:r>
          </a:p>
          <a:p>
            <a:pPr eaLnBrk="1" hangingPunct="1" latinLnBrk="0" lvl="1"/>
            <a:r>
              <a:rPr lang="fr-FR" smtClean="0"/>
              <a:t>Deuxième niveau</a:t>
            </a:r>
          </a:p>
          <a:p>
            <a:pPr eaLnBrk="1" hangingPunct="1" latinLnBrk="0" lvl="2"/>
            <a:r>
              <a:rPr lang="fr-FR" smtClean="0"/>
              <a:t>Troisième niveau</a:t>
            </a:r>
          </a:p>
          <a:p>
            <a:pPr eaLnBrk="1" hangingPunct="1" latinLnBrk="0" lvl="3"/>
            <a:r>
              <a:rPr lang="fr-FR" smtClean="0"/>
              <a:t>Quatrième niveau</a:t>
            </a:r>
          </a:p>
          <a:p>
            <a:pPr eaLnBrk="1" hangingPunct="1" latinLnBrk="0" lvl="4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48668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1048669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fr-FR"/>
          </a:p>
        </p:txBody>
      </p:sp>
      <p:sp>
        <p:nvSpPr>
          <p:cNvPr id="1048670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Titre vertical et texte">
    <p:spTree>
      <p:nvGrpSpPr>
        <p:cNvPr id="5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1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048652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p>
            <a:pPr eaLnBrk="1" hangingPunct="1" latinLnBrk="0" lvl="0"/>
            <a:r>
              <a:rPr lang="fr-FR" smtClean="0"/>
              <a:t>Cliquez pour modifier les styles du texte du masque</a:t>
            </a:r>
          </a:p>
          <a:p>
            <a:pPr eaLnBrk="1" hangingPunct="1" latinLnBrk="0" lvl="1"/>
            <a:r>
              <a:rPr lang="fr-FR" smtClean="0"/>
              <a:t>Deuxième niveau</a:t>
            </a:r>
          </a:p>
          <a:p>
            <a:pPr eaLnBrk="1" hangingPunct="1" latinLnBrk="0" lvl="2"/>
            <a:r>
              <a:rPr lang="fr-FR" smtClean="0"/>
              <a:t>Troisième niveau</a:t>
            </a:r>
          </a:p>
          <a:p>
            <a:pPr eaLnBrk="1" hangingPunct="1" latinLnBrk="0" lvl="3"/>
            <a:r>
              <a:rPr lang="fr-FR" smtClean="0"/>
              <a:t>Quatrième niveau</a:t>
            </a:r>
          </a:p>
          <a:p>
            <a:pPr eaLnBrk="1" hangingPunct="1" latinLnBrk="0" lvl="4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4865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104865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fr-FR"/>
          </a:p>
        </p:txBody>
      </p:sp>
      <p:sp>
        <p:nvSpPr>
          <p:cNvPr id="104865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re et contenu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5" name="Titr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048586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p>
            <a:pPr eaLnBrk="1" hangingPunct="1" latinLnBrk="0" lvl="0"/>
            <a:r>
              <a:rPr lang="fr-FR" smtClean="0"/>
              <a:t>Cliquez pour modifier les styles du texte du masque</a:t>
            </a:r>
          </a:p>
          <a:p>
            <a:pPr eaLnBrk="1" hangingPunct="1" latinLnBrk="0" lvl="1"/>
            <a:r>
              <a:rPr lang="fr-FR" smtClean="0"/>
              <a:t>Deuxième niveau</a:t>
            </a:r>
          </a:p>
          <a:p>
            <a:pPr eaLnBrk="1" hangingPunct="1" latinLnBrk="0" lvl="2"/>
            <a:r>
              <a:rPr lang="fr-FR" smtClean="0"/>
              <a:t>Troisième niveau</a:t>
            </a:r>
          </a:p>
          <a:p>
            <a:pPr eaLnBrk="1" hangingPunct="1" latinLnBrk="0" lvl="3"/>
            <a:r>
              <a:rPr lang="fr-FR" smtClean="0"/>
              <a:t>Quatrième niveau</a:t>
            </a:r>
          </a:p>
          <a:p>
            <a:pPr eaLnBrk="1" hangingPunct="1" latinLnBrk="0" lvl="4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4858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104858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fr-FR"/>
          </a:p>
        </p:txBody>
      </p:sp>
      <p:sp>
        <p:nvSpPr>
          <p:cNvPr id="104858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Titre de section">
    <p:bg>
      <p:bgRef idx="1002">
        <a:schemeClr val="bg2"/>
      </p:bgRef>
    </p:bg>
    <p:spTree>
      <p:nvGrpSpPr>
        <p:cNvPr id="5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1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anchor="b" bIns="0" tIns="0" vert="horz">
            <a:noAutofit/>
            <a:scene3d>
              <a:camera prst="orthographicFront"/>
              <a:lightRig dir="t" rig="freezing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baseline="0" b="1" cap="none" dirty="0" sz="5600" lang="en-US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algn="tl" blurRad="38100" dir="5400000" dist="25400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048672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anchor="t" lIns="45720" rIns="45720"/>
          <a:lstStyle>
            <a:lvl1pPr indent="0" marL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eaLnBrk="1" hangingPunct="1" latinLnBrk="0" lvl="0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4867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104867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fr-FR"/>
          </a:p>
        </p:txBody>
      </p:sp>
      <p:sp>
        <p:nvSpPr>
          <p:cNvPr id="104867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</p:spTree>
  </p:cSld>
  <p:clrMapOvr>
    <a:overrideClrMapping accent1="accent1" accent2="accent2" accent3="accent3" accent4="accent4" accent5="accent5" accent6="accent6" bg1="dk1" bg2="dk2" tx1="lt1" tx2="lt2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Deux contenus">
    <p:spTree>
      <p:nvGrpSpPr>
        <p:cNvPr id="5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6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048677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eaLnBrk="1" hangingPunct="1" latinLnBrk="0" lvl="0"/>
            <a:r>
              <a:rPr lang="fr-FR" smtClean="0"/>
              <a:t>Cliquez pour modifier les styles du texte du masque</a:t>
            </a:r>
          </a:p>
          <a:p>
            <a:pPr eaLnBrk="1" hangingPunct="1" latinLnBrk="0" lvl="1"/>
            <a:r>
              <a:rPr lang="fr-FR" smtClean="0"/>
              <a:t>Deuxième niveau</a:t>
            </a:r>
          </a:p>
          <a:p>
            <a:pPr eaLnBrk="1" hangingPunct="1" latinLnBrk="0" lvl="2"/>
            <a:r>
              <a:rPr lang="fr-FR" smtClean="0"/>
              <a:t>Troisième niveau</a:t>
            </a:r>
          </a:p>
          <a:p>
            <a:pPr eaLnBrk="1" hangingPunct="1" latinLnBrk="0" lvl="3"/>
            <a:r>
              <a:rPr lang="fr-FR" smtClean="0"/>
              <a:t>Quatrième niveau</a:t>
            </a:r>
          </a:p>
          <a:p>
            <a:pPr eaLnBrk="1" hangingPunct="1" latinLnBrk="0" lvl="4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48678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eaLnBrk="1" hangingPunct="1" latinLnBrk="0" lvl="0"/>
            <a:r>
              <a:rPr lang="fr-FR" smtClean="0"/>
              <a:t>Cliquez pour modifier les styles du texte du masque</a:t>
            </a:r>
          </a:p>
          <a:p>
            <a:pPr eaLnBrk="1" hangingPunct="1" latinLnBrk="0" lvl="1"/>
            <a:r>
              <a:rPr lang="fr-FR" smtClean="0"/>
              <a:t>Deuxième niveau</a:t>
            </a:r>
          </a:p>
          <a:p>
            <a:pPr eaLnBrk="1" hangingPunct="1" latinLnBrk="0" lvl="2"/>
            <a:r>
              <a:rPr lang="fr-FR" smtClean="0"/>
              <a:t>Troisième niveau</a:t>
            </a:r>
          </a:p>
          <a:p>
            <a:pPr eaLnBrk="1" hangingPunct="1" latinLnBrk="0" lvl="3"/>
            <a:r>
              <a:rPr lang="fr-FR" smtClean="0"/>
              <a:t>Quatrième niveau</a:t>
            </a:r>
          </a:p>
          <a:p>
            <a:pPr eaLnBrk="1" hangingPunct="1" latinLnBrk="0" lvl="4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48679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1048680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fr-FR"/>
          </a:p>
        </p:txBody>
      </p:sp>
      <p:sp>
        <p:nvSpPr>
          <p:cNvPr id="1048681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aison">
    <p:spTree>
      <p:nvGrpSpPr>
        <p:cNvPr id="5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anchor="b" tIns="45720"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04868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anchor="ctr" bIns="0" lIns="45720" rIns="45720" tIns="0">
            <a:noAutofit/>
          </a:bodyPr>
          <a:lstStyle>
            <a:lvl1pPr indent="0" marL="0">
              <a:buNone/>
              <a:defRPr baseline="0" b="1" cap="none" sz="2400">
                <a:solidFill>
                  <a:schemeClr val="tx2"/>
                </a:solidFill>
                <a:effectLst/>
              </a:defRPr>
            </a:lvl1pPr>
            <a:lvl2pPr>
              <a:buNone/>
              <a:defRPr b="1" sz="2000"/>
            </a:lvl2pPr>
            <a:lvl3pPr>
              <a:buNone/>
              <a:defRPr b="1" sz="1800"/>
            </a:lvl3pPr>
            <a:lvl4pPr>
              <a:buNone/>
              <a:defRPr b="1" sz="1600"/>
            </a:lvl4pPr>
            <a:lvl5pPr>
              <a:buNone/>
              <a:defRPr b="1" sz="1600"/>
            </a:lvl5pPr>
          </a:lstStyle>
          <a:p>
            <a:pPr eaLnBrk="1" hangingPunct="1" latinLnBrk="0" lvl="0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4868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anchor="ctr" bIns="0" lIns="45720" rIns="45720" tIns="0"/>
          <a:lstStyle>
            <a:lvl1pPr indent="0" marL="0">
              <a:buNone/>
              <a:defRPr baseline="0" b="1" cap="none" sz="2400">
                <a:solidFill>
                  <a:schemeClr val="tx2"/>
                </a:solidFill>
                <a:effectLst/>
              </a:defRPr>
            </a:lvl1pPr>
            <a:lvl2pPr>
              <a:buNone/>
              <a:defRPr b="1" sz="2000"/>
            </a:lvl2pPr>
            <a:lvl3pPr>
              <a:buNone/>
              <a:defRPr b="1" sz="1800"/>
            </a:lvl3pPr>
            <a:lvl4pPr>
              <a:buNone/>
              <a:defRPr b="1" sz="1600"/>
            </a:lvl4pPr>
            <a:lvl5pPr>
              <a:buNone/>
              <a:defRPr b="1" sz="1600"/>
            </a:lvl5pPr>
          </a:lstStyle>
          <a:p>
            <a:pPr eaLnBrk="1" hangingPunct="1" latinLnBrk="0" lvl="0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4868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eaLnBrk="1" hangingPunct="1" latinLnBrk="0" lvl="0"/>
            <a:r>
              <a:rPr lang="fr-FR" smtClean="0"/>
              <a:t>Cliquez pour modifier les styles du texte du masque</a:t>
            </a:r>
          </a:p>
          <a:p>
            <a:pPr eaLnBrk="1" hangingPunct="1" latinLnBrk="0" lvl="1"/>
            <a:r>
              <a:rPr lang="fr-FR" smtClean="0"/>
              <a:t>Deuxième niveau</a:t>
            </a:r>
          </a:p>
          <a:p>
            <a:pPr eaLnBrk="1" hangingPunct="1" latinLnBrk="0" lvl="2"/>
            <a:r>
              <a:rPr lang="fr-FR" smtClean="0"/>
              <a:t>Troisième niveau</a:t>
            </a:r>
          </a:p>
          <a:p>
            <a:pPr eaLnBrk="1" hangingPunct="1" latinLnBrk="0" lvl="3"/>
            <a:r>
              <a:rPr lang="fr-FR" smtClean="0"/>
              <a:t>Quatrième niveau</a:t>
            </a:r>
          </a:p>
          <a:p>
            <a:pPr eaLnBrk="1" hangingPunct="1" latinLnBrk="0" lvl="4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4868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eaLnBrk="1" hangingPunct="1" latinLnBrk="0" lvl="0"/>
            <a:r>
              <a:rPr lang="fr-FR" smtClean="0"/>
              <a:t>Cliquez pour modifier les styles du texte du masque</a:t>
            </a:r>
          </a:p>
          <a:p>
            <a:pPr eaLnBrk="1" hangingPunct="1" latinLnBrk="0" lvl="1"/>
            <a:r>
              <a:rPr lang="fr-FR" smtClean="0"/>
              <a:t>Deuxième niveau</a:t>
            </a:r>
          </a:p>
          <a:p>
            <a:pPr eaLnBrk="1" hangingPunct="1" latinLnBrk="0" lvl="2"/>
            <a:r>
              <a:rPr lang="fr-FR" smtClean="0"/>
              <a:t>Troisième niveau</a:t>
            </a:r>
          </a:p>
          <a:p>
            <a:pPr eaLnBrk="1" hangingPunct="1" latinLnBrk="0" lvl="3"/>
            <a:r>
              <a:rPr lang="fr-FR" smtClean="0"/>
              <a:t>Quatrième niveau</a:t>
            </a:r>
          </a:p>
          <a:p>
            <a:pPr eaLnBrk="1" hangingPunct="1" latinLnBrk="0" lvl="4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4868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104868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fr-FR"/>
          </a:p>
        </p:txBody>
      </p:sp>
      <p:sp>
        <p:nvSpPr>
          <p:cNvPr id="104868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Titre seul">
    <p:spTree>
      <p:nvGrpSpPr>
        <p:cNvPr id="5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anchor="b" bIns="0" tIns="45720" vert="horz">
            <a:normAutofit/>
            <a:scene3d>
              <a:camera prst="orthographicFront"/>
              <a:lightRig dir="t" rig="freezing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b="0" sz="50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048648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1048649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fr-FR"/>
          </a:p>
        </p:txBody>
      </p:sp>
      <p:sp>
        <p:nvSpPr>
          <p:cNvPr id="1048650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Vide">
    <p:spTree>
      <p:nvGrpSpPr>
        <p:cNvPr id="5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0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1048691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fr-FR"/>
          </a:p>
        </p:txBody>
      </p:sp>
      <p:sp>
        <p:nvSpPr>
          <p:cNvPr id="1048692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u avec légende">
    <p:spTree>
      <p:nvGrpSpPr>
        <p:cNvPr id="5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3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anchor="b" lIns="0">
            <a:noAutofit/>
          </a:bodyPr>
          <a:lstStyle>
            <a:lvl1pPr algn="l" rtl="0">
              <a:spcBef>
                <a:spcPct val="0"/>
              </a:spcBef>
              <a:buNone/>
              <a:defRPr b="0" sz="26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048694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algn="l" indent="0" marL="0">
              <a:buNone/>
              <a:defRPr sz="1400"/>
            </a:lvl1pPr>
            <a:lvl2pPr algn="l" indent="0">
              <a:buNone/>
              <a:defRPr sz="1200"/>
            </a:lvl2pPr>
            <a:lvl3pPr algn="l" indent="0">
              <a:buNone/>
              <a:defRPr sz="1000"/>
            </a:lvl3pPr>
            <a:lvl4pPr algn="l" indent="0">
              <a:buNone/>
              <a:defRPr sz="900"/>
            </a:lvl4pPr>
            <a:lvl5pPr algn="l" indent="0">
              <a:buNone/>
              <a:defRPr sz="900"/>
            </a:lvl5pPr>
          </a:lstStyle>
          <a:p>
            <a:pPr eaLnBrk="1" hangingPunct="1" latinLnBrk="0" lvl="0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48695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eaLnBrk="1" hangingPunct="1" latinLnBrk="0" lvl="0"/>
            <a:r>
              <a:rPr lang="fr-FR" smtClean="0"/>
              <a:t>Cliquez pour modifier les styles du texte du masque</a:t>
            </a:r>
          </a:p>
          <a:p>
            <a:pPr eaLnBrk="1" hangingPunct="1" latinLnBrk="0" lvl="1"/>
            <a:r>
              <a:rPr lang="fr-FR" smtClean="0"/>
              <a:t>Deuxième niveau</a:t>
            </a:r>
          </a:p>
          <a:p>
            <a:pPr eaLnBrk="1" hangingPunct="1" latinLnBrk="0" lvl="2"/>
            <a:r>
              <a:rPr lang="fr-FR" smtClean="0"/>
              <a:t>Troisième niveau</a:t>
            </a:r>
          </a:p>
          <a:p>
            <a:pPr eaLnBrk="1" hangingPunct="1" latinLnBrk="0" lvl="3"/>
            <a:r>
              <a:rPr lang="fr-FR" smtClean="0"/>
              <a:t>Quatrième niveau</a:t>
            </a:r>
          </a:p>
          <a:p>
            <a:pPr eaLnBrk="1" hangingPunct="1" latinLnBrk="0" lvl="4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48696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1048697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fr-FR"/>
          </a:p>
        </p:txBody>
      </p:sp>
      <p:sp>
        <p:nvSpPr>
          <p:cNvPr id="1048698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type="picTx">
  <p:cSld name="Image avec légende">
    <p:spTree>
      <p:nvGrpSpPr>
        <p:cNvPr id="5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6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algn="tl" blurRad="63500" dir="7500000" dist="38500" kx="100000" rotWithShape="0" sx="98500" sy="10008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 eaLnBrk="1" hangingPunct="1" latinLnBrk="0"/>
            <a:endParaRPr kumimoji="0" lang="en-US"/>
          </a:p>
        </p:txBody>
      </p:sp>
      <p:sp>
        <p:nvSpPr>
          <p:cNvPr id="1048657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/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algn="tl" blurRad="19685" dir="12900000" dist="6350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p>
            <a:pPr algn="ctr" eaLnBrk="1" hangingPunct="1" latinLnBrk="0"/>
            <a:endParaRPr kumimoji="0" lang="en-US"/>
          </a:p>
        </p:txBody>
      </p:sp>
      <p:sp>
        <p:nvSpPr>
          <p:cNvPr id="1048658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anchor="b" bIns="45720" lIns="45720" rIns="45720" tIns="45720" vert="horz"/>
          <a:lstStyle>
            <a:lvl1pPr algn="l">
              <a:buNone/>
              <a:defRPr b="1" sz="2000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048659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anchor="t" bIns="45720" lIns="64008" rIns="45720"/>
          <a:lstStyle>
            <a:lvl1pPr algn="l" indent="0" marL="0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eaLnBrk="1" hangingPunct="1" latinLnBrk="0" lvl="0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48660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1D8BD707-D9CF-40AE-B4C6-C98DA3205C09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1048661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fr-FR"/>
          </a:p>
        </p:txBody>
      </p:sp>
      <p:sp>
        <p:nvSpPr>
          <p:cNvPr id="1048662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  <p:sp>
        <p:nvSpPr>
          <p:cNvPr id="104866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/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indent="0" marL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dirty="0" kumimoji="0" lang="en-US"/>
          </a:p>
        </p:txBody>
      </p:sp>
      <p:sp>
        <p:nvSpPr>
          <p:cNvPr id="1048664" name="Forme libre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pPr algn="l" eaLnBrk="1" hangingPunct="1" latinLnBrk="0" marL="0" rtl="0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665" name="Forme libre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pPr algn="l" eaLnBrk="1" hangingPunct="1" latinLnBrk="0" marL="0" rtl="0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Forme libre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pPr algn="l" eaLnBrk="1" hangingPunct="1" latinLnBrk="0" marL="0" rtl="0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577" name="Forme libre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t" bIns="45720" compatLnSpc="1" lIns="91440" rIns="91440" tIns="45720" vert="horz" wrap="square"/>
          <a:p>
            <a:pPr algn="l" eaLnBrk="1" hangingPunct="1" latinLnBrk="0" marL="0" rtl="0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578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/>
        </p:spPr>
        <p:txBody>
          <a:bodyPr anchor="b" bIns="0" lIns="0" rIns="0" vert="horz">
            <a:normAutofit/>
          </a:bodyPr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048579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/>
        </p:spPr>
        <p:txBody>
          <a:bodyPr vert="horz">
            <a:normAutofit/>
          </a:bodyPr>
          <a:p>
            <a:pPr eaLnBrk="1" hangingPunct="1" latinLnBrk="0" lvl="0"/>
            <a:r>
              <a:rPr kumimoji="0" lang="fr-FR" smtClean="0"/>
              <a:t>Cliquez pour modifier les styles du texte du masque</a:t>
            </a:r>
          </a:p>
          <a:p>
            <a:pPr eaLnBrk="1" hangingPunct="1" latinLnBrk="0" lvl="1"/>
            <a:r>
              <a:rPr kumimoji="0" lang="fr-FR" smtClean="0"/>
              <a:t>Deuxième niveau</a:t>
            </a:r>
          </a:p>
          <a:p>
            <a:pPr eaLnBrk="1" hangingPunct="1" latinLnBrk="0" lvl="2"/>
            <a:r>
              <a:rPr kumimoji="0" lang="fr-FR" smtClean="0"/>
              <a:t>Troisième niveau</a:t>
            </a:r>
          </a:p>
          <a:p>
            <a:pPr eaLnBrk="1" hangingPunct="1" latinLnBrk="0" lvl="3"/>
            <a:r>
              <a:rPr kumimoji="0" lang="fr-FR" smtClean="0"/>
              <a:t>Quatrième niveau</a:t>
            </a:r>
          </a:p>
          <a:p>
            <a:pPr eaLnBrk="1" hangingPunct="1" latinLnBrk="0" lvl="4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4858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 anchor="b" bIns="0" lIns="0" rIns="0" tIns="0" vert="horz"/>
          <a:lstStyle>
            <a:lvl1pPr algn="l" eaLnBrk="1" hangingPunct="1" latinLnBrk="0">
              <a:defRPr sz="1200" kumimoji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1/7/2022</a:t>
            </a:fld>
            <a:endParaRPr lang="en-US"/>
          </a:p>
        </p:txBody>
      </p:sp>
      <p:sp>
        <p:nvSpPr>
          <p:cNvPr id="1048581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/>
        </p:spPr>
        <p:txBody>
          <a:bodyPr anchor="b" bIns="0" lIns="0" rIns="0" tIns="0" vert="horz"/>
          <a:lstStyle>
            <a:lvl1pPr algn="l" eaLnBrk="1" hangingPunct="1" latinLnBrk="0">
              <a:defRPr sz="1200" kumimoji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048582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/>
        </p:spPr>
        <p:txBody>
          <a:bodyPr anchor="b" bIns="0" lIns="0" rIns="0" tIns="0" vert="horz"/>
          <a:lstStyle>
            <a:lvl1pPr algn="r" eaLnBrk="1" hangingPunct="1" latinLnBrk="0">
              <a:defRPr sz="1200" kumimoji="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fr-FR" smtClean="0"/>
              <a:t>‹N°›</a:t>
            </a:fld>
            <a:endParaRPr lang="fr-FR"/>
          </a:p>
        </p:txBody>
      </p:sp>
      <p:grpSp>
        <p:nvGrpSpPr>
          <p:cNvPr id="13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048583" name="Forme libre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16000">
                    <a:schemeClr val="accent2">
                      <a:shade val="75000"/>
                      <a:alpha val="56000"/>
                    </a:schemeClr>
                  </a:gs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t" bIns="45720" compatLnSpc="1" lIns="91440" rIns="91440" tIns="45720" vert="horz" wrap="square"/>
            <a:p>
              <a:endParaRPr kumimoji="0" lang="en-US"/>
            </a:p>
          </p:txBody>
        </p:sp>
        <p:sp>
          <p:nvSpPr>
            <p:cNvPr id="1048584" name="Forme libre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33000">
                    <a:schemeClr val="accent2">
                      <a:alpha val="56000"/>
                    </a:schemeClr>
                  </a:gs>
                  <a:gs pos="44000">
                    <a:schemeClr val="accent1"/>
                  </a:gs>
                  <a:gs pos="74000">
                    <a:schemeClr val="accent4"/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anchor="t" bIns="45720" compatLnSpc="1" lIns="91440" rIns="91440" tIns="45720" vert="horz" wrap="square"/>
            <a:p>
              <a:endParaRPr kumimoji="0" lang="en-US"/>
            </a:p>
          </p:txBody>
        </p:sp>
      </p:grp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eaLnBrk="1" hangingPunct="1" latinLnBrk="0" rtl="0">
        <a:spcBef>
          <a:spcPct val="0"/>
        </a:spcBef>
        <a:buNone/>
        <a:defRPr b="0" sz="5000" kern="1200" kumimoji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algn="l" eaLnBrk="1" hangingPunct="1" indent="-274320" latinLnBrk="0" marL="274320" rtl="0">
        <a:spcBef>
          <a:spcPct val="20000"/>
        </a:spcBef>
        <a:buClr>
          <a:schemeClr val="accent3"/>
        </a:buClr>
        <a:buSzPct val="95000"/>
        <a:buFont typeface="Wingdings 2"/>
        <a:buChar char=""/>
        <a:defRPr sz="2600" kern="1200" kumimoji="0">
          <a:solidFill>
            <a:schemeClr val="tx1"/>
          </a:solidFill>
          <a:latin typeface="+mn-lt"/>
          <a:ea typeface="+mn-ea"/>
          <a:cs typeface="+mn-cs"/>
        </a:defRPr>
      </a:lvl1pPr>
      <a:lvl2pPr algn="l" eaLnBrk="1" hangingPunct="1" indent="-246888" latinLnBrk="0" marL="640080" rtl="0">
        <a:spcBef>
          <a:spcPct val="20000"/>
        </a:spcBef>
        <a:buClr>
          <a:schemeClr val="accent1"/>
        </a:buClr>
        <a:buSzPct val="85000"/>
        <a:buFont typeface="Wingdings 2"/>
        <a:buChar char=""/>
        <a:defRPr sz="2400" kern="1200" kumimoji="0">
          <a:solidFill>
            <a:schemeClr val="tx1"/>
          </a:solidFill>
          <a:latin typeface="+mn-lt"/>
          <a:ea typeface="+mn-ea"/>
          <a:cs typeface="+mn-cs"/>
        </a:defRPr>
      </a:lvl2pPr>
      <a:lvl3pPr algn="l" eaLnBrk="1" hangingPunct="1" indent="-246888" latinLnBrk="0" marL="914400" rtl="0">
        <a:spcBef>
          <a:spcPct val="20000"/>
        </a:spcBef>
        <a:buClr>
          <a:schemeClr val="accent2"/>
        </a:buClr>
        <a:buSzPct val="70000"/>
        <a:buFont typeface="Wingdings 2"/>
        <a:buChar char=""/>
        <a:defRPr sz="2100" kern="1200" kumimoji="0">
          <a:solidFill>
            <a:schemeClr val="tx1"/>
          </a:solidFill>
          <a:latin typeface="+mn-lt"/>
          <a:ea typeface="+mn-ea"/>
          <a:cs typeface="+mn-cs"/>
        </a:defRPr>
      </a:lvl3pPr>
      <a:lvl4pPr algn="l" eaLnBrk="1" hangingPunct="1" indent="-210312" latinLnBrk="0" marL="1188720" rtl="0">
        <a:spcBef>
          <a:spcPct val="20000"/>
        </a:spcBef>
        <a:buClr>
          <a:schemeClr val="accent3"/>
        </a:buClr>
        <a:buSzPct val="65000"/>
        <a:buFont typeface="Wingdings 2"/>
        <a:buChar char=""/>
        <a:defRPr sz="2000" kern="1200" kumimoji="0">
          <a:solidFill>
            <a:schemeClr val="tx1"/>
          </a:solidFill>
          <a:latin typeface="+mn-lt"/>
          <a:ea typeface="+mn-ea"/>
          <a:cs typeface="+mn-cs"/>
        </a:defRPr>
      </a:lvl4pPr>
      <a:lvl5pPr algn="l" eaLnBrk="1" hangingPunct="1" indent="-210312" latinLnBrk="0" marL="1463040" rtl="0">
        <a:spcBef>
          <a:spcPct val="20000"/>
        </a:spcBef>
        <a:buClr>
          <a:schemeClr val="accent4"/>
        </a:buClr>
        <a:buSzPct val="65000"/>
        <a:buFont typeface="Wingdings 2"/>
        <a:buChar char=""/>
        <a:defRPr sz="2000" kern="1200" kumimoji="0">
          <a:solidFill>
            <a:schemeClr val="tx1"/>
          </a:solidFill>
          <a:latin typeface="+mn-lt"/>
          <a:ea typeface="+mn-ea"/>
          <a:cs typeface="+mn-cs"/>
        </a:defRPr>
      </a:lvl5pPr>
      <a:lvl6pPr algn="l" eaLnBrk="1" hangingPunct="1" indent="-210312" latinLnBrk="0" marL="1737360" rtl="0">
        <a:spcBef>
          <a:spcPct val="20000"/>
        </a:spcBef>
        <a:buClr>
          <a:schemeClr val="accent5"/>
        </a:buClr>
        <a:buSzPct val="80000"/>
        <a:buFont typeface="Wingdings 2"/>
        <a:buChar char=""/>
        <a:defRPr sz="1800" kern="1200" kumimoji="0">
          <a:solidFill>
            <a:schemeClr val="tx1"/>
          </a:solidFill>
          <a:latin typeface="+mn-lt"/>
          <a:ea typeface="+mn-ea"/>
          <a:cs typeface="+mn-cs"/>
        </a:defRPr>
      </a:lvl6pPr>
      <a:lvl7pPr algn="l" eaLnBrk="1" hangingPunct="1" indent="-182880" latinLnBrk="0" marL="1920240" rtl="0">
        <a:spcBef>
          <a:spcPct val="20000"/>
        </a:spcBef>
        <a:buClr>
          <a:schemeClr val="accent6"/>
        </a:buClr>
        <a:buSzPct val="80000"/>
        <a:buFont typeface="Wingdings 2"/>
        <a:buChar char=""/>
        <a:defRPr baseline="0" sz="1600" kern="1200" kumimoji="0">
          <a:solidFill>
            <a:schemeClr val="tx1"/>
          </a:solidFill>
          <a:latin typeface="+mn-lt"/>
          <a:ea typeface="+mn-ea"/>
          <a:cs typeface="+mn-cs"/>
        </a:defRPr>
      </a:lvl7pPr>
      <a:lvl8pPr algn="l" eaLnBrk="1" hangingPunct="1" indent="-182880" latinLnBrk="0" marL="2194560" rtl="0">
        <a:spcBef>
          <a:spcPct val="20000"/>
        </a:spcBef>
        <a:buClr>
          <a:schemeClr val="tx2"/>
        </a:buClr>
        <a:buChar char="•"/>
        <a:defRPr sz="1600" kern="1200" kumimoji="0">
          <a:solidFill>
            <a:schemeClr val="tx1"/>
          </a:solidFill>
          <a:latin typeface="+mn-lt"/>
          <a:ea typeface="+mn-ea"/>
          <a:cs typeface="+mn-cs"/>
        </a:defRPr>
      </a:lvl8pPr>
      <a:lvl9pPr algn="l" eaLnBrk="1" hangingPunct="1" indent="-182880" latinLnBrk="0" marL="2468880" rtl="0">
        <a:spcBef>
          <a:spcPct val="20000"/>
        </a:spcBef>
        <a:buClr>
          <a:schemeClr val="tx2"/>
        </a:buClr>
        <a:buFontTx/>
        <a:buChar char="•"/>
        <a:defRPr baseline="0" sz="1400" kern="1200" kumimoji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algn="l" eaLnBrk="1" hangingPunct="1" latinLnBrk="0" marL="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1pPr>
      <a:lvl2pPr algn="l" eaLnBrk="1" hangingPunct="1" latinLnBrk="0" marL="4572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2pPr>
      <a:lvl3pPr algn="l" eaLnBrk="1" hangingPunct="1" latinLnBrk="0" marL="9144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3pPr>
      <a:lvl4pPr algn="l" eaLnBrk="1" hangingPunct="1" latinLnBrk="0" marL="13716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4pPr>
      <a:lvl5pPr algn="l" eaLnBrk="1" hangingPunct="1" latinLnBrk="0" marL="18288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5pPr>
      <a:lvl6pPr algn="l" eaLnBrk="1" hangingPunct="1" latinLnBrk="0" marL="22860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6pPr>
      <a:lvl7pPr algn="l" eaLnBrk="1" hangingPunct="1" latinLnBrk="0" marL="27432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7pPr>
      <a:lvl8pPr algn="l" eaLnBrk="1" hangingPunct="1" latinLnBrk="0" marL="32004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8pPr>
      <a:lvl9pPr algn="l" eaLnBrk="1" hangingPunct="1" latinLnBrk="0" marL="3657600" rtl="0">
        <a:defRPr kern="1200" kumimoji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2.xml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Rectangle 4"/>
          <p:cNvSpPr>
            <a:spLocks noChangeArrowheads="1"/>
          </p:cNvSpPr>
          <p:nvPr/>
        </p:nvSpPr>
        <p:spPr bwMode="auto">
          <a:xfrm>
            <a:off x="0" y="881727"/>
            <a:ext cx="9144000" cy="5031740"/>
          </a:xfrm>
          <a:prstGeom prst="rect"/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p>
            <a:pPr algn="ctr"/>
            <a:endParaRPr b="1" dirty="0" sz="2000" lang="fr-FR" smtClean="0"/>
          </a:p>
          <a:p>
            <a:pPr algn="ctr"/>
            <a:r>
              <a:rPr b="1" dirty="0" sz="2000" lang="fr-FR" smtClean="0">
                <a:latin typeface="+mj-lt"/>
              </a:rPr>
              <a:t>République </a:t>
            </a:r>
            <a:r>
              <a:rPr b="1" dirty="0" sz="2000" lang="fr-FR">
                <a:latin typeface="+mj-lt"/>
              </a:rPr>
              <a:t>Algérienne Démocratique et Populaire</a:t>
            </a:r>
          </a:p>
          <a:p>
            <a:pPr algn="ctr"/>
            <a:r>
              <a:rPr b="1" dirty="0" sz="2000" lang="fr-FR">
                <a:latin typeface="+mj-lt"/>
              </a:rPr>
              <a:t> Ministère de l’Enseignement Supérieur</a:t>
            </a:r>
            <a:endParaRPr dirty="0" sz="1000" lang="fr-FR">
              <a:latin typeface="+mj-lt"/>
            </a:endParaRPr>
          </a:p>
          <a:p>
            <a:pPr algn="ctr" eaLnBrk="0" hangingPunct="0"/>
            <a:r>
              <a:rPr b="1" dirty="0" sz="2000" lang="fr-FR">
                <a:latin typeface="+mj-lt"/>
              </a:rPr>
              <a:t>et de la Recherche Scientifique </a:t>
            </a:r>
          </a:p>
          <a:p>
            <a:pPr algn="ctr" eaLnBrk="0" hangingPunct="0"/>
            <a:r>
              <a:rPr b="1" dirty="0" sz="2000" lang="fr-FR" smtClean="0">
                <a:latin typeface="+mj-lt"/>
              </a:rPr>
              <a:t>C</a:t>
            </a:r>
          </a:p>
          <a:p>
            <a:pPr algn="ctr" eaLnBrk="0" hangingPunct="0"/>
            <a:r>
              <a:rPr b="1" dirty="0" sz="2000" lang="en-US" smtClean="0">
                <a:latin typeface="+mj-lt"/>
              </a:rPr>
              <a:t>U</a:t>
            </a:r>
            <a:r>
              <a:rPr b="1" dirty="0" sz="2000" lang="en-US" smtClean="0">
                <a:latin typeface="+mj-lt"/>
              </a:rPr>
              <a:t>n</a:t>
            </a:r>
            <a:r>
              <a:rPr b="1" dirty="0" sz="2000" lang="en-US" smtClean="0">
                <a:latin typeface="+mj-lt"/>
              </a:rPr>
              <a:t>i</a:t>
            </a:r>
            <a:r>
              <a:rPr b="1" dirty="0" sz="2000" lang="en-US" smtClean="0">
                <a:latin typeface="+mj-lt"/>
              </a:rPr>
              <a:t>v</a:t>
            </a:r>
            <a:r>
              <a:rPr b="1" dirty="0" sz="2000" lang="en-US" smtClean="0">
                <a:latin typeface="+mj-lt"/>
              </a:rPr>
              <a:t>e</a:t>
            </a:r>
            <a:r>
              <a:rPr b="1" dirty="0" sz="2000" lang="en-US" smtClean="0">
                <a:latin typeface="+mj-lt"/>
              </a:rPr>
              <a:t>r</a:t>
            </a:r>
            <a:r>
              <a:rPr b="1" dirty="0" sz="2000" lang="en-US" smtClean="0">
                <a:latin typeface="+mj-lt"/>
              </a:rPr>
              <a:t>s</a:t>
            </a:r>
            <a:r>
              <a:rPr b="1" dirty="0" sz="2000" lang="en-US" smtClean="0">
                <a:latin typeface="+mj-lt"/>
              </a:rPr>
              <a:t>i</a:t>
            </a:r>
            <a:r>
              <a:rPr b="1" dirty="0" sz="2000" lang="en-US" smtClean="0">
                <a:latin typeface="+mj-lt"/>
              </a:rPr>
              <a:t>t</a:t>
            </a:r>
            <a:r>
              <a:rPr b="1" dirty="0" sz="2000" lang="en-US" smtClean="0">
                <a:latin typeface="+mj-lt"/>
              </a:rPr>
              <a:t>e</a:t>
            </a:r>
            <a:r>
              <a:rPr b="1" dirty="0" sz="2000" lang="en-US" smtClean="0">
                <a:latin typeface="+mj-lt"/>
              </a:rPr>
              <a:t> </a:t>
            </a:r>
            <a:r>
              <a:rPr b="1" dirty="0" sz="2000" lang="en-US" smtClean="0">
                <a:latin typeface="+mj-lt"/>
              </a:rPr>
              <a:t>B</a:t>
            </a:r>
            <a:r>
              <a:rPr b="1" dirty="0" sz="2000" lang="en-US" smtClean="0">
                <a:latin typeface="+mj-lt"/>
              </a:rPr>
              <a:t>a</a:t>
            </a:r>
            <a:r>
              <a:rPr b="1" dirty="0" sz="2000" lang="en-US" smtClean="0">
                <a:latin typeface="+mj-lt"/>
              </a:rPr>
              <a:t>d</a:t>
            </a:r>
            <a:r>
              <a:rPr b="1" dirty="0" sz="2000" lang="en-US" smtClean="0">
                <a:latin typeface="+mj-lt"/>
              </a:rPr>
              <a:t>j</a:t>
            </a:r>
            <a:r>
              <a:rPr b="1" dirty="0" sz="2000" lang="en-US" smtClean="0">
                <a:latin typeface="+mj-lt"/>
              </a:rPr>
              <a:t>i</a:t>
            </a:r>
            <a:r>
              <a:rPr b="1" dirty="0" sz="2000" lang="en-US" smtClean="0">
                <a:latin typeface="+mj-lt"/>
              </a:rPr>
              <a:t> </a:t>
            </a:r>
            <a:r>
              <a:rPr b="1" dirty="0" sz="2000" lang="en-US" smtClean="0">
                <a:latin typeface="+mj-lt"/>
              </a:rPr>
              <a:t>M</a:t>
            </a:r>
            <a:r>
              <a:rPr b="1" dirty="0" sz="2000" lang="en-US" smtClean="0">
                <a:latin typeface="+mj-lt"/>
              </a:rPr>
              <a:t>o</a:t>
            </a:r>
            <a:r>
              <a:rPr b="1" dirty="0" sz="2000" lang="en-US" smtClean="0">
                <a:latin typeface="+mj-lt"/>
              </a:rPr>
              <a:t>k</a:t>
            </a:r>
            <a:r>
              <a:rPr b="1" dirty="0" sz="2000" lang="en-US" smtClean="0">
                <a:latin typeface="+mj-lt"/>
              </a:rPr>
              <a:t>h</a:t>
            </a:r>
            <a:r>
              <a:rPr b="1" dirty="0" sz="2000" lang="en-US" smtClean="0">
                <a:latin typeface="+mj-lt"/>
              </a:rPr>
              <a:t>t</a:t>
            </a:r>
            <a:r>
              <a:rPr b="1" dirty="0" sz="2000" lang="en-US" smtClean="0">
                <a:latin typeface="+mj-lt"/>
              </a:rPr>
              <a:t>a</a:t>
            </a:r>
            <a:r>
              <a:rPr b="1" dirty="0" sz="2000" lang="en-US" smtClean="0">
                <a:latin typeface="+mj-lt"/>
              </a:rPr>
              <a:t>r</a:t>
            </a:r>
            <a:r>
              <a:rPr b="1" dirty="0" sz="2000" lang="en-US" smtClean="0">
                <a:latin typeface="+mj-lt"/>
              </a:rPr>
              <a:t> </a:t>
            </a:r>
            <a:r>
              <a:rPr b="1" dirty="0" sz="2000" lang="en-US" smtClean="0">
                <a:latin typeface="+mj-lt"/>
              </a:rPr>
              <a:t>A</a:t>
            </a:r>
            <a:r>
              <a:rPr b="1" dirty="0" sz="2000" lang="en-US" smtClean="0">
                <a:latin typeface="+mj-lt"/>
              </a:rPr>
              <a:t>n</a:t>
            </a:r>
            <a:r>
              <a:rPr b="1" dirty="0" sz="2000" lang="en-US" smtClean="0">
                <a:latin typeface="+mj-lt"/>
              </a:rPr>
              <a:t>n</a:t>
            </a:r>
            <a:r>
              <a:rPr b="1" dirty="0" sz="2000" lang="en-US" smtClean="0">
                <a:latin typeface="+mj-lt"/>
              </a:rPr>
              <a:t>a</a:t>
            </a:r>
            <a:r>
              <a:rPr b="1" dirty="0" sz="2000" lang="en-US" smtClean="0">
                <a:latin typeface="+mj-lt"/>
              </a:rPr>
              <a:t>b</a:t>
            </a:r>
            <a:r>
              <a:rPr b="1" dirty="0" sz="2000" lang="en-US" smtClean="0">
                <a:latin typeface="+mj-lt"/>
              </a:rPr>
              <a:t>a</a:t>
            </a:r>
            <a:endParaRPr altLang="en-US" lang="zh-CN"/>
          </a:p>
          <a:p>
            <a:pPr algn="ctr" eaLnBrk="0" hangingPunct="0"/>
            <a:r>
              <a:rPr b="1" dirty="0" sz="4800" lang="fr-FR" smtClean="0">
                <a:latin typeface="+mj-lt"/>
              </a:rPr>
              <a:t>Etat de l'art du Génie électrique</a:t>
            </a:r>
            <a:endParaRPr altLang="en-US" lang="zh-CN"/>
          </a:p>
          <a:p>
            <a:pPr algn="ctr" eaLnBrk="0" hangingPunct="0"/>
            <a:endParaRPr b="1" dirty="0" sz="2000" lang="fr-FR" smtClean="0">
              <a:latin typeface="+mj-lt"/>
            </a:endParaRPr>
          </a:p>
          <a:p>
            <a:pPr algn="ctr" eaLnBrk="0" hangingPunct="0"/>
            <a:endParaRPr b="1" dirty="0" sz="2000" lang="fr-FR" smtClean="0">
              <a:latin typeface="+mj-lt"/>
            </a:endParaRPr>
          </a:p>
          <a:p>
            <a:pPr algn="ctr" eaLnBrk="0" hangingPunct="0"/>
            <a:endParaRPr b="1" dirty="0" sz="2400" lang="fr-FR" smtClean="0">
              <a:latin typeface="+mj-lt"/>
            </a:endParaRPr>
          </a:p>
          <a:p>
            <a:pPr algn="ctr" eaLnBrk="0" hangingPunct="0"/>
            <a:endParaRPr b="1" dirty="0" sz="2400" lang="fr-FR" smtClean="0">
              <a:latin typeface="+mj-lt"/>
            </a:endParaRPr>
          </a:p>
          <a:p>
            <a:pPr algn="ctr" eaLnBrk="0" hangingPunct="0"/>
            <a:endParaRPr b="1" dirty="0" sz="2400" lang="fr-FR">
              <a:latin typeface="+mj-lt"/>
            </a:endParaRPr>
          </a:p>
          <a:p>
            <a:pPr algn="ctr" eaLnBrk="0" hangingPunct="0"/>
            <a:endParaRPr b="1" dirty="0" sz="2400" lang="fr-FR">
              <a:latin typeface="+mj-lt"/>
            </a:endParaRPr>
          </a:p>
          <a:p>
            <a:pPr algn="ctr" eaLnBrk="0" hangingPunct="0"/>
            <a:r>
              <a:rPr b="1" dirty="0" sz="2400" lang="fr-FR" smtClean="0">
                <a:latin typeface="+mj-lt"/>
              </a:rPr>
              <a:t>  Année </a:t>
            </a:r>
            <a:r>
              <a:rPr b="1" dirty="0" sz="2400" lang="fr-FR">
                <a:latin typeface="+mj-lt"/>
              </a:rPr>
              <a:t>universitaire : 202</a:t>
            </a:r>
            <a:r>
              <a:rPr b="1" dirty="0" sz="2400" lang="en-US">
                <a:latin typeface="+mj-lt"/>
              </a:rPr>
              <a:t>2</a:t>
            </a:r>
            <a:r>
              <a:rPr b="1" dirty="0" sz="2400" lang="en-US">
                <a:latin typeface="+mj-lt"/>
              </a:rPr>
              <a:t>/</a:t>
            </a:r>
            <a:r>
              <a:rPr b="1" dirty="0" sz="2400" lang="en-US">
                <a:latin typeface="+mj-lt"/>
              </a:rPr>
              <a:t>2</a:t>
            </a:r>
            <a:r>
              <a:rPr b="1" dirty="0" sz="2400" lang="en-US">
                <a:latin typeface="+mj-lt"/>
              </a:rPr>
              <a:t>0</a:t>
            </a:r>
            <a:r>
              <a:rPr b="1" dirty="0" sz="2400" lang="en-US">
                <a:latin typeface="+mj-lt"/>
              </a:rPr>
              <a:t>2</a:t>
            </a:r>
            <a:r>
              <a:rPr b="1" dirty="0" sz="2400" lang="en-US">
                <a:latin typeface="+mj-lt"/>
              </a:rPr>
              <a:t>3</a:t>
            </a:r>
            <a:endParaRPr dirty="0" sz="2000" lang="fr-FR">
              <a:latin typeface="+mj-lt"/>
            </a:endParaRPr>
          </a:p>
        </p:txBody>
      </p:sp>
    </p:spTree>
  </p:cSld>
  <p:clrMapOvr>
    <a:masterClrMapping/>
  </p:clrMapOvr>
  <p:timing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object 2"/>
          <p:cNvSpPr txBox="1">
            <a:spLocks noGrp="1"/>
          </p:cNvSpPr>
          <p:nvPr>
            <p:ph type="title"/>
          </p:nvPr>
        </p:nvSpPr>
        <p:spPr>
          <a:xfrm>
            <a:off x="1981200" y="-470535"/>
            <a:ext cx="5181600" cy="1461135"/>
          </a:xfrm>
          <a:prstGeom prst="rect"/>
        </p:spPr>
        <p:txBody>
          <a:bodyPr bIns="0" lIns="0" rIns="0" rtlCol="0" tIns="13335" vert="horz" wrap="square">
            <a:spAutoFit/>
          </a:bodyPr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800" lang="fr-FR" spc="-1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dirty="0" sz="4800" spc="-10"/>
          </a:p>
        </p:txBody>
      </p:sp>
      <p:sp>
        <p:nvSpPr>
          <p:cNvPr id="1048631" name="Rectangle 9"/>
          <p:cNvSpPr/>
          <p:nvPr/>
        </p:nvSpPr>
        <p:spPr>
          <a:xfrm>
            <a:off x="152400" y="1066800"/>
            <a:ext cx="8763000" cy="5755640"/>
          </a:xfrm>
          <a:prstGeom prst="rect"/>
        </p:spPr>
        <p:txBody>
          <a:bodyPr wrap="square">
            <a:spAutoFit/>
          </a:bodyPr>
          <a:p>
            <a:pPr algn="just" indent="-514350" marL="514350"/>
            <a:r>
              <a:rPr b="1" dirty="0" sz="2800" lang="fr-F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b. L’émetteur </a:t>
            </a:r>
          </a:p>
          <a:p>
            <a:pPr algn="just" indent="-514350" marL="514350"/>
            <a:endParaRPr b="1" dirty="0" sz="900" lang="fr-FR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Il permet </a:t>
            </a: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d’adapter le signal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 issu du transducteur pour le transmettre au canal de transmission. </a:t>
            </a:r>
          </a:p>
          <a:p>
            <a:pPr algn="just"/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Il remplit plusieurs fonctions : </a:t>
            </a:r>
          </a:p>
          <a:p>
            <a:pPr algn="just"/>
            <a:endParaRPr dirty="0" sz="1200" lang="fr-FR" smtClean="0">
              <a:latin typeface="Times New Roman" pitchFamily="18" charset="0"/>
              <a:cs typeface="Times New Roman" pitchFamily="18" charset="0"/>
            </a:endParaRPr>
          </a:p>
          <a:p>
            <a:pPr algn="just" lvl="1">
              <a:buFont typeface="Wingdings" pitchFamily="2" charset="2"/>
              <a:buChar char="q"/>
            </a:pP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Codage du signal 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issu du transducteur (tension) en nombres, dans le cas d’une conversion analogique numérique ou/et de chiffrage (Ex. Code Manchester utilisé dans Ethernet ) ; </a:t>
            </a:r>
          </a:p>
          <a:p>
            <a:pPr algn="just" lvl="1">
              <a:buFont typeface="Wingdings" pitchFamily="2" charset="2"/>
              <a:buChar char="q"/>
            </a:pP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Modulation ;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lvl="1">
              <a:buFont typeface="Wingdings" pitchFamily="2" charset="2"/>
              <a:buChar char="q"/>
            </a:pP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Amplification ;</a:t>
            </a:r>
          </a:p>
          <a:p>
            <a:pPr algn="just" lvl="1"/>
            <a:endParaRPr b="1" dirty="0" sz="1100" lang="fr-FR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Cet émetteur peut être un émetteur analogique (exemple : émetteur radio FM) ou encore un modem ADSL utilisé pour Internet dans le cadre d’une information numérique. </a:t>
            </a:r>
          </a:p>
          <a:p>
            <a:pPr algn="just" indent="-2317750" lvl="1" marL="2774950"/>
            <a:endParaRPr dirty="0" sz="1400" lang="fr-FR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2" name="object 2"/>
          <p:cNvSpPr txBox="1">
            <a:spLocks noGrp="1"/>
          </p:cNvSpPr>
          <p:nvPr>
            <p:ph type="title"/>
          </p:nvPr>
        </p:nvSpPr>
        <p:spPr>
          <a:xfrm>
            <a:off x="1981200" y="-470535"/>
            <a:ext cx="5181600" cy="1461135"/>
          </a:xfrm>
          <a:prstGeom prst="rect"/>
        </p:spPr>
        <p:txBody>
          <a:bodyPr bIns="0" lIns="0" rIns="0" rtlCol="0" tIns="13335" vert="horz" wrap="square">
            <a:spAutoFit/>
          </a:bodyPr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800" lang="fr-FR" spc="-1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dirty="0" sz="4800" spc="-10"/>
          </a:p>
        </p:txBody>
      </p:sp>
      <p:sp>
        <p:nvSpPr>
          <p:cNvPr id="1048633" name="Rectangle 4"/>
          <p:cNvSpPr/>
          <p:nvPr/>
        </p:nvSpPr>
        <p:spPr>
          <a:xfrm>
            <a:off x="152400" y="1066800"/>
            <a:ext cx="8763000" cy="5031740"/>
          </a:xfrm>
          <a:prstGeom prst="rect"/>
        </p:spPr>
        <p:txBody>
          <a:bodyPr wrap="square">
            <a:spAutoFit/>
          </a:bodyPr>
          <a:p>
            <a:pPr algn="just" lvl="1" marL="0"/>
            <a:r>
              <a:rPr b="1" dirty="0" sz="2600" lang="fr-FR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 modulation</a:t>
            </a:r>
          </a:p>
          <a:p>
            <a:pPr algn="just" lvl="1"/>
            <a:endParaRPr b="1" dirty="0" sz="1100" lang="fr-FR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 L’information est une onde de </a:t>
            </a: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BF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, elle est très sensible aux différents sources de perturbation appelés ‘’</a:t>
            </a: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bruit’’.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endParaRPr b="1" dirty="0" sz="900" lang="fr-FR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 Pour cela, nous utilisons une onde porteuse </a:t>
            </a: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HF 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qui sera adaptée au milieu de transmission. Cette porteuse </a:t>
            </a: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sera modulée en amplitude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 (AM), </a:t>
            </a: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en phase 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(PM) ou </a:t>
            </a: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en fréquence 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(FM), et cela en fonction de l’information elle-même.</a:t>
            </a:r>
          </a:p>
          <a:p>
            <a:pPr algn="just" indent="-2317750" lvl="1" marL="2774950"/>
            <a:endParaRPr dirty="0" sz="1400" lang="fr-FR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4" name="object 2"/>
          <p:cNvSpPr txBox="1">
            <a:spLocks noGrp="1"/>
          </p:cNvSpPr>
          <p:nvPr>
            <p:ph type="title"/>
          </p:nvPr>
        </p:nvSpPr>
        <p:spPr>
          <a:xfrm>
            <a:off x="1981200" y="-470535"/>
            <a:ext cx="5181600" cy="1461135"/>
          </a:xfrm>
          <a:prstGeom prst="rect"/>
        </p:spPr>
        <p:txBody>
          <a:bodyPr bIns="0" lIns="0" rIns="0" rtlCol="0" tIns="13335" vert="horz" wrap="square">
            <a:spAutoFit/>
          </a:bodyPr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800" lang="fr-FR" spc="-1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dirty="0" sz="4800" spc="-10"/>
          </a:p>
        </p:txBody>
      </p:sp>
      <p:sp>
        <p:nvSpPr>
          <p:cNvPr id="1048635" name="Rectangle 4"/>
          <p:cNvSpPr/>
          <p:nvPr/>
        </p:nvSpPr>
        <p:spPr>
          <a:xfrm>
            <a:off x="152400" y="1066800"/>
            <a:ext cx="8763000" cy="4180840"/>
          </a:xfrm>
          <a:prstGeom prst="rect"/>
        </p:spPr>
        <p:txBody>
          <a:bodyPr wrap="square">
            <a:spAutoFit/>
          </a:bodyPr>
          <a:p>
            <a:pPr algn="just" lvl="1" marL="0"/>
            <a:r>
              <a:rPr b="1" dirty="0" sz="2600" lang="fr-FR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 modulation</a:t>
            </a:r>
          </a:p>
          <a:p>
            <a:pPr algn="just">
              <a:buFont typeface="Wingdings" pitchFamily="2" charset="2"/>
              <a:buChar char="v"/>
            </a:pP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Dans la modulation </a:t>
            </a:r>
            <a:r>
              <a:rPr b="1" dirty="0" sz="2600" lang="fr-FR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AM</a:t>
            </a: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2600" lang="fr-FR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l'amplitude de la porteuse varie de manière linéaire en fonction de l’information à transmettre</a:t>
            </a:r>
            <a:r>
              <a:rPr dirty="0" sz="2600" lang="fr-FR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v"/>
            </a:pP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Dans la modulation </a:t>
            </a:r>
            <a:r>
              <a:rPr b="1" dirty="0" sz="2600" lang="fr-FR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FM</a:t>
            </a: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b="1" dirty="0" sz="2600" lang="fr-FR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 fréquence de la porteuse varie de manière linéaire en fonction de l’information à transmettre. </a:t>
            </a:r>
          </a:p>
          <a:p>
            <a:pPr algn="just" indent="-2317750" lvl="1" marL="2774950"/>
            <a:endParaRPr dirty="0" sz="1400" lang="fr-FR" smtClean="0">
              <a:latin typeface="Times New Roman" pitchFamily="18" charset="0"/>
              <a:cs typeface="Times New Roman" pitchFamily="18" charset="0"/>
            </a:endParaRPr>
          </a:p>
          <a:p>
            <a:pPr algn="just" indent="-2317750" lvl="1" marL="2774950"/>
            <a:endParaRPr dirty="0" sz="1400" lang="fr-FR" smtClean="0">
              <a:latin typeface="Times New Roman" pitchFamily="18" charset="0"/>
              <a:cs typeface="Times New Roman" pitchFamily="18" charset="0"/>
            </a:endParaRPr>
          </a:p>
          <a:p>
            <a:pPr algn="just" indent="-2317750" lvl="1" marL="2774950"/>
            <a:endParaRPr dirty="0" sz="1400" lang="fr-FR" smtClean="0">
              <a:latin typeface="Times New Roman" pitchFamily="18" charset="0"/>
              <a:cs typeface="Times New Roman" pitchFamily="18" charset="0"/>
            </a:endParaRPr>
          </a:p>
          <a:p>
            <a:pPr algn="just" indent="-2317750" lvl="1" marL="2774950"/>
            <a:endParaRPr dirty="0" sz="1400" lang="fr-FR" smtClean="0">
              <a:latin typeface="Times New Roman" pitchFamily="18" charset="0"/>
              <a:cs typeface="Times New Roman" pitchFamily="18" charset="0"/>
            </a:endParaRPr>
          </a:p>
          <a:p>
            <a:pPr algn="just" indent="-2317750" lvl="1" marL="2774950"/>
            <a:endParaRPr dirty="0" sz="1400" lang="fr-FR" smtClean="0">
              <a:latin typeface="Times New Roman" pitchFamily="18" charset="0"/>
              <a:cs typeface="Times New Roman" pitchFamily="18" charset="0"/>
            </a:endParaRPr>
          </a:p>
          <a:p>
            <a:pPr algn="just" indent="-2317750" lvl="1" marL="2774950"/>
            <a:endParaRPr dirty="0" sz="1400" lang="fr-FR" smtClean="0">
              <a:latin typeface="Times New Roman" pitchFamily="18" charset="0"/>
              <a:cs typeface="Times New Roman" pitchFamily="18" charset="0"/>
            </a:endParaRPr>
          </a:p>
          <a:p>
            <a:pPr algn="just" indent="-2317750" lvl="1" marL="2774950"/>
            <a:endParaRPr dirty="0" sz="1400" lang="fr-FR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97156" name="Picture 2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1"/>
          <a:srcRect/>
          <a:stretch>
            <a:fillRect/>
          </a:stretch>
        </p:blipFill>
        <p:spPr bwMode="auto">
          <a:xfrm>
            <a:off x="2209800" y="3200400"/>
            <a:ext cx="4724400" cy="361594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object 2"/>
          <p:cNvSpPr txBox="1">
            <a:spLocks noGrp="1"/>
          </p:cNvSpPr>
          <p:nvPr>
            <p:ph type="title"/>
          </p:nvPr>
        </p:nvSpPr>
        <p:spPr>
          <a:xfrm>
            <a:off x="1981200" y="-470535"/>
            <a:ext cx="5181600" cy="1461135"/>
          </a:xfrm>
          <a:prstGeom prst="rect"/>
        </p:spPr>
        <p:txBody>
          <a:bodyPr bIns="0" lIns="0" rIns="0" rtlCol="0" tIns="13335" vert="horz" wrap="square">
            <a:spAutoFit/>
          </a:bodyPr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800" lang="fr-FR" spc="-1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dirty="0" sz="4800" spc="-10"/>
          </a:p>
        </p:txBody>
      </p:sp>
      <p:sp>
        <p:nvSpPr>
          <p:cNvPr id="1048637" name="Rectangle 4"/>
          <p:cNvSpPr/>
          <p:nvPr/>
        </p:nvSpPr>
        <p:spPr>
          <a:xfrm>
            <a:off x="152400" y="1066800"/>
            <a:ext cx="8763000" cy="5539740"/>
          </a:xfrm>
          <a:prstGeom prst="rect"/>
        </p:spPr>
        <p:txBody>
          <a:bodyPr wrap="square">
            <a:spAutoFit/>
          </a:bodyPr>
          <a:p>
            <a:pPr algn="just"/>
            <a:r>
              <a:rPr b="1" dirty="0" sz="2600" lang="fr-F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c. Le canal de transmission </a:t>
            </a:r>
          </a:p>
          <a:p>
            <a:pPr algn="just"/>
            <a:endParaRPr b="1" dirty="0" sz="1100" lang="fr-FR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Il permet au récepteur de recevoir l’information envoyé par l’émetteur. </a:t>
            </a:r>
          </a:p>
          <a:p>
            <a:pPr algn="just"/>
            <a:endParaRPr dirty="0" sz="1100" lang="fr-FR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dirty="0" sz="2600" lang="fr-FR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Deux types de supports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 sont utilisés : </a:t>
            </a:r>
          </a:p>
          <a:p>
            <a:pPr algn="just" lvl="1">
              <a:buFont typeface="Wingdings" pitchFamily="2" charset="2"/>
              <a:buChar char="q"/>
            </a:pP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 les </a:t>
            </a:r>
            <a:r>
              <a:rPr b="1" dirty="0" sz="2600" lang="fr-FR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supports avec guide physique </a:t>
            </a: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indent="-457200" lvl="1"/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dirty="0" sz="2600" lang="fr-FR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fibres optiques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dirty="0" sz="2600" lang="fr-FR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les câble bifilaire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, les </a:t>
            </a:r>
            <a:r>
              <a:rPr dirty="0" sz="2600" lang="fr-FR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câbles coaxiales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, etc. </a:t>
            </a:r>
          </a:p>
          <a:p>
            <a:pPr algn="just" lvl="1">
              <a:buFont typeface="Wingdings" pitchFamily="2" charset="2"/>
              <a:buChar char="q"/>
            </a:pP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 les </a:t>
            </a:r>
            <a:r>
              <a:rPr b="1" dirty="0" sz="2600" lang="fr-FR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supports sans guide physique</a:t>
            </a: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 lvl="1" marL="0"/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dirty="0" sz="2600" lang="fr-FR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ondes électromagnétiques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, ondes lumineuses, etc.</a:t>
            </a:r>
          </a:p>
          <a:p>
            <a:pPr algn="just"/>
            <a:endParaRPr dirty="0" sz="1100" lang="fr-FR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Ils sont choisis en prenant en compte : le débit d’information à transmettre, les caractéristiques du signal (bande passante, codage…), etc.</a:t>
            </a:r>
          </a:p>
          <a:p>
            <a:pPr algn="just" indent="-2317750" lvl="1" marL="2774950"/>
            <a:endParaRPr dirty="0" sz="2600" lang="fr-FR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8" name="object 2"/>
          <p:cNvSpPr txBox="1">
            <a:spLocks noGrp="1"/>
          </p:cNvSpPr>
          <p:nvPr>
            <p:ph type="title"/>
          </p:nvPr>
        </p:nvSpPr>
        <p:spPr>
          <a:xfrm>
            <a:off x="1981200" y="-470535"/>
            <a:ext cx="5181600" cy="1461135"/>
          </a:xfrm>
          <a:prstGeom prst="rect"/>
        </p:spPr>
        <p:txBody>
          <a:bodyPr bIns="0" lIns="0" rIns="0" rtlCol="0" tIns="13335" vert="horz" wrap="square">
            <a:spAutoFit/>
          </a:bodyPr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800" lang="fr-FR" spc="-1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dirty="0" sz="4800" spc="-10"/>
          </a:p>
        </p:txBody>
      </p:sp>
      <p:sp>
        <p:nvSpPr>
          <p:cNvPr id="1048639" name="Rectangle 4"/>
          <p:cNvSpPr/>
          <p:nvPr/>
        </p:nvSpPr>
        <p:spPr>
          <a:xfrm>
            <a:off x="152400" y="1066800"/>
            <a:ext cx="8763000" cy="5247640"/>
          </a:xfrm>
          <a:prstGeom prst="rect"/>
        </p:spPr>
        <p:txBody>
          <a:bodyPr wrap="square">
            <a:spAutoFit/>
          </a:bodyPr>
          <a:p>
            <a:pPr algn="just"/>
            <a:r>
              <a:rPr b="1" dirty="0" sz="2600" lang="fr-F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d. Le récepteur</a:t>
            </a:r>
          </a:p>
          <a:p>
            <a:pPr algn="just"/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Il permet de </a:t>
            </a: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recevoir le signal 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émis </a:t>
            </a: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ainsi que de le rendre compatible 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avec le transducteur.</a:t>
            </a:r>
          </a:p>
          <a:p>
            <a:pPr algn="just"/>
            <a:endParaRPr dirty="0" sz="1100" lang="fr-FR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b="1" dirty="0" sz="2600" lang="fr-FR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actions réalisées </a:t>
            </a: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par le récepteur 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>
              <a:buFont typeface="Wingdings" pitchFamily="2" charset="2"/>
              <a:buChar char="q"/>
            </a:pP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2600" lang="fr-FR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Filtrage du signal reçu, 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éliminer la partie inutile du signal reçu pour garder uniquement l’information ; </a:t>
            </a:r>
          </a:p>
          <a:p>
            <a:pPr algn="just">
              <a:buFont typeface="Wingdings" pitchFamily="2" charset="2"/>
              <a:buChar char="q"/>
            </a:pP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2600" lang="fr-FR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Décodage</a:t>
            </a:r>
          </a:p>
          <a:p>
            <a:pPr lvl="1">
              <a:buFont typeface="Wingdings" pitchFamily="2" charset="2"/>
              <a:buChar char="§"/>
            </a:pP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soit en réalisant une </a:t>
            </a: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conversion numérique analogique 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lvl="1">
              <a:buFont typeface="Wingdings" pitchFamily="2" charset="2"/>
              <a:buChar char="§"/>
            </a:pP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soit un </a:t>
            </a: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déchiffrage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800" lang="fr-FR" smtClean="0"/>
              <a:t>; </a:t>
            </a:r>
          </a:p>
          <a:p>
            <a:pPr algn="just">
              <a:buFont typeface="Wingdings" pitchFamily="2" charset="2"/>
              <a:buChar char="q"/>
            </a:pP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2600" lang="fr-FR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Démodulation </a:t>
            </a: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buFont typeface="Wingdings" pitchFamily="2" charset="2"/>
              <a:buChar char="q"/>
            </a:pP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b="1" dirty="0" sz="2600" lang="fr-FR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Amplification</a:t>
            </a: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du signal pour le rendre utilisable par le transducteur de sortie. </a:t>
            </a:r>
          </a:p>
          <a:p>
            <a:pPr algn="just"/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Ex. : Modem ADSL</a:t>
            </a:r>
          </a:p>
        </p:txBody>
      </p:sp>
    </p:spTree>
  </p:cSld>
  <p:clrMapOvr>
    <a:masterClrMapping/>
  </p:clrMapOvr>
  <p:timing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0" name="object 2"/>
          <p:cNvSpPr txBox="1">
            <a:spLocks noGrp="1"/>
          </p:cNvSpPr>
          <p:nvPr>
            <p:ph type="title"/>
          </p:nvPr>
        </p:nvSpPr>
        <p:spPr>
          <a:xfrm>
            <a:off x="1981200" y="-470535"/>
            <a:ext cx="5181600" cy="1461135"/>
          </a:xfrm>
          <a:prstGeom prst="rect"/>
        </p:spPr>
        <p:txBody>
          <a:bodyPr bIns="0" lIns="0" rIns="0" rtlCol="0" tIns="13335" vert="horz" wrap="square">
            <a:spAutoFit/>
          </a:bodyPr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800" lang="fr-FR" spc="-1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dirty="0" sz="4800" spc="-10"/>
          </a:p>
        </p:txBody>
      </p:sp>
      <p:sp>
        <p:nvSpPr>
          <p:cNvPr id="1048641" name="Rectangle 4"/>
          <p:cNvSpPr/>
          <p:nvPr/>
        </p:nvSpPr>
        <p:spPr>
          <a:xfrm>
            <a:off x="152400" y="1066800"/>
            <a:ext cx="8763000" cy="3850641"/>
          </a:xfrm>
          <a:prstGeom prst="rect"/>
        </p:spPr>
        <p:txBody>
          <a:bodyPr wrap="square">
            <a:spAutoFit/>
          </a:bodyPr>
          <a:p>
            <a:pPr algn="just"/>
            <a:r>
              <a:rPr b="1" dirty="0" sz="2600" lang="fr-F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e. Le transducteur à la réception</a:t>
            </a:r>
          </a:p>
          <a:p>
            <a:pPr algn="just"/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Il permet de </a:t>
            </a:r>
            <a:r>
              <a:rPr b="1" dirty="0" sz="2600" lang="fr-FR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fournir une information exploitable pour le utilisateur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b="1" dirty="0" sz="2400" lang="fr-FR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b="1" dirty="0" sz="2400" lang="fr-FR" smtClean="0">
                <a:latin typeface="Times New Roman" pitchFamily="18" charset="0"/>
                <a:cs typeface="Times New Roman" pitchFamily="18" charset="0"/>
              </a:rPr>
              <a:t>Exemples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b="1" dirty="0" sz="2600" lang="fr-FR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b="1" dirty="0" sz="2600" lang="fr-FR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b="1" dirty="0" sz="2600" lang="fr-FR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b="1" dirty="0" sz="2600" lang="fr-FR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b="1" dirty="0" sz="2600" lang="fr-FR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194305" name="Tableau 5"/>
          <p:cNvGraphicFramePr>
            <a:graphicFrameLocks noGrp="1"/>
          </p:cNvGraphicFramePr>
          <p:nvPr/>
        </p:nvGraphicFramePr>
        <p:xfrm>
          <a:off x="1219200" y="3505200"/>
          <a:ext cx="6477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8500"/>
                <a:gridCol w="3238500"/>
              </a:tblGrid>
              <a:tr h="370840">
                <a:tc>
                  <a:txBody>
                    <a:bodyPr/>
                    <a:p>
                      <a:r>
                        <a:rPr b="1" dirty="0" sz="2600" lang="fr-FR" smtClean="0">
                          <a:latin typeface="Times New Roman" pitchFamily="18" charset="0"/>
                          <a:cs typeface="Times New Roman" pitchFamily="18" charset="0"/>
                        </a:rPr>
                        <a:t>Transducteur</a:t>
                      </a:r>
                      <a:endParaRPr dirty="0" sz="2600" lang="fr-FR"/>
                    </a:p>
                  </a:txBody>
                </a:tc>
                <a:tc>
                  <a:txBody>
                    <a:bodyPr/>
                    <a:p>
                      <a:r>
                        <a:rPr b="1" dirty="0" sz="2600" lang="fr-FR" smtClean="0">
                          <a:latin typeface="Times New Roman" pitchFamily="18" charset="0"/>
                          <a:cs typeface="Times New Roman" pitchFamily="18" charset="0"/>
                        </a:rPr>
                        <a:t>Signal original </a:t>
                      </a:r>
                      <a:endParaRPr dirty="0" sz="2600" lang="fr-FR"/>
                    </a:p>
                  </a:txBody>
                </a:tc>
              </a:tr>
              <a:tr h="370840">
                <a:tc>
                  <a:txBody>
                    <a:bodyPr/>
                    <a:p>
                      <a:r>
                        <a:rPr dirty="0" sz="2400" kern="1200" kumimoji="0" lang="fr-FR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Haut-parleur 	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 sz="2400" kern="1200" kumimoji="0" lang="fr-FR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Voix</a:t>
                      </a:r>
                    </a:p>
                  </a:txBody>
                </a:tc>
              </a:tr>
              <a:tr h="370840">
                <a:tc>
                  <a:txBody>
                    <a:bodyPr/>
                    <a:p>
                      <a:r>
                        <a:rPr dirty="0" sz="2400" kern="1200" kumimoji="0" lang="fr-FR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Ecran 	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dirty="0" sz="2400" kern="1200" kumimoji="0" lang="fr-FR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Images</a:t>
                      </a:r>
                    </a:p>
                  </a:txBody>
                </a:tc>
              </a:tr>
              <a:tr h="370840">
                <a:tc>
                  <a:txBody>
                    <a:bodyPr/>
                    <a:p>
                      <a:r>
                        <a:rPr dirty="0" sz="2400" kern="1200" kumimoji="0" lang="fr-FR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Signal de commande 	</a:t>
                      </a:r>
                    </a:p>
                  </a:txBody>
                </a:tc>
                <a:tc>
                  <a:txBody>
                    <a:bodyPr/>
                    <a:p>
                      <a:r>
                        <a:rPr baseline="0" dirty="0" sz="2400" kern="1200" kumimoji="0" lang="fr-FR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Commande actionneur (vanne, pompe) 	</a:t>
                      </a:r>
                    </a:p>
                  </a:txBody>
                </a:tc>
              </a:tr>
            </a:tbl>
          </a:graphicData>
        </a:graphic>
      </p:graphicFrame>
    </p:spTree>
  </p:cSld>
  <p:clrMapOvr>
    <a:masterClrMapping/>
  </p:clrMapOvr>
  <p:timing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1" name="object 2"/>
          <p:cNvSpPr txBox="1">
            <a:spLocks noGrp="1"/>
          </p:cNvSpPr>
          <p:nvPr>
            <p:ph type="title"/>
          </p:nvPr>
        </p:nvSpPr>
        <p:spPr>
          <a:xfrm>
            <a:off x="1066800" y="1917066"/>
            <a:ext cx="7239000" cy="1969134"/>
          </a:xfrm>
          <a:prstGeom prst="rect"/>
        </p:spPr>
        <p:txBody>
          <a:bodyPr bIns="0" lIns="0" rIns="0" rtlCol="0" tIns="13335" vert="horz" wrap="square">
            <a:spAutoFit/>
          </a:bodyPr>
          <a:p>
            <a:r>
              <a:rPr dirty="0" sz="6600" lang="fr-FR" spc="-1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r>
              <a:rPr b="1" dirty="0" sz="6600" lang="fr-FR" smtClean="0"/>
              <a:t> </a:t>
            </a:r>
            <a:r>
              <a:rPr dirty="0" sz="6600" lang="fr-FR" spc="-10" smtClean="0">
                <a:latin typeface="Times New Roman" pitchFamily="18" charset="0"/>
                <a:cs typeface="Times New Roman" pitchFamily="18" charset="0"/>
              </a:rPr>
              <a:t> </a:t>
            </a:r>
            <a:endParaRPr dirty="0" sz="6600" spc="-1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object 3"/>
          <p:cNvSpPr/>
          <p:nvPr/>
        </p:nvSpPr>
        <p:spPr>
          <a:xfrm>
            <a:off x="468438" y="1870770"/>
            <a:ext cx="8218362" cy="4225229"/>
          </a:xfrm>
          <a:custGeom>
            <a:avLst/>
            <a:ahLst/>
            <a:rect l="l" t="t" r="r" b="b"/>
            <a:pathLst>
              <a:path w="7777480" h="864235">
                <a:moveTo>
                  <a:pt x="0" y="144017"/>
                </a:moveTo>
                <a:lnTo>
                  <a:pt x="7342" y="98511"/>
                </a:lnTo>
                <a:lnTo>
                  <a:pt x="27786" y="58978"/>
                </a:lnTo>
                <a:lnTo>
                  <a:pt x="58962" y="27797"/>
                </a:lnTo>
                <a:lnTo>
                  <a:pt x="98496" y="7345"/>
                </a:lnTo>
                <a:lnTo>
                  <a:pt x="144018" y="0"/>
                </a:lnTo>
                <a:lnTo>
                  <a:pt x="7632890" y="0"/>
                </a:lnTo>
                <a:lnTo>
                  <a:pt x="7678397" y="7345"/>
                </a:lnTo>
                <a:lnTo>
                  <a:pt x="7717929" y="27797"/>
                </a:lnTo>
                <a:lnTo>
                  <a:pt x="7749110" y="58978"/>
                </a:lnTo>
                <a:lnTo>
                  <a:pt x="7769562" y="98511"/>
                </a:lnTo>
                <a:lnTo>
                  <a:pt x="7776908" y="144017"/>
                </a:lnTo>
                <a:lnTo>
                  <a:pt x="7776908" y="720089"/>
                </a:lnTo>
                <a:lnTo>
                  <a:pt x="7769562" y="765596"/>
                </a:lnTo>
                <a:lnTo>
                  <a:pt x="7749110" y="805129"/>
                </a:lnTo>
                <a:lnTo>
                  <a:pt x="7717929" y="836310"/>
                </a:lnTo>
                <a:lnTo>
                  <a:pt x="7678397" y="856762"/>
                </a:lnTo>
                <a:lnTo>
                  <a:pt x="7632890" y="864107"/>
                </a:lnTo>
                <a:lnTo>
                  <a:pt x="144018" y="864107"/>
                </a:lnTo>
                <a:lnTo>
                  <a:pt x="98496" y="856762"/>
                </a:lnTo>
                <a:lnTo>
                  <a:pt x="58962" y="836310"/>
                </a:lnTo>
                <a:lnTo>
                  <a:pt x="27786" y="805129"/>
                </a:lnTo>
                <a:lnTo>
                  <a:pt x="7342" y="765596"/>
                </a:lnTo>
                <a:lnTo>
                  <a:pt x="0" y="720089"/>
                </a:lnTo>
                <a:lnTo>
                  <a:pt x="0" y="144017"/>
                </a:lnTo>
                <a:close/>
              </a:path>
            </a:pathLst>
          </a:custGeom>
          <a:ln w="25400">
            <a:solidFill>
              <a:schemeClr val="bg1"/>
            </a:solidFill>
          </a:ln>
        </p:spPr>
        <p:txBody>
          <a:bodyPr bIns="0" lIns="0" rIns="0" rtlCol="0" tIns="0" wrap="square"/>
          <a:p>
            <a:pPr algn="just">
              <a:buFont typeface="Wingdings" pitchFamily="2" charset="2"/>
              <a:buChar char="q"/>
            </a:pP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 La communication correspond à </a:t>
            </a:r>
            <a:r>
              <a:rPr b="1" dirty="0" sz="2800" lang="fr-FR" smtClean="0">
                <a:latin typeface="Times New Roman" pitchFamily="18" charset="0"/>
                <a:cs typeface="Times New Roman" pitchFamily="18" charset="0"/>
              </a:rPr>
              <a:t>l'échange d'informations</a:t>
            </a: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b="1" dirty="0" sz="2800" lang="fr-FR" smtClean="0">
                <a:latin typeface="Times New Roman" pitchFamily="18" charset="0"/>
                <a:cs typeface="Times New Roman" pitchFamily="18" charset="0"/>
              </a:rPr>
              <a:t>sous forme d’un signal</a:t>
            </a: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, entre un émetteur et un récepteur. </a:t>
            </a:r>
          </a:p>
          <a:p>
            <a:pPr algn="just"/>
            <a:endParaRPr dirty="0" sz="2800" lang="fr-FR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 L’information échangée peut être </a:t>
            </a:r>
            <a:r>
              <a:rPr b="1" dirty="0" sz="2800" lang="fr-FR" smtClean="0">
                <a:latin typeface="Times New Roman" pitchFamily="18" charset="0"/>
                <a:cs typeface="Times New Roman" pitchFamily="18" charset="0"/>
              </a:rPr>
              <a:t>une vidéo</a:t>
            </a: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b="1" dirty="0" sz="2800" lang="fr-FR" smtClean="0">
                <a:latin typeface="Times New Roman" pitchFamily="18" charset="0"/>
                <a:cs typeface="Times New Roman" pitchFamily="18" charset="0"/>
              </a:rPr>
              <a:t>une image</a:t>
            </a: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b="1" dirty="0" sz="2800" lang="fr-FR" smtClean="0">
                <a:latin typeface="Times New Roman" pitchFamily="18" charset="0"/>
                <a:cs typeface="Times New Roman" pitchFamily="18" charset="0"/>
              </a:rPr>
              <a:t>une information audio</a:t>
            </a: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, etc.</a:t>
            </a:r>
          </a:p>
          <a:p>
            <a:pPr algn="just"/>
            <a:endParaRPr dirty="0" sz="2800" lang="fr-FR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 Le </a:t>
            </a:r>
            <a:r>
              <a:rPr b="1" dirty="0" sz="2800" lang="fr-FR" smtClean="0">
                <a:latin typeface="Times New Roman" pitchFamily="18" charset="0"/>
                <a:cs typeface="Times New Roman" pitchFamily="18" charset="0"/>
              </a:rPr>
              <a:t>signal utilisé </a:t>
            </a: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correspond à </a:t>
            </a:r>
            <a:r>
              <a:rPr b="1" dirty="0" sz="2800" lang="fr-FR" smtClean="0">
                <a:latin typeface="Times New Roman" pitchFamily="18" charset="0"/>
                <a:cs typeface="Times New Roman" pitchFamily="18" charset="0"/>
              </a:rPr>
              <a:t>une onde électromagnétique. </a:t>
            </a:r>
            <a:endParaRPr b="1" dirty="0" sz="2800" lang="fr-FR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4" name="object 5"/>
          <p:cNvGrpSpPr/>
          <p:nvPr/>
        </p:nvGrpSpPr>
        <p:grpSpPr>
          <a:xfrm>
            <a:off x="381000" y="956370"/>
            <a:ext cx="3886200" cy="697992"/>
            <a:chOff x="702563" y="1511808"/>
            <a:chExt cx="2853055" cy="565785"/>
          </a:xfrm>
        </p:grpSpPr>
        <p:sp>
          <p:nvSpPr>
            <p:cNvPr id="1048593" name="object 6"/>
            <p:cNvSpPr/>
            <p:nvPr/>
          </p:nvSpPr>
          <p:spPr>
            <a:xfrm>
              <a:off x="742192" y="1539270"/>
              <a:ext cx="2813294" cy="444947"/>
            </a:xfrm>
            <a:prstGeom prst="rect"/>
            <a:blipFill>
              <a:blip xmlns:r="http://schemas.openxmlformats.org/officeDocument/2006/relationships" r:embed="rId1" cstate="print"/>
              <a:stretch>
                <a:fillRect/>
              </a:stretch>
            </a:blipFill>
          </p:spPr>
          <p:txBody>
            <a:bodyPr bIns="0" lIns="0" rIns="0" rtlCol="0" tIns="0" wrap="square"/>
            <a:p/>
          </p:txBody>
        </p:sp>
        <p:sp>
          <p:nvSpPr>
            <p:cNvPr id="1048594" name="object 7"/>
            <p:cNvSpPr/>
            <p:nvPr/>
          </p:nvSpPr>
          <p:spPr>
            <a:xfrm>
              <a:off x="702563" y="1511808"/>
              <a:ext cx="1659636" cy="565403"/>
            </a:xfrm>
            <a:prstGeom prst="rect"/>
            <a:blipFill>
              <a:blip xmlns:r="http://schemas.openxmlformats.org/officeDocument/2006/relationships" r:embed="rId2" cstate="print"/>
              <a:stretch>
                <a:fillRect/>
              </a:stretch>
            </a:blipFill>
          </p:spPr>
          <p:txBody>
            <a:bodyPr bIns="0" lIns="0" rIns="0" rtlCol="0" tIns="0" wrap="square"/>
            <a:p/>
          </p:txBody>
        </p:sp>
        <p:sp>
          <p:nvSpPr>
            <p:cNvPr id="1048595" name="object 8"/>
            <p:cNvSpPr/>
            <p:nvPr/>
          </p:nvSpPr>
          <p:spPr>
            <a:xfrm>
              <a:off x="781024" y="1556753"/>
              <a:ext cx="2736342" cy="369328"/>
            </a:xfrm>
            <a:prstGeom prst="rect"/>
            <a:blipFill>
              <a:blip xmlns:r="http://schemas.openxmlformats.org/officeDocument/2006/relationships" r:embed="rId3" cstate="print"/>
              <a:stretch>
                <a:fillRect/>
              </a:stretch>
            </a:blipFill>
          </p:spPr>
          <p:txBody>
            <a:bodyPr bIns="0" lIns="0" rIns="0" rtlCol="0" tIns="0" wrap="square"/>
            <a:p/>
          </p:txBody>
        </p:sp>
      </p:grpSp>
      <p:sp>
        <p:nvSpPr>
          <p:cNvPr id="1048596" name="object 9"/>
          <p:cNvSpPr txBox="1"/>
          <p:nvPr/>
        </p:nvSpPr>
        <p:spPr>
          <a:xfrm>
            <a:off x="457200" y="1032570"/>
            <a:ext cx="3733800" cy="470000"/>
          </a:xfrm>
          <a:prstGeom prst="rect"/>
          <a:ln w="9525">
            <a:solidFill>
              <a:srgbClr val="497DBA"/>
            </a:solidFill>
          </a:ln>
        </p:spPr>
        <p:txBody>
          <a:bodyPr bIns="0" lIns="0" rIns="0" rtlCol="0" tIns="38735" vert="horz" wrap="square">
            <a:spAutoFit/>
          </a:bodyPr>
          <a:p>
            <a:r>
              <a:rPr b="1" dirty="0" sz="2800" lang="fr-FR" smtClean="0">
                <a:latin typeface="Times New Roman"/>
                <a:cs typeface="Times New Roman"/>
              </a:rPr>
              <a:t>1. </a:t>
            </a:r>
            <a:r>
              <a:rPr b="1" dirty="0" sz="2800" lang="fr-FR" smtClean="0"/>
              <a:t>Généralités</a:t>
            </a:r>
            <a:endParaRPr b="1" sz="2800">
              <a:latin typeface="Times New Roman"/>
              <a:cs typeface="Times New Roman"/>
            </a:endParaRPr>
          </a:p>
        </p:txBody>
      </p:sp>
      <p:sp>
        <p:nvSpPr>
          <p:cNvPr id="1048597" name="object 2"/>
          <p:cNvSpPr txBox="1">
            <a:spLocks noGrp="1"/>
          </p:cNvSpPr>
          <p:nvPr>
            <p:ph type="title"/>
          </p:nvPr>
        </p:nvSpPr>
        <p:spPr>
          <a:xfrm>
            <a:off x="1981200" y="-556606"/>
            <a:ext cx="5181600" cy="1461135"/>
          </a:xfrm>
          <a:prstGeom prst="rect"/>
        </p:spPr>
        <p:txBody>
          <a:bodyPr bIns="0" lIns="0" rIns="0" rtlCol="0" tIns="13335" vert="horz" wrap="square">
            <a:spAutoFit/>
          </a:bodyPr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800" lang="fr-FR" spc="-1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dirty="0" sz="4800" spc="-10"/>
          </a:p>
        </p:txBody>
      </p:sp>
    </p:spTree>
  </p:cSld>
  <p:clrMapOvr>
    <a:masterClrMapping/>
  </p:clrMapOvr>
  <p:timing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8" name="object 3"/>
          <p:cNvSpPr/>
          <p:nvPr/>
        </p:nvSpPr>
        <p:spPr>
          <a:xfrm>
            <a:off x="468438" y="1870771"/>
            <a:ext cx="8218362" cy="2209800"/>
          </a:xfrm>
          <a:custGeom>
            <a:avLst/>
            <a:ahLst/>
            <a:rect l="l" t="t" r="r" b="b"/>
            <a:pathLst>
              <a:path w="7777480" h="864235">
                <a:moveTo>
                  <a:pt x="0" y="144017"/>
                </a:moveTo>
                <a:lnTo>
                  <a:pt x="7342" y="98511"/>
                </a:lnTo>
                <a:lnTo>
                  <a:pt x="27786" y="58978"/>
                </a:lnTo>
                <a:lnTo>
                  <a:pt x="58962" y="27797"/>
                </a:lnTo>
                <a:lnTo>
                  <a:pt x="98496" y="7345"/>
                </a:lnTo>
                <a:lnTo>
                  <a:pt x="144018" y="0"/>
                </a:lnTo>
                <a:lnTo>
                  <a:pt x="7632890" y="0"/>
                </a:lnTo>
                <a:lnTo>
                  <a:pt x="7678397" y="7345"/>
                </a:lnTo>
                <a:lnTo>
                  <a:pt x="7717929" y="27797"/>
                </a:lnTo>
                <a:lnTo>
                  <a:pt x="7749110" y="58978"/>
                </a:lnTo>
                <a:lnTo>
                  <a:pt x="7769562" y="98511"/>
                </a:lnTo>
                <a:lnTo>
                  <a:pt x="7776908" y="144017"/>
                </a:lnTo>
                <a:lnTo>
                  <a:pt x="7776908" y="720089"/>
                </a:lnTo>
                <a:lnTo>
                  <a:pt x="7769562" y="765596"/>
                </a:lnTo>
                <a:lnTo>
                  <a:pt x="7749110" y="805129"/>
                </a:lnTo>
                <a:lnTo>
                  <a:pt x="7717929" y="836310"/>
                </a:lnTo>
                <a:lnTo>
                  <a:pt x="7678397" y="856762"/>
                </a:lnTo>
                <a:lnTo>
                  <a:pt x="7632890" y="864107"/>
                </a:lnTo>
                <a:lnTo>
                  <a:pt x="144018" y="864107"/>
                </a:lnTo>
                <a:lnTo>
                  <a:pt x="98496" y="856762"/>
                </a:lnTo>
                <a:lnTo>
                  <a:pt x="58962" y="836310"/>
                </a:lnTo>
                <a:lnTo>
                  <a:pt x="27786" y="805129"/>
                </a:lnTo>
                <a:lnTo>
                  <a:pt x="7342" y="765596"/>
                </a:lnTo>
                <a:lnTo>
                  <a:pt x="0" y="720089"/>
                </a:lnTo>
                <a:lnTo>
                  <a:pt x="0" y="144017"/>
                </a:lnTo>
                <a:close/>
              </a:path>
            </a:pathLst>
          </a:custGeom>
          <a:ln w="25400">
            <a:solidFill>
              <a:schemeClr val="bg1"/>
            </a:solidFill>
          </a:ln>
        </p:spPr>
        <p:txBody>
          <a:bodyPr bIns="0" lIns="0" rIns="0" rtlCol="0" tIns="0" wrap="square"/>
          <a:p/>
        </p:txBody>
      </p:sp>
      <p:grpSp>
        <p:nvGrpSpPr>
          <p:cNvPr id="36" name="object 5"/>
          <p:cNvGrpSpPr/>
          <p:nvPr/>
        </p:nvGrpSpPr>
        <p:grpSpPr>
          <a:xfrm>
            <a:off x="152400" y="956370"/>
            <a:ext cx="5638800" cy="697992"/>
            <a:chOff x="702563" y="1511808"/>
            <a:chExt cx="2853055" cy="565785"/>
          </a:xfrm>
        </p:grpSpPr>
        <p:sp>
          <p:nvSpPr>
            <p:cNvPr id="1048599" name="object 6"/>
            <p:cNvSpPr/>
            <p:nvPr/>
          </p:nvSpPr>
          <p:spPr>
            <a:xfrm>
              <a:off x="742192" y="1539270"/>
              <a:ext cx="2813294" cy="444947"/>
            </a:xfrm>
            <a:prstGeom prst="rect"/>
            <a:blipFill>
              <a:blip xmlns:r="http://schemas.openxmlformats.org/officeDocument/2006/relationships" r:embed="rId1" cstate="print"/>
              <a:stretch>
                <a:fillRect/>
              </a:stretch>
            </a:blipFill>
          </p:spPr>
          <p:txBody>
            <a:bodyPr bIns="0" lIns="0" rIns="0" rtlCol="0" tIns="0" wrap="square"/>
            <a:p/>
          </p:txBody>
        </p:sp>
        <p:sp>
          <p:nvSpPr>
            <p:cNvPr id="1048600" name="object 7"/>
            <p:cNvSpPr/>
            <p:nvPr/>
          </p:nvSpPr>
          <p:spPr>
            <a:xfrm>
              <a:off x="702563" y="1511808"/>
              <a:ext cx="1659636" cy="565403"/>
            </a:xfrm>
            <a:prstGeom prst="rect"/>
            <a:blipFill>
              <a:blip xmlns:r="http://schemas.openxmlformats.org/officeDocument/2006/relationships" r:embed="rId2" cstate="print"/>
              <a:stretch>
                <a:fillRect/>
              </a:stretch>
            </a:blipFill>
          </p:spPr>
          <p:txBody>
            <a:bodyPr bIns="0" lIns="0" rIns="0" rtlCol="0" tIns="0" wrap="square"/>
            <a:p/>
          </p:txBody>
        </p:sp>
        <p:sp>
          <p:nvSpPr>
            <p:cNvPr id="1048601" name="object 8"/>
            <p:cNvSpPr/>
            <p:nvPr/>
          </p:nvSpPr>
          <p:spPr>
            <a:xfrm>
              <a:off x="781024" y="1556753"/>
              <a:ext cx="2736342" cy="369328"/>
            </a:xfrm>
            <a:prstGeom prst="rect"/>
            <a:blipFill>
              <a:blip xmlns:r="http://schemas.openxmlformats.org/officeDocument/2006/relationships" r:embed="rId3" cstate="print"/>
              <a:stretch>
                <a:fillRect/>
              </a:stretch>
            </a:blipFill>
          </p:spPr>
          <p:txBody>
            <a:bodyPr bIns="0" lIns="0" rIns="0" rtlCol="0" tIns="0" wrap="square"/>
            <a:p/>
          </p:txBody>
        </p:sp>
      </p:grpSp>
      <p:sp>
        <p:nvSpPr>
          <p:cNvPr id="1048602" name="object 9"/>
          <p:cNvSpPr txBox="1"/>
          <p:nvPr/>
        </p:nvSpPr>
        <p:spPr>
          <a:xfrm>
            <a:off x="323824" y="1032570"/>
            <a:ext cx="5391176" cy="470000"/>
          </a:xfrm>
          <a:prstGeom prst="rect"/>
          <a:ln w="9525">
            <a:solidFill>
              <a:srgbClr val="497DBA"/>
            </a:solidFill>
          </a:ln>
        </p:spPr>
        <p:txBody>
          <a:bodyPr bIns="0" lIns="0" rIns="0" rtlCol="0" tIns="38735" vert="horz" wrap="square">
            <a:spAutoFit/>
          </a:bodyPr>
          <a:p>
            <a:r>
              <a:rPr b="1" dirty="0" sz="2800" lang="fr-FR" smtClean="0">
                <a:latin typeface="Times New Roman"/>
                <a:cs typeface="Times New Roman"/>
              </a:rPr>
              <a:t>2. L’o</a:t>
            </a:r>
            <a:r>
              <a:rPr b="1" dirty="0" sz="2800" lang="fr-FR" smtClean="0"/>
              <a:t>nde électromagnétique 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048603" name="object 2"/>
          <p:cNvSpPr txBox="1">
            <a:spLocks noGrp="1"/>
          </p:cNvSpPr>
          <p:nvPr>
            <p:ph type="title"/>
          </p:nvPr>
        </p:nvSpPr>
        <p:spPr>
          <a:xfrm>
            <a:off x="1981200" y="-556606"/>
            <a:ext cx="5181600" cy="1461135"/>
          </a:xfrm>
          <a:prstGeom prst="rect"/>
        </p:spPr>
        <p:txBody>
          <a:bodyPr bIns="0" lIns="0" rIns="0" rtlCol="0" tIns="13335" vert="horz" wrap="square">
            <a:spAutoFit/>
          </a:bodyPr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800" lang="fr-FR" spc="-1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dirty="0" sz="4800" spc="-10"/>
          </a:p>
        </p:txBody>
      </p:sp>
      <p:sp>
        <p:nvSpPr>
          <p:cNvPr id="1048604" name="Rectangle 11"/>
          <p:cNvSpPr/>
          <p:nvPr/>
        </p:nvSpPr>
        <p:spPr>
          <a:xfrm>
            <a:off x="228600" y="1108770"/>
            <a:ext cx="8458200" cy="2136140"/>
          </a:xfrm>
          <a:prstGeom prst="rect"/>
        </p:spPr>
        <p:txBody>
          <a:bodyPr wrap="square">
            <a:spAutoFit/>
          </a:bodyPr>
          <a:p>
            <a:pPr algn="just"/>
            <a:endParaRPr b="1" dirty="0" sz="2800" lang="fr-FR" smtClean="0"/>
          </a:p>
          <a:p>
            <a:pPr algn="just"/>
            <a:r>
              <a:rPr dirty="0" sz="2700" lang="fr-FR" smtClean="0"/>
              <a:t>C’est des </a:t>
            </a:r>
            <a:r>
              <a:rPr b="1" dirty="0" sz="2700" lang="fr-FR" smtClean="0"/>
              <a:t>oscillations couplées d’un </a:t>
            </a:r>
            <a:r>
              <a:rPr b="1" dirty="0" sz="2700" lang="fr-FR" smtClean="0">
                <a:solidFill>
                  <a:srgbClr val="00B050"/>
                </a:solidFill>
              </a:rPr>
              <a:t>champ électrique perpendiculaire avec un champ magnétique</a:t>
            </a:r>
            <a:r>
              <a:rPr b="1" dirty="0" sz="2700" lang="fr-FR" smtClean="0"/>
              <a:t>,</a:t>
            </a:r>
            <a:r>
              <a:rPr dirty="0" sz="2700" lang="fr-FR" smtClean="0"/>
              <a:t> dont les </a:t>
            </a:r>
            <a:r>
              <a:rPr b="1" dirty="0" sz="2700" lang="fr-FR" smtClean="0"/>
              <a:t>amplitudes varient de façon sinusoïdale au cours du temps</a:t>
            </a:r>
            <a:r>
              <a:rPr dirty="0" sz="2700" lang="fr-FR" smtClean="0"/>
              <a:t>. </a:t>
            </a:r>
            <a:endParaRPr dirty="0" sz="2700" lang="fr-FR"/>
          </a:p>
        </p:txBody>
      </p:sp>
      <p:pic>
        <p:nvPicPr>
          <p:cNvPr id="2097154" name="Picture 2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4"/>
          <a:srcRect/>
          <a:stretch>
            <a:fillRect/>
          </a:stretch>
        </p:blipFill>
        <p:spPr bwMode="auto">
          <a:xfrm>
            <a:off x="381000" y="3352800"/>
            <a:ext cx="8275701" cy="2209800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48605" name="Rectangle 12"/>
          <p:cNvSpPr/>
          <p:nvPr/>
        </p:nvSpPr>
        <p:spPr>
          <a:xfrm>
            <a:off x="304800" y="5396805"/>
            <a:ext cx="8610600" cy="1310640"/>
          </a:xfrm>
          <a:prstGeom prst="rect"/>
        </p:spPr>
        <p:txBody>
          <a:bodyPr wrap="square">
            <a:spAutoFit/>
          </a:bodyPr>
          <a:p>
            <a:pPr algn="just"/>
            <a:r>
              <a:rPr dirty="0" sz="2700" lang="fr-FR" smtClean="0"/>
              <a:t>Elle peut se déplacer dans un milieu de propagation comme le vide ou l’air, avec une vitesse proche de celle de la lumière.</a:t>
            </a:r>
          </a:p>
        </p:txBody>
      </p:sp>
    </p:spTree>
  </p:cSld>
  <p:clrMapOvr>
    <a:masterClrMapping/>
  </p:clrMapOvr>
  <p:timing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object 3"/>
          <p:cNvSpPr/>
          <p:nvPr/>
        </p:nvSpPr>
        <p:spPr>
          <a:xfrm>
            <a:off x="468438" y="2112527"/>
            <a:ext cx="8218362" cy="2209800"/>
          </a:xfrm>
          <a:custGeom>
            <a:avLst/>
            <a:ahLst/>
            <a:rect l="l" t="t" r="r" b="b"/>
            <a:pathLst>
              <a:path w="7777480" h="864235">
                <a:moveTo>
                  <a:pt x="0" y="144017"/>
                </a:moveTo>
                <a:lnTo>
                  <a:pt x="7342" y="98511"/>
                </a:lnTo>
                <a:lnTo>
                  <a:pt x="27786" y="58978"/>
                </a:lnTo>
                <a:lnTo>
                  <a:pt x="58962" y="27797"/>
                </a:lnTo>
                <a:lnTo>
                  <a:pt x="98496" y="7345"/>
                </a:lnTo>
                <a:lnTo>
                  <a:pt x="144018" y="0"/>
                </a:lnTo>
                <a:lnTo>
                  <a:pt x="7632890" y="0"/>
                </a:lnTo>
                <a:lnTo>
                  <a:pt x="7678397" y="7345"/>
                </a:lnTo>
                <a:lnTo>
                  <a:pt x="7717929" y="27797"/>
                </a:lnTo>
                <a:lnTo>
                  <a:pt x="7749110" y="58978"/>
                </a:lnTo>
                <a:lnTo>
                  <a:pt x="7769562" y="98511"/>
                </a:lnTo>
                <a:lnTo>
                  <a:pt x="7776908" y="144017"/>
                </a:lnTo>
                <a:lnTo>
                  <a:pt x="7776908" y="720089"/>
                </a:lnTo>
                <a:lnTo>
                  <a:pt x="7769562" y="765596"/>
                </a:lnTo>
                <a:lnTo>
                  <a:pt x="7749110" y="805129"/>
                </a:lnTo>
                <a:lnTo>
                  <a:pt x="7717929" y="836310"/>
                </a:lnTo>
                <a:lnTo>
                  <a:pt x="7678397" y="856762"/>
                </a:lnTo>
                <a:lnTo>
                  <a:pt x="7632890" y="864107"/>
                </a:lnTo>
                <a:lnTo>
                  <a:pt x="144018" y="864107"/>
                </a:lnTo>
                <a:lnTo>
                  <a:pt x="98496" y="856762"/>
                </a:lnTo>
                <a:lnTo>
                  <a:pt x="58962" y="836310"/>
                </a:lnTo>
                <a:lnTo>
                  <a:pt x="27786" y="805129"/>
                </a:lnTo>
                <a:lnTo>
                  <a:pt x="7342" y="765596"/>
                </a:lnTo>
                <a:lnTo>
                  <a:pt x="0" y="720089"/>
                </a:lnTo>
                <a:lnTo>
                  <a:pt x="0" y="144017"/>
                </a:lnTo>
                <a:close/>
              </a:path>
            </a:pathLst>
          </a:custGeom>
          <a:ln w="25400">
            <a:solidFill>
              <a:schemeClr val="bg1"/>
            </a:solidFill>
          </a:ln>
        </p:spPr>
        <p:txBody>
          <a:bodyPr bIns="0" lIns="0" rIns="0" rtlCol="0" tIns="0" wrap="square"/>
          <a:p/>
        </p:txBody>
      </p:sp>
      <p:sp>
        <p:nvSpPr>
          <p:cNvPr id="1048607" name="object 2"/>
          <p:cNvSpPr txBox="1">
            <a:spLocks noGrp="1"/>
          </p:cNvSpPr>
          <p:nvPr>
            <p:ph type="title"/>
          </p:nvPr>
        </p:nvSpPr>
        <p:spPr>
          <a:xfrm>
            <a:off x="1981200" y="-619650"/>
            <a:ext cx="5181600" cy="1461135"/>
          </a:xfrm>
          <a:prstGeom prst="rect"/>
        </p:spPr>
        <p:txBody>
          <a:bodyPr bIns="0" lIns="0" rIns="0" rtlCol="0" tIns="13335" vert="horz" wrap="square">
            <a:spAutoFit/>
          </a:bodyPr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800" lang="fr-FR" spc="-1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dirty="0" sz="4800" spc="-10"/>
          </a:p>
        </p:txBody>
      </p:sp>
      <p:sp>
        <p:nvSpPr>
          <p:cNvPr id="1048608" name="Rectangle 22"/>
          <p:cNvSpPr/>
          <p:nvPr/>
        </p:nvSpPr>
        <p:spPr>
          <a:xfrm>
            <a:off x="228600" y="1303377"/>
            <a:ext cx="8610600" cy="5742940"/>
          </a:xfrm>
          <a:prstGeom prst="rect"/>
        </p:spPr>
        <p:txBody>
          <a:bodyPr wrap="square">
            <a:spAutoFit/>
          </a:bodyPr>
          <a:p>
            <a:pPr algn="just"/>
            <a:r>
              <a:rPr b="1" dirty="0" sz="2800" lang="en-US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a. Bases </a:t>
            </a:r>
            <a:r>
              <a:rPr b="1" dirty="0" sz="2800" lang="fr-F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fréquences (LF)</a:t>
            </a:r>
            <a:endParaRPr b="1" dirty="0" sz="2800" lang="en-US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lvl="1" marL="0"/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Dans le domaine LF </a:t>
            </a:r>
            <a:r>
              <a:rPr dirty="0" sz="2800" lang="en-US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dirty="0" sz="2800" i="1" lang="en-US" smtClean="0">
                <a:latin typeface="Times New Roman" pitchFamily="18" charset="0"/>
                <a:cs typeface="Times New Roman" pitchFamily="18" charset="0"/>
              </a:rPr>
              <a:t>Low Frequencies</a:t>
            </a:r>
            <a:r>
              <a:rPr dirty="0" sz="2800" lang="en-US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la fréquence est compris entre </a:t>
            </a:r>
            <a:r>
              <a:rPr b="1" dirty="0" sz="2800" lang="fr-FR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30KHz à 300KHz.  </a:t>
            </a:r>
          </a:p>
          <a:p>
            <a:pPr algn="just" indent="-2317750" lvl="1" marL="2774950"/>
            <a:r>
              <a:rPr b="1" dirty="0" sz="2800" lang="fr-FR" u="sng" smtClean="0">
                <a:latin typeface="Times New Roman" pitchFamily="18" charset="0"/>
                <a:cs typeface="Times New Roman" pitchFamily="18" charset="0"/>
              </a:rPr>
              <a:t>Applications:</a:t>
            </a:r>
            <a:r>
              <a:rPr b="1" dirty="0" sz="2800" lang="fr-FR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Radio diffusion </a:t>
            </a:r>
            <a:r>
              <a:rPr dirty="0" sz="2800" i="1" lang="fr-FR" smtClean="0">
                <a:latin typeface="Times New Roman" pitchFamily="18" charset="0"/>
                <a:cs typeface="Times New Roman" pitchFamily="18" charset="0"/>
              </a:rPr>
              <a:t>Grandes</a:t>
            </a: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 Ondes (LW Long </a:t>
            </a:r>
            <a:r>
              <a:rPr dirty="0" sz="2800" lang="fr-FR" err="1" smtClean="0">
                <a:latin typeface="Times New Roman" pitchFamily="18" charset="0"/>
                <a:cs typeface="Times New Roman" pitchFamily="18" charset="0"/>
              </a:rPr>
              <a:t>Wave</a:t>
            </a: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) . </a:t>
            </a:r>
          </a:p>
          <a:p>
            <a:pPr algn="just" indent="-2317750" lvl="1" marL="2774950"/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dirty="0" sz="2800" lang="fr-FR" u="sng" smtClean="0">
                <a:latin typeface="Times New Roman" pitchFamily="18" charset="0"/>
                <a:cs typeface="Times New Roman" pitchFamily="18" charset="0"/>
              </a:rPr>
              <a:t>Ex. </a:t>
            </a:r>
            <a:r>
              <a:rPr dirty="0" sz="2800" lang="fr-FR" err="1" smtClean="0">
                <a:latin typeface="Times New Roman" pitchFamily="18" charset="0"/>
                <a:cs typeface="Times New Roman" pitchFamily="18" charset="0"/>
              </a:rPr>
              <a:t>transmision</a:t>
            </a: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 audio (la Chaîne 3)</a:t>
            </a:r>
          </a:p>
          <a:p>
            <a:pPr algn="just" indent="-2317750" lvl="1" marL="2774950"/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	Navigation aérienne</a:t>
            </a:r>
          </a:p>
          <a:p>
            <a:pPr algn="just" indent="-2317750" lvl="1" marL="2774950"/>
            <a:endParaRPr dirty="0" sz="1400" lang="fr-FR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algn="l" pos="441325"/>
              </a:tabLst>
            </a:pPr>
            <a:r>
              <a:rPr b="1" dirty="0" sz="2800" lang="fr-FR" smtClean="0">
                <a:solidFill>
                  <a:srgbClr val="0070C0"/>
                </a:solidFill>
              </a:rPr>
              <a:t>b. Moyennes fréquences (MF) </a:t>
            </a:r>
          </a:p>
          <a:p>
            <a:pPr algn="just">
              <a:tabLst>
                <a:tab algn="l" pos="441325"/>
              </a:tabLst>
            </a:pP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Dans ce cas la fréquence varie de </a:t>
            </a:r>
            <a:r>
              <a:rPr b="1" dirty="0" sz="2800" lang="fr-FR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300KHz à 3000KHz</a:t>
            </a: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tabLst>
                <a:tab algn="l" pos="441325"/>
              </a:tabLst>
            </a:pP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b="1" dirty="0" sz="2800" lang="fr-FR" u="sng" smtClean="0">
                <a:latin typeface="Times New Roman" pitchFamily="18" charset="0"/>
                <a:cs typeface="Times New Roman" pitchFamily="18" charset="0"/>
              </a:rPr>
              <a:t>Applications:</a:t>
            </a:r>
            <a:r>
              <a:rPr b="1" dirty="0" sz="2800" lang="fr-FR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Radio diffusion </a:t>
            </a:r>
            <a:r>
              <a:rPr dirty="0" sz="2800" i="1" lang="fr-FR" smtClean="0">
                <a:latin typeface="Times New Roman" pitchFamily="18" charset="0"/>
                <a:cs typeface="Times New Roman" pitchFamily="18" charset="0"/>
              </a:rPr>
              <a:t>Petites </a:t>
            </a: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Ondes (MW 					Medium </a:t>
            </a:r>
            <a:r>
              <a:rPr dirty="0" sz="2800" lang="fr-FR" err="1" smtClean="0">
                <a:latin typeface="Times New Roman" pitchFamily="18" charset="0"/>
                <a:cs typeface="Times New Roman" pitchFamily="18" charset="0"/>
              </a:rPr>
              <a:t>Wave</a:t>
            </a: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algn="just" indent="-441325" marL="441325">
              <a:tabLst>
                <a:tab algn="l" pos="441325"/>
              </a:tabLst>
            </a:pP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				Maritime </a:t>
            </a:r>
          </a:p>
        </p:txBody>
      </p:sp>
      <p:grpSp>
        <p:nvGrpSpPr>
          <p:cNvPr id="38" name="object 5"/>
          <p:cNvGrpSpPr/>
          <p:nvPr/>
        </p:nvGrpSpPr>
        <p:grpSpPr>
          <a:xfrm>
            <a:off x="228600" y="762964"/>
            <a:ext cx="4419600" cy="697992"/>
            <a:chOff x="702563" y="1511808"/>
            <a:chExt cx="2853055" cy="565785"/>
          </a:xfrm>
        </p:grpSpPr>
        <p:sp>
          <p:nvSpPr>
            <p:cNvPr id="1048609" name="object 6"/>
            <p:cNvSpPr/>
            <p:nvPr/>
          </p:nvSpPr>
          <p:spPr>
            <a:xfrm>
              <a:off x="742192" y="1539270"/>
              <a:ext cx="2813294" cy="444947"/>
            </a:xfrm>
            <a:prstGeom prst="rect"/>
            <a:blipFill>
              <a:blip xmlns:r="http://schemas.openxmlformats.org/officeDocument/2006/relationships" r:embed="rId1" cstate="print"/>
              <a:stretch>
                <a:fillRect/>
              </a:stretch>
            </a:blipFill>
          </p:spPr>
          <p:txBody>
            <a:bodyPr bIns="0" lIns="0" rIns="0" rtlCol="0" tIns="0" wrap="square"/>
            <a:p/>
          </p:txBody>
        </p:sp>
        <p:sp>
          <p:nvSpPr>
            <p:cNvPr id="1048610" name="object 7"/>
            <p:cNvSpPr/>
            <p:nvPr/>
          </p:nvSpPr>
          <p:spPr>
            <a:xfrm>
              <a:off x="702563" y="1511808"/>
              <a:ext cx="1659636" cy="565403"/>
            </a:xfrm>
            <a:prstGeom prst="rect"/>
            <a:blipFill>
              <a:blip xmlns:r="http://schemas.openxmlformats.org/officeDocument/2006/relationships" r:embed="rId2" cstate="print"/>
              <a:stretch>
                <a:fillRect/>
              </a:stretch>
            </a:blipFill>
          </p:spPr>
          <p:txBody>
            <a:bodyPr bIns="0" lIns="0" rIns="0" rtlCol="0" tIns="0" wrap="square"/>
            <a:p/>
          </p:txBody>
        </p:sp>
        <p:sp>
          <p:nvSpPr>
            <p:cNvPr id="1048611" name="object 8"/>
            <p:cNvSpPr/>
            <p:nvPr/>
          </p:nvSpPr>
          <p:spPr>
            <a:xfrm>
              <a:off x="781024" y="1556753"/>
              <a:ext cx="2736342" cy="369328"/>
            </a:xfrm>
            <a:prstGeom prst="rect"/>
            <a:blipFill>
              <a:blip xmlns:r="http://schemas.openxmlformats.org/officeDocument/2006/relationships" r:embed="rId3" cstate="print"/>
              <a:stretch>
                <a:fillRect/>
              </a:stretch>
            </a:blipFill>
          </p:spPr>
          <p:txBody>
            <a:bodyPr bIns="0" lIns="0" rIns="0" rtlCol="0" tIns="0" wrap="square"/>
            <a:p/>
          </p:txBody>
        </p:sp>
      </p:grpSp>
      <p:sp>
        <p:nvSpPr>
          <p:cNvPr id="1048612" name="object 9"/>
          <p:cNvSpPr txBox="1"/>
          <p:nvPr/>
        </p:nvSpPr>
        <p:spPr>
          <a:xfrm>
            <a:off x="304800" y="851356"/>
            <a:ext cx="4248176" cy="470000"/>
          </a:xfrm>
          <a:prstGeom prst="rect"/>
          <a:ln w="9525">
            <a:solidFill>
              <a:srgbClr val="497DBA"/>
            </a:solidFill>
          </a:ln>
        </p:spPr>
        <p:txBody>
          <a:bodyPr bIns="0" lIns="0" rIns="0" rtlCol="0" tIns="38735" vert="horz" wrap="square">
            <a:spAutoFit/>
          </a:bodyPr>
          <a:p>
            <a:r>
              <a:rPr b="1" dirty="0" sz="2800" lang="fr-FR" smtClean="0">
                <a:latin typeface="Times New Roman"/>
                <a:cs typeface="Times New Roman"/>
              </a:rPr>
              <a:t>3. Répartissions des ondes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Rectangle 3"/>
          <p:cNvSpPr/>
          <p:nvPr/>
        </p:nvSpPr>
        <p:spPr>
          <a:xfrm>
            <a:off x="228600" y="1149489"/>
            <a:ext cx="8686800" cy="5057140"/>
          </a:xfrm>
          <a:prstGeom prst="rect"/>
        </p:spPr>
        <p:txBody>
          <a:bodyPr wrap="square">
            <a:spAutoFit/>
          </a:bodyPr>
          <a:p>
            <a:pPr algn="just"/>
            <a:endParaRPr dirty="0" sz="2400" lang="fr-FR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algn="l" pos="441325"/>
              </a:tabLst>
            </a:pP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Dans ce domaine (</a:t>
            </a:r>
            <a:r>
              <a:rPr dirty="0" sz="2800" i="1" lang="fr-FR" smtClean="0">
                <a:latin typeface="Times New Roman" pitchFamily="18" charset="0"/>
                <a:cs typeface="Times New Roman" pitchFamily="18" charset="0"/>
              </a:rPr>
              <a:t>High </a:t>
            </a:r>
            <a:r>
              <a:rPr dirty="0" sz="2800" i="1" lang="fr-FR" err="1" smtClean="0">
                <a:latin typeface="Times New Roman" pitchFamily="18" charset="0"/>
                <a:cs typeface="Times New Roman" pitchFamily="18" charset="0"/>
              </a:rPr>
              <a:t>Frequencies</a:t>
            </a: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) la fréquence varie de </a:t>
            </a:r>
            <a:r>
              <a:rPr b="1" dirty="0" sz="2800" lang="fr-FR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3MHz </a:t>
            </a:r>
            <a:r>
              <a:rPr dirty="0" sz="2800" lang="fr-FR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à </a:t>
            </a:r>
            <a:r>
              <a:rPr b="1" dirty="0" sz="2800" lang="fr-FR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30MHz.</a:t>
            </a:r>
            <a:endParaRPr dirty="0" sz="2800" lang="fr-FR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 indent="-2317750" lvl="1" marL="2774950"/>
            <a:r>
              <a:rPr b="1" dirty="0" sz="2800" lang="fr-FR" u="sng" smtClean="0">
                <a:latin typeface="Times New Roman" pitchFamily="18" charset="0"/>
                <a:cs typeface="Times New Roman" pitchFamily="18" charset="0"/>
              </a:rPr>
              <a:t>Applications</a:t>
            </a:r>
            <a:r>
              <a:rPr b="1" dirty="0" sz="2800" lang="fr-FR" smtClean="0">
                <a:latin typeface="Times New Roman" pitchFamily="18" charset="0"/>
                <a:cs typeface="Times New Roman" pitchFamily="18" charset="0"/>
              </a:rPr>
              <a:t>: 	</a:t>
            </a: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 Aéronautique </a:t>
            </a:r>
          </a:p>
          <a:p>
            <a:pPr algn="just" indent="-2317750" lvl="1" marL="2774950"/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	Radiolocalisation </a:t>
            </a:r>
          </a:p>
          <a:p>
            <a:pPr algn="just" indent="-2317750" lvl="1" marL="2774950"/>
            <a:endParaRPr dirty="0" sz="2800" lang="fr-FR" smtClean="0">
              <a:latin typeface="Times New Roman" pitchFamily="18" charset="0"/>
              <a:cs typeface="Times New Roman" pitchFamily="18" charset="0"/>
            </a:endParaRPr>
          </a:p>
          <a:p>
            <a:pPr algn="just" indent="-2317750" lvl="1" marL="2774950"/>
            <a:endParaRPr dirty="0" sz="2800" lang="fr-FR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Dans ce domaine VHF (</a:t>
            </a:r>
            <a:r>
              <a:rPr dirty="0" sz="2800" i="1" lang="fr-FR" err="1" smtClean="0">
                <a:latin typeface="Times New Roman" pitchFamily="18" charset="0"/>
                <a:cs typeface="Times New Roman" pitchFamily="18" charset="0"/>
              </a:rPr>
              <a:t>Very</a:t>
            </a:r>
            <a:r>
              <a:rPr dirty="0" sz="2800" i="1" lang="fr-FR" smtClean="0">
                <a:latin typeface="Times New Roman" pitchFamily="18" charset="0"/>
                <a:cs typeface="Times New Roman" pitchFamily="18" charset="0"/>
              </a:rPr>
              <a:t> High </a:t>
            </a:r>
            <a:r>
              <a:rPr dirty="0" sz="2800" i="1" lang="fr-FR" err="1" smtClean="0">
                <a:latin typeface="Times New Roman" pitchFamily="18" charset="0"/>
                <a:cs typeface="Times New Roman" pitchFamily="18" charset="0"/>
              </a:rPr>
              <a:t>Frequencies</a:t>
            </a: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)  la fréquence varie de </a:t>
            </a:r>
            <a:r>
              <a:rPr b="1" dirty="0" sz="2800" lang="fr-FR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30MHZ </a:t>
            </a:r>
            <a:r>
              <a:rPr dirty="0" sz="2800" lang="fr-FR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b="1" dirty="0" sz="2800" lang="fr-FR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300MHz.</a:t>
            </a:r>
            <a:endParaRPr dirty="0" sz="2800" lang="fr-FR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b="1" dirty="0" sz="2800" lang="fr-FR" u="sng" smtClean="0">
                <a:latin typeface="Times New Roman" pitchFamily="18" charset="0"/>
                <a:cs typeface="Times New Roman" pitchFamily="18" charset="0"/>
              </a:rPr>
              <a:t>Applications:</a:t>
            </a:r>
            <a:r>
              <a:rPr b="1" dirty="0" sz="2800" lang="fr-FR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Télévision terrestre ;</a:t>
            </a:r>
          </a:p>
          <a:p>
            <a:pPr lvl="1"/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		      </a:t>
            </a:r>
            <a:r>
              <a:rPr dirty="0" sz="2800" lang="fr-FR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	</a:t>
            </a: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Aéronautique militaire </a:t>
            </a:r>
            <a:r>
              <a:rPr dirty="0" sz="2800" lang="fr-FR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dirty="0" sz="2800" lang="fr-FR" smtClean="0">
              <a:latin typeface="Times New Roman" pitchFamily="18" charset="0"/>
              <a:cs typeface="Times New Roman" pitchFamily="18" charset="0"/>
            </a:endParaRPr>
          </a:p>
          <a:p>
            <a:pPr algn="just" lvl="1"/>
            <a:endParaRPr b="1" dirty="0" sz="2800" lang="fr-FR" u="sng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8614" name="object 2"/>
          <p:cNvSpPr txBox="1">
            <a:spLocks noGrp="1"/>
          </p:cNvSpPr>
          <p:nvPr>
            <p:ph type="title"/>
          </p:nvPr>
        </p:nvSpPr>
        <p:spPr>
          <a:xfrm>
            <a:off x="1981200" y="-480406"/>
            <a:ext cx="5181600" cy="1461135"/>
          </a:xfrm>
          <a:prstGeom prst="rect"/>
        </p:spPr>
        <p:txBody>
          <a:bodyPr bIns="0" lIns="0" rIns="0" rtlCol="0" tIns="13335" vert="horz" wrap="square">
            <a:spAutoFit/>
          </a:bodyPr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800" lang="fr-FR" spc="-1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dirty="0" sz="4800" spc="-10"/>
          </a:p>
        </p:txBody>
      </p:sp>
      <p:sp>
        <p:nvSpPr>
          <p:cNvPr id="1048615" name="Rectangle 5"/>
          <p:cNvSpPr/>
          <p:nvPr/>
        </p:nvSpPr>
        <p:spPr>
          <a:xfrm>
            <a:off x="228600" y="990600"/>
            <a:ext cx="5334000" cy="523220"/>
          </a:xfrm>
          <a:prstGeom prst="rect"/>
        </p:spPr>
        <p:txBody>
          <a:bodyPr wrap="square">
            <a:spAutoFit/>
          </a:bodyPr>
          <a:p>
            <a:r>
              <a:rPr b="1" dirty="0" sz="2800" lang="fr-FR" smtClean="0">
                <a:solidFill>
                  <a:srgbClr val="0070C0"/>
                </a:solidFill>
              </a:rPr>
              <a:t>c. Hautes fréquences (HF) </a:t>
            </a:r>
            <a:endParaRPr b="1" dirty="0" sz="2800" lang="fr-FR">
              <a:solidFill>
                <a:srgbClr val="0070C0"/>
              </a:solidFill>
            </a:endParaRPr>
          </a:p>
        </p:txBody>
      </p:sp>
      <p:sp>
        <p:nvSpPr>
          <p:cNvPr id="1048616" name="Rectangle 6"/>
          <p:cNvSpPr/>
          <p:nvPr/>
        </p:nvSpPr>
        <p:spPr>
          <a:xfrm>
            <a:off x="228600" y="3591580"/>
            <a:ext cx="5943600" cy="523220"/>
          </a:xfrm>
          <a:prstGeom prst="rect"/>
        </p:spPr>
        <p:txBody>
          <a:bodyPr wrap="square">
            <a:spAutoFit/>
          </a:bodyPr>
          <a:p>
            <a:r>
              <a:rPr b="1" dirty="0" sz="2800" lang="fr-FR" smtClean="0">
                <a:solidFill>
                  <a:srgbClr val="0070C0"/>
                </a:solidFill>
              </a:rPr>
              <a:t>d. Très hautes fréquences (VHF) </a:t>
            </a:r>
            <a:endParaRPr b="1" dirty="0" sz="2800" lang="fr-FR">
              <a:solidFill>
                <a:srgbClr val="0070C0"/>
              </a:solidFill>
            </a:endParaRPr>
          </a:p>
        </p:txBody>
      </p:sp>
    </p:spTree>
  </p:cSld>
  <p:clrMapOvr>
    <a:masterClrMapping/>
  </p:clrMapOvr>
  <p:timing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Rectangle 3"/>
          <p:cNvSpPr/>
          <p:nvPr/>
        </p:nvSpPr>
        <p:spPr>
          <a:xfrm>
            <a:off x="228600" y="1240334"/>
            <a:ext cx="8915400" cy="5425441"/>
          </a:xfrm>
          <a:prstGeom prst="rect"/>
        </p:spPr>
        <p:txBody>
          <a:bodyPr wrap="square">
            <a:spAutoFit/>
          </a:bodyPr>
          <a:p>
            <a:endParaRPr dirty="0" sz="2800" lang="fr-FR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Dans le domaine des UHF (</a:t>
            </a:r>
            <a:r>
              <a:rPr dirty="0" sz="2800" i="1" lang="fr-FR" smtClean="0">
                <a:latin typeface="Times New Roman" pitchFamily="18" charset="0"/>
                <a:cs typeface="Times New Roman" pitchFamily="18" charset="0"/>
              </a:rPr>
              <a:t>Ultra High </a:t>
            </a:r>
            <a:r>
              <a:rPr dirty="0" sz="2800" i="1" lang="fr-FR" err="1" smtClean="0">
                <a:latin typeface="Times New Roman" pitchFamily="18" charset="0"/>
                <a:cs typeface="Times New Roman" pitchFamily="18" charset="0"/>
              </a:rPr>
              <a:t>Frequencies</a:t>
            </a: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) la fréquence varie de </a:t>
            </a:r>
            <a:r>
              <a:rPr b="1" dirty="0" sz="2800" lang="fr-FR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300MHz à 3000MHz</a:t>
            </a:r>
            <a:r>
              <a:rPr b="1" dirty="0" sz="2800" lang="fr-FR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r>
              <a:rPr b="1" dirty="0" sz="2800" lang="fr-FR" u="sng" smtClean="0">
                <a:latin typeface="Times New Roman" pitchFamily="18" charset="0"/>
                <a:cs typeface="Times New Roman" pitchFamily="18" charset="0"/>
              </a:rPr>
              <a:t>Applications: </a:t>
            </a:r>
            <a:r>
              <a:rPr b="1" dirty="0" sz="2800" lang="fr-FR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Télévision </a:t>
            </a:r>
          </a:p>
          <a:p>
            <a:pPr lvl="6"/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Radio navigation par satellite </a:t>
            </a:r>
          </a:p>
          <a:p>
            <a:pPr lvl="6"/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GMS, UMTS, LTE (téléphonie mobile)</a:t>
            </a:r>
          </a:p>
          <a:p>
            <a:pPr lvl="6"/>
            <a:endParaRPr dirty="0" sz="2000" lang="fr-FR" smtClean="0">
              <a:latin typeface="Times New Roman" pitchFamily="18" charset="0"/>
              <a:cs typeface="Times New Roman" pitchFamily="18" charset="0"/>
            </a:endParaRPr>
          </a:p>
          <a:p>
            <a:pPr lvl="6"/>
            <a:endParaRPr dirty="0" sz="2800" lang="fr-FR" smtClean="0">
              <a:latin typeface="Times New Roman" pitchFamily="18" charset="0"/>
              <a:cs typeface="Times New Roman" pitchFamily="18" charset="0"/>
            </a:endParaRPr>
          </a:p>
          <a:p>
            <a:pPr lvl="6" marL="0"/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Dans ce cas (</a:t>
            </a:r>
            <a:r>
              <a:rPr dirty="0" sz="2800" i="1" lang="fr-FR" smtClean="0">
                <a:latin typeface="Times New Roman" pitchFamily="18" charset="0"/>
                <a:cs typeface="Times New Roman" pitchFamily="18" charset="0"/>
              </a:rPr>
              <a:t>Super High </a:t>
            </a:r>
            <a:r>
              <a:rPr dirty="0" sz="2800" i="1" lang="fr-FR" err="1" smtClean="0">
                <a:latin typeface="Times New Roman" pitchFamily="18" charset="0"/>
                <a:cs typeface="Times New Roman" pitchFamily="18" charset="0"/>
              </a:rPr>
              <a:t>Frequencies</a:t>
            </a: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) la fréquence varie </a:t>
            </a:r>
            <a:r>
              <a:rPr b="1" dirty="0" sz="2800" lang="fr-FR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3GHz à 30GHz. </a:t>
            </a:r>
          </a:p>
          <a:p>
            <a:pPr indent="-473075" lvl="2"/>
            <a:r>
              <a:rPr b="1" dirty="0" sz="2800" lang="fr-FR" u="sng" smtClean="0">
                <a:latin typeface="Times New Roman" pitchFamily="18" charset="0"/>
                <a:cs typeface="Times New Roman" pitchFamily="18" charset="0"/>
              </a:rPr>
              <a:t>Applications: </a:t>
            </a:r>
            <a:r>
              <a:rPr b="1" dirty="0" sz="2800" lang="fr-FR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Satellites télévisions </a:t>
            </a:r>
          </a:p>
          <a:p>
            <a:pPr indent="-473075" lvl="2"/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dirty="0" sz="2800" lang="fr-FR" err="1" smtClean="0">
                <a:latin typeface="Times New Roman" pitchFamily="18" charset="0"/>
                <a:cs typeface="Times New Roman" pitchFamily="18" charset="0"/>
              </a:rPr>
              <a:t>Radion</a:t>
            </a: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dirty="0" sz="2800" lang="fr-FR" err="1" smtClean="0">
                <a:latin typeface="Times New Roman" pitchFamily="18" charset="0"/>
                <a:cs typeface="Times New Roman" pitchFamily="18" charset="0"/>
              </a:rPr>
              <a:t>avigation</a:t>
            </a: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 par effet Doppler </a:t>
            </a:r>
          </a:p>
          <a:p>
            <a:pPr indent="-473075" lvl="2"/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		          Radars </a:t>
            </a:r>
            <a:r>
              <a:rPr dirty="0" sz="2800" lang="fr-FR" err="1" smtClean="0">
                <a:latin typeface="Times New Roman" pitchFamily="18" charset="0"/>
                <a:cs typeface="Times New Roman" pitchFamily="18" charset="0"/>
              </a:rPr>
              <a:t>cotiers</a:t>
            </a:r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 radio navigation maritime  </a:t>
            </a:r>
          </a:p>
        </p:txBody>
      </p:sp>
      <p:sp>
        <p:nvSpPr>
          <p:cNvPr id="1048618" name="object 2"/>
          <p:cNvSpPr txBox="1">
            <a:spLocks noGrp="1"/>
          </p:cNvSpPr>
          <p:nvPr>
            <p:ph type="title"/>
          </p:nvPr>
        </p:nvSpPr>
        <p:spPr>
          <a:xfrm>
            <a:off x="1981200" y="-470535"/>
            <a:ext cx="5181600" cy="1461135"/>
          </a:xfrm>
          <a:prstGeom prst="rect"/>
        </p:spPr>
        <p:txBody>
          <a:bodyPr bIns="0" lIns="0" rIns="0" rtlCol="0" tIns="13335" vert="horz" wrap="square">
            <a:spAutoFit/>
          </a:bodyPr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800" lang="fr-FR" spc="-1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dirty="0" sz="4800" spc="-10"/>
          </a:p>
        </p:txBody>
      </p:sp>
      <p:sp>
        <p:nvSpPr>
          <p:cNvPr id="1048619" name="Rectangle 4"/>
          <p:cNvSpPr/>
          <p:nvPr/>
        </p:nvSpPr>
        <p:spPr>
          <a:xfrm>
            <a:off x="228600" y="1153180"/>
            <a:ext cx="5943600" cy="523220"/>
          </a:xfrm>
          <a:prstGeom prst="rect"/>
        </p:spPr>
        <p:txBody>
          <a:bodyPr wrap="square">
            <a:spAutoFit/>
          </a:bodyPr>
          <a:p>
            <a:r>
              <a:rPr b="1" dirty="0" sz="2800" lang="fr-FR" smtClean="0">
                <a:solidFill>
                  <a:srgbClr val="0070C0"/>
                </a:solidFill>
              </a:rPr>
              <a:t>e. Ultra hautes fréquences (UHF) </a:t>
            </a:r>
            <a:endParaRPr b="1" dirty="0" sz="2800" lang="fr-FR">
              <a:solidFill>
                <a:srgbClr val="0070C0"/>
              </a:solidFill>
            </a:endParaRPr>
          </a:p>
        </p:txBody>
      </p:sp>
      <p:sp>
        <p:nvSpPr>
          <p:cNvPr id="1048620" name="Rectangle 5"/>
          <p:cNvSpPr/>
          <p:nvPr/>
        </p:nvSpPr>
        <p:spPr>
          <a:xfrm>
            <a:off x="228600" y="4038600"/>
            <a:ext cx="5943600" cy="523220"/>
          </a:xfrm>
          <a:prstGeom prst="rect"/>
        </p:spPr>
        <p:txBody>
          <a:bodyPr wrap="square">
            <a:spAutoFit/>
          </a:bodyPr>
          <a:p>
            <a:r>
              <a:rPr b="1" dirty="0" sz="2800" lang="fr-FR" smtClean="0">
                <a:solidFill>
                  <a:srgbClr val="0070C0"/>
                </a:solidFill>
              </a:rPr>
              <a:t>f. Super hautes fréquences (SHF) </a:t>
            </a:r>
            <a:endParaRPr b="1" dirty="0" sz="2800" lang="fr-FR">
              <a:solidFill>
                <a:srgbClr val="0070C0"/>
              </a:solidFill>
            </a:endParaRPr>
          </a:p>
        </p:txBody>
      </p:sp>
    </p:spTree>
  </p:cSld>
  <p:clrMapOvr>
    <a:masterClrMapping/>
  </p:clrMapOvr>
  <p:timing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object 2"/>
          <p:cNvSpPr txBox="1">
            <a:spLocks noGrp="1"/>
          </p:cNvSpPr>
          <p:nvPr>
            <p:ph type="title"/>
          </p:nvPr>
        </p:nvSpPr>
        <p:spPr>
          <a:xfrm>
            <a:off x="1981200" y="-470535"/>
            <a:ext cx="5181600" cy="1461135"/>
          </a:xfrm>
          <a:prstGeom prst="rect"/>
        </p:spPr>
        <p:txBody>
          <a:bodyPr bIns="0" lIns="0" rIns="0" rtlCol="0" tIns="13335" vert="horz" wrap="square">
            <a:spAutoFit/>
          </a:bodyPr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800" lang="fr-FR" spc="-1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dirty="0" sz="4800" spc="-10"/>
          </a:p>
        </p:txBody>
      </p:sp>
      <p:grpSp>
        <p:nvGrpSpPr>
          <p:cNvPr id="42" name="object 5"/>
          <p:cNvGrpSpPr/>
          <p:nvPr/>
        </p:nvGrpSpPr>
        <p:grpSpPr>
          <a:xfrm>
            <a:off x="152400" y="1066800"/>
            <a:ext cx="7620000" cy="697521"/>
            <a:chOff x="702563" y="1511808"/>
            <a:chExt cx="2852923" cy="565403"/>
          </a:xfrm>
        </p:grpSpPr>
        <p:sp>
          <p:nvSpPr>
            <p:cNvPr id="1048622" name="object 6"/>
            <p:cNvSpPr/>
            <p:nvPr/>
          </p:nvSpPr>
          <p:spPr>
            <a:xfrm>
              <a:off x="742192" y="1539270"/>
              <a:ext cx="2813294" cy="444947"/>
            </a:xfrm>
            <a:prstGeom prst="rect"/>
            <a:blipFill>
              <a:blip xmlns:r="http://schemas.openxmlformats.org/officeDocument/2006/relationships" r:embed="rId1" cstate="print"/>
              <a:stretch>
                <a:fillRect/>
              </a:stretch>
            </a:blipFill>
          </p:spPr>
          <p:txBody>
            <a:bodyPr bIns="0" lIns="0" rIns="0" rtlCol="0" tIns="0" wrap="square"/>
            <a:p/>
          </p:txBody>
        </p:sp>
        <p:sp>
          <p:nvSpPr>
            <p:cNvPr id="1048623" name="object 7"/>
            <p:cNvSpPr/>
            <p:nvPr/>
          </p:nvSpPr>
          <p:spPr>
            <a:xfrm>
              <a:off x="702563" y="1511808"/>
              <a:ext cx="1659636" cy="565403"/>
            </a:xfrm>
            <a:prstGeom prst="rect"/>
            <a:blipFill>
              <a:blip xmlns:r="http://schemas.openxmlformats.org/officeDocument/2006/relationships" r:embed="rId2" cstate="print"/>
              <a:stretch>
                <a:fillRect/>
              </a:stretch>
            </a:blipFill>
          </p:spPr>
          <p:txBody>
            <a:bodyPr bIns="0" lIns="0" rIns="0" rtlCol="0" tIns="0" wrap="square"/>
            <a:p/>
          </p:txBody>
        </p:sp>
        <p:sp>
          <p:nvSpPr>
            <p:cNvPr id="1048624" name="object 8"/>
            <p:cNvSpPr/>
            <p:nvPr/>
          </p:nvSpPr>
          <p:spPr>
            <a:xfrm>
              <a:off x="781024" y="1574848"/>
              <a:ext cx="2736342" cy="369328"/>
            </a:xfrm>
            <a:prstGeom prst="rect"/>
            <a:blipFill>
              <a:blip xmlns:r="http://schemas.openxmlformats.org/officeDocument/2006/relationships" r:embed="rId3" cstate="print"/>
              <a:stretch>
                <a:fillRect/>
              </a:stretch>
            </a:blipFill>
          </p:spPr>
          <p:txBody>
            <a:bodyPr bIns="0" lIns="0" rIns="0" rtlCol="0" tIns="0" wrap="square"/>
            <a:p/>
          </p:txBody>
        </p:sp>
      </p:grpSp>
      <p:sp>
        <p:nvSpPr>
          <p:cNvPr id="1048625" name="object 9"/>
          <p:cNvSpPr txBox="1"/>
          <p:nvPr/>
        </p:nvSpPr>
        <p:spPr>
          <a:xfrm>
            <a:off x="304800" y="1130200"/>
            <a:ext cx="7391400" cy="470000"/>
          </a:xfrm>
          <a:prstGeom prst="rect"/>
          <a:ln w="9525">
            <a:solidFill>
              <a:srgbClr val="497DBA"/>
            </a:solidFill>
          </a:ln>
        </p:spPr>
        <p:txBody>
          <a:bodyPr bIns="0" lIns="0" rIns="0" rtlCol="0" tIns="38735" vert="horz" wrap="square">
            <a:spAutoFit/>
          </a:bodyPr>
          <a:p>
            <a:r>
              <a:rPr b="1" dirty="0" sz="2800" lang="fr-FR" smtClean="0">
                <a:latin typeface="Times New Roman"/>
                <a:cs typeface="Times New Roman"/>
              </a:rPr>
              <a:t>4. </a:t>
            </a:r>
            <a:r>
              <a:rPr b="1" dirty="0" sz="2800" lang="fr-FR" smtClean="0"/>
              <a:t>Chaîne de transmission d'informations 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048626" name="Rectangle 12"/>
          <p:cNvSpPr/>
          <p:nvPr/>
        </p:nvSpPr>
        <p:spPr>
          <a:xfrm>
            <a:off x="228600" y="1828800"/>
            <a:ext cx="8610600" cy="853441"/>
          </a:xfrm>
          <a:prstGeom prst="rect"/>
        </p:spPr>
        <p:txBody>
          <a:bodyPr wrap="square">
            <a:spAutoFit/>
          </a:bodyPr>
          <a:p>
            <a:pPr algn="just"/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structure fonctionnelle 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la plus simple d’une chaîne de transmission de l’information est donnée par :</a:t>
            </a:r>
            <a:endParaRPr dirty="0" sz="2600" lang="fr-FR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97155" name="Picture 2"/>
          <p:cNvPicPr>
            <a:picLocks noChangeAspect="1" noChangeArrowheads="1"/>
          </p:cNvPicPr>
          <p:nvPr/>
        </p:nvPicPr>
        <p:blipFill>
          <a:blip xmlns:r="http://schemas.openxmlformats.org/officeDocument/2006/relationships" r:embed="rId4"/>
          <a:srcRect/>
          <a:stretch>
            <a:fillRect/>
          </a:stretch>
        </p:blipFill>
        <p:spPr bwMode="auto">
          <a:xfrm>
            <a:off x="36671" y="2895600"/>
            <a:ext cx="9031129" cy="1090136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48627" name="Rectangle 14"/>
          <p:cNvSpPr/>
          <p:nvPr/>
        </p:nvSpPr>
        <p:spPr>
          <a:xfrm>
            <a:off x="304800" y="4267200"/>
            <a:ext cx="8610600" cy="3139439"/>
          </a:xfrm>
          <a:prstGeom prst="rect"/>
        </p:spPr>
        <p:txBody>
          <a:bodyPr wrap="square">
            <a:spAutoFit/>
          </a:bodyPr>
          <a:p>
            <a:pPr>
              <a:buFont typeface="Wingdings" pitchFamily="2" charset="2"/>
              <a:buChar char="§"/>
            </a:pP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Transducteur à l'émission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: microphone, clavier, camera, etc. </a:t>
            </a:r>
          </a:p>
          <a:p>
            <a:pPr>
              <a:buFont typeface="Wingdings" pitchFamily="2" charset="2"/>
              <a:buChar char="§"/>
            </a:pP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Emetteur: 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codage, modulation, amplification </a:t>
            </a:r>
          </a:p>
          <a:p>
            <a:pPr>
              <a:buFont typeface="Wingdings" pitchFamily="2" charset="2"/>
              <a:buChar char="§"/>
            </a:pP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Canal de transmission: 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câbles, fibres optiques, ondes radio, </a:t>
            </a:r>
          </a:p>
          <a:p>
            <a:pPr>
              <a:buFont typeface="Wingdings" pitchFamily="2" charset="2"/>
              <a:buChar char="§"/>
            </a:pP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Récepteur: 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filtrage, démodulation, décodage, amplification </a:t>
            </a:r>
          </a:p>
          <a:p>
            <a:pPr>
              <a:buFont typeface="Wingdings" pitchFamily="2" charset="2"/>
              <a:buChar char="§"/>
            </a:pPr>
            <a:r>
              <a:rPr b="1" dirty="0" sz="2600" lang="fr-FR" smtClean="0">
                <a:latin typeface="Times New Roman" pitchFamily="18" charset="0"/>
                <a:cs typeface="Times New Roman" pitchFamily="18" charset="0"/>
              </a:rPr>
              <a:t>Transducteur à la réception: </a:t>
            </a:r>
            <a:r>
              <a:rPr dirty="0" sz="2600" lang="fr-FR" smtClean="0">
                <a:latin typeface="Times New Roman" pitchFamily="18" charset="0"/>
                <a:cs typeface="Times New Roman" pitchFamily="18" charset="0"/>
              </a:rPr>
              <a:t>Haut-parleur, écran, etc. </a:t>
            </a:r>
            <a:endParaRPr dirty="0" sz="2600" lang="fr-FR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4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8" name="object 2"/>
          <p:cNvSpPr txBox="1">
            <a:spLocks noGrp="1"/>
          </p:cNvSpPr>
          <p:nvPr>
            <p:ph type="title"/>
          </p:nvPr>
        </p:nvSpPr>
        <p:spPr>
          <a:xfrm>
            <a:off x="1981200" y="-470535"/>
            <a:ext cx="5181600" cy="1461135"/>
          </a:xfrm>
          <a:prstGeom prst="rect"/>
        </p:spPr>
        <p:txBody>
          <a:bodyPr bIns="0" lIns="0" rIns="0" rtlCol="0" tIns="13335" vert="horz" wrap="square">
            <a:spAutoFit/>
          </a:bodyPr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4800" lang="fr-FR" spc="-1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dirty="0" sz="4800" spc="-10"/>
          </a:p>
        </p:txBody>
      </p:sp>
      <p:sp>
        <p:nvSpPr>
          <p:cNvPr id="1048629" name="Rectangle 12"/>
          <p:cNvSpPr/>
          <p:nvPr/>
        </p:nvSpPr>
        <p:spPr>
          <a:xfrm>
            <a:off x="228600" y="1066800"/>
            <a:ext cx="8763000" cy="5323840"/>
          </a:xfrm>
          <a:prstGeom prst="rect"/>
        </p:spPr>
        <p:txBody>
          <a:bodyPr wrap="square">
            <a:spAutoFit/>
          </a:bodyPr>
          <a:p>
            <a:pPr algn="just" indent="-514350" marL="514350"/>
            <a:r>
              <a:rPr b="1" dirty="0" sz="2800" lang="fr-FR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a. Transducteur à l’émission </a:t>
            </a:r>
          </a:p>
          <a:p>
            <a:pPr algn="just"/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Il permet de </a:t>
            </a:r>
            <a:r>
              <a:rPr b="1" dirty="0" sz="2800" lang="fr-FR" smtClean="0">
                <a:latin typeface="Times New Roman" pitchFamily="18" charset="0"/>
                <a:cs typeface="Times New Roman" pitchFamily="18" charset="0"/>
              </a:rPr>
              <a:t>convertir le signal original (voix, image, etc.) en un signal électrique utile pour l’émetteur.</a:t>
            </a:r>
          </a:p>
          <a:p>
            <a:pPr algn="just"/>
            <a:endParaRPr b="1" dirty="0" sz="2800" lang="fr-FR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b="1" dirty="0" sz="2800" lang="fr-FR" smtClean="0">
                <a:latin typeface="Times New Roman" pitchFamily="18" charset="0"/>
                <a:cs typeface="Times New Roman" pitchFamily="18" charset="0"/>
              </a:rPr>
              <a:t>Exemples </a:t>
            </a:r>
          </a:p>
          <a:p>
            <a:pPr algn="just"/>
            <a:endParaRPr b="1" dirty="0" sz="2800" lang="fr-FR" smtClean="0">
              <a:latin typeface="Times New Roman" pitchFamily="18" charset="0"/>
              <a:cs typeface="Times New Roman" pitchFamily="18" charset="0"/>
            </a:endParaRPr>
          </a:p>
          <a:p>
            <a:r>
              <a:rPr b="1" dirty="0" sz="2800" lang="fr-FR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dirty="0" sz="2800" lang="fr-FR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algn="just"/>
            <a:r>
              <a:rPr b="1" dirty="0" sz="2800" lang="fr-FR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 indent="-2317750" lvl="1" marL="2774950"/>
            <a:endParaRPr dirty="0" sz="1400" lang="fr-FR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194304" name="Tableau 13"/>
          <p:cNvGraphicFramePr>
            <a:graphicFrameLocks noGrp="1"/>
          </p:cNvGraphicFramePr>
          <p:nvPr/>
        </p:nvGraphicFramePr>
        <p:xfrm>
          <a:off x="1219200" y="3505200"/>
          <a:ext cx="647700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8500"/>
                <a:gridCol w="3238500"/>
              </a:tblGrid>
              <a:tr h="370840">
                <a:tc>
                  <a:txBody>
                    <a:bodyPr/>
                    <a:p>
                      <a:r>
                        <a:rPr b="1" dirty="0" sz="2600" lang="fr-FR" smtClean="0">
                          <a:latin typeface="Times New Roman" pitchFamily="18" charset="0"/>
                          <a:cs typeface="Times New Roman" pitchFamily="18" charset="0"/>
                        </a:rPr>
                        <a:t>Transducteur</a:t>
                      </a:r>
                      <a:endParaRPr dirty="0" sz="2600" lang="fr-FR"/>
                    </a:p>
                  </a:txBody>
                </a:tc>
                <a:tc>
                  <a:txBody>
                    <a:bodyPr/>
                    <a:p>
                      <a:r>
                        <a:rPr b="1" dirty="0" sz="2600" lang="fr-FR" smtClean="0">
                          <a:latin typeface="Times New Roman" pitchFamily="18" charset="0"/>
                          <a:cs typeface="Times New Roman" pitchFamily="18" charset="0"/>
                        </a:rPr>
                        <a:t>Signal original </a:t>
                      </a:r>
                      <a:endParaRPr dirty="0" sz="2600" lang="fr-FR"/>
                    </a:p>
                  </a:txBody>
                </a:tc>
              </a:tr>
              <a:tr h="370840">
                <a:tc>
                  <a:txBody>
                    <a:bodyPr/>
                    <a:p>
                      <a:r>
                        <a:rPr dirty="0" sz="2600" lang="fr-FR" smtClean="0">
                          <a:latin typeface="Times New Roman" pitchFamily="18" charset="0"/>
                          <a:cs typeface="Times New Roman" pitchFamily="18" charset="0"/>
                        </a:rPr>
                        <a:t>Microphone</a:t>
                      </a:r>
                      <a:endParaRPr dirty="0" sz="2600" lang="fr-FR"/>
                    </a:p>
                  </a:txBody>
                </a:tc>
                <a:tc>
                  <a:txBody>
                    <a:bodyPr/>
                    <a:p>
                      <a:r>
                        <a:rPr dirty="0" sz="2600" lang="fr-FR" smtClean="0">
                          <a:latin typeface="Times New Roman" pitchFamily="18" charset="0"/>
                          <a:cs typeface="Times New Roman" pitchFamily="18" charset="0"/>
                        </a:rPr>
                        <a:t>Voix humaine </a:t>
                      </a:r>
                      <a:endParaRPr dirty="0" sz="2600" lang="fr-FR"/>
                    </a:p>
                  </a:txBody>
                </a:tc>
              </a:tr>
              <a:tr h="370840">
                <a:tc>
                  <a:txBody>
                    <a:bodyPr/>
                    <a:p>
                      <a:r>
                        <a:rPr dirty="0" sz="2600" lang="fr-FR" smtClean="0">
                          <a:latin typeface="Times New Roman" pitchFamily="18" charset="0"/>
                          <a:cs typeface="Times New Roman" pitchFamily="18" charset="0"/>
                        </a:rPr>
                        <a:t>Clavier </a:t>
                      </a:r>
                      <a:endParaRPr dirty="0" sz="2600" lang="fr-FR"/>
                    </a:p>
                  </a:txBody>
                </a:tc>
                <a:tc>
                  <a:txBody>
                    <a:bodyPr/>
                    <a:p>
                      <a:r>
                        <a:rPr dirty="0" sz="2600" lang="fr-FR" smtClean="0">
                          <a:latin typeface="Times New Roman" pitchFamily="18" charset="0"/>
                          <a:cs typeface="Times New Roman" pitchFamily="18" charset="0"/>
                        </a:rPr>
                        <a:t>Touche pressée </a:t>
                      </a:r>
                      <a:endParaRPr dirty="0" sz="2600" lang="fr-FR"/>
                    </a:p>
                  </a:txBody>
                </a:tc>
              </a:tr>
              <a:tr h="370840">
                <a:tc>
                  <a:txBody>
                    <a:bodyPr/>
                    <a:p>
                      <a:r>
                        <a:rPr dirty="0" sz="2600" lang="fr-FR" smtClean="0">
                          <a:latin typeface="Times New Roman" pitchFamily="18" charset="0"/>
                          <a:cs typeface="Times New Roman" pitchFamily="18" charset="0"/>
                        </a:rPr>
                        <a:t>Capteur CCD </a:t>
                      </a:r>
                      <a:endParaRPr dirty="0" sz="2600" lang="fr-FR"/>
                    </a:p>
                  </a:txBody>
                </a:tc>
                <a:tc>
                  <a:txBody>
                    <a:bodyPr/>
                    <a:p>
                      <a:r>
                        <a:rPr dirty="0" sz="2600" lang="fr-FR" smtClean="0">
                          <a:latin typeface="Times New Roman" pitchFamily="18" charset="0"/>
                          <a:cs typeface="Times New Roman" pitchFamily="18" charset="0"/>
                        </a:rPr>
                        <a:t>Mouvement objet </a:t>
                      </a:r>
                      <a:endParaRPr dirty="0" sz="2600" lang="fr-FR"/>
                    </a:p>
                  </a:txBody>
                </a:tc>
              </a:tr>
              <a:tr h="370840">
                <a:tc>
                  <a:txBody>
                    <a:bodyPr/>
                    <a:p>
                      <a:r>
                        <a:rPr dirty="0" sz="2600" lang="fr-FR" smtClean="0">
                          <a:latin typeface="Times New Roman" pitchFamily="18" charset="0"/>
                          <a:cs typeface="Times New Roman" pitchFamily="18" charset="0"/>
                        </a:rPr>
                        <a:t>Thermocouple</a:t>
                      </a:r>
                      <a:endParaRPr dirty="0" sz="2600" lang="fr-FR"/>
                    </a:p>
                  </a:txBody>
                </a:tc>
                <a:tc>
                  <a:txBody>
                    <a:bodyPr/>
                    <a:p>
                      <a:r>
                        <a:rPr dirty="0" sz="2600" lang="fr-FR" smtClean="0">
                          <a:latin typeface="Times New Roman" pitchFamily="18" charset="0"/>
                          <a:cs typeface="Times New Roman" pitchFamily="18" charset="0"/>
                        </a:rPr>
                        <a:t>Mesure de température </a:t>
                      </a:r>
                      <a:endParaRPr dirty="0" sz="2600" lang="fr-FR"/>
                    </a:p>
                  </a:txBody>
                </a:tc>
              </a:tr>
            </a:tbl>
          </a:graphicData>
        </a:graphic>
      </p:graphicFrame>
    </p:spTree>
  </p:cSld>
  <p:clrMapOvr>
    <a:masterClrMapping/>
  </p:clrMapOvr>
  <p:timing/>
</p:sld>
</file>

<file path=ppt/theme/_rels/theme1.xml.rels><?xml version="1.0" encoding="UTF-8" standalone="yes"?>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lastClr="000000" val="windowText"/>
      </a:dk1>
      <a:lt1>
        <a:sysClr lastClr="FFFFFF" val="window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algn="ctr" blurRad="57150" dir="5400000" dist="38100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algn="ctr" blurRad="57150" dir="5400000" dist="38100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algn="ctr" blurRad="57150" dir="5400000" dist="38100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dir="tl" rig="glow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algn="tl" flip="none" sx="65000" sy="65000" tx="0" ty="0"/>
        </a:blipFill>
      </a:bgFillStyleLst>
    </a:fmtScheme>
  </a:themeElements>
</a:theme>
</file>

<file path=ppt/theme/theme2.xml><?xml version="1.0" encoding="utf-8"?>
<a:theme xmlns:a="http://schemas.openxmlformats.org/drawingml/2006/main" name="Thème Offic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Cours Etat de l’art du génie électrique</dc:title>
  <dc:creator>DH</dc:creator>
  <cp:lastModifiedBy>User</cp:lastModifiedBy>
  <dcterms:created xsi:type="dcterms:W3CDTF">2021-10-26T06:18:33Z</dcterms:created>
  <dcterms:modified xsi:type="dcterms:W3CDTF">2022-10-17T02:44:56Z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2021-01-28T00:00:00Z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2021-10-26T00:00:00Z</vt:filetime>
  </property>
</Properties>
</file>