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7999" y="658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0700" y="53482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5533811"/>
            <a:ext cx="5418670" cy="424011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950718" y="8994985"/>
            <a:ext cx="1782794" cy="32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1400" b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003399"/>
                </a:solidFill>
              </a:rPr>
              <a:t>www.company.com</a:t>
            </a:r>
          </a:p>
        </p:txBody>
      </p:sp>
      <p:sp>
        <p:nvSpPr>
          <p:cNvPr id="43" name="Shape 43"/>
          <p:cNvSpPr/>
          <p:nvPr/>
        </p:nvSpPr>
        <p:spPr>
          <a:xfrm>
            <a:off x="356681" y="268627"/>
            <a:ext cx="1842255" cy="184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 defTabSz="914400">
              <a:defRPr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465100" y="776674"/>
            <a:ext cx="1625604" cy="78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spcBef>
                <a:spcPts val="900"/>
              </a:spcBef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FFFFFF"/>
                </a:solidFill>
              </a:rPr>
              <a:t>Company LOGO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912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5212"/>
            <a:ext cx="56763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7012"/>
            <a:ext cx="56763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8000" y="934"/>
            <a:ext cx="11988800" cy="28175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405555"/>
            <a:ext cx="5816600" cy="699989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01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34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Texte du titre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530812" y="4207734"/>
            <a:ext cx="9837276" cy="3016053"/>
          </a:xfrm>
          <a:prstGeom prst="rect">
            <a:avLst/>
          </a:prstGeom>
        </p:spPr>
        <p:txBody>
          <a:bodyPr/>
          <a:lstStyle/>
          <a:p>
            <a:pPr lvl="0" defTabSz="308457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endParaRPr sz="4224" dirty="0">
              <a:latin typeface="Bodoni SvtyTwo ITC TT-Bold"/>
              <a:ea typeface="Bodoni SvtyTwo ITC TT-Bold"/>
              <a:cs typeface="Bodoni SvtyTwo ITC TT-Bold"/>
              <a:sym typeface="Bodoni SvtyTwo ITC TT-Bold"/>
            </a:endParaRPr>
          </a:p>
          <a:p>
            <a:pPr lvl="0" defTabSz="308457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224" dirty="0" err="1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Cybercriminalité</a:t>
            </a:r>
            <a:r>
              <a:rPr sz="4224" dirty="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: </a:t>
            </a:r>
          </a:p>
          <a:p>
            <a:pPr lvl="0" defTabSz="308457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224" dirty="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de la Police </a:t>
            </a:r>
            <a:r>
              <a:rPr sz="4224" dirty="0" err="1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Scientifique</a:t>
            </a:r>
            <a:r>
              <a:rPr sz="4224" dirty="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 à la Police </a:t>
            </a:r>
            <a:r>
              <a:rPr sz="4224" dirty="0" err="1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numérique</a:t>
            </a:r>
            <a:r>
              <a:rPr sz="4224" dirty="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/>
            </a:r>
            <a:br>
              <a:rPr sz="4224" dirty="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</a:br>
            <a:endParaRPr sz="4224" dirty="0">
              <a:solidFill>
                <a:srgbClr val="D93E2B"/>
              </a:solidFill>
              <a:latin typeface="Bodoni SvtyTwo ITC TT-Bold"/>
              <a:ea typeface="Bodoni SvtyTwo ITC TT-Bold"/>
              <a:cs typeface="Bodoni SvtyTwo ITC TT-Bold"/>
              <a:sym typeface="Bodoni SvtyTwo ITC TT-Bold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589474" y="1424070"/>
            <a:ext cx="11054083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Pr. Nassira Ghoualmi-Zine</a:t>
            </a:r>
            <a:endParaRPr sz="35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Université Badji Mokhtar</a:t>
            </a:r>
            <a:endParaRPr sz="35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Faculté des Sciences de L’Ingénieur</a:t>
            </a:r>
            <a:endParaRPr sz="35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Département Informatique</a:t>
            </a:r>
          </a:p>
        </p:txBody>
      </p:sp>
      <p:pic>
        <p:nvPicPr>
          <p:cNvPr id="50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55" y="115276"/>
            <a:ext cx="1969094" cy="1551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jpeg" descr="C:\Users\ACER\Downloads\Logo-L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5936" y="7262934"/>
            <a:ext cx="3835766" cy="2768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507999" y="390594"/>
            <a:ext cx="11988803" cy="1219203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Les armes du  Cyber criminel?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5376" y="2134592"/>
            <a:ext cx="12451424" cy="748269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8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Disquette / CD / DvD / flash disque USB  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Bande magnétique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Appareil photo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Carte mémoire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Imprimantes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PDAs / Blackberry / Pocket PC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Carte SIM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Console de jeux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Equipements Réseaux</a:t>
            </a:r>
            <a:endParaRPr sz="3400" b="1"/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Disque dure</a:t>
            </a:r>
          </a:p>
          <a:p>
            <a:pPr marL="480059" lvl="0" indent="-480059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414141"/>
                </a:solidFill>
              </a:rPr>
              <a:t>Applications</a:t>
            </a:r>
          </a:p>
        </p:txBody>
      </p:sp>
      <p:pic>
        <p:nvPicPr>
          <p:cNvPr id="83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7841" y="2221652"/>
            <a:ext cx="1448424" cy="1168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1492" y="8457634"/>
            <a:ext cx="1639149" cy="1368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13104" y="4004081"/>
            <a:ext cx="1757898" cy="1354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8.jpeg" descr="USB_Memory_Key_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56685" y="2276126"/>
            <a:ext cx="4348117" cy="2476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9.jpeg" descr="Compact%20Flash%20Memory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53600" y="4971625"/>
            <a:ext cx="3251202" cy="2510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10.jpeg" descr="USB_Flash_Memory_Ball_Pen_(ZC-UP18)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53119" y="4985172"/>
            <a:ext cx="2275842" cy="2275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11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20017" y="7276817"/>
            <a:ext cx="2984785" cy="2043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12.jpe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02880" y="6935892"/>
            <a:ext cx="1250810" cy="166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13.jpe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85297" y="7044266"/>
            <a:ext cx="1070189" cy="160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15270" y="5418666"/>
            <a:ext cx="3352803" cy="4325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5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72585" y="5052905"/>
            <a:ext cx="772162" cy="1774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879157" y="621056"/>
            <a:ext cx="11599351" cy="800101"/>
          </a:xfrm>
          <a:prstGeom prst="rect">
            <a:avLst/>
          </a:prstGeom>
          <a:ln w="25400">
            <a:solidFill>
              <a:srgbClr val="6663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4400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2600"/>
                </a:solidFill>
              </a:rPr>
              <a:t>Les Cyber Attaques </a:t>
            </a:r>
          </a:p>
        </p:txBody>
      </p:sp>
      <p:sp>
        <p:nvSpPr>
          <p:cNvPr id="96" name="Shape 96"/>
          <p:cNvSpPr/>
          <p:nvPr/>
        </p:nvSpPr>
        <p:spPr>
          <a:xfrm>
            <a:off x="174781" y="1145116"/>
            <a:ext cx="12655237" cy="79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46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Les attaques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900" b="1"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xploiter une vulnérabilité soit par </a:t>
            </a: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marL="1722965" lvl="3" indent="-313265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Pirate </a:t>
            </a:r>
          </a:p>
          <a:p>
            <a:pPr marL="1722965" lvl="3" indent="-313265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programme informatique</a:t>
            </a: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marL="1722965" lvl="3" indent="-313265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Equipement numérique infecté</a:t>
            </a: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37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Les contre-mesures</a:t>
            </a:r>
          </a:p>
          <a:p>
            <a:pPr marL="783165" lvl="1" indent="-313265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Techniques permettant de </a:t>
            </a:r>
            <a:r>
              <a:rPr sz="2900" b="1">
                <a:solidFill>
                  <a:srgbClr val="008500"/>
                </a:solidFill>
                <a:latin typeface="Palatino"/>
                <a:ea typeface="Palatino"/>
                <a:cs typeface="Palatino"/>
                <a:sym typeface="Palatino"/>
              </a:rPr>
              <a:t>Résoudre une vulnérabilité</a:t>
            </a: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         ou  </a:t>
            </a:r>
          </a:p>
          <a:p>
            <a:pPr lvl="1" indent="228600" algn="just"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                                                     </a:t>
            </a:r>
            <a:r>
              <a:rPr sz="2900" b="1">
                <a:solidFill>
                  <a:srgbClr val="007E00"/>
                </a:solidFill>
                <a:latin typeface="Palatino"/>
                <a:ea typeface="Palatino"/>
                <a:cs typeface="Palatino"/>
                <a:sym typeface="Palatino"/>
              </a:rPr>
              <a:t>Contrer une attaque spécifique 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marL="783165" lvl="1" indent="-313265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L’ensemble des actions mises pour la </a:t>
            </a:r>
            <a:r>
              <a:rPr sz="2900" b="1">
                <a:solidFill>
                  <a:srgbClr val="008700"/>
                </a:solidFill>
                <a:latin typeface="Palatino"/>
                <a:ea typeface="Palatino"/>
                <a:cs typeface="Palatino"/>
                <a:sym typeface="Palatino"/>
              </a:rPr>
              <a:t>Prévention d’une menace</a:t>
            </a: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. </a:t>
            </a: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39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Les différents types d’attaques</a:t>
            </a:r>
          </a:p>
          <a:p>
            <a:pPr marL="1031073" lvl="2" indent="-91273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Attaque Passive </a:t>
            </a:r>
            <a:endParaRPr sz="2900" b="1">
              <a:latin typeface="Palatino"/>
              <a:ea typeface="Palatino"/>
              <a:cs typeface="Palatino"/>
              <a:sym typeface="Palatino"/>
            </a:endParaRPr>
          </a:p>
          <a:p>
            <a:pPr marL="1031073" lvl="2" indent="-91273" algn="just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Attaque active.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8150" y="1532571"/>
            <a:ext cx="6937329" cy="3111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218" y="5239340"/>
            <a:ext cx="12736364" cy="333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1468265" y="209251"/>
            <a:ext cx="845671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FF2600"/>
                </a:solidFill>
              </a:rPr>
              <a:t>Les Types des Cyber Attaques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/>
          <a:p>
            <a:pPr lvl="0" defTabSz="173507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405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Les Cyber Attaques sur des ressources </a:t>
            </a:r>
          </a:p>
          <a:p>
            <a:pPr lvl="0" defTabSz="173507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405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Matérielles et Logicielles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08000" y="2320925"/>
            <a:ext cx="12319133" cy="6403975"/>
          </a:xfrm>
          <a:prstGeom prst="rect">
            <a:avLst/>
          </a:prstGeom>
        </p:spPr>
        <p:txBody>
          <a:bodyPr/>
          <a:lstStyle/>
          <a:p>
            <a:pPr marL="395420" lvl="0" indent="-3954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endParaRPr sz="2970"/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L’intrusion</a:t>
            </a:r>
            <a:endParaRPr sz="2970" b="1"/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Le Déni de Service</a:t>
            </a:r>
            <a:endParaRPr sz="2970" b="1"/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Accès non autorisé</a:t>
            </a:r>
            <a:endParaRPr sz="2970" b="1"/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L’intégrité </a:t>
            </a:r>
            <a:endParaRPr sz="2970" b="1"/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La confidentialité</a:t>
            </a:r>
            <a:endParaRPr sz="2970" b="1"/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/>
              <a:t>Usurpation de </a:t>
            </a:r>
            <a:r>
              <a:rPr sz="2970" b="1">
                <a:solidFill>
                  <a:srgbClr val="414141"/>
                </a:solidFill>
              </a:rPr>
              <a:t>L’identité</a:t>
            </a:r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La Répudiation (nier)</a:t>
            </a:r>
          </a:p>
          <a:p>
            <a:pPr marL="3874727" lvl="7" indent="-618320" defTabSz="49160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70" b="1">
                <a:solidFill>
                  <a:srgbClr val="414141"/>
                </a:solidFill>
              </a:rPr>
              <a:t>Rejeu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 defTabSz="549148">
              <a:spcBef>
                <a:spcPts val="1500"/>
              </a:spcBef>
              <a:defRPr sz="65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D93E2B"/>
                </a:solidFill>
              </a:rPr>
              <a:t>Les Cyber Attaques sur les individus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27065" y="2179637"/>
            <a:ext cx="12750670" cy="7541883"/>
          </a:xfrm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/>
              <a:t>Exploiter les </a:t>
            </a:r>
            <a:r>
              <a:rPr sz="3500" b="1">
                <a:solidFill>
                  <a:srgbClr val="FF2600"/>
                </a:solidFill>
              </a:rPr>
              <a:t>zones </a:t>
            </a:r>
            <a:r>
              <a:rPr sz="3500" b="1"/>
              <a:t>et les </a:t>
            </a:r>
            <a:r>
              <a:rPr sz="3500" b="1">
                <a:solidFill>
                  <a:srgbClr val="FF2600"/>
                </a:solidFill>
              </a:rPr>
              <a:t>fonctions</a:t>
            </a:r>
            <a:r>
              <a:rPr sz="3500" b="1"/>
              <a:t> du </a:t>
            </a:r>
            <a:r>
              <a:rPr sz="3500" b="1">
                <a:solidFill>
                  <a:srgbClr val="FF2600"/>
                </a:solidFill>
              </a:rPr>
              <a:t>cerveau humain</a:t>
            </a:r>
            <a:r>
              <a:rPr sz="3500" b="1"/>
              <a:t> ainsi que le </a:t>
            </a:r>
            <a:r>
              <a:rPr sz="3500" b="1">
                <a:solidFill>
                  <a:srgbClr val="FF2600"/>
                </a:solidFill>
              </a:rPr>
              <a:t>comportement</a:t>
            </a:r>
            <a:r>
              <a:rPr sz="3500" b="1"/>
              <a:t> des Humains   </a:t>
            </a:r>
          </a:p>
          <a:p>
            <a:pPr marL="904557" lvl="0" indent="-904557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</a:rPr>
              <a:t>La Neuro Programmation des applications Informatiques:</a:t>
            </a:r>
            <a:endParaRPr sz="3500" b="1"/>
          </a:p>
          <a:p>
            <a:pPr marL="4626165" lvl="8" indent="-904557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</a:rPr>
              <a:t>Les Jeux</a:t>
            </a:r>
            <a:endParaRPr sz="3500" b="1"/>
          </a:p>
          <a:p>
            <a:pPr marL="4626165" lvl="8" indent="-904557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</a:rPr>
              <a:t>Les Musiques/Chansons</a:t>
            </a:r>
            <a:endParaRPr sz="3500" b="1"/>
          </a:p>
          <a:p>
            <a:pPr marL="4626165" lvl="8" indent="-904557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</a:rPr>
              <a:t>Les Discours</a:t>
            </a:r>
            <a:endParaRPr sz="3500" b="1"/>
          </a:p>
          <a:p>
            <a:pPr marL="4626165" lvl="8" indent="-904557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/>
              <a:t>Les Notifications des réseaux sociaux</a:t>
            </a:r>
          </a:p>
          <a:p>
            <a:pPr marL="4626165" lvl="8" indent="-904557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00" b="1">
                <a:solidFill>
                  <a:srgbClr val="414141"/>
                </a:solidFill>
              </a:rPr>
              <a:t>…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508000" y="661193"/>
            <a:ext cx="11988800" cy="11086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Cyber</a:t>
            </a:r>
            <a:r>
              <a:rPr sz="7000">
                <a:solidFill>
                  <a:srgbClr val="D93E2B"/>
                </a:solidFill>
              </a:rPr>
              <a:t> </a:t>
            </a:r>
            <a:r>
              <a:rPr sz="7000">
                <a:solidFill>
                  <a:srgbClr val="D93E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Scène du Crime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212989" y="2150929"/>
            <a:ext cx="12578821" cy="7523362"/>
          </a:xfrm>
          <a:prstGeom prst="rect">
            <a:avLst/>
          </a:prstGeom>
        </p:spPr>
        <p:txBody>
          <a:bodyPr/>
          <a:lstStyle/>
          <a:p>
            <a:pPr marL="0" lvl="0" indent="0" defTabSz="566674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Caractéristiques de la cyber scène </a:t>
            </a:r>
          </a:p>
          <a:p>
            <a:pPr marL="2586990" lvl="6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Virtuelle</a:t>
            </a:r>
          </a:p>
          <a:p>
            <a:pPr marL="2586990" lvl="6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Distribuées Numériquement : </a:t>
            </a:r>
          </a:p>
          <a:p>
            <a:pPr marL="3326129" lvl="8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Applications, </a:t>
            </a:r>
          </a:p>
          <a:p>
            <a:pPr marL="3326129" lvl="8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Journaux de traçabilité, </a:t>
            </a:r>
          </a:p>
          <a:p>
            <a:pPr marL="3326129" lvl="8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Base de données réparties,</a:t>
            </a: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…</a:t>
            </a:r>
          </a:p>
          <a:p>
            <a:pPr marL="2586990" lvl="6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Distribuées géographiquement</a:t>
            </a:r>
          </a:p>
          <a:p>
            <a:pPr marL="2586990" lvl="6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Constituée de plusieurs équipements : </a:t>
            </a:r>
          </a:p>
          <a:p>
            <a:pPr marL="3326129" lvl="8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FIXES </a:t>
            </a: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et </a:t>
            </a:r>
          </a:p>
          <a:p>
            <a:pPr marL="3326129" lvl="8" indent="-369570" defTabSz="566674">
              <a:spcBef>
                <a:spcPts val="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MOBILES</a:t>
            </a:r>
            <a:r>
              <a:rPr sz="3686">
                <a:solidFill>
                  <a:srgbClr val="41414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 (routeurs, serveurs, périphériques, …</a:t>
            </a:r>
          </a:p>
          <a:p>
            <a:pPr marL="0" lvl="8" indent="1773936" defTabSz="566674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686">
              <a:solidFill>
                <a:srgbClr val="414141"/>
              </a:solidFill>
              <a:latin typeface="Bodoni SvtyTwo ITC TT-Bold"/>
              <a:ea typeface="Bodoni SvtyTwo ITC TT-Bold"/>
              <a:cs typeface="Bodoni SvtyTwo ITC TT-Bold"/>
              <a:sym typeface="Bodoni SvtyTwo ITC TT-Bold"/>
            </a:endParaRPr>
          </a:p>
          <a:p>
            <a:pPr marL="0" lvl="8" indent="1773936" algn="ctr" defTabSz="566674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7275">
                <a:solidFill>
                  <a:srgbClr val="FF26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rPr>
              <a:t>Nationale/Internationale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Les politiques de sécurités</a:t>
            </a:r>
          </a:p>
        </p:txBody>
      </p:sp>
      <p:sp>
        <p:nvSpPr>
          <p:cNvPr id="112" name="Shape 112"/>
          <p:cNvSpPr/>
          <p:nvPr/>
        </p:nvSpPr>
        <p:spPr>
          <a:xfrm>
            <a:off x="165663" y="2329843"/>
            <a:ext cx="12552699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Elle définit les objectifs de sécurité des systèmes numériques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Les politiques de sécurité sont mises en vigueur par des procédures 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Techniques</a:t>
            </a: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et </a:t>
            </a:r>
            <a:r>
              <a:rPr sz="26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Organisationnelles</a:t>
            </a: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. 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Il s’agit de se savoir sécuriser: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marL="4072466" lvl="8" indent="-313266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Quoi?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marL="4072466" lvl="8" indent="-313266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Comment?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marL="4072466" lvl="8" indent="-313266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Quel niveau de sécurité?</a:t>
            </a: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b="1"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Après                                    </a:t>
            </a:r>
            <a:r>
              <a:rPr sz="3400" b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 Une Evaluation des risques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des politiques de sécurité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859329" lvl="0" indent="-859329" defTabSz="549440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325">
                <a:solidFill>
                  <a:srgbClr val="414141"/>
                </a:solidFill>
              </a:rPr>
              <a:t>Politique de </a:t>
            </a:r>
            <a:r>
              <a:rPr sz="3325" b="1">
                <a:solidFill>
                  <a:srgbClr val="FF2600"/>
                </a:solidFill>
              </a:rPr>
              <a:t>contrôle d'accès</a:t>
            </a:r>
            <a:r>
              <a:rPr sz="3325">
                <a:solidFill>
                  <a:srgbClr val="414141"/>
                </a:solidFill>
              </a:rPr>
              <a:t>: gestion des identités, des profils, ... </a:t>
            </a:r>
            <a:endParaRPr sz="3325"/>
          </a:p>
          <a:p>
            <a:pPr marL="859329" lvl="0" indent="-859329" defTabSz="549440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325">
                <a:solidFill>
                  <a:srgbClr val="414141"/>
                </a:solidFill>
              </a:rPr>
              <a:t>Politique de </a:t>
            </a:r>
            <a:r>
              <a:rPr sz="3325" b="1">
                <a:solidFill>
                  <a:srgbClr val="FF2600"/>
                </a:solidFill>
              </a:rPr>
              <a:t>protection</a:t>
            </a:r>
            <a:r>
              <a:rPr sz="3325">
                <a:solidFill>
                  <a:srgbClr val="414141"/>
                </a:solidFill>
              </a:rPr>
              <a:t>: prévention des intrusions, Déni de service, ... </a:t>
            </a:r>
            <a:endParaRPr sz="3325"/>
          </a:p>
          <a:p>
            <a:pPr marL="859329" lvl="0" indent="-859329" defTabSz="549440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325">
                <a:solidFill>
                  <a:srgbClr val="414141"/>
                </a:solidFill>
              </a:rPr>
              <a:t>Politique de </a:t>
            </a:r>
            <a:r>
              <a:rPr sz="3325" b="1">
                <a:solidFill>
                  <a:srgbClr val="FF2600"/>
                </a:solidFill>
              </a:rPr>
              <a:t>réaction</a:t>
            </a:r>
            <a:r>
              <a:rPr sz="3325">
                <a:solidFill>
                  <a:srgbClr val="414141"/>
                </a:solidFill>
              </a:rPr>
              <a:t>: gestion des crises, des sinistres, intrusion, perte d’information... </a:t>
            </a:r>
            <a:endParaRPr sz="3325"/>
          </a:p>
          <a:p>
            <a:pPr marL="859329" lvl="0" indent="-859329" defTabSz="549440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325">
                <a:solidFill>
                  <a:srgbClr val="414141"/>
                </a:solidFill>
              </a:rPr>
              <a:t>Politique de </a:t>
            </a:r>
            <a:r>
              <a:rPr sz="3325" b="1">
                <a:solidFill>
                  <a:srgbClr val="FF2600"/>
                </a:solidFill>
              </a:rPr>
              <a:t>suivi</a:t>
            </a:r>
            <a:r>
              <a:rPr sz="3325">
                <a:solidFill>
                  <a:srgbClr val="414141"/>
                </a:solidFill>
              </a:rPr>
              <a:t>: audit, évaluation, optimisation, Fouille et analyse des données</a:t>
            </a:r>
            <a:endParaRPr sz="3325"/>
          </a:p>
          <a:p>
            <a:pPr marL="859329" lvl="0" indent="-859329" defTabSz="549440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325">
                <a:solidFill>
                  <a:srgbClr val="414141"/>
                </a:solidFill>
              </a:rPr>
              <a:t>Politique d'</a:t>
            </a:r>
            <a:r>
              <a:rPr sz="3325" b="1">
                <a:solidFill>
                  <a:srgbClr val="FF2600"/>
                </a:solidFill>
              </a:rPr>
              <a:t>assurance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 defTabSz="549615">
              <a:spcBef>
                <a:spcPts val="1400"/>
              </a:spcBef>
              <a:defRPr sz="6528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28">
                <a:solidFill>
                  <a:srgbClr val="D93E2B"/>
                </a:solidFill>
              </a:rPr>
              <a:t>Techniques de Sécurité Numériques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Certificats Numérique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Signature Numérique (MD5, SHA1, SAH2,…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Protocole Sécurisé (IPsec, SSL,….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IDS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Biométrie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Stéganographie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Cryptographie (DES, AES, RSA)</a:t>
            </a: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DOD, DDOS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Procédures    Organisationnelles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26193" y="2286000"/>
            <a:ext cx="12839569" cy="6781800"/>
          </a:xfrm>
          <a:prstGeom prst="rect">
            <a:avLst/>
          </a:prstGeom>
        </p:spPr>
        <p:txBody>
          <a:bodyPr/>
          <a:lstStyle/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Gouvernance à objectif </a:t>
            </a:r>
            <a:r>
              <a:rPr sz="2940" b="1" u="sng">
                <a:solidFill>
                  <a:srgbClr val="FF2600"/>
                </a:solidFill>
              </a:rPr>
              <a:t>Souveraineté Numérique</a:t>
            </a:r>
            <a:endParaRPr sz="2870" b="1">
              <a:solidFill>
                <a:srgbClr val="414141"/>
              </a:solidFill>
            </a:endParaRP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DNS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DNS sécurisé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Network Information Center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Autorité de certification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Loi sur les cyber crimes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Reconnaitre Les preuves Numériques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Formation, Savoir-faire, Compétences 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Coopération : Internationale (gagnant gagnant)</a:t>
            </a:r>
          </a:p>
          <a:p>
            <a:pPr marL="2302510" lvl="6" indent="-328929" defTabSz="408940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870" b="1">
                <a:solidFill>
                  <a:srgbClr val="414141"/>
                </a:solidFill>
              </a:rPr>
              <a:t>Coopération : Nationale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 sz="76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D93E2B"/>
                </a:solidFill>
              </a:rPr>
              <a:t>Plan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Introduction</a:t>
            </a:r>
            <a:endParaRPr sz="1692" b="1"/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Définitions de cybercriminalité</a:t>
            </a:r>
            <a:endParaRPr sz="1692" b="1"/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Les Cyber Attaques</a:t>
            </a:r>
            <a:endParaRPr sz="1692" b="1"/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Politiques de sécurité</a:t>
            </a:r>
            <a:endParaRPr sz="1692" b="1"/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Les procèdures Techniques de sécurité</a:t>
            </a:r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Les Procédures organisationnelle</a:t>
            </a:r>
            <a:endParaRPr sz="1692" b="1"/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Les Normes des techniques de sécurité</a:t>
            </a:r>
          </a:p>
          <a:p>
            <a:pPr marL="883411" lvl="0" indent="-883411" defTabSz="549148">
              <a:lnSpc>
                <a:spcPct val="90000"/>
              </a:lnSpc>
              <a:spcBef>
                <a:spcPts val="2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384" b="1">
                <a:solidFill>
                  <a:srgbClr val="414141"/>
                </a:solidFill>
              </a:rPr>
              <a:t>Conclusion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21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Conclusion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508000" y="1824037"/>
            <a:ext cx="12379325" cy="7384390"/>
          </a:xfrm>
          <a:prstGeom prst="rect">
            <a:avLst/>
          </a:prstGeom>
        </p:spPr>
        <p:txBody>
          <a:bodyPr/>
          <a:lstStyle/>
          <a:p>
            <a:pPr marL="968022" lvl="0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414141"/>
                </a:solidFill>
              </a:rPr>
              <a:t>La Souveraineté Numérique exige:</a:t>
            </a:r>
          </a:p>
          <a:p>
            <a:pPr marL="0" lvl="0" indent="0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800" b="1">
              <a:solidFill>
                <a:srgbClr val="414141"/>
              </a:solidFill>
            </a:endParaRPr>
          </a:p>
          <a:p>
            <a:pPr marL="968022" lvl="0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414141"/>
                </a:solidFill>
              </a:rPr>
              <a:t>Stucturer les </a:t>
            </a:r>
            <a:r>
              <a:rPr sz="2800" b="1">
                <a:solidFill>
                  <a:srgbClr val="FF2600"/>
                </a:solidFill>
              </a:rPr>
              <a:t>Données  Algériennes comme pour le territoire: </a:t>
            </a:r>
          </a:p>
          <a:p>
            <a:pPr marL="3317522" lvl="5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2600"/>
                </a:solidFill>
              </a:rPr>
              <a:t>Espace territorial, </a:t>
            </a:r>
          </a:p>
          <a:p>
            <a:pPr marL="3317522" lvl="5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2600"/>
                </a:solidFill>
              </a:rPr>
              <a:t>Espace aérien, </a:t>
            </a:r>
          </a:p>
          <a:p>
            <a:pPr marL="3317522" lvl="5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2600"/>
                </a:solidFill>
              </a:rPr>
              <a:t>Espace Maritime, </a:t>
            </a:r>
          </a:p>
          <a:p>
            <a:pPr marL="3317522" lvl="5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800" b="1" u="sng">
                <a:solidFill>
                  <a:srgbClr val="FF2600"/>
                </a:solidFill>
              </a:rPr>
              <a:t>Espace Informationnel (stocker les données en Algèrie)</a:t>
            </a:r>
          </a:p>
          <a:p>
            <a:pPr marL="968022" lvl="0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800" b="1">
              <a:solidFill>
                <a:srgbClr val="414141"/>
              </a:solidFill>
            </a:endParaRPr>
          </a:p>
          <a:p>
            <a:pPr marL="968022" lvl="0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414141"/>
                </a:solidFill>
              </a:rPr>
              <a:t>Maitrise des normes de sécurité internationales  </a:t>
            </a:r>
          </a:p>
          <a:p>
            <a:pPr marL="0" lvl="8" indent="1828800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2600"/>
                </a:solidFill>
              </a:rPr>
              <a:t>Nationaliser</a:t>
            </a:r>
            <a:r>
              <a:rPr sz="2800" b="1">
                <a:solidFill>
                  <a:srgbClr val="414141"/>
                </a:solidFill>
              </a:rPr>
              <a:t> les techniques de Sécurité Numériques</a:t>
            </a:r>
          </a:p>
          <a:p>
            <a:pPr marL="0" lvl="8" indent="1828800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800" b="1">
              <a:solidFill>
                <a:srgbClr val="414141"/>
              </a:solidFill>
            </a:endParaRPr>
          </a:p>
          <a:p>
            <a:pPr marL="968022" lvl="0" indent="-968022">
              <a:lnSpc>
                <a:spcPct val="90000"/>
              </a:lnSpc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414141"/>
                </a:solidFill>
              </a:rPr>
              <a:t>La veille avancée: passer de l’état réactif à l’état proactif</a:t>
            </a:r>
          </a:p>
          <a:p>
            <a:pPr marL="0" lvl="8" indent="1828800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414141"/>
                </a:solidFill>
              </a:rPr>
              <a:t>Développer une infrastructure matérielles de </a:t>
            </a:r>
            <a:r>
              <a:rPr sz="2800" b="1">
                <a:solidFill>
                  <a:srgbClr val="FF2600"/>
                </a:solidFill>
              </a:rPr>
              <a:t>traitement rapide</a:t>
            </a:r>
            <a:r>
              <a:rPr sz="2800" b="1">
                <a:solidFill>
                  <a:srgbClr val="414141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Introduction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33548" y="1971542"/>
            <a:ext cx="12737704" cy="7691174"/>
          </a:xfrm>
          <a:prstGeom prst="rect">
            <a:avLst/>
          </a:prstGeom>
        </p:spPr>
        <p:txBody>
          <a:bodyPr/>
          <a:lstStyle/>
          <a:p>
            <a:pPr marL="0" lvl="0" indent="0" defTabSz="215919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64" b="1"/>
          </a:p>
          <a:p>
            <a:pPr marL="0" lvl="0" indent="0" defTabSz="215919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57" b="1" u="sng">
                <a:solidFill>
                  <a:srgbClr val="414141"/>
                </a:solidFill>
              </a:rPr>
              <a:t>Définition du crime  par la Loi Algérienne</a:t>
            </a:r>
            <a:endParaRPr sz="3157" b="1" u="sng"/>
          </a:p>
          <a:p>
            <a:pPr marL="173675" lvl="0" indent="-173675" defTabSz="215919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endParaRPr sz="2464" b="1"/>
          </a:p>
          <a:p>
            <a:pPr marL="173675" lvl="0" indent="-173675" defTabSz="215919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464" b="1">
                <a:solidFill>
                  <a:srgbClr val="414141"/>
                </a:solidFill>
              </a:rPr>
              <a:t>  ينظر للجريمة من الناحية </a:t>
            </a:r>
            <a:r>
              <a:rPr sz="2464" b="1">
                <a:solidFill>
                  <a:srgbClr val="FF2600"/>
                </a:solidFill>
              </a:rPr>
              <a:t>الاجتماعية</a:t>
            </a:r>
            <a:r>
              <a:rPr sz="2464" b="1">
                <a:solidFill>
                  <a:srgbClr val="414141"/>
                </a:solidFill>
              </a:rPr>
              <a:t> كل فعل خاطئ مخالف للآداب و الأخلاق أو العدالة في المجتمع، ويشمل ذلك كل إخلال بنظام الجماعة أو الإصرار بمصالح أو حقوق الأفراد أو المساس </a:t>
            </a:r>
            <a:endParaRPr sz="2464" b="1"/>
          </a:p>
          <a:p>
            <a:pPr marL="173675" lvl="0" indent="-173675" defTabSz="215919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464" b="1">
                <a:solidFill>
                  <a:srgbClr val="414141"/>
                </a:solidFill>
              </a:rPr>
              <a:t>وينظر للجريمة بالمفهوم ا</a:t>
            </a:r>
            <a:r>
              <a:rPr sz="2464" b="1">
                <a:solidFill>
                  <a:srgbClr val="FF2600"/>
                </a:solidFill>
              </a:rPr>
              <a:t>لقانوني</a:t>
            </a:r>
            <a:r>
              <a:rPr sz="2464" b="1">
                <a:solidFill>
                  <a:srgbClr val="414141"/>
                </a:solidFill>
              </a:rPr>
              <a:t> كل مخالفة لقواعد القانون الوضعي المعمول به سواء كانت هذه القواعد متعلقة بالقانون الجنائي أو غيره من القوانين.</a:t>
            </a:r>
          </a:p>
          <a:p>
            <a:pPr marL="0" lvl="0" indent="0" defTabSz="215919">
              <a:spcBef>
                <a:spcPts val="8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464" b="1"/>
          </a:p>
          <a:p>
            <a:pPr marL="1942520" lvl="5" indent="-133405" defTabSz="215919"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sz="2925" b="1">
                <a:solidFill>
                  <a:srgbClr val="414141"/>
                </a:solidFill>
              </a:rPr>
              <a:t>Le monde des technologies numériques s’impose </a:t>
            </a:r>
            <a:endParaRPr sz="2925" b="1"/>
          </a:p>
          <a:p>
            <a:pPr marL="1942520" lvl="5" indent="-133405" defTabSz="215919"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sz="2925" b="1">
                <a:solidFill>
                  <a:srgbClr val="414141"/>
                </a:solidFill>
              </a:rPr>
              <a:t>Les limites inconnues de l’utilisation des technologies</a:t>
            </a:r>
            <a:endParaRPr sz="2925" b="1"/>
          </a:p>
          <a:p>
            <a:pPr marL="1942520" lvl="5" indent="-133405" defTabSz="215919"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sz="2925" b="1">
                <a:solidFill>
                  <a:srgbClr val="414141"/>
                </a:solidFill>
              </a:rPr>
              <a:t>Les avancées quasi non prévisibles des technologies</a:t>
            </a:r>
            <a:endParaRPr sz="2925" b="1"/>
          </a:p>
          <a:p>
            <a:pPr marL="1942520" lvl="5" indent="-133405" defTabSz="215919"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sz="2925" b="1">
                <a:solidFill>
                  <a:srgbClr val="414141"/>
                </a:solidFill>
              </a:rPr>
              <a:t>L’intelligence de l’homme et sa capacité d’adaptation</a:t>
            </a:r>
            <a:endParaRPr sz="2925" b="1"/>
          </a:p>
          <a:p>
            <a:pPr marL="1942520" lvl="5" indent="-133405" defTabSz="215919"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sz="2925" b="1">
                <a:solidFill>
                  <a:srgbClr val="414141"/>
                </a:solidFill>
              </a:rPr>
              <a:t>Partageabilité des ressources matériels, logiciels et données</a:t>
            </a:r>
            <a:endParaRPr sz="2925" b="1"/>
          </a:p>
          <a:p>
            <a:pPr marL="0" lvl="0" indent="0" defTabSz="215919">
              <a:spcBef>
                <a:spcPts val="8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64" b="1">
                <a:solidFill>
                  <a:srgbClr val="414141"/>
                </a:solidFill>
              </a:rPr>
              <a:t>       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Définition Cybercriminalité (1)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590242"/>
          </a:xfrm>
          <a:prstGeom prst="rect">
            <a:avLst/>
          </a:prstGeom>
        </p:spPr>
        <p:txBody>
          <a:bodyPr/>
          <a:lstStyle/>
          <a:p>
            <a:pPr marL="292794" lvl="0" indent="-292794" defTabSz="364015">
              <a:lnSpc>
                <a:spcPct val="90000"/>
              </a:lnSpc>
              <a:spcBef>
                <a:spcPts val="1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2" b="1">
                <a:solidFill>
                  <a:srgbClr val="414141"/>
                </a:solidFill>
              </a:rPr>
              <a:t>Le terme « </a:t>
            </a:r>
            <a:r>
              <a:rPr sz="3162" b="1">
                <a:solidFill>
                  <a:srgbClr val="FF2600"/>
                </a:solidFill>
              </a:rPr>
              <a:t>cyber crime</a:t>
            </a:r>
            <a:r>
              <a:rPr sz="3162" b="1">
                <a:solidFill>
                  <a:srgbClr val="414141"/>
                </a:solidFill>
              </a:rPr>
              <a:t> » est employé pour décrire des activités criminelles traditionnelles dans lesquelles </a:t>
            </a:r>
            <a:endParaRPr sz="3162" b="1"/>
          </a:p>
          <a:p>
            <a:pPr marL="292794" lvl="0" indent="-292794" defTabSz="364015">
              <a:lnSpc>
                <a:spcPct val="90000"/>
              </a:lnSpc>
              <a:spcBef>
                <a:spcPts val="1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162" b="1"/>
          </a:p>
          <a:p>
            <a:pPr marL="1198875" lvl="3" indent="-320491" defTabSz="364015">
              <a:lnSpc>
                <a:spcPct val="90000"/>
              </a:lnSpc>
              <a:spcBef>
                <a:spcPts val="1400"/>
              </a:spcBef>
              <a:buSzPct val="150000"/>
              <a:buChar char="•"/>
              <a:defRPr sz="1800">
                <a:solidFill>
                  <a:srgbClr val="000000"/>
                </a:solidFill>
              </a:defRPr>
            </a:pPr>
            <a:r>
              <a:rPr sz="3162" b="1"/>
              <a:t>O</a:t>
            </a:r>
            <a:r>
              <a:rPr sz="3162" b="1">
                <a:solidFill>
                  <a:srgbClr val="414141"/>
                </a:solidFill>
              </a:rPr>
              <a:t>rdinateurs </a:t>
            </a:r>
            <a:endParaRPr sz="3162" b="1"/>
          </a:p>
          <a:p>
            <a:pPr marL="1198875" lvl="3" indent="-320491" defTabSz="364015">
              <a:lnSpc>
                <a:spcPct val="90000"/>
              </a:lnSpc>
              <a:spcBef>
                <a:spcPts val="1400"/>
              </a:spcBef>
              <a:buSzPct val="150000"/>
              <a:buChar char="•"/>
              <a:defRPr sz="1800">
                <a:solidFill>
                  <a:srgbClr val="000000"/>
                </a:solidFill>
              </a:defRPr>
            </a:pPr>
            <a:r>
              <a:rPr sz="3162" b="1">
                <a:solidFill>
                  <a:srgbClr val="414141"/>
                </a:solidFill>
              </a:rPr>
              <a:t>Equipement numériques mobile ou fixe ( Ipad, Iphone,…)</a:t>
            </a:r>
            <a:endParaRPr sz="3162" b="1"/>
          </a:p>
          <a:p>
            <a:pPr marL="1198875" lvl="3" indent="-320491" defTabSz="364015">
              <a:lnSpc>
                <a:spcPct val="90000"/>
              </a:lnSpc>
              <a:spcBef>
                <a:spcPts val="1400"/>
              </a:spcBef>
              <a:buSzPct val="150000"/>
              <a:buChar char="•"/>
              <a:defRPr sz="1800">
                <a:solidFill>
                  <a:srgbClr val="000000"/>
                </a:solidFill>
              </a:defRPr>
            </a:pPr>
            <a:r>
              <a:rPr sz="3162" b="1">
                <a:solidFill>
                  <a:srgbClr val="414141"/>
                </a:solidFill>
              </a:rPr>
              <a:t>Les réseaux Informatiques (Internet)</a:t>
            </a:r>
            <a:endParaRPr sz="3162" b="1"/>
          </a:p>
          <a:p>
            <a:pPr marL="1198875" lvl="3" indent="-320491" defTabSz="364015">
              <a:lnSpc>
                <a:spcPct val="90000"/>
              </a:lnSpc>
              <a:spcBef>
                <a:spcPts val="1400"/>
              </a:spcBef>
              <a:buSzPct val="150000"/>
              <a:buChar char="•"/>
              <a:defRPr sz="1800">
                <a:solidFill>
                  <a:srgbClr val="000000"/>
                </a:solidFill>
              </a:defRPr>
            </a:pPr>
            <a:r>
              <a:rPr sz="3162" b="1">
                <a:solidFill>
                  <a:srgbClr val="414141"/>
                </a:solidFill>
              </a:rPr>
              <a:t>Réseaux sociaux  </a:t>
            </a:r>
            <a:endParaRPr sz="3162" b="1"/>
          </a:p>
          <a:p>
            <a:pPr marL="1198875" lvl="3" indent="-320491" defTabSz="364015">
              <a:lnSpc>
                <a:spcPct val="90000"/>
              </a:lnSpc>
              <a:spcBef>
                <a:spcPts val="1400"/>
              </a:spcBef>
              <a:buSzPct val="150000"/>
              <a:buChar char="•"/>
              <a:defRPr sz="1800">
                <a:solidFill>
                  <a:srgbClr val="000000"/>
                </a:solidFill>
              </a:defRPr>
            </a:pPr>
            <a:r>
              <a:rPr sz="3162" b="1">
                <a:solidFill>
                  <a:srgbClr val="414141"/>
                </a:solidFill>
              </a:rPr>
              <a:t>Applications numériques </a:t>
            </a:r>
            <a:endParaRPr sz="3162" b="1"/>
          </a:p>
          <a:p>
            <a:pPr marL="0" lvl="0" indent="0" defTabSz="364015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162" b="1"/>
          </a:p>
          <a:p>
            <a:pPr marL="0" lvl="0" indent="0" defTabSz="364015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62" b="1">
                <a:solidFill>
                  <a:srgbClr val="414141"/>
                </a:solidFill>
              </a:rPr>
              <a:t>sont utilisés pour réaliser </a:t>
            </a:r>
            <a:r>
              <a:rPr sz="3162" b="1">
                <a:solidFill>
                  <a:srgbClr val="FF2600"/>
                </a:solidFill>
              </a:rPr>
              <a:t>Des Cyber Crimes.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Définition Cybercriminalité (2)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508000" y="2179637"/>
            <a:ext cx="11988800" cy="7097515"/>
          </a:xfrm>
          <a:prstGeom prst="rect">
            <a:avLst/>
          </a:prstGeom>
        </p:spPr>
        <p:txBody>
          <a:bodyPr/>
          <a:lstStyle/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204" b="1">
                <a:solidFill>
                  <a:srgbClr val="414141"/>
                </a:solidFill>
              </a:rPr>
              <a:t>Le système et/ou le réseau informatique est un </a:t>
            </a:r>
            <a:r>
              <a:rPr sz="3204" b="1">
                <a:solidFill>
                  <a:srgbClr val="FF2600"/>
                </a:solidFill>
              </a:rPr>
              <a:t>outil du crime.</a:t>
            </a: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204" b="1">
                <a:solidFill>
                  <a:srgbClr val="414141"/>
                </a:solidFill>
              </a:rPr>
              <a:t>Le système et/ou le réseau informatique est </a:t>
            </a:r>
            <a:r>
              <a:rPr sz="3204" b="1">
                <a:solidFill>
                  <a:srgbClr val="FF2600"/>
                </a:solidFill>
              </a:rPr>
              <a:t>une cible du crime.</a:t>
            </a:r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204" b="1">
                <a:solidFill>
                  <a:srgbClr val="414141"/>
                </a:solidFill>
              </a:rPr>
              <a:t>Le système et/ou le réseau informatique est </a:t>
            </a:r>
            <a:r>
              <a:rPr sz="3204" b="1">
                <a:solidFill>
                  <a:srgbClr val="FF2600"/>
                </a:solidFill>
              </a:rPr>
              <a:t>un lieu du crime.</a:t>
            </a:r>
            <a:r>
              <a:rPr sz="3204" b="1">
                <a:solidFill>
                  <a:srgbClr val="414141"/>
                </a:solidFill>
              </a:rPr>
              <a:t> </a:t>
            </a: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289494" lvl="0" indent="-289494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3204" b="1"/>
          </a:p>
          <a:p>
            <a:pPr marL="325933" lvl="0" indent="-325933" defTabSz="462743">
              <a:lnSpc>
                <a:spcPct val="9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204" b="1">
                <a:solidFill>
                  <a:srgbClr val="414141"/>
                </a:solidFill>
              </a:rPr>
              <a:t>Les crimes traditionnels </a:t>
            </a:r>
            <a:r>
              <a:rPr sz="3204" b="1">
                <a:solidFill>
                  <a:srgbClr val="FF2600"/>
                </a:solidFill>
              </a:rPr>
              <a:t>facilités</a:t>
            </a:r>
            <a:r>
              <a:rPr sz="3204" b="1">
                <a:solidFill>
                  <a:srgbClr val="414141"/>
                </a:solidFill>
              </a:rPr>
              <a:t> par </a:t>
            </a:r>
          </a:p>
          <a:p>
            <a:pPr marL="0" lvl="0" indent="0" algn="ctr" defTabSz="462743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4" b="1">
                <a:solidFill>
                  <a:srgbClr val="414141"/>
                </a:solidFill>
              </a:rPr>
              <a:t>Systèmes Numériques  et/ou des Réseaux Informatiques</a:t>
            </a:r>
          </a:p>
        </p:txBody>
      </p:sp>
      <p:sp>
        <p:nvSpPr>
          <p:cNvPr id="64" name="Shape 64"/>
          <p:cNvSpPr/>
          <p:nvPr/>
        </p:nvSpPr>
        <p:spPr>
          <a:xfrm rot="5340000">
            <a:off x="5208773" y="5791046"/>
            <a:ext cx="2597068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74B6A8"/>
          </a:solidFill>
          <a:ln w="25400">
            <a:solidFill>
              <a:srgbClr val="55857B"/>
            </a:solidFill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des Cyber Crimes (1)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508000" y="2179637"/>
            <a:ext cx="11988800" cy="6941676"/>
          </a:xfrm>
          <a:prstGeom prst="rect">
            <a:avLst/>
          </a:prstGeom>
        </p:spPr>
        <p:txBody>
          <a:bodyPr/>
          <a:lstStyle/>
          <a:p>
            <a:pPr marL="295050" lvl="0" indent="-295050" defTabSz="366818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endParaRPr sz="3276"/>
          </a:p>
          <a:p>
            <a:pPr marL="296974" lvl="0" indent="-296974" defTabSz="366818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414141"/>
                </a:solidFill>
              </a:rPr>
              <a:t>Crimes économiques </a:t>
            </a:r>
            <a:endParaRPr sz="3276" b="1"/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Accès non autorisé aux systèmes (bases de données, fichiers de traçabilité,…</a:t>
            </a:r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Vol de fonds, </a:t>
            </a:r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Vol d’objets (pièces d’antiquité,…)</a:t>
            </a:r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Détournement de (fonds, marchandises,..)</a:t>
            </a:r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Sabotage industriels (arrêter/démarrer une machine,…) </a:t>
            </a:r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Falsification de (recette de fabrication, documents,…)</a:t>
            </a:r>
          </a:p>
          <a:p>
            <a:pPr marL="510941" lvl="1" indent="-164231" defTabSz="366818">
              <a:spcBef>
                <a:spcPts val="14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76" b="1">
                <a:solidFill>
                  <a:srgbClr val="FF2600"/>
                </a:solidFill>
              </a:rPr>
              <a:t>Commerces interdits (Armes, drogues, personnes,… 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des Cyber Crimes (2)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0" lvl="1" indent="171450" defTabSz="372427">
              <a:spcBef>
                <a:spcPts val="1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000" b="1">
              <a:solidFill>
                <a:srgbClr val="FF2600"/>
              </a:solidFill>
            </a:endParaRPr>
          </a:p>
          <a:p>
            <a:pPr marL="421105" lvl="1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0327D1"/>
                </a:solidFill>
              </a:rPr>
              <a:t>Crimes envers des personnes 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Vol (argent, propriétés intellectuelles,… 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Assassina, 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Agression (physique, Verbale) 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Viol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Racisme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kidnaping, sequestrations</a:t>
            </a:r>
          </a:p>
          <a:p>
            <a:pPr marL="992605" lvl="3" indent="-135355" defTabSz="372427">
              <a:spcBef>
                <a:spcPts val="1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2600"/>
                </a:solidFill>
              </a:rPr>
              <a:t>Arnaques commerciales (e-commerce, e-business)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 defTabSz="572516">
              <a:spcBef>
                <a:spcPts val="1500"/>
              </a:spcBef>
              <a:defRPr sz="686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60">
                <a:solidFill>
                  <a:srgbClr val="D93E2B"/>
                </a:solidFill>
              </a:rPr>
              <a:t>Comment est-il le Cyber criminel?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829161"/>
          </a:xfrm>
          <a:prstGeom prst="rect">
            <a:avLst/>
          </a:prstGeom>
        </p:spPr>
        <p:txBody>
          <a:bodyPr/>
          <a:lstStyle/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Enfant</a:t>
            </a: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Adolescent </a:t>
            </a: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Adulte</a:t>
            </a:r>
            <a:endParaRPr sz="2900" b="1"/>
          </a:p>
          <a:p>
            <a:pPr marL="404895" lvl="0" indent="-404895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Etudiant(e)</a:t>
            </a: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Employé()e</a:t>
            </a: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Sans travail</a:t>
            </a:r>
            <a:endParaRPr sz="2900" b="1"/>
          </a:p>
          <a:p>
            <a:pPr marL="404895" lvl="0" indent="-404895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Entreprise, Fabricant,…)</a:t>
            </a: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Gouvernement</a:t>
            </a:r>
            <a:endParaRPr sz="2900" b="1"/>
          </a:p>
          <a:p>
            <a:pPr marL="652332" lvl="0" indent="-652332" defTabSz="47904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900" b="1">
                <a:solidFill>
                  <a:srgbClr val="414141"/>
                </a:solidFill>
              </a:rPr>
              <a:t>Organisme (ONG, Association, ….)</a:t>
            </a:r>
          </a:p>
        </p:txBody>
      </p:sp>
      <p:pic>
        <p:nvPicPr>
          <p:cNvPr id="7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4604" y="2606949"/>
            <a:ext cx="4497496" cy="505290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5599288" y="3973688"/>
            <a:ext cx="2594695" cy="1806225"/>
          </a:xfrm>
          <a:prstGeom prst="rightArrow">
            <a:avLst>
              <a:gd name="adj1" fmla="val 32000"/>
              <a:gd name="adj2" fmla="val 45000"/>
            </a:avLst>
          </a:prstGeom>
          <a:solidFill>
            <a:srgbClr val="74B6A8"/>
          </a:solidFill>
          <a:ln w="25400">
            <a:solidFill>
              <a:srgbClr val="55857B"/>
            </a:solidFill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70274" y="792161"/>
            <a:ext cx="11988803" cy="1219203"/>
          </a:xfrm>
          <a:prstGeom prst="rect">
            <a:avLst/>
          </a:prstGeom>
        </p:spPr>
        <p:txBody>
          <a:bodyPr/>
          <a:lstStyle/>
          <a:p>
            <a:pPr lvl="0" algn="l" defTabSz="91440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51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rPr>
              <a:t> </a:t>
            </a:r>
            <a:r>
              <a:rPr sz="5100">
                <a:solidFill>
                  <a:srgbClr val="FF2600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rPr>
              <a:t>Le</a:t>
            </a:r>
            <a:r>
              <a:rPr sz="51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rPr>
              <a:t> </a:t>
            </a:r>
            <a:r>
              <a:rPr sz="5100">
                <a:solidFill>
                  <a:srgbClr val="FF2600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rPr>
              <a:t>Cyber Criminel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4294967295"/>
          </p:nvPr>
        </p:nvSpPr>
        <p:spPr>
          <a:xfrm>
            <a:off x="3793066" y="2324100"/>
            <a:ext cx="9103361" cy="7212756"/>
          </a:xfrm>
          <a:prstGeom prst="rect">
            <a:avLst/>
          </a:prstGeom>
        </p:spPr>
        <p:txBody>
          <a:bodyPr anchor="t"/>
          <a:lstStyle/>
          <a:p>
            <a:pPr marL="1223433" lvl="0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Anonyme</a:t>
            </a:r>
          </a:p>
          <a:p>
            <a:pPr marL="1223433" lvl="0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Indépendant</a:t>
            </a: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 d’un emplacement physique</a:t>
            </a:r>
            <a:endParaRPr sz="2400" b="1">
              <a:solidFill>
                <a:srgbClr val="365B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3433" lvl="0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Plus</a:t>
            </a: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facile d’exercer</a:t>
            </a: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 (outils disponibles et techniques devenues très simples)</a:t>
            </a:r>
            <a:endParaRPr sz="2400" b="1">
              <a:solidFill>
                <a:srgbClr val="365B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3433" lvl="0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Champs d’action très vaste</a:t>
            </a:r>
          </a:p>
          <a:p>
            <a:pPr marL="1223433" lvl="0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Crime Très profitable</a:t>
            </a:r>
          </a:p>
          <a:p>
            <a:pPr marL="1223433" lvl="0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Très bas risque</a:t>
            </a: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>
              <a:solidFill>
                <a:srgbClr val="365B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37833" lvl="2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Vides juridiques, </a:t>
            </a:r>
          </a:p>
          <a:p>
            <a:pPr marL="2137833" lvl="2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Victime qui ne déclare pas </a:t>
            </a:r>
          </a:p>
          <a:p>
            <a:pPr marL="2137833" lvl="2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Difficulté de traçabilité, </a:t>
            </a:r>
          </a:p>
          <a:p>
            <a:pPr marL="2137833" lvl="2" indent="-1223433" defTabSz="914400">
              <a:spcBef>
                <a:spcPts val="500"/>
              </a:spcBef>
              <a:buClr>
                <a:srgbClr val="000080"/>
              </a:buClr>
              <a:buSzPct val="150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365B91"/>
                </a:solidFill>
                <a:latin typeface="Arial"/>
                <a:ea typeface="Arial"/>
                <a:cs typeface="Arial"/>
                <a:sym typeface="Arial"/>
              </a:rPr>
              <a:t>Cyber criminel intercontinentaux</a:t>
            </a:r>
          </a:p>
        </p:txBody>
      </p:sp>
      <p:pic>
        <p:nvPicPr>
          <p:cNvPr id="79" name="image4.jpeg" descr="Hack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879" y="2444835"/>
            <a:ext cx="3673252" cy="4558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794</Words>
  <Application>Microsoft Office PowerPoint</Application>
  <PresentationFormat>Personnalisé</PresentationFormat>
  <Paragraphs>213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Bodoni SvtyTwo ITC TT-Bold</vt:lpstr>
      <vt:lpstr>Bodoni SvtyTwo ITC TT-Book</vt:lpstr>
      <vt:lpstr>Bodoni SvtyTwo OS ITC TT-Bold</vt:lpstr>
      <vt:lpstr>Helvetica</vt:lpstr>
      <vt:lpstr>Helvetica Neue</vt:lpstr>
      <vt:lpstr>Palatino</vt:lpstr>
      <vt:lpstr>Wingdings</vt:lpstr>
      <vt:lpstr>Zapf Dingbats</vt:lpstr>
      <vt:lpstr>Default</vt:lpstr>
      <vt:lpstr> Cybercriminalité:  de la Police Scientifique à la Police numérique </vt:lpstr>
      <vt:lpstr>Plan</vt:lpstr>
      <vt:lpstr>Introduction</vt:lpstr>
      <vt:lpstr>Définition Cybercriminalité (1)</vt:lpstr>
      <vt:lpstr>Définition Cybercriminalité (2)</vt:lpstr>
      <vt:lpstr>Types des Cyber Crimes (1)</vt:lpstr>
      <vt:lpstr>Types des Cyber Crimes (2)</vt:lpstr>
      <vt:lpstr>Comment est-il le Cyber criminel?</vt:lpstr>
      <vt:lpstr> Le Cyber Criminel</vt:lpstr>
      <vt:lpstr>Les armes du  Cyber criminel?</vt:lpstr>
      <vt:lpstr>Présentation PowerPoint</vt:lpstr>
      <vt:lpstr>Présentation PowerPoint</vt:lpstr>
      <vt:lpstr>Les Cyber Attaques sur des ressources  Matérielles et Logicielles</vt:lpstr>
      <vt:lpstr>Les Cyber Attaques sur les individus</vt:lpstr>
      <vt:lpstr>Cyber Scène du Crime</vt:lpstr>
      <vt:lpstr>Les politiques de sécurités</vt:lpstr>
      <vt:lpstr>Types des politiques de sécurité</vt:lpstr>
      <vt:lpstr>Techniques de Sécurité Numériques</vt:lpstr>
      <vt:lpstr>Procédures    Organisationnelles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Cybercriminalité:  de la Police Scientifique à la Police numérique </dc:title>
  <dc:creator>hp</dc:creator>
  <cp:lastModifiedBy>hp</cp:lastModifiedBy>
  <cp:revision>1</cp:revision>
  <dcterms:modified xsi:type="dcterms:W3CDTF">2023-04-25T13:40:15Z</dcterms:modified>
</cp:coreProperties>
</file>