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373" r:id="rId3"/>
    <p:sldId id="393" r:id="rId4"/>
    <p:sldId id="374" r:id="rId5"/>
    <p:sldId id="375" r:id="rId6"/>
    <p:sldId id="376" r:id="rId7"/>
    <p:sldId id="377" r:id="rId8"/>
    <p:sldId id="378" r:id="rId9"/>
    <p:sldId id="390" r:id="rId10"/>
    <p:sldId id="379" r:id="rId11"/>
    <p:sldId id="391" r:id="rId12"/>
    <p:sldId id="392" r:id="rId13"/>
    <p:sldId id="380" r:id="rId14"/>
    <p:sldId id="414" r:id="rId15"/>
    <p:sldId id="413" r:id="rId16"/>
    <p:sldId id="381" r:id="rId17"/>
    <p:sldId id="382" r:id="rId18"/>
    <p:sldId id="383" r:id="rId19"/>
    <p:sldId id="384" r:id="rId20"/>
    <p:sldId id="385" r:id="rId21"/>
    <p:sldId id="386" r:id="rId22"/>
    <p:sldId id="415" r:id="rId23"/>
    <p:sldId id="387" r:id="rId24"/>
    <p:sldId id="388" r:id="rId25"/>
    <p:sldId id="389" r:id="rId26"/>
    <p:sldId id="417" r:id="rId27"/>
    <p:sldId id="420" r:id="rId28"/>
    <p:sldId id="421" r:id="rId29"/>
    <p:sldId id="418" r:id="rId30"/>
    <p:sldId id="422" r:id="rId3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15620"/>
    <p:restoredTop sz="94660"/>
  </p:normalViewPr>
  <p:slideViewPr>
    <p:cSldViewPr>
      <p:cViewPr>
        <p:scale>
          <a:sx n="75" d="100"/>
          <a:sy n="75" d="100"/>
        </p:scale>
        <p:origin x="-1014" y="-6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61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EEA782-6F69-470C-A900-05F60E787EB5}" type="datetimeFigureOut">
              <a:rPr lang="fr-FR" smtClean="0"/>
              <a:pPr/>
              <a:t>06/11/2025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B5F5F0-F9C9-4E2A-9054-0F8B26C353C7}"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12ADBDD-5A3B-4A8E-ADE6-AB433DFDB8CB}" type="datetime1">
              <a:rPr lang="fr-FR" smtClean="0"/>
              <a:pPr/>
              <a:t>06/11/2025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1067358-C9AA-43F8-878F-160DA2632154}" type="datetime1">
              <a:rPr lang="fr-FR" smtClean="0"/>
              <a:pPr/>
              <a:t>06/11/2025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D268FDC-78C2-4FB7-9C71-01FE5FCEFCB5}" type="datetime1">
              <a:rPr lang="fr-FR" smtClean="0"/>
              <a:pPr/>
              <a:t>06/11/2025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91CC273-7FF7-49A1-A3C1-C02057E1731C}" type="datetime1">
              <a:rPr lang="fr-FR" smtClean="0"/>
              <a:pPr/>
              <a:t>06/11/2025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3B05811A-188A-493A-912D-67CCC6CC4D65}" type="datetime1">
              <a:rPr lang="fr-FR" smtClean="0"/>
              <a:pPr/>
              <a:t>06/11/2025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E6BC3D3-C807-4905-8068-84C9CD5A16E2}" type="datetime1">
              <a:rPr lang="fr-FR" smtClean="0"/>
              <a:pPr/>
              <a:t>06/11/2025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100B3EF-A95B-4648-9586-73539ECC5B4C}" type="datetime1">
              <a:rPr lang="fr-FR" smtClean="0"/>
              <a:pPr/>
              <a:t>06/11/2025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47EA523-CF4A-4992-AEE0-7A68AA7DED14}" type="datetime1">
              <a:rPr lang="fr-FR" smtClean="0"/>
              <a:pPr/>
              <a:t>06/11/2025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788710B-E5FA-4B63-830E-4E527692DAE2}" type="datetime1">
              <a:rPr lang="fr-FR" smtClean="0"/>
              <a:pPr/>
              <a:t>06/11/2025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CD242AB-9D9F-4506-A2A7-4F21EBCF558C}" type="datetime1">
              <a:rPr lang="fr-FR" smtClean="0"/>
              <a:pPr/>
              <a:t>06/11/2025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9B86D0-E451-4723-81E9-AC5D04919D43}" type="datetime1">
              <a:rPr lang="fr-FR" smtClean="0"/>
              <a:pPr/>
              <a:t>06/11/2025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A01256-4E59-45A4-8809-805006FA2D6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2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bodyPr>
          <a:lstStyle/>
          <a:p>
            <a:r>
              <a:rPr lang="fr-FR" sz="6600" b="1" dirty="0" smtClean="0">
                <a:solidFill>
                  <a:srgbClr val="FF0000"/>
                </a:solidFill>
              </a:rPr>
              <a:t>Pathologie et réhabilitation des ouvrages </a:t>
            </a:r>
            <a:endParaRPr lang="fr-FR" sz="6600" b="1" dirty="0">
              <a:solidFill>
                <a:srgbClr val="FF0000"/>
              </a:solidFill>
            </a:endParaRPr>
          </a:p>
        </p:txBody>
      </p:sp>
      <p:sp>
        <p:nvSpPr>
          <p:cNvPr id="3" name="Sous-titre 2"/>
          <p:cNvSpPr>
            <a:spLocks noGrp="1"/>
          </p:cNvSpPr>
          <p:nvPr>
            <p:ph type="subTitle" idx="1"/>
          </p:nvPr>
        </p:nvSpPr>
        <p:spPr/>
        <p:txBody>
          <a:bodyPr/>
          <a:lstStyle/>
          <a:p>
            <a:endParaRPr lang="fr-FR" dirty="0"/>
          </a:p>
        </p:txBody>
      </p:sp>
      <p:sp>
        <p:nvSpPr>
          <p:cNvPr id="4" name="Espace réservé de la date 3"/>
          <p:cNvSpPr>
            <a:spLocks noGrp="1"/>
          </p:cNvSpPr>
          <p:nvPr>
            <p:ph type="dt" sz="half" idx="10"/>
          </p:nvPr>
        </p:nvSpPr>
        <p:spPr/>
        <p:txBody>
          <a:bodyPr/>
          <a:lstStyle/>
          <a:p>
            <a:fld id="{85E72389-C3F0-436B-BCDA-ADF0843A3F10}" type="datetime1">
              <a:rPr lang="fr-FR" smtClean="0"/>
              <a:pPr/>
              <a:t>06/11/2025</a:t>
            </a:fld>
            <a:endParaRPr lang="fr-FR"/>
          </a:p>
        </p:txBody>
      </p:sp>
      <p:sp>
        <p:nvSpPr>
          <p:cNvPr id="5" name="Espace réservé du numéro de diapositive 4"/>
          <p:cNvSpPr>
            <a:spLocks noGrp="1"/>
          </p:cNvSpPr>
          <p:nvPr>
            <p:ph type="sldNum" sz="quarter" idx="12"/>
          </p:nvPr>
        </p:nvSpPr>
        <p:spPr/>
        <p:txBody>
          <a:bodyPr/>
          <a:lstStyle/>
          <a:p>
            <a:fld id="{6CA01256-4E59-45A4-8809-805006FA2D6E}" type="slidenum">
              <a:rPr lang="fr-FR" smtClean="0"/>
              <a:pPr/>
              <a:t>1</a:t>
            </a:fld>
            <a:endParaRPr lang="fr-FR"/>
          </a:p>
        </p:txBody>
      </p:sp>
      <p:sp>
        <p:nvSpPr>
          <p:cNvPr id="6" name="Espace réservé du pied de page 5"/>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10</a:t>
            </a:fld>
            <a:endParaRPr lang="fr-FR"/>
          </a:p>
        </p:txBody>
      </p:sp>
      <p:sp>
        <p:nvSpPr>
          <p:cNvPr id="5" name="Rectangle 4"/>
          <p:cNvSpPr/>
          <p:nvPr/>
        </p:nvSpPr>
        <p:spPr>
          <a:xfrm>
            <a:off x="642910" y="1071546"/>
            <a:ext cx="7929618" cy="4339650"/>
          </a:xfrm>
          <a:prstGeom prst="rect">
            <a:avLst/>
          </a:prstGeom>
        </p:spPr>
        <p:txBody>
          <a:bodyPr wrap="square">
            <a:spAutoFit/>
          </a:bodyPr>
          <a:lstStyle/>
          <a:p>
            <a:r>
              <a:rPr lang="fr-FR" sz="2400" b="1" dirty="0" smtClean="0">
                <a:solidFill>
                  <a:srgbClr val="FF0000"/>
                </a:solidFill>
              </a:rPr>
              <a:t>Quelles peuvent en être les conséquences </a:t>
            </a:r>
            <a:r>
              <a:rPr lang="fr-FR" sz="2400" dirty="0" smtClean="0"/>
              <a:t>?</a:t>
            </a:r>
          </a:p>
          <a:p>
            <a:endParaRPr lang="fr-FR" sz="2400" dirty="0" smtClean="0"/>
          </a:p>
          <a:p>
            <a:r>
              <a:rPr lang="fr-FR" sz="2400" dirty="0" smtClean="0"/>
              <a:t> Les désordres observables sur les ouvrages correspondent à des phénomènes de faïençage, de fissuration majeure, de cônes d'éclatement.</a:t>
            </a:r>
          </a:p>
          <a:p>
            <a:endParaRPr lang="fr-FR" sz="2400" dirty="0" smtClean="0"/>
          </a:p>
          <a:p>
            <a:endParaRPr lang="fr-FR" dirty="0" smtClean="0"/>
          </a:p>
          <a:p>
            <a:r>
              <a:rPr lang="fr-FR" dirty="0" smtClean="0"/>
              <a:t>    </a:t>
            </a:r>
            <a:r>
              <a:rPr lang="fr-FR" sz="2400" dirty="0" smtClean="0">
                <a:solidFill>
                  <a:srgbClr val="00B050"/>
                </a:solidFill>
              </a:rPr>
              <a:t>Ces désordres peuvent être associés à des exsudations  de gel au travers des fissures créées. Ils constituent un ensemble de signes qui, pris séparément, ne sont pas caractéristiques de cette pathologie.</a:t>
            </a:r>
          </a:p>
          <a:p>
            <a:r>
              <a:rPr lang="fr-FR" dirty="0" smtClean="0"/>
              <a:t> </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11</a:t>
            </a:fld>
            <a:endParaRPr lang="fr-FR"/>
          </a:p>
        </p:txBody>
      </p:sp>
      <p:sp>
        <p:nvSpPr>
          <p:cNvPr id="5" name="Rectangle 4"/>
          <p:cNvSpPr/>
          <p:nvPr/>
        </p:nvSpPr>
        <p:spPr>
          <a:xfrm>
            <a:off x="428596" y="1443841"/>
            <a:ext cx="8001056" cy="2585323"/>
          </a:xfrm>
          <a:prstGeom prst="rect">
            <a:avLst/>
          </a:prstGeom>
        </p:spPr>
        <p:txBody>
          <a:bodyPr wrap="square">
            <a:spAutoFit/>
          </a:bodyPr>
          <a:lstStyle/>
          <a:p>
            <a:endParaRPr lang="fr-FR" dirty="0" smtClean="0"/>
          </a:p>
          <a:p>
            <a:r>
              <a:rPr lang="fr-FR" dirty="0" smtClean="0"/>
              <a:t> </a:t>
            </a:r>
            <a:r>
              <a:rPr lang="fr-FR" sz="2400" dirty="0" smtClean="0"/>
              <a:t>En règle générale, ils apparaissent </a:t>
            </a:r>
            <a:r>
              <a:rPr lang="fr-FR" sz="2400" b="1" dirty="0" smtClean="0">
                <a:solidFill>
                  <a:srgbClr val="00B050"/>
                </a:solidFill>
              </a:rPr>
              <a:t>quelques années ou dizaines d’années après la construction</a:t>
            </a:r>
            <a:r>
              <a:rPr lang="fr-FR" sz="2400" dirty="0" smtClean="0"/>
              <a:t>. </a:t>
            </a:r>
          </a:p>
          <a:p>
            <a:endParaRPr lang="fr-FR" sz="2400" dirty="0" smtClean="0"/>
          </a:p>
          <a:p>
            <a:r>
              <a:rPr lang="fr-FR" sz="2400" dirty="0" smtClean="0">
                <a:solidFill>
                  <a:srgbClr val="FF0000"/>
                </a:solidFill>
              </a:rPr>
              <a:t>Dans le cas de granulats à cinétique de réaction rapide et de teneurs en alcalins élevées, ils peuvent néanmoins se manifester beaucoup plus tôt (moins de 5 ans). </a:t>
            </a:r>
            <a:endParaRPr lang="fr-FR" sz="2400"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12</a:t>
            </a:fld>
            <a:endParaRPr lang="fr-FR"/>
          </a:p>
        </p:txBody>
      </p:sp>
      <p:sp>
        <p:nvSpPr>
          <p:cNvPr id="5" name="Rectangle 4"/>
          <p:cNvSpPr/>
          <p:nvPr/>
        </p:nvSpPr>
        <p:spPr>
          <a:xfrm>
            <a:off x="857224" y="2413338"/>
            <a:ext cx="7572428" cy="2677656"/>
          </a:xfrm>
          <a:prstGeom prst="rect">
            <a:avLst/>
          </a:prstGeom>
        </p:spPr>
        <p:txBody>
          <a:bodyPr wrap="square">
            <a:spAutoFit/>
          </a:bodyPr>
          <a:lstStyle/>
          <a:p>
            <a:r>
              <a:rPr lang="fr-FR" sz="2800" dirty="0" smtClean="0">
                <a:solidFill>
                  <a:srgbClr val="00B050"/>
                </a:solidFill>
              </a:rPr>
              <a:t>Enfin, d’un point de vue mécanique, la résistance à la traction par flexion ou à la traction pure est plus affectée que la résistance à la compression et le module d’élasticité peut subir des diminutions importantes avant même que des expansions significatives soient observées.</a:t>
            </a:r>
            <a:endParaRPr lang="fr-FR" sz="2800" dirty="0">
              <a:solidFill>
                <a:srgbClr val="00B05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13</a:t>
            </a:fld>
            <a:endParaRPr lang="fr-FR"/>
          </a:p>
        </p:txBody>
      </p:sp>
      <p:sp>
        <p:nvSpPr>
          <p:cNvPr id="5" name="Rectangle 4"/>
          <p:cNvSpPr/>
          <p:nvPr/>
        </p:nvSpPr>
        <p:spPr>
          <a:xfrm>
            <a:off x="571472" y="785794"/>
            <a:ext cx="8286808" cy="4647426"/>
          </a:xfrm>
          <a:prstGeom prst="rect">
            <a:avLst/>
          </a:prstGeom>
        </p:spPr>
        <p:txBody>
          <a:bodyPr wrap="square">
            <a:spAutoFit/>
          </a:bodyPr>
          <a:lstStyle/>
          <a:p>
            <a:r>
              <a:rPr lang="fr-FR" sz="2800" dirty="0" smtClean="0"/>
              <a:t>La pathologie et les manifestations externes se signalent par un ou plusieurs des symptômes suivants :</a:t>
            </a:r>
          </a:p>
          <a:p>
            <a:endParaRPr lang="fr-FR" sz="2800" dirty="0" smtClean="0"/>
          </a:p>
          <a:p>
            <a:r>
              <a:rPr lang="fr-FR" sz="2800" dirty="0" smtClean="0"/>
              <a:t>-</a:t>
            </a:r>
            <a:r>
              <a:rPr lang="fr-FR" sz="2800" dirty="0" smtClean="0">
                <a:solidFill>
                  <a:srgbClr val="0070C0"/>
                </a:solidFill>
              </a:rPr>
              <a:t> une fissuration,</a:t>
            </a:r>
          </a:p>
          <a:p>
            <a:r>
              <a:rPr lang="fr-FR" sz="2800" dirty="0" smtClean="0">
                <a:solidFill>
                  <a:srgbClr val="0070C0"/>
                </a:solidFill>
              </a:rPr>
              <a:t>- un faïençage à mailles plus ou moins larges ou en étoile ou une fissuration orientée suivant une direction fonction de la distribution des armatures,</a:t>
            </a:r>
          </a:p>
          <a:p>
            <a:r>
              <a:rPr lang="fr-FR" sz="2800" dirty="0" smtClean="0">
                <a:solidFill>
                  <a:srgbClr val="0070C0"/>
                </a:solidFill>
              </a:rPr>
              <a:t>- des exsudations blanches formées de calcite et parfois de gels translucides,</a:t>
            </a:r>
          </a:p>
          <a:p>
            <a:r>
              <a:rPr lang="fr-FR" sz="2000" i="1" dirty="0" smtClean="0"/>
              <a:t>(</a:t>
            </a:r>
            <a:r>
              <a:rPr lang="fr-FR" sz="2000" i="1" dirty="0" smtClean="0">
                <a:solidFill>
                  <a:srgbClr val="FF0000"/>
                </a:solidFill>
              </a:rPr>
              <a:t>Présence anormale, à la surface du béton d'un de ses constituants.</a:t>
            </a:r>
            <a:r>
              <a:rPr lang="fr-FR" sz="2000" i="1" dirty="0" smtClean="0"/>
              <a:t>)</a:t>
            </a:r>
          </a:p>
          <a:p>
            <a:endParaRPr lang="fr-FR" sz="2400" dirty="0" smtClean="0">
              <a:solidFill>
                <a:srgbClr val="0070C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14</a:t>
            </a:fld>
            <a:endParaRPr lang="fr-FR"/>
          </a:p>
        </p:txBody>
      </p:sp>
      <p:sp>
        <p:nvSpPr>
          <p:cNvPr id="5" name="Rectangle 4"/>
          <p:cNvSpPr/>
          <p:nvPr/>
        </p:nvSpPr>
        <p:spPr>
          <a:xfrm>
            <a:off x="142844" y="142852"/>
            <a:ext cx="7929618" cy="3539430"/>
          </a:xfrm>
          <a:prstGeom prst="rect">
            <a:avLst/>
          </a:prstGeom>
        </p:spPr>
        <p:txBody>
          <a:bodyPr wrap="square">
            <a:spAutoFit/>
          </a:bodyPr>
          <a:lstStyle/>
          <a:p>
            <a:r>
              <a:rPr lang="fr-FR" sz="2800" dirty="0" smtClean="0">
                <a:solidFill>
                  <a:srgbClr val="0070C0"/>
                </a:solidFill>
              </a:rPr>
              <a:t>- des pustules ou cratères avec des éclatements localisés en forme de petits cônes résultant de la réaction de gros granulats superficiels qui sont visibles au fond des cratères d'éclatement,</a:t>
            </a:r>
          </a:p>
          <a:p>
            <a:endParaRPr lang="fr-FR" sz="2800" dirty="0" smtClean="0">
              <a:solidFill>
                <a:srgbClr val="0070C0"/>
              </a:solidFill>
            </a:endParaRPr>
          </a:p>
          <a:p>
            <a:r>
              <a:rPr lang="fr-FR" sz="2800" dirty="0" smtClean="0">
                <a:solidFill>
                  <a:srgbClr val="0070C0"/>
                </a:solidFill>
              </a:rPr>
              <a:t>- des mouvements et déformations,</a:t>
            </a:r>
          </a:p>
          <a:p>
            <a:endParaRPr lang="fr-FR" sz="2800" dirty="0" smtClean="0">
              <a:solidFill>
                <a:srgbClr val="0070C0"/>
              </a:solidFill>
            </a:endParaRPr>
          </a:p>
          <a:p>
            <a:r>
              <a:rPr lang="fr-FR" sz="2800" dirty="0" smtClean="0">
                <a:solidFill>
                  <a:srgbClr val="0070C0"/>
                </a:solidFill>
              </a:rPr>
              <a:t>- des colorations ou décolorations</a:t>
            </a:r>
            <a:endParaRPr lang="fr-FR" sz="2800" dirty="0">
              <a:solidFill>
                <a:srgbClr val="0070C0"/>
              </a:solidFill>
            </a:endParaRPr>
          </a:p>
        </p:txBody>
      </p:sp>
      <p:pic>
        <p:nvPicPr>
          <p:cNvPr id="8194" name="Picture 2" descr="C:\Users\HIBA\Music\PATHOLOGIE\images.jpg"/>
          <p:cNvPicPr>
            <a:picLocks noChangeAspect="1" noChangeArrowheads="1"/>
          </p:cNvPicPr>
          <p:nvPr/>
        </p:nvPicPr>
        <p:blipFill>
          <a:blip r:embed="rId2"/>
          <a:srcRect/>
          <a:stretch>
            <a:fillRect/>
          </a:stretch>
        </p:blipFill>
        <p:spPr bwMode="auto">
          <a:xfrm>
            <a:off x="6000760" y="3357562"/>
            <a:ext cx="2095500" cy="2190750"/>
          </a:xfrm>
          <a:prstGeom prst="rect">
            <a:avLst/>
          </a:prstGeom>
          <a:noFill/>
        </p:spPr>
      </p:pic>
      <p:pic>
        <p:nvPicPr>
          <p:cNvPr id="8195" name="Picture 3" descr="C:\Users\HIBA\Music\PATHOLOGIE\images (2).jpg"/>
          <p:cNvPicPr>
            <a:picLocks noChangeAspect="1" noChangeArrowheads="1"/>
          </p:cNvPicPr>
          <p:nvPr/>
        </p:nvPicPr>
        <p:blipFill>
          <a:blip r:embed="rId3"/>
          <a:srcRect/>
          <a:stretch>
            <a:fillRect/>
          </a:stretch>
        </p:blipFill>
        <p:spPr bwMode="auto">
          <a:xfrm>
            <a:off x="1500166" y="3714752"/>
            <a:ext cx="3238506" cy="2616713"/>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15</a:t>
            </a:fld>
            <a:endParaRPr lang="fr-FR"/>
          </a:p>
        </p:txBody>
      </p:sp>
      <p:pic>
        <p:nvPicPr>
          <p:cNvPr id="5" name="Picture 3" descr="C:\Users\HIBA\Music\PATHOLOGIE\téléchargement (11).jpg"/>
          <p:cNvPicPr>
            <a:picLocks noChangeAspect="1" noChangeArrowheads="1"/>
          </p:cNvPicPr>
          <p:nvPr/>
        </p:nvPicPr>
        <p:blipFill>
          <a:blip r:embed="rId2"/>
          <a:srcRect/>
          <a:stretch>
            <a:fillRect/>
          </a:stretch>
        </p:blipFill>
        <p:spPr bwMode="auto">
          <a:xfrm>
            <a:off x="2143108" y="500042"/>
            <a:ext cx="5429288" cy="5429288"/>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16</a:t>
            </a:fld>
            <a:endParaRPr lang="fr-FR"/>
          </a:p>
        </p:txBody>
      </p:sp>
      <p:sp>
        <p:nvSpPr>
          <p:cNvPr id="5" name="Rectangle 4"/>
          <p:cNvSpPr/>
          <p:nvPr/>
        </p:nvSpPr>
        <p:spPr>
          <a:xfrm>
            <a:off x="428596" y="785794"/>
            <a:ext cx="8001056" cy="4524315"/>
          </a:xfrm>
          <a:prstGeom prst="rect">
            <a:avLst/>
          </a:prstGeom>
        </p:spPr>
        <p:txBody>
          <a:bodyPr wrap="square">
            <a:spAutoFit/>
          </a:bodyPr>
          <a:lstStyle/>
          <a:p>
            <a:r>
              <a:rPr lang="fr-FR" sz="2400" dirty="0" smtClean="0"/>
              <a:t> En France, le LCPC (Laboratoire central des ponts et chaussées) a publié, en 1994, un guide élaboré par un comité technique et un groupe d’experts regroupant la plupart des acteurs œuvrant dans les domaines du BTP et du génie civil.</a:t>
            </a:r>
          </a:p>
          <a:p>
            <a:endParaRPr lang="fr-FR" sz="2400" dirty="0" smtClean="0"/>
          </a:p>
          <a:p>
            <a:r>
              <a:rPr lang="fr-FR" sz="2400" dirty="0" smtClean="0"/>
              <a:t> Ce guide propose une démarche préventive permettant de limiter les risques d’apparition de phénomènes d’alcali-réaction dans les ouvrages. Depuis sa publication et son utilisation par les prescripteurs, le nombre de cas révélés a diminué. Le principe de la démarche consiste à déterminer le niveau de risque acceptable et le seuil de prévention à atteindre en fonction du type d’ouvrage </a:t>
            </a:r>
            <a:endParaRPr lang="fr-FR"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642910" y="285728"/>
            <a:ext cx="7772400" cy="1470025"/>
          </a:xfrm>
        </p:spPr>
        <p:txBody>
          <a:bodyPr/>
          <a:lstStyle/>
          <a:p>
            <a:r>
              <a:rPr lang="fr-FR" b="1" u="sng" dirty="0" smtClean="0">
                <a:solidFill>
                  <a:srgbClr val="00B050"/>
                </a:solidFill>
              </a:rPr>
              <a:t>ANALYSE DES GRANULATS </a:t>
            </a:r>
            <a:endParaRPr lang="fr-FR" b="1" u="sng" dirty="0">
              <a:solidFill>
                <a:srgbClr val="00B050"/>
              </a:solidFill>
            </a:endParaRPr>
          </a:p>
        </p:txBody>
      </p:sp>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17</a:t>
            </a:fld>
            <a:endParaRPr lang="fr-FR"/>
          </a:p>
        </p:txBody>
      </p:sp>
      <p:sp>
        <p:nvSpPr>
          <p:cNvPr id="5" name="Rectangle 4"/>
          <p:cNvSpPr/>
          <p:nvPr/>
        </p:nvSpPr>
        <p:spPr>
          <a:xfrm>
            <a:off x="428596" y="1714488"/>
            <a:ext cx="8286808" cy="4524315"/>
          </a:xfrm>
          <a:prstGeom prst="rect">
            <a:avLst/>
          </a:prstGeom>
        </p:spPr>
        <p:txBody>
          <a:bodyPr wrap="square">
            <a:spAutoFit/>
          </a:bodyPr>
          <a:lstStyle/>
          <a:p>
            <a:r>
              <a:rPr lang="fr-FR" sz="2400" dirty="0" smtClean="0">
                <a:solidFill>
                  <a:srgbClr val="FF0000"/>
                </a:solidFill>
              </a:rPr>
              <a:t>On procède à une identification pétrographique du granulat au sens large qui peut s'appuyer, soit uniquement sur une analyse chimique, soit par des examens pétrographiques plus poussés utilisant tout ou partie de méthodes telles que :</a:t>
            </a:r>
          </a:p>
          <a:p>
            <a:endParaRPr lang="fr-FR" sz="2400" dirty="0" smtClean="0">
              <a:solidFill>
                <a:srgbClr val="FF0000"/>
              </a:solidFill>
            </a:endParaRPr>
          </a:p>
          <a:p>
            <a:pPr>
              <a:buFontTx/>
              <a:buChar char="-"/>
            </a:pPr>
            <a:r>
              <a:rPr lang="fr-FR" sz="2400" dirty="0" smtClean="0">
                <a:solidFill>
                  <a:srgbClr val="0070C0"/>
                </a:solidFill>
              </a:rPr>
              <a:t>l'analyse pétrographique sur lame mince,</a:t>
            </a:r>
            <a:br>
              <a:rPr lang="fr-FR" sz="2400" dirty="0" smtClean="0">
                <a:solidFill>
                  <a:srgbClr val="0070C0"/>
                </a:solidFill>
              </a:rPr>
            </a:br>
            <a:r>
              <a:rPr lang="fr-FR" sz="2400" dirty="0" smtClean="0">
                <a:solidFill>
                  <a:srgbClr val="0070C0"/>
                </a:solidFill>
              </a:rPr>
              <a:t>- la diffraction X,</a:t>
            </a:r>
            <a:br>
              <a:rPr lang="fr-FR" sz="2400" dirty="0" smtClean="0">
                <a:solidFill>
                  <a:srgbClr val="0070C0"/>
                </a:solidFill>
              </a:rPr>
            </a:br>
            <a:r>
              <a:rPr lang="fr-FR" sz="2400" dirty="0" smtClean="0">
                <a:solidFill>
                  <a:srgbClr val="0070C0"/>
                </a:solidFill>
              </a:rPr>
              <a:t>- la spectrographie </a:t>
            </a:r>
            <a:r>
              <a:rPr lang="fr-FR" sz="2400" dirty="0" err="1" smtClean="0">
                <a:solidFill>
                  <a:srgbClr val="0070C0"/>
                </a:solidFill>
              </a:rPr>
              <a:t>infra-rouge</a:t>
            </a:r>
            <a:r>
              <a:rPr lang="fr-FR" sz="2400" dirty="0" smtClean="0">
                <a:solidFill>
                  <a:srgbClr val="0070C0"/>
                </a:solidFill>
              </a:rPr>
              <a:t> qui permet de déterminer la</a:t>
            </a:r>
            <a:br>
              <a:rPr lang="fr-FR" sz="2400" dirty="0" smtClean="0">
                <a:solidFill>
                  <a:srgbClr val="0070C0"/>
                </a:solidFill>
              </a:rPr>
            </a:br>
            <a:r>
              <a:rPr lang="fr-FR" sz="2400" dirty="0" smtClean="0">
                <a:solidFill>
                  <a:srgbClr val="0070C0"/>
                </a:solidFill>
              </a:rPr>
              <a:t>nature des liaisons chimiques présentes dans une molécule</a:t>
            </a:r>
            <a:r>
              <a:rPr lang="fr-FR" sz="2400" dirty="0" smtClean="0"/>
              <a:t>  </a:t>
            </a:r>
          </a:p>
          <a:p>
            <a:r>
              <a:rPr lang="fr-FR" sz="2400" dirty="0" smtClean="0">
                <a:solidFill>
                  <a:srgbClr val="0070C0"/>
                </a:solidFill>
              </a:rPr>
              <a:t/>
            </a:r>
            <a:br>
              <a:rPr lang="fr-FR" sz="2400" dirty="0" smtClean="0">
                <a:solidFill>
                  <a:srgbClr val="0070C0"/>
                </a:solidFill>
              </a:rPr>
            </a:br>
            <a:r>
              <a:rPr lang="fr-FR" sz="2400" dirty="0" smtClean="0">
                <a:solidFill>
                  <a:srgbClr val="0070C0"/>
                </a:solidFill>
              </a:rPr>
              <a:t>- des essais de réactivité par examen au microscope électronique à balayage après traitement alcalin, etc.</a:t>
            </a:r>
            <a:endParaRPr lang="fr-FR" sz="2400" dirty="0">
              <a:solidFill>
                <a:srgbClr val="0070C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r>
              <a:rPr lang="fr-FR" dirty="0" smtClean="0"/>
              <a:t>Après identification pétrographique du granulat :</a:t>
            </a:r>
          </a:p>
          <a:p>
            <a:r>
              <a:rPr lang="fr-FR" dirty="0" smtClean="0"/>
              <a:t>- soit le granulat ne contient pas d'espèces réactives en quantité néfaste et il est directement classé non réactif (NR),</a:t>
            </a:r>
          </a:p>
          <a:p>
            <a:r>
              <a:rPr lang="fr-FR" dirty="0" smtClean="0"/>
              <a:t>- </a:t>
            </a:r>
            <a:r>
              <a:rPr lang="fr-FR" dirty="0" smtClean="0">
                <a:solidFill>
                  <a:srgbClr val="00B0F0"/>
                </a:solidFill>
              </a:rPr>
              <a:t>soit le granulat contient des espèces réactives en quantité supposée critique ou néfaste, et dans ce cas là, on vérifie que la présence et la teneur de ces espèces réactives confèrent au granulat une potentialité de réactivité (PR) qui peut être testée par l'un des essais normalisés.</a:t>
            </a:r>
          </a:p>
          <a:p>
            <a:endParaRPr lang="fr-FR" dirty="0"/>
          </a:p>
        </p:txBody>
      </p:sp>
      <p:sp>
        <p:nvSpPr>
          <p:cNvPr id="4" name="Espace réservé de la date 3"/>
          <p:cNvSpPr>
            <a:spLocks noGrp="1"/>
          </p:cNvSpPr>
          <p:nvPr>
            <p:ph type="dt" sz="half" idx="10"/>
          </p:nvPr>
        </p:nvSpPr>
        <p:spPr/>
        <p:txBody>
          <a:bodyPr/>
          <a:lstStyle/>
          <a:p>
            <a:fld id="{B91CC273-7FF7-49A1-A3C1-C02057E1731C}" type="datetime1">
              <a:rPr lang="fr-FR" smtClean="0"/>
              <a:pPr/>
              <a:t>06/11/2025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A01256-4E59-45A4-8809-805006FA2D6E}" type="slidenum">
              <a:rPr lang="fr-FR" smtClean="0"/>
              <a:pPr/>
              <a:t>18</a:t>
            </a:fld>
            <a:endParaRPr lang="fr-F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19</a:t>
            </a:fld>
            <a:endParaRPr lang="fr-FR"/>
          </a:p>
        </p:txBody>
      </p:sp>
      <p:sp>
        <p:nvSpPr>
          <p:cNvPr id="5" name="Rectangle 4"/>
          <p:cNvSpPr/>
          <p:nvPr/>
        </p:nvSpPr>
        <p:spPr>
          <a:xfrm>
            <a:off x="500034" y="714356"/>
            <a:ext cx="8143932" cy="4524315"/>
          </a:xfrm>
          <a:prstGeom prst="rect">
            <a:avLst/>
          </a:prstGeom>
        </p:spPr>
        <p:txBody>
          <a:bodyPr wrap="square">
            <a:spAutoFit/>
          </a:bodyPr>
          <a:lstStyle/>
          <a:p>
            <a:r>
              <a:rPr lang="fr-FR" sz="2400" dirty="0" smtClean="0"/>
              <a:t>Pour cela, on procède à des essais qui sont :</a:t>
            </a:r>
          </a:p>
          <a:p>
            <a:endParaRPr lang="fr-FR" sz="2400" dirty="0" smtClean="0"/>
          </a:p>
          <a:p>
            <a:r>
              <a:rPr lang="fr-FR" sz="2400" dirty="0" smtClean="0"/>
              <a:t>- soit des essais rapides donnant des résultats, dans un délai de l'ordre d'une semaine :</a:t>
            </a:r>
          </a:p>
          <a:p>
            <a:r>
              <a:rPr lang="fr-FR" sz="2400" dirty="0" smtClean="0"/>
              <a:t>. essais </a:t>
            </a:r>
            <a:r>
              <a:rPr lang="fr-FR" sz="2400" dirty="0" err="1" smtClean="0"/>
              <a:t>Microbar</a:t>
            </a:r>
            <a:r>
              <a:rPr lang="fr-FR" sz="2400" dirty="0" smtClean="0"/>
              <a:t> P 18-588,</a:t>
            </a:r>
            <a:br>
              <a:rPr lang="fr-FR" sz="2400" dirty="0" smtClean="0"/>
            </a:br>
            <a:r>
              <a:rPr lang="fr-FR" sz="2400" dirty="0" smtClean="0"/>
              <a:t>. test cinétique P 18-589,</a:t>
            </a:r>
            <a:br>
              <a:rPr lang="fr-FR" sz="2400" dirty="0" smtClean="0"/>
            </a:br>
            <a:r>
              <a:rPr lang="fr-FR" sz="2400" dirty="0" smtClean="0"/>
              <a:t>. autoclave P 18-590.</a:t>
            </a:r>
          </a:p>
          <a:p>
            <a:endParaRPr lang="fr-FR" sz="2400" dirty="0" smtClean="0"/>
          </a:p>
          <a:p>
            <a:r>
              <a:rPr lang="fr-FR" sz="2400" dirty="0" smtClean="0"/>
              <a:t>- soit des essais à plus long terme, qui sont aussi des essais accélérés, mais qui donnent des résultats en quelques mois :</a:t>
            </a:r>
          </a:p>
          <a:p>
            <a:r>
              <a:rPr lang="fr-FR" sz="2400" dirty="0" smtClean="0"/>
              <a:t>. essais sur mortier P 18-585,</a:t>
            </a:r>
            <a:br>
              <a:rPr lang="fr-FR" sz="2400" dirty="0" smtClean="0"/>
            </a:br>
            <a:r>
              <a:rPr lang="fr-FR" sz="2400" dirty="0" smtClean="0"/>
              <a:t>. essais sur béton P 18-587.</a:t>
            </a:r>
            <a:endParaRPr lang="fr-FR"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2</a:t>
            </a:fld>
            <a:endParaRPr lang="fr-FR"/>
          </a:p>
        </p:txBody>
      </p:sp>
      <p:sp>
        <p:nvSpPr>
          <p:cNvPr id="5" name="Rectangle 4"/>
          <p:cNvSpPr/>
          <p:nvPr/>
        </p:nvSpPr>
        <p:spPr>
          <a:xfrm>
            <a:off x="2000232" y="2714620"/>
            <a:ext cx="5929828" cy="1015663"/>
          </a:xfrm>
          <a:prstGeom prst="rect">
            <a:avLst/>
          </a:prstGeom>
        </p:spPr>
        <p:txBody>
          <a:bodyPr wrap="none">
            <a:spAutoFit/>
          </a:bodyPr>
          <a:lstStyle/>
          <a:p>
            <a:r>
              <a:rPr lang="fr-FR" sz="6000" b="1" dirty="0" smtClean="0">
                <a:solidFill>
                  <a:srgbClr val="FF0000"/>
                </a:solidFill>
                <a:latin typeface="Aharoni" pitchFamily="2" charset="-79"/>
                <a:cs typeface="Aharoni" pitchFamily="2" charset="-79"/>
              </a:rPr>
              <a:t>L'alcali-réaction </a:t>
            </a:r>
            <a:endParaRPr lang="fr-FR" sz="6000" b="1" dirty="0">
              <a:solidFill>
                <a:srgbClr val="FF0000"/>
              </a:solidFill>
              <a:latin typeface="Aharoni" pitchFamily="2" charset="-79"/>
              <a:cs typeface="Aharoni" pitchFamily="2" charset="-79"/>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20</a:t>
            </a:fld>
            <a:endParaRPr lang="fr-FR"/>
          </a:p>
        </p:txBody>
      </p:sp>
      <p:sp>
        <p:nvSpPr>
          <p:cNvPr id="5" name="Rectangle 4"/>
          <p:cNvSpPr/>
          <p:nvPr/>
        </p:nvSpPr>
        <p:spPr>
          <a:xfrm>
            <a:off x="571472" y="1028343"/>
            <a:ext cx="7715304" cy="5262979"/>
          </a:xfrm>
          <a:prstGeom prst="rect">
            <a:avLst/>
          </a:prstGeom>
        </p:spPr>
        <p:txBody>
          <a:bodyPr wrap="square">
            <a:spAutoFit/>
          </a:bodyPr>
          <a:lstStyle/>
          <a:p>
            <a:r>
              <a:rPr lang="fr-FR" sz="2400" dirty="0" smtClean="0"/>
              <a:t>Ces essais peuvent être classés en deux familles d'essais :</a:t>
            </a:r>
          </a:p>
          <a:p>
            <a:endParaRPr lang="fr-FR" sz="2400" dirty="0" smtClean="0"/>
          </a:p>
          <a:p>
            <a:pPr>
              <a:buFontTx/>
              <a:buChar char="-"/>
            </a:pPr>
            <a:r>
              <a:rPr lang="fr-FR" sz="2400" dirty="0" smtClean="0">
                <a:solidFill>
                  <a:schemeClr val="accent6">
                    <a:lumMod val="75000"/>
                  </a:schemeClr>
                </a:solidFill>
              </a:rPr>
              <a:t>d'une part, les essais de gonflement dans des conditions d'accélération qui utilisent l'</a:t>
            </a:r>
            <a:r>
              <a:rPr lang="fr-FR" sz="2400" dirty="0" err="1" smtClean="0">
                <a:solidFill>
                  <a:schemeClr val="accent6">
                    <a:lumMod val="75000"/>
                  </a:schemeClr>
                </a:solidFill>
              </a:rPr>
              <a:t>alcanisation</a:t>
            </a:r>
            <a:r>
              <a:rPr lang="fr-FR" sz="2400" dirty="0" smtClean="0">
                <a:solidFill>
                  <a:schemeClr val="accent6">
                    <a:lumMod val="75000"/>
                  </a:schemeClr>
                </a:solidFill>
              </a:rPr>
              <a:t> du milieu et la température. Si le gonflement est inférieur à un seuil déterminé, le granulat est classé </a:t>
            </a:r>
            <a:r>
              <a:rPr lang="fr-FR" sz="2400" u="sng" dirty="0" smtClean="0">
                <a:solidFill>
                  <a:srgbClr val="FF0000"/>
                </a:solidFill>
              </a:rPr>
              <a:t>"non réactif", </a:t>
            </a:r>
            <a:r>
              <a:rPr lang="fr-FR" sz="2400" dirty="0" smtClean="0">
                <a:solidFill>
                  <a:schemeClr val="accent6">
                    <a:lumMod val="75000"/>
                  </a:schemeClr>
                </a:solidFill>
              </a:rPr>
              <a:t>si le gonflement est supérieur au seuil déterminé, le granulat est classé "</a:t>
            </a:r>
            <a:r>
              <a:rPr lang="fr-FR" sz="2400" u="sng" dirty="0" smtClean="0">
                <a:solidFill>
                  <a:srgbClr val="FF0000"/>
                </a:solidFill>
              </a:rPr>
              <a:t>potentiellement réactif</a:t>
            </a:r>
            <a:r>
              <a:rPr lang="fr-FR" sz="2400" dirty="0" smtClean="0">
                <a:solidFill>
                  <a:schemeClr val="accent6">
                    <a:lumMod val="75000"/>
                  </a:schemeClr>
                </a:solidFill>
              </a:rPr>
              <a:t>" avec une plage d'incertitude de 10 % autour de la valeur du seuil.</a:t>
            </a:r>
          </a:p>
          <a:p>
            <a:pPr>
              <a:buFontTx/>
              <a:buChar char="-"/>
            </a:pPr>
            <a:endParaRPr lang="fr-FR" sz="2400" dirty="0" smtClean="0"/>
          </a:p>
          <a:p>
            <a:r>
              <a:rPr lang="fr-FR" sz="2400" dirty="0" smtClean="0"/>
              <a:t>- </a:t>
            </a:r>
            <a:r>
              <a:rPr lang="fr-FR" sz="2400" dirty="0" smtClean="0">
                <a:solidFill>
                  <a:srgbClr val="0070C0"/>
                </a:solidFill>
              </a:rPr>
              <a:t>d'autre part, un essai chimique basé sur la mesure de l'évolution du rapport SiO2/Na2O en fonction du temps d'une solution de soude dans laquelle le granulat broyé est conservé à 80°C.</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21</a:t>
            </a:fld>
            <a:endParaRPr lang="fr-FR"/>
          </a:p>
        </p:txBody>
      </p:sp>
      <p:sp>
        <p:nvSpPr>
          <p:cNvPr id="5" name="Rectangle 4"/>
          <p:cNvSpPr/>
          <p:nvPr/>
        </p:nvSpPr>
        <p:spPr>
          <a:xfrm>
            <a:off x="642910" y="714356"/>
            <a:ext cx="7572428" cy="5262979"/>
          </a:xfrm>
          <a:prstGeom prst="rect">
            <a:avLst/>
          </a:prstGeom>
        </p:spPr>
        <p:txBody>
          <a:bodyPr wrap="square">
            <a:spAutoFit/>
          </a:bodyPr>
          <a:lstStyle/>
          <a:p>
            <a:r>
              <a:rPr lang="fr-FR" sz="2800" dirty="0" smtClean="0"/>
              <a:t>Trois essais permettent d'obtenir un résultat de qualification en moins d'une semaine. Les trois normes proposées sont expérimentales.</a:t>
            </a:r>
          </a:p>
          <a:p>
            <a:endParaRPr lang="fr-FR" sz="2800" dirty="0" smtClean="0"/>
          </a:p>
          <a:p>
            <a:r>
              <a:rPr lang="fr-FR" sz="2800" b="1" u="sng" dirty="0" smtClean="0">
                <a:solidFill>
                  <a:srgbClr val="0070C0"/>
                </a:solidFill>
              </a:rPr>
              <a:t>L'essai </a:t>
            </a:r>
            <a:r>
              <a:rPr lang="fr-FR" sz="2800" b="1" u="sng" dirty="0" err="1" smtClean="0">
                <a:solidFill>
                  <a:srgbClr val="0070C0"/>
                </a:solidFill>
              </a:rPr>
              <a:t>Microbar</a:t>
            </a:r>
            <a:r>
              <a:rPr lang="fr-FR" sz="2800" b="1" u="sng" dirty="0" smtClean="0">
                <a:solidFill>
                  <a:srgbClr val="0070C0"/>
                </a:solidFill>
              </a:rPr>
              <a:t> P 18-588</a:t>
            </a:r>
          </a:p>
          <a:p>
            <a:endParaRPr lang="fr-FR" sz="2800" dirty="0" smtClean="0"/>
          </a:p>
          <a:p>
            <a:r>
              <a:rPr lang="fr-FR" sz="2800" dirty="0" smtClean="0"/>
              <a:t>Cet essai utilise des micro-éprouvettes 1 x 1 x 4 cm qui sont soumises successivement à une cure humide, à la vapeur d'eau bouillante, puis à une cure alcaline en milieu KOH à 10 % et à 150°C et dont on mesure les variations dimensionnelles pour trois rapports C/G (ciment - granulats).</a:t>
            </a:r>
            <a:endParaRPr lang="fr-FR"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22</a:t>
            </a:fld>
            <a:endParaRPr lang="fr-FR"/>
          </a:p>
        </p:txBody>
      </p:sp>
      <p:pic>
        <p:nvPicPr>
          <p:cNvPr id="9218" name="Picture 2" descr="C:\Users\HIBA\Music\PATHOLOGIE\microbarb.jpg"/>
          <p:cNvPicPr>
            <a:picLocks noChangeAspect="1" noChangeArrowheads="1"/>
          </p:cNvPicPr>
          <p:nvPr/>
        </p:nvPicPr>
        <p:blipFill>
          <a:blip r:embed="rId2"/>
          <a:srcRect/>
          <a:stretch>
            <a:fillRect/>
          </a:stretch>
        </p:blipFill>
        <p:spPr bwMode="auto">
          <a:xfrm>
            <a:off x="857224" y="571480"/>
            <a:ext cx="5143536" cy="2714644"/>
          </a:xfrm>
          <a:prstGeom prst="rect">
            <a:avLst/>
          </a:prstGeom>
          <a:noFill/>
        </p:spPr>
      </p:pic>
      <p:sp>
        <p:nvSpPr>
          <p:cNvPr id="6" name="Rectangle 5"/>
          <p:cNvSpPr/>
          <p:nvPr/>
        </p:nvSpPr>
        <p:spPr>
          <a:xfrm>
            <a:off x="2357422" y="3500438"/>
            <a:ext cx="6357982" cy="2554545"/>
          </a:xfrm>
          <a:prstGeom prst="rect">
            <a:avLst/>
          </a:prstGeom>
        </p:spPr>
        <p:txBody>
          <a:bodyPr wrap="square">
            <a:spAutoFit/>
          </a:bodyPr>
          <a:lstStyle/>
          <a:p>
            <a:r>
              <a:rPr lang="fr-FR" sz="2000" b="1" dirty="0" smtClean="0"/>
              <a:t>Le test </a:t>
            </a:r>
            <a:r>
              <a:rPr lang="fr-FR" sz="2000" b="1" dirty="0" err="1" smtClean="0"/>
              <a:t>MicroBAR</a:t>
            </a:r>
            <a:r>
              <a:rPr lang="fr-FR" sz="2000" b="1" dirty="0" smtClean="0"/>
              <a:t> est un essai normalisé selon la norme AFNOR P 18-588 qui permet d'évaluer la réactivé du béton aux réactions alcali-granulats. Des indications fiables sur la réactivité des granulats peuvent être obtenues au moyen de mesures des variations de longueur d'éprouvettes de béton ou de mortier. L'essai </a:t>
            </a:r>
            <a:r>
              <a:rPr lang="fr-FR" sz="2000" b="1" dirty="0" err="1" smtClean="0"/>
              <a:t>MicroBAR</a:t>
            </a:r>
            <a:r>
              <a:rPr lang="fr-FR" sz="2000" b="1" dirty="0" smtClean="0"/>
              <a:t> a fait ses preuves ; il permet de classer clairement les sables et les graviers après cinq jours d'essai.</a:t>
            </a:r>
            <a:endParaRPr lang="fr-FR" sz="20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23</a:t>
            </a:fld>
            <a:endParaRPr lang="fr-FR"/>
          </a:p>
        </p:txBody>
      </p:sp>
      <p:sp>
        <p:nvSpPr>
          <p:cNvPr id="5" name="Rectangle 4"/>
          <p:cNvSpPr/>
          <p:nvPr/>
        </p:nvSpPr>
        <p:spPr>
          <a:xfrm>
            <a:off x="500034" y="1582341"/>
            <a:ext cx="8143932" cy="4154984"/>
          </a:xfrm>
          <a:prstGeom prst="rect">
            <a:avLst/>
          </a:prstGeom>
        </p:spPr>
        <p:txBody>
          <a:bodyPr wrap="square">
            <a:spAutoFit/>
          </a:bodyPr>
          <a:lstStyle/>
          <a:p>
            <a:r>
              <a:rPr lang="fr-FR" sz="2400" b="1" dirty="0" smtClean="0">
                <a:solidFill>
                  <a:srgbClr val="FF0000"/>
                </a:solidFill>
              </a:rPr>
              <a:t>L'essai de cinétique chimique P 18-589</a:t>
            </a:r>
          </a:p>
          <a:p>
            <a:endParaRPr lang="fr-FR" sz="2400" dirty="0" smtClean="0"/>
          </a:p>
          <a:p>
            <a:r>
              <a:rPr lang="fr-FR" sz="2400" dirty="0" smtClean="0"/>
              <a:t>Cet essai est une optimisation déterminante de l'ASTM C 289 ou de la norme P 18-584 par introduction notamment de la notion de cinétique de dissolution et du suivi de l'évolution du rapport SiO2/Na2O de la solution.</a:t>
            </a:r>
          </a:p>
          <a:p>
            <a:endParaRPr lang="fr-FR" sz="2400" dirty="0" smtClean="0"/>
          </a:p>
          <a:p>
            <a:r>
              <a:rPr lang="fr-FR" sz="2400" dirty="0" smtClean="0">
                <a:solidFill>
                  <a:srgbClr val="0070C0"/>
                </a:solidFill>
              </a:rPr>
              <a:t>Aux échéances de 24, 48, 72 heures, le point représentatif de l'évolution du rapport SiO2/Na2O est reporté sur un diagramme qui permet le classement non réactif, potentiellement réactif ou potentiellement réactif à effet de </a:t>
            </a:r>
            <a:r>
              <a:rPr lang="fr-FR" sz="2400" dirty="0" err="1" smtClean="0">
                <a:solidFill>
                  <a:srgbClr val="0070C0"/>
                </a:solidFill>
              </a:rPr>
              <a:t>pessimum</a:t>
            </a:r>
            <a:r>
              <a:rPr lang="fr-FR" sz="2400" dirty="0" smtClean="0">
                <a:solidFill>
                  <a:srgbClr val="0070C0"/>
                </a:solidFill>
              </a:rPr>
              <a:t>.</a:t>
            </a:r>
            <a:endParaRPr lang="fr-FR" sz="2400" dirty="0">
              <a:solidFill>
                <a:srgbClr val="0070C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24</a:t>
            </a:fld>
            <a:endParaRPr lang="fr-FR"/>
          </a:p>
        </p:txBody>
      </p:sp>
      <p:sp>
        <p:nvSpPr>
          <p:cNvPr id="5" name="Rectangle 4"/>
          <p:cNvSpPr/>
          <p:nvPr/>
        </p:nvSpPr>
        <p:spPr>
          <a:xfrm>
            <a:off x="857224" y="357166"/>
            <a:ext cx="7572428" cy="6001643"/>
          </a:xfrm>
          <a:prstGeom prst="rect">
            <a:avLst/>
          </a:prstGeom>
        </p:spPr>
        <p:txBody>
          <a:bodyPr wrap="square">
            <a:spAutoFit/>
          </a:bodyPr>
          <a:lstStyle/>
          <a:p>
            <a:r>
              <a:rPr lang="fr-FR" sz="2400" b="1" dirty="0" smtClean="0">
                <a:solidFill>
                  <a:srgbClr val="FF0000"/>
                </a:solidFill>
              </a:rPr>
              <a:t>L'essai P 18-590</a:t>
            </a:r>
          </a:p>
          <a:p>
            <a:endParaRPr lang="fr-FR" sz="2400" dirty="0" smtClean="0">
              <a:solidFill>
                <a:srgbClr val="FF0000"/>
              </a:solidFill>
            </a:endParaRPr>
          </a:p>
          <a:p>
            <a:r>
              <a:rPr lang="fr-FR" sz="2400" dirty="0" smtClean="0"/>
              <a:t>Cet essai s'appuie sur le suivi dimensionnel d'éprouvettes </a:t>
            </a:r>
          </a:p>
          <a:p>
            <a:r>
              <a:rPr lang="fr-FR" sz="2400" dirty="0" smtClean="0"/>
              <a:t>4 x 4 x 16 </a:t>
            </a:r>
            <a:r>
              <a:rPr lang="fr-FR" sz="2400" dirty="0" err="1" smtClean="0"/>
              <a:t>suralcanisées</a:t>
            </a:r>
            <a:r>
              <a:rPr lang="fr-FR" sz="2400" dirty="0" smtClean="0"/>
              <a:t> à 4 % en équivalent Na2O par rapport au ciment, qui après cure humide et une conservation pendant 24 heures, sont soumises à un autoclavage à une pression de 0,15 </a:t>
            </a:r>
            <a:r>
              <a:rPr lang="fr-FR" sz="2400" dirty="0" err="1" smtClean="0"/>
              <a:t>MPa</a:t>
            </a:r>
            <a:r>
              <a:rPr lang="fr-FR" sz="2400" dirty="0" smtClean="0"/>
              <a:t> durant 5 heures.</a:t>
            </a:r>
          </a:p>
          <a:p>
            <a:r>
              <a:rPr lang="fr-FR" sz="2400" dirty="0" smtClean="0"/>
              <a:t>Les essais P 18-588 et P 18-589 sont actuellement les seuls qui permettent le classement (PRP) (potentiellement réactifs à effets de </a:t>
            </a:r>
            <a:r>
              <a:rPr lang="fr-FR" sz="2400" dirty="0" err="1" smtClean="0"/>
              <a:t>pessimum</a:t>
            </a:r>
            <a:r>
              <a:rPr lang="fr-FR" sz="2400" dirty="0" smtClean="0"/>
              <a:t>). </a:t>
            </a:r>
          </a:p>
          <a:p>
            <a:endParaRPr lang="fr-FR" sz="2400" dirty="0" smtClean="0"/>
          </a:p>
          <a:p>
            <a:r>
              <a:rPr lang="fr-FR" sz="2400" dirty="0" smtClean="0"/>
              <a:t>Il existe dans le projet de fascicule de documentation P 18-542 un diagramme de classement des essais P 18-589 et P 18-588 qui permet le classement des granulats en </a:t>
            </a:r>
            <a:r>
              <a:rPr lang="fr-FR" sz="2400" u="sng" dirty="0" smtClean="0">
                <a:solidFill>
                  <a:srgbClr val="FF0000"/>
                </a:solidFill>
              </a:rPr>
              <a:t>(NR), (PR), (PRP) </a:t>
            </a:r>
            <a:r>
              <a:rPr lang="fr-FR" sz="2400" dirty="0" smtClean="0"/>
              <a:t>suivant leur appartenance à une des trois zones définies.</a:t>
            </a:r>
            <a:endParaRPr lang="fr-FR"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25</a:t>
            </a:fld>
            <a:endParaRPr lang="fr-FR"/>
          </a:p>
        </p:txBody>
      </p:sp>
      <p:sp>
        <p:nvSpPr>
          <p:cNvPr id="5" name="Rectangle 4"/>
          <p:cNvSpPr/>
          <p:nvPr/>
        </p:nvSpPr>
        <p:spPr>
          <a:xfrm>
            <a:off x="500034" y="335846"/>
            <a:ext cx="8072494" cy="6001643"/>
          </a:xfrm>
          <a:prstGeom prst="rect">
            <a:avLst/>
          </a:prstGeom>
        </p:spPr>
        <p:txBody>
          <a:bodyPr wrap="square">
            <a:spAutoFit/>
          </a:bodyPr>
          <a:lstStyle/>
          <a:p>
            <a:r>
              <a:rPr lang="fr-FR" sz="2400" b="1" u="sng" dirty="0" smtClean="0">
                <a:solidFill>
                  <a:srgbClr val="FF0000"/>
                </a:solidFill>
              </a:rPr>
              <a:t>  CONCLUSION </a:t>
            </a:r>
            <a:r>
              <a:rPr lang="fr-FR" sz="2400" dirty="0" smtClean="0"/>
              <a:t>:</a:t>
            </a:r>
          </a:p>
          <a:p>
            <a:r>
              <a:rPr lang="fr-FR" sz="2400" dirty="0" smtClean="0"/>
              <a:t> La prévention des risques dus à l'alcali-réaction, nécessite d'une part, un dépistage fiable et si possible rapide des granulats réactifs et d'autre part, une démarche générale de choix de matériaux et de composition du béton.</a:t>
            </a:r>
          </a:p>
          <a:p>
            <a:r>
              <a:rPr lang="fr-FR" sz="2400" dirty="0" smtClean="0"/>
              <a:t>De nouveaux essais fiables de qualification des granulats, ont été normalisés en France, pour dépister les granulats réactifs. Ce sont actuellement des normes expérimentales.</a:t>
            </a:r>
          </a:p>
          <a:p>
            <a:r>
              <a:rPr lang="fr-FR" sz="2400" dirty="0" smtClean="0"/>
              <a:t>On consultera utilement : les recommandations  qui décrivent notamment les mécanismes des réactions et proposent des recommandations pratiques, ainsi que les recommandations du LCPC pour la prévention des désordres dus à l'alcali-réaction </a:t>
            </a:r>
            <a:endParaRPr lang="fr-FR" sz="2400" u="sng" dirty="0" smtClean="0"/>
          </a:p>
          <a:p>
            <a:endParaRPr lang="fr-FR" sz="2400" dirty="0" smtClean="0"/>
          </a:p>
          <a:p>
            <a:r>
              <a:rPr lang="fr-FR" sz="2400" dirty="0" smtClean="0"/>
              <a:t>Ces recommandations permettent d'effectuer les choix de matériaux et de composition, en fonction du type d'ouvrage, de son environnement et du niveau de prévention requis.</a:t>
            </a:r>
            <a:endParaRPr lang="fr-FR"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26</a:t>
            </a:fld>
            <a:endParaRPr lang="fr-FR"/>
          </a:p>
        </p:txBody>
      </p:sp>
      <p:pic>
        <p:nvPicPr>
          <p:cNvPr id="11266" name="Picture 2" descr="C:\Users\HIBA\Music\PATHOLOGIE\téléchargement (3).jpg"/>
          <p:cNvPicPr>
            <a:picLocks noChangeAspect="1" noChangeArrowheads="1"/>
          </p:cNvPicPr>
          <p:nvPr/>
        </p:nvPicPr>
        <p:blipFill>
          <a:blip r:embed="rId2"/>
          <a:srcRect/>
          <a:stretch>
            <a:fillRect/>
          </a:stretch>
        </p:blipFill>
        <p:spPr bwMode="auto">
          <a:xfrm>
            <a:off x="1000100" y="857232"/>
            <a:ext cx="2619375" cy="1743075"/>
          </a:xfrm>
          <a:prstGeom prst="rect">
            <a:avLst/>
          </a:prstGeom>
          <a:noFill/>
        </p:spPr>
      </p:pic>
      <p:pic>
        <p:nvPicPr>
          <p:cNvPr id="11267" name="Picture 3" descr="C:\Users\HIBA\Music\PATHOLOGIE\téléchargement (4).jpg"/>
          <p:cNvPicPr>
            <a:picLocks noChangeAspect="1" noChangeArrowheads="1"/>
          </p:cNvPicPr>
          <p:nvPr/>
        </p:nvPicPr>
        <p:blipFill>
          <a:blip r:embed="rId3"/>
          <a:srcRect/>
          <a:stretch>
            <a:fillRect/>
          </a:stretch>
        </p:blipFill>
        <p:spPr bwMode="auto">
          <a:xfrm>
            <a:off x="4857752" y="642918"/>
            <a:ext cx="2747965" cy="2200562"/>
          </a:xfrm>
          <a:prstGeom prst="rect">
            <a:avLst/>
          </a:prstGeom>
          <a:noFill/>
        </p:spPr>
      </p:pic>
      <p:pic>
        <p:nvPicPr>
          <p:cNvPr id="11268" name="Picture 4" descr="C:\Users\HIBA\Music\PATHOLOGIE\images (4).jpg"/>
          <p:cNvPicPr>
            <a:picLocks noChangeAspect="1" noChangeArrowheads="1"/>
          </p:cNvPicPr>
          <p:nvPr/>
        </p:nvPicPr>
        <p:blipFill>
          <a:blip r:embed="rId4"/>
          <a:srcRect/>
          <a:stretch>
            <a:fillRect/>
          </a:stretch>
        </p:blipFill>
        <p:spPr bwMode="auto">
          <a:xfrm>
            <a:off x="5715008" y="3214686"/>
            <a:ext cx="3086100" cy="1485900"/>
          </a:xfrm>
          <a:prstGeom prst="rect">
            <a:avLst/>
          </a:prstGeom>
          <a:noFill/>
        </p:spPr>
      </p:pic>
      <p:pic>
        <p:nvPicPr>
          <p:cNvPr id="11269" name="Picture 5" descr="C:\Users\HIBA\Music\PATHOLOGIE\images (5).jpg"/>
          <p:cNvPicPr>
            <a:picLocks noChangeAspect="1" noChangeArrowheads="1"/>
          </p:cNvPicPr>
          <p:nvPr/>
        </p:nvPicPr>
        <p:blipFill>
          <a:blip r:embed="rId5"/>
          <a:srcRect/>
          <a:stretch>
            <a:fillRect/>
          </a:stretch>
        </p:blipFill>
        <p:spPr bwMode="auto">
          <a:xfrm>
            <a:off x="785786" y="3000372"/>
            <a:ext cx="2466975" cy="1847850"/>
          </a:xfrm>
          <a:prstGeom prst="rect">
            <a:avLst/>
          </a:prstGeom>
          <a:noFill/>
        </p:spPr>
      </p:pic>
      <p:pic>
        <p:nvPicPr>
          <p:cNvPr id="11270" name="Picture 6" descr="C:\Users\HIBA\Music\PATHOLOGIE\images (6).jpg"/>
          <p:cNvPicPr>
            <a:picLocks noChangeAspect="1" noChangeArrowheads="1"/>
          </p:cNvPicPr>
          <p:nvPr/>
        </p:nvPicPr>
        <p:blipFill>
          <a:blip r:embed="rId6"/>
          <a:srcRect/>
          <a:stretch>
            <a:fillRect/>
          </a:stretch>
        </p:blipFill>
        <p:spPr bwMode="auto">
          <a:xfrm>
            <a:off x="3571868" y="4214818"/>
            <a:ext cx="2286016" cy="1905000"/>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27</a:t>
            </a:fld>
            <a:endParaRPr lang="fr-FR"/>
          </a:p>
        </p:txBody>
      </p:sp>
      <p:pic>
        <p:nvPicPr>
          <p:cNvPr id="1026" name="Picture 2" descr="Effondrement du Pont de Gênes en Italie : Une enquête accablante pour le  concessionnaire"/>
          <p:cNvPicPr>
            <a:picLocks noChangeAspect="1" noChangeArrowheads="1"/>
          </p:cNvPicPr>
          <p:nvPr/>
        </p:nvPicPr>
        <p:blipFill>
          <a:blip r:embed="rId2"/>
          <a:srcRect/>
          <a:stretch>
            <a:fillRect/>
          </a:stretch>
        </p:blipFill>
        <p:spPr bwMode="auto">
          <a:xfrm>
            <a:off x="1083112" y="1714488"/>
            <a:ext cx="6100677" cy="3886198"/>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28</a:t>
            </a:fld>
            <a:endParaRPr lang="fr-FR"/>
          </a:p>
        </p:txBody>
      </p:sp>
      <p:pic>
        <p:nvPicPr>
          <p:cNvPr id="64514" name="Picture 2" descr="Italie. Lourd bilan après l'écroulement d'un pont autoroutier à Gênes"/>
          <p:cNvPicPr>
            <a:picLocks noChangeAspect="1" noChangeArrowheads="1"/>
          </p:cNvPicPr>
          <p:nvPr/>
        </p:nvPicPr>
        <p:blipFill>
          <a:blip r:embed="rId2"/>
          <a:srcRect/>
          <a:stretch>
            <a:fillRect/>
          </a:stretch>
        </p:blipFill>
        <p:spPr bwMode="auto">
          <a:xfrm>
            <a:off x="1248767" y="1357298"/>
            <a:ext cx="6655832" cy="4429156"/>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29</a:t>
            </a:fld>
            <a:endParaRPr lang="fr-FR"/>
          </a:p>
        </p:txBody>
      </p:sp>
      <p:pic>
        <p:nvPicPr>
          <p:cNvPr id="12290" name="Picture 2" descr="C:\Users\HIBA\Music\PATHOLOGIE\téléchargement (5).jpg"/>
          <p:cNvPicPr>
            <a:picLocks noChangeAspect="1" noChangeArrowheads="1"/>
          </p:cNvPicPr>
          <p:nvPr/>
        </p:nvPicPr>
        <p:blipFill>
          <a:blip r:embed="rId2"/>
          <a:srcRect/>
          <a:stretch>
            <a:fillRect/>
          </a:stretch>
        </p:blipFill>
        <p:spPr bwMode="auto">
          <a:xfrm>
            <a:off x="1142976" y="928670"/>
            <a:ext cx="4892718" cy="321471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3</a:t>
            </a:fld>
            <a:endParaRPr lang="fr-FR"/>
          </a:p>
        </p:txBody>
      </p:sp>
      <p:sp>
        <p:nvSpPr>
          <p:cNvPr id="5" name="Rectangle 4"/>
          <p:cNvSpPr/>
          <p:nvPr/>
        </p:nvSpPr>
        <p:spPr>
          <a:xfrm>
            <a:off x="1285852" y="1785926"/>
            <a:ext cx="6858048" cy="3539430"/>
          </a:xfrm>
          <a:prstGeom prst="rect">
            <a:avLst/>
          </a:prstGeom>
        </p:spPr>
        <p:txBody>
          <a:bodyPr wrap="square">
            <a:spAutoFit/>
          </a:bodyPr>
          <a:lstStyle/>
          <a:p>
            <a:pPr algn="just"/>
            <a:r>
              <a:rPr lang="fr-FR" sz="2800" dirty="0" smtClean="0"/>
              <a:t>La première description de dégâts</a:t>
            </a:r>
          </a:p>
          <a:p>
            <a:pPr algn="just"/>
            <a:r>
              <a:rPr lang="fr-FR" sz="2800" dirty="0" smtClean="0"/>
              <a:t>dus aux réactions alcali-granulats</a:t>
            </a:r>
          </a:p>
          <a:p>
            <a:pPr algn="just"/>
            <a:r>
              <a:rPr lang="fr-FR" sz="2800" dirty="0" smtClean="0"/>
              <a:t>(RAG) a paru en 1940 aux USA. Depuis</a:t>
            </a:r>
          </a:p>
          <a:p>
            <a:pPr algn="just"/>
            <a:r>
              <a:rPr lang="fr-FR" sz="2800" dirty="0" smtClean="0"/>
              <a:t>, des observations similaires</a:t>
            </a:r>
          </a:p>
          <a:p>
            <a:pPr algn="just"/>
            <a:r>
              <a:rPr lang="fr-FR" sz="2800" dirty="0" smtClean="0"/>
              <a:t>ont été faites dans différentes régions,</a:t>
            </a:r>
          </a:p>
          <a:p>
            <a:pPr algn="just"/>
            <a:r>
              <a:rPr lang="fr-FR" sz="2800" dirty="0" smtClean="0"/>
              <a:t>par exemple </a:t>
            </a:r>
            <a:r>
              <a:rPr lang="fr-FR" sz="2800" dirty="0" smtClean="0">
                <a:solidFill>
                  <a:srgbClr val="FF0000"/>
                </a:solidFill>
              </a:rPr>
              <a:t>en Islande, au</a:t>
            </a:r>
          </a:p>
          <a:p>
            <a:pPr algn="just"/>
            <a:r>
              <a:rPr lang="fr-FR" sz="2800" dirty="0" smtClean="0">
                <a:solidFill>
                  <a:srgbClr val="FF0000"/>
                </a:solidFill>
              </a:rPr>
              <a:t>Danemark, en Angleterre, en France</a:t>
            </a:r>
          </a:p>
          <a:p>
            <a:pPr algn="just"/>
            <a:r>
              <a:rPr lang="fr-FR" sz="2800" dirty="0" smtClean="0">
                <a:solidFill>
                  <a:srgbClr val="FF0000"/>
                </a:solidFill>
              </a:rPr>
              <a:t>et en Allemagne.</a:t>
            </a:r>
            <a:endParaRPr lang="fr-FR" sz="2800" dirty="0">
              <a:solidFill>
                <a:srgbClr val="FF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30</a:t>
            </a:fld>
            <a:endParaRPr lang="fr-FR"/>
          </a:p>
        </p:txBody>
      </p:sp>
      <p:sp>
        <p:nvSpPr>
          <p:cNvPr id="1026" name="AutoShape 2" descr="Réactions Alcali-Granulats dans les ouvrages en béton | Gruner A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028" name="AutoShape 4" descr="Réactions Alcali-Granulats dans les ouvrages en béton | Gruner A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030" name="AutoShape 6" descr="Réactions Alcali-Granulats dans les ouvrages en béton | Gruner A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032" name="AutoShape 8" descr="C:\Users\BELOUETTAR\Pictures\Page_3_Image_2.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034" name="AutoShape 10" descr="C:\Users\BELOUETTAR\Pictures\Page_3_Image_2.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4</a:t>
            </a:fld>
            <a:endParaRPr lang="fr-FR"/>
          </a:p>
        </p:txBody>
      </p:sp>
      <p:sp>
        <p:nvSpPr>
          <p:cNvPr id="5" name="Rectangle 4"/>
          <p:cNvSpPr/>
          <p:nvPr/>
        </p:nvSpPr>
        <p:spPr>
          <a:xfrm>
            <a:off x="642910" y="1500174"/>
            <a:ext cx="8072494" cy="4401205"/>
          </a:xfrm>
          <a:prstGeom prst="rect">
            <a:avLst/>
          </a:prstGeom>
        </p:spPr>
        <p:txBody>
          <a:bodyPr wrap="square">
            <a:spAutoFit/>
          </a:bodyPr>
          <a:lstStyle/>
          <a:p>
            <a:r>
              <a:rPr lang="fr-FR" sz="2400" dirty="0" smtClean="0"/>
              <a:t>        </a:t>
            </a:r>
            <a:r>
              <a:rPr lang="fr-FR" sz="2800" dirty="0" smtClean="0"/>
              <a:t>Le développement des phénomènes d'alcali-réaction dans les bétons nécessite la conjugaison de trois principaux facteurs :</a:t>
            </a:r>
          </a:p>
          <a:p>
            <a:endParaRPr lang="fr-FR" sz="2800" dirty="0" smtClean="0"/>
          </a:p>
          <a:p>
            <a:pPr>
              <a:buFontTx/>
              <a:buChar char="-"/>
            </a:pPr>
            <a:r>
              <a:rPr lang="fr-FR" sz="2800" dirty="0" smtClean="0">
                <a:solidFill>
                  <a:srgbClr val="002060"/>
                </a:solidFill>
              </a:rPr>
              <a:t>des alcalins dans la phase liquide </a:t>
            </a:r>
            <a:r>
              <a:rPr lang="fr-FR" sz="2800" dirty="0" err="1" smtClean="0">
                <a:solidFill>
                  <a:srgbClr val="002060"/>
                </a:solidFill>
              </a:rPr>
              <a:t>intrestitielle</a:t>
            </a:r>
            <a:r>
              <a:rPr lang="fr-FR" sz="2800" dirty="0" smtClean="0">
                <a:solidFill>
                  <a:srgbClr val="002060"/>
                </a:solidFill>
              </a:rPr>
              <a:t> du béton,</a:t>
            </a:r>
            <a:br>
              <a:rPr lang="fr-FR" sz="2800" dirty="0" smtClean="0">
                <a:solidFill>
                  <a:srgbClr val="002060"/>
                </a:solidFill>
              </a:rPr>
            </a:br>
            <a:r>
              <a:rPr lang="fr-FR" sz="2800" dirty="0" smtClean="0">
                <a:solidFill>
                  <a:srgbClr val="002060"/>
                </a:solidFill>
              </a:rPr>
              <a:t>- des granulats réactifs,</a:t>
            </a:r>
            <a:br>
              <a:rPr lang="fr-FR" sz="2800" dirty="0" smtClean="0">
                <a:solidFill>
                  <a:srgbClr val="002060"/>
                </a:solidFill>
              </a:rPr>
            </a:br>
            <a:r>
              <a:rPr lang="fr-FR" sz="2800" dirty="0" smtClean="0">
                <a:solidFill>
                  <a:srgbClr val="002060"/>
                </a:solidFill>
              </a:rPr>
              <a:t>- de l'eau ou un environnement humide.</a:t>
            </a:r>
          </a:p>
          <a:p>
            <a:r>
              <a:rPr lang="fr-FR" sz="2800" dirty="0" smtClean="0">
                <a:solidFill>
                  <a:srgbClr val="002060"/>
                </a:solidFill>
              </a:rPr>
              <a:t>Le premier facteur nécessite la connaissance du processus des réactions et du rôle des ciments.</a:t>
            </a:r>
            <a:endParaRPr lang="fr-FR" sz="2800" dirty="0">
              <a:solidFill>
                <a:srgbClr val="002060"/>
              </a:solidFill>
            </a:endParaRPr>
          </a:p>
        </p:txBody>
      </p:sp>
      <p:sp>
        <p:nvSpPr>
          <p:cNvPr id="6" name="Rectangle 5"/>
          <p:cNvSpPr/>
          <p:nvPr/>
        </p:nvSpPr>
        <p:spPr>
          <a:xfrm>
            <a:off x="2786050" y="857232"/>
            <a:ext cx="2127890" cy="584775"/>
          </a:xfrm>
          <a:prstGeom prst="rect">
            <a:avLst/>
          </a:prstGeom>
        </p:spPr>
        <p:txBody>
          <a:bodyPr wrap="none">
            <a:spAutoFit/>
          </a:bodyPr>
          <a:lstStyle/>
          <a:p>
            <a:pPr lvl="0"/>
            <a:r>
              <a:rPr lang="fr-FR" sz="3200" b="1" dirty="0" smtClean="0">
                <a:solidFill>
                  <a:srgbClr val="FF0000"/>
                </a:solidFill>
              </a:rPr>
              <a:t>Généralités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5</a:t>
            </a:fld>
            <a:endParaRPr lang="fr-FR"/>
          </a:p>
        </p:txBody>
      </p:sp>
      <p:sp>
        <p:nvSpPr>
          <p:cNvPr id="5" name="Rectangle 4"/>
          <p:cNvSpPr/>
          <p:nvPr/>
        </p:nvSpPr>
        <p:spPr>
          <a:xfrm>
            <a:off x="857224" y="1428736"/>
            <a:ext cx="7500990" cy="3970318"/>
          </a:xfrm>
          <a:prstGeom prst="rect">
            <a:avLst/>
          </a:prstGeom>
        </p:spPr>
        <p:txBody>
          <a:bodyPr wrap="square">
            <a:spAutoFit/>
          </a:bodyPr>
          <a:lstStyle/>
          <a:p>
            <a:r>
              <a:rPr lang="fr-FR" sz="2800" dirty="0" smtClean="0">
                <a:solidFill>
                  <a:srgbClr val="FF0000"/>
                </a:solidFill>
              </a:rPr>
              <a:t>La connaissance du deuxième facteur est essentielle dans la démarche préventive que tout projeteur doit effectuer lors de l'étude de l'ouvrage</a:t>
            </a:r>
            <a:r>
              <a:rPr lang="fr-FR" sz="2800" dirty="0" smtClean="0"/>
              <a:t>.</a:t>
            </a:r>
          </a:p>
          <a:p>
            <a:endParaRPr lang="fr-FR" sz="2800" dirty="0" smtClean="0"/>
          </a:p>
          <a:p>
            <a:r>
              <a:rPr lang="fr-FR" sz="2800" dirty="0" smtClean="0">
                <a:solidFill>
                  <a:srgbClr val="0070C0"/>
                </a:solidFill>
              </a:rPr>
              <a:t>Le troisième facteur, lié à l'environnement de l'ouvrage, peut dans une certaine limite être maîtrisé par l'adoption de dispositions constructives.</a:t>
            </a:r>
            <a:endParaRPr lang="fr-FR" sz="2800" dirty="0">
              <a:solidFill>
                <a:srgbClr val="0070C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6</a:t>
            </a:fld>
            <a:endParaRPr lang="fr-FR"/>
          </a:p>
        </p:txBody>
      </p:sp>
      <p:sp>
        <p:nvSpPr>
          <p:cNvPr id="5" name="Rectangle 4"/>
          <p:cNvSpPr/>
          <p:nvPr/>
        </p:nvSpPr>
        <p:spPr>
          <a:xfrm>
            <a:off x="785786" y="1571612"/>
            <a:ext cx="7715304" cy="3970318"/>
          </a:xfrm>
          <a:prstGeom prst="rect">
            <a:avLst/>
          </a:prstGeom>
        </p:spPr>
        <p:txBody>
          <a:bodyPr wrap="square">
            <a:spAutoFit/>
          </a:bodyPr>
          <a:lstStyle/>
          <a:p>
            <a:r>
              <a:rPr lang="fr-FR" sz="2800" dirty="0" smtClean="0"/>
              <a:t>L'alcali-réaction correspond à une réaction de gonflement interne se produisant, en </a:t>
            </a:r>
            <a:r>
              <a:rPr lang="fr-FR" sz="2800" b="1" u="sng" dirty="0" smtClean="0">
                <a:solidFill>
                  <a:srgbClr val="FF0000"/>
                </a:solidFill>
              </a:rPr>
              <a:t>présence d'humidité</a:t>
            </a:r>
            <a:r>
              <a:rPr lang="fr-FR" sz="2800" dirty="0" smtClean="0"/>
              <a:t>, entre des phases minérales mal cristallisées contenues dans certains types de granulats et les </a:t>
            </a:r>
            <a:r>
              <a:rPr lang="fr-FR" sz="2800" b="1" u="sng" dirty="0" smtClean="0">
                <a:solidFill>
                  <a:srgbClr val="FF0000"/>
                </a:solidFill>
              </a:rPr>
              <a:t>alcalins présents </a:t>
            </a:r>
            <a:r>
              <a:rPr lang="fr-FR" sz="2800" dirty="0" smtClean="0"/>
              <a:t>dans la solution interstitielle du béton, fortement basique.</a:t>
            </a:r>
          </a:p>
          <a:p>
            <a:endParaRPr lang="fr-FR" sz="2800" dirty="0" smtClean="0"/>
          </a:p>
          <a:p>
            <a:r>
              <a:rPr lang="fr-FR" sz="2800" dirty="0" smtClean="0"/>
              <a:t> La conjonction de trois facteurs indissociables est donc nécessaire à l'amorçage de la réaction </a:t>
            </a:r>
            <a:endParaRPr lang="fr-F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7</a:t>
            </a:fld>
            <a:endParaRPr lang="fr-FR"/>
          </a:p>
        </p:txBody>
      </p:sp>
      <p:sp>
        <p:nvSpPr>
          <p:cNvPr id="5" name="Rectangle 4"/>
          <p:cNvSpPr/>
          <p:nvPr/>
        </p:nvSpPr>
        <p:spPr>
          <a:xfrm>
            <a:off x="714348" y="1428736"/>
            <a:ext cx="7858180" cy="3539430"/>
          </a:xfrm>
          <a:prstGeom prst="rect">
            <a:avLst/>
          </a:prstGeom>
        </p:spPr>
        <p:txBody>
          <a:bodyPr wrap="square">
            <a:spAutoFit/>
          </a:bodyPr>
          <a:lstStyle/>
          <a:p>
            <a:r>
              <a:rPr lang="fr-FR" sz="2800" dirty="0" smtClean="0"/>
              <a:t>L'alcali-réaction est une </a:t>
            </a:r>
            <a:r>
              <a:rPr lang="fr-FR" sz="2800" u="sng" dirty="0" smtClean="0">
                <a:solidFill>
                  <a:srgbClr val="FF0000"/>
                </a:solidFill>
              </a:rPr>
              <a:t>réaction chimique </a:t>
            </a:r>
            <a:r>
              <a:rPr lang="fr-FR" sz="2800" dirty="0" smtClean="0"/>
              <a:t>entre certaines formes </a:t>
            </a:r>
            <a:r>
              <a:rPr lang="fr-FR" sz="2800" u="sng" dirty="0" smtClean="0">
                <a:solidFill>
                  <a:srgbClr val="00B050"/>
                </a:solidFill>
              </a:rPr>
              <a:t>de silice et de silicate</a:t>
            </a:r>
            <a:r>
              <a:rPr lang="fr-FR" sz="2800" dirty="0" smtClean="0"/>
              <a:t>, pouvant être présentes dans les granulats et les alcalins du béton. Elle correspond à une attaque du granulat par le milieu basique du béton et provoque la formation d'un gel de réaction (silicate alcalin), dont l'expansion engendre, sous certaines conditions, </a:t>
            </a:r>
            <a:r>
              <a:rPr lang="fr-FR" sz="2800" b="1" u="sng" dirty="0" smtClean="0">
                <a:solidFill>
                  <a:srgbClr val="FF0000"/>
                </a:solidFill>
              </a:rPr>
              <a:t>des gonflements.</a:t>
            </a:r>
            <a:endParaRPr lang="fr-FR" sz="2800" b="1" u="sng"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8</a:t>
            </a:fld>
            <a:endParaRPr lang="fr-FR"/>
          </a:p>
        </p:txBody>
      </p:sp>
      <p:sp>
        <p:nvSpPr>
          <p:cNvPr id="5" name="Rectangle 4"/>
          <p:cNvSpPr/>
          <p:nvPr/>
        </p:nvSpPr>
        <p:spPr>
          <a:xfrm>
            <a:off x="500034" y="1071546"/>
            <a:ext cx="8072494" cy="3970318"/>
          </a:xfrm>
          <a:prstGeom prst="rect">
            <a:avLst/>
          </a:prstGeom>
        </p:spPr>
        <p:txBody>
          <a:bodyPr wrap="square">
            <a:spAutoFit/>
          </a:bodyPr>
          <a:lstStyle/>
          <a:p>
            <a:r>
              <a:rPr lang="fr-FR" sz="2800" dirty="0" smtClean="0">
                <a:solidFill>
                  <a:srgbClr val="FF0000"/>
                </a:solidFill>
              </a:rPr>
              <a:t>• Facteur A : Mélange granulaire « Potentiellement Réactif » (noté PR) </a:t>
            </a:r>
            <a:r>
              <a:rPr lang="fr-FR" sz="2800" dirty="0" smtClean="0"/>
              <a:t>;</a:t>
            </a:r>
          </a:p>
          <a:p>
            <a:endParaRPr lang="fr-FR" sz="2800" dirty="0" smtClean="0"/>
          </a:p>
          <a:p>
            <a:r>
              <a:rPr lang="fr-FR" sz="2800" dirty="0" smtClean="0">
                <a:solidFill>
                  <a:srgbClr val="00B050"/>
                </a:solidFill>
              </a:rPr>
              <a:t>• Facteur B : Teneur en alcalins solubles (Na2O + K2O), exprimée sous forme de Na2O équivalents supérieur à un seuil critique ; </a:t>
            </a:r>
          </a:p>
          <a:p>
            <a:endParaRPr lang="fr-FR" sz="2800" dirty="0" smtClean="0"/>
          </a:p>
          <a:p>
            <a:r>
              <a:rPr lang="fr-FR" sz="2800" dirty="0" smtClean="0">
                <a:solidFill>
                  <a:srgbClr val="00B050"/>
                </a:solidFill>
              </a:rPr>
              <a:t>• Facteur C : Humidité relative supérieure ou égale à 80-85 % dans le béton</a:t>
            </a:r>
            <a:r>
              <a:rPr lang="fr-FR" sz="2800" dirty="0" smtClean="0"/>
              <a:t>.</a:t>
            </a:r>
            <a:endParaRPr lang="fr-F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06/11/2025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9</a:t>
            </a:fld>
            <a:endParaRPr lang="fr-FR"/>
          </a:p>
        </p:txBody>
      </p:sp>
      <p:pic>
        <p:nvPicPr>
          <p:cNvPr id="1026" name="Picture 2" descr="C:\Users\HIBA\Music\PATHOLOGIE\images (10).jpg"/>
          <p:cNvPicPr>
            <a:picLocks noChangeAspect="1" noChangeArrowheads="1"/>
          </p:cNvPicPr>
          <p:nvPr/>
        </p:nvPicPr>
        <p:blipFill>
          <a:blip r:embed="rId2"/>
          <a:srcRect/>
          <a:stretch>
            <a:fillRect/>
          </a:stretch>
        </p:blipFill>
        <p:spPr bwMode="auto">
          <a:xfrm>
            <a:off x="642910" y="500042"/>
            <a:ext cx="3671435" cy="2443173"/>
          </a:xfrm>
          <a:prstGeom prst="rect">
            <a:avLst/>
          </a:prstGeom>
          <a:noFill/>
        </p:spPr>
      </p:pic>
      <p:pic>
        <p:nvPicPr>
          <p:cNvPr id="1027" name="Picture 3" descr="C:\Users\HIBA\Music\PATHOLOGIE\téléchargement (11).jpg"/>
          <p:cNvPicPr>
            <a:picLocks noChangeAspect="1" noChangeArrowheads="1"/>
          </p:cNvPicPr>
          <p:nvPr/>
        </p:nvPicPr>
        <p:blipFill>
          <a:blip r:embed="rId3"/>
          <a:srcRect/>
          <a:stretch>
            <a:fillRect/>
          </a:stretch>
        </p:blipFill>
        <p:spPr bwMode="auto">
          <a:xfrm>
            <a:off x="5000628" y="785794"/>
            <a:ext cx="3000396" cy="3000396"/>
          </a:xfrm>
          <a:prstGeom prst="rect">
            <a:avLst/>
          </a:prstGeom>
          <a:noFill/>
        </p:spPr>
      </p:pic>
      <p:pic>
        <p:nvPicPr>
          <p:cNvPr id="1028" name="Picture 4" descr="C:\Users\HIBA\Music\PATHOLOGIE\images (11).jpg"/>
          <p:cNvPicPr>
            <a:picLocks noChangeAspect="1" noChangeArrowheads="1"/>
          </p:cNvPicPr>
          <p:nvPr/>
        </p:nvPicPr>
        <p:blipFill>
          <a:blip r:embed="rId4"/>
          <a:srcRect/>
          <a:stretch>
            <a:fillRect/>
          </a:stretch>
        </p:blipFill>
        <p:spPr bwMode="auto">
          <a:xfrm>
            <a:off x="857224" y="3573176"/>
            <a:ext cx="3690945" cy="2456156"/>
          </a:xfrm>
          <a:prstGeom prst="rect">
            <a:avLst/>
          </a:prstGeom>
          <a:noFill/>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7915</TotalTime>
  <Words>939</Words>
  <Application>Microsoft Office PowerPoint</Application>
  <PresentationFormat>Affichage à l'écran (4:3)</PresentationFormat>
  <Paragraphs>157</Paragraphs>
  <Slides>30</Slides>
  <Notes>0</Notes>
  <HiddenSlides>0</HiddenSlides>
  <MMClips>0</MMClips>
  <ScaleCrop>false</ScaleCrop>
  <HeadingPairs>
    <vt:vector size="4" baseType="variant">
      <vt:variant>
        <vt:lpstr>Thème</vt:lpstr>
      </vt:variant>
      <vt:variant>
        <vt:i4>1</vt:i4>
      </vt:variant>
      <vt:variant>
        <vt:lpstr>Titres des diapositives</vt:lpstr>
      </vt:variant>
      <vt:variant>
        <vt:i4>30</vt:i4>
      </vt:variant>
    </vt:vector>
  </HeadingPairs>
  <TitlesOfParts>
    <vt:vector size="31" baseType="lpstr">
      <vt:lpstr>Thème Office</vt:lpstr>
      <vt:lpstr>Pathologie et réhabilitation des ouvrages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ANALYSE DES GRANULATS </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HIBA</dc:creator>
  <cp:lastModifiedBy>BELOUETTAR</cp:lastModifiedBy>
  <cp:revision>144</cp:revision>
  <dcterms:created xsi:type="dcterms:W3CDTF">2018-10-09T20:49:00Z</dcterms:created>
  <dcterms:modified xsi:type="dcterms:W3CDTF">2025-11-06T07:15:35Z</dcterms:modified>
</cp:coreProperties>
</file>