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notesMasterIdLst>
    <p:notesMasterId r:id="rId21"/>
  </p:notesMasterIdLst>
  <p:sldIdLst>
    <p:sldId id="256" r:id="rId2"/>
    <p:sldId id="257" r:id="rId3"/>
    <p:sldId id="258" r:id="rId4"/>
    <p:sldId id="259" r:id="rId5"/>
    <p:sldId id="260" r:id="rId6"/>
    <p:sldId id="268" r:id="rId7"/>
    <p:sldId id="263" r:id="rId8"/>
    <p:sldId id="269" r:id="rId9"/>
    <p:sldId id="270" r:id="rId10"/>
    <p:sldId id="271" r:id="rId11"/>
    <p:sldId id="272" r:id="rId12"/>
    <p:sldId id="273" r:id="rId13"/>
    <p:sldId id="274" r:id="rId14"/>
    <p:sldId id="275" r:id="rId15"/>
    <p:sldId id="276" r:id="rId16"/>
    <p:sldId id="277" r:id="rId17"/>
    <p:sldId id="278" r:id="rId18"/>
    <p:sldId id="280" r:id="rId19"/>
    <p:sldId id="26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660"/>
  </p:normalViewPr>
  <p:slideViewPr>
    <p:cSldViewPr snapToGrid="0">
      <p:cViewPr varScale="1">
        <p:scale>
          <a:sx n="97" d="100"/>
          <a:sy n="97" d="100"/>
        </p:scale>
        <p:origin x="16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A806B0-DD3A-4763-8305-639AF7D7F0EC}" type="datetimeFigureOut">
              <a:rPr lang="fr-FR" smtClean="0"/>
              <a:t>25/10/2024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93CEB1-F059-42A6-B6E7-C7A5C773DEE4}" type="slidenum">
              <a:rPr lang="fr-FR" smtClean="0"/>
              <a:t>‹N°›</a:t>
            </a:fld>
            <a:endParaRPr lang="fr-FR"/>
          </a:p>
        </p:txBody>
      </p:sp>
    </p:spTree>
    <p:extLst>
      <p:ext uri="{BB962C8B-B14F-4D97-AF65-F5344CB8AC3E}">
        <p14:creationId xmlns:p14="http://schemas.microsoft.com/office/powerpoint/2010/main" val="2778032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35095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9874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55142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76168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13372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82422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88041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51172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64303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9873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86094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27107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91724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16370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56645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10/25/2024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89678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10/25/2024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1788521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CD6EE5-3121-41B0-96B6-2F26312FDAE7}"/>
              </a:ext>
            </a:extLst>
          </p:cNvPr>
          <p:cNvSpPr>
            <a:spLocks noGrp="1"/>
          </p:cNvSpPr>
          <p:nvPr>
            <p:ph type="ctrTitle"/>
          </p:nvPr>
        </p:nvSpPr>
        <p:spPr>
          <a:xfrm>
            <a:off x="1319167" y="1973916"/>
            <a:ext cx="9128965" cy="1318653"/>
          </a:xfrm>
        </p:spPr>
        <p:txBody>
          <a:bodyPr>
            <a:normAutofit fontScale="90000"/>
          </a:bodyPr>
          <a:lstStyle/>
          <a:p>
            <a:pPr algn="ctr"/>
            <a:r>
              <a:rPr lang="fr-FR" sz="4400" b="1" dirty="0">
                <a:solidFill>
                  <a:schemeClr val="tx1"/>
                </a:solidFill>
              </a:rPr>
              <a:t>cours-Technologie des composants électroniques-2</a:t>
            </a:r>
            <a:endParaRPr lang="fr-FR" b="1" dirty="0">
              <a:solidFill>
                <a:schemeClr val="tx1"/>
              </a:solidFill>
            </a:endParaRPr>
          </a:p>
        </p:txBody>
      </p:sp>
      <p:sp>
        <p:nvSpPr>
          <p:cNvPr id="3" name="Sous-titre 2">
            <a:extLst>
              <a:ext uri="{FF2B5EF4-FFF2-40B4-BE49-F238E27FC236}">
                <a16:creationId xmlns:a16="http://schemas.microsoft.com/office/drawing/2014/main" id="{A0C15406-F9B7-4217-A6E5-594B02946AFA}"/>
              </a:ext>
            </a:extLst>
          </p:cNvPr>
          <p:cNvSpPr>
            <a:spLocks noGrp="1"/>
          </p:cNvSpPr>
          <p:nvPr>
            <p:ph type="subTitle" idx="1"/>
          </p:nvPr>
        </p:nvSpPr>
        <p:spPr>
          <a:xfrm>
            <a:off x="2375647" y="6287620"/>
            <a:ext cx="8915399" cy="570379"/>
          </a:xfrm>
        </p:spPr>
        <p:txBody>
          <a:bodyPr>
            <a:normAutofit fontScale="92500" lnSpcReduction="10000"/>
          </a:bodyPr>
          <a:lstStyle/>
          <a:p>
            <a:pPr algn="ctr"/>
            <a:r>
              <a:rPr lang="fr-FR" sz="14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Enseignante : Dr. Djamila BOUMELITA</a:t>
            </a:r>
            <a:endParaRPr lang="fr-FR" sz="1400" dirty="0">
              <a:latin typeface="Calibri" panose="020F0502020204030204" pitchFamily="34" charset="0"/>
              <a:ea typeface="Calibri" panose="020F0502020204030204" pitchFamily="34" charset="0"/>
              <a:cs typeface="Arial" panose="020B0604020202020204" pitchFamily="34" charset="0"/>
            </a:endParaRPr>
          </a:p>
          <a:p>
            <a:pPr algn="ctr"/>
            <a:r>
              <a:rPr lang="fr-FR" sz="1200" dirty="0"/>
              <a:t>2024 - 2025</a:t>
            </a:r>
          </a:p>
        </p:txBody>
      </p:sp>
      <p:sp>
        <p:nvSpPr>
          <p:cNvPr id="4" name="ZoneTexte 3">
            <a:extLst>
              <a:ext uri="{FF2B5EF4-FFF2-40B4-BE49-F238E27FC236}">
                <a16:creationId xmlns:a16="http://schemas.microsoft.com/office/drawing/2014/main" id="{B014ACD2-78DB-4694-B182-042EDB830104}"/>
              </a:ext>
            </a:extLst>
          </p:cNvPr>
          <p:cNvSpPr txBox="1"/>
          <p:nvPr/>
        </p:nvSpPr>
        <p:spPr>
          <a:xfrm>
            <a:off x="2250141" y="233083"/>
            <a:ext cx="8435789" cy="523220"/>
          </a:xfrm>
          <a:prstGeom prst="rect">
            <a:avLst/>
          </a:prstGeom>
          <a:noFill/>
        </p:spPr>
        <p:txBody>
          <a:bodyPr wrap="square" rtlCol="0">
            <a:spAutoFit/>
          </a:bodyPr>
          <a:lstStyle/>
          <a:p>
            <a:pPr algn="ctr"/>
            <a:r>
              <a:rPr lang="fr-FR" sz="1400" b="1" dirty="0"/>
              <a:t>Ministère de l’Enseignement Supérieure et de la Recherche Scientifique</a:t>
            </a:r>
          </a:p>
          <a:p>
            <a:pPr algn="ctr"/>
            <a:r>
              <a:rPr lang="fr-FR" sz="1400" b="1" dirty="0"/>
              <a:t>    Université Badji Mokhtar Annaba</a:t>
            </a:r>
          </a:p>
        </p:txBody>
      </p:sp>
      <p:pic>
        <p:nvPicPr>
          <p:cNvPr id="6" name="Image 5">
            <a:extLst>
              <a:ext uri="{FF2B5EF4-FFF2-40B4-BE49-F238E27FC236}">
                <a16:creationId xmlns:a16="http://schemas.microsoft.com/office/drawing/2014/main" id="{225672AD-0918-4328-B26E-F171284F478F}"/>
              </a:ext>
            </a:extLst>
          </p:cNvPr>
          <p:cNvPicPr>
            <a:picLocks noChangeAspect="1"/>
          </p:cNvPicPr>
          <p:nvPr/>
        </p:nvPicPr>
        <p:blipFill>
          <a:blip r:embed="rId5"/>
          <a:stretch>
            <a:fillRect/>
          </a:stretch>
        </p:blipFill>
        <p:spPr>
          <a:xfrm>
            <a:off x="9517157" y="417979"/>
            <a:ext cx="2764491" cy="166743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Image 9">
            <a:extLst>
              <a:ext uri="{FF2B5EF4-FFF2-40B4-BE49-F238E27FC236}">
                <a16:creationId xmlns:a16="http://schemas.microsoft.com/office/drawing/2014/main" id="{B73CDB56-C196-4046-B604-E0E612859E90}"/>
              </a:ext>
            </a:extLst>
          </p:cNvPr>
          <p:cNvPicPr>
            <a:picLocks noChangeAspect="1"/>
          </p:cNvPicPr>
          <p:nvPr/>
        </p:nvPicPr>
        <p:blipFill>
          <a:blip r:embed="rId6"/>
          <a:stretch>
            <a:fillRect/>
          </a:stretch>
        </p:blipFill>
        <p:spPr>
          <a:xfrm>
            <a:off x="9402854" y="3650316"/>
            <a:ext cx="1842901" cy="1757082"/>
          </a:xfrm>
          <a:prstGeom prst="ellipse">
            <a:avLst/>
          </a:prstGeom>
          <a:ln>
            <a:noFill/>
          </a:ln>
          <a:effectLst>
            <a:softEdge rad="112500"/>
          </a:effectLst>
        </p:spPr>
      </p:pic>
      <p:pic>
        <p:nvPicPr>
          <p:cNvPr id="7" name="flash-quiz-loop-236356">
            <a:hlinkClick r:id="" action="ppaction://media"/>
            <a:extLst>
              <a:ext uri="{FF2B5EF4-FFF2-40B4-BE49-F238E27FC236}">
                <a16:creationId xmlns:a16="http://schemas.microsoft.com/office/drawing/2014/main" id="{5677A006-210D-4DFD-A863-0129B741EC5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67060" y="17974"/>
            <a:ext cx="487363" cy="487363"/>
          </a:xfrm>
          <a:prstGeom prst="rect">
            <a:avLst/>
          </a:prstGeom>
          <a:ln>
            <a:noFill/>
          </a:ln>
          <a:effectLst>
            <a:softEdge rad="112500"/>
          </a:effectLst>
        </p:spPr>
      </p:pic>
      <p:pic>
        <p:nvPicPr>
          <p:cNvPr id="5" name="Image 4">
            <a:extLst>
              <a:ext uri="{FF2B5EF4-FFF2-40B4-BE49-F238E27FC236}">
                <a16:creationId xmlns:a16="http://schemas.microsoft.com/office/drawing/2014/main" id="{3BE120A8-D4AA-4C96-9BC2-A5EEF2D7F612}"/>
              </a:ext>
            </a:extLst>
          </p:cNvPr>
          <p:cNvPicPr>
            <a:picLocks noChangeAspect="1"/>
          </p:cNvPicPr>
          <p:nvPr/>
        </p:nvPicPr>
        <p:blipFill>
          <a:blip r:embed="rId8"/>
          <a:stretch>
            <a:fillRect/>
          </a:stretch>
        </p:blipFill>
        <p:spPr>
          <a:xfrm>
            <a:off x="5738649" y="3650316"/>
            <a:ext cx="3462830" cy="2086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617577890"/>
      </p:ext>
    </p:extLst>
  </p:cSld>
  <p:clrMapOvr>
    <a:masterClrMapping/>
  </p:clrMapOvr>
  <mc:AlternateContent xmlns:mc="http://schemas.openxmlformats.org/markup-compatibility/2006" xmlns:p14="http://schemas.microsoft.com/office/powerpoint/2010/main">
    <mc:Choice Requires="p14">
      <p:transition spd="slow" p14:dur="2000" advTm="18441"/>
    </mc:Choice>
    <mc:Fallback xmlns="">
      <p:transition spd="slow" advTm="184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703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4390">
                <p:cTn id="30"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P spid="4" grpId="0"/>
    </p:bldLst>
  </p:timing>
  <p:extLst>
    <p:ext uri="{E180D4A7-C9FB-4DFB-919C-405C955672EB}">
      <p14:showEvtLst xmlns:p14="http://schemas.microsoft.com/office/powerpoint/2010/main">
        <p14:playEvt time="11265" objId="7"/>
        <p14:stopEvt time="18441"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3061F-8823-4001-88AD-25A770D388FF}"/>
              </a:ext>
            </a:extLst>
          </p:cNvPr>
          <p:cNvSpPr>
            <a:spLocks noGrp="1"/>
          </p:cNvSpPr>
          <p:nvPr>
            <p:ph type="title"/>
          </p:nvPr>
        </p:nvSpPr>
        <p:spPr>
          <a:xfrm>
            <a:off x="2199291" y="687172"/>
            <a:ext cx="9510274" cy="755373"/>
          </a:xfrm>
        </p:spPr>
        <p:txBody>
          <a:bodyPr>
            <a:normAutofit/>
          </a:bodyPr>
          <a:lstStyle/>
          <a:p>
            <a:r>
              <a:rPr lang="fr-FR" sz="2800" b="1" dirty="0"/>
              <a:t>Chapitre 1 :Conception des alimentations</a:t>
            </a:r>
          </a:p>
        </p:txBody>
      </p:sp>
      <p:sp>
        <p:nvSpPr>
          <p:cNvPr id="3" name="Espace réservé du contenu 2">
            <a:extLst>
              <a:ext uri="{FF2B5EF4-FFF2-40B4-BE49-F238E27FC236}">
                <a16:creationId xmlns:a16="http://schemas.microsoft.com/office/drawing/2014/main" id="{F4C0621C-B3E9-4498-9F6C-BD4272517B45}"/>
              </a:ext>
            </a:extLst>
          </p:cNvPr>
          <p:cNvSpPr>
            <a:spLocks noGrp="1"/>
          </p:cNvSpPr>
          <p:nvPr>
            <p:ph idx="1"/>
          </p:nvPr>
        </p:nvSpPr>
        <p:spPr>
          <a:xfrm>
            <a:off x="1836683" y="1442545"/>
            <a:ext cx="10066281" cy="4240924"/>
          </a:xfrm>
        </p:spPr>
        <p:style>
          <a:lnRef idx="1">
            <a:schemeClr val="accent2"/>
          </a:lnRef>
          <a:fillRef idx="2">
            <a:schemeClr val="accent2"/>
          </a:fillRef>
          <a:effectRef idx="1">
            <a:schemeClr val="accent2"/>
          </a:effectRef>
          <a:fontRef idx="minor">
            <a:schemeClr val="dk1"/>
          </a:fontRef>
        </p:style>
        <p:txBody>
          <a:bodyPr>
            <a:noAutofit/>
          </a:bodyPr>
          <a:lstStyle/>
          <a:p>
            <a:pPr marL="0" indent="0" algn="just">
              <a:buNone/>
            </a:pPr>
            <a:r>
              <a:rPr lang="fr-FR" sz="2800" b="1" u="sng" dirty="0">
                <a:ln w="0"/>
                <a:solidFill>
                  <a:schemeClr val="accent3">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transformateurs</a:t>
            </a:r>
          </a:p>
          <a:p>
            <a:pPr marL="0" indent="0" algn="just">
              <a:buNone/>
            </a:pPr>
            <a:r>
              <a:rPr lang="fr-FR"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transformateur monophasé regroupe différent type de transformateur pour des emplois très divers ( protection des personnes, appareils utilisant habituellement des piles etc...).</a:t>
            </a:r>
          </a:p>
          <a:p>
            <a:pPr marL="0" indent="0" algn="just">
              <a:buNone/>
            </a:pPr>
            <a:r>
              <a:rPr lang="fr-FR"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plus souvent le transformateur sert à transformer une énergie électrique en une autre énergie électrique dont la tension est différente. Il est donc impossible de considérer le transformateur comme un récepteur électrique. Le récepteur sera l'appareil raccordé au secondaire du transformateur. La puissance et donc le courant absorbé par le primaire du transformateur est donc indépendant de ce transformateur.</a:t>
            </a:r>
          </a:p>
        </p:txBody>
      </p:sp>
    </p:spTree>
    <p:custDataLst>
      <p:tags r:id="rId1"/>
    </p:custDataLst>
    <p:extLst>
      <p:ext uri="{BB962C8B-B14F-4D97-AF65-F5344CB8AC3E}">
        <p14:creationId xmlns:p14="http://schemas.microsoft.com/office/powerpoint/2010/main" val="204812645"/>
      </p:ext>
    </p:extLst>
  </p:cSld>
  <p:clrMapOvr>
    <a:masterClrMapping/>
  </p:clrMapOvr>
  <mc:AlternateContent xmlns:mc="http://schemas.openxmlformats.org/markup-compatibility/2006" xmlns:p14="http://schemas.microsoft.com/office/powerpoint/2010/main">
    <mc:Choice Requires="p14">
      <p:transition spd="slow" p14:dur="2000" advTm="53458"/>
    </mc:Choice>
    <mc:Fallback xmlns="">
      <p:transition spd="slow" advTm="53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7EF1B25-5C28-42C8-BDC7-0B99F5A35124}"/>
              </a:ext>
            </a:extLst>
          </p:cNvPr>
          <p:cNvSpPr>
            <a:spLocks noGrp="1"/>
          </p:cNvSpPr>
          <p:nvPr>
            <p:ph idx="1"/>
          </p:nvPr>
        </p:nvSpPr>
        <p:spPr>
          <a:xfrm>
            <a:off x="2557681" y="1143000"/>
            <a:ext cx="8915400" cy="3602421"/>
          </a:xfrm>
        </p:spPr>
        <p:style>
          <a:lnRef idx="1">
            <a:schemeClr val="accent2"/>
          </a:lnRef>
          <a:fillRef idx="2">
            <a:schemeClr val="accent2"/>
          </a:fillRef>
          <a:effectRef idx="1">
            <a:schemeClr val="accent2"/>
          </a:effectRef>
          <a:fontRef idx="minor">
            <a:schemeClr val="dk1"/>
          </a:fontRef>
        </p:style>
        <p:txBody>
          <a:bodyPr>
            <a:normAutofit fontScale="85000" lnSpcReduction="10000"/>
          </a:bodyPr>
          <a:lstStyle/>
          <a:p>
            <a:pPr marL="0" indent="0">
              <a:buNone/>
            </a:pPr>
            <a:r>
              <a:rPr lang="fr-FR" sz="2400" i="1" u="sng"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Fonctionnement :</a:t>
            </a:r>
          </a:p>
          <a:p>
            <a:pPr algn="just"/>
            <a:r>
              <a:rPr lang="fr-FR"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Comme son nom l'indique ce type de transformateur comprend une alimentation alternative monophasée (tension primaire, notée U1) qui alimente une bobine appelée bobine primaire. Cette bobine est fixée sur un conducteur de champ magnétique à très faible réluctance dont les pertes magnétiques sont les plus petites possibles. Le flux magnétique sert de liaison entre le primaire et le secondaire. Le secondaire est constitué d'une autre bobine comprenant un nombre de spires différents que celui du primaire. Au borne de cette bobine, on y mesure une tension (tension secondaire, notée U2). Lorsqu'on raccorde une impédance au secondaire un courant secondaire (noté I2) circule. Le secondaire peut être considéré comme une source de tension. la tension secondaire est une tension sinusoïdale de même fréquence que celle du primaire</a:t>
            </a:r>
          </a:p>
          <a:p>
            <a:endParaRPr lang="fr-FR" dirty="0"/>
          </a:p>
        </p:txBody>
      </p:sp>
      <p:pic>
        <p:nvPicPr>
          <p:cNvPr id="4" name="Image 3">
            <a:extLst>
              <a:ext uri="{FF2B5EF4-FFF2-40B4-BE49-F238E27FC236}">
                <a16:creationId xmlns:a16="http://schemas.microsoft.com/office/drawing/2014/main" id="{A64A1E3E-F2FD-4277-BB32-7D0488041437}"/>
              </a:ext>
            </a:extLst>
          </p:cNvPr>
          <p:cNvPicPr>
            <a:picLocks noChangeAspect="1"/>
          </p:cNvPicPr>
          <p:nvPr/>
        </p:nvPicPr>
        <p:blipFill>
          <a:blip r:embed="rId3"/>
          <a:stretch>
            <a:fillRect/>
          </a:stretch>
        </p:blipFill>
        <p:spPr>
          <a:xfrm>
            <a:off x="8056181" y="4840013"/>
            <a:ext cx="3618187" cy="1860331"/>
          </a:xfrm>
          <a:prstGeom prst="ellipse">
            <a:avLst/>
          </a:prstGeom>
          <a:ln>
            <a:noFill/>
          </a:ln>
          <a:effectLst>
            <a:softEdge rad="112500"/>
          </a:effectLst>
        </p:spPr>
      </p:pic>
      <p:sp>
        <p:nvSpPr>
          <p:cNvPr id="5" name="Rectangle 4">
            <a:extLst>
              <a:ext uri="{FF2B5EF4-FFF2-40B4-BE49-F238E27FC236}">
                <a16:creationId xmlns:a16="http://schemas.microsoft.com/office/drawing/2014/main" id="{4E627A3A-BB80-4E41-A3E9-BC2E8999411C}"/>
              </a:ext>
            </a:extLst>
          </p:cNvPr>
          <p:cNvSpPr/>
          <p:nvPr/>
        </p:nvSpPr>
        <p:spPr>
          <a:xfrm>
            <a:off x="1217885" y="6132814"/>
            <a:ext cx="675027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dirty="0"/>
              <a:t>note : selon la littérature le rapport de transformation est: m = U2/ U1 = N2/ N1 = I1/ I2</a:t>
            </a:r>
          </a:p>
        </p:txBody>
      </p:sp>
    </p:spTree>
    <p:custDataLst>
      <p:tags r:id="rId1"/>
    </p:custDataLst>
    <p:extLst>
      <p:ext uri="{BB962C8B-B14F-4D97-AF65-F5344CB8AC3E}">
        <p14:creationId xmlns:p14="http://schemas.microsoft.com/office/powerpoint/2010/main" val="2760826201"/>
      </p:ext>
    </p:extLst>
  </p:cSld>
  <p:clrMapOvr>
    <a:masterClrMapping/>
  </p:clrMapOvr>
  <mc:AlternateContent xmlns:mc="http://schemas.openxmlformats.org/markup-compatibility/2006" xmlns:p14="http://schemas.microsoft.com/office/powerpoint/2010/main">
    <mc:Choice Requires="p14">
      <p:transition spd="slow" p14:dur="2000" advTm="108915"/>
    </mc:Choice>
    <mc:Fallback xmlns="">
      <p:transition spd="slow" advTm="1089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55D2B4A-A830-4B87-8D26-7146D1EAD37A}"/>
              </a:ext>
            </a:extLst>
          </p:cNvPr>
          <p:cNvPicPr>
            <a:picLocks noChangeAspect="1"/>
          </p:cNvPicPr>
          <p:nvPr/>
        </p:nvPicPr>
        <p:blipFill>
          <a:blip r:embed="rId3"/>
          <a:stretch>
            <a:fillRect/>
          </a:stretch>
        </p:blipFill>
        <p:spPr>
          <a:xfrm>
            <a:off x="1866001" y="668422"/>
            <a:ext cx="9638611" cy="823031"/>
          </a:xfrm>
          <a:prstGeom prst="rect">
            <a:avLst/>
          </a:prstGeom>
        </p:spPr>
      </p:pic>
      <p:sp>
        <p:nvSpPr>
          <p:cNvPr id="5" name="Espace réservé du contenu 4">
            <a:extLst>
              <a:ext uri="{FF2B5EF4-FFF2-40B4-BE49-F238E27FC236}">
                <a16:creationId xmlns:a16="http://schemas.microsoft.com/office/drawing/2014/main" id="{C27768ED-0615-476B-9E17-4776D9D36B4E}"/>
              </a:ext>
            </a:extLst>
          </p:cNvPr>
          <p:cNvSpPr>
            <a:spLocks noGrp="1"/>
          </p:cNvSpPr>
          <p:nvPr>
            <p:ph idx="1"/>
          </p:nvPr>
        </p:nvSpPr>
        <p:spPr>
          <a:xfrm>
            <a:off x="2589213" y="1512474"/>
            <a:ext cx="8915400" cy="3777622"/>
          </a:xfrm>
        </p:spPr>
        <p:style>
          <a:lnRef idx="1">
            <a:schemeClr val="accent2"/>
          </a:lnRef>
          <a:fillRef idx="2">
            <a:schemeClr val="accent2"/>
          </a:fillRef>
          <a:effectRef idx="1">
            <a:schemeClr val="accent2"/>
          </a:effectRef>
          <a:fontRef idx="minor">
            <a:schemeClr val="dk1"/>
          </a:fontRef>
        </p:style>
        <p:txBody>
          <a:bodyPr/>
          <a:lstStyle/>
          <a:p>
            <a:pPr marL="0" indent="0">
              <a:buNone/>
            </a:pPr>
            <a:r>
              <a:rPr lang="fr-FR" sz="2400" b="1" u="sng" dirty="0">
                <a:ln w="0"/>
                <a:solidFill>
                  <a:schemeClr val="accent3">
                    <a:lumMod val="75000"/>
                  </a:schemeClr>
                </a:solidFill>
                <a:effectLst>
                  <a:outerShdw blurRad="38100" dist="19050" dir="2700000" algn="tl" rotWithShape="0">
                    <a:schemeClr val="dk1">
                      <a:alpha val="40000"/>
                    </a:schemeClr>
                  </a:outerShdw>
                </a:effectLst>
              </a:rPr>
              <a:t>Redresseur</a:t>
            </a:r>
          </a:p>
          <a:p>
            <a:pPr marL="0" indent="0" algn="just">
              <a:buNone/>
            </a:pPr>
            <a:r>
              <a:rPr lang="fr-FR" dirty="0">
                <a:ln w="0"/>
                <a:solidFill>
                  <a:schemeClr val="tx1"/>
                </a:solidFill>
                <a:effectLst>
                  <a:outerShdw blurRad="38100" dist="19050" dir="2700000" algn="tl" rotWithShape="0">
                    <a:schemeClr val="dk1">
                      <a:alpha val="40000"/>
                    </a:schemeClr>
                  </a:outerShdw>
                </a:effectLst>
              </a:rPr>
              <a:t>Un pont de diodes ou pont de Graetz est un assemblage de quatre diodes montées en pont qui, en régime monophasé, redresse le courant alternatif en courant continu, c’est-à-dire ne circulant que dans un seul sens.</a:t>
            </a:r>
          </a:p>
        </p:txBody>
      </p:sp>
      <p:pic>
        <p:nvPicPr>
          <p:cNvPr id="7" name="Image 6">
            <a:extLst>
              <a:ext uri="{FF2B5EF4-FFF2-40B4-BE49-F238E27FC236}">
                <a16:creationId xmlns:a16="http://schemas.microsoft.com/office/drawing/2014/main" id="{7D998F62-FAFB-4DEB-9E29-F20BE07DEE8E}"/>
              </a:ext>
            </a:extLst>
          </p:cNvPr>
          <p:cNvPicPr>
            <a:picLocks noChangeAspect="1"/>
          </p:cNvPicPr>
          <p:nvPr/>
        </p:nvPicPr>
        <p:blipFill>
          <a:blip r:embed="rId4"/>
          <a:stretch>
            <a:fillRect/>
          </a:stretch>
        </p:blipFill>
        <p:spPr>
          <a:xfrm>
            <a:off x="342079" y="1403623"/>
            <a:ext cx="2143125" cy="2143125"/>
          </a:xfrm>
          <a:prstGeom prst="rect">
            <a:avLst/>
          </a:prstGeom>
          <a:ln>
            <a:noFill/>
          </a:ln>
          <a:effectLst>
            <a:softEdge rad="112500"/>
          </a:effectLst>
        </p:spPr>
      </p:pic>
      <p:pic>
        <p:nvPicPr>
          <p:cNvPr id="8" name="Image 7">
            <a:extLst>
              <a:ext uri="{FF2B5EF4-FFF2-40B4-BE49-F238E27FC236}">
                <a16:creationId xmlns:a16="http://schemas.microsoft.com/office/drawing/2014/main" id="{F909EAD8-90AB-47FA-8F6B-C128AA4ACDF6}"/>
              </a:ext>
            </a:extLst>
          </p:cNvPr>
          <p:cNvPicPr>
            <a:picLocks noChangeAspect="1"/>
          </p:cNvPicPr>
          <p:nvPr/>
        </p:nvPicPr>
        <p:blipFill>
          <a:blip r:embed="rId5"/>
          <a:stretch>
            <a:fillRect/>
          </a:stretch>
        </p:blipFill>
        <p:spPr>
          <a:xfrm>
            <a:off x="3385646" y="3090300"/>
            <a:ext cx="3272002" cy="1800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 8">
            <a:extLst>
              <a:ext uri="{FF2B5EF4-FFF2-40B4-BE49-F238E27FC236}">
                <a16:creationId xmlns:a16="http://schemas.microsoft.com/office/drawing/2014/main" id="{A6217D3A-716C-4708-BEFC-9F892605A6B2}"/>
              </a:ext>
            </a:extLst>
          </p:cNvPr>
          <p:cNvPicPr>
            <a:picLocks noChangeAspect="1"/>
          </p:cNvPicPr>
          <p:nvPr/>
        </p:nvPicPr>
        <p:blipFill>
          <a:blip r:embed="rId6"/>
          <a:stretch>
            <a:fillRect/>
          </a:stretch>
        </p:blipFill>
        <p:spPr>
          <a:xfrm>
            <a:off x="7154588" y="3090299"/>
            <a:ext cx="2872280" cy="1800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a:extLst>
              <a:ext uri="{FF2B5EF4-FFF2-40B4-BE49-F238E27FC236}">
                <a16:creationId xmlns:a16="http://schemas.microsoft.com/office/drawing/2014/main" id="{38A018AD-8534-4F58-BAC5-857CECA7FBDC}"/>
              </a:ext>
            </a:extLst>
          </p:cNvPr>
          <p:cNvSpPr/>
          <p:nvPr/>
        </p:nvSpPr>
        <p:spPr>
          <a:xfrm>
            <a:off x="2589213" y="5431249"/>
            <a:ext cx="8915399"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fr-FR" dirty="0">
                <a:ln w="0"/>
                <a:solidFill>
                  <a:schemeClr val="tx1"/>
                </a:solidFill>
                <a:effectLst>
                  <a:outerShdw blurRad="38100" dist="19050" dir="2700000" algn="tl" rotWithShape="0">
                    <a:schemeClr val="dk1">
                      <a:alpha val="40000"/>
                    </a:schemeClr>
                  </a:outerShdw>
                </a:effectLst>
              </a:rPr>
              <a:t>Le pont de diode est le montage le plus utilisé pour réaliser un redressement double alternance. Par extension, on désigne sous le nom de pont redresseur triphasé ou pont de diodes triphasé un ensemble de six diodes réalisant un redressement double alternance en triphasé.</a:t>
            </a:r>
          </a:p>
        </p:txBody>
      </p:sp>
    </p:spTree>
    <p:custDataLst>
      <p:tags r:id="rId1"/>
    </p:custDataLst>
    <p:extLst>
      <p:ext uri="{BB962C8B-B14F-4D97-AF65-F5344CB8AC3E}">
        <p14:creationId xmlns:p14="http://schemas.microsoft.com/office/powerpoint/2010/main" val="843467446"/>
      </p:ext>
    </p:extLst>
  </p:cSld>
  <p:clrMapOvr>
    <a:masterClrMapping/>
  </p:clrMapOvr>
  <mc:AlternateContent xmlns:mc="http://schemas.openxmlformats.org/markup-compatibility/2006" xmlns:p14="http://schemas.microsoft.com/office/powerpoint/2010/main">
    <mc:Choice Requires="p14">
      <p:transition spd="slow" p14:dur="2000" advTm="75690"/>
    </mc:Choice>
    <mc:Fallback xmlns="">
      <p:transition spd="slow" advTm="756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5DBCE1D-F3B2-48AD-92D1-B1008FC1EF89}"/>
              </a:ext>
            </a:extLst>
          </p:cNvPr>
          <p:cNvSpPr>
            <a:spLocks noGrp="1"/>
          </p:cNvSpPr>
          <p:nvPr>
            <p:ph idx="1"/>
          </p:nvPr>
        </p:nvSpPr>
        <p:spPr>
          <a:xfrm>
            <a:off x="2589212" y="1418897"/>
            <a:ext cx="8915400" cy="3484179"/>
          </a:xfrm>
        </p:spPr>
        <p:style>
          <a:lnRef idx="1">
            <a:schemeClr val="accent2"/>
          </a:lnRef>
          <a:fillRef idx="2">
            <a:schemeClr val="accent2"/>
          </a:fillRef>
          <a:effectRef idx="1">
            <a:schemeClr val="accent2"/>
          </a:effectRef>
          <a:fontRef idx="minor">
            <a:schemeClr val="dk1"/>
          </a:fontRef>
        </p:style>
        <p:txBody>
          <a:bodyPr/>
          <a:lstStyle/>
          <a:p>
            <a:pPr marL="0" indent="0">
              <a:buNone/>
            </a:pPr>
            <a:r>
              <a:rPr lang="fr-FR" b="1" u="sng" dirty="0">
                <a:ln w="0"/>
                <a:solidFill>
                  <a:schemeClr val="tx1"/>
                </a:solidFill>
                <a:effectLst>
                  <a:outerShdw blurRad="38100" dist="19050" dir="2700000" algn="tl" rotWithShape="0">
                    <a:schemeClr val="dk1">
                      <a:alpha val="40000"/>
                    </a:schemeClr>
                  </a:outerShdw>
                </a:effectLst>
              </a:rPr>
              <a:t>Fonctionnement</a:t>
            </a:r>
          </a:p>
          <a:p>
            <a:pPr marL="0" indent="0" algn="just">
              <a:buNone/>
            </a:pPr>
            <a:r>
              <a:rPr lang="fr-FR"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structure de ce montage peut être comparée à celle d'une pompe à double effet dont les quatre clapets seraient remplacés par quatre diodes.</a:t>
            </a:r>
          </a:p>
          <a:p>
            <a:pPr marL="0" indent="0" algn="just">
              <a:buNone/>
            </a:pPr>
            <a:r>
              <a:rPr lang="fr-FR"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réalité le pont de diode est un redresseur de courant. Le courant de sortie est toujours la valeur absolue du courant d'entrée. En revanche la forme de la tension de sortie dépend à la fois de la forme de la tension d'entrée et de la nature de la charge.</a:t>
            </a:r>
          </a:p>
          <a:p>
            <a:pPr marL="0" indent="0" algn="just">
              <a:buNone/>
            </a:pPr>
            <a:r>
              <a:rPr lang="fr-FR"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Lors de l'alternance positive de la tension d'entrée , seules les deux diodes ayant une tension d'anode supérieure à la tension de cathode conduiront. Les deux autres diodes ne remplissant pas ces conditions sont bloquées et ne laissent donc pas passer de courant. Pour l'alternance négative, ce sont les deux autres diodes qui conduisent.</a:t>
            </a:r>
          </a:p>
        </p:txBody>
      </p:sp>
      <p:pic>
        <p:nvPicPr>
          <p:cNvPr id="4" name="Image 3">
            <a:extLst>
              <a:ext uri="{FF2B5EF4-FFF2-40B4-BE49-F238E27FC236}">
                <a16:creationId xmlns:a16="http://schemas.microsoft.com/office/drawing/2014/main" id="{EF30EB1D-8549-4B51-9785-65B00C95B735}"/>
              </a:ext>
            </a:extLst>
          </p:cNvPr>
          <p:cNvPicPr>
            <a:picLocks noChangeAspect="1"/>
          </p:cNvPicPr>
          <p:nvPr/>
        </p:nvPicPr>
        <p:blipFill>
          <a:blip r:embed="rId3"/>
          <a:stretch>
            <a:fillRect/>
          </a:stretch>
        </p:blipFill>
        <p:spPr>
          <a:xfrm>
            <a:off x="318430" y="1418898"/>
            <a:ext cx="2143125" cy="348417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78302944"/>
      </p:ext>
    </p:extLst>
  </p:cSld>
  <p:clrMapOvr>
    <a:masterClrMapping/>
  </p:clrMapOvr>
  <mc:AlternateContent xmlns:mc="http://schemas.openxmlformats.org/markup-compatibility/2006" xmlns:p14="http://schemas.microsoft.com/office/powerpoint/2010/main">
    <mc:Choice Requires="p14">
      <p:transition spd="slow" p14:dur="2000" advTm="61029"/>
    </mc:Choice>
    <mc:Fallback xmlns="">
      <p:transition spd="slow" advTm="610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5DBCE1D-F3B2-48AD-92D1-B1008FC1EF89}"/>
              </a:ext>
            </a:extLst>
          </p:cNvPr>
          <p:cNvSpPr>
            <a:spLocks noGrp="1"/>
          </p:cNvSpPr>
          <p:nvPr>
            <p:ph idx="1"/>
          </p:nvPr>
        </p:nvSpPr>
        <p:spPr>
          <a:xfrm>
            <a:off x="1639614" y="1143000"/>
            <a:ext cx="9864998" cy="5147441"/>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marL="0" indent="0">
              <a:buNone/>
            </a:pPr>
            <a:r>
              <a:rPr lang="fr-FR" b="1" u="sng" dirty="0"/>
              <a:t>Lissage </a:t>
            </a:r>
            <a:r>
              <a:rPr lang="fr-FR" b="1" u="sng"/>
              <a:t>de tension</a:t>
            </a:r>
            <a:endParaRPr lang="fr-FR" b="1" u="sng" dirty="0"/>
          </a:p>
          <a:p>
            <a:pPr marL="0" indent="0">
              <a:buNone/>
            </a:pPr>
            <a:r>
              <a:rPr lang="fr-FR" dirty="0">
                <a:latin typeface="Times New Roman" panose="02020603050405020304" pitchFamily="18" charset="0"/>
                <a:cs typeface="Times New Roman" panose="02020603050405020304" pitchFamily="18" charset="0"/>
              </a:rPr>
              <a:t>Le condensateur de filtrage permet de réduire la variation de tension en sortie d'une alimentation.</a:t>
            </a:r>
          </a:p>
          <a:p>
            <a:pPr marL="0" indent="0">
              <a:buNone/>
            </a:pPr>
            <a:endParaRPr lang="fr-FR" dirty="0">
              <a:latin typeface="Times New Roman" panose="02020603050405020304" pitchFamily="18" charset="0"/>
              <a:cs typeface="Times New Roman" panose="02020603050405020304" pitchFamily="18" charset="0"/>
            </a:endParaRPr>
          </a:p>
          <a:p>
            <a:pPr marL="0" indent="0">
              <a:buNone/>
            </a:pPr>
            <a:endParaRPr lang="fr-FR" dirty="0">
              <a:latin typeface="Times New Roman" panose="02020603050405020304" pitchFamily="18" charset="0"/>
              <a:cs typeface="Times New Roman" panose="02020603050405020304" pitchFamily="18" charset="0"/>
            </a:endParaRPr>
          </a:p>
          <a:p>
            <a:pPr marL="0" indent="0">
              <a:buNone/>
            </a:pPr>
            <a:endParaRPr lang="fr-FR" dirty="0">
              <a:latin typeface="Times New Roman" panose="02020603050405020304" pitchFamily="18" charset="0"/>
              <a:cs typeface="Times New Roman" panose="02020603050405020304" pitchFamily="18" charset="0"/>
            </a:endParaRPr>
          </a:p>
          <a:p>
            <a:pPr marL="0" indent="0">
              <a:buNone/>
            </a:pPr>
            <a:endParaRPr lang="fr-FR" dirty="0">
              <a:latin typeface="Times New Roman" panose="02020603050405020304" pitchFamily="18" charset="0"/>
              <a:cs typeface="Times New Roman" panose="02020603050405020304" pitchFamily="18" charset="0"/>
            </a:endParaRPr>
          </a:p>
          <a:p>
            <a:pPr marL="0" indent="0">
              <a:buNone/>
            </a:pPr>
            <a:endParaRPr lang="fr-FR" dirty="0">
              <a:latin typeface="Times New Roman" panose="02020603050405020304" pitchFamily="18" charset="0"/>
              <a:cs typeface="Times New Roman" panose="02020603050405020304" pitchFamily="18" charset="0"/>
            </a:endParaRPr>
          </a:p>
          <a:p>
            <a:pPr marL="0" indent="0">
              <a:buNone/>
            </a:pPr>
            <a:endParaRPr lang="fr-FR" dirty="0">
              <a:latin typeface="Times New Roman" panose="02020603050405020304" pitchFamily="18" charset="0"/>
              <a:cs typeface="Times New Roman" panose="02020603050405020304" pitchFamily="18" charset="0"/>
            </a:endParaRPr>
          </a:p>
          <a:p>
            <a:pPr marL="0" indent="0" algn="just">
              <a:buNone/>
            </a:pPr>
            <a:r>
              <a:rPr lang="fr-FR" dirty="0">
                <a:latin typeface="Times New Roman" panose="02020603050405020304" pitchFamily="18" charset="0"/>
                <a:cs typeface="Times New Roman" panose="02020603050405020304" pitchFamily="18" charset="0"/>
              </a:rPr>
              <a:t>Après le redressement, la tension de sortie est positive mais n'est toujours pas constante(courbe verte). Pour lisser cette tension, la transformée en tension continue, on utilise donc un condensateur de filtrage qui va stocker l'énergie lorsque la tension est proche de son maximum et la resituer pendant les 'trous', lorsque la tension est faible. Plus la capacité du condensateur est grande, plus celui-ci va lisser la tension. On le voit sur le graphique : la courbe en rouge est lissée avec un condensateur ayant une capacité moins forte que la courbe bleu. La qualité du lissage dépend aussi du courant consommé et de la fréquence : plus le circuit consomme de courant plus le condensateur se déchargera vite, et plus la fréquence est élevée, plus il sera rechargé souvent.</a:t>
            </a:r>
          </a:p>
        </p:txBody>
      </p:sp>
      <p:pic>
        <p:nvPicPr>
          <p:cNvPr id="2" name="Image 1">
            <a:extLst>
              <a:ext uri="{FF2B5EF4-FFF2-40B4-BE49-F238E27FC236}">
                <a16:creationId xmlns:a16="http://schemas.microsoft.com/office/drawing/2014/main" id="{C7F200CB-A668-4F64-91E4-02C346BEA76B}"/>
              </a:ext>
            </a:extLst>
          </p:cNvPr>
          <p:cNvPicPr>
            <a:picLocks noChangeAspect="1"/>
          </p:cNvPicPr>
          <p:nvPr/>
        </p:nvPicPr>
        <p:blipFill>
          <a:blip r:embed="rId3"/>
          <a:stretch>
            <a:fillRect/>
          </a:stretch>
        </p:blipFill>
        <p:spPr>
          <a:xfrm>
            <a:off x="2036182" y="1758776"/>
            <a:ext cx="5448772" cy="2371671"/>
          </a:xfrm>
          <a:prstGeom prst="rect">
            <a:avLst/>
          </a:prstGeom>
          <a:ln>
            <a:noFill/>
          </a:ln>
          <a:effectLst>
            <a:softEdge rad="112500"/>
          </a:effectLst>
        </p:spPr>
      </p:pic>
      <p:pic>
        <p:nvPicPr>
          <p:cNvPr id="4" name="Image 3">
            <a:extLst>
              <a:ext uri="{FF2B5EF4-FFF2-40B4-BE49-F238E27FC236}">
                <a16:creationId xmlns:a16="http://schemas.microsoft.com/office/drawing/2014/main" id="{24A05CE7-C3B3-4E4E-8DC3-F4B4382A388A}"/>
              </a:ext>
            </a:extLst>
          </p:cNvPr>
          <p:cNvPicPr>
            <a:picLocks noChangeAspect="1"/>
          </p:cNvPicPr>
          <p:nvPr/>
        </p:nvPicPr>
        <p:blipFill>
          <a:blip r:embed="rId4"/>
          <a:stretch>
            <a:fillRect/>
          </a:stretch>
        </p:blipFill>
        <p:spPr>
          <a:xfrm>
            <a:off x="7709338" y="2018446"/>
            <a:ext cx="3302876" cy="185233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045440250"/>
      </p:ext>
    </p:extLst>
  </p:cSld>
  <p:clrMapOvr>
    <a:masterClrMapping/>
  </p:clrMapOvr>
  <mc:AlternateContent xmlns:mc="http://schemas.openxmlformats.org/markup-compatibility/2006" xmlns:p14="http://schemas.microsoft.com/office/powerpoint/2010/main">
    <mc:Choice Requires="p14">
      <p:transition spd="slow" p14:dur="2000" advTm="87684"/>
    </mc:Choice>
    <mc:Fallback xmlns="">
      <p:transition spd="slow" advTm="876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wheel(1)">
                                      <p:cBhvr>
                                        <p:cTn id="2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554E9A-2640-4DE9-B141-7308577ECD6D}"/>
              </a:ext>
            </a:extLst>
          </p:cNvPr>
          <p:cNvSpPr>
            <a:spLocks noGrp="1"/>
          </p:cNvSpPr>
          <p:nvPr>
            <p:ph idx="1"/>
          </p:nvPr>
        </p:nvSpPr>
        <p:spPr>
          <a:xfrm>
            <a:off x="1726321" y="1158765"/>
            <a:ext cx="10011103" cy="5462751"/>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marL="0" indent="0" algn="just">
              <a:buNone/>
            </a:pPr>
            <a:r>
              <a:rPr lang="fr-FR" sz="2000" b="1" u="sng" dirty="0">
                <a:ln w="0"/>
                <a:solidFill>
                  <a:schemeClr val="accent3">
                    <a:lumMod val="75000"/>
                  </a:schemeClr>
                </a:solidFill>
                <a:effectLst>
                  <a:outerShdw blurRad="38100" dist="19050" dir="2700000" algn="tl" rotWithShape="0">
                    <a:schemeClr val="dk1">
                      <a:alpha val="40000"/>
                    </a:schemeClr>
                  </a:outerShdw>
                </a:effectLst>
              </a:rPr>
              <a:t>Stabilisation de tension</a:t>
            </a:r>
            <a:r>
              <a:rPr lang="fr-FR" u="sng" dirty="0">
                <a:ln w="0"/>
                <a:solidFill>
                  <a:schemeClr val="accent3">
                    <a:lumMod val="75000"/>
                  </a:schemeClr>
                </a:solidFill>
                <a:effectLst>
                  <a:outerShdw blurRad="38100" dist="19050" dir="2700000" algn="tl" rotWithShape="0">
                    <a:schemeClr val="dk1">
                      <a:alpha val="40000"/>
                    </a:schemeClr>
                  </a:outerShdw>
                </a:effectLst>
              </a:rPr>
              <a:t> </a:t>
            </a:r>
            <a:r>
              <a:rPr lang="fr-FR" dirty="0">
                <a:ln w="0"/>
                <a:solidFill>
                  <a:schemeClr val="tx1"/>
                </a:solidFill>
                <a:effectLst>
                  <a:outerShdw blurRad="38100" dist="19050" dir="2700000" algn="tl" rotWithShape="0">
                    <a:schemeClr val="dk1">
                      <a:alpha val="40000"/>
                    </a:schemeClr>
                  </a:outerShdw>
                </a:effectLst>
              </a:rPr>
              <a:t>: </a:t>
            </a:r>
          </a:p>
          <a:p>
            <a:pPr marL="0" indent="0" algn="just">
              <a:buNone/>
            </a:pPr>
            <a:r>
              <a:rPr lang="fr-FR" dirty="0">
                <a:ln w="0"/>
                <a:solidFill>
                  <a:schemeClr val="tx1"/>
                </a:solidFill>
                <a:effectLst>
                  <a:outerShdw blurRad="38100" dist="19050" dir="2700000" algn="tl" rotWithShape="0">
                    <a:schemeClr val="dk1">
                      <a:alpha val="40000"/>
                    </a:schemeClr>
                  </a:outerShdw>
                </a:effectLst>
              </a:rPr>
              <a:t>C'est le processus qui permet de maintenir une tension de sortie constante, indépendamment des variations de la tension d'entrée ou des changements de la charge. Les régulateurs de tension sont utilisés pour garantir une tension stable dans les systèmes électroniques, même en cas de fluctuations de la tension d'alimentation.</a:t>
            </a:r>
          </a:p>
          <a:p>
            <a:pPr marL="0" indent="0" algn="just">
              <a:buNone/>
            </a:pPr>
            <a:endParaRPr lang="fr-FR" dirty="0">
              <a:ln w="0"/>
              <a:solidFill>
                <a:schemeClr val="tx1"/>
              </a:solidFill>
              <a:effectLst>
                <a:outerShdw blurRad="38100" dist="19050" dir="2700000" algn="tl" rotWithShape="0">
                  <a:schemeClr val="dk1">
                    <a:alpha val="40000"/>
                  </a:schemeClr>
                </a:outerShdw>
              </a:effectLst>
            </a:endParaRPr>
          </a:p>
          <a:p>
            <a:pPr marL="0" indent="0" algn="just">
              <a:buNone/>
            </a:pPr>
            <a:r>
              <a:rPr lang="fr-FR" sz="2000" b="1" u="sng" dirty="0">
                <a:ln w="0"/>
                <a:solidFill>
                  <a:schemeClr val="accent3">
                    <a:lumMod val="75000"/>
                  </a:schemeClr>
                </a:solidFill>
                <a:effectLst>
                  <a:outerShdw blurRad="38100" dist="19050" dir="2700000" algn="tl" rotWithShape="0">
                    <a:schemeClr val="dk1">
                      <a:alpha val="40000"/>
                    </a:schemeClr>
                  </a:outerShdw>
                </a:effectLst>
              </a:rPr>
              <a:t>Alimentation variable </a:t>
            </a:r>
            <a:r>
              <a:rPr lang="fr-FR" dirty="0">
                <a:ln w="0"/>
                <a:solidFill>
                  <a:schemeClr val="tx1"/>
                </a:solidFill>
                <a:effectLst>
                  <a:outerShdw blurRad="38100" dist="19050" dir="2700000" algn="tl" rotWithShape="0">
                    <a:schemeClr val="dk1">
                      <a:alpha val="40000"/>
                    </a:schemeClr>
                  </a:outerShdw>
                </a:effectLst>
              </a:rPr>
              <a:t>: </a:t>
            </a:r>
          </a:p>
          <a:p>
            <a:pPr marL="0" indent="0" algn="just">
              <a:buNone/>
            </a:pPr>
            <a:r>
              <a:rPr lang="fr-FR" dirty="0">
                <a:ln w="0"/>
                <a:solidFill>
                  <a:schemeClr val="tx1"/>
                </a:solidFill>
                <a:effectLst>
                  <a:outerShdw blurRad="38100" dist="19050" dir="2700000" algn="tl" rotWithShape="0">
                    <a:schemeClr val="dk1">
                      <a:alpha val="40000"/>
                    </a:schemeClr>
                  </a:outerShdw>
                </a:effectLst>
              </a:rPr>
              <a:t>Une alimentation variable est un dispositif qui permet de réguler et de changer la tension de sortie selon les besoins. Elle est couramment utilisée dans les laboratoires pour tester des circuits à différentes tensions. L'utilisateur peut ajuster la tension de sortie sur une plage donnée.</a:t>
            </a:r>
          </a:p>
          <a:p>
            <a:pPr marL="0" indent="0" algn="just">
              <a:buNone/>
            </a:pPr>
            <a:endParaRPr lang="fr-FR" dirty="0">
              <a:ln w="0"/>
              <a:solidFill>
                <a:schemeClr val="tx1"/>
              </a:solidFill>
              <a:effectLst>
                <a:outerShdw blurRad="38100" dist="19050" dir="2700000" algn="tl" rotWithShape="0">
                  <a:schemeClr val="dk1">
                    <a:alpha val="40000"/>
                  </a:schemeClr>
                </a:outerShdw>
              </a:effectLst>
            </a:endParaRPr>
          </a:p>
          <a:p>
            <a:pPr marL="0" indent="0" algn="just">
              <a:buNone/>
            </a:pPr>
            <a:r>
              <a:rPr lang="fr-FR" sz="2000" b="1" u="sng" dirty="0">
                <a:ln w="0"/>
                <a:solidFill>
                  <a:schemeClr val="accent3">
                    <a:lumMod val="75000"/>
                  </a:schemeClr>
                </a:solidFill>
                <a:effectLst>
                  <a:outerShdw blurRad="38100" dist="19050" dir="2700000" algn="tl" rotWithShape="0">
                    <a:schemeClr val="dk1">
                      <a:alpha val="40000"/>
                    </a:schemeClr>
                  </a:outerShdw>
                </a:effectLst>
              </a:rPr>
              <a:t>Alimentation à courant constant </a:t>
            </a:r>
            <a:r>
              <a:rPr lang="fr-FR" dirty="0">
                <a:ln w="0"/>
                <a:solidFill>
                  <a:schemeClr val="tx1"/>
                </a:solidFill>
                <a:effectLst>
                  <a:outerShdw blurRad="38100" dist="19050" dir="2700000" algn="tl" rotWithShape="0">
                    <a:schemeClr val="dk1">
                      <a:alpha val="40000"/>
                    </a:schemeClr>
                  </a:outerShdw>
                </a:effectLst>
              </a:rPr>
              <a:t>: </a:t>
            </a:r>
          </a:p>
          <a:p>
            <a:pPr marL="0" indent="0" algn="just">
              <a:buNone/>
            </a:pPr>
            <a:r>
              <a:rPr lang="fr-FR" dirty="0">
                <a:ln w="0"/>
                <a:solidFill>
                  <a:schemeClr val="tx1"/>
                </a:solidFill>
                <a:effectLst>
                  <a:outerShdw blurRad="38100" dist="19050" dir="2700000" algn="tl" rotWithShape="0">
                    <a:schemeClr val="dk1">
                      <a:alpha val="40000"/>
                    </a:schemeClr>
                  </a:outerShdw>
                </a:effectLst>
              </a:rPr>
              <a:t>Ce type d'alimentation fournit un courant constant à une charge, quelle que soit la résistance de celle-ci ou les variations de la tension d'entrée. Elle est souvent utilisée dans des applications où la charge requiert une intensité de courant fixe, comme dans les dispositifs de charge de batterie ou les systèmes LED.</a:t>
            </a:r>
          </a:p>
        </p:txBody>
      </p:sp>
      <p:pic>
        <p:nvPicPr>
          <p:cNvPr id="4" name="Image 3">
            <a:extLst>
              <a:ext uri="{FF2B5EF4-FFF2-40B4-BE49-F238E27FC236}">
                <a16:creationId xmlns:a16="http://schemas.microsoft.com/office/drawing/2014/main" id="{7F661774-0CD2-4739-A141-565632797BCE}"/>
              </a:ext>
            </a:extLst>
          </p:cNvPr>
          <p:cNvPicPr>
            <a:picLocks noChangeAspect="1"/>
          </p:cNvPicPr>
          <p:nvPr/>
        </p:nvPicPr>
        <p:blipFill>
          <a:blip r:embed="rId3"/>
          <a:stretch>
            <a:fillRect/>
          </a:stretch>
        </p:blipFill>
        <p:spPr>
          <a:xfrm>
            <a:off x="1912568" y="469742"/>
            <a:ext cx="9638611" cy="602314"/>
          </a:xfrm>
          <a:prstGeom prst="rect">
            <a:avLst/>
          </a:prstGeom>
        </p:spPr>
      </p:pic>
    </p:spTree>
    <p:custDataLst>
      <p:tags r:id="rId1"/>
    </p:custDataLst>
    <p:extLst>
      <p:ext uri="{BB962C8B-B14F-4D97-AF65-F5344CB8AC3E}">
        <p14:creationId xmlns:p14="http://schemas.microsoft.com/office/powerpoint/2010/main" val="748156545"/>
      </p:ext>
    </p:extLst>
  </p:cSld>
  <p:clrMapOvr>
    <a:masterClrMapping/>
  </p:clrMapOvr>
  <mc:AlternateContent xmlns:mc="http://schemas.openxmlformats.org/markup-compatibility/2006" xmlns:p14="http://schemas.microsoft.com/office/powerpoint/2010/main">
    <mc:Choice Requires="p14">
      <p:transition spd="slow" p14:dur="2000" advTm="91853"/>
    </mc:Choice>
    <mc:Fallback xmlns="">
      <p:transition spd="slow" advTm="918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D825135-313D-4E40-83C1-0DEE8C5D2EAC}"/>
              </a:ext>
            </a:extLst>
          </p:cNvPr>
          <p:cNvSpPr>
            <a:spLocks noGrp="1"/>
          </p:cNvSpPr>
          <p:nvPr>
            <p:ph idx="1"/>
          </p:nvPr>
        </p:nvSpPr>
        <p:spPr>
          <a:xfrm>
            <a:off x="2090519" y="1751584"/>
            <a:ext cx="9912295" cy="3924003"/>
          </a:xfrm>
        </p:spPr>
        <p:style>
          <a:lnRef idx="1">
            <a:schemeClr val="accent2"/>
          </a:lnRef>
          <a:fillRef idx="2">
            <a:schemeClr val="accent2"/>
          </a:fillRef>
          <a:effectRef idx="1">
            <a:schemeClr val="accent2"/>
          </a:effectRef>
          <a:fontRef idx="minor">
            <a:schemeClr val="dk1"/>
          </a:fontRef>
        </p:style>
        <p:txBody>
          <a:bodyPr>
            <a:normAutofit fontScale="92500"/>
          </a:bodyPr>
          <a:lstStyle/>
          <a:p>
            <a:pPr marL="0" indent="0">
              <a:buNone/>
            </a:pPr>
            <a:r>
              <a:rPr lang="fr-FR" sz="2000" b="1" u="sng" dirty="0">
                <a:ln w="0"/>
                <a:solidFill>
                  <a:schemeClr val="accent3">
                    <a:lumMod val="75000"/>
                  </a:schemeClr>
                </a:solidFill>
                <a:effectLst>
                  <a:outerShdw blurRad="38100" dist="19050" dir="2700000" algn="tl" rotWithShape="0">
                    <a:schemeClr val="dk1">
                      <a:alpha val="40000"/>
                    </a:schemeClr>
                  </a:outerShdw>
                </a:effectLst>
              </a:rPr>
              <a:t>Les régulateurs de tension :</a:t>
            </a:r>
          </a:p>
          <a:p>
            <a:pPr marL="0" indent="0" algn="just">
              <a:buNone/>
            </a:pPr>
            <a:r>
              <a:rPr lang="fr-FR" dirty="0">
                <a:ln w="0"/>
                <a:solidFill>
                  <a:schemeClr val="tx1"/>
                </a:solidFill>
                <a:effectLst>
                  <a:outerShdw blurRad="38100" dist="19050" dir="2700000" algn="tl" rotWithShape="0">
                    <a:schemeClr val="dk1">
                      <a:alpha val="40000"/>
                    </a:schemeClr>
                  </a:outerShdw>
                </a:effectLst>
              </a:rPr>
              <a:t>Un régulateur de tension est un élément qui permet de stabiliser une tension à une valeur fixe, et qui est nécessaire pour les montages électroniques qui ont besoin d'une tension qui ne fluctue pas. Un régulateur de tension peut être composé d'un ensemble de composants classiques (résistances, diodes </a:t>
            </a:r>
            <a:r>
              <a:rPr lang="fr-FR" dirty="0" err="1">
                <a:ln w="0"/>
                <a:solidFill>
                  <a:schemeClr val="tx1"/>
                </a:solidFill>
                <a:effectLst>
                  <a:outerShdw blurRad="38100" dist="19050" dir="2700000" algn="tl" rotWithShape="0">
                    <a:schemeClr val="dk1">
                      <a:alpha val="40000"/>
                    </a:schemeClr>
                  </a:outerShdw>
                </a:effectLst>
              </a:rPr>
              <a:t>zener</a:t>
            </a:r>
            <a:r>
              <a:rPr lang="fr-FR" dirty="0">
                <a:ln w="0"/>
                <a:solidFill>
                  <a:schemeClr val="tx1"/>
                </a:solidFill>
                <a:effectLst>
                  <a:outerShdw blurRad="38100" dist="19050" dir="2700000" algn="tl" rotWithShape="0">
                    <a:schemeClr val="dk1">
                      <a:alpha val="40000"/>
                    </a:schemeClr>
                  </a:outerShdw>
                </a:effectLst>
              </a:rPr>
              <a:t> et transistor par exemple), mais il peut aussi être de type "intégré" et contenir tout ce qu'il faut dans un seul et même boitier, pour faciliter son usage. </a:t>
            </a:r>
          </a:p>
          <a:p>
            <a:pPr marL="0" indent="0">
              <a:buNone/>
            </a:pPr>
            <a:r>
              <a:rPr lang="fr-FR" i="1" u="sng" dirty="0">
                <a:ln w="0"/>
                <a:solidFill>
                  <a:schemeClr val="tx1"/>
                </a:solidFill>
                <a:effectLst>
                  <a:outerShdw blurRad="38100" dist="19050" dir="2700000" algn="tl" rotWithShape="0">
                    <a:schemeClr val="dk1">
                      <a:alpha val="40000"/>
                    </a:schemeClr>
                  </a:outerShdw>
                </a:effectLst>
              </a:rPr>
              <a:t>Diode Zener</a:t>
            </a:r>
          </a:p>
          <a:p>
            <a:pPr marL="0" indent="0" algn="just">
              <a:buNone/>
            </a:pPr>
            <a:r>
              <a:rPr lang="fr-FR" dirty="0">
                <a:ln w="0"/>
                <a:solidFill>
                  <a:schemeClr val="tx1"/>
                </a:solidFill>
                <a:effectLst>
                  <a:outerShdw blurRad="38100" dist="19050" dir="2700000" algn="tl" rotWithShape="0">
                    <a:schemeClr val="dk1">
                      <a:alpha val="40000"/>
                    </a:schemeClr>
                  </a:outerShdw>
                </a:effectLst>
              </a:rPr>
              <a:t>La diode Zener est un type de diode spécialement conçue pour fonctionner en mode de polarisation inverse lorsqu'une tension spécifique, appelée tension de Zener, est atteinte. Contrairement aux diodes classiques qui bloquent le courant en polarisation inverse, la diode Zener permet au courant de passer lorsque la tension dépasse cette valeur, tout en maintenant une tension constante à ses bornes. Elle est souvent utilisée dans les régulateurs de tension pour stabiliser des tensions dans les circuits électroniques.</a:t>
            </a:r>
          </a:p>
        </p:txBody>
      </p:sp>
      <p:pic>
        <p:nvPicPr>
          <p:cNvPr id="6" name="Image 5">
            <a:extLst>
              <a:ext uri="{FF2B5EF4-FFF2-40B4-BE49-F238E27FC236}">
                <a16:creationId xmlns:a16="http://schemas.microsoft.com/office/drawing/2014/main" id="{34EAAFB8-3D83-4E2C-9525-F7D91E396E0D}"/>
              </a:ext>
            </a:extLst>
          </p:cNvPr>
          <p:cNvPicPr>
            <a:picLocks noChangeAspect="1"/>
          </p:cNvPicPr>
          <p:nvPr/>
        </p:nvPicPr>
        <p:blipFill>
          <a:blip r:embed="rId3"/>
          <a:stretch>
            <a:fillRect/>
          </a:stretch>
        </p:blipFill>
        <p:spPr>
          <a:xfrm>
            <a:off x="1962494" y="636086"/>
            <a:ext cx="9638611" cy="823031"/>
          </a:xfrm>
          <a:prstGeom prst="rect">
            <a:avLst/>
          </a:prstGeom>
        </p:spPr>
      </p:pic>
      <p:pic>
        <p:nvPicPr>
          <p:cNvPr id="7" name="Image 6">
            <a:extLst>
              <a:ext uri="{FF2B5EF4-FFF2-40B4-BE49-F238E27FC236}">
                <a16:creationId xmlns:a16="http://schemas.microsoft.com/office/drawing/2014/main" id="{6845288D-7943-4BF1-894C-6E93AD68C61E}"/>
              </a:ext>
            </a:extLst>
          </p:cNvPr>
          <p:cNvPicPr>
            <a:picLocks noChangeAspect="1"/>
          </p:cNvPicPr>
          <p:nvPr/>
        </p:nvPicPr>
        <p:blipFill>
          <a:blip r:embed="rId4"/>
          <a:stretch>
            <a:fillRect/>
          </a:stretch>
        </p:blipFill>
        <p:spPr>
          <a:xfrm>
            <a:off x="189186" y="2451539"/>
            <a:ext cx="1979721" cy="313783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379382102"/>
      </p:ext>
    </p:extLst>
  </p:cSld>
  <p:clrMapOvr>
    <a:masterClrMapping/>
  </p:clrMapOvr>
  <mc:AlternateContent xmlns:mc="http://schemas.openxmlformats.org/markup-compatibility/2006" xmlns:p14="http://schemas.microsoft.com/office/powerpoint/2010/main">
    <mc:Choice Requires="p14">
      <p:transition spd="slow" p14:dur="2000" advTm="90273"/>
    </mc:Choice>
    <mc:Fallback xmlns="">
      <p:transition spd="slow" advTm="902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8FF8CEC-4A3D-4EBF-B297-B6BCB2B02582}"/>
              </a:ext>
            </a:extLst>
          </p:cNvPr>
          <p:cNvSpPr>
            <a:spLocks noGrp="1"/>
          </p:cNvSpPr>
          <p:nvPr>
            <p:ph idx="1"/>
          </p:nvPr>
        </p:nvSpPr>
        <p:spPr>
          <a:xfrm>
            <a:off x="1947041" y="1600199"/>
            <a:ext cx="9557571" cy="2538249"/>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marL="0" indent="0">
              <a:buNone/>
            </a:pPr>
            <a:r>
              <a:rPr lang="fr-FR" sz="2000" b="1" u="sng" dirty="0">
                <a:ln w="0"/>
                <a:solidFill>
                  <a:schemeClr val="accent3">
                    <a:lumMod val="75000"/>
                  </a:schemeClr>
                </a:solidFill>
                <a:effectLst>
                  <a:outerShdw blurRad="38100" dist="19050" dir="2700000" algn="tl" rotWithShape="0">
                    <a:schemeClr val="dk1">
                      <a:alpha val="40000"/>
                    </a:schemeClr>
                  </a:outerShdw>
                </a:effectLst>
              </a:rPr>
              <a:t>Régulation de tension :</a:t>
            </a:r>
          </a:p>
          <a:p>
            <a:pPr marL="0" indent="0" algn="just">
              <a:buNone/>
            </a:pPr>
            <a:r>
              <a:rPr lang="fr-FR" dirty="0">
                <a:ln w="0"/>
                <a:solidFill>
                  <a:schemeClr val="tx1"/>
                </a:solidFill>
                <a:effectLst>
                  <a:outerShdw blurRad="38100" dist="19050" dir="2700000" algn="tl" rotWithShape="0">
                    <a:schemeClr val="dk1">
                      <a:alpha val="40000"/>
                    </a:schemeClr>
                  </a:outerShdw>
                </a:effectLst>
              </a:rPr>
              <a:t>Un régulateur de tension est un dispositif électronique conçu pour maintenir une tension de sortie constante, quelle que soit la variation de la tension d'entrée ou de la charge connectée. Il est couramment utilisé pour protéger les circuits électroniques sensibles contre les fluctuations de tension et assurer un fonctionnement stable. Les régulateurs peuvent être de type linéaire ou à découpage, selon le mode de conversion de la tension.</a:t>
            </a:r>
            <a:endParaRPr lang="fr-FR" i="1" dirty="0">
              <a:ln w="0"/>
              <a:solidFill>
                <a:schemeClr val="tx1"/>
              </a:solidFill>
              <a:effectLst>
                <a:outerShdw blurRad="38100" dist="19050" dir="2700000" algn="tl" rotWithShape="0">
                  <a:schemeClr val="dk1">
                    <a:alpha val="40000"/>
                  </a:schemeClr>
                </a:outerShdw>
              </a:effectLst>
            </a:endParaRPr>
          </a:p>
          <a:p>
            <a:pPr marL="0" indent="0">
              <a:buNone/>
            </a:pPr>
            <a:r>
              <a:rPr lang="fr-FR" i="1" dirty="0">
                <a:ln w="0"/>
                <a:solidFill>
                  <a:schemeClr val="tx1"/>
                </a:solidFill>
                <a:effectLst>
                  <a:outerShdw blurRad="38100" dist="19050" dir="2700000" algn="tl" rotWithShape="0">
                    <a:schemeClr val="dk1">
                      <a:alpha val="40000"/>
                    </a:schemeClr>
                  </a:outerShdw>
                </a:effectLst>
              </a:rPr>
              <a:t> </a:t>
            </a:r>
            <a:endParaRPr lang="fr-FR" dirty="0">
              <a:ln w="0"/>
              <a:solidFill>
                <a:schemeClr val="tx1"/>
              </a:solidFill>
              <a:effectLst>
                <a:outerShdw blurRad="38100" dist="19050" dir="2700000" algn="tl" rotWithShape="0">
                  <a:schemeClr val="dk1">
                    <a:alpha val="40000"/>
                  </a:schemeClr>
                </a:outerShdw>
              </a:effectLst>
            </a:endParaRPr>
          </a:p>
        </p:txBody>
      </p:sp>
      <p:pic>
        <p:nvPicPr>
          <p:cNvPr id="4" name="Image 3">
            <a:extLst>
              <a:ext uri="{FF2B5EF4-FFF2-40B4-BE49-F238E27FC236}">
                <a16:creationId xmlns:a16="http://schemas.microsoft.com/office/drawing/2014/main" id="{4550F09D-DA0D-4099-B636-F68A55C2277E}"/>
              </a:ext>
            </a:extLst>
          </p:cNvPr>
          <p:cNvPicPr>
            <a:picLocks noChangeAspect="1"/>
          </p:cNvPicPr>
          <p:nvPr/>
        </p:nvPicPr>
        <p:blipFill>
          <a:blip r:embed="rId3"/>
          <a:stretch>
            <a:fillRect/>
          </a:stretch>
        </p:blipFill>
        <p:spPr>
          <a:xfrm>
            <a:off x="1615653" y="762394"/>
            <a:ext cx="9638611" cy="603556"/>
          </a:xfrm>
          <a:prstGeom prst="rect">
            <a:avLst/>
          </a:prstGeom>
        </p:spPr>
      </p:pic>
      <p:pic>
        <p:nvPicPr>
          <p:cNvPr id="5" name="Image 4">
            <a:extLst>
              <a:ext uri="{FF2B5EF4-FFF2-40B4-BE49-F238E27FC236}">
                <a16:creationId xmlns:a16="http://schemas.microsoft.com/office/drawing/2014/main" id="{B45C3046-82C8-4017-971E-0A55E88F2F8D}"/>
              </a:ext>
            </a:extLst>
          </p:cNvPr>
          <p:cNvPicPr>
            <a:picLocks noChangeAspect="1"/>
          </p:cNvPicPr>
          <p:nvPr/>
        </p:nvPicPr>
        <p:blipFill>
          <a:blip r:embed="rId4"/>
          <a:stretch>
            <a:fillRect/>
          </a:stretch>
        </p:blipFill>
        <p:spPr>
          <a:xfrm>
            <a:off x="3823137" y="3957145"/>
            <a:ext cx="5454869" cy="23340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ustDataLst>
      <p:tags r:id="rId1"/>
    </p:custDataLst>
    <p:extLst>
      <p:ext uri="{BB962C8B-B14F-4D97-AF65-F5344CB8AC3E}">
        <p14:creationId xmlns:p14="http://schemas.microsoft.com/office/powerpoint/2010/main" val="2391593489"/>
      </p:ext>
    </p:extLst>
  </p:cSld>
  <p:clrMapOvr>
    <a:masterClrMapping/>
  </p:clrMapOvr>
  <mc:AlternateContent xmlns:mc="http://schemas.openxmlformats.org/markup-compatibility/2006" xmlns:p14="http://schemas.microsoft.com/office/powerpoint/2010/main">
    <mc:Choice Requires="p14">
      <p:transition spd="slow" p14:dur="2000" advTm="39176"/>
    </mc:Choice>
    <mc:Fallback xmlns="">
      <p:transition spd="slow" advTm="391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80">
                                          <p:stCondLst>
                                            <p:cond delay="0"/>
                                          </p:stCondLst>
                                        </p:cTn>
                                        <p:tgtEl>
                                          <p:spTgt spid="3">
                                            <p:bg/>
                                          </p:spTgt>
                                        </p:tgtEl>
                                      </p:cBhvr>
                                    </p:animEffect>
                                    <p:anim calcmode="lin" valueType="num">
                                      <p:cBhvr>
                                        <p:cTn id="8" dur="1822" tmFilter="0,0; 0.14,0.36; 0.43,0.73; 0.71,0.91; 1.0,1.0">
                                          <p:stCondLst>
                                            <p:cond delay="0"/>
                                          </p:stCondLst>
                                        </p:cTn>
                                        <p:tgtEl>
                                          <p:spTgt spid="3">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bg/>
                                          </p:spTgt>
                                        </p:tgtEl>
                                      </p:cBhvr>
                                      <p:to x="100000" y="60000"/>
                                    </p:animScale>
                                    <p:animScale>
                                      <p:cBhvr>
                                        <p:cTn id="14" dur="166" decel="50000">
                                          <p:stCondLst>
                                            <p:cond delay="676"/>
                                          </p:stCondLst>
                                        </p:cTn>
                                        <p:tgtEl>
                                          <p:spTgt spid="3">
                                            <p:bg/>
                                          </p:spTgt>
                                        </p:tgtEl>
                                      </p:cBhvr>
                                      <p:to x="100000" y="100000"/>
                                    </p:animScale>
                                    <p:animScale>
                                      <p:cBhvr>
                                        <p:cTn id="15" dur="26">
                                          <p:stCondLst>
                                            <p:cond delay="1312"/>
                                          </p:stCondLst>
                                        </p:cTn>
                                        <p:tgtEl>
                                          <p:spTgt spid="3">
                                            <p:bg/>
                                          </p:spTgt>
                                        </p:tgtEl>
                                      </p:cBhvr>
                                      <p:to x="100000" y="80000"/>
                                    </p:animScale>
                                    <p:animScale>
                                      <p:cBhvr>
                                        <p:cTn id="16" dur="166" decel="50000">
                                          <p:stCondLst>
                                            <p:cond delay="1338"/>
                                          </p:stCondLst>
                                        </p:cTn>
                                        <p:tgtEl>
                                          <p:spTgt spid="3">
                                            <p:bg/>
                                          </p:spTgt>
                                        </p:tgtEl>
                                      </p:cBhvr>
                                      <p:to x="100000" y="100000"/>
                                    </p:animScale>
                                    <p:animScale>
                                      <p:cBhvr>
                                        <p:cTn id="17" dur="26">
                                          <p:stCondLst>
                                            <p:cond delay="1642"/>
                                          </p:stCondLst>
                                        </p:cTn>
                                        <p:tgtEl>
                                          <p:spTgt spid="3">
                                            <p:bg/>
                                          </p:spTgt>
                                        </p:tgtEl>
                                      </p:cBhvr>
                                      <p:to x="100000" y="90000"/>
                                    </p:animScale>
                                    <p:animScale>
                                      <p:cBhvr>
                                        <p:cTn id="18" dur="166" decel="50000">
                                          <p:stCondLst>
                                            <p:cond delay="1668"/>
                                          </p:stCondLst>
                                        </p:cTn>
                                        <p:tgtEl>
                                          <p:spTgt spid="3">
                                            <p:bg/>
                                          </p:spTgt>
                                        </p:tgtEl>
                                      </p:cBhvr>
                                      <p:to x="100000" y="100000"/>
                                    </p:animScale>
                                    <p:animScale>
                                      <p:cBhvr>
                                        <p:cTn id="19" dur="26">
                                          <p:stCondLst>
                                            <p:cond delay="1808"/>
                                          </p:stCondLst>
                                        </p:cTn>
                                        <p:tgtEl>
                                          <p:spTgt spid="3">
                                            <p:bg/>
                                          </p:spTgt>
                                        </p:tgtEl>
                                      </p:cBhvr>
                                      <p:to x="100000" y="95000"/>
                                    </p:animScale>
                                    <p:animScale>
                                      <p:cBhvr>
                                        <p:cTn id="20" dur="166" decel="50000">
                                          <p:stCondLst>
                                            <p:cond delay="1834"/>
                                          </p:stCondLst>
                                        </p:cTn>
                                        <p:tgtEl>
                                          <p:spTgt spid="3">
                                            <p:bg/>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Effect transition="in" filter="wipe(down)">
                                      <p:cBhvr>
                                        <p:cTn id="43" dur="580">
                                          <p:stCondLst>
                                            <p:cond delay="0"/>
                                          </p:stCondLst>
                                        </p:cTn>
                                        <p:tgtEl>
                                          <p:spTgt spid="3">
                                            <p:txEl>
                                              <p:pRg st="1" end="1"/>
                                            </p:txEl>
                                          </p:spTgt>
                                        </p:tgtEl>
                                      </p:cBhvr>
                                    </p:animEffect>
                                    <p:anim calcmode="lin" valueType="num">
                                      <p:cBhvr>
                                        <p:cTn id="4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1" end="1"/>
                                            </p:txEl>
                                          </p:spTgt>
                                        </p:tgtEl>
                                      </p:cBhvr>
                                      <p:to x="100000" y="60000"/>
                                    </p:animScale>
                                    <p:animScale>
                                      <p:cBhvr>
                                        <p:cTn id="50" dur="166" decel="50000">
                                          <p:stCondLst>
                                            <p:cond delay="676"/>
                                          </p:stCondLst>
                                        </p:cTn>
                                        <p:tgtEl>
                                          <p:spTgt spid="3">
                                            <p:txEl>
                                              <p:pRg st="1" end="1"/>
                                            </p:txEl>
                                          </p:spTgt>
                                        </p:tgtEl>
                                      </p:cBhvr>
                                      <p:to x="100000" y="100000"/>
                                    </p:animScale>
                                    <p:animScale>
                                      <p:cBhvr>
                                        <p:cTn id="51" dur="26">
                                          <p:stCondLst>
                                            <p:cond delay="1312"/>
                                          </p:stCondLst>
                                        </p:cTn>
                                        <p:tgtEl>
                                          <p:spTgt spid="3">
                                            <p:txEl>
                                              <p:pRg st="1" end="1"/>
                                            </p:txEl>
                                          </p:spTgt>
                                        </p:tgtEl>
                                      </p:cBhvr>
                                      <p:to x="100000" y="80000"/>
                                    </p:animScale>
                                    <p:animScale>
                                      <p:cBhvr>
                                        <p:cTn id="52" dur="166" decel="50000">
                                          <p:stCondLst>
                                            <p:cond delay="1338"/>
                                          </p:stCondLst>
                                        </p:cTn>
                                        <p:tgtEl>
                                          <p:spTgt spid="3">
                                            <p:txEl>
                                              <p:pRg st="1" end="1"/>
                                            </p:txEl>
                                          </p:spTgt>
                                        </p:tgtEl>
                                      </p:cBhvr>
                                      <p:to x="100000" y="100000"/>
                                    </p:animScale>
                                    <p:animScale>
                                      <p:cBhvr>
                                        <p:cTn id="53" dur="26">
                                          <p:stCondLst>
                                            <p:cond delay="1642"/>
                                          </p:stCondLst>
                                        </p:cTn>
                                        <p:tgtEl>
                                          <p:spTgt spid="3">
                                            <p:txEl>
                                              <p:pRg st="1" end="1"/>
                                            </p:txEl>
                                          </p:spTgt>
                                        </p:tgtEl>
                                      </p:cBhvr>
                                      <p:to x="100000" y="90000"/>
                                    </p:animScale>
                                    <p:animScale>
                                      <p:cBhvr>
                                        <p:cTn id="54" dur="166" decel="50000">
                                          <p:stCondLst>
                                            <p:cond delay="1668"/>
                                          </p:stCondLst>
                                        </p:cTn>
                                        <p:tgtEl>
                                          <p:spTgt spid="3">
                                            <p:txEl>
                                              <p:pRg st="1" end="1"/>
                                            </p:txEl>
                                          </p:spTgt>
                                        </p:tgtEl>
                                      </p:cBhvr>
                                      <p:to x="100000" y="100000"/>
                                    </p:animScale>
                                    <p:animScale>
                                      <p:cBhvr>
                                        <p:cTn id="55" dur="26">
                                          <p:stCondLst>
                                            <p:cond delay="1808"/>
                                          </p:stCondLst>
                                        </p:cTn>
                                        <p:tgtEl>
                                          <p:spTgt spid="3">
                                            <p:txEl>
                                              <p:pRg st="1" end="1"/>
                                            </p:txEl>
                                          </p:spTgt>
                                        </p:tgtEl>
                                      </p:cBhvr>
                                      <p:to x="100000" y="95000"/>
                                    </p:animScale>
                                    <p:animScale>
                                      <p:cBhvr>
                                        <p:cTn id="56" dur="166" decel="50000">
                                          <p:stCondLst>
                                            <p:cond delay="1834"/>
                                          </p:stCondLst>
                                        </p:cTn>
                                        <p:tgtEl>
                                          <p:spTgt spid="3">
                                            <p:txEl>
                                              <p:pRg st="1" end="1"/>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animEffect transition="in" filter="wipe(down)">
                                      <p:cBhvr>
                                        <p:cTn id="61" dur="580">
                                          <p:stCondLst>
                                            <p:cond delay="0"/>
                                          </p:stCondLst>
                                        </p:cTn>
                                        <p:tgtEl>
                                          <p:spTgt spid="3">
                                            <p:txEl>
                                              <p:pRg st="2" end="2"/>
                                            </p:txEl>
                                          </p:spTgt>
                                        </p:tgtEl>
                                      </p:cBhvr>
                                    </p:animEffect>
                                    <p:anim calcmode="lin" valueType="num">
                                      <p:cBhvr>
                                        <p:cTn id="6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2" end="2"/>
                                            </p:txEl>
                                          </p:spTgt>
                                        </p:tgtEl>
                                      </p:cBhvr>
                                      <p:to x="100000" y="60000"/>
                                    </p:animScale>
                                    <p:animScale>
                                      <p:cBhvr>
                                        <p:cTn id="68" dur="166" decel="50000">
                                          <p:stCondLst>
                                            <p:cond delay="676"/>
                                          </p:stCondLst>
                                        </p:cTn>
                                        <p:tgtEl>
                                          <p:spTgt spid="3">
                                            <p:txEl>
                                              <p:pRg st="2" end="2"/>
                                            </p:txEl>
                                          </p:spTgt>
                                        </p:tgtEl>
                                      </p:cBhvr>
                                      <p:to x="100000" y="100000"/>
                                    </p:animScale>
                                    <p:animScale>
                                      <p:cBhvr>
                                        <p:cTn id="69" dur="26">
                                          <p:stCondLst>
                                            <p:cond delay="1312"/>
                                          </p:stCondLst>
                                        </p:cTn>
                                        <p:tgtEl>
                                          <p:spTgt spid="3">
                                            <p:txEl>
                                              <p:pRg st="2" end="2"/>
                                            </p:txEl>
                                          </p:spTgt>
                                        </p:tgtEl>
                                      </p:cBhvr>
                                      <p:to x="100000" y="80000"/>
                                    </p:animScale>
                                    <p:animScale>
                                      <p:cBhvr>
                                        <p:cTn id="70" dur="166" decel="50000">
                                          <p:stCondLst>
                                            <p:cond delay="1338"/>
                                          </p:stCondLst>
                                        </p:cTn>
                                        <p:tgtEl>
                                          <p:spTgt spid="3">
                                            <p:txEl>
                                              <p:pRg st="2" end="2"/>
                                            </p:txEl>
                                          </p:spTgt>
                                        </p:tgtEl>
                                      </p:cBhvr>
                                      <p:to x="100000" y="100000"/>
                                    </p:animScale>
                                    <p:animScale>
                                      <p:cBhvr>
                                        <p:cTn id="71" dur="26">
                                          <p:stCondLst>
                                            <p:cond delay="1642"/>
                                          </p:stCondLst>
                                        </p:cTn>
                                        <p:tgtEl>
                                          <p:spTgt spid="3">
                                            <p:txEl>
                                              <p:pRg st="2" end="2"/>
                                            </p:txEl>
                                          </p:spTgt>
                                        </p:tgtEl>
                                      </p:cBhvr>
                                      <p:to x="100000" y="90000"/>
                                    </p:animScale>
                                    <p:animScale>
                                      <p:cBhvr>
                                        <p:cTn id="72" dur="166" decel="50000">
                                          <p:stCondLst>
                                            <p:cond delay="1668"/>
                                          </p:stCondLst>
                                        </p:cTn>
                                        <p:tgtEl>
                                          <p:spTgt spid="3">
                                            <p:txEl>
                                              <p:pRg st="2" end="2"/>
                                            </p:txEl>
                                          </p:spTgt>
                                        </p:tgtEl>
                                      </p:cBhvr>
                                      <p:to x="100000" y="100000"/>
                                    </p:animScale>
                                    <p:animScale>
                                      <p:cBhvr>
                                        <p:cTn id="73" dur="26">
                                          <p:stCondLst>
                                            <p:cond delay="1808"/>
                                          </p:stCondLst>
                                        </p:cTn>
                                        <p:tgtEl>
                                          <p:spTgt spid="3">
                                            <p:txEl>
                                              <p:pRg st="2" end="2"/>
                                            </p:txEl>
                                          </p:spTgt>
                                        </p:tgtEl>
                                      </p:cBhvr>
                                      <p:to x="100000" y="95000"/>
                                    </p:animScale>
                                    <p:animScale>
                                      <p:cBhvr>
                                        <p:cTn id="74" dur="166" decel="50000">
                                          <p:stCondLst>
                                            <p:cond delay="1834"/>
                                          </p:stCondLst>
                                        </p:cTn>
                                        <p:tgtEl>
                                          <p:spTgt spid="3">
                                            <p:txEl>
                                              <p:pRg st="2" end="2"/>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8FF8CEC-4A3D-4EBF-B297-B6BCB2B02582}"/>
              </a:ext>
            </a:extLst>
          </p:cNvPr>
          <p:cNvSpPr>
            <a:spLocks noGrp="1"/>
          </p:cNvSpPr>
          <p:nvPr>
            <p:ph idx="1"/>
          </p:nvPr>
        </p:nvSpPr>
        <p:spPr>
          <a:xfrm>
            <a:off x="906517" y="1600199"/>
            <a:ext cx="10598095" cy="3917732"/>
          </a:xfrm>
        </p:spPr>
        <p:style>
          <a:lnRef idx="1">
            <a:schemeClr val="accent2"/>
          </a:lnRef>
          <a:fillRef idx="2">
            <a:schemeClr val="accent2"/>
          </a:fillRef>
          <a:effectRef idx="1">
            <a:schemeClr val="accent2"/>
          </a:effectRef>
          <a:fontRef idx="minor">
            <a:schemeClr val="dk1"/>
          </a:fontRef>
        </p:style>
        <p:txBody>
          <a:bodyPr>
            <a:normAutofit fontScale="85000" lnSpcReduction="10000"/>
          </a:bodyPr>
          <a:lstStyle/>
          <a:p>
            <a:pPr marL="0" indent="0" algn="just">
              <a:buNone/>
            </a:pPr>
            <a:r>
              <a:rPr lang="fr-FR" sz="2000"/>
              <a:t>Les </a:t>
            </a:r>
            <a:r>
              <a:rPr lang="fr-FR" sz="2000" b="1"/>
              <a:t>régulateurs intégrés</a:t>
            </a:r>
            <a:r>
              <a:rPr lang="fr-FR" sz="2000"/>
              <a:t> sont des circuits électroniques compacts qui permettent de stabiliser la tension de sortie pour alimenter des circuits électroniques. Ils sont très utilisés en raison de leur simplicité d'utilisation et de leur fiabilité. Voici un aperçu des principaux régulateurs intégrés :</a:t>
            </a:r>
          </a:p>
          <a:p>
            <a:pPr algn="just"/>
            <a:r>
              <a:rPr lang="fr-FR" sz="2000" b="1"/>
              <a:t>Régulateurs 78xx</a:t>
            </a:r>
            <a:r>
              <a:rPr lang="fr-FR" sz="2000"/>
              <a:t> : Ce sont des régulateurs de tension positive fixe. Le "xx" dans leur nom correspond à la valeur de la tension de sortie. Par exemple, le 7805 fournit une tension de sortie fixe de 5V, le 7812 fournit 12V, etc. Ils sont utilisés pour obtenir une tension stabilisée à partir d'une tension d'entrée plus élevée.</a:t>
            </a:r>
          </a:p>
          <a:p>
            <a:pPr algn="just"/>
            <a:r>
              <a:rPr lang="fr-FR" sz="2000" b="1"/>
              <a:t>Régulateurs 79xx</a:t>
            </a:r>
            <a:r>
              <a:rPr lang="fr-FR" sz="2000"/>
              <a:t> : Ce sont des régulateurs de tension négative fixe, utilisés pour fournir des tensions négatives stabilisées, similaires aux 78xx mais pour des tensions négatives (ex. : 7905 pour -5V, 7912 pour -12V).</a:t>
            </a:r>
          </a:p>
          <a:p>
            <a:pPr algn="just"/>
            <a:r>
              <a:rPr lang="fr-FR" sz="2000" b="1"/>
              <a:t>Régulateur LM317</a:t>
            </a:r>
            <a:r>
              <a:rPr lang="fr-FR" sz="2000"/>
              <a:t> : C’est un régulateur de tension </a:t>
            </a:r>
            <a:r>
              <a:rPr lang="fr-FR" sz="2000" b="1"/>
              <a:t>variable</a:t>
            </a:r>
            <a:r>
              <a:rPr lang="fr-FR" sz="2000"/>
              <a:t>. Il permet de régler la tension de sortie entre une certaine plage (généralement entre 1,25V et 37V) en ajustant les résistances externes. Il est très flexible et couramment utilisé dans les applications où des tensions spécifiques sont requises.</a:t>
            </a:r>
            <a:endParaRPr lang="fr-FR" sz="2000" dirty="0"/>
          </a:p>
        </p:txBody>
      </p:sp>
      <p:pic>
        <p:nvPicPr>
          <p:cNvPr id="4" name="Image 3">
            <a:extLst>
              <a:ext uri="{FF2B5EF4-FFF2-40B4-BE49-F238E27FC236}">
                <a16:creationId xmlns:a16="http://schemas.microsoft.com/office/drawing/2014/main" id="{4550F09D-DA0D-4099-B636-F68A55C2277E}"/>
              </a:ext>
            </a:extLst>
          </p:cNvPr>
          <p:cNvPicPr>
            <a:picLocks noChangeAspect="1"/>
          </p:cNvPicPr>
          <p:nvPr/>
        </p:nvPicPr>
        <p:blipFill>
          <a:blip r:embed="rId3"/>
          <a:stretch>
            <a:fillRect/>
          </a:stretch>
        </p:blipFill>
        <p:spPr>
          <a:xfrm>
            <a:off x="1615653" y="762394"/>
            <a:ext cx="9638611" cy="603556"/>
          </a:xfrm>
          <a:prstGeom prst="rect">
            <a:avLst/>
          </a:prstGeom>
        </p:spPr>
      </p:pic>
      <p:sp>
        <p:nvSpPr>
          <p:cNvPr id="2" name="Rectangle 1">
            <a:extLst>
              <a:ext uri="{FF2B5EF4-FFF2-40B4-BE49-F238E27FC236}">
                <a16:creationId xmlns:a16="http://schemas.microsoft.com/office/drawing/2014/main" id="{BA65CA0F-19EA-49DF-8142-BD82A260FFFD}"/>
              </a:ext>
            </a:extLst>
          </p:cNvPr>
          <p:cNvSpPr/>
          <p:nvPr/>
        </p:nvSpPr>
        <p:spPr>
          <a:xfrm>
            <a:off x="906516" y="5579918"/>
            <a:ext cx="10598095"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dirty="0">
                <a:ln w="0"/>
                <a:solidFill>
                  <a:schemeClr val="tx1"/>
                </a:solidFill>
                <a:effectLst>
                  <a:outerShdw blurRad="38100" dist="19050" dir="2700000" algn="tl" rotWithShape="0">
                    <a:schemeClr val="dk1">
                      <a:alpha val="40000"/>
                    </a:schemeClr>
                  </a:outerShdw>
                </a:effectLst>
              </a:rPr>
              <a:t>Ces régulateurs sont très populaires dans les alimentations électroniques pour stabiliser la tension en sortie et protéger les composants.</a:t>
            </a:r>
          </a:p>
          <a:p>
            <a:r>
              <a:rPr lang="fr-FR" dirty="0">
                <a:ln w="0"/>
                <a:solidFill>
                  <a:schemeClr val="tx1"/>
                </a:solidFill>
                <a:effectLst>
                  <a:outerShdw blurRad="38100" dist="19050" dir="2700000" algn="tl" rotWithShape="0">
                    <a:schemeClr val="dk1">
                      <a:alpha val="40000"/>
                    </a:schemeClr>
                  </a:outerShdw>
                </a:effectLst>
              </a:rPr>
              <a:t> </a:t>
            </a:r>
          </a:p>
        </p:txBody>
      </p:sp>
      <p:pic>
        <p:nvPicPr>
          <p:cNvPr id="5" name="Image 4">
            <a:extLst>
              <a:ext uri="{FF2B5EF4-FFF2-40B4-BE49-F238E27FC236}">
                <a16:creationId xmlns:a16="http://schemas.microsoft.com/office/drawing/2014/main" id="{41CF6A31-797B-4A70-9E71-5709B7E81FAC}"/>
              </a:ext>
            </a:extLst>
          </p:cNvPr>
          <p:cNvPicPr>
            <a:picLocks noChangeAspect="1"/>
          </p:cNvPicPr>
          <p:nvPr/>
        </p:nvPicPr>
        <p:blipFill>
          <a:blip r:embed="rId4"/>
          <a:stretch>
            <a:fillRect/>
          </a:stretch>
        </p:blipFill>
        <p:spPr>
          <a:xfrm>
            <a:off x="9120352" y="149108"/>
            <a:ext cx="2906109" cy="1190961"/>
          </a:xfrm>
          <a:prstGeom prst="rect">
            <a:avLst/>
          </a:prstGeom>
        </p:spPr>
      </p:pic>
    </p:spTree>
    <p:custDataLst>
      <p:tags r:id="rId1"/>
    </p:custDataLst>
    <p:extLst>
      <p:ext uri="{BB962C8B-B14F-4D97-AF65-F5344CB8AC3E}">
        <p14:creationId xmlns:p14="http://schemas.microsoft.com/office/powerpoint/2010/main" val="1444863515"/>
      </p:ext>
    </p:extLst>
  </p:cSld>
  <p:clrMapOvr>
    <a:masterClrMapping/>
  </p:clrMapOvr>
  <mc:AlternateContent xmlns:mc="http://schemas.openxmlformats.org/markup-compatibility/2006" xmlns:p14="http://schemas.microsoft.com/office/powerpoint/2010/main">
    <mc:Choice Requires="p14">
      <p:transition spd="slow" p14:dur="2000" advTm="143385"/>
    </mc:Choice>
    <mc:Fallback xmlns="">
      <p:transition spd="slow" advTm="1433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C5B279-4D63-4AB5-924C-600AB4EDE14F}"/>
              </a:ext>
            </a:extLst>
          </p:cNvPr>
          <p:cNvSpPr>
            <a:spLocks noGrp="1"/>
          </p:cNvSpPr>
          <p:nvPr>
            <p:ph type="title"/>
          </p:nvPr>
        </p:nvSpPr>
        <p:spPr>
          <a:xfrm>
            <a:off x="3408714" y="2626659"/>
            <a:ext cx="5923545" cy="1640541"/>
          </a:xfrm>
          <a:solidFill>
            <a:schemeClr val="accent2">
              <a:alpha val="50000"/>
            </a:schemeClr>
          </a:solidFill>
          <a:ln>
            <a:noFill/>
          </a:ln>
          <a:effectLst>
            <a:glow rad="228600">
              <a:schemeClr val="accent2">
                <a:satMod val="175000"/>
                <a:alpha val="40000"/>
              </a:schemeClr>
            </a:glow>
          </a:effectLst>
          <a:scene3d>
            <a:camera prst="orthographicFront"/>
            <a:lightRig rig="threePt" dir="t"/>
          </a:scene3d>
          <a:sp3d>
            <a:bevelT prst="convex"/>
          </a:sp3d>
        </p:spPr>
        <p:style>
          <a:lnRef idx="0">
            <a:scrgbClr r="0" g="0" b="0"/>
          </a:lnRef>
          <a:fillRef idx="0">
            <a:scrgbClr r="0" g="0" b="0"/>
          </a:fillRef>
          <a:effectRef idx="0">
            <a:scrgbClr r="0" g="0" b="0"/>
          </a:effectRef>
          <a:fontRef idx="minor">
            <a:schemeClr val="lt1"/>
          </a:fontRef>
        </p:style>
        <p:txBody>
          <a:bodyPr/>
          <a:lstStyle/>
          <a:p>
            <a:br>
              <a:rPr lang="fr-FR"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r>
              <a:rPr lang="fr-FR"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Merci pour votre attention</a:t>
            </a:r>
          </a:p>
        </p:txBody>
      </p:sp>
      <p:pic>
        <p:nvPicPr>
          <p:cNvPr id="5" name="Image 4">
            <a:extLst>
              <a:ext uri="{FF2B5EF4-FFF2-40B4-BE49-F238E27FC236}">
                <a16:creationId xmlns:a16="http://schemas.microsoft.com/office/drawing/2014/main" id="{FFFBC3DF-6DFB-45D5-A3D8-8476BF7C124C}"/>
              </a:ext>
            </a:extLst>
          </p:cNvPr>
          <p:cNvPicPr>
            <a:picLocks noChangeAspect="1"/>
          </p:cNvPicPr>
          <p:nvPr/>
        </p:nvPicPr>
        <p:blipFill>
          <a:blip r:embed="rId3"/>
          <a:stretch>
            <a:fillRect/>
          </a:stretch>
        </p:blipFill>
        <p:spPr>
          <a:xfrm>
            <a:off x="2017058" y="506787"/>
            <a:ext cx="9287436" cy="1573026"/>
          </a:xfrm>
          <a:prstGeom prst="rect">
            <a:avLst/>
          </a:prstGeom>
        </p:spPr>
      </p:pic>
    </p:spTree>
    <p:custDataLst>
      <p:tags r:id="rId1"/>
    </p:custDataLst>
    <p:extLst>
      <p:ext uri="{BB962C8B-B14F-4D97-AF65-F5344CB8AC3E}">
        <p14:creationId xmlns:p14="http://schemas.microsoft.com/office/powerpoint/2010/main" val="1184145859"/>
      </p:ext>
    </p:extLst>
  </p:cSld>
  <p:clrMapOvr>
    <a:masterClrMapping/>
  </p:clrMapOvr>
  <mc:AlternateContent xmlns:mc="http://schemas.openxmlformats.org/markup-compatibility/2006" xmlns:p14="http://schemas.microsoft.com/office/powerpoint/2010/main">
    <mc:Choice Requires="p14">
      <p:transition spd="slow" p14:dur="2000" advTm="4562"/>
    </mc:Choice>
    <mc:Fallback xmlns="">
      <p:transition spd="slow" advTm="45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B3C288E4-F057-4DF0-8BBC-919202412045}"/>
              </a:ext>
            </a:extLst>
          </p:cNvPr>
          <p:cNvPicPr>
            <a:picLocks noGrp="1" noChangeAspect="1"/>
          </p:cNvPicPr>
          <p:nvPr>
            <p:ph idx="1"/>
          </p:nvPr>
        </p:nvPicPr>
        <p:blipFill>
          <a:blip r:embed="rId3"/>
          <a:stretch>
            <a:fillRect/>
          </a:stretch>
        </p:blipFill>
        <p:spPr>
          <a:xfrm>
            <a:off x="161365" y="1228165"/>
            <a:ext cx="4813697" cy="5629835"/>
          </a:xfrm>
          <a:prstGeom prst="rect">
            <a:avLst/>
          </a:prstGeom>
        </p:spPr>
      </p:pic>
      <p:sp>
        <p:nvSpPr>
          <p:cNvPr id="8" name="Rectangle : coins arrondis 7">
            <a:extLst>
              <a:ext uri="{FF2B5EF4-FFF2-40B4-BE49-F238E27FC236}">
                <a16:creationId xmlns:a16="http://schemas.microsoft.com/office/drawing/2014/main" id="{9188B6FF-0388-42A9-B6AF-6F8878C8782E}"/>
              </a:ext>
            </a:extLst>
          </p:cNvPr>
          <p:cNvSpPr/>
          <p:nvPr/>
        </p:nvSpPr>
        <p:spPr>
          <a:xfrm>
            <a:off x="5674483" y="766589"/>
            <a:ext cx="3926539" cy="5199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Dr. Djamila BOUMELITA :</a:t>
            </a:r>
          </a:p>
          <a:p>
            <a:r>
              <a:rPr lang="fr-FR" dirty="0"/>
              <a:t>Docteur en automatique</a:t>
            </a:r>
          </a:p>
        </p:txBody>
      </p:sp>
      <p:sp>
        <p:nvSpPr>
          <p:cNvPr id="9" name="Rectangle : coins arrondis 8">
            <a:extLst>
              <a:ext uri="{FF2B5EF4-FFF2-40B4-BE49-F238E27FC236}">
                <a16:creationId xmlns:a16="http://schemas.microsoft.com/office/drawing/2014/main" id="{91A7B6E1-12E1-459A-9643-3F064E43C1E6}"/>
              </a:ext>
            </a:extLst>
          </p:cNvPr>
          <p:cNvSpPr/>
          <p:nvPr/>
        </p:nvSpPr>
        <p:spPr>
          <a:xfrm>
            <a:off x="6189779" y="1837850"/>
            <a:ext cx="3926540" cy="5199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fr-FR" dirty="0"/>
              <a:t>Maitre assistant</a:t>
            </a:r>
          </a:p>
          <a:p>
            <a:r>
              <a:rPr lang="fr-FR" dirty="0"/>
              <a:t>      Classe B</a:t>
            </a:r>
          </a:p>
        </p:txBody>
      </p:sp>
      <p:sp>
        <p:nvSpPr>
          <p:cNvPr id="10" name="Rectangle : coins arrondis 9">
            <a:extLst>
              <a:ext uri="{FF2B5EF4-FFF2-40B4-BE49-F238E27FC236}">
                <a16:creationId xmlns:a16="http://schemas.microsoft.com/office/drawing/2014/main" id="{905EF3C7-9A9C-4C35-BE50-9EEC8361A075}"/>
              </a:ext>
            </a:extLst>
          </p:cNvPr>
          <p:cNvSpPr/>
          <p:nvPr/>
        </p:nvSpPr>
        <p:spPr>
          <a:xfrm>
            <a:off x="6445621" y="2891183"/>
            <a:ext cx="3926541" cy="519953"/>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Département d’électronique</a:t>
            </a:r>
          </a:p>
          <a:p>
            <a:r>
              <a:rPr lang="fr-FR" dirty="0"/>
              <a:t>Université Badji Mokhtar Annaba</a:t>
            </a:r>
          </a:p>
        </p:txBody>
      </p:sp>
      <p:sp>
        <p:nvSpPr>
          <p:cNvPr id="11" name="Rectangle : coins arrondis 10">
            <a:extLst>
              <a:ext uri="{FF2B5EF4-FFF2-40B4-BE49-F238E27FC236}">
                <a16:creationId xmlns:a16="http://schemas.microsoft.com/office/drawing/2014/main" id="{2059A234-C150-4511-BA73-2BB1B514EB16}"/>
              </a:ext>
            </a:extLst>
          </p:cNvPr>
          <p:cNvSpPr/>
          <p:nvPr/>
        </p:nvSpPr>
        <p:spPr>
          <a:xfrm>
            <a:off x="6687320" y="3969386"/>
            <a:ext cx="3926541" cy="519953"/>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Contact : par mail au</a:t>
            </a:r>
          </a:p>
          <a:p>
            <a:r>
              <a:rPr lang="fr-FR" dirty="0"/>
              <a:t>d.boumelita@gmail.com</a:t>
            </a:r>
          </a:p>
        </p:txBody>
      </p:sp>
      <p:cxnSp>
        <p:nvCxnSpPr>
          <p:cNvPr id="13" name="Connecteur : en arc 12">
            <a:extLst>
              <a:ext uri="{FF2B5EF4-FFF2-40B4-BE49-F238E27FC236}">
                <a16:creationId xmlns:a16="http://schemas.microsoft.com/office/drawing/2014/main" id="{D1C233C0-CEC4-4244-BD06-DEDAD646B5DE}"/>
              </a:ext>
            </a:extLst>
          </p:cNvPr>
          <p:cNvCxnSpPr>
            <a:stCxn id="4" idx="3"/>
            <a:endCxn id="8" idx="1"/>
          </p:cNvCxnSpPr>
          <p:nvPr/>
        </p:nvCxnSpPr>
        <p:spPr>
          <a:xfrm flipV="1">
            <a:off x="4975062" y="1026566"/>
            <a:ext cx="699421" cy="3016517"/>
          </a:xfrm>
          <a:prstGeom prst="curvedConnector3">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Connecteur : en arc 14">
            <a:extLst>
              <a:ext uri="{FF2B5EF4-FFF2-40B4-BE49-F238E27FC236}">
                <a16:creationId xmlns:a16="http://schemas.microsoft.com/office/drawing/2014/main" id="{282489AA-69AC-4887-BFC5-BDB8D67FBFDE}"/>
              </a:ext>
            </a:extLst>
          </p:cNvPr>
          <p:cNvCxnSpPr>
            <a:stCxn id="4" idx="3"/>
            <a:endCxn id="9" idx="1"/>
          </p:cNvCxnSpPr>
          <p:nvPr/>
        </p:nvCxnSpPr>
        <p:spPr>
          <a:xfrm flipV="1">
            <a:off x="4975062" y="2097827"/>
            <a:ext cx="1214717" cy="1945256"/>
          </a:xfrm>
          <a:prstGeom prst="curvedConnector3">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Connecteur : en arc 16">
            <a:extLst>
              <a:ext uri="{FF2B5EF4-FFF2-40B4-BE49-F238E27FC236}">
                <a16:creationId xmlns:a16="http://schemas.microsoft.com/office/drawing/2014/main" id="{DD160FC3-79F4-412A-B0F3-EFBBA1C5A393}"/>
              </a:ext>
            </a:extLst>
          </p:cNvPr>
          <p:cNvCxnSpPr>
            <a:stCxn id="4" idx="3"/>
            <a:endCxn id="10" idx="1"/>
          </p:cNvCxnSpPr>
          <p:nvPr/>
        </p:nvCxnSpPr>
        <p:spPr>
          <a:xfrm flipV="1">
            <a:off x="4975062" y="3151160"/>
            <a:ext cx="1470559" cy="891923"/>
          </a:xfrm>
          <a:prstGeom prst="curvedConnector3">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Connecteur : en arc 18">
            <a:extLst>
              <a:ext uri="{FF2B5EF4-FFF2-40B4-BE49-F238E27FC236}">
                <a16:creationId xmlns:a16="http://schemas.microsoft.com/office/drawing/2014/main" id="{445042F5-8293-4362-876D-356EC5933A34}"/>
              </a:ext>
            </a:extLst>
          </p:cNvPr>
          <p:cNvCxnSpPr>
            <a:stCxn id="4" idx="3"/>
            <a:endCxn id="11" idx="1"/>
          </p:cNvCxnSpPr>
          <p:nvPr/>
        </p:nvCxnSpPr>
        <p:spPr>
          <a:xfrm>
            <a:off x="4975062" y="4043083"/>
            <a:ext cx="1712258" cy="186280"/>
          </a:xfrm>
          <a:prstGeom prst="curvedConnector3">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Rectangle : coins arrondis 23">
            <a:extLst>
              <a:ext uri="{FF2B5EF4-FFF2-40B4-BE49-F238E27FC236}">
                <a16:creationId xmlns:a16="http://schemas.microsoft.com/office/drawing/2014/main" id="{2BB33742-F07F-40F3-92AE-9AD5510CBC94}"/>
              </a:ext>
            </a:extLst>
          </p:cNvPr>
          <p:cNvSpPr/>
          <p:nvPr/>
        </p:nvSpPr>
        <p:spPr>
          <a:xfrm>
            <a:off x="7055224" y="5077532"/>
            <a:ext cx="4087555" cy="749527"/>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fr-FR" dirty="0"/>
              <a:t>Disponibilité : </a:t>
            </a:r>
            <a:r>
              <a:rPr lang="fr-FR" b="1" i="1" dirty="0"/>
              <a:t>Département</a:t>
            </a:r>
            <a:r>
              <a:rPr lang="fr-FR" dirty="0"/>
              <a:t>: Dimanche, mardi de 10h00 -11h00</a:t>
            </a:r>
          </a:p>
          <a:p>
            <a:endParaRPr lang="fr-FR" dirty="0"/>
          </a:p>
        </p:txBody>
      </p:sp>
      <p:cxnSp>
        <p:nvCxnSpPr>
          <p:cNvPr id="38" name="Connecteur : en arc 37">
            <a:extLst>
              <a:ext uri="{FF2B5EF4-FFF2-40B4-BE49-F238E27FC236}">
                <a16:creationId xmlns:a16="http://schemas.microsoft.com/office/drawing/2014/main" id="{04D820F2-66D5-4955-B535-032189E679DA}"/>
              </a:ext>
            </a:extLst>
          </p:cNvPr>
          <p:cNvCxnSpPr>
            <a:cxnSpLocks/>
            <a:stCxn id="4" idx="3"/>
            <a:endCxn id="24" idx="1"/>
          </p:cNvCxnSpPr>
          <p:nvPr/>
        </p:nvCxnSpPr>
        <p:spPr>
          <a:xfrm>
            <a:off x="4975062" y="4043083"/>
            <a:ext cx="2080162" cy="1409213"/>
          </a:xfrm>
          <a:prstGeom prst="curvedConnector3">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ustDataLst>
      <p:tags r:id="rId1"/>
    </p:custDataLst>
    <p:extLst>
      <p:ext uri="{BB962C8B-B14F-4D97-AF65-F5344CB8AC3E}">
        <p14:creationId xmlns:p14="http://schemas.microsoft.com/office/powerpoint/2010/main" val="710176427"/>
      </p:ext>
    </p:extLst>
  </p:cSld>
  <p:clrMapOvr>
    <a:masterClrMapping/>
  </p:clrMapOvr>
  <mc:AlternateContent xmlns:mc="http://schemas.openxmlformats.org/markup-compatibility/2006" xmlns:p14="http://schemas.microsoft.com/office/powerpoint/2010/main">
    <mc:Choice Requires="p14">
      <p:transition spd="slow" p14:dur="2000" advTm="21410"/>
    </mc:Choice>
    <mc:Fallback xmlns="">
      <p:transition spd="slow" advTm="214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fltVal val="0"/>
                                          </p:val>
                                        </p:tav>
                                        <p:tav tm="100000">
                                          <p:val>
                                            <p:strVal val="#ppt_w"/>
                                          </p:val>
                                        </p:tav>
                                      </p:tavLst>
                                    </p:anim>
                                    <p:anim calcmode="lin" valueType="num">
                                      <p:cBhvr>
                                        <p:cTn id="45" dur="1000" fill="hold"/>
                                        <p:tgtEl>
                                          <p:spTgt spid="24"/>
                                        </p:tgtEl>
                                        <p:attrNameLst>
                                          <p:attrName>ppt_h</p:attrName>
                                        </p:attrNameLst>
                                      </p:cBhvr>
                                      <p:tavLst>
                                        <p:tav tm="0">
                                          <p:val>
                                            <p:fltVal val="0"/>
                                          </p:val>
                                        </p:tav>
                                        <p:tav tm="100000">
                                          <p:val>
                                            <p:strVal val="#ppt_h"/>
                                          </p:val>
                                        </p:tav>
                                      </p:tavLst>
                                    </p:anim>
                                    <p:anim calcmode="lin" valueType="num">
                                      <p:cBhvr>
                                        <p:cTn id="46" dur="1000" fill="hold"/>
                                        <p:tgtEl>
                                          <p:spTgt spid="24"/>
                                        </p:tgtEl>
                                        <p:attrNameLst>
                                          <p:attrName>style.rotation</p:attrName>
                                        </p:attrNameLst>
                                      </p:cBhvr>
                                      <p:tavLst>
                                        <p:tav tm="0">
                                          <p:val>
                                            <p:fltVal val="90"/>
                                          </p:val>
                                        </p:tav>
                                        <p:tav tm="100000">
                                          <p:val>
                                            <p:fltVal val="0"/>
                                          </p:val>
                                        </p:tav>
                                      </p:tavLst>
                                    </p:anim>
                                    <p:animEffect transition="in" filter="fade">
                                      <p:cBhvr>
                                        <p:cTn id="4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D510EBF-718E-4247-BD00-4951D4367375}"/>
              </a:ext>
            </a:extLst>
          </p:cNvPr>
          <p:cNvPicPr>
            <a:picLocks noChangeAspect="1"/>
          </p:cNvPicPr>
          <p:nvPr/>
        </p:nvPicPr>
        <p:blipFill>
          <a:blip r:embed="rId3"/>
          <a:stretch>
            <a:fillRect/>
          </a:stretch>
        </p:blipFill>
        <p:spPr>
          <a:xfrm>
            <a:off x="600638" y="1255685"/>
            <a:ext cx="3137647" cy="53513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ZoneTexte 5">
            <a:extLst>
              <a:ext uri="{FF2B5EF4-FFF2-40B4-BE49-F238E27FC236}">
                <a16:creationId xmlns:a16="http://schemas.microsoft.com/office/drawing/2014/main" id="{E82D7AA6-0523-4F0D-8BFB-B6597144397E}"/>
              </a:ext>
            </a:extLst>
          </p:cNvPr>
          <p:cNvSpPr txBox="1"/>
          <p:nvPr/>
        </p:nvSpPr>
        <p:spPr>
          <a:xfrm>
            <a:off x="4163179" y="1002581"/>
            <a:ext cx="536985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t>3</a:t>
            </a:r>
            <a:r>
              <a:rPr lang="fr-FR" baseline="30000" dirty="0"/>
              <a:t>ère</a:t>
            </a:r>
            <a:r>
              <a:rPr lang="fr-FR" dirty="0"/>
              <a:t> année Licence, spécialité Electronique</a:t>
            </a:r>
          </a:p>
        </p:txBody>
      </p:sp>
      <p:sp>
        <p:nvSpPr>
          <p:cNvPr id="7" name="ZoneTexte 6">
            <a:extLst>
              <a:ext uri="{FF2B5EF4-FFF2-40B4-BE49-F238E27FC236}">
                <a16:creationId xmlns:a16="http://schemas.microsoft.com/office/drawing/2014/main" id="{E6FD9058-7565-4D86-9E38-8F2F409D1BFE}"/>
              </a:ext>
            </a:extLst>
          </p:cNvPr>
          <p:cNvSpPr txBox="1"/>
          <p:nvPr/>
        </p:nvSpPr>
        <p:spPr>
          <a:xfrm>
            <a:off x="4564428" y="1836413"/>
            <a:ext cx="270146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t>Durée : 14 semaines</a:t>
            </a:r>
          </a:p>
        </p:txBody>
      </p:sp>
      <p:sp>
        <p:nvSpPr>
          <p:cNvPr id="8" name="Rectangle 7">
            <a:extLst>
              <a:ext uri="{FF2B5EF4-FFF2-40B4-BE49-F238E27FC236}">
                <a16:creationId xmlns:a16="http://schemas.microsoft.com/office/drawing/2014/main" id="{758C29E8-0703-4B40-94BE-92D5A239A965}"/>
              </a:ext>
            </a:extLst>
          </p:cNvPr>
          <p:cNvSpPr/>
          <p:nvPr/>
        </p:nvSpPr>
        <p:spPr>
          <a:xfrm>
            <a:off x="4908270" y="2686753"/>
            <a:ext cx="3927678" cy="41088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a:lnSpc>
                <a:spcPct val="115000"/>
              </a:lnSpc>
              <a:spcAft>
                <a:spcPts val="0"/>
              </a:spcAft>
            </a:pPr>
            <a:r>
              <a:rPr lang="fr-FR" dirty="0"/>
              <a:t>Horaire : Dimanche : 12h30-13h55</a:t>
            </a:r>
            <a:endParaRPr lang="fr-FR" dirty="0">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B1D3D75-A4A3-427A-A6CD-C7F47E134C3A}"/>
              </a:ext>
            </a:extLst>
          </p:cNvPr>
          <p:cNvSpPr/>
          <p:nvPr/>
        </p:nvSpPr>
        <p:spPr>
          <a:xfrm>
            <a:off x="5487097" y="3540065"/>
            <a:ext cx="1114408" cy="41088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a:lnSpc>
                <a:spcPct val="115000"/>
              </a:lnSpc>
              <a:spcAft>
                <a:spcPts val="0"/>
              </a:spcAft>
            </a:pPr>
            <a:r>
              <a:rPr lang="fr-FR" dirty="0">
                <a:solidFill>
                  <a:srgbClr val="000000"/>
                </a:solidFill>
                <a:latin typeface="Times New Roman" panose="02020603050405020304" pitchFamily="18" charset="0"/>
                <a:ea typeface="Calibri" panose="020F0502020204030204" pitchFamily="34" charset="0"/>
                <a:cs typeface="Arial" panose="020B0604020202020204" pitchFamily="34" charset="0"/>
              </a:rPr>
              <a:t>Crédit :01</a:t>
            </a:r>
            <a:endParaRPr lang="fr-FR" dirty="0">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5B603A7-9B49-44E2-988A-0819237D74C3}"/>
              </a:ext>
            </a:extLst>
          </p:cNvPr>
          <p:cNvSpPr/>
          <p:nvPr/>
        </p:nvSpPr>
        <p:spPr>
          <a:xfrm>
            <a:off x="5982250" y="4374020"/>
            <a:ext cx="1571905" cy="41088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a:lnSpc>
                <a:spcPct val="115000"/>
              </a:lnSpc>
              <a:spcAft>
                <a:spcPts val="0"/>
              </a:spcAft>
            </a:pPr>
            <a:r>
              <a:rPr lang="fr-FR" dirty="0">
                <a:solidFill>
                  <a:srgbClr val="000000"/>
                </a:solidFill>
                <a:latin typeface="Times New Roman" panose="02020603050405020304" pitchFamily="18" charset="0"/>
                <a:ea typeface="Calibri" panose="020F0502020204030204" pitchFamily="34" charset="0"/>
                <a:cs typeface="Arial" panose="020B0604020202020204" pitchFamily="34" charset="0"/>
              </a:rPr>
              <a:t>Coefficient :01</a:t>
            </a:r>
            <a:endParaRPr lang="fr-FR" dirty="0">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6558BD7-D1B2-4ACB-AC1E-82757A3C65ED}"/>
              </a:ext>
            </a:extLst>
          </p:cNvPr>
          <p:cNvSpPr/>
          <p:nvPr/>
        </p:nvSpPr>
        <p:spPr>
          <a:xfrm>
            <a:off x="6272361" y="5234240"/>
            <a:ext cx="2563587" cy="39068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a:lnSpc>
                <a:spcPct val="115000"/>
              </a:lnSpc>
              <a:spcAft>
                <a:spcPts val="0"/>
              </a:spcAft>
            </a:pPr>
            <a:r>
              <a:rPr lang="fr-FR" dirty="0">
                <a:solidFill>
                  <a:srgbClr val="000000"/>
                </a:solidFill>
                <a:latin typeface="Times New Roman" panose="02020603050405020304" pitchFamily="18" charset="0"/>
                <a:ea typeface="Calibri" panose="020F0502020204030204" pitchFamily="34" charset="0"/>
                <a:cs typeface="Arial" panose="020B0604020202020204" pitchFamily="34" charset="0"/>
              </a:rPr>
              <a:t>A distance (via </a:t>
            </a:r>
            <a:r>
              <a:rPr lang="fr-FR" dirty="0" err="1">
                <a:solidFill>
                  <a:srgbClr val="000000"/>
                </a:solidFill>
                <a:latin typeface="Times New Roman" panose="02020603050405020304" pitchFamily="18" charset="0"/>
                <a:ea typeface="Calibri" panose="020F0502020204030204" pitchFamily="34" charset="0"/>
                <a:cs typeface="Arial" panose="020B0604020202020204" pitchFamily="34" charset="0"/>
              </a:rPr>
              <a:t>elearning</a:t>
            </a:r>
            <a:r>
              <a:rPr lang="fr-FR" dirty="0">
                <a:solidFill>
                  <a:srgbClr val="000000"/>
                </a:solidFill>
                <a:latin typeface="Times New Roman" panose="02020603050405020304" pitchFamily="18" charset="0"/>
                <a:ea typeface="Calibri" panose="020F0502020204030204" pitchFamily="34" charset="0"/>
                <a:cs typeface="Arial" panose="020B0604020202020204" pitchFamily="34" charset="0"/>
              </a:rPr>
              <a:t>)</a:t>
            </a:r>
            <a:endParaRPr lang="fr-FR" dirty="0">
              <a:latin typeface="Calibri" panose="020F0502020204030204" pitchFamily="34" charset="0"/>
              <a:ea typeface="Calibri" panose="020F0502020204030204" pitchFamily="34" charset="0"/>
              <a:cs typeface="Arial" panose="020B0604020202020204" pitchFamily="34" charset="0"/>
            </a:endParaRPr>
          </a:p>
        </p:txBody>
      </p:sp>
      <p:sp>
        <p:nvSpPr>
          <p:cNvPr id="12" name="Double vague 11">
            <a:extLst>
              <a:ext uri="{FF2B5EF4-FFF2-40B4-BE49-F238E27FC236}">
                <a16:creationId xmlns:a16="http://schemas.microsoft.com/office/drawing/2014/main" id="{1BA94958-8155-4179-8802-3007AB3B6C6A}"/>
              </a:ext>
            </a:extLst>
          </p:cNvPr>
          <p:cNvSpPr/>
          <p:nvPr/>
        </p:nvSpPr>
        <p:spPr>
          <a:xfrm>
            <a:off x="3506746" y="1036049"/>
            <a:ext cx="537882" cy="273424"/>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Double vague 12">
            <a:extLst>
              <a:ext uri="{FF2B5EF4-FFF2-40B4-BE49-F238E27FC236}">
                <a16:creationId xmlns:a16="http://schemas.microsoft.com/office/drawing/2014/main" id="{64B454CF-857A-467E-9986-A9D830FB2F84}"/>
              </a:ext>
            </a:extLst>
          </p:cNvPr>
          <p:cNvSpPr/>
          <p:nvPr/>
        </p:nvSpPr>
        <p:spPr>
          <a:xfrm>
            <a:off x="3961706" y="1836413"/>
            <a:ext cx="537882" cy="273424"/>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Double vague 13">
            <a:extLst>
              <a:ext uri="{FF2B5EF4-FFF2-40B4-BE49-F238E27FC236}">
                <a16:creationId xmlns:a16="http://schemas.microsoft.com/office/drawing/2014/main" id="{D87EF56D-F546-486A-BC1C-32F5F792D14F}"/>
              </a:ext>
            </a:extLst>
          </p:cNvPr>
          <p:cNvSpPr/>
          <p:nvPr/>
        </p:nvSpPr>
        <p:spPr>
          <a:xfrm>
            <a:off x="4295487" y="2743871"/>
            <a:ext cx="537882" cy="273424"/>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Double vague 14">
            <a:extLst>
              <a:ext uri="{FF2B5EF4-FFF2-40B4-BE49-F238E27FC236}">
                <a16:creationId xmlns:a16="http://schemas.microsoft.com/office/drawing/2014/main" id="{EAC26C23-6A3A-4A60-8F83-263BE4323AEC}"/>
              </a:ext>
            </a:extLst>
          </p:cNvPr>
          <p:cNvSpPr/>
          <p:nvPr/>
        </p:nvSpPr>
        <p:spPr>
          <a:xfrm>
            <a:off x="4899606" y="3608794"/>
            <a:ext cx="537882" cy="273424"/>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Double vague 15">
            <a:extLst>
              <a:ext uri="{FF2B5EF4-FFF2-40B4-BE49-F238E27FC236}">
                <a16:creationId xmlns:a16="http://schemas.microsoft.com/office/drawing/2014/main" id="{8DA23D9A-AD8E-492F-8AC9-4FCCC5844EFF}"/>
              </a:ext>
            </a:extLst>
          </p:cNvPr>
          <p:cNvSpPr/>
          <p:nvPr/>
        </p:nvSpPr>
        <p:spPr>
          <a:xfrm>
            <a:off x="5377279" y="4438669"/>
            <a:ext cx="537882" cy="273424"/>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Double vague 16">
            <a:extLst>
              <a:ext uri="{FF2B5EF4-FFF2-40B4-BE49-F238E27FC236}">
                <a16:creationId xmlns:a16="http://schemas.microsoft.com/office/drawing/2014/main" id="{6BB8F4EB-CA20-48B3-9F77-10BE25DFD626}"/>
              </a:ext>
            </a:extLst>
          </p:cNvPr>
          <p:cNvSpPr/>
          <p:nvPr/>
        </p:nvSpPr>
        <p:spPr>
          <a:xfrm>
            <a:off x="5646220" y="5255934"/>
            <a:ext cx="537882" cy="273424"/>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864147471"/>
      </p:ext>
    </p:extLst>
  </p:cSld>
  <p:clrMapOvr>
    <a:masterClrMapping/>
  </p:clrMapOvr>
  <mc:AlternateContent xmlns:mc="http://schemas.openxmlformats.org/markup-compatibility/2006" xmlns:p14="http://schemas.microsoft.com/office/powerpoint/2010/main">
    <mc:Choice Requires="p14">
      <p:transition spd="slow" p14:dur="2000" advTm="27030"/>
    </mc:Choice>
    <mc:Fallback xmlns="">
      <p:transition spd="slow" advTm="270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5FFB34-63A3-4C6E-937A-5895DC60B857}"/>
              </a:ext>
            </a:extLst>
          </p:cNvPr>
          <p:cNvSpPr>
            <a:spLocks noGrp="1"/>
          </p:cNvSpPr>
          <p:nvPr>
            <p:ph type="title"/>
          </p:nvPr>
        </p:nvSpPr>
        <p:spPr>
          <a:xfrm>
            <a:off x="4072101" y="385540"/>
            <a:ext cx="6622793" cy="1093636"/>
          </a:xfrm>
        </p:spPr>
        <p:txBody>
          <a:bodyPr/>
          <a:lstStyle/>
          <a:p>
            <a:r>
              <a:rPr lang="fr-FR" dirty="0"/>
              <a:t>                </a:t>
            </a:r>
            <a:r>
              <a:rPr lang="fr-FR" b="1" dirty="0"/>
              <a:t>Objectifs </a:t>
            </a:r>
          </a:p>
        </p:txBody>
      </p:sp>
      <p:pic>
        <p:nvPicPr>
          <p:cNvPr id="10" name="Espace réservé du contenu 9">
            <a:extLst>
              <a:ext uri="{FF2B5EF4-FFF2-40B4-BE49-F238E27FC236}">
                <a16:creationId xmlns:a16="http://schemas.microsoft.com/office/drawing/2014/main" id="{17213E0F-5DE4-4BFE-8454-5B1A02E22E3B}"/>
              </a:ext>
            </a:extLst>
          </p:cNvPr>
          <p:cNvPicPr>
            <a:picLocks noGrp="1" noChangeAspect="1"/>
          </p:cNvPicPr>
          <p:nvPr>
            <p:ph idx="1"/>
          </p:nvPr>
        </p:nvPicPr>
        <p:blipFill>
          <a:blip r:embed="rId3"/>
          <a:stretch>
            <a:fillRect/>
          </a:stretch>
        </p:blipFill>
        <p:spPr>
          <a:xfrm>
            <a:off x="328933" y="1764635"/>
            <a:ext cx="2493095" cy="4966447"/>
          </a:xfrm>
        </p:spPr>
      </p:pic>
      <p:pic>
        <p:nvPicPr>
          <p:cNvPr id="6" name="Image 5">
            <a:extLst>
              <a:ext uri="{FF2B5EF4-FFF2-40B4-BE49-F238E27FC236}">
                <a16:creationId xmlns:a16="http://schemas.microsoft.com/office/drawing/2014/main" id="{092F8121-C214-4CBD-8872-C71CADB28A26}"/>
              </a:ext>
            </a:extLst>
          </p:cNvPr>
          <p:cNvPicPr>
            <a:picLocks noChangeAspect="1"/>
          </p:cNvPicPr>
          <p:nvPr/>
        </p:nvPicPr>
        <p:blipFill>
          <a:blip r:embed="rId4"/>
          <a:stretch>
            <a:fillRect/>
          </a:stretch>
        </p:blipFill>
        <p:spPr>
          <a:xfrm>
            <a:off x="4193894" y="268747"/>
            <a:ext cx="1902106" cy="1210429"/>
          </a:xfrm>
          <a:prstGeom prst="rect">
            <a:avLst/>
          </a:prstGeom>
          <a:ln>
            <a:noFill/>
          </a:ln>
          <a:effectLst>
            <a:softEdge rad="112500"/>
          </a:effectLst>
        </p:spPr>
      </p:pic>
      <p:sp>
        <p:nvSpPr>
          <p:cNvPr id="3" name="Rectangle 2">
            <a:extLst>
              <a:ext uri="{FF2B5EF4-FFF2-40B4-BE49-F238E27FC236}">
                <a16:creationId xmlns:a16="http://schemas.microsoft.com/office/drawing/2014/main" id="{9473D243-105E-466E-A789-C0BC326B262E}"/>
              </a:ext>
            </a:extLst>
          </p:cNvPr>
          <p:cNvSpPr/>
          <p:nvPr/>
        </p:nvSpPr>
        <p:spPr>
          <a:xfrm>
            <a:off x="2940270" y="1693314"/>
            <a:ext cx="9136116" cy="5109091"/>
          </a:xfrm>
          <a:prstGeom prst="rect">
            <a:avLst/>
          </a:prstGeom>
        </p:spPr>
        <p:txBody>
          <a:bodyPr wrap="square">
            <a:spAutoFit/>
          </a:bodyPr>
          <a:lstStyle/>
          <a:p>
            <a:r>
              <a:rPr lang="fr-FR" sz="1600" dirty="0">
                <a:solidFill>
                  <a:srgbClr val="495057"/>
                </a:solidFill>
                <a:latin typeface="Cairo"/>
              </a:rPr>
              <a:t>Le cours de technologie des composants électroniques vise à:</a:t>
            </a:r>
            <a:br>
              <a:rPr lang="fr-FR" sz="1600" dirty="0">
                <a:solidFill>
                  <a:srgbClr val="495057"/>
                </a:solidFill>
                <a:latin typeface="Cairo"/>
              </a:rPr>
            </a:br>
            <a:endParaRPr lang="fr-FR" sz="1600" dirty="0">
              <a:solidFill>
                <a:srgbClr val="495057"/>
              </a:solidFill>
              <a:latin typeface="Cairo"/>
            </a:endParaRPr>
          </a:p>
          <a:p>
            <a:pPr>
              <a:buFont typeface="Arial" panose="020B0604020202020204" pitchFamily="34" charset="0"/>
              <a:buChar char="•"/>
            </a:pPr>
            <a:r>
              <a:rPr lang="fr-FR" sz="1600" dirty="0">
                <a:solidFill>
                  <a:srgbClr val="495057"/>
                </a:solidFill>
                <a:latin typeface="Cairo"/>
              </a:rPr>
              <a:t>Fournir aux étudiants une compréhension approfondie des composants électroniques avancés.</a:t>
            </a:r>
          </a:p>
          <a:p>
            <a:pPr>
              <a:buFont typeface="Arial" panose="020B0604020202020204" pitchFamily="34" charset="0"/>
              <a:buChar char="•"/>
            </a:pPr>
            <a:r>
              <a:rPr lang="fr-FR" sz="1600" dirty="0">
                <a:solidFill>
                  <a:srgbClr val="495057"/>
                </a:solidFill>
                <a:latin typeface="Cairo"/>
              </a:rPr>
              <a:t>Permettre aux étudiants de maîtriser le fonctionnement, les caractéristiques et les applications de ces composants.</a:t>
            </a:r>
          </a:p>
          <a:p>
            <a:pPr>
              <a:buFont typeface="Arial" panose="020B0604020202020204" pitchFamily="34" charset="0"/>
              <a:buChar char="•"/>
            </a:pPr>
            <a:r>
              <a:rPr lang="fr-FR" sz="1600" b="1" dirty="0">
                <a:solidFill>
                  <a:srgbClr val="495057"/>
                </a:solidFill>
                <a:latin typeface="Cairo"/>
              </a:rPr>
              <a:t>En terme de Savoir :</a:t>
            </a:r>
            <a:br>
              <a:rPr lang="fr-FR" sz="1600" dirty="0"/>
            </a:br>
            <a:r>
              <a:rPr lang="fr-FR" sz="1600" dirty="0">
                <a:solidFill>
                  <a:srgbClr val="495057"/>
                </a:solidFill>
                <a:latin typeface="Cairo"/>
              </a:rPr>
              <a:t>Comprendre le fonctionnement avancé des composants électroniques tels que les transistors MOSFET, les amplificateurs opérationnels, et les circuits intégrés analogiques et numériques.</a:t>
            </a:r>
          </a:p>
          <a:p>
            <a:pPr>
              <a:buFont typeface="Arial" panose="020B0604020202020204" pitchFamily="34" charset="0"/>
              <a:buChar char="•"/>
            </a:pPr>
            <a:r>
              <a:rPr lang="fr-FR" sz="1600" dirty="0">
                <a:solidFill>
                  <a:srgbClr val="495057"/>
                </a:solidFill>
                <a:latin typeface="Cairo"/>
              </a:rPr>
              <a:t>Identifier et décrire les caractéristiques et performances des technologies modernes de composants électroniques.</a:t>
            </a:r>
          </a:p>
          <a:p>
            <a:pPr>
              <a:buFont typeface="Arial" panose="020B0604020202020204" pitchFamily="34" charset="0"/>
              <a:buChar char="•"/>
            </a:pPr>
            <a:r>
              <a:rPr lang="fr-FR" sz="1600" dirty="0">
                <a:solidFill>
                  <a:srgbClr val="495057"/>
                </a:solidFill>
                <a:latin typeface="Cairo"/>
              </a:rPr>
              <a:t>Connaître les principes de conception des circuits électroniques complexes intégrant ces composants.</a:t>
            </a:r>
          </a:p>
          <a:p>
            <a:pPr>
              <a:buFont typeface="Arial" panose="020B0604020202020204" pitchFamily="34" charset="0"/>
              <a:buChar char="•"/>
            </a:pPr>
            <a:r>
              <a:rPr lang="fr-FR" sz="1600" b="1" dirty="0">
                <a:solidFill>
                  <a:srgbClr val="495057"/>
                </a:solidFill>
                <a:latin typeface="Cairo"/>
              </a:rPr>
              <a:t>En terme de Savoir-faire :</a:t>
            </a:r>
            <a:br>
              <a:rPr lang="fr-FR" sz="1600" dirty="0"/>
            </a:br>
            <a:r>
              <a:rPr lang="fr-FR" sz="1600" dirty="0">
                <a:solidFill>
                  <a:srgbClr val="495057"/>
                </a:solidFill>
                <a:latin typeface="Cairo"/>
              </a:rPr>
              <a:t>Analyser des circuits électroniques complexes utilisant des composants de puissance, des circuits intégrés ou des transistors MOSFET, afin de déterminer leurs performances et leur comportement.</a:t>
            </a:r>
          </a:p>
          <a:p>
            <a:pPr>
              <a:buFont typeface="Arial" panose="020B0604020202020204" pitchFamily="34" charset="0"/>
              <a:buChar char="•"/>
            </a:pPr>
            <a:r>
              <a:rPr lang="fr-FR" sz="1600" b="1" dirty="0">
                <a:solidFill>
                  <a:srgbClr val="495057"/>
                </a:solidFill>
                <a:latin typeface="Cairo"/>
              </a:rPr>
              <a:t>En terme de Savoir-être :</a:t>
            </a:r>
            <a:br>
              <a:rPr lang="fr-FR" sz="1600" b="1" dirty="0">
                <a:solidFill>
                  <a:srgbClr val="495057"/>
                </a:solidFill>
                <a:latin typeface="Cairo"/>
              </a:rPr>
            </a:br>
            <a:r>
              <a:rPr lang="fr-FR" sz="1600" dirty="0">
                <a:solidFill>
                  <a:srgbClr val="495057"/>
                </a:solidFill>
                <a:latin typeface="Cairo"/>
              </a:rPr>
              <a:t>Faire preuve l'utilisation et la conception de circuits électroniques, en tenant compte de la sécurité et de l'impact environnemental.</a:t>
            </a:r>
          </a:p>
          <a:p>
            <a:r>
              <a:rPr lang="fr-FR" dirty="0">
                <a:solidFill>
                  <a:srgbClr val="495057"/>
                </a:solidFill>
                <a:latin typeface="Cairo"/>
              </a:rPr>
              <a:t> </a:t>
            </a:r>
          </a:p>
          <a:p>
            <a:br>
              <a:rPr lang="fr-FR" dirty="0"/>
            </a:br>
            <a:endParaRPr lang="fr-FR" dirty="0"/>
          </a:p>
        </p:txBody>
      </p:sp>
    </p:spTree>
    <p:custDataLst>
      <p:tags r:id="rId1"/>
    </p:custDataLst>
    <p:extLst>
      <p:ext uri="{BB962C8B-B14F-4D97-AF65-F5344CB8AC3E}">
        <p14:creationId xmlns:p14="http://schemas.microsoft.com/office/powerpoint/2010/main" val="2032038912"/>
      </p:ext>
    </p:extLst>
  </p:cSld>
  <p:clrMapOvr>
    <a:masterClrMapping/>
  </p:clrMapOvr>
  <mc:AlternateContent xmlns:mc="http://schemas.openxmlformats.org/markup-compatibility/2006" xmlns:p14="http://schemas.microsoft.com/office/powerpoint/2010/main">
    <mc:Choice Requires="p14">
      <p:transition spd="slow" p14:dur="2000" advTm="87962"/>
    </mc:Choice>
    <mc:Fallback xmlns="">
      <p:transition spd="slow" advTm="879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8ED4E4-45A5-4058-8262-3CD654D77723}"/>
              </a:ext>
            </a:extLst>
          </p:cNvPr>
          <p:cNvSpPr>
            <a:spLocks noGrp="1"/>
          </p:cNvSpPr>
          <p:nvPr>
            <p:ph type="title"/>
          </p:nvPr>
        </p:nvSpPr>
        <p:spPr>
          <a:xfrm>
            <a:off x="2278118" y="617857"/>
            <a:ext cx="8281488" cy="872996"/>
          </a:xfrm>
        </p:spPr>
        <p:txBody>
          <a:bodyPr>
            <a:normAutofit/>
          </a:bodyPr>
          <a:lstStyle/>
          <a:p>
            <a:r>
              <a:rPr lang="fr-FR" sz="2800" b="1" dirty="0"/>
              <a:t>Présentation de la carte conceptuelle du cours</a:t>
            </a:r>
          </a:p>
        </p:txBody>
      </p:sp>
      <p:pic>
        <p:nvPicPr>
          <p:cNvPr id="4" name="Espace réservé du contenu 4">
            <a:extLst>
              <a:ext uri="{FF2B5EF4-FFF2-40B4-BE49-F238E27FC236}">
                <a16:creationId xmlns:a16="http://schemas.microsoft.com/office/drawing/2014/main" id="{64284719-2F4B-48B0-A144-0A0B6DA14DBD}"/>
              </a:ext>
            </a:extLst>
          </p:cNvPr>
          <p:cNvPicPr>
            <a:picLocks noGrp="1" noChangeAspect="1"/>
          </p:cNvPicPr>
          <p:nvPr>
            <p:ph idx="1"/>
          </p:nvPr>
        </p:nvPicPr>
        <p:blipFill>
          <a:blip r:embed="rId3"/>
          <a:stretch>
            <a:fillRect/>
          </a:stretch>
        </p:blipFill>
        <p:spPr>
          <a:xfrm>
            <a:off x="914400" y="1710559"/>
            <a:ext cx="10145109" cy="4618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361909097"/>
      </p:ext>
    </p:extLst>
  </p:cSld>
  <p:clrMapOvr>
    <a:masterClrMapping/>
  </p:clrMapOvr>
  <mc:AlternateContent xmlns:mc="http://schemas.openxmlformats.org/markup-compatibility/2006" xmlns:p14="http://schemas.microsoft.com/office/powerpoint/2010/main">
    <mc:Choice Requires="p14">
      <p:transition spd="slow" p14:dur="2000" advTm="15503"/>
    </mc:Choice>
    <mc:Fallback xmlns="">
      <p:transition spd="slow" advTm="155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3ADDD0-49D0-4BA5-B2D7-714E1A9D4F13}"/>
              </a:ext>
            </a:extLst>
          </p:cNvPr>
          <p:cNvSpPr>
            <a:spLocks noGrp="1"/>
          </p:cNvSpPr>
          <p:nvPr>
            <p:ph type="title"/>
          </p:nvPr>
        </p:nvSpPr>
        <p:spPr>
          <a:xfrm>
            <a:off x="3633449" y="576974"/>
            <a:ext cx="3807875" cy="739607"/>
          </a:xfrm>
        </p:spPr>
        <p:txBody>
          <a:bodyPr>
            <a:normAutofit fontScale="90000"/>
          </a:bodyPr>
          <a:lstStyle/>
          <a:p>
            <a:r>
              <a:rPr lang="fr-FR" b="1" dirty="0"/>
              <a:t>Contenu de cours</a:t>
            </a:r>
            <a:br>
              <a:rPr lang="fr-FR" b="1" dirty="0"/>
            </a:br>
            <a:endParaRPr lang="fr-FR" dirty="0"/>
          </a:p>
        </p:txBody>
      </p:sp>
      <p:sp>
        <p:nvSpPr>
          <p:cNvPr id="3" name="Espace réservé du contenu 2">
            <a:extLst>
              <a:ext uri="{FF2B5EF4-FFF2-40B4-BE49-F238E27FC236}">
                <a16:creationId xmlns:a16="http://schemas.microsoft.com/office/drawing/2014/main" id="{FC7B6DA2-7EAA-497B-ABCA-CA16912C5850}"/>
              </a:ext>
            </a:extLst>
          </p:cNvPr>
          <p:cNvSpPr>
            <a:spLocks noGrp="1"/>
          </p:cNvSpPr>
          <p:nvPr>
            <p:ph idx="1"/>
          </p:nvPr>
        </p:nvSpPr>
        <p:spPr>
          <a:xfrm>
            <a:off x="2273901" y="1316581"/>
            <a:ext cx="8915400" cy="5123633"/>
          </a:xfrm>
        </p:spPr>
        <p:txBody>
          <a:bodyPr>
            <a:normAutofit fontScale="62500" lnSpcReduction="20000"/>
          </a:bodyPr>
          <a:lstStyle/>
          <a:p>
            <a:r>
              <a:rPr lang="fr-FR" sz="2500" dirty="0">
                <a:latin typeface="Times New Roman" panose="02020603050405020304" pitchFamily="18" charset="0"/>
                <a:cs typeface="Times New Roman" panose="02020603050405020304" pitchFamily="18" charset="0"/>
              </a:rPr>
              <a:t>Introduction</a:t>
            </a:r>
          </a:p>
          <a:p>
            <a:r>
              <a:rPr lang="fr-FR" sz="2500" dirty="0">
                <a:latin typeface="Times New Roman" panose="02020603050405020304" pitchFamily="18" charset="0"/>
                <a:cs typeface="Times New Roman" panose="02020603050405020304" pitchFamily="18" charset="0"/>
              </a:rPr>
              <a:t>Objectifs</a:t>
            </a:r>
          </a:p>
          <a:p>
            <a:r>
              <a:rPr lang="fr-FR" sz="2500" dirty="0" err="1">
                <a:latin typeface="Times New Roman" panose="02020603050405020304" pitchFamily="18" charset="0"/>
                <a:cs typeface="Times New Roman" panose="02020603050405020304" pitchFamily="18" charset="0"/>
              </a:rPr>
              <a:t>Pré-requis</a:t>
            </a:r>
            <a:endParaRPr lang="fr-FR" sz="2500" dirty="0">
              <a:latin typeface="Times New Roman" panose="02020603050405020304" pitchFamily="18" charset="0"/>
              <a:cs typeface="Times New Roman" panose="02020603050405020304" pitchFamily="18" charset="0"/>
            </a:endParaRPr>
          </a:p>
          <a:p>
            <a:r>
              <a:rPr lang="fr-FR" sz="2500" b="1" dirty="0" err="1">
                <a:latin typeface="Times New Roman" panose="02020603050405020304" pitchFamily="18" charset="0"/>
                <a:cs typeface="Times New Roman" panose="02020603050405020304" pitchFamily="18" charset="0"/>
              </a:rPr>
              <a:t>Chap</a:t>
            </a:r>
            <a:r>
              <a:rPr lang="fr-FR" sz="2500" b="1" dirty="0">
                <a:latin typeface="Times New Roman" panose="02020603050405020304" pitchFamily="18" charset="0"/>
                <a:cs typeface="Times New Roman" panose="02020603050405020304" pitchFamily="18" charset="0"/>
              </a:rPr>
              <a:t> 1</a:t>
            </a:r>
            <a:r>
              <a:rPr lang="fr-FR" sz="2500" dirty="0">
                <a:latin typeface="Times New Roman" panose="02020603050405020304" pitchFamily="18" charset="0"/>
                <a:cs typeface="Times New Roman" panose="02020603050405020304" pitchFamily="18" charset="0"/>
              </a:rPr>
              <a:t> : Conception des alimentations</a:t>
            </a:r>
          </a:p>
          <a:p>
            <a:r>
              <a:rPr lang="fr-FR" sz="2500" b="1" dirty="0" err="1">
                <a:latin typeface="Times New Roman" panose="02020603050405020304" pitchFamily="18" charset="0"/>
                <a:cs typeface="Times New Roman" panose="02020603050405020304" pitchFamily="18" charset="0"/>
              </a:rPr>
              <a:t>Chap</a:t>
            </a:r>
            <a:r>
              <a:rPr lang="fr-FR" sz="2500" b="1" dirty="0">
                <a:latin typeface="Times New Roman" panose="02020603050405020304" pitchFamily="18" charset="0"/>
                <a:cs typeface="Times New Roman" panose="02020603050405020304" pitchFamily="18" charset="0"/>
              </a:rPr>
              <a:t> 2</a:t>
            </a:r>
            <a:r>
              <a:rPr lang="fr-FR" sz="2500" dirty="0">
                <a:latin typeface="Times New Roman" panose="02020603050405020304" pitchFamily="18" charset="0"/>
                <a:cs typeface="Times New Roman" panose="02020603050405020304" pitchFamily="18" charset="0"/>
              </a:rPr>
              <a:t> : Composants actifs de puissance</a:t>
            </a:r>
          </a:p>
          <a:p>
            <a:r>
              <a:rPr lang="fr-FR" sz="2500" b="1" dirty="0" err="1">
                <a:latin typeface="Times New Roman" panose="02020603050405020304" pitchFamily="18" charset="0"/>
                <a:cs typeface="Times New Roman" panose="02020603050405020304" pitchFamily="18" charset="0"/>
              </a:rPr>
              <a:t>Chap</a:t>
            </a:r>
            <a:r>
              <a:rPr lang="fr-FR" sz="2500" b="1" dirty="0">
                <a:latin typeface="Times New Roman" panose="02020603050405020304" pitchFamily="18" charset="0"/>
                <a:cs typeface="Times New Roman" panose="02020603050405020304" pitchFamily="18" charset="0"/>
              </a:rPr>
              <a:t> 3</a:t>
            </a:r>
            <a:r>
              <a:rPr lang="fr-FR" sz="2500" dirty="0">
                <a:latin typeface="Times New Roman" panose="02020603050405020304" pitchFamily="18" charset="0"/>
                <a:cs typeface="Times New Roman" panose="02020603050405020304" pitchFamily="18" charset="0"/>
              </a:rPr>
              <a:t> : Composants optoélectroniques</a:t>
            </a:r>
          </a:p>
          <a:p>
            <a:r>
              <a:rPr lang="fr-FR" sz="2500" b="1" dirty="0" err="1">
                <a:latin typeface="Times New Roman" panose="02020603050405020304" pitchFamily="18" charset="0"/>
                <a:cs typeface="Times New Roman" panose="02020603050405020304" pitchFamily="18" charset="0"/>
              </a:rPr>
              <a:t>Chap</a:t>
            </a:r>
            <a:r>
              <a:rPr lang="fr-FR" sz="2500" b="1" dirty="0">
                <a:latin typeface="Times New Roman" panose="02020603050405020304" pitchFamily="18" charset="0"/>
                <a:cs typeface="Times New Roman" panose="02020603050405020304" pitchFamily="18" charset="0"/>
              </a:rPr>
              <a:t> 4</a:t>
            </a:r>
            <a:r>
              <a:rPr lang="fr-FR" sz="2500" dirty="0">
                <a:latin typeface="Times New Roman" panose="02020603050405020304" pitchFamily="18" charset="0"/>
                <a:cs typeface="Times New Roman" panose="02020603050405020304" pitchFamily="18" charset="0"/>
              </a:rPr>
              <a:t> : Circuits de la famille TTL</a:t>
            </a:r>
          </a:p>
          <a:p>
            <a:r>
              <a:rPr lang="fr-FR" sz="2500" b="1" dirty="0" err="1">
                <a:latin typeface="Times New Roman" panose="02020603050405020304" pitchFamily="18" charset="0"/>
                <a:cs typeface="Times New Roman" panose="02020603050405020304" pitchFamily="18" charset="0"/>
              </a:rPr>
              <a:t>Chap</a:t>
            </a:r>
            <a:r>
              <a:rPr lang="fr-FR" sz="2500" b="1" dirty="0">
                <a:latin typeface="Times New Roman" panose="02020603050405020304" pitchFamily="18" charset="0"/>
                <a:cs typeface="Times New Roman" panose="02020603050405020304" pitchFamily="18" charset="0"/>
              </a:rPr>
              <a:t> 5</a:t>
            </a:r>
            <a:r>
              <a:rPr lang="fr-FR" sz="2500" dirty="0">
                <a:latin typeface="Times New Roman" panose="02020603050405020304" pitchFamily="18" charset="0"/>
                <a:cs typeface="Times New Roman" panose="02020603050405020304" pitchFamily="18" charset="0"/>
              </a:rPr>
              <a:t> : Circuits de la famille CMOS</a:t>
            </a:r>
          </a:p>
          <a:p>
            <a:r>
              <a:rPr lang="fr-FR" sz="2500" b="1" dirty="0" err="1">
                <a:latin typeface="Times New Roman" panose="02020603050405020304" pitchFamily="18" charset="0"/>
                <a:cs typeface="Times New Roman" panose="02020603050405020304" pitchFamily="18" charset="0"/>
              </a:rPr>
              <a:t>Chap</a:t>
            </a:r>
            <a:r>
              <a:rPr lang="fr-FR" sz="2500" b="1" dirty="0">
                <a:latin typeface="Times New Roman" panose="02020603050405020304" pitchFamily="18" charset="0"/>
                <a:cs typeface="Times New Roman" panose="02020603050405020304" pitchFamily="18" charset="0"/>
              </a:rPr>
              <a:t> 6</a:t>
            </a:r>
            <a:r>
              <a:rPr lang="fr-FR" sz="2500" dirty="0">
                <a:latin typeface="Times New Roman" panose="02020603050405020304" pitchFamily="18" charset="0"/>
                <a:cs typeface="Times New Roman" panose="02020603050405020304" pitchFamily="18" charset="0"/>
              </a:rPr>
              <a:t> : Circuits intégrés (CI) logiques spéciaux</a:t>
            </a:r>
          </a:p>
          <a:p>
            <a:r>
              <a:rPr lang="fr-FR" sz="2500" b="1" dirty="0" err="1">
                <a:latin typeface="Times New Roman" panose="02020603050405020304" pitchFamily="18" charset="0"/>
                <a:cs typeface="Times New Roman" panose="02020603050405020304" pitchFamily="18" charset="0"/>
              </a:rPr>
              <a:t>Chap</a:t>
            </a:r>
            <a:r>
              <a:rPr lang="fr-FR" sz="2500" b="1" dirty="0">
                <a:latin typeface="Times New Roman" panose="02020603050405020304" pitchFamily="18" charset="0"/>
                <a:cs typeface="Times New Roman" panose="02020603050405020304" pitchFamily="18" charset="0"/>
              </a:rPr>
              <a:t> 7</a:t>
            </a:r>
            <a:r>
              <a:rPr lang="fr-FR" sz="2500" dirty="0">
                <a:latin typeface="Times New Roman" panose="02020603050405020304" pitchFamily="18" charset="0"/>
                <a:cs typeface="Times New Roman" panose="02020603050405020304" pitchFamily="18" charset="0"/>
              </a:rPr>
              <a:t> : Autres composants et accessoires spécifiques</a:t>
            </a:r>
          </a:p>
          <a:p>
            <a:r>
              <a:rPr lang="fr-FR" sz="2500" b="1" dirty="0" err="1">
                <a:latin typeface="Times New Roman" panose="02020603050405020304" pitchFamily="18" charset="0"/>
                <a:cs typeface="Times New Roman" panose="02020603050405020304" pitchFamily="18" charset="0"/>
              </a:rPr>
              <a:t>Chap</a:t>
            </a:r>
            <a:r>
              <a:rPr lang="fr-FR" sz="2500" b="1" dirty="0">
                <a:latin typeface="Times New Roman" panose="02020603050405020304" pitchFamily="18" charset="0"/>
                <a:cs typeface="Times New Roman" panose="02020603050405020304" pitchFamily="18" charset="0"/>
              </a:rPr>
              <a:t> 8</a:t>
            </a:r>
            <a:r>
              <a:rPr lang="fr-FR" sz="2500" dirty="0">
                <a:latin typeface="Times New Roman" panose="02020603050405020304" pitchFamily="18" charset="0"/>
                <a:cs typeface="Times New Roman" panose="02020603050405020304" pitchFamily="18" charset="0"/>
              </a:rPr>
              <a:t> : Documentation sur les composants</a:t>
            </a:r>
          </a:p>
          <a:p>
            <a:r>
              <a:rPr lang="fr-FR" sz="2500" dirty="0">
                <a:latin typeface="Times New Roman" panose="02020603050405020304" pitchFamily="18" charset="0"/>
                <a:cs typeface="Times New Roman" panose="02020603050405020304" pitchFamily="18" charset="0"/>
              </a:rPr>
              <a:t>Devoirs</a:t>
            </a:r>
          </a:p>
          <a:p>
            <a:r>
              <a:rPr lang="fr-FR" sz="2500" dirty="0">
                <a:latin typeface="Times New Roman" panose="02020603050405020304" pitchFamily="18" charset="0"/>
                <a:cs typeface="Times New Roman" panose="02020603050405020304" pitchFamily="18" charset="0"/>
              </a:rPr>
              <a:t>Test final</a:t>
            </a:r>
          </a:p>
          <a:p>
            <a:r>
              <a:rPr lang="fr-FR" sz="2500" dirty="0">
                <a:latin typeface="Times New Roman" panose="02020603050405020304" pitchFamily="18" charset="0"/>
                <a:cs typeface="Times New Roman" panose="02020603050405020304" pitchFamily="18" charset="0"/>
              </a:rPr>
              <a:t>Références Bibliographiques</a:t>
            </a:r>
          </a:p>
          <a:p>
            <a:r>
              <a:rPr lang="fr-FR" sz="2500" dirty="0">
                <a:latin typeface="Times New Roman" panose="02020603050405020304" pitchFamily="18" charset="0"/>
                <a:cs typeface="Times New Roman" panose="02020603050405020304" pitchFamily="18" charset="0"/>
              </a:rPr>
              <a:t>Glossaire et Abréviations</a:t>
            </a:r>
          </a:p>
          <a:p>
            <a:endParaRPr lang="fr-FR" dirty="0"/>
          </a:p>
        </p:txBody>
      </p:sp>
    </p:spTree>
    <p:custDataLst>
      <p:tags r:id="rId1"/>
    </p:custDataLst>
    <p:extLst>
      <p:ext uri="{BB962C8B-B14F-4D97-AF65-F5344CB8AC3E}">
        <p14:creationId xmlns:p14="http://schemas.microsoft.com/office/powerpoint/2010/main" val="3416051085"/>
      </p:ext>
    </p:extLst>
  </p:cSld>
  <p:clrMapOvr>
    <a:masterClrMapping/>
  </p:clrMapOvr>
  <mc:AlternateContent xmlns:mc="http://schemas.openxmlformats.org/markup-compatibility/2006" xmlns:p14="http://schemas.microsoft.com/office/powerpoint/2010/main">
    <mc:Choice Requires="p14">
      <p:transition spd="slow" p14:dur="2000" advTm="56913"/>
    </mc:Choice>
    <mc:Fallback xmlns="">
      <p:transition spd="slow" advTm="569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500"/>
                                        <p:tgtEl>
                                          <p:spTgt spid="3">
                                            <p:txEl>
                                              <p:pRg st="11" end="1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500"/>
                                        <p:tgtEl>
                                          <p:spTgt spid="3">
                                            <p:txEl>
                                              <p:pRg st="12" end="1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500"/>
                                        <p:tgtEl>
                                          <p:spTgt spid="3">
                                            <p:txEl>
                                              <p:pRg st="13" end="13"/>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Effect transition="in" filter="fade">
                                      <p:cBhvr>
                                        <p:cTn id="55"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46979A-6E7A-4486-B57D-9B380A450AC8}"/>
              </a:ext>
            </a:extLst>
          </p:cNvPr>
          <p:cNvSpPr>
            <a:spLocks noGrp="1"/>
          </p:cNvSpPr>
          <p:nvPr>
            <p:ph type="title"/>
          </p:nvPr>
        </p:nvSpPr>
        <p:spPr>
          <a:xfrm>
            <a:off x="4260361" y="543427"/>
            <a:ext cx="3323780" cy="1280890"/>
          </a:xfrm>
        </p:spPr>
        <p:txBody>
          <a:bodyPr/>
          <a:lstStyle/>
          <a:p>
            <a:r>
              <a:rPr lang="fr-FR" b="1" dirty="0"/>
              <a:t>Prés-requis</a:t>
            </a:r>
          </a:p>
        </p:txBody>
      </p:sp>
      <p:pic>
        <p:nvPicPr>
          <p:cNvPr id="4" name="Image 3">
            <a:extLst>
              <a:ext uri="{FF2B5EF4-FFF2-40B4-BE49-F238E27FC236}">
                <a16:creationId xmlns:a16="http://schemas.microsoft.com/office/drawing/2014/main" id="{68682300-A859-4AC2-AC4F-7B7007807C59}"/>
              </a:ext>
            </a:extLst>
          </p:cNvPr>
          <p:cNvPicPr>
            <a:picLocks noChangeAspect="1"/>
          </p:cNvPicPr>
          <p:nvPr/>
        </p:nvPicPr>
        <p:blipFill>
          <a:blip r:embed="rId3"/>
          <a:stretch>
            <a:fillRect/>
          </a:stretch>
        </p:blipFill>
        <p:spPr>
          <a:xfrm>
            <a:off x="7046912" y="224117"/>
            <a:ext cx="2857500"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 4">
            <a:extLst>
              <a:ext uri="{FF2B5EF4-FFF2-40B4-BE49-F238E27FC236}">
                <a16:creationId xmlns:a16="http://schemas.microsoft.com/office/drawing/2014/main" id="{7CE8F269-E2B0-4856-A1F1-C2A32FAEA7B7}"/>
              </a:ext>
            </a:extLst>
          </p:cNvPr>
          <p:cNvPicPr>
            <a:picLocks noChangeAspect="1"/>
          </p:cNvPicPr>
          <p:nvPr/>
        </p:nvPicPr>
        <p:blipFill>
          <a:blip r:embed="rId4"/>
          <a:stretch>
            <a:fillRect/>
          </a:stretch>
        </p:blipFill>
        <p:spPr>
          <a:xfrm>
            <a:off x="607078" y="2186827"/>
            <a:ext cx="3286125" cy="3577478"/>
          </a:xfrm>
          <a:prstGeom prst="rect">
            <a:avLst/>
          </a:prstGeom>
        </p:spPr>
      </p:pic>
      <p:sp>
        <p:nvSpPr>
          <p:cNvPr id="3" name="ZoneTexte 2">
            <a:extLst>
              <a:ext uri="{FF2B5EF4-FFF2-40B4-BE49-F238E27FC236}">
                <a16:creationId xmlns:a16="http://schemas.microsoft.com/office/drawing/2014/main" id="{040DFB9C-88B9-44B2-9A7C-D21CC8E94B8D}"/>
              </a:ext>
            </a:extLst>
          </p:cNvPr>
          <p:cNvSpPr txBox="1"/>
          <p:nvPr/>
        </p:nvSpPr>
        <p:spPr>
          <a:xfrm>
            <a:off x="4260361" y="3325751"/>
            <a:ext cx="6938683" cy="923330"/>
          </a:xfrm>
          <a:prstGeom prst="rect">
            <a:avLst/>
          </a:prstGeom>
          <a:solidFill>
            <a:schemeClr val="accent6">
              <a:lumMod val="20000"/>
              <a:lumOff val="80000"/>
            </a:schemeClr>
          </a:solidFill>
          <a:ln>
            <a:solidFill>
              <a:schemeClr val="accent2">
                <a:lumMod val="75000"/>
              </a:schemeClr>
            </a:solidFill>
          </a:ln>
        </p:spPr>
        <p:txBody>
          <a:bodyPr wrap="square" rtlCol="0">
            <a:spAutoFit/>
          </a:bodyPr>
          <a:lstStyle/>
          <a:p>
            <a:pPr marL="285750" indent="-285750" algn="just">
              <a:buFont typeface="Arial" panose="020B0604020202020204" pitchFamily="34" charset="0"/>
              <a:buChar char="•"/>
            </a:pPr>
            <a:r>
              <a:rPr lang="fr-FR"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Les notions de base des Technologie des composants électroniques 1.</a:t>
            </a:r>
          </a:p>
          <a:p>
            <a:pPr marL="285750" indent="-285750" algn="just">
              <a:buFont typeface="Arial" panose="020B0604020202020204" pitchFamily="34" charset="0"/>
              <a:buChar char="•"/>
            </a:pPr>
            <a:endParaRPr lang="fr-FR" dirty="0"/>
          </a:p>
        </p:txBody>
      </p:sp>
    </p:spTree>
    <p:custDataLst>
      <p:tags r:id="rId1"/>
    </p:custDataLst>
    <p:extLst>
      <p:ext uri="{BB962C8B-B14F-4D97-AF65-F5344CB8AC3E}">
        <p14:creationId xmlns:p14="http://schemas.microsoft.com/office/powerpoint/2010/main" val="1895712598"/>
      </p:ext>
    </p:extLst>
  </p:cSld>
  <p:clrMapOvr>
    <a:masterClrMapping/>
  </p:clrMapOvr>
  <mc:AlternateContent xmlns:mc="http://schemas.openxmlformats.org/markup-compatibility/2006" xmlns:p14="http://schemas.microsoft.com/office/powerpoint/2010/main">
    <mc:Choice Requires="p14">
      <p:transition spd="slow" p14:dur="2000" advTm="24292"/>
    </mc:Choice>
    <mc:Fallback xmlns="">
      <p:transition spd="slow" advTm="242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80">
                                          <p:stCondLst>
                                            <p:cond delay="0"/>
                                          </p:stCondLst>
                                        </p:cTn>
                                        <p:tgtEl>
                                          <p:spTgt spid="3"/>
                                        </p:tgtEl>
                                      </p:cBhvr>
                                    </p:animEffect>
                                    <p:anim calcmode="lin" valueType="num">
                                      <p:cBhvr>
                                        <p:cTn id="2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gtEl>
                                      </p:cBhvr>
                                      <p:to x="100000" y="60000"/>
                                    </p:animScale>
                                    <p:animScale>
                                      <p:cBhvr>
                                        <p:cTn id="35" dur="166" decel="50000">
                                          <p:stCondLst>
                                            <p:cond delay="676"/>
                                          </p:stCondLst>
                                        </p:cTn>
                                        <p:tgtEl>
                                          <p:spTgt spid="3"/>
                                        </p:tgtEl>
                                      </p:cBhvr>
                                      <p:to x="100000" y="100000"/>
                                    </p:animScale>
                                    <p:animScale>
                                      <p:cBhvr>
                                        <p:cTn id="36" dur="26">
                                          <p:stCondLst>
                                            <p:cond delay="1312"/>
                                          </p:stCondLst>
                                        </p:cTn>
                                        <p:tgtEl>
                                          <p:spTgt spid="3"/>
                                        </p:tgtEl>
                                      </p:cBhvr>
                                      <p:to x="100000" y="80000"/>
                                    </p:animScale>
                                    <p:animScale>
                                      <p:cBhvr>
                                        <p:cTn id="37" dur="166" decel="50000">
                                          <p:stCondLst>
                                            <p:cond delay="1338"/>
                                          </p:stCondLst>
                                        </p:cTn>
                                        <p:tgtEl>
                                          <p:spTgt spid="3"/>
                                        </p:tgtEl>
                                      </p:cBhvr>
                                      <p:to x="100000" y="100000"/>
                                    </p:animScale>
                                    <p:animScale>
                                      <p:cBhvr>
                                        <p:cTn id="38" dur="26">
                                          <p:stCondLst>
                                            <p:cond delay="1642"/>
                                          </p:stCondLst>
                                        </p:cTn>
                                        <p:tgtEl>
                                          <p:spTgt spid="3"/>
                                        </p:tgtEl>
                                      </p:cBhvr>
                                      <p:to x="100000" y="90000"/>
                                    </p:animScale>
                                    <p:animScale>
                                      <p:cBhvr>
                                        <p:cTn id="39" dur="166" decel="50000">
                                          <p:stCondLst>
                                            <p:cond delay="1668"/>
                                          </p:stCondLst>
                                        </p:cTn>
                                        <p:tgtEl>
                                          <p:spTgt spid="3"/>
                                        </p:tgtEl>
                                      </p:cBhvr>
                                      <p:to x="100000" y="100000"/>
                                    </p:animScale>
                                    <p:animScale>
                                      <p:cBhvr>
                                        <p:cTn id="40" dur="26">
                                          <p:stCondLst>
                                            <p:cond delay="1808"/>
                                          </p:stCondLst>
                                        </p:cTn>
                                        <p:tgtEl>
                                          <p:spTgt spid="3"/>
                                        </p:tgtEl>
                                      </p:cBhvr>
                                      <p:to x="100000" y="95000"/>
                                    </p:animScale>
                                    <p:animScale>
                                      <p:cBhvr>
                                        <p:cTn id="41"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3061F-8823-4001-88AD-25A770D388FF}"/>
              </a:ext>
            </a:extLst>
          </p:cNvPr>
          <p:cNvSpPr>
            <a:spLocks noGrp="1"/>
          </p:cNvSpPr>
          <p:nvPr>
            <p:ph type="title"/>
          </p:nvPr>
        </p:nvSpPr>
        <p:spPr>
          <a:xfrm>
            <a:off x="2199291" y="687172"/>
            <a:ext cx="9510274" cy="755373"/>
          </a:xfrm>
        </p:spPr>
        <p:txBody>
          <a:bodyPr>
            <a:normAutofit/>
          </a:bodyPr>
          <a:lstStyle/>
          <a:p>
            <a:r>
              <a:rPr lang="fr-FR" sz="2800" b="1" dirty="0"/>
              <a:t>Chapitre 1 :Conception des alimentations</a:t>
            </a:r>
          </a:p>
        </p:txBody>
      </p:sp>
      <p:sp>
        <p:nvSpPr>
          <p:cNvPr id="3" name="Espace réservé du contenu 2">
            <a:extLst>
              <a:ext uri="{FF2B5EF4-FFF2-40B4-BE49-F238E27FC236}">
                <a16:creationId xmlns:a16="http://schemas.microsoft.com/office/drawing/2014/main" id="{F4C0621C-B3E9-4498-9F6C-BD4272517B45}"/>
              </a:ext>
            </a:extLst>
          </p:cNvPr>
          <p:cNvSpPr>
            <a:spLocks noGrp="1"/>
          </p:cNvSpPr>
          <p:nvPr>
            <p:ph idx="1"/>
          </p:nvPr>
        </p:nvSpPr>
        <p:spPr>
          <a:xfrm>
            <a:off x="2108364" y="2598683"/>
            <a:ext cx="8915400" cy="1531883"/>
          </a:xfrm>
        </p:spPr>
        <p:txBody>
          <a:bodyPr>
            <a:noAutofit/>
          </a:bodyPr>
          <a:lstStyle/>
          <a:p>
            <a:pPr marL="0" indent="0" algn="just">
              <a:buNone/>
            </a:pPr>
            <a:r>
              <a:rPr lang="fr-FR" sz="2400" dirty="0">
                <a:latin typeface="Times New Roman" panose="02020603050405020304" pitchFamily="18" charset="0"/>
                <a:cs typeface="Times New Roman" panose="02020603050405020304" pitchFamily="18" charset="0"/>
              </a:rPr>
              <a:t>Pile ou secteur, les transformateurs, le redressement, le filtrage, la stabilisation de tension, l'alimentation variable, l'alimentation à courant constant, les régulateurs intégrés (Régulateurs 78xx et 79xx, Régulateur LM317).</a:t>
            </a:r>
          </a:p>
        </p:txBody>
      </p:sp>
    </p:spTree>
    <p:custDataLst>
      <p:tags r:id="rId1"/>
    </p:custDataLst>
    <p:extLst>
      <p:ext uri="{BB962C8B-B14F-4D97-AF65-F5344CB8AC3E}">
        <p14:creationId xmlns:p14="http://schemas.microsoft.com/office/powerpoint/2010/main" val="2591465872"/>
      </p:ext>
    </p:extLst>
  </p:cSld>
  <p:clrMapOvr>
    <a:masterClrMapping/>
  </p:clrMapOvr>
  <mc:AlternateContent xmlns:mc="http://schemas.openxmlformats.org/markup-compatibility/2006" xmlns:p14="http://schemas.microsoft.com/office/powerpoint/2010/main">
    <mc:Choice Requires="p14">
      <p:transition spd="slow" p14:dur="2000" advTm="34855"/>
    </mc:Choice>
    <mc:Fallback xmlns="">
      <p:transition spd="slow" advTm="348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3061F-8823-4001-88AD-25A770D388FF}"/>
              </a:ext>
            </a:extLst>
          </p:cNvPr>
          <p:cNvSpPr>
            <a:spLocks noGrp="1"/>
          </p:cNvSpPr>
          <p:nvPr>
            <p:ph type="title"/>
          </p:nvPr>
        </p:nvSpPr>
        <p:spPr>
          <a:xfrm>
            <a:off x="2199291" y="687172"/>
            <a:ext cx="9510274" cy="755373"/>
          </a:xfrm>
        </p:spPr>
        <p:txBody>
          <a:bodyPr>
            <a:normAutofit/>
          </a:bodyPr>
          <a:lstStyle/>
          <a:p>
            <a:r>
              <a:rPr lang="fr-FR" sz="2800" b="1" dirty="0"/>
              <a:t>Chapitre 1 :Conception des alimentations</a:t>
            </a:r>
          </a:p>
        </p:txBody>
      </p:sp>
      <p:sp>
        <p:nvSpPr>
          <p:cNvPr id="3" name="Espace réservé du contenu 2">
            <a:extLst>
              <a:ext uri="{FF2B5EF4-FFF2-40B4-BE49-F238E27FC236}">
                <a16:creationId xmlns:a16="http://schemas.microsoft.com/office/drawing/2014/main" id="{F4C0621C-B3E9-4498-9F6C-BD4272517B45}"/>
              </a:ext>
            </a:extLst>
          </p:cNvPr>
          <p:cNvSpPr>
            <a:spLocks noGrp="1"/>
          </p:cNvSpPr>
          <p:nvPr>
            <p:ph idx="1"/>
          </p:nvPr>
        </p:nvSpPr>
        <p:spPr>
          <a:xfrm>
            <a:off x="1718441" y="1580493"/>
            <a:ext cx="10066281" cy="3697014"/>
          </a:xfrm>
        </p:spPr>
        <p:style>
          <a:lnRef idx="1">
            <a:schemeClr val="accent2"/>
          </a:lnRef>
          <a:fillRef idx="2">
            <a:schemeClr val="accent2"/>
          </a:fillRef>
          <a:effectRef idx="1">
            <a:schemeClr val="accent2"/>
          </a:effectRef>
          <a:fontRef idx="minor">
            <a:schemeClr val="dk1"/>
          </a:fontRef>
        </p:style>
        <p:txBody>
          <a:bodyPr>
            <a:noAutofit/>
          </a:bodyPr>
          <a:lstStyle/>
          <a:p>
            <a:pPr marL="0" indent="0" algn="just">
              <a:buNone/>
            </a:pPr>
            <a:r>
              <a:rPr lang="fr-FR" sz="2800" u="sng" dirty="0">
                <a:ln w="0"/>
                <a:solidFill>
                  <a:schemeClr val="accent3">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Pile</a:t>
            </a:r>
          </a:p>
          <a:p>
            <a:pPr marL="0" indent="0" algn="just">
              <a:buNone/>
            </a:pPr>
            <a:r>
              <a:rPr lang="fr-FR"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piles et accumulateurs sont des sources d'énergie électrique obtenue par transformation directe d'énergie chimique. Une pile est utilisable une fois, un accumulateur plusieurs fois car rechargeable. Une batterie est un assemblage de piles ou d'accumulateurs. Une pile est constituée de deux électrodes, l’anode et la cathode,</a:t>
            </a:r>
          </a:p>
          <a:p>
            <a:pPr marL="0" indent="0" algn="just">
              <a:buNone/>
            </a:pPr>
            <a:r>
              <a:rPr lang="fr-FR"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piles sont des déchets dangereux qui doivent être stockés dans des containers étanches, à l'abri des intempéries et des sources de chaleur.</a:t>
            </a:r>
          </a:p>
        </p:txBody>
      </p:sp>
      <p:pic>
        <p:nvPicPr>
          <p:cNvPr id="4" name="Image 3">
            <a:extLst>
              <a:ext uri="{FF2B5EF4-FFF2-40B4-BE49-F238E27FC236}">
                <a16:creationId xmlns:a16="http://schemas.microsoft.com/office/drawing/2014/main" id="{AA570E85-ECEB-4CA5-A760-5E97EE08E900}"/>
              </a:ext>
            </a:extLst>
          </p:cNvPr>
          <p:cNvPicPr>
            <a:picLocks noChangeAspect="1"/>
          </p:cNvPicPr>
          <p:nvPr/>
        </p:nvPicPr>
        <p:blipFill>
          <a:blip r:embed="rId3"/>
          <a:stretch>
            <a:fillRect/>
          </a:stretch>
        </p:blipFill>
        <p:spPr>
          <a:xfrm>
            <a:off x="294454" y="5068614"/>
            <a:ext cx="2847975" cy="180515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591655775"/>
      </p:ext>
    </p:extLst>
  </p:cSld>
  <p:clrMapOvr>
    <a:masterClrMapping/>
  </p:clrMapOvr>
  <mc:AlternateContent xmlns:mc="http://schemas.openxmlformats.org/markup-compatibility/2006" xmlns:p14="http://schemas.microsoft.com/office/powerpoint/2010/main">
    <mc:Choice Requires="p14">
      <p:transition spd="slow" p14:dur="2000" advTm="52100"/>
    </mc:Choice>
    <mc:Fallback xmlns="">
      <p:transition spd="slow" advTm="52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8|0.7|1.4|3.2|0.8|1"/>
</p:tagLst>
</file>

<file path=ppt/tags/tag10.xml><?xml version="1.0" encoding="utf-8"?>
<p:tagLst xmlns:a="http://schemas.openxmlformats.org/drawingml/2006/main" xmlns:r="http://schemas.openxmlformats.org/officeDocument/2006/relationships" xmlns:p="http://schemas.openxmlformats.org/presentationml/2006/main">
  <p:tag name="TIMING" val="|0.9|0.8|0.5|0.8"/>
</p:tagLst>
</file>

<file path=ppt/tags/tag11.xml><?xml version="1.0" encoding="utf-8"?>
<p:tagLst xmlns:a="http://schemas.openxmlformats.org/drawingml/2006/main" xmlns:r="http://schemas.openxmlformats.org/officeDocument/2006/relationships" xmlns:p="http://schemas.openxmlformats.org/presentationml/2006/main">
  <p:tag name="TIMING" val="|1.1|1.2|1.4|3.4|77.5"/>
</p:tagLst>
</file>

<file path=ppt/tags/tag12.xml><?xml version="1.0" encoding="utf-8"?>
<p:tagLst xmlns:a="http://schemas.openxmlformats.org/drawingml/2006/main" xmlns:r="http://schemas.openxmlformats.org/officeDocument/2006/relationships" xmlns:p="http://schemas.openxmlformats.org/presentationml/2006/main">
  <p:tag name="TIMING" val="|1.4|0.6|2|46.9"/>
</p:tagLst>
</file>

<file path=ppt/tags/tag13.xml><?xml version="1.0" encoding="utf-8"?>
<p:tagLst xmlns:a="http://schemas.openxmlformats.org/drawingml/2006/main" xmlns:r="http://schemas.openxmlformats.org/officeDocument/2006/relationships" xmlns:p="http://schemas.openxmlformats.org/presentationml/2006/main">
  <p:tag name="TIMING" val="|0.5|0.6|0.9|1|0.8|55.6"/>
</p:tagLst>
</file>

<file path=ppt/tags/tag14.xml><?xml version="1.0" encoding="utf-8"?>
<p:tagLst xmlns:a="http://schemas.openxmlformats.org/drawingml/2006/main" xmlns:r="http://schemas.openxmlformats.org/officeDocument/2006/relationships" xmlns:p="http://schemas.openxmlformats.org/presentationml/2006/main">
  <p:tag name="TIMING" val="|0.9|0.5|2.7|2.5"/>
</p:tagLst>
</file>

<file path=ppt/tags/tag15.xml><?xml version="1.0" encoding="utf-8"?>
<p:tagLst xmlns:a="http://schemas.openxmlformats.org/drawingml/2006/main" xmlns:r="http://schemas.openxmlformats.org/officeDocument/2006/relationships" xmlns:p="http://schemas.openxmlformats.org/presentationml/2006/main">
  <p:tag name="TIMING" val="|0.7|0.8|3.9|1.4|0.9|46.2|2.1"/>
</p:tagLst>
</file>

<file path=ppt/tags/tag16.xml><?xml version="1.0" encoding="utf-8"?>
<p:tagLst xmlns:a="http://schemas.openxmlformats.org/drawingml/2006/main" xmlns:r="http://schemas.openxmlformats.org/officeDocument/2006/relationships" xmlns:p="http://schemas.openxmlformats.org/presentationml/2006/main">
  <p:tag name="TIMING" val="|1|0.8|1.1|1.9|0.8|82.8"/>
</p:tagLst>
</file>

<file path=ppt/tags/tag17.xml><?xml version="1.0" encoding="utf-8"?>
<p:tagLst xmlns:a="http://schemas.openxmlformats.org/drawingml/2006/main" xmlns:r="http://schemas.openxmlformats.org/officeDocument/2006/relationships" xmlns:p="http://schemas.openxmlformats.org/presentationml/2006/main">
  <p:tag name="TIMING" val="|1.3|1.4|2.2|31.7|0.8"/>
</p:tagLst>
</file>

<file path=ppt/tags/tag18.xml><?xml version="1.0" encoding="utf-8"?>
<p:tagLst xmlns:a="http://schemas.openxmlformats.org/drawingml/2006/main" xmlns:r="http://schemas.openxmlformats.org/officeDocument/2006/relationships" xmlns:p="http://schemas.openxmlformats.org/presentationml/2006/main">
  <p:tag name="TIMING" val="|0.8|0.6|1.1|2.2|1.1|126.8"/>
</p:tagLst>
</file>

<file path=ppt/tags/tag19.xml><?xml version="1.0" encoding="utf-8"?>
<p:tagLst xmlns:a="http://schemas.openxmlformats.org/drawingml/2006/main" xmlns:r="http://schemas.openxmlformats.org/officeDocument/2006/relationships" xmlns:p="http://schemas.openxmlformats.org/presentationml/2006/main">
  <p:tag name="TIMING" val="|0.6|3.3"/>
</p:tagLst>
</file>

<file path=ppt/tags/tag2.xml><?xml version="1.0" encoding="utf-8"?>
<p:tagLst xmlns:a="http://schemas.openxmlformats.org/drawingml/2006/main" xmlns:r="http://schemas.openxmlformats.org/officeDocument/2006/relationships" xmlns:p="http://schemas.openxmlformats.org/presentationml/2006/main">
  <p:tag name="TIMING" val="|0.9|1.3|4.3|2.3|5.8|2.2"/>
</p:tagLst>
</file>

<file path=ppt/tags/tag3.xml><?xml version="1.0" encoding="utf-8"?>
<p:tagLst xmlns:a="http://schemas.openxmlformats.org/drawingml/2006/main" xmlns:r="http://schemas.openxmlformats.org/officeDocument/2006/relationships" xmlns:p="http://schemas.openxmlformats.org/presentationml/2006/main">
  <p:tag name="TIMING" val="|1.3|0.7|1.1|5.4|0.7|2.2|0.7|5.5|0.6|1.6|0.7|1.3|0.8"/>
</p:tagLst>
</file>

<file path=ppt/tags/tag4.xml><?xml version="1.0" encoding="utf-8"?>
<p:tagLst xmlns:a="http://schemas.openxmlformats.org/drawingml/2006/main" xmlns:r="http://schemas.openxmlformats.org/officeDocument/2006/relationships" xmlns:p="http://schemas.openxmlformats.org/presentationml/2006/main">
  <p:tag name="TIMING" val="|1.5|1.4|1.7"/>
</p:tagLst>
</file>

<file path=ppt/tags/tag5.xml><?xml version="1.0" encoding="utf-8"?>
<p:tagLst xmlns:a="http://schemas.openxmlformats.org/drawingml/2006/main" xmlns:r="http://schemas.openxmlformats.org/officeDocument/2006/relationships" xmlns:p="http://schemas.openxmlformats.org/presentationml/2006/main">
  <p:tag name="TIMING" val="|0.7|1.1"/>
</p:tagLst>
</file>

<file path=ppt/tags/tag6.xml><?xml version="1.0" encoding="utf-8"?>
<p:tagLst xmlns:a="http://schemas.openxmlformats.org/drawingml/2006/main" xmlns:r="http://schemas.openxmlformats.org/officeDocument/2006/relationships" xmlns:p="http://schemas.openxmlformats.org/presentationml/2006/main">
  <p:tag name="TIMING" val="|1.1|1.2"/>
</p:tagLst>
</file>

<file path=ppt/tags/tag7.xml><?xml version="1.0" encoding="utf-8"?>
<p:tagLst xmlns:a="http://schemas.openxmlformats.org/drawingml/2006/main" xmlns:r="http://schemas.openxmlformats.org/officeDocument/2006/relationships" xmlns:p="http://schemas.openxmlformats.org/presentationml/2006/main">
  <p:tag name="TIMING" val="|0.6|1.4|0.6|0.5"/>
</p:tagLst>
</file>

<file path=ppt/tags/tag8.xml><?xml version="1.0" encoding="utf-8"?>
<p:tagLst xmlns:a="http://schemas.openxmlformats.org/drawingml/2006/main" xmlns:r="http://schemas.openxmlformats.org/officeDocument/2006/relationships" xmlns:p="http://schemas.openxmlformats.org/presentationml/2006/main">
  <p:tag name="TIMING" val="|0.6|1"/>
</p:tagLst>
</file>

<file path=ppt/tags/tag9.xml><?xml version="1.0" encoding="utf-8"?>
<p:tagLst xmlns:a="http://schemas.openxmlformats.org/drawingml/2006/main" xmlns:r="http://schemas.openxmlformats.org/officeDocument/2006/relationships" xmlns:p="http://schemas.openxmlformats.org/presentationml/2006/main">
  <p:tag name="TIMING" val="|1.2|1.2|0.8|31.5"/>
</p:tagLst>
</file>

<file path=ppt/theme/theme1.xml><?xml version="1.0" encoding="utf-8"?>
<a:theme xmlns:a="http://schemas.openxmlformats.org/drawingml/2006/main" name="Brin">
  <a:themeElements>
    <a:clrScheme name="Brin">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663</TotalTime>
  <Words>1579</Words>
  <Application>Microsoft Office PowerPoint</Application>
  <PresentationFormat>Grand écran</PresentationFormat>
  <Paragraphs>101</Paragraphs>
  <Slides>19</Slides>
  <Notes>0</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19</vt:i4>
      </vt:variant>
    </vt:vector>
  </HeadingPairs>
  <TitlesOfParts>
    <vt:vector size="26" baseType="lpstr">
      <vt:lpstr>Arial</vt:lpstr>
      <vt:lpstr>Cairo</vt:lpstr>
      <vt:lpstr>Calibri</vt:lpstr>
      <vt:lpstr>Century Gothic</vt:lpstr>
      <vt:lpstr>Times New Roman</vt:lpstr>
      <vt:lpstr>Wingdings 3</vt:lpstr>
      <vt:lpstr>Brin</vt:lpstr>
      <vt:lpstr>cours-Technologie des composants électroniques-2</vt:lpstr>
      <vt:lpstr>Présentation PowerPoint</vt:lpstr>
      <vt:lpstr>Présentation PowerPoint</vt:lpstr>
      <vt:lpstr>                Objectifs </vt:lpstr>
      <vt:lpstr>Présentation de la carte conceptuelle du cours</vt:lpstr>
      <vt:lpstr>Contenu de cours </vt:lpstr>
      <vt:lpstr>Prés-requis</vt:lpstr>
      <vt:lpstr>Chapitre 1 :Conception des alimentations</vt:lpstr>
      <vt:lpstr>Chapitre 1 :Conception des alimentations</vt:lpstr>
      <vt:lpstr>Chapitre 1 :Conception des alimentations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Travaux pratiques  Systèmes asservis numériques (TP SAN)</dc:title>
  <dc:creator>abdenour.bacha@yahoo.fr</dc:creator>
  <cp:lastModifiedBy>abdenour.bacha@yahoo.fr</cp:lastModifiedBy>
  <cp:revision>54</cp:revision>
  <dcterms:created xsi:type="dcterms:W3CDTF">2024-09-07T22:52:37Z</dcterms:created>
  <dcterms:modified xsi:type="dcterms:W3CDTF">2024-10-24T23:15:12Z</dcterms:modified>
</cp:coreProperties>
</file>