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256" r:id="rId2"/>
    <p:sldId id="463" r:id="rId3"/>
    <p:sldId id="589" r:id="rId4"/>
    <p:sldId id="590" r:id="rId5"/>
    <p:sldId id="592" r:id="rId6"/>
    <p:sldId id="591" r:id="rId7"/>
    <p:sldId id="464" r:id="rId8"/>
    <p:sldId id="465" r:id="rId9"/>
    <p:sldId id="585" r:id="rId10"/>
    <p:sldId id="586" r:id="rId11"/>
    <p:sldId id="587" r:id="rId12"/>
    <p:sldId id="588" r:id="rId13"/>
    <p:sldId id="257" r:id="rId14"/>
    <p:sldId id="306" r:id="rId15"/>
    <p:sldId id="332" r:id="rId16"/>
    <p:sldId id="333" r:id="rId17"/>
    <p:sldId id="334" r:id="rId18"/>
    <p:sldId id="335" r:id="rId19"/>
    <p:sldId id="336" r:id="rId20"/>
    <p:sldId id="337" r:id="rId21"/>
    <p:sldId id="338" r:id="rId22"/>
    <p:sldId id="339" r:id="rId23"/>
    <p:sldId id="340" r:id="rId24"/>
    <p:sldId id="361" r:id="rId25"/>
    <p:sldId id="341" r:id="rId26"/>
    <p:sldId id="307" r:id="rId27"/>
    <p:sldId id="446" r:id="rId28"/>
    <p:sldId id="447" r:id="rId29"/>
    <p:sldId id="448" r:id="rId30"/>
    <p:sldId id="449" r:id="rId31"/>
    <p:sldId id="450" r:id="rId32"/>
    <p:sldId id="451" r:id="rId33"/>
    <p:sldId id="452" r:id="rId34"/>
    <p:sldId id="362" r:id="rId35"/>
    <p:sldId id="460" r:id="rId36"/>
    <p:sldId id="461" r:id="rId37"/>
    <p:sldId id="462" r:id="rId38"/>
    <p:sldId id="310" r:id="rId39"/>
    <p:sldId id="312" r:id="rId40"/>
    <p:sldId id="313" r:id="rId41"/>
    <p:sldId id="370" r:id="rId42"/>
    <p:sldId id="314" r:id="rId43"/>
    <p:sldId id="315" r:id="rId44"/>
    <p:sldId id="364" r:id="rId45"/>
    <p:sldId id="365" r:id="rId46"/>
    <p:sldId id="366" r:id="rId47"/>
    <p:sldId id="367" r:id="rId48"/>
    <p:sldId id="368" r:id="rId49"/>
    <p:sldId id="369" r:id="rId50"/>
    <p:sldId id="316" r:id="rId51"/>
    <p:sldId id="317" r:id="rId52"/>
    <p:sldId id="371" r:id="rId53"/>
    <p:sldId id="318" r:id="rId54"/>
    <p:sldId id="319" r:id="rId55"/>
    <p:sldId id="320" r:id="rId56"/>
    <p:sldId id="321" r:id="rId57"/>
    <p:sldId id="322" r:id="rId58"/>
    <p:sldId id="382" r:id="rId59"/>
    <p:sldId id="258" r:id="rId60"/>
    <p:sldId id="372" r:id="rId61"/>
    <p:sldId id="373" r:id="rId62"/>
    <p:sldId id="374" r:id="rId63"/>
    <p:sldId id="375" r:id="rId64"/>
    <p:sldId id="376" r:id="rId65"/>
    <p:sldId id="377" r:id="rId66"/>
    <p:sldId id="378" r:id="rId67"/>
    <p:sldId id="603" r:id="rId68"/>
    <p:sldId id="604" r:id="rId69"/>
    <p:sldId id="605" r:id="rId70"/>
    <p:sldId id="607" r:id="rId71"/>
    <p:sldId id="379" r:id="rId72"/>
    <p:sldId id="660" r:id="rId73"/>
    <p:sldId id="656" r:id="rId74"/>
    <p:sldId id="658" r:id="rId75"/>
    <p:sldId id="659" r:id="rId76"/>
    <p:sldId id="657" r:id="rId77"/>
    <p:sldId id="626" r:id="rId78"/>
    <p:sldId id="630" r:id="rId79"/>
    <p:sldId id="308" r:id="rId80"/>
    <p:sldId id="309" r:id="rId81"/>
    <p:sldId id="631" r:id="rId82"/>
    <p:sldId id="311" r:id="rId83"/>
    <p:sldId id="632" r:id="rId84"/>
    <p:sldId id="633" r:id="rId85"/>
    <p:sldId id="344" r:id="rId86"/>
    <p:sldId id="345" r:id="rId87"/>
    <p:sldId id="347" r:id="rId88"/>
    <p:sldId id="346" r:id="rId89"/>
    <p:sldId id="348" r:id="rId90"/>
    <p:sldId id="349" r:id="rId91"/>
    <p:sldId id="350" r:id="rId92"/>
    <p:sldId id="351" r:id="rId93"/>
    <p:sldId id="352" r:id="rId94"/>
    <p:sldId id="353" r:id="rId95"/>
    <p:sldId id="354" r:id="rId96"/>
    <p:sldId id="355" r:id="rId97"/>
    <p:sldId id="634" r:id="rId98"/>
    <p:sldId id="635" r:id="rId99"/>
    <p:sldId id="636" r:id="rId100"/>
    <p:sldId id="637" r:id="rId101"/>
    <p:sldId id="363" r:id="rId102"/>
    <p:sldId id="638" r:id="rId103"/>
    <p:sldId id="639" r:id="rId104"/>
    <p:sldId id="640" r:id="rId105"/>
    <p:sldId id="360" r:id="rId106"/>
    <p:sldId id="359" r:id="rId107"/>
    <p:sldId id="641" r:id="rId108"/>
    <p:sldId id="642" r:id="rId109"/>
    <p:sldId id="643" r:id="rId110"/>
    <p:sldId id="644" r:id="rId111"/>
    <p:sldId id="645" r:id="rId112"/>
    <p:sldId id="328" r:id="rId113"/>
    <p:sldId id="329" r:id="rId114"/>
    <p:sldId id="330" r:id="rId115"/>
    <p:sldId id="331" r:id="rId116"/>
    <p:sldId id="646" r:id="rId117"/>
    <p:sldId id="647" r:id="rId118"/>
    <p:sldId id="648" r:id="rId119"/>
    <p:sldId id="649" r:id="rId120"/>
    <p:sldId id="650" r:id="rId121"/>
    <p:sldId id="651" r:id="rId122"/>
    <p:sldId id="652" r:id="rId123"/>
    <p:sldId id="653" r:id="rId124"/>
    <p:sldId id="654" r:id="rId125"/>
    <p:sldId id="655" r:id="rId1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83C7B-28CB-4306-BB29-8EE7940C048C}"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fr-FR"/>
        </a:p>
      </dgm:t>
    </dgm:pt>
    <dgm:pt modelId="{A3FA35AA-353F-49EB-AF28-8A2DD88C9253}">
      <dgm:prSet phldrT="[Texte]" custT="1"/>
      <dgm:spPr/>
      <dgm:t>
        <a:bodyPr/>
        <a:lstStyle/>
        <a:p>
          <a:r>
            <a:rPr lang="fr-FR" sz="4400" b="1" dirty="0"/>
            <a:t>1</a:t>
          </a:r>
          <a:endParaRPr lang="fr-FR" sz="5500" b="1" dirty="0"/>
        </a:p>
      </dgm:t>
    </dgm:pt>
    <dgm:pt modelId="{4DD97608-00A0-41FB-B063-027995D349C3}" type="parTrans" cxnId="{3266C4AF-6DA8-4540-A429-2CA74F3514D7}">
      <dgm:prSet/>
      <dgm:spPr/>
      <dgm:t>
        <a:bodyPr/>
        <a:lstStyle/>
        <a:p>
          <a:endParaRPr lang="fr-FR"/>
        </a:p>
      </dgm:t>
    </dgm:pt>
    <dgm:pt modelId="{3E021680-DE6A-4360-9F63-21396E16ED22}" type="sibTrans" cxnId="{3266C4AF-6DA8-4540-A429-2CA74F3514D7}">
      <dgm:prSet/>
      <dgm:spPr/>
      <dgm:t>
        <a:bodyPr/>
        <a:lstStyle/>
        <a:p>
          <a:endParaRPr lang="fr-FR"/>
        </a:p>
      </dgm:t>
    </dgm:pt>
    <dgm:pt modelId="{D714A85C-B667-4385-828B-01B0447BDCAF}">
      <dgm:prSet phldrT="[Texte]" custT="1"/>
      <dgm:spPr/>
      <dgm:t>
        <a:bodyPr/>
        <a:lstStyle/>
        <a:p>
          <a:r>
            <a:rPr lang="fr-FR" sz="1800" b="1" i="1" dirty="0">
              <a:latin typeface="Times New Roman" pitchFamily="18" charset="0"/>
              <a:cs typeface="Times New Roman" pitchFamily="18" charset="0"/>
            </a:rPr>
            <a:t>Décomposition 1D des lignes</a:t>
          </a:r>
          <a:endParaRPr lang="fr-FR" sz="1800" b="1" dirty="0">
            <a:latin typeface="Times New Roman" pitchFamily="18" charset="0"/>
            <a:cs typeface="Times New Roman" pitchFamily="18" charset="0"/>
          </a:endParaRPr>
        </a:p>
      </dgm:t>
    </dgm:pt>
    <dgm:pt modelId="{50A0E660-DE17-4CCA-A70B-F23D114202FF}" type="parTrans" cxnId="{C08FF5C4-8A77-4F96-9F17-D827D2FA5A4C}">
      <dgm:prSet/>
      <dgm:spPr/>
      <dgm:t>
        <a:bodyPr/>
        <a:lstStyle/>
        <a:p>
          <a:endParaRPr lang="fr-FR"/>
        </a:p>
      </dgm:t>
    </dgm:pt>
    <dgm:pt modelId="{653FB923-3623-4F4D-ADBE-EE4A34D6583D}" type="sibTrans" cxnId="{C08FF5C4-8A77-4F96-9F17-D827D2FA5A4C}">
      <dgm:prSet/>
      <dgm:spPr/>
      <dgm:t>
        <a:bodyPr/>
        <a:lstStyle/>
        <a:p>
          <a:endParaRPr lang="fr-FR"/>
        </a:p>
      </dgm:t>
    </dgm:pt>
    <dgm:pt modelId="{07E8DF7E-CF06-438A-AEDB-7DC76FAA421C}">
      <dgm:prSet phldrT="[Texte]" custT="1"/>
      <dgm:spPr/>
      <dgm:t>
        <a:bodyPr/>
        <a:lstStyle/>
        <a:p>
          <a:r>
            <a:rPr lang="fr-FR" sz="4400" b="1" dirty="0"/>
            <a:t>2</a:t>
          </a:r>
        </a:p>
      </dgm:t>
    </dgm:pt>
    <dgm:pt modelId="{52036F62-AD68-4550-9DB5-188900FE50FA}" type="parTrans" cxnId="{D97C94AE-365B-40F8-9553-25D0CA7DC647}">
      <dgm:prSet/>
      <dgm:spPr/>
      <dgm:t>
        <a:bodyPr/>
        <a:lstStyle/>
        <a:p>
          <a:endParaRPr lang="fr-FR"/>
        </a:p>
      </dgm:t>
    </dgm:pt>
    <dgm:pt modelId="{1F88FED3-50C1-4AD5-B128-B0327ABA0C5C}" type="sibTrans" cxnId="{D97C94AE-365B-40F8-9553-25D0CA7DC647}">
      <dgm:prSet/>
      <dgm:spPr/>
      <dgm:t>
        <a:bodyPr/>
        <a:lstStyle/>
        <a:p>
          <a:endParaRPr lang="fr-FR"/>
        </a:p>
      </dgm:t>
    </dgm:pt>
    <dgm:pt modelId="{A4DD9939-8218-4C85-8F45-14A15322177B}">
      <dgm:prSet phldrT="[Texte]" custT="1"/>
      <dgm:spPr/>
      <dgm:t>
        <a:bodyPr/>
        <a:lstStyle/>
        <a:p>
          <a:r>
            <a:rPr lang="fr-FR" sz="1800" b="1" i="1" dirty="0">
              <a:solidFill>
                <a:srgbClr val="002060"/>
              </a:solidFill>
              <a:latin typeface="Times New Roman" pitchFamily="18" charset="0"/>
              <a:cs typeface="Times New Roman" pitchFamily="18" charset="0"/>
            </a:rPr>
            <a:t>Décomposition 1D des colonnes</a:t>
          </a:r>
          <a:endParaRPr lang="fr-FR" sz="1800" b="1" dirty="0">
            <a:solidFill>
              <a:srgbClr val="002060"/>
            </a:solidFill>
            <a:latin typeface="Times New Roman" pitchFamily="18" charset="0"/>
            <a:cs typeface="Times New Roman" pitchFamily="18" charset="0"/>
          </a:endParaRPr>
        </a:p>
      </dgm:t>
    </dgm:pt>
    <dgm:pt modelId="{97C19955-A881-4370-871D-96AECEC6EB22}" type="parTrans" cxnId="{E5186119-6780-42D3-A0E9-781A758BEDBB}">
      <dgm:prSet/>
      <dgm:spPr/>
      <dgm:t>
        <a:bodyPr/>
        <a:lstStyle/>
        <a:p>
          <a:endParaRPr lang="fr-FR"/>
        </a:p>
      </dgm:t>
    </dgm:pt>
    <dgm:pt modelId="{545547C9-B793-4385-BC29-A646711CB71D}" type="sibTrans" cxnId="{E5186119-6780-42D3-A0E9-781A758BEDBB}">
      <dgm:prSet/>
      <dgm:spPr/>
      <dgm:t>
        <a:bodyPr/>
        <a:lstStyle/>
        <a:p>
          <a:endParaRPr lang="fr-FR"/>
        </a:p>
      </dgm:t>
    </dgm:pt>
    <dgm:pt modelId="{A8196123-12CF-4392-B9D1-954AB792686C}" type="pres">
      <dgm:prSet presAssocID="{95983C7B-28CB-4306-BB29-8EE7940C048C}" presName="theList" presStyleCnt="0">
        <dgm:presLayoutVars>
          <dgm:dir/>
          <dgm:animLvl val="lvl"/>
          <dgm:resizeHandles val="exact"/>
        </dgm:presLayoutVars>
      </dgm:prSet>
      <dgm:spPr/>
    </dgm:pt>
    <dgm:pt modelId="{75B4743B-4C07-4DC3-87EC-1AA82653E0AB}" type="pres">
      <dgm:prSet presAssocID="{A3FA35AA-353F-49EB-AF28-8A2DD88C9253}" presName="compNode" presStyleCnt="0"/>
      <dgm:spPr/>
    </dgm:pt>
    <dgm:pt modelId="{7D9E9853-4E89-46B4-8E13-104D0E8329B6}" type="pres">
      <dgm:prSet presAssocID="{A3FA35AA-353F-49EB-AF28-8A2DD88C9253}" presName="noGeometry" presStyleCnt="0"/>
      <dgm:spPr/>
    </dgm:pt>
    <dgm:pt modelId="{10C7CF10-5BDC-4318-A553-511ABCEA1E69}" type="pres">
      <dgm:prSet presAssocID="{A3FA35AA-353F-49EB-AF28-8A2DD88C9253}" presName="childTextVisible" presStyleLbl="bgAccFollowNode1" presStyleIdx="0" presStyleCnt="2" custScaleX="215055" custLinFactNeighborX="31667">
        <dgm:presLayoutVars>
          <dgm:bulletEnabled val="1"/>
        </dgm:presLayoutVars>
      </dgm:prSet>
      <dgm:spPr/>
    </dgm:pt>
    <dgm:pt modelId="{FD9C5874-8C60-47F2-84BD-36590C2F9615}" type="pres">
      <dgm:prSet presAssocID="{A3FA35AA-353F-49EB-AF28-8A2DD88C9253}" presName="childTextHidden" presStyleLbl="bgAccFollowNode1" presStyleIdx="0" presStyleCnt="2"/>
      <dgm:spPr/>
    </dgm:pt>
    <dgm:pt modelId="{BA4875AA-B45E-46B1-9AFB-9507ACD16C7C}" type="pres">
      <dgm:prSet presAssocID="{A3FA35AA-353F-49EB-AF28-8A2DD88C9253}" presName="parentText" presStyleLbl="node1" presStyleIdx="0" presStyleCnt="2" custLinFactNeighborX="10766">
        <dgm:presLayoutVars>
          <dgm:chMax val="1"/>
          <dgm:bulletEnabled val="1"/>
        </dgm:presLayoutVars>
      </dgm:prSet>
      <dgm:spPr/>
    </dgm:pt>
    <dgm:pt modelId="{E9970863-8703-4ADA-BE87-C7F9A41ECD47}" type="pres">
      <dgm:prSet presAssocID="{A3FA35AA-353F-49EB-AF28-8A2DD88C9253}" presName="aSpace" presStyleCnt="0"/>
      <dgm:spPr/>
    </dgm:pt>
    <dgm:pt modelId="{4B616C4E-716F-4188-ADDE-FFCCA2721AC7}" type="pres">
      <dgm:prSet presAssocID="{07E8DF7E-CF06-438A-AEDB-7DC76FAA421C}" presName="compNode" presStyleCnt="0"/>
      <dgm:spPr/>
    </dgm:pt>
    <dgm:pt modelId="{00E69E24-4DB7-4AF4-9858-649FEF7FEEE0}" type="pres">
      <dgm:prSet presAssocID="{07E8DF7E-CF06-438A-AEDB-7DC76FAA421C}" presName="noGeometry" presStyleCnt="0"/>
      <dgm:spPr/>
    </dgm:pt>
    <dgm:pt modelId="{7F19DCFD-6548-4025-8B45-DC4387C870EE}" type="pres">
      <dgm:prSet presAssocID="{07E8DF7E-CF06-438A-AEDB-7DC76FAA421C}" presName="childTextVisible" presStyleLbl="bgAccFollowNode1" presStyleIdx="1" presStyleCnt="2" custScaleX="240785" custLinFactNeighborX="45885">
        <dgm:presLayoutVars>
          <dgm:bulletEnabled val="1"/>
        </dgm:presLayoutVars>
      </dgm:prSet>
      <dgm:spPr/>
    </dgm:pt>
    <dgm:pt modelId="{803319C5-98DC-4C94-8D26-DC74C0184227}" type="pres">
      <dgm:prSet presAssocID="{07E8DF7E-CF06-438A-AEDB-7DC76FAA421C}" presName="childTextHidden" presStyleLbl="bgAccFollowNode1" presStyleIdx="1" presStyleCnt="2"/>
      <dgm:spPr/>
    </dgm:pt>
    <dgm:pt modelId="{D945FC80-2AD1-49F9-B181-AD5E9D1765F6}" type="pres">
      <dgm:prSet presAssocID="{07E8DF7E-CF06-438A-AEDB-7DC76FAA421C}" presName="parentText" presStyleLbl="node1" presStyleIdx="1" presStyleCnt="2" custLinFactNeighborX="-9711">
        <dgm:presLayoutVars>
          <dgm:chMax val="1"/>
          <dgm:bulletEnabled val="1"/>
        </dgm:presLayoutVars>
      </dgm:prSet>
      <dgm:spPr/>
    </dgm:pt>
  </dgm:ptLst>
  <dgm:cxnLst>
    <dgm:cxn modelId="{8E942E0B-D123-4EDA-9BFB-19DCFFCF16B2}" type="presOf" srcId="{A4DD9939-8218-4C85-8F45-14A15322177B}" destId="{803319C5-98DC-4C94-8D26-DC74C0184227}" srcOrd="1" destOrd="0" presId="urn:microsoft.com/office/officeart/2005/8/layout/hProcess6"/>
    <dgm:cxn modelId="{53BE2D17-845B-480C-8F13-A943003B83EA}" type="presOf" srcId="{D714A85C-B667-4385-828B-01B0447BDCAF}" destId="{10C7CF10-5BDC-4318-A553-511ABCEA1E69}" srcOrd="0" destOrd="0" presId="urn:microsoft.com/office/officeart/2005/8/layout/hProcess6"/>
    <dgm:cxn modelId="{E5186119-6780-42D3-A0E9-781A758BEDBB}" srcId="{07E8DF7E-CF06-438A-AEDB-7DC76FAA421C}" destId="{A4DD9939-8218-4C85-8F45-14A15322177B}" srcOrd="0" destOrd="0" parTransId="{97C19955-A881-4370-871D-96AECEC6EB22}" sibTransId="{545547C9-B793-4385-BC29-A646711CB71D}"/>
    <dgm:cxn modelId="{9982AD2E-A2A2-4F82-AD05-47104934D1E8}" type="presOf" srcId="{D714A85C-B667-4385-828B-01B0447BDCAF}" destId="{FD9C5874-8C60-47F2-84BD-36590C2F9615}" srcOrd="1" destOrd="0" presId="urn:microsoft.com/office/officeart/2005/8/layout/hProcess6"/>
    <dgm:cxn modelId="{D7DFDD50-E748-4CF4-9436-20A9063B2758}" type="presOf" srcId="{95983C7B-28CB-4306-BB29-8EE7940C048C}" destId="{A8196123-12CF-4392-B9D1-954AB792686C}" srcOrd="0" destOrd="0" presId="urn:microsoft.com/office/officeart/2005/8/layout/hProcess6"/>
    <dgm:cxn modelId="{75945D8D-B110-4EFE-BA89-7B2D440156C0}" type="presOf" srcId="{07E8DF7E-CF06-438A-AEDB-7DC76FAA421C}" destId="{D945FC80-2AD1-49F9-B181-AD5E9D1765F6}" srcOrd="0" destOrd="0" presId="urn:microsoft.com/office/officeart/2005/8/layout/hProcess6"/>
    <dgm:cxn modelId="{D97C94AE-365B-40F8-9553-25D0CA7DC647}" srcId="{95983C7B-28CB-4306-BB29-8EE7940C048C}" destId="{07E8DF7E-CF06-438A-AEDB-7DC76FAA421C}" srcOrd="1" destOrd="0" parTransId="{52036F62-AD68-4550-9DB5-188900FE50FA}" sibTransId="{1F88FED3-50C1-4AD5-B128-B0327ABA0C5C}"/>
    <dgm:cxn modelId="{3266C4AF-6DA8-4540-A429-2CA74F3514D7}" srcId="{95983C7B-28CB-4306-BB29-8EE7940C048C}" destId="{A3FA35AA-353F-49EB-AF28-8A2DD88C9253}" srcOrd="0" destOrd="0" parTransId="{4DD97608-00A0-41FB-B063-027995D349C3}" sibTransId="{3E021680-DE6A-4360-9F63-21396E16ED22}"/>
    <dgm:cxn modelId="{C08FF5C4-8A77-4F96-9F17-D827D2FA5A4C}" srcId="{A3FA35AA-353F-49EB-AF28-8A2DD88C9253}" destId="{D714A85C-B667-4385-828B-01B0447BDCAF}" srcOrd="0" destOrd="0" parTransId="{50A0E660-DE17-4CCA-A70B-F23D114202FF}" sibTransId="{653FB923-3623-4F4D-ADBE-EE4A34D6583D}"/>
    <dgm:cxn modelId="{B06537C5-FD45-4CBE-8113-52E7C62B49E5}" type="presOf" srcId="{A3FA35AA-353F-49EB-AF28-8A2DD88C9253}" destId="{BA4875AA-B45E-46B1-9AFB-9507ACD16C7C}" srcOrd="0" destOrd="0" presId="urn:microsoft.com/office/officeart/2005/8/layout/hProcess6"/>
    <dgm:cxn modelId="{C6C79CF1-CC6A-4BE4-A324-669D70403476}" type="presOf" srcId="{A4DD9939-8218-4C85-8F45-14A15322177B}" destId="{7F19DCFD-6548-4025-8B45-DC4387C870EE}" srcOrd="0" destOrd="0" presId="urn:microsoft.com/office/officeart/2005/8/layout/hProcess6"/>
    <dgm:cxn modelId="{C94389BA-B62E-4414-B654-E5BCAC24D913}" type="presParOf" srcId="{A8196123-12CF-4392-B9D1-954AB792686C}" destId="{75B4743B-4C07-4DC3-87EC-1AA82653E0AB}" srcOrd="0" destOrd="0" presId="urn:microsoft.com/office/officeart/2005/8/layout/hProcess6"/>
    <dgm:cxn modelId="{8B6AF797-C1F8-4DDE-BAF5-07752621F995}" type="presParOf" srcId="{75B4743B-4C07-4DC3-87EC-1AA82653E0AB}" destId="{7D9E9853-4E89-46B4-8E13-104D0E8329B6}" srcOrd="0" destOrd="0" presId="urn:microsoft.com/office/officeart/2005/8/layout/hProcess6"/>
    <dgm:cxn modelId="{0C55CCD3-4FFD-4EE9-86F0-285AF309336D}" type="presParOf" srcId="{75B4743B-4C07-4DC3-87EC-1AA82653E0AB}" destId="{10C7CF10-5BDC-4318-A553-511ABCEA1E69}" srcOrd="1" destOrd="0" presId="urn:microsoft.com/office/officeart/2005/8/layout/hProcess6"/>
    <dgm:cxn modelId="{23F61D6A-5564-4156-99F0-F00B8ABEFA2A}" type="presParOf" srcId="{75B4743B-4C07-4DC3-87EC-1AA82653E0AB}" destId="{FD9C5874-8C60-47F2-84BD-36590C2F9615}" srcOrd="2" destOrd="0" presId="urn:microsoft.com/office/officeart/2005/8/layout/hProcess6"/>
    <dgm:cxn modelId="{9B8AFF3D-9B72-4D6B-9131-A4E455DCC806}" type="presParOf" srcId="{75B4743B-4C07-4DC3-87EC-1AA82653E0AB}" destId="{BA4875AA-B45E-46B1-9AFB-9507ACD16C7C}" srcOrd="3" destOrd="0" presId="urn:microsoft.com/office/officeart/2005/8/layout/hProcess6"/>
    <dgm:cxn modelId="{C691EA52-6505-4766-8165-B58EB1554FB6}" type="presParOf" srcId="{A8196123-12CF-4392-B9D1-954AB792686C}" destId="{E9970863-8703-4ADA-BE87-C7F9A41ECD47}" srcOrd="1" destOrd="0" presId="urn:microsoft.com/office/officeart/2005/8/layout/hProcess6"/>
    <dgm:cxn modelId="{77E6DCCF-AE1D-4C96-80C7-E572EBEEA87F}" type="presParOf" srcId="{A8196123-12CF-4392-B9D1-954AB792686C}" destId="{4B616C4E-716F-4188-ADDE-FFCCA2721AC7}" srcOrd="2" destOrd="0" presId="urn:microsoft.com/office/officeart/2005/8/layout/hProcess6"/>
    <dgm:cxn modelId="{06BFA8F6-2D0D-44EF-B312-2A48C28DF9F8}" type="presParOf" srcId="{4B616C4E-716F-4188-ADDE-FFCCA2721AC7}" destId="{00E69E24-4DB7-4AF4-9858-649FEF7FEEE0}" srcOrd="0" destOrd="0" presId="urn:microsoft.com/office/officeart/2005/8/layout/hProcess6"/>
    <dgm:cxn modelId="{64E3DA30-7529-4AF6-A69F-3B14388F2B63}" type="presParOf" srcId="{4B616C4E-716F-4188-ADDE-FFCCA2721AC7}" destId="{7F19DCFD-6548-4025-8B45-DC4387C870EE}" srcOrd="1" destOrd="0" presId="urn:microsoft.com/office/officeart/2005/8/layout/hProcess6"/>
    <dgm:cxn modelId="{0CF812F7-885A-4EA8-9092-610DA4B6B6FE}" type="presParOf" srcId="{4B616C4E-716F-4188-ADDE-FFCCA2721AC7}" destId="{803319C5-98DC-4C94-8D26-DC74C0184227}" srcOrd="2" destOrd="0" presId="urn:microsoft.com/office/officeart/2005/8/layout/hProcess6"/>
    <dgm:cxn modelId="{F6A2CCCF-5B21-4DC2-B403-D5EB2840BB8E}" type="presParOf" srcId="{4B616C4E-716F-4188-ADDE-FFCCA2721AC7}" destId="{D945FC80-2AD1-49F9-B181-AD5E9D1765F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7CF10-5BDC-4318-A553-511ABCEA1E69}">
      <dsp:nvSpPr>
        <dsp:cNvPr id="0" name=""/>
        <dsp:cNvSpPr/>
      </dsp:nvSpPr>
      <dsp:spPr>
        <a:xfrm>
          <a:off x="714383" y="0"/>
          <a:ext cx="2460553" cy="1000132"/>
        </a:xfrm>
        <a:prstGeom prst="rightArrow">
          <a:avLst>
            <a:gd name="adj1" fmla="val 70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fr-FR" sz="1800" b="1" i="1" kern="1200" dirty="0">
              <a:latin typeface="Times New Roman" pitchFamily="18" charset="0"/>
              <a:cs typeface="Times New Roman" pitchFamily="18" charset="0"/>
            </a:rPr>
            <a:t>Décomposition 1D des lignes</a:t>
          </a:r>
          <a:endParaRPr lang="fr-FR" sz="1800" b="1" kern="1200" dirty="0">
            <a:latin typeface="Times New Roman" pitchFamily="18" charset="0"/>
            <a:cs typeface="Times New Roman" pitchFamily="18" charset="0"/>
          </a:endParaRPr>
        </a:p>
      </dsp:txBody>
      <dsp:txXfrm>
        <a:off x="1329522" y="150020"/>
        <a:ext cx="1495369" cy="700092"/>
      </dsp:txXfrm>
    </dsp:sp>
    <dsp:sp modelId="{BA4875AA-B45E-46B1-9AFB-9507ACD16C7C}">
      <dsp:nvSpPr>
        <dsp:cNvPr id="0" name=""/>
        <dsp:cNvSpPr/>
      </dsp:nvSpPr>
      <dsp:spPr>
        <a:xfrm>
          <a:off x="785818" y="214028"/>
          <a:ext cx="572075" cy="57207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4400" b="1" kern="1200" dirty="0"/>
            <a:t>1</a:t>
          </a:r>
          <a:endParaRPr lang="fr-FR" sz="5500" b="1" kern="1200" dirty="0"/>
        </a:p>
      </dsp:txBody>
      <dsp:txXfrm>
        <a:off x="869596" y="297806"/>
        <a:ext cx="404519" cy="404519"/>
      </dsp:txXfrm>
    </dsp:sp>
    <dsp:sp modelId="{7F19DCFD-6548-4025-8B45-DC4387C870EE}">
      <dsp:nvSpPr>
        <dsp:cNvPr id="0" name=""/>
        <dsp:cNvSpPr/>
      </dsp:nvSpPr>
      <dsp:spPr>
        <a:xfrm>
          <a:off x="3245847" y="0"/>
          <a:ext cx="2754944" cy="1000132"/>
        </a:xfrm>
        <a:prstGeom prst="rightArrow">
          <a:avLst>
            <a:gd name="adj1" fmla="val 70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fr-FR" sz="1800" b="1" i="1" kern="1200" dirty="0">
              <a:solidFill>
                <a:srgbClr val="002060"/>
              </a:solidFill>
              <a:latin typeface="Times New Roman" pitchFamily="18" charset="0"/>
              <a:cs typeface="Times New Roman" pitchFamily="18" charset="0"/>
            </a:rPr>
            <a:t>Décomposition 1D des colonnes</a:t>
          </a:r>
          <a:endParaRPr lang="fr-FR" sz="1800" b="1" kern="1200" dirty="0">
            <a:solidFill>
              <a:srgbClr val="002060"/>
            </a:solidFill>
            <a:latin typeface="Times New Roman" pitchFamily="18" charset="0"/>
            <a:cs typeface="Times New Roman" pitchFamily="18" charset="0"/>
          </a:endParaRPr>
        </a:p>
      </dsp:txBody>
      <dsp:txXfrm>
        <a:off x="3934583" y="150020"/>
        <a:ext cx="1716162" cy="700092"/>
      </dsp:txXfrm>
    </dsp:sp>
    <dsp:sp modelId="{D945FC80-2AD1-49F9-B181-AD5E9D1765F6}">
      <dsp:nvSpPr>
        <dsp:cNvPr id="0" name=""/>
        <dsp:cNvSpPr/>
      </dsp:nvSpPr>
      <dsp:spPr>
        <a:xfrm>
          <a:off x="3357586" y="214028"/>
          <a:ext cx="572075" cy="57207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4400" b="1" kern="1200" dirty="0"/>
            <a:t>2</a:t>
          </a:r>
        </a:p>
      </dsp:txBody>
      <dsp:txXfrm>
        <a:off x="3441364" y="297806"/>
        <a:ext cx="404519" cy="4045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52.wmf"/><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94.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1.wmf"/><Relationship Id="rId1" Type="http://schemas.openxmlformats.org/officeDocument/2006/relationships/image" Target="../media/image76.wmf"/><Relationship Id="rId4" Type="http://schemas.openxmlformats.org/officeDocument/2006/relationships/image" Target="../media/image10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3.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4" Type="http://schemas.openxmlformats.org/officeDocument/2006/relationships/image" Target="../media/image13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 Id="rId4" Type="http://schemas.openxmlformats.org/officeDocument/2006/relationships/image" Target="../media/image13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4" Type="http://schemas.openxmlformats.org/officeDocument/2006/relationships/image" Target="../media/image14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4" Type="http://schemas.openxmlformats.org/officeDocument/2006/relationships/image" Target="../media/image15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21.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E8A97-48E2-4BD4-9D73-6A91648B257F}" type="datetimeFigureOut">
              <a:rPr lang="fr-FR" smtClean="0"/>
              <a:pPr/>
              <a:t>18/01/2021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2A63-C22F-4A17-90B1-AA840D61A2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7B06F9-E53A-4B52-9354-F69401B1CA50}" type="slidenum">
              <a:rPr lang="en-US" smtClean="0"/>
              <a:pPr/>
              <a:t>27</a:t>
            </a:fld>
            <a:endParaRPr lang="en-US"/>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41</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44</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45</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20EFD2D-FC56-48B0-8156-5E4156471F36}" type="slidenum">
              <a:rPr lang="en-US" smtClean="0"/>
              <a:pPr/>
              <a:t>28</a:t>
            </a:fld>
            <a:endParaRPr lang="en-US"/>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B32FF7F-F648-4556-A6DF-58273B4C43BF}" type="slidenum">
              <a:rPr lang="en-US" smtClean="0"/>
              <a:pPr/>
              <a:t>29</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5A67A2C-C3F6-4EEC-B2E9-1B56132717B4}" type="slidenum">
              <a:rPr lang="en-US" smtClean="0"/>
              <a:pPr/>
              <a:t>30</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B8BB4A-7A4B-4CF7-9E8A-72C19116CDE5}" type="slidenum">
              <a:rPr lang="en-US" smtClean="0"/>
              <a:pPr/>
              <a:t>31</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52C44F-7C4D-4507-ADF3-DD6616BE0A0C}" type="slidenum">
              <a:rPr lang="en-US" smtClean="0"/>
              <a:pPr/>
              <a:t>32</a:t>
            </a:fld>
            <a:endParaRPr lang="en-US"/>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493B431-4FE3-4417-B42C-65275A27138B}" type="slidenum">
              <a:rPr lang="en-US" smtClean="0"/>
              <a:pPr/>
              <a:t>33</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35</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37</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D677B-D43A-46DC-AC4E-4F90F6FD511E}" type="datetimeFigureOut">
              <a:rPr lang="fr-FR" smtClean="0"/>
              <a:pPr/>
              <a:t>18/01/2021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677C-6637-4704-863B-14F99EE131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176.png"/><Relationship Id="rId4" Type="http://schemas.openxmlformats.org/officeDocument/2006/relationships/image" Target="../media/image175.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83.png"/><Relationship Id="rId7" Type="http://schemas.openxmlformats.org/officeDocument/2006/relationships/image" Target="../media/image182.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18.bin"/><Relationship Id="rId5" Type="http://schemas.openxmlformats.org/officeDocument/2006/relationships/image" Target="../media/image181.wmf"/><Relationship Id="rId4" Type="http://schemas.openxmlformats.org/officeDocument/2006/relationships/oleObject" Target="../embeddings/oleObject117.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84.wmf"/></Relationships>
</file>

<file path=ppt/slides/_rels/slide109.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7.xml"/><Relationship Id="rId5" Type="http://schemas.openxmlformats.org/officeDocument/2006/relationships/image" Target="../media/image188.png"/><Relationship Id="rId4" Type="http://schemas.openxmlformats.org/officeDocument/2006/relationships/image" Target="../media/image18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7.xml"/><Relationship Id="rId5" Type="http://schemas.openxmlformats.org/officeDocument/2006/relationships/image" Target="../media/image192.png"/><Relationship Id="rId4" Type="http://schemas.openxmlformats.org/officeDocument/2006/relationships/image" Target="../media/image191.png"/></Relationships>
</file>

<file path=ppt/slides/_rels/slide111.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7.xml"/><Relationship Id="rId5" Type="http://schemas.openxmlformats.org/officeDocument/2006/relationships/image" Target="../media/image196.png"/><Relationship Id="rId4" Type="http://schemas.openxmlformats.org/officeDocument/2006/relationships/image" Target="../media/image195.png"/></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hyperlink" Target="https://fr.wikipedia.org/wiki/Distance_de_Manhattan"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image" Target="../media/image41.wmf"/><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8.wmf"/><Relationship Id="rId4" Type="http://schemas.openxmlformats.org/officeDocument/2006/relationships/image" Target="../media/image21.wmf"/><Relationship Id="rId9" Type="http://schemas.openxmlformats.org/officeDocument/2006/relationships/oleObject" Target="../embeddings/oleObject20.bin"/><Relationship Id="rId14" Type="http://schemas.openxmlformats.org/officeDocument/2006/relationships/image" Target="../media/image40.wmf"/></Relationships>
</file>

<file path=ppt/slides/_rels/slide2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28.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3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35.bin"/><Relationship Id="rId4" Type="http://schemas.openxmlformats.org/officeDocument/2006/relationships/image" Target="../media/image52.wmf"/><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7.bin"/><Relationship Id="rId5" Type="http://schemas.openxmlformats.org/officeDocument/2006/relationships/image" Target="../media/image70.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2.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6.wmf"/><Relationship Id="rId4"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45.bin"/><Relationship Id="rId4" Type="http://schemas.openxmlformats.org/officeDocument/2006/relationships/image" Target="../media/image7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9.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8.bin"/><Relationship Id="rId5" Type="http://schemas.openxmlformats.org/officeDocument/2006/relationships/image" Target="../media/image80.wmf"/><Relationship Id="rId4" Type="http://schemas.openxmlformats.org/officeDocument/2006/relationships/oleObject" Target="../embeddings/oleObject47.bin"/><Relationship Id="rId9" Type="http://schemas.openxmlformats.org/officeDocument/2006/relationships/image" Target="../media/image82.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85.w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84.wmf"/><Relationship Id="rId5" Type="http://schemas.openxmlformats.org/officeDocument/2006/relationships/image" Target="../media/image87.wmf"/><Relationship Id="rId10" Type="http://schemas.openxmlformats.org/officeDocument/2006/relationships/oleObject" Target="../embeddings/oleObject52.bin"/><Relationship Id="rId4" Type="http://schemas.openxmlformats.org/officeDocument/2006/relationships/image" Target="../media/image86.wmf"/><Relationship Id="rId9" Type="http://schemas.openxmlformats.org/officeDocument/2006/relationships/image" Target="../media/image52.wmf"/></Relationships>
</file>

<file path=ppt/slides/_rels/slide3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0.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9.bin"/><Relationship Id="rId5" Type="http://schemas.openxmlformats.org/officeDocument/2006/relationships/image" Target="../media/image76.wmf"/><Relationship Id="rId4" Type="http://schemas.openxmlformats.org/officeDocument/2006/relationships/oleObject" Target="../embeddings/oleObject58.bin"/><Relationship Id="rId9"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1.bin"/><Relationship Id="rId7"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62.bin"/><Relationship Id="rId10" Type="http://schemas.openxmlformats.org/officeDocument/2006/relationships/oleObject" Target="../embeddings/oleObject64.bin"/><Relationship Id="rId4" Type="http://schemas.openxmlformats.org/officeDocument/2006/relationships/image" Target="../media/image95.wmf"/><Relationship Id="rId9" Type="http://schemas.openxmlformats.org/officeDocument/2006/relationships/image" Target="../media/image97.wmf"/></Relationships>
</file>

<file path=ppt/slides/_rels/slide43.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11.xml"/><Relationship Id="rId7" Type="http://schemas.openxmlformats.org/officeDocument/2006/relationships/image" Target="../media/image101.wmf"/><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6.bin"/><Relationship Id="rId11" Type="http://schemas.openxmlformats.org/officeDocument/2006/relationships/oleObject" Target="../embeddings/oleObject69.bin"/><Relationship Id="rId5" Type="http://schemas.openxmlformats.org/officeDocument/2006/relationships/image" Target="../media/image76.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12.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image" Target="../media/image76.wmf"/><Relationship Id="rId4" Type="http://schemas.openxmlformats.org/officeDocument/2006/relationships/oleObject" Target="../embeddings/oleObject70.bin"/><Relationship Id="rId9" Type="http://schemas.openxmlformats.org/officeDocument/2006/relationships/image" Target="../media/image80.wmf"/></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0.wmf"/><Relationship Id="rId5" Type="http://schemas.openxmlformats.org/officeDocument/2006/relationships/oleObject" Target="../embeddings/oleObject74.bin"/><Relationship Id="rId4" Type="http://schemas.openxmlformats.org/officeDocument/2006/relationships/image" Target="../media/image10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12.wmf"/><Relationship Id="rId5" Type="http://schemas.openxmlformats.org/officeDocument/2006/relationships/oleObject" Target="../embeddings/oleObject76.bin"/><Relationship Id="rId4" Type="http://schemas.openxmlformats.org/officeDocument/2006/relationships/image" Target="../media/image111.wmf"/></Relationships>
</file>

<file path=ppt/slides/_rels/slide62.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14.wmf"/><Relationship Id="rId5" Type="http://schemas.openxmlformats.org/officeDocument/2006/relationships/oleObject" Target="../embeddings/oleObject78.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80.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117.wmf"/></Relationships>
</file>

<file path=ppt/slides/_rels/slide6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21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7.xml"/><Relationship Id="rId5" Type="http://schemas.openxmlformats.org/officeDocument/2006/relationships/image" Target="../media/image224.png"/><Relationship Id="rId4" Type="http://schemas.openxmlformats.org/officeDocument/2006/relationships/image" Target="../media/image223.png"/></Relationships>
</file>

<file path=ppt/slides/_rels/slide74.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26.wmf"/><Relationship Id="rId5" Type="http://schemas.openxmlformats.org/officeDocument/2006/relationships/oleObject" Target="../embeddings/oleObject83.bin"/><Relationship Id="rId4" Type="http://schemas.openxmlformats.org/officeDocument/2006/relationships/image" Target="../media/image125.wmf"/></Relationships>
</file>

<file path=ppt/slides/_rels/slide79.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28.wmf"/><Relationship Id="rId5" Type="http://schemas.openxmlformats.org/officeDocument/2006/relationships/oleObject" Target="../embeddings/oleObject85.bin"/><Relationship Id="rId10" Type="http://schemas.openxmlformats.org/officeDocument/2006/relationships/image" Target="../media/image130.wmf"/><Relationship Id="rId4" Type="http://schemas.openxmlformats.org/officeDocument/2006/relationships/image" Target="../media/image127.wmf"/><Relationship Id="rId9" Type="http://schemas.openxmlformats.org/officeDocument/2006/relationships/oleObject" Target="../embeddings/oleObject87.bin"/></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131.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33.wmf"/><Relationship Id="rId5" Type="http://schemas.openxmlformats.org/officeDocument/2006/relationships/oleObject" Target="../embeddings/oleObject90.bin"/><Relationship Id="rId4" Type="http://schemas.openxmlformats.org/officeDocument/2006/relationships/image" Target="../media/image132.wmf"/></Relationships>
</file>

<file path=ppt/slides/_rels/slide82.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35.wmf"/><Relationship Id="rId5" Type="http://schemas.openxmlformats.org/officeDocument/2006/relationships/oleObject" Target="../embeddings/oleObject92.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94.bin"/></Relationships>
</file>

<file path=ppt/slides/_rels/slide83.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39.wmf"/><Relationship Id="rId5" Type="http://schemas.openxmlformats.org/officeDocument/2006/relationships/oleObject" Target="../embeddings/oleObject96.bin"/><Relationship Id="rId10" Type="http://schemas.openxmlformats.org/officeDocument/2006/relationships/image" Target="../media/image141.wmf"/><Relationship Id="rId4" Type="http://schemas.openxmlformats.org/officeDocument/2006/relationships/image" Target="../media/image138.wmf"/><Relationship Id="rId9" Type="http://schemas.openxmlformats.org/officeDocument/2006/relationships/oleObject" Target="../embeddings/oleObject98.bin"/></Relationships>
</file>

<file path=ppt/slides/_rels/slide8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142.wmf"/><Relationship Id="rId4" Type="http://schemas.openxmlformats.org/officeDocument/2006/relationships/oleObject" Target="../embeddings/oleObject99.bin"/></Relationships>
</file>

<file path=ppt/slides/_rels/slide8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46.wmf"/><Relationship Id="rId5" Type="http://schemas.openxmlformats.org/officeDocument/2006/relationships/oleObject" Target="../embeddings/oleObject101.bin"/><Relationship Id="rId4" Type="http://schemas.openxmlformats.org/officeDocument/2006/relationships/image" Target="../media/image145.wmf"/></Relationships>
</file>

<file path=ppt/slides/_rels/slide87.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46.wmf"/><Relationship Id="rId5" Type="http://schemas.openxmlformats.org/officeDocument/2006/relationships/oleObject" Target="../embeddings/oleObject103.bin"/><Relationship Id="rId4" Type="http://schemas.openxmlformats.org/officeDocument/2006/relationships/image" Target="../media/image145.wmf"/></Relationships>
</file>

<file path=ppt/slides/_rels/slide8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50.wmf"/><Relationship Id="rId11" Type="http://schemas.openxmlformats.org/officeDocument/2006/relationships/image" Target="../media/image153.png"/><Relationship Id="rId5" Type="http://schemas.openxmlformats.org/officeDocument/2006/relationships/oleObject" Target="../embeddings/oleObject106.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108.bin"/></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66.wmf"/><Relationship Id="rId5" Type="http://schemas.openxmlformats.org/officeDocument/2006/relationships/oleObject" Target="../embeddings/oleObject110.bin"/><Relationship Id="rId4" Type="http://schemas.openxmlformats.org/officeDocument/2006/relationships/image" Target="../media/image165.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11.bin"/><Relationship Id="rId7" Type="http://schemas.openxmlformats.org/officeDocument/2006/relationships/image" Target="../media/image170.png"/><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72.wmf"/><Relationship Id="rId5" Type="http://schemas.openxmlformats.org/officeDocument/2006/relationships/oleObject" Target="../embeddings/oleObject113.bin"/><Relationship Id="rId4" Type="http://schemas.openxmlformats.org/officeDocument/2006/relationships/image" Target="../media/image171.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74.wmf"/><Relationship Id="rId5" Type="http://schemas.openxmlformats.org/officeDocument/2006/relationships/oleObject" Target="../embeddings/oleObject115.bin"/><Relationship Id="rId4" Type="http://schemas.openxmlformats.org/officeDocument/2006/relationships/image" Target="../media/image17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571744"/>
            <a:ext cx="9144000" cy="1200329"/>
          </a:xfrm>
          <a:prstGeom prst="rect">
            <a:avLst/>
          </a:prstGeom>
          <a:noFill/>
        </p:spPr>
        <p:txBody>
          <a:bodyPr wrap="square" rtlCol="0">
            <a:spAutoFit/>
          </a:bodyPr>
          <a:lstStyle/>
          <a:p>
            <a:pPr algn="ctr"/>
            <a:r>
              <a:rPr lang="fr-FR" sz="3600" b="1" dirty="0">
                <a:solidFill>
                  <a:srgbClr val="FF0000"/>
                </a:solidFill>
              </a:rPr>
              <a:t>Chapitre 4. Analyse temps-fréquence et temps-échelle</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643578"/>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à New York (nombre de gens contaminés par jour) uniquement dans le domaine temporel? Que doit faire l’ épidémiologiste ?</a:t>
            </a:r>
          </a:p>
        </p:txBody>
      </p:sp>
      <p:pic>
        <p:nvPicPr>
          <p:cNvPr id="161794" name="Picture 2"/>
          <p:cNvPicPr>
            <a:picLocks noChangeAspect="1" noChangeArrowheads="1"/>
          </p:cNvPicPr>
          <p:nvPr/>
        </p:nvPicPr>
        <p:blipFill>
          <a:blip r:embed="rId2"/>
          <a:srcRect/>
          <a:stretch>
            <a:fillRect/>
          </a:stretch>
        </p:blipFill>
        <p:spPr bwMode="auto">
          <a:xfrm>
            <a:off x="142844" y="1285860"/>
            <a:ext cx="8572559" cy="3948108"/>
          </a:xfrm>
          <a:prstGeom prst="rect">
            <a:avLst/>
          </a:prstGeom>
          <a:noFill/>
          <a:ln w="9525">
            <a:noFill/>
            <a:miter lim="800000"/>
            <a:headEnd/>
            <a:tailEnd/>
          </a:ln>
          <a:effectLst/>
        </p:spPr>
      </p:pic>
      <p:sp>
        <p:nvSpPr>
          <p:cNvPr id="8" name="ZoneTexte 7"/>
          <p:cNvSpPr txBox="1"/>
          <p:nvPr/>
        </p:nvSpPr>
        <p:spPr>
          <a:xfrm>
            <a:off x="1785918" y="5243468"/>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100</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BANCS DE FILTRES DISCRETS</a:t>
            </a:r>
          </a:p>
        </p:txBody>
      </p:sp>
      <p:sp>
        <p:nvSpPr>
          <p:cNvPr id="5" name="ZoneTexte 4"/>
          <p:cNvSpPr txBox="1"/>
          <p:nvPr/>
        </p:nvSpPr>
        <p:spPr>
          <a:xfrm>
            <a:off x="0" y="919633"/>
            <a:ext cx="9144000" cy="1292662"/>
          </a:xfrm>
          <a:prstGeom prst="rect">
            <a:avLst/>
          </a:prstGeom>
          <a:noFill/>
        </p:spPr>
        <p:txBody>
          <a:bodyPr wrap="square" rtlCol="0">
            <a:spAutoFit/>
          </a:bodyPr>
          <a:lstStyle/>
          <a:p>
            <a:pPr algn="just"/>
            <a:r>
              <a:rPr lang="fr-FR" sz="2000" dirty="0">
                <a:latin typeface="Times New Roman" pitchFamily="18" charset="0"/>
                <a:cs typeface="Times New Roman" pitchFamily="18" charset="0"/>
              </a:rPr>
              <a:t>Les ondelettes dyadiques sont des ondelettes dont la dilatation vérifie une propriété permettant d'implémenter les transformées par des bancs de filtres. La définition des ondelettes dyadiques est basée sur le principe des </a:t>
            </a:r>
            <a:r>
              <a:rPr lang="fr-FR" sz="2000" dirty="0" err="1">
                <a:latin typeface="Times New Roman" pitchFamily="18" charset="0"/>
                <a:cs typeface="Times New Roman" pitchFamily="18" charset="0"/>
              </a:rPr>
              <a:t>multirésolutions</a:t>
            </a:r>
            <a:r>
              <a:rPr lang="fr-FR" sz="2000" dirty="0">
                <a:latin typeface="Times New Roman" pitchFamily="18" charset="0"/>
                <a:cs typeface="Times New Roman" pitchFamily="18" charset="0"/>
              </a:rPr>
              <a:t>.</a:t>
            </a:r>
          </a:p>
          <a:p>
            <a:endParaRPr lang="fr-FR" dirty="0"/>
          </a:p>
        </p:txBody>
      </p:sp>
      <p:sp>
        <p:nvSpPr>
          <p:cNvPr id="6" name="Rectangle 5"/>
          <p:cNvSpPr/>
          <p:nvPr/>
        </p:nvSpPr>
        <p:spPr>
          <a:xfrm>
            <a:off x="2000232"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00232"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643570"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643570"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357554"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357554"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43438"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643438"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rot="5400000">
            <a:off x="3500430" y="308395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501224" y="415472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750595" y="306267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4751389" y="411900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29520" y="3226828"/>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ngle 18"/>
          <p:cNvCxnSpPr>
            <a:endCxn id="6" idx="1"/>
          </p:cNvCxnSpPr>
          <p:nvPr/>
        </p:nvCxnSpPr>
        <p:spPr>
          <a:xfrm flipV="1">
            <a:off x="857256" y="3048233"/>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endCxn id="7" idx="1"/>
          </p:cNvCxnSpPr>
          <p:nvPr/>
        </p:nvCxnSpPr>
        <p:spPr>
          <a:xfrm>
            <a:off x="857256" y="3655456"/>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6" idx="3"/>
            <a:endCxn id="10" idx="2"/>
          </p:cNvCxnSpPr>
          <p:nvPr/>
        </p:nvCxnSpPr>
        <p:spPr>
          <a:xfrm>
            <a:off x="3071802" y="304823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71802" y="4153934"/>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357818" y="305347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5357818" y="415917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0" idx="6"/>
            <a:endCxn id="12" idx="2"/>
          </p:cNvCxnSpPr>
          <p:nvPr/>
        </p:nvCxnSpPr>
        <p:spPr>
          <a:xfrm>
            <a:off x="4071934" y="3048233"/>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071934" y="4153934"/>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stCxn id="8" idx="3"/>
            <a:endCxn id="18" idx="0"/>
          </p:cNvCxnSpPr>
          <p:nvPr/>
        </p:nvCxnSpPr>
        <p:spPr>
          <a:xfrm>
            <a:off x="6715140" y="3048233"/>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Forme 27"/>
          <p:cNvCxnSpPr>
            <a:endCxn id="18" idx="2"/>
          </p:cNvCxnSpPr>
          <p:nvPr/>
        </p:nvCxnSpPr>
        <p:spPr>
          <a:xfrm flipV="1">
            <a:off x="6715140" y="3941208"/>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8" idx="3"/>
          </p:cNvCxnSpPr>
          <p:nvPr/>
        </p:nvCxnSpPr>
        <p:spPr>
          <a:xfrm>
            <a:off x="7929586" y="3584018"/>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000232" y="2857496"/>
            <a:ext cx="1071570" cy="369332"/>
          </a:xfrm>
          <a:prstGeom prst="rect">
            <a:avLst/>
          </a:prstGeom>
          <a:noFill/>
        </p:spPr>
        <p:txBody>
          <a:bodyPr wrap="square" rtlCol="0">
            <a:spAutoFit/>
          </a:bodyPr>
          <a:lstStyle/>
          <a:p>
            <a:pPr algn="ctr"/>
            <a:r>
              <a:rPr lang="fr-FR" b="1" dirty="0">
                <a:solidFill>
                  <a:srgbClr val="0070C0"/>
                </a:solidFill>
              </a:rPr>
              <a:t>H</a:t>
            </a:r>
            <a:r>
              <a:rPr lang="fr-FR" b="1" baseline="-25000" dirty="0">
                <a:solidFill>
                  <a:srgbClr val="0070C0"/>
                </a:solidFill>
              </a:rPr>
              <a:t>0</a:t>
            </a:r>
            <a:r>
              <a:rPr lang="fr-FR" b="1" dirty="0">
                <a:solidFill>
                  <a:srgbClr val="0070C0"/>
                </a:solidFill>
              </a:rPr>
              <a:t>(z)</a:t>
            </a:r>
          </a:p>
        </p:txBody>
      </p:sp>
      <p:sp>
        <p:nvSpPr>
          <p:cNvPr id="31" name="ZoneTexte 30"/>
          <p:cNvSpPr txBox="1"/>
          <p:nvPr/>
        </p:nvSpPr>
        <p:spPr>
          <a:xfrm>
            <a:off x="2000232" y="3944306"/>
            <a:ext cx="1071570" cy="369332"/>
          </a:xfrm>
          <a:prstGeom prst="rect">
            <a:avLst/>
          </a:prstGeom>
          <a:noFill/>
        </p:spPr>
        <p:txBody>
          <a:bodyPr wrap="square" rtlCol="0">
            <a:spAutoFit/>
          </a:bodyPr>
          <a:lstStyle/>
          <a:p>
            <a:pPr algn="ctr"/>
            <a:r>
              <a:rPr lang="fr-FR" b="1" dirty="0">
                <a:solidFill>
                  <a:srgbClr val="C00000"/>
                </a:solidFill>
              </a:rPr>
              <a:t>H</a:t>
            </a:r>
            <a:r>
              <a:rPr lang="fr-FR" b="1" baseline="-25000" dirty="0">
                <a:solidFill>
                  <a:srgbClr val="C00000"/>
                </a:solidFill>
              </a:rPr>
              <a:t>1</a:t>
            </a:r>
            <a:r>
              <a:rPr lang="fr-FR" b="1" dirty="0">
                <a:solidFill>
                  <a:srgbClr val="C00000"/>
                </a:solidFill>
              </a:rPr>
              <a:t>(z)</a:t>
            </a:r>
          </a:p>
        </p:txBody>
      </p:sp>
      <p:sp>
        <p:nvSpPr>
          <p:cNvPr id="32" name="ZoneTexte 31"/>
          <p:cNvSpPr txBox="1"/>
          <p:nvPr/>
        </p:nvSpPr>
        <p:spPr>
          <a:xfrm>
            <a:off x="5643570" y="2869638"/>
            <a:ext cx="1071570" cy="369332"/>
          </a:xfrm>
          <a:prstGeom prst="rect">
            <a:avLst/>
          </a:prstGeom>
          <a:noFill/>
        </p:spPr>
        <p:txBody>
          <a:bodyPr wrap="square" rtlCol="0">
            <a:spAutoFit/>
          </a:bodyPr>
          <a:lstStyle/>
          <a:p>
            <a:pPr algn="ctr"/>
            <a:r>
              <a:rPr lang="fr-FR" b="1" dirty="0">
                <a:solidFill>
                  <a:srgbClr val="0070C0"/>
                </a:solidFill>
              </a:rPr>
              <a:t>G</a:t>
            </a:r>
            <a:r>
              <a:rPr lang="fr-FR" b="1" baseline="-25000" dirty="0">
                <a:solidFill>
                  <a:srgbClr val="0070C0"/>
                </a:solidFill>
              </a:rPr>
              <a:t>0</a:t>
            </a:r>
            <a:r>
              <a:rPr lang="fr-FR" b="1" dirty="0">
                <a:solidFill>
                  <a:srgbClr val="0070C0"/>
                </a:solidFill>
              </a:rPr>
              <a:t>(z)</a:t>
            </a:r>
          </a:p>
        </p:txBody>
      </p:sp>
      <p:sp>
        <p:nvSpPr>
          <p:cNvPr id="33" name="ZoneTexte 32"/>
          <p:cNvSpPr txBox="1"/>
          <p:nvPr/>
        </p:nvSpPr>
        <p:spPr>
          <a:xfrm>
            <a:off x="5643570" y="3985264"/>
            <a:ext cx="1071570" cy="369332"/>
          </a:xfrm>
          <a:prstGeom prst="rect">
            <a:avLst/>
          </a:prstGeom>
          <a:noFill/>
        </p:spPr>
        <p:txBody>
          <a:bodyPr wrap="square" rtlCol="0">
            <a:spAutoFit/>
          </a:bodyPr>
          <a:lstStyle/>
          <a:p>
            <a:pPr algn="ctr"/>
            <a:r>
              <a:rPr lang="fr-FR" b="1" dirty="0">
                <a:solidFill>
                  <a:srgbClr val="C00000"/>
                </a:solidFill>
              </a:rPr>
              <a:t>G</a:t>
            </a:r>
            <a:r>
              <a:rPr lang="fr-FR" b="1" baseline="-25000" dirty="0">
                <a:solidFill>
                  <a:srgbClr val="C00000"/>
                </a:solidFill>
              </a:rPr>
              <a:t>1</a:t>
            </a:r>
            <a:r>
              <a:rPr lang="fr-FR" b="1" dirty="0">
                <a:solidFill>
                  <a:srgbClr val="C00000"/>
                </a:solidFill>
              </a:rPr>
              <a:t>(z)</a:t>
            </a:r>
          </a:p>
        </p:txBody>
      </p:sp>
      <p:sp>
        <p:nvSpPr>
          <p:cNvPr id="34" name="ZoneTexte 33"/>
          <p:cNvSpPr txBox="1"/>
          <p:nvPr/>
        </p:nvSpPr>
        <p:spPr>
          <a:xfrm>
            <a:off x="3714744" y="2884878"/>
            <a:ext cx="428628" cy="369332"/>
          </a:xfrm>
          <a:prstGeom prst="rect">
            <a:avLst/>
          </a:prstGeom>
          <a:noFill/>
        </p:spPr>
        <p:txBody>
          <a:bodyPr wrap="square" rtlCol="0">
            <a:spAutoFit/>
          </a:bodyPr>
          <a:lstStyle/>
          <a:p>
            <a:r>
              <a:rPr lang="fr-FR" b="1" dirty="0"/>
              <a:t>2</a:t>
            </a:r>
          </a:p>
        </p:txBody>
      </p:sp>
      <p:sp>
        <p:nvSpPr>
          <p:cNvPr id="35" name="ZoneTexte 34"/>
          <p:cNvSpPr txBox="1"/>
          <p:nvPr/>
        </p:nvSpPr>
        <p:spPr>
          <a:xfrm>
            <a:off x="5000628" y="2883214"/>
            <a:ext cx="428628" cy="369332"/>
          </a:xfrm>
          <a:prstGeom prst="rect">
            <a:avLst/>
          </a:prstGeom>
          <a:noFill/>
        </p:spPr>
        <p:txBody>
          <a:bodyPr wrap="square" rtlCol="0">
            <a:spAutoFit/>
          </a:bodyPr>
          <a:lstStyle/>
          <a:p>
            <a:r>
              <a:rPr lang="fr-FR" b="1" dirty="0"/>
              <a:t>2</a:t>
            </a:r>
          </a:p>
        </p:txBody>
      </p:sp>
      <p:sp>
        <p:nvSpPr>
          <p:cNvPr id="36" name="ZoneTexte 35"/>
          <p:cNvSpPr txBox="1"/>
          <p:nvPr/>
        </p:nvSpPr>
        <p:spPr>
          <a:xfrm>
            <a:off x="3714744" y="3929066"/>
            <a:ext cx="428628" cy="369332"/>
          </a:xfrm>
          <a:prstGeom prst="rect">
            <a:avLst/>
          </a:prstGeom>
          <a:noFill/>
        </p:spPr>
        <p:txBody>
          <a:bodyPr wrap="square" rtlCol="0">
            <a:spAutoFit/>
          </a:bodyPr>
          <a:lstStyle/>
          <a:p>
            <a:r>
              <a:rPr lang="fr-FR" b="1" dirty="0"/>
              <a:t>2</a:t>
            </a:r>
          </a:p>
        </p:txBody>
      </p:sp>
      <p:sp>
        <p:nvSpPr>
          <p:cNvPr id="37" name="ZoneTexte 36"/>
          <p:cNvSpPr txBox="1"/>
          <p:nvPr/>
        </p:nvSpPr>
        <p:spPr>
          <a:xfrm>
            <a:off x="5000628" y="3927402"/>
            <a:ext cx="428628" cy="369332"/>
          </a:xfrm>
          <a:prstGeom prst="rect">
            <a:avLst/>
          </a:prstGeom>
          <a:noFill/>
        </p:spPr>
        <p:txBody>
          <a:bodyPr wrap="square" rtlCol="0">
            <a:spAutoFit/>
          </a:bodyPr>
          <a:lstStyle/>
          <a:p>
            <a:r>
              <a:rPr lang="fr-FR" b="1" dirty="0"/>
              <a:t>2</a:t>
            </a:r>
          </a:p>
        </p:txBody>
      </p:sp>
      <p:sp>
        <p:nvSpPr>
          <p:cNvPr id="38" name="ZoneTexte 37"/>
          <p:cNvSpPr txBox="1"/>
          <p:nvPr/>
        </p:nvSpPr>
        <p:spPr>
          <a:xfrm>
            <a:off x="857256" y="3298266"/>
            <a:ext cx="642910" cy="369332"/>
          </a:xfrm>
          <a:prstGeom prst="rect">
            <a:avLst/>
          </a:prstGeom>
          <a:noFill/>
        </p:spPr>
        <p:txBody>
          <a:bodyPr wrap="square" rtlCol="0">
            <a:spAutoFit/>
          </a:bodyPr>
          <a:lstStyle/>
          <a:p>
            <a:r>
              <a:rPr lang="fr-FR" b="1" dirty="0">
                <a:solidFill>
                  <a:srgbClr val="00B050"/>
                </a:solidFill>
              </a:rPr>
              <a:t>x(n)</a:t>
            </a:r>
          </a:p>
        </p:txBody>
      </p:sp>
      <p:sp>
        <p:nvSpPr>
          <p:cNvPr id="39" name="ZoneTexte 38"/>
          <p:cNvSpPr txBox="1"/>
          <p:nvPr/>
        </p:nvSpPr>
        <p:spPr>
          <a:xfrm>
            <a:off x="8001024" y="3226828"/>
            <a:ext cx="642910" cy="369332"/>
          </a:xfrm>
          <a:prstGeom prst="rect">
            <a:avLst/>
          </a:prstGeom>
          <a:noFill/>
        </p:spPr>
        <p:txBody>
          <a:bodyPr wrap="square" rtlCol="0">
            <a:spAutoFit/>
          </a:bodyPr>
          <a:lstStyle/>
          <a:p>
            <a:r>
              <a:rPr lang="fr-FR" b="1" dirty="0">
                <a:solidFill>
                  <a:srgbClr val="002060"/>
                </a:solidFill>
              </a:rPr>
              <a:t>x’(n)</a:t>
            </a:r>
          </a:p>
        </p:txBody>
      </p:sp>
      <p:sp>
        <p:nvSpPr>
          <p:cNvPr id="40" name="ZoneTexte 39"/>
          <p:cNvSpPr txBox="1"/>
          <p:nvPr/>
        </p:nvSpPr>
        <p:spPr>
          <a:xfrm>
            <a:off x="2928926" y="2298134"/>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0</a:t>
            </a:r>
            <a:r>
              <a:rPr lang="fr-FR" b="1" dirty="0">
                <a:solidFill>
                  <a:srgbClr val="00B050"/>
                </a:solidFill>
              </a:rPr>
              <a:t>(n)</a:t>
            </a:r>
          </a:p>
        </p:txBody>
      </p:sp>
      <p:sp>
        <p:nvSpPr>
          <p:cNvPr id="41" name="ZoneTexte 40"/>
          <p:cNvSpPr txBox="1"/>
          <p:nvPr/>
        </p:nvSpPr>
        <p:spPr>
          <a:xfrm>
            <a:off x="3000396" y="4357694"/>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1</a:t>
            </a:r>
            <a:r>
              <a:rPr lang="fr-FR" b="1" dirty="0">
                <a:solidFill>
                  <a:srgbClr val="00B050"/>
                </a:solidFill>
              </a:rPr>
              <a:t>(n)</a:t>
            </a:r>
          </a:p>
        </p:txBody>
      </p:sp>
      <p:sp>
        <p:nvSpPr>
          <p:cNvPr id="42" name="ZoneTexte 41"/>
          <p:cNvSpPr txBox="1"/>
          <p:nvPr/>
        </p:nvSpPr>
        <p:spPr>
          <a:xfrm>
            <a:off x="3974778" y="2655324"/>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0</a:t>
            </a:r>
            <a:r>
              <a:rPr lang="fr-FR" b="1" dirty="0">
                <a:solidFill>
                  <a:srgbClr val="002060"/>
                </a:solidFill>
              </a:rPr>
              <a:t>(n)</a:t>
            </a:r>
          </a:p>
        </p:txBody>
      </p:sp>
      <p:sp>
        <p:nvSpPr>
          <p:cNvPr id="43" name="ZoneTexte 42"/>
          <p:cNvSpPr txBox="1"/>
          <p:nvPr/>
        </p:nvSpPr>
        <p:spPr>
          <a:xfrm>
            <a:off x="4046248" y="4357694"/>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1</a:t>
            </a:r>
            <a:r>
              <a:rPr lang="fr-FR" b="1" dirty="0">
                <a:solidFill>
                  <a:srgbClr val="002060"/>
                </a:solidFill>
              </a:rPr>
              <a:t>(n)</a:t>
            </a:r>
          </a:p>
        </p:txBody>
      </p:sp>
      <p:sp>
        <p:nvSpPr>
          <p:cNvPr id="44" name="ZoneTexte 43"/>
          <p:cNvSpPr txBox="1"/>
          <p:nvPr/>
        </p:nvSpPr>
        <p:spPr>
          <a:xfrm>
            <a:off x="5143504" y="2298134"/>
            <a:ext cx="78581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0</a:t>
            </a:r>
            <a:r>
              <a:rPr lang="fr-FR" b="1" dirty="0">
                <a:solidFill>
                  <a:srgbClr val="7030A0"/>
                </a:solidFill>
              </a:rPr>
              <a:t>(n)</a:t>
            </a:r>
          </a:p>
        </p:txBody>
      </p:sp>
      <p:sp>
        <p:nvSpPr>
          <p:cNvPr id="45" name="ZoneTexte 44"/>
          <p:cNvSpPr txBox="1"/>
          <p:nvPr/>
        </p:nvSpPr>
        <p:spPr>
          <a:xfrm>
            <a:off x="5214974" y="4357694"/>
            <a:ext cx="71434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1</a:t>
            </a:r>
            <a:r>
              <a:rPr lang="fr-FR" b="1" dirty="0">
                <a:solidFill>
                  <a:srgbClr val="7030A0"/>
                </a:solidFill>
              </a:rPr>
              <a:t>(n)</a:t>
            </a:r>
          </a:p>
        </p:txBody>
      </p:sp>
      <p:sp>
        <p:nvSpPr>
          <p:cNvPr id="46" name="ZoneTexte 45"/>
          <p:cNvSpPr txBox="1"/>
          <p:nvPr/>
        </p:nvSpPr>
        <p:spPr>
          <a:xfrm>
            <a:off x="857224" y="4643446"/>
            <a:ext cx="8143932" cy="369332"/>
          </a:xfrm>
          <a:prstGeom prst="rect">
            <a:avLst/>
          </a:prstGeom>
          <a:noFill/>
        </p:spPr>
        <p:txBody>
          <a:bodyPr wrap="square" rtlCol="0">
            <a:spAutoFit/>
          </a:bodyPr>
          <a:lstStyle/>
          <a:p>
            <a:pPr algn="ctr"/>
            <a:r>
              <a:rPr lang="fr-FR" b="1" dirty="0">
                <a:solidFill>
                  <a:srgbClr val="7030A0"/>
                </a:solidFill>
                <a:latin typeface="Times New Roman" pitchFamily="18" charset="0"/>
                <a:cs typeface="Times New Roman" pitchFamily="18" charset="0"/>
              </a:rPr>
              <a:t>Banc de filtres à deux canaux à échantillonnage critique</a:t>
            </a:r>
          </a:p>
        </p:txBody>
      </p:sp>
      <p:sp>
        <p:nvSpPr>
          <p:cNvPr id="47" name="Accolade ouvrante 46"/>
          <p:cNvSpPr/>
          <p:nvPr/>
        </p:nvSpPr>
        <p:spPr>
          <a:xfrm rot="5400000">
            <a:off x="2750328"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Accolade ouvrante 47"/>
          <p:cNvSpPr/>
          <p:nvPr/>
        </p:nvSpPr>
        <p:spPr>
          <a:xfrm rot="5400000">
            <a:off x="5464972"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ZoneTexte 48"/>
          <p:cNvSpPr txBox="1"/>
          <p:nvPr/>
        </p:nvSpPr>
        <p:spPr>
          <a:xfrm>
            <a:off x="4572000" y="1785926"/>
            <a:ext cx="2500330" cy="369332"/>
          </a:xfrm>
          <a:prstGeom prst="rect">
            <a:avLst/>
          </a:prstGeom>
          <a:noFill/>
        </p:spPr>
        <p:txBody>
          <a:bodyPr wrap="square" rtlCol="0">
            <a:spAutoFit/>
          </a:bodyPr>
          <a:lstStyle/>
          <a:p>
            <a:pPr algn="ctr"/>
            <a:r>
              <a:rPr lang="fr-FR" b="1" dirty="0">
                <a:solidFill>
                  <a:srgbClr val="FF0000"/>
                </a:solidFill>
              </a:rPr>
              <a:t>SYNTHESE</a:t>
            </a:r>
          </a:p>
        </p:txBody>
      </p:sp>
      <p:sp>
        <p:nvSpPr>
          <p:cNvPr id="50" name="ZoneTexte 49"/>
          <p:cNvSpPr txBox="1"/>
          <p:nvPr/>
        </p:nvSpPr>
        <p:spPr>
          <a:xfrm>
            <a:off x="1857356" y="1798068"/>
            <a:ext cx="2500330" cy="369332"/>
          </a:xfrm>
          <a:prstGeom prst="rect">
            <a:avLst/>
          </a:prstGeom>
          <a:noFill/>
        </p:spPr>
        <p:txBody>
          <a:bodyPr wrap="square" rtlCol="0">
            <a:spAutoFit/>
          </a:bodyPr>
          <a:lstStyle/>
          <a:p>
            <a:pPr algn="ctr"/>
            <a:r>
              <a:rPr lang="fr-FR" b="1" dirty="0">
                <a:solidFill>
                  <a:schemeClr val="accent2">
                    <a:lumMod val="50000"/>
                  </a:schemeClr>
                </a:solidFill>
              </a:rPr>
              <a:t>ANALYSE</a:t>
            </a:r>
          </a:p>
        </p:txBody>
      </p:sp>
      <p:sp>
        <p:nvSpPr>
          <p:cNvPr id="51" name="ZoneTexte 50"/>
          <p:cNvSpPr txBox="1"/>
          <p:nvPr/>
        </p:nvSpPr>
        <p:spPr>
          <a:xfrm>
            <a:off x="7429520" y="3298266"/>
            <a:ext cx="500066" cy="553998"/>
          </a:xfrm>
          <a:prstGeom prst="rect">
            <a:avLst/>
          </a:prstGeom>
          <a:noFill/>
        </p:spPr>
        <p:txBody>
          <a:bodyPr wrap="square" rtlCol="0">
            <a:spAutoFit/>
          </a:bodyPr>
          <a:lstStyle/>
          <a:p>
            <a:pPr algn="ctr"/>
            <a:r>
              <a:rPr lang="fr-FR" sz="3000" dirty="0">
                <a:solidFill>
                  <a:schemeClr val="accent2">
                    <a:lumMod val="50000"/>
                  </a:schemeClr>
                </a:solidFill>
              </a:rPr>
              <a:t>+</a:t>
            </a:r>
          </a:p>
        </p:txBody>
      </p:sp>
      <p:sp>
        <p:nvSpPr>
          <p:cNvPr id="52" name="ZoneTexte 51"/>
          <p:cNvSpPr txBox="1"/>
          <p:nvPr/>
        </p:nvSpPr>
        <p:spPr>
          <a:xfrm>
            <a:off x="0" y="5000636"/>
            <a:ext cx="6286512" cy="1908215"/>
          </a:xfrm>
          <a:prstGeom prst="rect">
            <a:avLst/>
          </a:prstGeom>
          <a:noFill/>
        </p:spPr>
        <p:txBody>
          <a:bodyPr wrap="square" rtlCol="0">
            <a:spAutoFit/>
          </a:bodyPr>
          <a:lstStyle/>
          <a:p>
            <a:pPr algn="just">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Lorsqu'en plus h</a:t>
            </a:r>
            <a:r>
              <a:rPr lang="fr-FR" sz="2000" baseline="-25000" dirty="0">
                <a:solidFill>
                  <a:srgbClr val="002060"/>
                </a:solidFill>
                <a:latin typeface="Times New Roman" pitchFamily="18" charset="0"/>
                <a:cs typeface="Times New Roman" pitchFamily="18" charset="0"/>
              </a:rPr>
              <a:t>0</a:t>
            </a:r>
            <a:r>
              <a:rPr lang="fr-FR" sz="2000" dirty="0">
                <a:solidFill>
                  <a:srgbClr val="002060"/>
                </a:solidFill>
                <a:latin typeface="Times New Roman" pitchFamily="18" charset="0"/>
                <a:cs typeface="Times New Roman" pitchFamily="18" charset="0"/>
              </a:rPr>
              <a:t> = g</a:t>
            </a:r>
            <a:r>
              <a:rPr lang="fr-FR" sz="2000" baseline="-25000" dirty="0">
                <a:solidFill>
                  <a:srgbClr val="002060"/>
                </a:solidFill>
                <a:latin typeface="Times New Roman" pitchFamily="18" charset="0"/>
                <a:cs typeface="Times New Roman" pitchFamily="18" charset="0"/>
              </a:rPr>
              <a:t>0</a:t>
            </a:r>
            <a:r>
              <a:rPr lang="fr-FR" sz="2000" dirty="0">
                <a:solidFill>
                  <a:srgbClr val="002060"/>
                </a:solidFill>
                <a:latin typeface="Times New Roman" pitchFamily="18" charset="0"/>
                <a:cs typeface="Times New Roman" pitchFamily="18" charset="0"/>
              </a:rPr>
              <a:t> et h</a:t>
            </a:r>
            <a:r>
              <a:rPr lang="fr-FR" sz="2000" baseline="-25000" dirty="0">
                <a:solidFill>
                  <a:srgbClr val="002060"/>
                </a:solidFill>
                <a:latin typeface="Times New Roman" pitchFamily="18" charset="0"/>
                <a:cs typeface="Times New Roman" pitchFamily="18" charset="0"/>
              </a:rPr>
              <a:t>1</a:t>
            </a:r>
            <a:r>
              <a:rPr lang="fr-FR" sz="2000" dirty="0">
                <a:solidFill>
                  <a:srgbClr val="002060"/>
                </a:solidFill>
                <a:latin typeface="Times New Roman" pitchFamily="18" charset="0"/>
                <a:cs typeface="Times New Roman" pitchFamily="18" charset="0"/>
              </a:rPr>
              <a:t> = g</a:t>
            </a:r>
            <a:r>
              <a:rPr lang="fr-FR" sz="2000" baseline="-25000" dirty="0">
                <a:solidFill>
                  <a:srgbClr val="002060"/>
                </a:solidFill>
                <a:latin typeface="Times New Roman" pitchFamily="18" charset="0"/>
                <a:cs typeface="Times New Roman" pitchFamily="18" charset="0"/>
              </a:rPr>
              <a:t>1</a:t>
            </a:r>
            <a:r>
              <a:rPr lang="fr-FR" sz="2000" dirty="0">
                <a:solidFill>
                  <a:srgbClr val="002060"/>
                </a:solidFill>
                <a:latin typeface="Times New Roman" pitchFamily="18" charset="0"/>
                <a:cs typeface="Times New Roman" pitchFamily="18" charset="0"/>
              </a:rPr>
              <a:t>, on parle de </a:t>
            </a:r>
            <a:r>
              <a:rPr lang="fr-FR" sz="2000" i="1" dirty="0">
                <a:solidFill>
                  <a:srgbClr val="002060"/>
                </a:solidFill>
                <a:latin typeface="Times New Roman" pitchFamily="18" charset="0"/>
                <a:cs typeface="Times New Roman" pitchFamily="18" charset="0"/>
              </a:rPr>
              <a:t>filtres miroirs en quadrature (QMFB)</a:t>
            </a:r>
          </a:p>
          <a:p>
            <a:pPr algn="just">
              <a:buFont typeface="Wingdings" pitchFamily="2" charset="2"/>
              <a:buChar char="q"/>
            </a:pPr>
            <a:r>
              <a:rPr lang="fr-FR" sz="2000" i="1"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Un reconstruction parfaite est obtenue si les filtres h</a:t>
            </a:r>
            <a:r>
              <a:rPr lang="fr-FR" sz="2000" baseline="-25000" dirty="0">
                <a:solidFill>
                  <a:srgbClr val="7030A0"/>
                </a:solidFill>
                <a:latin typeface="Times New Roman" pitchFamily="18" charset="0"/>
                <a:cs typeface="Times New Roman" pitchFamily="18" charset="0"/>
              </a:rPr>
              <a:t>1</a:t>
            </a:r>
            <a:r>
              <a:rPr lang="fr-FR" sz="2000" dirty="0">
                <a:solidFill>
                  <a:srgbClr val="7030A0"/>
                </a:solidFill>
                <a:latin typeface="Times New Roman" pitchFamily="18" charset="0"/>
                <a:cs typeface="Times New Roman" pitchFamily="18" charset="0"/>
              </a:rPr>
              <a:t> et g</a:t>
            </a:r>
            <a:r>
              <a:rPr lang="fr-FR" sz="2000" baseline="-25000" dirty="0">
                <a:solidFill>
                  <a:srgbClr val="7030A0"/>
                </a:solidFill>
                <a:latin typeface="Times New Roman" pitchFamily="18" charset="0"/>
                <a:cs typeface="Times New Roman" pitchFamily="18" charset="0"/>
              </a:rPr>
              <a:t>1</a:t>
            </a:r>
            <a:r>
              <a:rPr lang="fr-FR" sz="2000" dirty="0">
                <a:solidFill>
                  <a:srgbClr val="7030A0"/>
                </a:solidFill>
                <a:latin typeface="Times New Roman" pitchFamily="18" charset="0"/>
                <a:cs typeface="Times New Roman" pitchFamily="18" charset="0"/>
              </a:rPr>
              <a:t> se déduisent facilement des filtres h</a:t>
            </a:r>
            <a:r>
              <a:rPr lang="fr-FR" sz="2000" baseline="-25000" dirty="0">
                <a:solidFill>
                  <a:srgbClr val="7030A0"/>
                </a:solidFill>
                <a:latin typeface="Times New Roman" pitchFamily="18" charset="0"/>
                <a:cs typeface="Times New Roman" pitchFamily="18" charset="0"/>
              </a:rPr>
              <a:t>0 </a:t>
            </a:r>
            <a:r>
              <a:rPr lang="fr-FR" sz="2000" dirty="0">
                <a:solidFill>
                  <a:srgbClr val="7030A0"/>
                </a:solidFill>
                <a:latin typeface="Times New Roman" pitchFamily="18" charset="0"/>
                <a:cs typeface="Times New Roman" pitchFamily="18" charset="0"/>
              </a:rPr>
              <a:t>et g</a:t>
            </a:r>
            <a:r>
              <a:rPr lang="fr-FR" sz="2000" baseline="-25000" dirty="0">
                <a:solidFill>
                  <a:srgbClr val="7030A0"/>
                </a:solidFill>
                <a:latin typeface="Times New Roman" pitchFamily="18" charset="0"/>
                <a:cs typeface="Times New Roman" pitchFamily="18" charset="0"/>
              </a:rPr>
              <a:t>0</a:t>
            </a:r>
            <a:r>
              <a:rPr lang="fr-FR" sz="2000" dirty="0">
                <a:solidFill>
                  <a:srgbClr val="7030A0"/>
                </a:solidFill>
                <a:latin typeface="Times New Roman" pitchFamily="18" charset="0"/>
                <a:cs typeface="Times New Roman" pitchFamily="18" charset="0"/>
              </a:rPr>
              <a:t>, à partir de :</a:t>
            </a:r>
          </a:p>
          <a:p>
            <a:pPr algn="just"/>
            <a:endParaRPr lang="fr-FR" sz="2000" dirty="0">
              <a:latin typeface="Times New Roman" pitchFamily="18" charset="0"/>
              <a:cs typeface="Times New Roman" pitchFamily="18" charset="0"/>
            </a:endParaRPr>
          </a:p>
          <a:p>
            <a:endParaRPr lang="fr-FR" dirty="0"/>
          </a:p>
        </p:txBody>
      </p:sp>
      <p:graphicFrame>
        <p:nvGraphicFramePr>
          <p:cNvPr id="54" name="Objet 53"/>
          <p:cNvGraphicFramePr>
            <a:graphicFrameLocks noChangeAspect="1"/>
          </p:cNvGraphicFramePr>
          <p:nvPr/>
        </p:nvGraphicFramePr>
        <p:xfrm>
          <a:off x="500034" y="6357958"/>
          <a:ext cx="5072098" cy="446157"/>
        </p:xfrm>
        <a:graphic>
          <a:graphicData uri="http://schemas.openxmlformats.org/presentationml/2006/ole">
            <mc:AlternateContent xmlns:mc="http://schemas.openxmlformats.org/markup-compatibility/2006">
              <mc:Choice xmlns:v="urn:schemas-microsoft-com:vml" Requires="v">
                <p:oleObj spid="_x0000_s356367" name="Équation" r:id="rId3" imgW="2743200" imgH="241200" progId="Equation.3">
                  <p:embed/>
                </p:oleObj>
              </mc:Choice>
              <mc:Fallback>
                <p:oleObj name="Équation" r:id="rId3" imgW="2743200" imgH="241200" progId="Equation.3">
                  <p:embed/>
                  <p:pic>
                    <p:nvPicPr>
                      <p:cNvPr id="54" name="Obje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6357958"/>
                        <a:ext cx="5072098" cy="446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80" name="Picture 4"/>
          <p:cNvPicPr>
            <a:picLocks noChangeAspect="1" noChangeArrowheads="1"/>
          </p:cNvPicPr>
          <p:nvPr/>
        </p:nvPicPr>
        <p:blipFill>
          <a:blip r:embed="rId5"/>
          <a:srcRect/>
          <a:stretch>
            <a:fillRect/>
          </a:stretch>
        </p:blipFill>
        <p:spPr bwMode="auto">
          <a:xfrm>
            <a:off x="6336734" y="5000636"/>
            <a:ext cx="2807267" cy="1571636"/>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43042"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286380"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86380"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00364"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000364"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286248"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286248"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rot="5400000">
            <a:off x="3143240" y="401264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3144034" y="508342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H="1" flipV="1">
            <a:off x="4393405" y="399137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H="1" flipV="1">
            <a:off x="4394199" y="504770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72330" y="4143380"/>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en angle 21"/>
          <p:cNvCxnSpPr>
            <a:endCxn id="4" idx="1"/>
          </p:cNvCxnSpPr>
          <p:nvPr/>
        </p:nvCxnSpPr>
        <p:spPr>
          <a:xfrm flipV="1">
            <a:off x="500066" y="3976927"/>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endCxn id="5" idx="1"/>
          </p:cNvCxnSpPr>
          <p:nvPr/>
        </p:nvCxnSpPr>
        <p:spPr>
          <a:xfrm>
            <a:off x="500066" y="4584150"/>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4" idx="3"/>
            <a:endCxn id="8" idx="2"/>
          </p:cNvCxnSpPr>
          <p:nvPr/>
        </p:nvCxnSpPr>
        <p:spPr>
          <a:xfrm>
            <a:off x="2714612" y="397692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714612" y="508262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000628" y="398216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000628" y="508786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 idx="6"/>
            <a:endCxn id="12" idx="2"/>
          </p:cNvCxnSpPr>
          <p:nvPr/>
        </p:nvCxnSpPr>
        <p:spPr>
          <a:xfrm>
            <a:off x="3714744" y="3976927"/>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714744" y="5082628"/>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Forme 35"/>
          <p:cNvCxnSpPr>
            <a:stCxn id="6" idx="3"/>
            <a:endCxn id="20" idx="0"/>
          </p:cNvCxnSpPr>
          <p:nvPr/>
        </p:nvCxnSpPr>
        <p:spPr>
          <a:xfrm>
            <a:off x="6357950" y="3976927"/>
            <a:ext cx="964413" cy="16645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Forme 36"/>
          <p:cNvCxnSpPr>
            <a:endCxn id="20" idx="2"/>
          </p:cNvCxnSpPr>
          <p:nvPr/>
        </p:nvCxnSpPr>
        <p:spPr>
          <a:xfrm flipV="1">
            <a:off x="6357950" y="4857760"/>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0" idx="3"/>
          </p:cNvCxnSpPr>
          <p:nvPr/>
        </p:nvCxnSpPr>
        <p:spPr>
          <a:xfrm>
            <a:off x="7572396" y="4500570"/>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643042" y="3786190"/>
            <a:ext cx="1071570" cy="369332"/>
          </a:xfrm>
          <a:prstGeom prst="rect">
            <a:avLst/>
          </a:prstGeom>
          <a:noFill/>
        </p:spPr>
        <p:txBody>
          <a:bodyPr wrap="square" rtlCol="0">
            <a:spAutoFit/>
          </a:bodyPr>
          <a:lstStyle/>
          <a:p>
            <a:pPr algn="ctr"/>
            <a:r>
              <a:rPr lang="fr-FR" b="1" dirty="0">
                <a:solidFill>
                  <a:srgbClr val="0070C0"/>
                </a:solidFill>
              </a:rPr>
              <a:t>h</a:t>
            </a:r>
            <a:r>
              <a:rPr lang="fr-FR" b="1" baseline="-25000" dirty="0">
                <a:solidFill>
                  <a:srgbClr val="0070C0"/>
                </a:solidFill>
              </a:rPr>
              <a:t>0</a:t>
            </a:r>
            <a:endParaRPr lang="fr-FR" b="1" dirty="0">
              <a:solidFill>
                <a:srgbClr val="0070C0"/>
              </a:solidFill>
            </a:endParaRPr>
          </a:p>
        </p:txBody>
      </p:sp>
      <p:sp>
        <p:nvSpPr>
          <p:cNvPr id="42" name="ZoneTexte 41"/>
          <p:cNvSpPr txBox="1"/>
          <p:nvPr/>
        </p:nvSpPr>
        <p:spPr>
          <a:xfrm>
            <a:off x="1643042" y="4873000"/>
            <a:ext cx="1071570" cy="369332"/>
          </a:xfrm>
          <a:prstGeom prst="rect">
            <a:avLst/>
          </a:prstGeom>
          <a:noFill/>
        </p:spPr>
        <p:txBody>
          <a:bodyPr wrap="square" rtlCol="0">
            <a:spAutoFit/>
          </a:bodyPr>
          <a:lstStyle/>
          <a:p>
            <a:pPr algn="ctr"/>
            <a:r>
              <a:rPr lang="fr-FR" b="1" dirty="0">
                <a:solidFill>
                  <a:srgbClr val="C00000"/>
                </a:solidFill>
              </a:rPr>
              <a:t>h</a:t>
            </a:r>
            <a:r>
              <a:rPr lang="fr-FR" b="1" baseline="-25000" dirty="0">
                <a:solidFill>
                  <a:srgbClr val="C00000"/>
                </a:solidFill>
              </a:rPr>
              <a:t>1</a:t>
            </a:r>
            <a:endParaRPr lang="fr-FR" b="1" dirty="0">
              <a:solidFill>
                <a:srgbClr val="C00000"/>
              </a:solidFill>
            </a:endParaRPr>
          </a:p>
        </p:txBody>
      </p:sp>
      <p:sp>
        <p:nvSpPr>
          <p:cNvPr id="43" name="ZoneTexte 42"/>
          <p:cNvSpPr txBox="1"/>
          <p:nvPr/>
        </p:nvSpPr>
        <p:spPr>
          <a:xfrm>
            <a:off x="5286380" y="3798332"/>
            <a:ext cx="1071570" cy="369332"/>
          </a:xfrm>
          <a:prstGeom prst="rect">
            <a:avLst/>
          </a:prstGeom>
          <a:noFill/>
        </p:spPr>
        <p:txBody>
          <a:bodyPr wrap="square" rtlCol="0">
            <a:spAutoFit/>
          </a:bodyPr>
          <a:lstStyle/>
          <a:p>
            <a:pPr algn="ctr"/>
            <a:r>
              <a:rPr lang="fr-FR" b="1" dirty="0">
                <a:solidFill>
                  <a:srgbClr val="0070C0"/>
                </a:solidFill>
              </a:rPr>
              <a:t>g</a:t>
            </a:r>
            <a:r>
              <a:rPr lang="fr-FR" b="1" baseline="-25000" dirty="0">
                <a:solidFill>
                  <a:srgbClr val="0070C0"/>
                </a:solidFill>
              </a:rPr>
              <a:t>0</a:t>
            </a:r>
            <a:endParaRPr lang="fr-FR" b="1" dirty="0">
              <a:solidFill>
                <a:srgbClr val="0070C0"/>
              </a:solidFill>
            </a:endParaRPr>
          </a:p>
        </p:txBody>
      </p:sp>
      <p:sp>
        <p:nvSpPr>
          <p:cNvPr id="44" name="ZoneTexte 43"/>
          <p:cNvSpPr txBox="1"/>
          <p:nvPr/>
        </p:nvSpPr>
        <p:spPr>
          <a:xfrm>
            <a:off x="5286380" y="4913958"/>
            <a:ext cx="1071570" cy="369332"/>
          </a:xfrm>
          <a:prstGeom prst="rect">
            <a:avLst/>
          </a:prstGeom>
          <a:noFill/>
        </p:spPr>
        <p:txBody>
          <a:bodyPr wrap="square" rtlCol="0">
            <a:spAutoFit/>
          </a:bodyPr>
          <a:lstStyle/>
          <a:p>
            <a:pPr algn="ctr"/>
            <a:r>
              <a:rPr lang="fr-FR" b="1" dirty="0">
                <a:solidFill>
                  <a:srgbClr val="C00000"/>
                </a:solidFill>
              </a:rPr>
              <a:t>g</a:t>
            </a:r>
            <a:r>
              <a:rPr lang="fr-FR" b="1" baseline="-25000" dirty="0">
                <a:solidFill>
                  <a:srgbClr val="C00000"/>
                </a:solidFill>
              </a:rPr>
              <a:t>1</a:t>
            </a:r>
            <a:endParaRPr lang="fr-FR" b="1" dirty="0">
              <a:solidFill>
                <a:srgbClr val="C00000"/>
              </a:solidFill>
            </a:endParaRPr>
          </a:p>
        </p:txBody>
      </p:sp>
      <p:sp>
        <p:nvSpPr>
          <p:cNvPr id="45" name="ZoneTexte 44"/>
          <p:cNvSpPr txBox="1"/>
          <p:nvPr/>
        </p:nvSpPr>
        <p:spPr>
          <a:xfrm>
            <a:off x="3357554" y="3813572"/>
            <a:ext cx="428628" cy="369332"/>
          </a:xfrm>
          <a:prstGeom prst="rect">
            <a:avLst/>
          </a:prstGeom>
          <a:noFill/>
        </p:spPr>
        <p:txBody>
          <a:bodyPr wrap="square" rtlCol="0">
            <a:spAutoFit/>
          </a:bodyPr>
          <a:lstStyle/>
          <a:p>
            <a:r>
              <a:rPr lang="fr-FR" b="1" dirty="0"/>
              <a:t>2</a:t>
            </a:r>
          </a:p>
        </p:txBody>
      </p:sp>
      <p:sp>
        <p:nvSpPr>
          <p:cNvPr id="47" name="ZoneTexte 46"/>
          <p:cNvSpPr txBox="1"/>
          <p:nvPr/>
        </p:nvSpPr>
        <p:spPr>
          <a:xfrm>
            <a:off x="3357554" y="4857760"/>
            <a:ext cx="428628" cy="369332"/>
          </a:xfrm>
          <a:prstGeom prst="rect">
            <a:avLst/>
          </a:prstGeom>
          <a:noFill/>
        </p:spPr>
        <p:txBody>
          <a:bodyPr wrap="square" rtlCol="0">
            <a:spAutoFit/>
          </a:bodyPr>
          <a:lstStyle/>
          <a:p>
            <a:endParaRPr lang="fr-FR" b="1" dirty="0"/>
          </a:p>
        </p:txBody>
      </p:sp>
      <p:sp>
        <p:nvSpPr>
          <p:cNvPr id="51" name="ZoneTexte 50"/>
          <p:cNvSpPr txBox="1"/>
          <p:nvPr/>
        </p:nvSpPr>
        <p:spPr>
          <a:xfrm>
            <a:off x="500066" y="4226960"/>
            <a:ext cx="642910" cy="369332"/>
          </a:xfrm>
          <a:prstGeom prst="rect">
            <a:avLst/>
          </a:prstGeom>
          <a:noFill/>
        </p:spPr>
        <p:txBody>
          <a:bodyPr wrap="square" rtlCol="0">
            <a:spAutoFit/>
          </a:bodyPr>
          <a:lstStyle/>
          <a:p>
            <a:r>
              <a:rPr lang="fr-FR" b="1" dirty="0">
                <a:solidFill>
                  <a:srgbClr val="00B050"/>
                </a:solidFill>
              </a:rPr>
              <a:t>x(n)</a:t>
            </a:r>
          </a:p>
        </p:txBody>
      </p:sp>
      <p:sp>
        <p:nvSpPr>
          <p:cNvPr id="52" name="ZoneTexte 51"/>
          <p:cNvSpPr txBox="1"/>
          <p:nvPr/>
        </p:nvSpPr>
        <p:spPr>
          <a:xfrm>
            <a:off x="7643834" y="4155522"/>
            <a:ext cx="642910" cy="369332"/>
          </a:xfrm>
          <a:prstGeom prst="rect">
            <a:avLst/>
          </a:prstGeom>
          <a:noFill/>
        </p:spPr>
        <p:txBody>
          <a:bodyPr wrap="square" rtlCol="0">
            <a:spAutoFit/>
          </a:bodyPr>
          <a:lstStyle/>
          <a:p>
            <a:r>
              <a:rPr lang="fr-FR" b="1" dirty="0">
                <a:solidFill>
                  <a:srgbClr val="002060"/>
                </a:solidFill>
              </a:rPr>
              <a:t>x’(n)</a:t>
            </a:r>
          </a:p>
        </p:txBody>
      </p:sp>
      <p:sp>
        <p:nvSpPr>
          <p:cNvPr id="56" name="ZoneTexte 55"/>
          <p:cNvSpPr txBox="1"/>
          <p:nvPr/>
        </p:nvSpPr>
        <p:spPr>
          <a:xfrm>
            <a:off x="3617588" y="3584018"/>
            <a:ext cx="642910" cy="369332"/>
          </a:xfrm>
          <a:prstGeom prst="rect">
            <a:avLst/>
          </a:prstGeom>
          <a:noFill/>
        </p:spPr>
        <p:txBody>
          <a:bodyPr wrap="square" rtlCol="0">
            <a:spAutoFit/>
          </a:bodyPr>
          <a:lstStyle/>
          <a:p>
            <a:r>
              <a:rPr lang="fr-FR" b="1" dirty="0">
                <a:solidFill>
                  <a:srgbClr val="002060"/>
                </a:solidFill>
              </a:rPr>
              <a:t>x</a:t>
            </a:r>
            <a:r>
              <a:rPr lang="fr-FR" b="1" baseline="-25000" dirty="0">
                <a:solidFill>
                  <a:srgbClr val="002060"/>
                </a:solidFill>
              </a:rPr>
              <a:t>0</a:t>
            </a:r>
            <a:r>
              <a:rPr lang="fr-FR" b="1" dirty="0">
                <a:solidFill>
                  <a:srgbClr val="002060"/>
                </a:solidFill>
              </a:rPr>
              <a:t>(n)</a:t>
            </a:r>
          </a:p>
        </p:txBody>
      </p:sp>
      <p:sp>
        <p:nvSpPr>
          <p:cNvPr id="57" name="ZoneTexte 56"/>
          <p:cNvSpPr txBox="1"/>
          <p:nvPr/>
        </p:nvSpPr>
        <p:spPr>
          <a:xfrm>
            <a:off x="3689058" y="5286388"/>
            <a:ext cx="642910" cy="369332"/>
          </a:xfrm>
          <a:prstGeom prst="rect">
            <a:avLst/>
          </a:prstGeom>
          <a:noFill/>
        </p:spPr>
        <p:txBody>
          <a:bodyPr wrap="square" rtlCol="0">
            <a:spAutoFit/>
          </a:bodyPr>
          <a:lstStyle/>
          <a:p>
            <a:r>
              <a:rPr lang="fr-FR" b="1" dirty="0">
                <a:solidFill>
                  <a:srgbClr val="002060"/>
                </a:solidFill>
              </a:rPr>
              <a:t>x</a:t>
            </a:r>
            <a:r>
              <a:rPr lang="fr-FR" b="1" baseline="-25000" dirty="0">
                <a:solidFill>
                  <a:srgbClr val="002060"/>
                </a:solidFill>
              </a:rPr>
              <a:t>1</a:t>
            </a:r>
            <a:r>
              <a:rPr lang="fr-FR" b="1" dirty="0">
                <a:solidFill>
                  <a:srgbClr val="002060"/>
                </a:solidFill>
              </a:rPr>
              <a:t>(n)</a:t>
            </a:r>
          </a:p>
        </p:txBody>
      </p:sp>
      <p:sp>
        <p:nvSpPr>
          <p:cNvPr id="63" name="Accolade ouvrante 62"/>
          <p:cNvSpPr/>
          <p:nvPr/>
        </p:nvSpPr>
        <p:spPr>
          <a:xfrm rot="5400000">
            <a:off x="2393138"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Accolade ouvrante 63"/>
          <p:cNvSpPr/>
          <p:nvPr/>
        </p:nvSpPr>
        <p:spPr>
          <a:xfrm rot="5400000">
            <a:off x="5107782"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ZoneTexte 64"/>
          <p:cNvSpPr txBox="1"/>
          <p:nvPr/>
        </p:nvSpPr>
        <p:spPr>
          <a:xfrm>
            <a:off x="4214810" y="2714620"/>
            <a:ext cx="2500330" cy="369332"/>
          </a:xfrm>
          <a:prstGeom prst="rect">
            <a:avLst/>
          </a:prstGeom>
          <a:noFill/>
        </p:spPr>
        <p:txBody>
          <a:bodyPr wrap="square" rtlCol="0">
            <a:spAutoFit/>
          </a:bodyPr>
          <a:lstStyle/>
          <a:p>
            <a:pPr algn="ctr"/>
            <a:r>
              <a:rPr lang="fr-FR" b="1" dirty="0">
                <a:solidFill>
                  <a:srgbClr val="FF0000"/>
                </a:solidFill>
              </a:rPr>
              <a:t>SYNTHESE</a:t>
            </a:r>
          </a:p>
        </p:txBody>
      </p:sp>
      <p:sp>
        <p:nvSpPr>
          <p:cNvPr id="66" name="ZoneTexte 65"/>
          <p:cNvSpPr txBox="1"/>
          <p:nvPr/>
        </p:nvSpPr>
        <p:spPr>
          <a:xfrm>
            <a:off x="1500166" y="2726762"/>
            <a:ext cx="2500330" cy="369332"/>
          </a:xfrm>
          <a:prstGeom prst="rect">
            <a:avLst/>
          </a:prstGeom>
          <a:noFill/>
        </p:spPr>
        <p:txBody>
          <a:bodyPr wrap="square" rtlCol="0">
            <a:spAutoFit/>
          </a:bodyPr>
          <a:lstStyle/>
          <a:p>
            <a:pPr algn="ctr"/>
            <a:r>
              <a:rPr lang="fr-FR" b="1" dirty="0">
                <a:solidFill>
                  <a:schemeClr val="accent2">
                    <a:lumMod val="50000"/>
                  </a:schemeClr>
                </a:solidFill>
              </a:rPr>
              <a:t>ANALYSE</a:t>
            </a:r>
          </a:p>
        </p:txBody>
      </p:sp>
      <p:sp>
        <p:nvSpPr>
          <p:cNvPr id="67" name="ZoneTexte 66"/>
          <p:cNvSpPr txBox="1"/>
          <p:nvPr/>
        </p:nvSpPr>
        <p:spPr>
          <a:xfrm>
            <a:off x="7072330" y="4214818"/>
            <a:ext cx="500066" cy="553998"/>
          </a:xfrm>
          <a:prstGeom prst="rect">
            <a:avLst/>
          </a:prstGeom>
          <a:noFill/>
        </p:spPr>
        <p:txBody>
          <a:bodyPr wrap="square" rtlCol="0">
            <a:spAutoFit/>
          </a:bodyPr>
          <a:lstStyle/>
          <a:p>
            <a:pPr algn="ctr"/>
            <a:r>
              <a:rPr lang="fr-FR" sz="3000" dirty="0">
                <a:solidFill>
                  <a:schemeClr val="accent2">
                    <a:lumMod val="50000"/>
                  </a:schemeClr>
                </a:solidFill>
              </a:rPr>
              <a:t>+</a:t>
            </a:r>
          </a:p>
        </p:txBody>
      </p:sp>
      <p:sp>
        <p:nvSpPr>
          <p:cNvPr id="70" name="Rectangle 69"/>
          <p:cNvSpPr/>
          <p:nvPr/>
        </p:nvSpPr>
        <p:spPr>
          <a:xfrm>
            <a:off x="1643042"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5286380"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000364"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4286248"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avec flèche 73"/>
          <p:cNvCxnSpPr/>
          <p:nvPr/>
        </p:nvCxnSpPr>
        <p:spPr>
          <a:xfrm rot="5400000">
            <a:off x="3144034" y="628572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flipH="1" flipV="1">
            <a:off x="4394199" y="6250007"/>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2714612" y="628493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5000628" y="6290171"/>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3714744" y="6284932"/>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1643042" y="6075304"/>
            <a:ext cx="1071570" cy="369332"/>
          </a:xfrm>
          <a:prstGeom prst="rect">
            <a:avLst/>
          </a:prstGeom>
          <a:noFill/>
        </p:spPr>
        <p:txBody>
          <a:bodyPr wrap="square" rtlCol="0">
            <a:spAutoFit/>
          </a:bodyPr>
          <a:lstStyle/>
          <a:p>
            <a:pPr algn="ctr"/>
            <a:r>
              <a:rPr lang="fr-FR" b="1" dirty="0" err="1">
                <a:solidFill>
                  <a:srgbClr val="C00000"/>
                </a:solidFill>
              </a:rPr>
              <a:t>h</a:t>
            </a:r>
            <a:r>
              <a:rPr lang="fr-FR" b="1" baseline="-25000" dirty="0" err="1">
                <a:solidFill>
                  <a:srgbClr val="C00000"/>
                </a:solidFill>
              </a:rPr>
              <a:t>N</a:t>
            </a:r>
            <a:r>
              <a:rPr lang="fr-FR" b="1" baseline="-25000" dirty="0">
                <a:solidFill>
                  <a:srgbClr val="C00000"/>
                </a:solidFill>
              </a:rPr>
              <a:t>-1</a:t>
            </a:r>
            <a:endParaRPr lang="fr-FR" b="1" dirty="0">
              <a:solidFill>
                <a:srgbClr val="C00000"/>
              </a:solidFill>
            </a:endParaRPr>
          </a:p>
        </p:txBody>
      </p:sp>
      <p:sp>
        <p:nvSpPr>
          <p:cNvPr id="80" name="ZoneTexte 79"/>
          <p:cNvSpPr txBox="1"/>
          <p:nvPr/>
        </p:nvSpPr>
        <p:spPr>
          <a:xfrm>
            <a:off x="5286380" y="6116262"/>
            <a:ext cx="1071570" cy="369332"/>
          </a:xfrm>
          <a:prstGeom prst="rect">
            <a:avLst/>
          </a:prstGeom>
          <a:noFill/>
        </p:spPr>
        <p:txBody>
          <a:bodyPr wrap="square" rtlCol="0">
            <a:spAutoFit/>
          </a:bodyPr>
          <a:lstStyle/>
          <a:p>
            <a:pPr algn="ctr"/>
            <a:r>
              <a:rPr lang="fr-FR" b="1" dirty="0" err="1">
                <a:solidFill>
                  <a:srgbClr val="C00000"/>
                </a:solidFill>
              </a:rPr>
              <a:t>g</a:t>
            </a:r>
            <a:r>
              <a:rPr lang="fr-FR" b="1" baseline="-25000" dirty="0" err="1">
                <a:solidFill>
                  <a:srgbClr val="C00000"/>
                </a:solidFill>
              </a:rPr>
              <a:t>N</a:t>
            </a:r>
            <a:r>
              <a:rPr lang="fr-FR" b="1" baseline="-25000" dirty="0">
                <a:solidFill>
                  <a:srgbClr val="C00000"/>
                </a:solidFill>
              </a:rPr>
              <a:t>-1</a:t>
            </a:r>
            <a:endParaRPr lang="fr-FR" b="1" dirty="0">
              <a:solidFill>
                <a:srgbClr val="C00000"/>
              </a:solidFill>
            </a:endParaRPr>
          </a:p>
        </p:txBody>
      </p:sp>
      <p:sp>
        <p:nvSpPr>
          <p:cNvPr id="81" name="ZoneTexte 80"/>
          <p:cNvSpPr txBox="1"/>
          <p:nvPr/>
        </p:nvSpPr>
        <p:spPr>
          <a:xfrm>
            <a:off x="3357554" y="6060064"/>
            <a:ext cx="428628" cy="369332"/>
          </a:xfrm>
          <a:prstGeom prst="rect">
            <a:avLst/>
          </a:prstGeom>
          <a:noFill/>
        </p:spPr>
        <p:txBody>
          <a:bodyPr wrap="square" rtlCol="0">
            <a:spAutoFit/>
          </a:bodyPr>
          <a:lstStyle/>
          <a:p>
            <a:r>
              <a:rPr lang="fr-FR" b="1" dirty="0"/>
              <a:t>2</a:t>
            </a:r>
            <a:r>
              <a:rPr lang="fr-FR" b="1" baseline="30000" dirty="0"/>
              <a:t>N</a:t>
            </a:r>
            <a:endParaRPr lang="fr-FR" b="1" dirty="0"/>
          </a:p>
        </p:txBody>
      </p:sp>
      <p:sp>
        <p:nvSpPr>
          <p:cNvPr id="84" name="ZoneTexte 83"/>
          <p:cNvSpPr txBox="1"/>
          <p:nvPr/>
        </p:nvSpPr>
        <p:spPr>
          <a:xfrm>
            <a:off x="3689058" y="6488692"/>
            <a:ext cx="811504" cy="369332"/>
          </a:xfrm>
          <a:prstGeom prst="rect">
            <a:avLst/>
          </a:prstGeom>
          <a:noFill/>
        </p:spPr>
        <p:txBody>
          <a:bodyPr wrap="square" rtlCol="0">
            <a:spAutoFit/>
          </a:bodyPr>
          <a:lstStyle/>
          <a:p>
            <a:r>
              <a:rPr lang="fr-FR" b="1" dirty="0" err="1">
                <a:solidFill>
                  <a:srgbClr val="002060"/>
                </a:solidFill>
              </a:rPr>
              <a:t>x</a:t>
            </a:r>
            <a:r>
              <a:rPr lang="fr-FR" b="1" baseline="-25000" dirty="0" err="1">
                <a:solidFill>
                  <a:srgbClr val="002060"/>
                </a:solidFill>
              </a:rPr>
              <a:t>N</a:t>
            </a:r>
            <a:r>
              <a:rPr lang="fr-FR" b="1" baseline="-25000" dirty="0">
                <a:solidFill>
                  <a:srgbClr val="002060"/>
                </a:solidFill>
              </a:rPr>
              <a:t>-1</a:t>
            </a:r>
            <a:r>
              <a:rPr lang="fr-FR" b="1" dirty="0">
                <a:solidFill>
                  <a:srgbClr val="002060"/>
                </a:solidFill>
              </a:rPr>
              <a:t>(n)</a:t>
            </a:r>
          </a:p>
        </p:txBody>
      </p:sp>
      <p:cxnSp>
        <p:nvCxnSpPr>
          <p:cNvPr id="87" name="Connecteur droit 86"/>
          <p:cNvCxnSpPr/>
          <p:nvPr/>
        </p:nvCxnSpPr>
        <p:spPr>
          <a:xfrm rot="5400000">
            <a:off x="634496" y="5493082"/>
            <a:ext cx="858050" cy="16034"/>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6956759" y="5543247"/>
            <a:ext cx="801058" cy="1588"/>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Connecteur en angle 89"/>
          <p:cNvCxnSpPr>
            <a:endCxn id="79" idx="1"/>
          </p:cNvCxnSpPr>
          <p:nvPr/>
        </p:nvCxnSpPr>
        <p:spPr>
          <a:xfrm>
            <a:off x="1071538" y="5929330"/>
            <a:ext cx="571504" cy="330640"/>
          </a:xfrm>
          <a:prstGeom prst="bentConnector3">
            <a:avLst>
              <a:gd name="adj1" fmla="val -6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a:stCxn id="80" idx="3"/>
          </p:cNvCxnSpPr>
          <p:nvPr/>
        </p:nvCxnSpPr>
        <p:spPr>
          <a:xfrm flipV="1">
            <a:off x="6357950" y="6000768"/>
            <a:ext cx="1000132" cy="300160"/>
          </a:xfrm>
          <a:prstGeom prst="bentConnector3">
            <a:avLst>
              <a:gd name="adj1" fmla="val 100285"/>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86" name="ZoneTexte 85"/>
          <p:cNvSpPr txBox="1"/>
          <p:nvPr/>
        </p:nvSpPr>
        <p:spPr>
          <a:xfrm>
            <a:off x="3357554" y="4845618"/>
            <a:ext cx="428628" cy="369332"/>
          </a:xfrm>
          <a:prstGeom prst="rect">
            <a:avLst/>
          </a:prstGeom>
          <a:noFill/>
        </p:spPr>
        <p:txBody>
          <a:bodyPr wrap="square" rtlCol="0">
            <a:spAutoFit/>
          </a:bodyPr>
          <a:lstStyle/>
          <a:p>
            <a:r>
              <a:rPr lang="fr-FR" b="1" dirty="0"/>
              <a:t>4</a:t>
            </a:r>
          </a:p>
        </p:txBody>
      </p:sp>
      <p:sp>
        <p:nvSpPr>
          <p:cNvPr id="89" name="ZoneTexte 88"/>
          <p:cNvSpPr txBox="1"/>
          <p:nvPr/>
        </p:nvSpPr>
        <p:spPr>
          <a:xfrm>
            <a:off x="4643438" y="3786190"/>
            <a:ext cx="428628" cy="369332"/>
          </a:xfrm>
          <a:prstGeom prst="rect">
            <a:avLst/>
          </a:prstGeom>
          <a:noFill/>
        </p:spPr>
        <p:txBody>
          <a:bodyPr wrap="square" rtlCol="0">
            <a:spAutoFit/>
          </a:bodyPr>
          <a:lstStyle/>
          <a:p>
            <a:r>
              <a:rPr lang="fr-FR" b="1" dirty="0"/>
              <a:t>2</a:t>
            </a:r>
          </a:p>
        </p:txBody>
      </p:sp>
      <p:sp>
        <p:nvSpPr>
          <p:cNvPr id="91" name="ZoneTexte 90"/>
          <p:cNvSpPr txBox="1"/>
          <p:nvPr/>
        </p:nvSpPr>
        <p:spPr>
          <a:xfrm>
            <a:off x="4643438" y="4857760"/>
            <a:ext cx="428628" cy="369332"/>
          </a:xfrm>
          <a:prstGeom prst="rect">
            <a:avLst/>
          </a:prstGeom>
          <a:noFill/>
        </p:spPr>
        <p:txBody>
          <a:bodyPr wrap="square" rtlCol="0">
            <a:spAutoFit/>
          </a:bodyPr>
          <a:lstStyle/>
          <a:p>
            <a:r>
              <a:rPr lang="fr-FR" b="1" dirty="0"/>
              <a:t>4</a:t>
            </a:r>
          </a:p>
        </p:txBody>
      </p:sp>
      <p:sp>
        <p:nvSpPr>
          <p:cNvPr id="92" name="ZoneTexte 91"/>
          <p:cNvSpPr txBox="1"/>
          <p:nvPr/>
        </p:nvSpPr>
        <p:spPr>
          <a:xfrm>
            <a:off x="4643438" y="6072206"/>
            <a:ext cx="428628" cy="369332"/>
          </a:xfrm>
          <a:prstGeom prst="rect">
            <a:avLst/>
          </a:prstGeom>
          <a:noFill/>
        </p:spPr>
        <p:txBody>
          <a:bodyPr wrap="square" rtlCol="0">
            <a:spAutoFit/>
          </a:bodyPr>
          <a:lstStyle/>
          <a:p>
            <a:r>
              <a:rPr lang="fr-FR" b="1" dirty="0"/>
              <a:t>2</a:t>
            </a:r>
            <a:r>
              <a:rPr lang="fr-FR" b="1" baseline="30000" dirty="0"/>
              <a:t>N</a:t>
            </a:r>
            <a:endParaRPr lang="fr-FR" b="1" dirty="0"/>
          </a:p>
        </p:txBody>
      </p:sp>
      <p:sp>
        <p:nvSpPr>
          <p:cNvPr id="95" name="ZoneTexte 94"/>
          <p:cNvSpPr txBox="1"/>
          <p:nvPr/>
        </p:nvSpPr>
        <p:spPr>
          <a:xfrm>
            <a:off x="0" y="1071546"/>
            <a:ext cx="9144000" cy="116955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Structure d’un banc de filtres à ondelettes discrètes pour a=2 (dyadique ou banc de filtres d'octave ''). Les filtres de synthèse </a:t>
            </a:r>
            <a:r>
              <a:rPr lang="fr-FR" sz="2400" b="1" dirty="0" err="1">
                <a:solidFill>
                  <a:srgbClr val="FF0000"/>
                </a:solidFill>
                <a:latin typeface="Times New Roman" pitchFamily="18" charset="0"/>
                <a:cs typeface="Times New Roman" pitchFamily="18" charset="0"/>
              </a:rPr>
              <a:t>g</a:t>
            </a:r>
            <a:r>
              <a:rPr lang="fr-FR" sz="2400" b="1" baseline="-25000" dirty="0" err="1">
                <a:solidFill>
                  <a:srgbClr val="FF0000"/>
                </a:solidFill>
                <a:latin typeface="Times New Roman" pitchFamily="18" charset="0"/>
                <a:cs typeface="Times New Roman" pitchFamily="18" charset="0"/>
              </a:rPr>
              <a:t>k</a:t>
            </a:r>
            <a:r>
              <a:rPr lang="fr-FR" sz="2200" dirty="0">
                <a:solidFill>
                  <a:srgbClr val="002060"/>
                </a:solidFill>
                <a:latin typeface="Times New Roman" pitchFamily="18" charset="0"/>
                <a:cs typeface="Times New Roman" pitchFamily="18" charset="0"/>
              </a:rPr>
              <a:t> peuvent être utilisés pour créer un  banc de </a:t>
            </a:r>
            <a:r>
              <a:rPr lang="fr-FR" sz="2200" b="1" u="sng" dirty="0">
                <a:solidFill>
                  <a:srgbClr val="002060"/>
                </a:solidFill>
                <a:latin typeface="Times New Roman" pitchFamily="18" charset="0"/>
                <a:cs typeface="Times New Roman" pitchFamily="18" charset="0"/>
              </a:rPr>
              <a:t>filtres </a:t>
            </a:r>
            <a:r>
              <a:rPr lang="fr-FR" sz="2200" b="1" u="sng" dirty="0" err="1">
                <a:solidFill>
                  <a:srgbClr val="002060"/>
                </a:solidFill>
                <a:latin typeface="Times New Roman" pitchFamily="18" charset="0"/>
                <a:cs typeface="Times New Roman" pitchFamily="18" charset="0"/>
              </a:rPr>
              <a:t>biorthogonaux</a:t>
            </a:r>
            <a:r>
              <a:rPr lang="fr-FR" sz="2200" dirty="0">
                <a:solidFill>
                  <a:srgbClr val="002060"/>
                </a:solidFill>
                <a:latin typeface="Times New Roman" pitchFamily="18" charset="0"/>
                <a:cs typeface="Times New Roman" pitchFamily="18" charset="0"/>
              </a:rPr>
              <a:t>. Si les </a:t>
            </a:r>
            <a:r>
              <a:rPr lang="fr-FR" sz="2200" dirty="0" err="1">
                <a:solidFill>
                  <a:srgbClr val="002060"/>
                </a:solidFill>
                <a:latin typeface="Times New Roman" pitchFamily="18" charset="0"/>
                <a:cs typeface="Times New Roman" pitchFamily="18" charset="0"/>
              </a:rPr>
              <a:t>h</a:t>
            </a:r>
            <a:r>
              <a:rPr lang="fr-FR" sz="2200" baseline="-25000" dirty="0" err="1">
                <a:solidFill>
                  <a:srgbClr val="002060"/>
                </a:solidFill>
                <a:latin typeface="Times New Roman" pitchFamily="18" charset="0"/>
                <a:cs typeface="Times New Roman" pitchFamily="18" charset="0"/>
              </a:rPr>
              <a:t>k</a:t>
            </a:r>
            <a:r>
              <a:rPr lang="fr-FR" sz="2200" dirty="0">
                <a:solidFill>
                  <a:srgbClr val="002060"/>
                </a:solidFill>
                <a:latin typeface="Times New Roman" pitchFamily="18" charset="0"/>
                <a:cs typeface="Times New Roman" pitchFamily="18" charset="0"/>
              </a:rPr>
              <a:t> sont orthonormés, alors </a:t>
            </a:r>
            <a:r>
              <a:rPr lang="fr-FR" sz="2400" b="1" dirty="0" err="1">
                <a:solidFill>
                  <a:srgbClr val="FF0000"/>
                </a:solidFill>
                <a:latin typeface="Times New Roman" pitchFamily="18" charset="0"/>
                <a:cs typeface="Times New Roman" pitchFamily="18" charset="0"/>
              </a:rPr>
              <a:t>g</a:t>
            </a:r>
            <a:r>
              <a:rPr lang="fr-FR" sz="2400" b="1" baseline="-25000" dirty="0" err="1">
                <a:solidFill>
                  <a:srgbClr val="FF0000"/>
                </a:solidFill>
                <a:latin typeface="Times New Roman" pitchFamily="18" charset="0"/>
                <a:cs typeface="Times New Roman" pitchFamily="18" charset="0"/>
              </a:rPr>
              <a:t>k</a:t>
            </a:r>
            <a:r>
              <a:rPr lang="fr-FR" sz="2400" b="1" dirty="0">
                <a:solidFill>
                  <a:srgbClr val="FF0000"/>
                </a:solidFill>
                <a:latin typeface="Times New Roman" pitchFamily="18" charset="0"/>
                <a:cs typeface="Times New Roman" pitchFamily="18" charset="0"/>
              </a:rPr>
              <a:t> = </a:t>
            </a:r>
            <a:r>
              <a:rPr lang="fr-FR" sz="2400" b="1" dirty="0" err="1">
                <a:solidFill>
                  <a:srgbClr val="FF0000"/>
                </a:solidFill>
                <a:latin typeface="Times New Roman" pitchFamily="18" charset="0"/>
                <a:cs typeface="Times New Roman" pitchFamily="18" charset="0"/>
              </a:rPr>
              <a:t>h</a:t>
            </a:r>
            <a:r>
              <a:rPr lang="fr-FR" sz="2400" b="1" baseline="-25000" dirty="0" err="1">
                <a:solidFill>
                  <a:srgbClr val="FF0000"/>
                </a:solidFill>
                <a:latin typeface="Times New Roman" pitchFamily="18" charset="0"/>
                <a:cs typeface="Times New Roman" pitchFamily="18" charset="0"/>
              </a:rPr>
              <a:t>k</a:t>
            </a:r>
            <a:r>
              <a:rPr lang="fr-FR" sz="2200" dirty="0">
                <a:solidFill>
                  <a:srgbClr val="002060"/>
                </a:solidFill>
                <a:latin typeface="Times New Roman" pitchFamily="18" charset="0"/>
                <a:cs typeface="Times New Roman" pitchFamily="18" charset="0"/>
              </a:rPr>
              <a:t>.</a:t>
            </a:r>
          </a:p>
        </p:txBody>
      </p:sp>
      <p:sp>
        <p:nvSpPr>
          <p:cNvPr id="99" name="Espace réservé du numéro de diapositive 98"/>
          <p:cNvSpPr>
            <a:spLocks noGrp="1"/>
          </p:cNvSpPr>
          <p:nvPr>
            <p:ph type="sldNum" sz="quarter" idx="12"/>
          </p:nvPr>
        </p:nvSpPr>
        <p:spPr/>
        <p:txBody>
          <a:bodyPr/>
          <a:lstStyle/>
          <a:p>
            <a:fld id="{2D849293-9FFB-455D-8E04-D5321DD3C202}" type="slidenum">
              <a:rPr lang="fr-FR" smtClean="0"/>
              <a:pPr/>
              <a:t>101</a:t>
            </a:fld>
            <a:endParaRPr lang="fr-FR"/>
          </a:p>
        </p:txBody>
      </p:sp>
      <p:sp>
        <p:nvSpPr>
          <p:cNvPr id="68" name="ZoneTexte 67"/>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BANCS D’ONDELETTES DISCRETS DYADIQUES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3" name="ZoneTexte 2"/>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TFCT      VS        DWT</a:t>
            </a:r>
          </a:p>
        </p:txBody>
      </p:sp>
      <p:pic>
        <p:nvPicPr>
          <p:cNvPr id="61442" name="Picture 2"/>
          <p:cNvPicPr>
            <a:picLocks noChangeAspect="1" noChangeArrowheads="1"/>
          </p:cNvPicPr>
          <p:nvPr/>
        </p:nvPicPr>
        <p:blipFill>
          <a:blip r:embed="rId2"/>
          <a:srcRect/>
          <a:stretch>
            <a:fillRect/>
          </a:stretch>
        </p:blipFill>
        <p:spPr bwMode="auto">
          <a:xfrm>
            <a:off x="389477" y="2500306"/>
            <a:ext cx="8325927" cy="3929090"/>
          </a:xfrm>
          <a:prstGeom prst="rect">
            <a:avLst/>
          </a:prstGeom>
          <a:noFill/>
          <a:ln w="9525">
            <a:noFill/>
            <a:miter lim="800000"/>
            <a:headEnd/>
            <a:tailEnd/>
          </a:ln>
          <a:effectLst/>
        </p:spPr>
      </p:pic>
      <p:sp>
        <p:nvSpPr>
          <p:cNvPr id="5" name="ZoneTexte 4"/>
          <p:cNvSpPr txBox="1"/>
          <p:nvPr/>
        </p:nvSpPr>
        <p:spPr>
          <a:xfrm>
            <a:off x="0" y="1035120"/>
            <a:ext cx="9144000" cy="1107996"/>
          </a:xfrm>
          <a:prstGeom prst="rect">
            <a:avLst/>
          </a:prstGeom>
          <a:noFill/>
        </p:spPr>
        <p:txBody>
          <a:bodyPr wrap="square" rtlCol="0">
            <a:spAutoFit/>
          </a:bodyPr>
          <a:lstStyle/>
          <a:p>
            <a:pPr algn="just"/>
            <a:r>
              <a:rPr lang="fr-FR" sz="2200" dirty="0">
                <a:solidFill>
                  <a:srgbClr val="7030A0"/>
                </a:solidFill>
              </a:rPr>
              <a:t>Pour mieux comprendre l’intérêt d’une analyse spectrale à l’aide d’une DWT par rapport à la transformée de Fourier à court terme (TFCT), regardons de plus près ces deux représentations temps/fréquences de chacune.</a:t>
            </a:r>
          </a:p>
        </p:txBody>
      </p:sp>
      <p:sp>
        <p:nvSpPr>
          <p:cNvPr id="6" name="ZoneTexte 5"/>
          <p:cNvSpPr txBox="1"/>
          <p:nvPr/>
        </p:nvSpPr>
        <p:spPr>
          <a:xfrm>
            <a:off x="0" y="6457914"/>
            <a:ext cx="9144000" cy="400110"/>
          </a:xfrm>
          <a:prstGeom prst="rect">
            <a:avLst/>
          </a:prstGeom>
          <a:noFill/>
        </p:spPr>
        <p:txBody>
          <a:bodyPr wrap="square" rtlCol="0">
            <a:spAutoFit/>
          </a:bodyPr>
          <a:lstStyle/>
          <a:p>
            <a:r>
              <a:rPr lang="fr-FR" sz="2000" b="1" dirty="0">
                <a:solidFill>
                  <a:srgbClr val="FF0000"/>
                </a:solidFill>
                <a:latin typeface="Times New Roman" pitchFamily="18" charset="0"/>
                <a:cs typeface="Times New Roman" pitchFamily="18" charset="0"/>
              </a:rPr>
              <a:t>      Transformée de Fourier à court terme    Banc de filtres d'ondelettes dyadiques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102</a:t>
            </a:fld>
            <a:endParaRPr lang="fr-F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103</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5" name="ZoneTexte 4"/>
          <p:cNvSpPr txBox="1"/>
          <p:nvPr/>
        </p:nvSpPr>
        <p:spPr>
          <a:xfrm>
            <a:off x="0" y="1214422"/>
            <a:ext cx="9144000" cy="5293757"/>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L’analyse multi-résolution ou AMR revient à projeter de l’ espace vectoriel des fonction réelles et de carré intégrable E=L</a:t>
            </a:r>
            <a:r>
              <a:rPr lang="fr-FR" sz="2200" baseline="30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(R), sur des sous-espaces vectoriels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baseline="300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de E. Autrement dit,  l’AMR de E=L</a:t>
            </a:r>
            <a:r>
              <a:rPr lang="fr-FR" sz="2200" baseline="30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(R) est </a:t>
            </a:r>
            <a:r>
              <a:rPr lang="fr-FR" sz="2200" dirty="0">
                <a:latin typeface="Times New Roman" pitchFamily="18" charset="0"/>
                <a:cs typeface="Times New Roman" pitchFamily="18" charset="0"/>
              </a:rPr>
              <a:t>une suite croissante </a:t>
            </a:r>
            <a:r>
              <a:rPr lang="fr-FR" sz="2200" dirty="0" err="1">
                <a:latin typeface="Times New Roman" pitchFamily="18" charset="0"/>
                <a:cs typeface="Times New Roman" pitchFamily="18" charset="0"/>
              </a:rPr>
              <a:t>V</a:t>
            </a:r>
            <a:r>
              <a:rPr lang="fr-FR" sz="2200" baseline="30000" dirty="0" err="1">
                <a:latin typeface="Times New Roman" pitchFamily="18" charset="0"/>
                <a:cs typeface="Times New Roman" pitchFamily="18" charset="0"/>
              </a:rPr>
              <a:t>j</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j∈Z</a:t>
            </a:r>
            <a:r>
              <a:rPr lang="fr-FR" sz="2200" dirty="0">
                <a:latin typeface="Times New Roman" pitchFamily="18" charset="0"/>
                <a:cs typeface="Times New Roman" pitchFamily="18" charset="0"/>
              </a:rPr>
              <a:t> de sous-espaces vectoriels fermés de </a:t>
            </a:r>
            <a:r>
              <a:rPr lang="fr-FR" sz="2200" dirty="0">
                <a:solidFill>
                  <a:srgbClr val="002060"/>
                </a:solidFill>
                <a:latin typeface="Times New Roman" pitchFamily="18" charset="0"/>
                <a:cs typeface="Times New Roman" pitchFamily="18" charset="0"/>
              </a:rPr>
              <a:t>E=L</a:t>
            </a:r>
            <a:r>
              <a:rPr lang="fr-FR" sz="2200" baseline="30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(R), où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sym typeface="Symbol"/>
              </a:rPr>
              <a:t>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baseline="30000" dirty="0">
                <a:solidFill>
                  <a:srgbClr val="002060"/>
                </a:solidFill>
                <a:latin typeface="Times New Roman" pitchFamily="18" charset="0"/>
                <a:cs typeface="Times New Roman" pitchFamily="18" charset="0"/>
              </a:rPr>
              <a:t>+1</a:t>
            </a:r>
            <a:r>
              <a:rPr lang="fr-FR" sz="2200" dirty="0">
                <a:solidFill>
                  <a:srgbClr val="002060"/>
                </a:solidFill>
                <a:latin typeface="Times New Roman" pitchFamily="18" charset="0"/>
                <a:cs typeface="Times New Roman" pitchFamily="18" charset="0"/>
              </a:rPr>
              <a:t> , pas d’intersections entre tous les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baseline="300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et leurs unions est dense dans E.</a:t>
            </a:r>
          </a:p>
          <a:p>
            <a:pPr algn="just"/>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Les ondelettes </a:t>
            </a:r>
            <a:r>
              <a:rPr lang="vi-VN" sz="2200" dirty="0">
                <a:solidFill>
                  <a:srgbClr val="7030A0"/>
                </a:solidFill>
                <a:latin typeface="Times New Roman" pitchFamily="18" charset="0"/>
                <a:cs typeface="Times New Roman" pitchFamily="18" charset="0"/>
              </a:rPr>
              <a:t>dyadiques :</a:t>
            </a:r>
            <a:r>
              <a:rPr lang="fr-FR" sz="2200" dirty="0">
                <a:solidFill>
                  <a:srgbClr val="7030A0"/>
                </a:solidFill>
                <a:latin typeface="Times New Roman" pitchFamily="18" charset="0"/>
                <a:cs typeface="Times New Roman" pitchFamily="18" charset="0"/>
              </a:rPr>
              <a:t> </a:t>
            </a:r>
            <a:r>
              <a:rPr lang="vi-VN" sz="2200" dirty="0">
                <a:solidFill>
                  <a:srgbClr val="7030A0"/>
                </a:solidFill>
                <a:latin typeface="Times New Roman" pitchFamily="18" charset="0"/>
                <a:cs typeface="Times New Roman" pitchFamily="18" charset="0"/>
              </a:rPr>
              <a:t>suppriment la redondance</a:t>
            </a:r>
            <a:r>
              <a:rPr lang="fr-FR" sz="2200" dirty="0">
                <a:solidFill>
                  <a:srgbClr val="7030A0"/>
                </a:solidFill>
                <a:latin typeface="Times New Roman" pitchFamily="18" charset="0"/>
                <a:cs typeface="Times New Roman" pitchFamily="18" charset="0"/>
              </a:rPr>
              <a:t> </a:t>
            </a:r>
            <a:r>
              <a:rPr lang="vi-VN" sz="2200" dirty="0">
                <a:solidFill>
                  <a:srgbClr val="7030A0"/>
                </a:solidFill>
                <a:latin typeface="Times New Roman" pitchFamily="18" charset="0"/>
                <a:cs typeface="Times New Roman" pitchFamily="18" charset="0"/>
              </a:rPr>
              <a:t>mais pas de</a:t>
            </a:r>
            <a:r>
              <a:rPr lang="fr-FR" sz="2200" dirty="0">
                <a:solidFill>
                  <a:srgbClr val="7030A0"/>
                </a:solidFill>
                <a:latin typeface="Times New Roman" pitchFamily="18" charset="0"/>
                <a:cs typeface="Times New Roman" pitchFamily="18" charset="0"/>
              </a:rPr>
              <a:t> </a:t>
            </a:r>
            <a:r>
              <a:rPr lang="vi-VN" sz="2200" dirty="0">
                <a:solidFill>
                  <a:srgbClr val="7030A0"/>
                </a:solidFill>
                <a:latin typeface="Times New Roman" pitchFamily="18" charset="0"/>
                <a:cs typeface="Times New Roman" pitchFamily="18" charset="0"/>
              </a:rPr>
              <a:t>garanties de construire des bases d’ondelettes orthonorm</a:t>
            </a:r>
            <a:r>
              <a:rPr lang="fr-FR" sz="2200" dirty="0">
                <a:solidFill>
                  <a:srgbClr val="7030A0"/>
                </a:solidFill>
                <a:latin typeface="Times New Roman" pitchFamily="18" charset="0"/>
                <a:cs typeface="Times New Roman" pitchFamily="18" charset="0"/>
              </a:rPr>
              <a:t>é</a:t>
            </a:r>
            <a:r>
              <a:rPr lang="vi-VN" sz="2200" dirty="0">
                <a:solidFill>
                  <a:srgbClr val="7030A0"/>
                </a:solidFill>
                <a:latin typeface="Times New Roman" pitchFamily="18" charset="0"/>
                <a:cs typeface="Times New Roman" pitchFamily="18" charset="0"/>
              </a:rPr>
              <a:t>es</a:t>
            </a:r>
            <a:r>
              <a:rPr lang="fr-FR" sz="2200" dirty="0">
                <a:solidFill>
                  <a:srgbClr val="7030A0"/>
                </a:solidFill>
                <a:latin typeface="Times New Roman" pitchFamily="18" charset="0"/>
                <a:cs typeface="Times New Roman" pitchFamily="18" charset="0"/>
              </a:rPr>
              <a:t>,</a:t>
            </a:r>
          </a:p>
          <a:p>
            <a:pPr algn="just"/>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Multi-r</a:t>
            </a:r>
            <a:r>
              <a:rPr lang="fr-FR" sz="2200" dirty="0" err="1">
                <a:solidFill>
                  <a:srgbClr val="0070C0"/>
                </a:solidFill>
                <a:latin typeface="Times New Roman" pitchFamily="18" charset="0"/>
                <a:cs typeface="Times New Roman" pitchFamily="18" charset="0"/>
              </a:rPr>
              <a:t>és</a:t>
            </a:r>
            <a:r>
              <a:rPr lang="vi-VN" sz="2200" dirty="0">
                <a:solidFill>
                  <a:srgbClr val="0070C0"/>
                </a:solidFill>
                <a:latin typeface="Times New Roman" pitchFamily="18" charset="0"/>
                <a:cs typeface="Times New Roman" pitchFamily="18" charset="0"/>
              </a:rPr>
              <a:t>olution :</a:t>
            </a:r>
            <a:r>
              <a:rPr lang="fr-FR" sz="2200" dirty="0">
                <a:solidFill>
                  <a:srgbClr val="0070C0"/>
                </a:solidFill>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formalisme g</a:t>
            </a:r>
            <a:r>
              <a:rPr lang="fr-FR" sz="2200" dirty="0">
                <a:solidFill>
                  <a:srgbClr val="0070C0"/>
                </a:solidFill>
                <a:latin typeface="Times New Roman" pitchFamily="18" charset="0"/>
                <a:cs typeface="Times New Roman" pitchFamily="18" charset="0"/>
              </a:rPr>
              <a:t>é</a:t>
            </a:r>
            <a:r>
              <a:rPr lang="vi-VN" sz="2200" dirty="0">
                <a:solidFill>
                  <a:srgbClr val="0070C0"/>
                </a:solidFill>
                <a:latin typeface="Times New Roman" pitchFamily="18" charset="0"/>
                <a:cs typeface="Times New Roman" pitchFamily="18" charset="0"/>
              </a:rPr>
              <a:t>n</a:t>
            </a:r>
            <a:r>
              <a:rPr lang="fr-FR" sz="2200" dirty="0">
                <a:solidFill>
                  <a:srgbClr val="0070C0"/>
                </a:solidFill>
                <a:latin typeface="Times New Roman" pitchFamily="18" charset="0"/>
                <a:cs typeface="Times New Roman" pitchFamily="18" charset="0"/>
              </a:rPr>
              <a:t>é</a:t>
            </a:r>
            <a:r>
              <a:rPr lang="vi-VN" sz="2200" dirty="0">
                <a:solidFill>
                  <a:srgbClr val="0070C0"/>
                </a:solidFill>
                <a:latin typeface="Times New Roman" pitchFamily="18" charset="0"/>
                <a:cs typeface="Times New Roman" pitchFamily="18" charset="0"/>
              </a:rPr>
              <a:t>ral pour construire des bases</a:t>
            </a:r>
            <a:r>
              <a:rPr lang="fr-FR" sz="2200" dirty="0">
                <a:solidFill>
                  <a:srgbClr val="0070C0"/>
                </a:solidFill>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d’ondelettes orthonorm</a:t>
            </a:r>
            <a:r>
              <a:rPr lang="fr-FR" sz="2200" dirty="0">
                <a:solidFill>
                  <a:srgbClr val="0070C0"/>
                </a:solidFill>
                <a:latin typeface="Times New Roman" pitchFamily="18" charset="0"/>
                <a:cs typeface="Times New Roman" pitchFamily="18" charset="0"/>
              </a:rPr>
              <a:t>é</a:t>
            </a:r>
            <a:r>
              <a:rPr lang="vi-VN" sz="2200" dirty="0">
                <a:solidFill>
                  <a:srgbClr val="0070C0"/>
                </a:solidFill>
                <a:latin typeface="Times New Roman" pitchFamily="18" charset="0"/>
                <a:cs typeface="Times New Roman" pitchFamily="18" charset="0"/>
              </a:rPr>
              <a:t>es</a:t>
            </a:r>
            <a:endParaRPr lang="fr-FR" sz="2200" dirty="0">
              <a:solidFill>
                <a:srgbClr val="0070C0"/>
              </a:solidFill>
              <a:latin typeface="Times New Roman" pitchFamily="18" charset="0"/>
              <a:cs typeface="Times New Roman" pitchFamily="18" charset="0"/>
            </a:endParaRPr>
          </a:p>
          <a:p>
            <a:pPr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algn="just"/>
            <a:r>
              <a:rPr lang="fr-FR" sz="2200" dirty="0">
                <a:solidFill>
                  <a:srgbClr val="00B050"/>
                </a:solidFill>
                <a:latin typeface="Times New Roman" pitchFamily="18" charset="0"/>
                <a:cs typeface="Times New Roman" pitchFamily="18" charset="0"/>
              </a:rPr>
              <a:t>Donc l’AMR implique que le signal, à une résolution donnée, contient toutes les informations du signal aux résolutions plus grossières, donc l’espaceV0 est contenu dans V1</a:t>
            </a: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104</a:t>
            </a:fld>
            <a:endParaRPr lang="fr-FR"/>
          </a:p>
        </p:txBody>
      </p:sp>
      <p:pic>
        <p:nvPicPr>
          <p:cNvPr id="107522" name="Picture 2"/>
          <p:cNvPicPr>
            <a:picLocks noChangeAspect="1" noChangeArrowheads="1"/>
          </p:cNvPicPr>
          <p:nvPr/>
        </p:nvPicPr>
        <p:blipFill>
          <a:blip r:embed="rId2"/>
          <a:srcRect/>
          <a:stretch>
            <a:fillRect/>
          </a:stretch>
        </p:blipFill>
        <p:spPr bwMode="auto">
          <a:xfrm>
            <a:off x="617362" y="1928802"/>
            <a:ext cx="8061377" cy="3786214"/>
          </a:xfrm>
          <a:prstGeom prst="rect">
            <a:avLst/>
          </a:prstGeom>
          <a:noFill/>
          <a:ln w="9525">
            <a:noFill/>
            <a:miter lim="800000"/>
            <a:headEnd/>
            <a:tailEnd/>
          </a:ln>
          <a:effectLst/>
        </p:spPr>
      </p:pic>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
        <p:nvSpPr>
          <p:cNvPr id="7" name="ZoneTexte 6"/>
          <p:cNvSpPr txBox="1"/>
          <p:nvPr/>
        </p:nvSpPr>
        <p:spPr>
          <a:xfrm>
            <a:off x="0" y="1283601"/>
            <a:ext cx="9144000" cy="430887"/>
          </a:xfrm>
          <a:prstGeom prst="rect">
            <a:avLst/>
          </a:prstGeom>
          <a:noFill/>
        </p:spPr>
        <p:txBody>
          <a:bodyPr wrap="square" rtlCol="0">
            <a:spAutoFit/>
          </a:bodyPr>
          <a:lstStyle/>
          <a:p>
            <a:r>
              <a:rPr lang="fr-FR" sz="2200" b="1" u="sng" dirty="0">
                <a:solidFill>
                  <a:schemeClr val="accent6">
                    <a:lumMod val="50000"/>
                  </a:schemeClr>
                </a:solidFill>
                <a:latin typeface="Times New Roman" pitchFamily="18" charset="0"/>
                <a:cs typeface="Times New Roman" pitchFamily="18" charset="0"/>
              </a:rPr>
              <a:t>Définition et formalisme Mathématique de l’AMR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105</a:t>
            </a:fld>
            <a:endParaRPr lang="fr-FR"/>
          </a:p>
        </p:txBody>
      </p:sp>
      <p:sp>
        <p:nvSpPr>
          <p:cNvPr id="3" name="ZoneTexte 2"/>
          <p:cNvSpPr txBox="1"/>
          <p:nvPr/>
        </p:nvSpPr>
        <p:spPr>
          <a:xfrm>
            <a:off x="-32" y="1298564"/>
            <a:ext cx="9144000" cy="5509200"/>
          </a:xfrm>
          <a:prstGeom prst="rect">
            <a:avLst/>
          </a:prstGeom>
          <a:noFill/>
        </p:spPr>
        <p:txBody>
          <a:bodyPr wrap="square" rtlCol="0">
            <a:spAutoFit/>
          </a:bodyPr>
          <a:lstStyle/>
          <a:p>
            <a:pPr algn="just"/>
            <a:r>
              <a:rPr lang="fr-FR" sz="2200" b="1" dirty="0">
                <a:solidFill>
                  <a:srgbClr val="C00000"/>
                </a:solidFill>
                <a:latin typeface="Times New Roman" pitchFamily="18" charset="0"/>
                <a:cs typeface="Times New Roman" pitchFamily="18" charset="0"/>
              </a:rPr>
              <a:t>L'analyse </a:t>
            </a:r>
            <a:r>
              <a:rPr lang="fr-FR" sz="2200" b="1" dirty="0" err="1">
                <a:solidFill>
                  <a:srgbClr val="C00000"/>
                </a:solidFill>
                <a:latin typeface="Times New Roman" pitchFamily="18" charset="0"/>
                <a:cs typeface="Times New Roman" pitchFamily="18" charset="0"/>
              </a:rPr>
              <a:t>multirésolution</a:t>
            </a:r>
            <a:r>
              <a:rPr lang="fr-FR" sz="2200" b="1" dirty="0">
                <a:solidFill>
                  <a:srgbClr val="C00000"/>
                </a:solidFill>
                <a:latin typeface="Times New Roman" pitchFamily="18" charset="0"/>
                <a:cs typeface="Times New Roman" pitchFamily="18" charset="0"/>
              </a:rPr>
              <a:t> (AMR) dyadique </a:t>
            </a:r>
            <a:r>
              <a:rPr lang="fr-FR" sz="2200" dirty="0">
                <a:solidFill>
                  <a:srgbClr val="002060"/>
                </a:solidFill>
                <a:latin typeface="Times New Roman" pitchFamily="18" charset="0"/>
                <a:cs typeface="Times New Roman" pitchFamily="18" charset="0"/>
              </a:rPr>
              <a:t>construit une succession d'intervalles de fréquence sous la forme de (π/2</a:t>
            </a:r>
            <a:r>
              <a:rPr lang="fr-FR" sz="2200" baseline="30000" dirty="0">
                <a:solidFill>
                  <a:srgbClr val="002060"/>
                </a:solidFill>
                <a:latin typeface="Times New Roman" pitchFamily="18" charset="0"/>
                <a:cs typeface="Times New Roman" pitchFamily="18" charset="0"/>
              </a:rPr>
              <a:t>j</a:t>
            </a:r>
            <a:r>
              <a:rPr lang="fr-FR" sz="2200" dirty="0">
                <a:solidFill>
                  <a:srgbClr val="002060"/>
                </a:solidFill>
                <a:latin typeface="Times New Roman" pitchFamily="18" charset="0"/>
                <a:cs typeface="Times New Roman" pitchFamily="18" charset="0"/>
              </a:rPr>
              <a:t>, π/2</a:t>
            </a:r>
            <a:r>
              <a:rPr lang="fr-FR" sz="2200" baseline="30000" dirty="0">
                <a:solidFill>
                  <a:srgbClr val="002060"/>
                </a:solidFill>
                <a:latin typeface="Times New Roman" pitchFamily="18" charset="0"/>
                <a:cs typeface="Times New Roman" pitchFamily="18" charset="0"/>
              </a:rPr>
              <a:t>j-1</a:t>
            </a:r>
            <a:r>
              <a:rPr lang="fr-FR" sz="2200" dirty="0">
                <a:solidFill>
                  <a:srgbClr val="002060"/>
                </a:solidFill>
                <a:latin typeface="Times New Roman" pitchFamily="18" charset="0"/>
                <a:cs typeface="Times New Roman" pitchFamily="18" charset="0"/>
              </a:rPr>
              <a:t>); j = 1, 2,…, m dont les largeurs de bande sont divisées par deux à plusieurs reprises dans la descente des hautes fréquences vers basses fréquences. Les transformées en ondelettes dyadiques sont donc des échantillonnages en échelle des transformées en ondelettes suivant une suite géométrique de raison 2. </a:t>
            </a: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Cet exemple montre </a:t>
            </a:r>
            <a:r>
              <a:rPr lang="fr-FR" sz="2200" dirty="0" err="1">
                <a:solidFill>
                  <a:srgbClr val="C00000"/>
                </a:solidFill>
                <a:latin typeface="Times New Roman" pitchFamily="18" charset="0"/>
                <a:cs typeface="Times New Roman" pitchFamily="18" charset="0"/>
              </a:rPr>
              <a:t>lareprésentation</a:t>
            </a:r>
            <a:r>
              <a:rPr lang="fr-FR" sz="2200" dirty="0">
                <a:solidFill>
                  <a:srgbClr val="C00000"/>
                </a:solidFill>
                <a:latin typeface="Times New Roman" pitchFamily="18" charset="0"/>
                <a:cs typeface="Times New Roman" pitchFamily="18" charset="0"/>
              </a:rPr>
              <a:t> des différents intervalles de fréquences obtenu pour un niveau de décomposition égal à 3</a:t>
            </a:r>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Elle s'implémente par des bancs de filtres à reconstruction parfaite.</a:t>
            </a: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cxnSp>
        <p:nvCxnSpPr>
          <p:cNvPr id="8" name="Connecteur droit avec flèche 7"/>
          <p:cNvCxnSpPr/>
          <p:nvPr/>
        </p:nvCxnSpPr>
        <p:spPr>
          <a:xfrm>
            <a:off x="214282" y="4857760"/>
            <a:ext cx="8929718" cy="7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499304" y="4143380"/>
            <a:ext cx="142876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14282" y="4071942"/>
            <a:ext cx="7200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785786" y="4214818"/>
            <a:ext cx="785818" cy="50006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785786"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428728" y="4071942"/>
            <a:ext cx="720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6200000" flipH="1">
            <a:off x="2000233"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flipH="1" flipV="1">
            <a:off x="2000232" y="4214818"/>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643174" y="4071942"/>
            <a:ext cx="1440000"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6200000" flipH="1">
            <a:off x="3957194" y="4228887"/>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572000" y="4071942"/>
            <a:ext cx="2880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flipH="1" flipV="1">
            <a:off x="3929058" y="4214818"/>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6200000" flipH="1">
            <a:off x="7358081" y="4228887"/>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1142976" y="4857760"/>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2327394" y="4871034"/>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4256220" y="4885102"/>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7944448" y="4913238"/>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7370" y="4886994"/>
            <a:ext cx="500034" cy="400110"/>
          </a:xfrm>
          <a:prstGeom prst="rect">
            <a:avLst/>
          </a:prstGeom>
          <a:noFill/>
        </p:spPr>
        <p:txBody>
          <a:bodyPr wrap="square" rtlCol="0">
            <a:spAutoFit/>
          </a:bodyPr>
          <a:lstStyle/>
          <a:p>
            <a:r>
              <a:rPr lang="fr-FR" sz="2000" b="1" dirty="0">
                <a:solidFill>
                  <a:srgbClr val="FF0000"/>
                </a:solidFill>
              </a:rPr>
              <a:t>0</a:t>
            </a:r>
          </a:p>
        </p:txBody>
      </p:sp>
      <p:sp>
        <p:nvSpPr>
          <p:cNvPr id="35" name="ZoneTexte 34"/>
          <p:cNvSpPr txBox="1"/>
          <p:nvPr/>
        </p:nvSpPr>
        <p:spPr>
          <a:xfrm>
            <a:off x="1000132" y="4886278"/>
            <a:ext cx="642910" cy="400110"/>
          </a:xfrm>
          <a:prstGeom prst="rect">
            <a:avLst/>
          </a:prstGeom>
          <a:noFill/>
        </p:spPr>
        <p:txBody>
          <a:bodyPr wrap="square" rtlCol="0">
            <a:spAutoFit/>
          </a:bodyPr>
          <a:lstStyle/>
          <a:p>
            <a:r>
              <a:rPr lang="fr-FR" sz="2000" b="1" dirty="0">
                <a:solidFill>
                  <a:srgbClr val="FF0000"/>
                </a:solidFill>
                <a:sym typeface="Symbol"/>
              </a:rPr>
              <a:t>8</a:t>
            </a:r>
            <a:endParaRPr lang="fr-FR" sz="2000" b="1" dirty="0">
              <a:solidFill>
                <a:srgbClr val="FF0000"/>
              </a:solidFill>
            </a:endParaRPr>
          </a:p>
        </p:txBody>
      </p:sp>
      <p:sp>
        <p:nvSpPr>
          <p:cNvPr id="36" name="ZoneTexte 35"/>
          <p:cNvSpPr txBox="1"/>
          <p:nvPr/>
        </p:nvSpPr>
        <p:spPr>
          <a:xfrm>
            <a:off x="2143108" y="4857760"/>
            <a:ext cx="642910" cy="400110"/>
          </a:xfrm>
          <a:prstGeom prst="rect">
            <a:avLst/>
          </a:prstGeom>
          <a:noFill/>
        </p:spPr>
        <p:txBody>
          <a:bodyPr wrap="square" rtlCol="0">
            <a:spAutoFit/>
          </a:bodyPr>
          <a:lstStyle/>
          <a:p>
            <a:r>
              <a:rPr lang="fr-FR" sz="2000" b="1" dirty="0">
                <a:solidFill>
                  <a:srgbClr val="FF0000"/>
                </a:solidFill>
                <a:sym typeface="Symbol"/>
              </a:rPr>
              <a:t>4</a:t>
            </a:r>
            <a:endParaRPr lang="fr-FR" sz="2000" b="1" dirty="0">
              <a:solidFill>
                <a:srgbClr val="FF0000"/>
              </a:solidFill>
            </a:endParaRPr>
          </a:p>
        </p:txBody>
      </p:sp>
      <p:sp>
        <p:nvSpPr>
          <p:cNvPr id="37" name="ZoneTexte 36"/>
          <p:cNvSpPr txBox="1"/>
          <p:nvPr/>
        </p:nvSpPr>
        <p:spPr>
          <a:xfrm>
            <a:off x="4071966" y="4857760"/>
            <a:ext cx="642910" cy="400110"/>
          </a:xfrm>
          <a:prstGeom prst="rect">
            <a:avLst/>
          </a:prstGeom>
          <a:noFill/>
        </p:spPr>
        <p:txBody>
          <a:bodyPr wrap="square" rtlCol="0">
            <a:spAutoFit/>
          </a:bodyPr>
          <a:lstStyle/>
          <a:p>
            <a:r>
              <a:rPr lang="fr-FR" sz="2000" b="1" dirty="0">
                <a:solidFill>
                  <a:srgbClr val="FF0000"/>
                </a:solidFill>
                <a:sym typeface="Symbol"/>
              </a:rPr>
              <a:t>2</a:t>
            </a:r>
            <a:endParaRPr lang="fr-FR" sz="2000" b="1" dirty="0">
              <a:solidFill>
                <a:srgbClr val="FF0000"/>
              </a:solidFill>
            </a:endParaRPr>
          </a:p>
        </p:txBody>
      </p:sp>
      <p:sp>
        <p:nvSpPr>
          <p:cNvPr id="38" name="ZoneTexte 37"/>
          <p:cNvSpPr txBox="1"/>
          <p:nvPr/>
        </p:nvSpPr>
        <p:spPr>
          <a:xfrm>
            <a:off x="7786742" y="4857760"/>
            <a:ext cx="428596" cy="400110"/>
          </a:xfrm>
          <a:prstGeom prst="rect">
            <a:avLst/>
          </a:prstGeom>
          <a:noFill/>
        </p:spPr>
        <p:txBody>
          <a:bodyPr wrap="square" rtlCol="0">
            <a:spAutoFit/>
          </a:bodyPr>
          <a:lstStyle/>
          <a:p>
            <a:r>
              <a:rPr lang="fr-FR" sz="2000" b="1" dirty="0">
                <a:solidFill>
                  <a:srgbClr val="FF0000"/>
                </a:solidFill>
                <a:sym typeface="Symbol"/>
              </a:rPr>
              <a:t></a:t>
            </a:r>
            <a:endParaRPr lang="fr-FR" sz="2000" b="1" dirty="0">
              <a:solidFill>
                <a:srgbClr val="FF0000"/>
              </a:solidFill>
            </a:endParaRPr>
          </a:p>
        </p:txBody>
      </p:sp>
      <p:sp>
        <p:nvSpPr>
          <p:cNvPr id="39" name="ZoneTexte 38"/>
          <p:cNvSpPr txBox="1"/>
          <p:nvPr/>
        </p:nvSpPr>
        <p:spPr>
          <a:xfrm>
            <a:off x="8786874" y="4857760"/>
            <a:ext cx="428596" cy="400110"/>
          </a:xfrm>
          <a:prstGeom prst="rect">
            <a:avLst/>
          </a:prstGeom>
          <a:noFill/>
        </p:spPr>
        <p:txBody>
          <a:bodyPr wrap="square" rtlCol="0">
            <a:spAutoFit/>
          </a:bodyPr>
          <a:lstStyle/>
          <a:p>
            <a:r>
              <a:rPr lang="fr-FR" sz="2000" b="1" dirty="0">
                <a:solidFill>
                  <a:srgbClr val="FF0000"/>
                </a:solidFill>
                <a:sym typeface="Symbol"/>
              </a:rPr>
              <a:t></a:t>
            </a:r>
            <a:endParaRPr lang="fr-FR" sz="2000" b="1" dirty="0">
              <a:solidFill>
                <a:srgbClr val="FF0000"/>
              </a:solidFill>
            </a:endParaRPr>
          </a:p>
        </p:txBody>
      </p:sp>
      <p:sp>
        <p:nvSpPr>
          <p:cNvPr id="40" name="ZoneTexte 39"/>
          <p:cNvSpPr txBox="1"/>
          <p:nvPr/>
        </p:nvSpPr>
        <p:spPr>
          <a:xfrm>
            <a:off x="357158" y="3357562"/>
            <a:ext cx="8501122" cy="369332"/>
          </a:xfrm>
          <a:prstGeom prst="rect">
            <a:avLst/>
          </a:prstGeom>
          <a:noFill/>
        </p:spPr>
        <p:txBody>
          <a:bodyPr wrap="square" rtlCol="0">
            <a:spAutoFit/>
          </a:bodyPr>
          <a:lstStyle/>
          <a:p>
            <a:r>
              <a:rPr lang="fr-FR" b="1" dirty="0">
                <a:solidFill>
                  <a:srgbClr val="C00000"/>
                </a:solidFill>
              </a:rPr>
              <a:t>Bandes spectrales:</a:t>
            </a:r>
          </a:p>
        </p:txBody>
      </p:sp>
      <p:sp>
        <p:nvSpPr>
          <p:cNvPr id="41" name="ZoneTexte 40"/>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noChangeArrowheads="1"/>
          </p:cNvPicPr>
          <p:nvPr/>
        </p:nvPicPr>
        <p:blipFill>
          <a:blip r:embed="rId2"/>
          <a:srcRect/>
          <a:stretch>
            <a:fillRect/>
          </a:stretch>
        </p:blipFill>
        <p:spPr bwMode="auto">
          <a:xfrm>
            <a:off x="490538" y="1285860"/>
            <a:ext cx="8162925" cy="2847975"/>
          </a:xfrm>
          <a:prstGeom prst="rect">
            <a:avLst/>
          </a:prstGeom>
          <a:noFill/>
          <a:ln w="9525">
            <a:noFill/>
            <a:miter lim="800000"/>
            <a:headEnd/>
            <a:tailEnd/>
          </a:ln>
          <a:effectLst/>
        </p:spPr>
      </p:pic>
      <p:sp>
        <p:nvSpPr>
          <p:cNvPr id="5" name="ZoneTexte 4"/>
          <p:cNvSpPr txBox="1"/>
          <p:nvPr/>
        </p:nvSpPr>
        <p:spPr>
          <a:xfrm>
            <a:off x="0" y="926411"/>
            <a:ext cx="9144000" cy="430887"/>
          </a:xfrm>
          <a:prstGeom prst="rect">
            <a:avLst/>
          </a:prstGeom>
          <a:noFill/>
        </p:spPr>
        <p:txBody>
          <a:bodyPr wrap="square" rtlCol="0">
            <a:spAutoFit/>
          </a:bodyPr>
          <a:lstStyle/>
          <a:p>
            <a:r>
              <a:rPr lang="fr-FR" sz="2200" b="1" u="sng" dirty="0">
                <a:solidFill>
                  <a:srgbClr val="002060"/>
                </a:solidFill>
                <a:latin typeface="Times New Roman" pitchFamily="18" charset="0"/>
                <a:cs typeface="Times New Roman" pitchFamily="18" charset="0"/>
              </a:rPr>
              <a:t>Exemple d’une DWT 1D (Analyse et Synthèse)  à 3 niveaux </a:t>
            </a:r>
          </a:p>
        </p:txBody>
      </p:sp>
      <p:sp>
        <p:nvSpPr>
          <p:cNvPr id="6" name="ZoneTexte 5"/>
          <p:cNvSpPr txBox="1"/>
          <p:nvPr/>
        </p:nvSpPr>
        <p:spPr>
          <a:xfrm>
            <a:off x="857224" y="4000505"/>
            <a:ext cx="3500462" cy="461665"/>
          </a:xfrm>
          <a:prstGeom prst="rect">
            <a:avLst/>
          </a:prstGeom>
          <a:noFill/>
        </p:spPr>
        <p:txBody>
          <a:bodyPr wrap="square" rtlCol="0">
            <a:spAutoFit/>
          </a:bodyPr>
          <a:lstStyle/>
          <a:p>
            <a:r>
              <a:rPr lang="fr-FR" sz="2400" b="1" dirty="0">
                <a:solidFill>
                  <a:srgbClr val="FF0000"/>
                </a:solidFill>
                <a:latin typeface="Times New Roman" pitchFamily="18" charset="0"/>
                <a:cs typeface="Times New Roman" pitchFamily="18" charset="0"/>
              </a:rPr>
              <a:t>Décomposition: Analyse</a:t>
            </a:r>
          </a:p>
        </p:txBody>
      </p:sp>
      <p:sp>
        <p:nvSpPr>
          <p:cNvPr id="7" name="Accolade ouvrante 6"/>
          <p:cNvSpPr/>
          <p:nvPr/>
        </p:nvSpPr>
        <p:spPr>
          <a:xfrm rot="16200000">
            <a:off x="2250695" y="1964091"/>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rot="16200000">
            <a:off x="6322661" y="1964092"/>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000628" y="4000505"/>
            <a:ext cx="3714776" cy="461665"/>
          </a:xfrm>
          <a:prstGeom prst="rect">
            <a:avLst/>
          </a:prstGeom>
          <a:noFill/>
        </p:spPr>
        <p:txBody>
          <a:bodyPr wrap="square" rtlCol="0">
            <a:spAutoFit/>
          </a:bodyPr>
          <a:lstStyle/>
          <a:p>
            <a:r>
              <a:rPr lang="fr-FR" sz="2400" b="1" dirty="0">
                <a:solidFill>
                  <a:srgbClr val="FF0000"/>
                </a:solidFill>
                <a:latin typeface="Times New Roman" pitchFamily="18" charset="0"/>
                <a:cs typeface="Times New Roman" pitchFamily="18" charset="0"/>
              </a:rPr>
              <a:t>Reconstruction : Synthèse</a:t>
            </a:r>
          </a:p>
        </p:txBody>
      </p:sp>
      <p:pic>
        <p:nvPicPr>
          <p:cNvPr id="106498" name="Picture 2"/>
          <p:cNvPicPr>
            <a:picLocks noChangeAspect="1" noChangeArrowheads="1"/>
          </p:cNvPicPr>
          <p:nvPr/>
        </p:nvPicPr>
        <p:blipFill>
          <a:blip r:embed="rId3"/>
          <a:srcRect/>
          <a:stretch>
            <a:fillRect/>
          </a:stretch>
        </p:blipFill>
        <p:spPr bwMode="auto">
          <a:xfrm>
            <a:off x="2143108" y="5072074"/>
            <a:ext cx="4929222" cy="1045957"/>
          </a:xfrm>
          <a:prstGeom prst="rect">
            <a:avLst/>
          </a:prstGeom>
          <a:noFill/>
          <a:ln w="9525">
            <a:noFill/>
            <a:miter lim="800000"/>
            <a:headEnd/>
            <a:tailEnd/>
          </a:ln>
          <a:effectLst/>
        </p:spPr>
      </p:pic>
      <p:sp>
        <p:nvSpPr>
          <p:cNvPr id="11" name="ZoneTexte 10"/>
          <p:cNvSpPr txBox="1"/>
          <p:nvPr/>
        </p:nvSpPr>
        <p:spPr>
          <a:xfrm>
            <a:off x="2214546" y="6072206"/>
            <a:ext cx="4429156" cy="400110"/>
          </a:xfrm>
          <a:prstGeom prst="rect">
            <a:avLst/>
          </a:prstGeom>
          <a:noFill/>
        </p:spPr>
        <p:txBody>
          <a:bodyPr wrap="square" rtlCol="0">
            <a:spAutoFit/>
          </a:bodyPr>
          <a:lstStyle/>
          <a:p>
            <a:r>
              <a:rPr lang="fr-FR" sz="2000" b="1" dirty="0">
                <a:solidFill>
                  <a:srgbClr val="7030A0"/>
                </a:solidFill>
                <a:latin typeface="Times New Roman" pitchFamily="18" charset="0"/>
                <a:cs typeface="Times New Roman" pitchFamily="18" charset="0"/>
              </a:rPr>
              <a:t>Analyse spectrale de la décomposition </a:t>
            </a:r>
          </a:p>
        </p:txBody>
      </p:sp>
      <p:sp>
        <p:nvSpPr>
          <p:cNvPr id="12" name="ZoneTexte 11"/>
          <p:cNvSpPr txBox="1"/>
          <p:nvPr/>
        </p:nvSpPr>
        <p:spPr>
          <a:xfrm>
            <a:off x="6929454" y="5774312"/>
            <a:ext cx="1500198" cy="369332"/>
          </a:xfrm>
          <a:prstGeom prst="rect">
            <a:avLst/>
          </a:prstGeom>
          <a:noFill/>
        </p:spPr>
        <p:txBody>
          <a:bodyPr wrap="square" rtlCol="0">
            <a:spAutoFit/>
          </a:bodyPr>
          <a:lstStyle/>
          <a:p>
            <a:r>
              <a:rPr lang="fr-FR" b="1" dirty="0">
                <a:solidFill>
                  <a:srgbClr val="FF0000"/>
                </a:solidFill>
              </a:rPr>
              <a:t>f : fréquence</a:t>
            </a:r>
          </a:p>
        </p:txBody>
      </p:sp>
      <p:sp>
        <p:nvSpPr>
          <p:cNvPr id="13" name="ZoneTexte 12"/>
          <p:cNvSpPr txBox="1"/>
          <p:nvPr/>
        </p:nvSpPr>
        <p:spPr>
          <a:xfrm>
            <a:off x="1928794" y="5843824"/>
            <a:ext cx="5143536" cy="369332"/>
          </a:xfrm>
          <a:prstGeom prst="rect">
            <a:avLst/>
          </a:prstGeom>
          <a:solidFill>
            <a:schemeClr val="bg1"/>
          </a:solidFill>
        </p:spPr>
        <p:txBody>
          <a:bodyPr wrap="square" rtlCol="0">
            <a:spAutoFit/>
          </a:bodyPr>
          <a:lstStyle/>
          <a:p>
            <a:r>
              <a:rPr lang="fr-FR" dirty="0"/>
              <a:t>   </a:t>
            </a:r>
            <a:r>
              <a:rPr lang="fr-FR" b="1" dirty="0">
                <a:solidFill>
                  <a:srgbClr val="0070C0"/>
                </a:solidFill>
              </a:rPr>
              <a:t>0      </a:t>
            </a:r>
            <a:r>
              <a:rPr lang="fr-FR" b="1" dirty="0" err="1">
                <a:solidFill>
                  <a:srgbClr val="0070C0"/>
                </a:solidFill>
              </a:rPr>
              <a:t>fe</a:t>
            </a:r>
            <a:r>
              <a:rPr lang="fr-FR" b="1" dirty="0">
                <a:solidFill>
                  <a:srgbClr val="0070C0"/>
                </a:solidFill>
              </a:rPr>
              <a:t>/8     </a:t>
            </a:r>
            <a:r>
              <a:rPr lang="fr-FR" b="1" dirty="0" err="1">
                <a:solidFill>
                  <a:srgbClr val="0070C0"/>
                </a:solidFill>
              </a:rPr>
              <a:t>fe</a:t>
            </a:r>
            <a:r>
              <a:rPr lang="fr-FR" b="1" dirty="0">
                <a:solidFill>
                  <a:srgbClr val="0070C0"/>
                </a:solidFill>
              </a:rPr>
              <a:t>/4              </a:t>
            </a:r>
            <a:r>
              <a:rPr lang="fr-FR" b="1" dirty="0" err="1">
                <a:solidFill>
                  <a:srgbClr val="0070C0"/>
                </a:solidFill>
              </a:rPr>
              <a:t>fe</a:t>
            </a:r>
            <a:r>
              <a:rPr lang="fr-FR" b="1" dirty="0">
                <a:solidFill>
                  <a:srgbClr val="0070C0"/>
                </a:solidFill>
              </a:rPr>
              <a:t>/4                                  </a:t>
            </a:r>
            <a:r>
              <a:rPr lang="fr-FR" b="1" dirty="0" err="1">
                <a:solidFill>
                  <a:srgbClr val="0070C0"/>
                </a:solidFill>
              </a:rPr>
              <a:t>fe</a:t>
            </a:r>
            <a:r>
              <a:rPr lang="fr-FR" b="1" dirty="0">
                <a:solidFill>
                  <a:srgbClr val="0070C0"/>
                </a:solidFill>
              </a:rPr>
              <a:t>/2</a:t>
            </a:r>
          </a:p>
        </p:txBody>
      </p:sp>
      <p:sp>
        <p:nvSpPr>
          <p:cNvPr id="14" name="ZoneTexte 13"/>
          <p:cNvSpPr txBox="1"/>
          <p:nvPr/>
        </p:nvSpPr>
        <p:spPr>
          <a:xfrm>
            <a:off x="0" y="4929198"/>
            <a:ext cx="2285984" cy="338554"/>
          </a:xfrm>
          <a:prstGeom prst="rect">
            <a:avLst/>
          </a:prstGeom>
          <a:noFill/>
        </p:spPr>
        <p:txBody>
          <a:bodyPr wrap="square" rtlCol="0">
            <a:spAutoFit/>
          </a:bodyPr>
          <a:lstStyle/>
          <a:p>
            <a:r>
              <a:rPr lang="fr-FR" sz="1600" b="1" dirty="0">
                <a:solidFill>
                  <a:srgbClr val="7030A0"/>
                </a:solidFill>
                <a:latin typeface="Times New Roman" pitchFamily="18" charset="0"/>
                <a:cs typeface="Times New Roman" pitchFamily="18" charset="0"/>
              </a:rPr>
              <a:t>Bande Approximation</a:t>
            </a:r>
          </a:p>
        </p:txBody>
      </p:sp>
      <p:sp>
        <p:nvSpPr>
          <p:cNvPr id="15" name="ZoneTexte 14"/>
          <p:cNvSpPr txBox="1"/>
          <p:nvPr/>
        </p:nvSpPr>
        <p:spPr>
          <a:xfrm>
            <a:off x="2357422" y="4929198"/>
            <a:ext cx="1714512" cy="369332"/>
          </a:xfrm>
          <a:prstGeom prst="rect">
            <a:avLst/>
          </a:prstGeom>
          <a:noFill/>
        </p:spPr>
        <p:txBody>
          <a:bodyPr wrap="square" rtlCol="0">
            <a:spAutoFit/>
          </a:bodyPr>
          <a:lstStyle/>
          <a:p>
            <a:r>
              <a:rPr lang="fr-FR" b="1" dirty="0">
                <a:solidFill>
                  <a:srgbClr val="7030A0"/>
                </a:solidFill>
                <a:latin typeface="Times New Roman" pitchFamily="18" charset="0"/>
                <a:cs typeface="Times New Roman" pitchFamily="18" charset="0"/>
              </a:rPr>
              <a:t>Bande détail 3</a:t>
            </a:r>
          </a:p>
        </p:txBody>
      </p:sp>
      <p:sp>
        <p:nvSpPr>
          <p:cNvPr id="16" name="ZoneTexte 15"/>
          <p:cNvSpPr txBox="1"/>
          <p:nvPr/>
        </p:nvSpPr>
        <p:spPr>
          <a:xfrm>
            <a:off x="4000496" y="4929198"/>
            <a:ext cx="1714512" cy="369332"/>
          </a:xfrm>
          <a:prstGeom prst="rect">
            <a:avLst/>
          </a:prstGeom>
          <a:noFill/>
        </p:spPr>
        <p:txBody>
          <a:bodyPr wrap="square" rtlCol="0">
            <a:spAutoFit/>
          </a:bodyPr>
          <a:lstStyle/>
          <a:p>
            <a:r>
              <a:rPr lang="fr-FR" b="1" dirty="0">
                <a:solidFill>
                  <a:srgbClr val="7030A0"/>
                </a:solidFill>
                <a:latin typeface="Times New Roman" pitchFamily="18" charset="0"/>
                <a:cs typeface="Times New Roman" pitchFamily="18" charset="0"/>
              </a:rPr>
              <a:t>Bande détail 2</a:t>
            </a:r>
          </a:p>
        </p:txBody>
      </p:sp>
      <p:sp>
        <p:nvSpPr>
          <p:cNvPr id="17" name="ZoneTexte 16"/>
          <p:cNvSpPr txBox="1"/>
          <p:nvPr/>
        </p:nvSpPr>
        <p:spPr>
          <a:xfrm>
            <a:off x="5643570" y="4929198"/>
            <a:ext cx="1714512" cy="369332"/>
          </a:xfrm>
          <a:prstGeom prst="rect">
            <a:avLst/>
          </a:prstGeom>
          <a:noFill/>
        </p:spPr>
        <p:txBody>
          <a:bodyPr wrap="square" rtlCol="0">
            <a:spAutoFit/>
          </a:bodyPr>
          <a:lstStyle/>
          <a:p>
            <a:r>
              <a:rPr lang="fr-FR" b="1" dirty="0">
                <a:solidFill>
                  <a:srgbClr val="7030A0"/>
                </a:solidFill>
                <a:latin typeface="Times New Roman" pitchFamily="18" charset="0"/>
                <a:cs typeface="Times New Roman" pitchFamily="18" charset="0"/>
              </a:rPr>
              <a:t>Bande détail 1</a:t>
            </a:r>
          </a:p>
        </p:txBody>
      </p:sp>
      <p:cxnSp>
        <p:nvCxnSpPr>
          <p:cNvPr id="19" name="Connecteur droit avec flèche 18"/>
          <p:cNvCxnSpPr>
            <a:stCxn id="14" idx="2"/>
          </p:cNvCxnSpPr>
          <p:nvPr/>
        </p:nvCxnSpPr>
        <p:spPr>
          <a:xfrm rot="16200000" flipH="1">
            <a:off x="1598013" y="4812731"/>
            <a:ext cx="304388" cy="12144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a:off x="2857488" y="5429264"/>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flipV="1">
            <a:off x="4000496" y="5214950"/>
            <a:ext cx="571504" cy="357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0800000" flipV="1">
            <a:off x="5643570" y="5214950"/>
            <a:ext cx="571504" cy="428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24" name="Espace réservé du numéro de diapositive 23"/>
          <p:cNvSpPr>
            <a:spLocks noGrp="1"/>
          </p:cNvSpPr>
          <p:nvPr>
            <p:ph type="sldNum" sz="quarter" idx="12"/>
          </p:nvPr>
        </p:nvSpPr>
        <p:spPr/>
        <p:txBody>
          <a:bodyPr/>
          <a:lstStyle/>
          <a:p>
            <a:fld id="{2D849293-9FFB-455D-8E04-D5321DD3C202}" type="slidenum">
              <a:rPr lang="fr-FR" smtClean="0"/>
              <a:pPr/>
              <a:t>106</a:t>
            </a:fld>
            <a:endParaRPr lang="fr-FR"/>
          </a:p>
        </p:txBody>
      </p:sp>
      <p:sp>
        <p:nvSpPr>
          <p:cNvPr id="27" name="ZoneTexte 26"/>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785786" y="857233"/>
            <a:ext cx="7572428" cy="1785950"/>
          </a:xfrm>
          <a:prstGeom prst="rect">
            <a:avLst/>
          </a:prstGeom>
          <a:noFill/>
        </p:spPr>
      </p:pic>
      <p:sp>
        <p:nvSpPr>
          <p:cNvPr id="24" name="ZoneTexte 23"/>
          <p:cNvSpPr txBox="1"/>
          <p:nvPr/>
        </p:nvSpPr>
        <p:spPr>
          <a:xfrm>
            <a:off x="2357422" y="642918"/>
            <a:ext cx="1928826" cy="369332"/>
          </a:xfrm>
          <a:prstGeom prst="rect">
            <a:avLst/>
          </a:prstGeom>
          <a:noFill/>
        </p:spPr>
        <p:txBody>
          <a:bodyPr wrap="square" rtlCol="0">
            <a:spAutoFit/>
          </a:bodyPr>
          <a:lstStyle/>
          <a:p>
            <a:r>
              <a:rPr lang="fr-FR" b="1" dirty="0">
                <a:solidFill>
                  <a:srgbClr val="0070C0"/>
                </a:solidFill>
              </a:rPr>
              <a:t>Détail de niveau1</a:t>
            </a:r>
          </a:p>
        </p:txBody>
      </p:sp>
      <p:sp>
        <p:nvSpPr>
          <p:cNvPr id="25" name="ZoneTexte 24"/>
          <p:cNvSpPr txBox="1"/>
          <p:nvPr/>
        </p:nvSpPr>
        <p:spPr>
          <a:xfrm>
            <a:off x="3643306" y="1273718"/>
            <a:ext cx="1928826" cy="369332"/>
          </a:xfrm>
          <a:prstGeom prst="rect">
            <a:avLst/>
          </a:prstGeom>
          <a:noFill/>
        </p:spPr>
        <p:txBody>
          <a:bodyPr wrap="square" rtlCol="0">
            <a:spAutoFit/>
          </a:bodyPr>
          <a:lstStyle/>
          <a:p>
            <a:r>
              <a:rPr lang="fr-FR" b="1" dirty="0">
                <a:solidFill>
                  <a:srgbClr val="0070C0"/>
                </a:solidFill>
              </a:rPr>
              <a:t>Détail de niveau2</a:t>
            </a:r>
          </a:p>
        </p:txBody>
      </p:sp>
      <p:sp>
        <p:nvSpPr>
          <p:cNvPr id="26" name="ZoneTexte 25"/>
          <p:cNvSpPr txBox="1"/>
          <p:nvPr/>
        </p:nvSpPr>
        <p:spPr>
          <a:xfrm>
            <a:off x="3643306" y="2071678"/>
            <a:ext cx="1928826" cy="369332"/>
          </a:xfrm>
          <a:prstGeom prst="rect">
            <a:avLst/>
          </a:prstGeom>
          <a:noFill/>
        </p:spPr>
        <p:txBody>
          <a:bodyPr wrap="square" rtlCol="0">
            <a:spAutoFit/>
          </a:bodyPr>
          <a:lstStyle/>
          <a:p>
            <a:r>
              <a:rPr lang="fr-FR" b="1" dirty="0">
                <a:solidFill>
                  <a:srgbClr val="FF0000"/>
                </a:solidFill>
              </a:rPr>
              <a:t>Approximation</a:t>
            </a:r>
          </a:p>
        </p:txBody>
      </p:sp>
      <p:sp>
        <p:nvSpPr>
          <p:cNvPr id="27" name="Accolade ouvrante 26"/>
          <p:cNvSpPr/>
          <p:nvPr/>
        </p:nvSpPr>
        <p:spPr>
          <a:xfrm rot="16200000">
            <a:off x="2172542" y="1228291"/>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ccolade ouvrante 27"/>
          <p:cNvSpPr/>
          <p:nvPr/>
        </p:nvSpPr>
        <p:spPr>
          <a:xfrm rot="16200000">
            <a:off x="6315946" y="1213125"/>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0" y="2814576"/>
            <a:ext cx="4929190" cy="400110"/>
          </a:xfrm>
          <a:prstGeom prst="rect">
            <a:avLst/>
          </a:prstGeom>
          <a:noFill/>
        </p:spPr>
        <p:txBody>
          <a:bodyPr wrap="square" rtlCol="0">
            <a:spAutoFit/>
          </a:bodyPr>
          <a:lstStyle/>
          <a:p>
            <a:pPr algn="ctr"/>
            <a:r>
              <a:rPr lang="fr-FR" sz="2000" b="1" dirty="0">
                <a:solidFill>
                  <a:srgbClr val="FF0000"/>
                </a:solidFill>
                <a:latin typeface="Times New Roman" pitchFamily="18" charset="0"/>
                <a:cs typeface="Times New Roman" pitchFamily="18" charset="0"/>
              </a:rPr>
              <a:t>Décomposition ou analyse</a:t>
            </a:r>
          </a:p>
        </p:txBody>
      </p:sp>
      <p:sp>
        <p:nvSpPr>
          <p:cNvPr id="30" name="ZoneTexte 29"/>
          <p:cNvSpPr txBox="1"/>
          <p:nvPr/>
        </p:nvSpPr>
        <p:spPr>
          <a:xfrm>
            <a:off x="4929190" y="2857496"/>
            <a:ext cx="4214810" cy="400110"/>
          </a:xfrm>
          <a:prstGeom prst="rect">
            <a:avLst/>
          </a:prstGeom>
          <a:noFill/>
        </p:spPr>
        <p:txBody>
          <a:bodyPr wrap="square" rtlCol="0">
            <a:spAutoFit/>
          </a:bodyPr>
          <a:lstStyle/>
          <a:p>
            <a:r>
              <a:rPr lang="fr-FR" sz="2000" b="1" dirty="0">
                <a:solidFill>
                  <a:srgbClr val="FF0000"/>
                </a:solidFill>
                <a:latin typeface="Times New Roman" pitchFamily="18" charset="0"/>
                <a:cs typeface="Times New Roman" pitchFamily="18" charset="0"/>
              </a:rPr>
              <a:t>Reconstruction ou synthèse</a:t>
            </a:r>
          </a:p>
        </p:txBody>
      </p:sp>
      <p:sp>
        <p:nvSpPr>
          <p:cNvPr id="31" name="ZoneTexte 30"/>
          <p:cNvSpPr txBox="1"/>
          <p:nvPr/>
        </p:nvSpPr>
        <p:spPr>
          <a:xfrm>
            <a:off x="0" y="1097805"/>
            <a:ext cx="1285852" cy="830997"/>
          </a:xfrm>
          <a:prstGeom prst="rect">
            <a:avLst/>
          </a:prstGeom>
          <a:noFill/>
        </p:spPr>
        <p:txBody>
          <a:bodyPr wrap="square" rtlCol="0">
            <a:spAutoFit/>
          </a:bodyPr>
          <a:lstStyle/>
          <a:p>
            <a:r>
              <a:rPr lang="fr-FR" sz="2400" b="1" dirty="0">
                <a:solidFill>
                  <a:srgbClr val="00B050"/>
                </a:solidFill>
              </a:rPr>
              <a:t>Signal original</a:t>
            </a:r>
          </a:p>
        </p:txBody>
      </p:sp>
      <p:sp>
        <p:nvSpPr>
          <p:cNvPr id="32" name="ZoneTexte 31"/>
          <p:cNvSpPr txBox="1"/>
          <p:nvPr/>
        </p:nvSpPr>
        <p:spPr>
          <a:xfrm>
            <a:off x="7929586" y="1496785"/>
            <a:ext cx="1285852" cy="646331"/>
          </a:xfrm>
          <a:prstGeom prst="rect">
            <a:avLst/>
          </a:prstGeom>
          <a:noFill/>
        </p:spPr>
        <p:txBody>
          <a:bodyPr wrap="square" rtlCol="0">
            <a:spAutoFit/>
          </a:bodyPr>
          <a:lstStyle/>
          <a:p>
            <a:r>
              <a:rPr lang="fr-FR" b="1" dirty="0">
                <a:solidFill>
                  <a:srgbClr val="00B050"/>
                </a:solidFill>
              </a:rPr>
              <a:t>Signal Reconstruit</a:t>
            </a:r>
          </a:p>
        </p:txBody>
      </p:sp>
      <p:graphicFrame>
        <p:nvGraphicFramePr>
          <p:cNvPr id="63490" name="Object 2"/>
          <p:cNvGraphicFramePr>
            <a:graphicFrameLocks noChangeAspect="1"/>
          </p:cNvGraphicFramePr>
          <p:nvPr/>
        </p:nvGraphicFramePr>
        <p:xfrm>
          <a:off x="285777" y="3929066"/>
          <a:ext cx="3571875" cy="581025"/>
        </p:xfrm>
        <a:graphic>
          <a:graphicData uri="http://schemas.openxmlformats.org/presentationml/2006/ole">
            <mc:AlternateContent xmlns:mc="http://schemas.openxmlformats.org/markup-compatibility/2006">
              <mc:Choice xmlns:v="urn:schemas-microsoft-com:vml" Requires="v">
                <p:oleObj spid="_x0000_s357404" name="Équation" r:id="rId4" imgW="1524000" imgH="254000" progId="Equation.3">
                  <p:embed/>
                </p:oleObj>
              </mc:Choice>
              <mc:Fallback>
                <p:oleObj name="Équation" r:id="rId4" imgW="1524000" imgH="254000" progId="Equation.3">
                  <p:embed/>
                  <p:pic>
                    <p:nvPicPr>
                      <p:cNvPr id="634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77" y="3929066"/>
                        <a:ext cx="357187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1" name="Object 3"/>
          <p:cNvGraphicFramePr>
            <a:graphicFrameLocks noChangeAspect="1"/>
          </p:cNvGraphicFramePr>
          <p:nvPr/>
        </p:nvGraphicFramePr>
        <p:xfrm>
          <a:off x="4786339" y="3929066"/>
          <a:ext cx="3643313" cy="623888"/>
        </p:xfrm>
        <a:graphic>
          <a:graphicData uri="http://schemas.openxmlformats.org/presentationml/2006/ole">
            <mc:AlternateContent xmlns:mc="http://schemas.openxmlformats.org/markup-compatibility/2006">
              <mc:Choice xmlns:v="urn:schemas-microsoft-com:vml" Requires="v">
                <p:oleObj spid="_x0000_s357405" name="Équation" r:id="rId6" imgW="1435100" imgH="254000" progId="Equation.3">
                  <p:embed/>
                </p:oleObj>
              </mc:Choice>
              <mc:Fallback>
                <p:oleObj name="Équation" r:id="rId6" imgW="1435100" imgH="254000" progId="Equation.3">
                  <p:embed/>
                  <p:pic>
                    <p:nvPicPr>
                      <p:cNvPr id="6349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6339" y="3929066"/>
                        <a:ext cx="3643313"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ZoneTexte 33"/>
          <p:cNvSpPr txBox="1"/>
          <p:nvPr/>
        </p:nvSpPr>
        <p:spPr>
          <a:xfrm>
            <a:off x="0" y="3214686"/>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Les réponses </a:t>
            </a:r>
            <a:r>
              <a:rPr lang="fr-FR" sz="2000" dirty="0" err="1">
                <a:solidFill>
                  <a:srgbClr val="002060"/>
                </a:solidFill>
                <a:latin typeface="Times New Roman" pitchFamily="18" charset="0"/>
                <a:cs typeface="Times New Roman" pitchFamily="18" charset="0"/>
              </a:rPr>
              <a:t>impulsionnelles</a:t>
            </a:r>
            <a:r>
              <a:rPr lang="fr-FR" sz="2000" dirty="0">
                <a:solidFill>
                  <a:srgbClr val="002060"/>
                </a:solidFill>
                <a:latin typeface="Times New Roman" pitchFamily="18" charset="0"/>
                <a:cs typeface="Times New Roman" pitchFamily="18" charset="0"/>
              </a:rPr>
              <a:t> des paires des filtres d’analyse (décomposition) et de synthèse (reconstruction) sont reliées par les relations suivantes :</a:t>
            </a:r>
          </a:p>
        </p:txBody>
      </p:sp>
      <p:sp>
        <p:nvSpPr>
          <p:cNvPr id="35" name="ZoneTexte 34"/>
          <p:cNvSpPr txBox="1"/>
          <p:nvPr/>
        </p:nvSpPr>
        <p:spPr>
          <a:xfrm>
            <a:off x="0" y="4572008"/>
            <a:ext cx="9144000" cy="2246769"/>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Une transformée en ondelette discrète est caractérisée aussi par le nombre de niveaux de décomposition que l’on note par exemple m. On obtiendra alors pour un n niveaux de décompositions:</a:t>
            </a:r>
          </a:p>
          <a:p>
            <a:pPr algn="just">
              <a:buFont typeface="Wingdings" pitchFamily="2" charset="2"/>
              <a:buChar char="q"/>
            </a:pPr>
            <a:r>
              <a:rPr lang="fr-FR" sz="2000"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Une approximation  (les basses fréquences) composée de N/2</a:t>
            </a:r>
            <a:r>
              <a:rPr lang="fr-FR" sz="2000" baseline="30000" dirty="0">
                <a:solidFill>
                  <a:srgbClr val="7030A0"/>
                </a:solidFill>
                <a:latin typeface="Times New Roman" pitchFamily="18" charset="0"/>
                <a:cs typeface="Times New Roman" pitchFamily="18" charset="0"/>
              </a:rPr>
              <a:t>m</a:t>
            </a:r>
            <a:r>
              <a:rPr lang="fr-FR" sz="2000" dirty="0">
                <a:solidFill>
                  <a:srgbClr val="7030A0"/>
                </a:solidFill>
                <a:latin typeface="Times New Roman" pitchFamily="18" charset="0"/>
                <a:cs typeface="Times New Roman" pitchFamily="18" charset="0"/>
              </a:rPr>
              <a:t> échantillons (où N est le nombre d’échantillons du signal original</a:t>
            </a:r>
          </a:p>
          <a:p>
            <a:pPr algn="just">
              <a:buFont typeface="Wingdings" pitchFamily="2" charset="2"/>
              <a:buChar char="q"/>
            </a:pPr>
            <a:r>
              <a:rPr lang="fr-FR" sz="2000" dirty="0">
                <a:latin typeface="Times New Roman" pitchFamily="18" charset="0"/>
                <a:cs typeface="Times New Roman" pitchFamily="18" charset="0"/>
              </a:rPr>
              <a:t> </a:t>
            </a:r>
            <a:r>
              <a:rPr lang="fr-FR" sz="2000" dirty="0">
                <a:solidFill>
                  <a:srgbClr val="00B050"/>
                </a:solidFill>
                <a:latin typeface="Times New Roman" pitchFamily="18" charset="0"/>
                <a:cs typeface="Times New Roman" pitchFamily="18" charset="0"/>
              </a:rPr>
              <a:t>m détails (les hautes fréquences à des niveaux différents) composés respectivement de N/2, N/4, N/8 …., N/2</a:t>
            </a:r>
            <a:r>
              <a:rPr lang="fr-FR" sz="2000" baseline="30000" dirty="0">
                <a:solidFill>
                  <a:srgbClr val="00B050"/>
                </a:solidFill>
                <a:latin typeface="Times New Roman" pitchFamily="18" charset="0"/>
                <a:cs typeface="Times New Roman" pitchFamily="18" charset="0"/>
              </a:rPr>
              <a:t>m</a:t>
            </a:r>
            <a:r>
              <a:rPr lang="fr-FR" sz="2000" dirty="0">
                <a:solidFill>
                  <a:srgbClr val="00B050"/>
                </a:solidFill>
                <a:latin typeface="Times New Roman" pitchFamily="18" charset="0"/>
                <a:cs typeface="Times New Roman" pitchFamily="18" charset="0"/>
              </a:rPr>
              <a:t> échantillons </a:t>
            </a:r>
          </a:p>
        </p:txBody>
      </p:sp>
      <p:sp>
        <p:nvSpPr>
          <p:cNvPr id="37" name="ZoneTexte 3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38" name="Espace réservé du numéro de diapositive 37"/>
          <p:cNvSpPr>
            <a:spLocks noGrp="1"/>
          </p:cNvSpPr>
          <p:nvPr>
            <p:ph type="sldNum" sz="quarter" idx="12"/>
          </p:nvPr>
        </p:nvSpPr>
        <p:spPr/>
        <p:txBody>
          <a:bodyPr/>
          <a:lstStyle/>
          <a:p>
            <a:fld id="{2D849293-9FFB-455D-8E04-D5321DD3C202}" type="slidenum">
              <a:rPr lang="fr-FR" smtClean="0"/>
              <a:pPr/>
              <a:t>107</a:t>
            </a:fld>
            <a:endParaRPr lang="fr-F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108</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Ondelettes orthogonales et </a:t>
            </a:r>
            <a:r>
              <a:rPr lang="fr-FR" sz="2400" b="1" dirty="0" err="1">
                <a:solidFill>
                  <a:srgbClr val="002060"/>
                </a:solidFill>
                <a:latin typeface="Times New Roman" pitchFamily="18" charset="0"/>
                <a:cs typeface="Times New Roman" pitchFamily="18" charset="0"/>
              </a:rPr>
              <a:t>biorthogonales</a:t>
            </a:r>
            <a:endParaRPr lang="fr-FR" sz="2400" b="1" dirty="0">
              <a:solidFill>
                <a:srgbClr val="002060"/>
              </a:solidFill>
              <a:latin typeface="Times New Roman" pitchFamily="18" charset="0"/>
              <a:cs typeface="Times New Roman" pitchFamily="18" charset="0"/>
            </a:endParaRPr>
          </a:p>
        </p:txBody>
      </p:sp>
      <p:sp>
        <p:nvSpPr>
          <p:cNvPr id="5" name="ZoneTexte 4"/>
          <p:cNvSpPr txBox="1"/>
          <p:nvPr/>
        </p:nvSpPr>
        <p:spPr>
          <a:xfrm>
            <a:off x="0" y="1285860"/>
            <a:ext cx="9144000" cy="4832092"/>
          </a:xfrm>
          <a:prstGeom prst="rect">
            <a:avLst/>
          </a:prstGeom>
          <a:noFill/>
        </p:spPr>
        <p:txBody>
          <a:bodyPr wrap="square" rtlCol="0">
            <a:spAutoFit/>
          </a:bodyPr>
          <a:lstStyle/>
          <a:p>
            <a:pPr algn="just"/>
            <a:r>
              <a:rPr lang="vi-VN" sz="2200" dirty="0">
                <a:solidFill>
                  <a:srgbClr val="0070C0"/>
                </a:solidFill>
                <a:latin typeface="+mj-lt"/>
              </a:rPr>
              <a:t>Dans la transform</a:t>
            </a:r>
            <a:r>
              <a:rPr lang="fr-FR" sz="2200" dirty="0">
                <a:solidFill>
                  <a:srgbClr val="0070C0"/>
                </a:solidFill>
                <a:latin typeface="+mj-lt"/>
              </a:rPr>
              <a:t>é</a:t>
            </a:r>
            <a:r>
              <a:rPr lang="vi-VN" sz="2200" dirty="0">
                <a:solidFill>
                  <a:srgbClr val="0070C0"/>
                </a:solidFill>
                <a:latin typeface="+mj-lt"/>
              </a:rPr>
              <a:t>e en ondelettes orthogonales, on utilise le m</a:t>
            </a:r>
            <a:r>
              <a:rPr lang="fr-FR" sz="2200" dirty="0">
                <a:solidFill>
                  <a:srgbClr val="0070C0"/>
                </a:solidFill>
                <a:latin typeface="+mj-lt"/>
              </a:rPr>
              <a:t>ê</a:t>
            </a:r>
            <a:r>
              <a:rPr lang="vi-VN" sz="2200" dirty="0">
                <a:solidFill>
                  <a:srgbClr val="0070C0"/>
                </a:solidFill>
                <a:latin typeface="+mj-lt"/>
              </a:rPr>
              <a:t>me filtre</a:t>
            </a:r>
            <a:r>
              <a:rPr lang="fr-FR" sz="2200" dirty="0">
                <a:solidFill>
                  <a:srgbClr val="0070C0"/>
                </a:solidFill>
                <a:latin typeface="+mj-lt"/>
              </a:rPr>
              <a:t> (</a:t>
            </a:r>
            <a:r>
              <a:rPr lang="vi-VN" sz="2200" dirty="0">
                <a:solidFill>
                  <a:srgbClr val="0070C0"/>
                </a:solidFill>
                <a:latin typeface="+mj-lt"/>
              </a:rPr>
              <a:t>m</a:t>
            </a:r>
            <a:r>
              <a:rPr lang="fr-FR" sz="2200" dirty="0">
                <a:solidFill>
                  <a:srgbClr val="0070C0"/>
                </a:solidFill>
                <a:latin typeface="+mj-lt"/>
              </a:rPr>
              <a:t>ê</a:t>
            </a:r>
            <a:r>
              <a:rPr lang="vi-VN" sz="2200" dirty="0">
                <a:solidFill>
                  <a:srgbClr val="0070C0"/>
                </a:solidFill>
                <a:latin typeface="+mj-lt"/>
              </a:rPr>
              <a:t>mes</a:t>
            </a:r>
            <a:r>
              <a:rPr lang="fr-FR" sz="2200" dirty="0">
                <a:solidFill>
                  <a:srgbClr val="0070C0"/>
                </a:solidFill>
                <a:latin typeface="+mj-lt"/>
              </a:rPr>
              <a:t> </a:t>
            </a:r>
            <a:r>
              <a:rPr lang="vi-VN" sz="2200" dirty="0">
                <a:solidFill>
                  <a:srgbClr val="0070C0"/>
                </a:solidFill>
                <a:latin typeface="+mj-lt"/>
              </a:rPr>
              <a:t>ondelettes</a:t>
            </a:r>
            <a:r>
              <a:rPr lang="fr-FR" sz="2200" dirty="0">
                <a:solidFill>
                  <a:srgbClr val="0070C0"/>
                </a:solidFill>
                <a:latin typeface="+mj-lt"/>
              </a:rPr>
              <a:t>)</a:t>
            </a:r>
            <a:r>
              <a:rPr lang="vi-VN" sz="2200" dirty="0">
                <a:solidFill>
                  <a:srgbClr val="0070C0"/>
                </a:solidFill>
                <a:latin typeface="+mj-lt"/>
              </a:rPr>
              <a:t> pour l’analyse et la synth</a:t>
            </a:r>
            <a:r>
              <a:rPr lang="fr-FR" sz="2200" dirty="0">
                <a:solidFill>
                  <a:srgbClr val="0070C0"/>
                </a:solidFill>
                <a:latin typeface="+mj-lt"/>
              </a:rPr>
              <a:t>è</a:t>
            </a:r>
            <a:r>
              <a:rPr lang="vi-VN" sz="2200" dirty="0">
                <a:solidFill>
                  <a:srgbClr val="0070C0"/>
                </a:solidFill>
                <a:latin typeface="+mj-lt"/>
              </a:rPr>
              <a:t>se. </a:t>
            </a:r>
            <a:endParaRPr lang="fr-FR" sz="2200" dirty="0">
              <a:solidFill>
                <a:srgbClr val="0070C0"/>
              </a:solidFill>
              <a:latin typeface="+mj-lt"/>
            </a:endParaRPr>
          </a:p>
          <a:p>
            <a:pPr algn="just"/>
            <a:endParaRPr lang="fr-FR" sz="2200" dirty="0">
              <a:latin typeface="+mj-lt"/>
            </a:endParaRPr>
          </a:p>
          <a:p>
            <a:pPr algn="just"/>
            <a:r>
              <a:rPr lang="vi-VN" sz="2200" dirty="0">
                <a:solidFill>
                  <a:schemeClr val="accent6">
                    <a:lumMod val="50000"/>
                  </a:schemeClr>
                </a:solidFill>
                <a:latin typeface="+mj-lt"/>
              </a:rPr>
              <a:t>Une ondelette m</a:t>
            </a:r>
            <a:r>
              <a:rPr lang="fr-FR" sz="2200" dirty="0">
                <a:solidFill>
                  <a:schemeClr val="accent6">
                    <a:lumMod val="50000"/>
                  </a:schemeClr>
                </a:solidFill>
                <a:latin typeface="+mj-lt"/>
              </a:rPr>
              <a:t>è</a:t>
            </a:r>
            <a:r>
              <a:rPr lang="vi-VN" sz="2200" dirty="0">
                <a:solidFill>
                  <a:schemeClr val="accent6">
                    <a:lumMod val="50000"/>
                  </a:schemeClr>
                </a:solidFill>
                <a:latin typeface="+mj-lt"/>
              </a:rPr>
              <a:t>re associ</a:t>
            </a:r>
            <a:r>
              <a:rPr lang="fr-FR" sz="2200" dirty="0">
                <a:solidFill>
                  <a:schemeClr val="accent6">
                    <a:lumMod val="50000"/>
                  </a:schemeClr>
                </a:solidFill>
                <a:latin typeface="+mj-lt"/>
              </a:rPr>
              <a:t>é</a:t>
            </a:r>
            <a:r>
              <a:rPr lang="vi-VN" sz="2200" dirty="0">
                <a:solidFill>
                  <a:schemeClr val="accent6">
                    <a:lumMod val="50000"/>
                  </a:schemeClr>
                </a:solidFill>
                <a:latin typeface="+mj-lt"/>
              </a:rPr>
              <a:t>e </a:t>
            </a:r>
            <a:r>
              <a:rPr lang="fr-FR" sz="2200" dirty="0">
                <a:solidFill>
                  <a:schemeClr val="accent6">
                    <a:lumMod val="50000"/>
                  </a:schemeClr>
                </a:solidFill>
                <a:latin typeface="+mj-lt"/>
              </a:rPr>
              <a:t>à</a:t>
            </a:r>
            <a:r>
              <a:rPr lang="vi-VN" sz="2200" dirty="0">
                <a:solidFill>
                  <a:schemeClr val="accent6">
                    <a:lumMod val="50000"/>
                  </a:schemeClr>
                </a:solidFill>
                <a:latin typeface="+mj-lt"/>
              </a:rPr>
              <a:t> une base d’ondelettes</a:t>
            </a:r>
            <a:r>
              <a:rPr lang="fr-FR" sz="2200" dirty="0">
                <a:solidFill>
                  <a:schemeClr val="accent6">
                    <a:lumMod val="50000"/>
                  </a:schemeClr>
                </a:solidFill>
                <a:latin typeface="+mj-lt"/>
              </a:rPr>
              <a:t> </a:t>
            </a:r>
            <a:r>
              <a:rPr lang="vi-VN" sz="2200" dirty="0">
                <a:solidFill>
                  <a:schemeClr val="accent6">
                    <a:lumMod val="50000"/>
                  </a:schemeClr>
                </a:solidFill>
                <a:latin typeface="+mj-lt"/>
              </a:rPr>
              <a:t>orthogonales doit v</a:t>
            </a:r>
            <a:r>
              <a:rPr lang="fr-FR" sz="2200" dirty="0">
                <a:solidFill>
                  <a:schemeClr val="accent6">
                    <a:lumMod val="50000"/>
                  </a:schemeClr>
                </a:solidFill>
                <a:latin typeface="+mj-lt"/>
              </a:rPr>
              <a:t>é</a:t>
            </a:r>
            <a:r>
              <a:rPr lang="vi-VN" sz="2200" dirty="0">
                <a:solidFill>
                  <a:schemeClr val="accent6">
                    <a:lumMod val="50000"/>
                  </a:schemeClr>
                </a:solidFill>
                <a:latin typeface="+mj-lt"/>
              </a:rPr>
              <a:t>rifier un ensemble de contraintes th</a:t>
            </a:r>
            <a:r>
              <a:rPr lang="fr-FR" sz="2200" dirty="0">
                <a:solidFill>
                  <a:schemeClr val="accent6">
                    <a:lumMod val="50000"/>
                  </a:schemeClr>
                </a:solidFill>
                <a:latin typeface="+mj-lt"/>
              </a:rPr>
              <a:t>é</a:t>
            </a:r>
            <a:r>
              <a:rPr lang="vi-VN" sz="2200" dirty="0">
                <a:solidFill>
                  <a:schemeClr val="accent6">
                    <a:lumMod val="50000"/>
                  </a:schemeClr>
                </a:solidFill>
                <a:latin typeface="+mj-lt"/>
              </a:rPr>
              <a:t>oriques assez forte. </a:t>
            </a:r>
            <a:r>
              <a:rPr lang="fr-FR" sz="2200" dirty="0">
                <a:solidFill>
                  <a:schemeClr val="accent6">
                    <a:lumMod val="50000"/>
                  </a:schemeClr>
                </a:solidFill>
                <a:latin typeface="+mj-lt"/>
              </a:rPr>
              <a:t> En effet, l n’existe pas d’ondelettes réelles orthogonales à support compact et moments nuls excepté l’ondelette de </a:t>
            </a:r>
            <a:r>
              <a:rPr lang="fr-FR" sz="2200" dirty="0" err="1">
                <a:solidFill>
                  <a:schemeClr val="accent6">
                    <a:lumMod val="50000"/>
                  </a:schemeClr>
                </a:solidFill>
                <a:latin typeface="+mj-lt"/>
              </a:rPr>
              <a:t>Haar</a:t>
            </a:r>
            <a:r>
              <a:rPr lang="fr-FR" sz="2200" dirty="0">
                <a:solidFill>
                  <a:schemeClr val="accent6">
                    <a:lumMod val="50000"/>
                  </a:schemeClr>
                </a:solidFill>
                <a:latin typeface="+mj-lt"/>
              </a:rPr>
              <a:t>.</a:t>
            </a:r>
          </a:p>
          <a:p>
            <a:pPr algn="just"/>
            <a:endParaRPr lang="fr-FR" sz="2200" dirty="0">
              <a:latin typeface="+mj-lt"/>
            </a:endParaRPr>
          </a:p>
          <a:p>
            <a:pPr algn="just"/>
            <a:r>
              <a:rPr lang="vi-VN" sz="2200" dirty="0">
                <a:solidFill>
                  <a:srgbClr val="00B050"/>
                </a:solidFill>
                <a:latin typeface="+mj-lt"/>
              </a:rPr>
              <a:t>En revanche si on n’impose pas que</a:t>
            </a:r>
            <a:r>
              <a:rPr lang="fr-FR" sz="2200" dirty="0">
                <a:solidFill>
                  <a:srgbClr val="00B050"/>
                </a:solidFill>
                <a:latin typeface="+mj-lt"/>
              </a:rPr>
              <a:t> </a:t>
            </a:r>
            <a:r>
              <a:rPr lang="vi-VN" sz="2200" dirty="0">
                <a:solidFill>
                  <a:srgbClr val="00B050"/>
                </a:solidFill>
                <a:latin typeface="+mj-lt"/>
              </a:rPr>
              <a:t>l’ondelette d’analyse soit</a:t>
            </a:r>
            <a:r>
              <a:rPr lang="fr-FR" sz="2200" dirty="0">
                <a:solidFill>
                  <a:srgbClr val="00B050"/>
                </a:solidFill>
                <a:latin typeface="+mj-lt"/>
              </a:rPr>
              <a:t> é</a:t>
            </a:r>
            <a:r>
              <a:rPr lang="vi-VN" sz="2200" dirty="0">
                <a:solidFill>
                  <a:srgbClr val="00B050"/>
                </a:solidFill>
                <a:latin typeface="+mj-lt"/>
              </a:rPr>
              <a:t>gale </a:t>
            </a:r>
            <a:r>
              <a:rPr lang="fr-FR" sz="2200" dirty="0">
                <a:solidFill>
                  <a:srgbClr val="00B050"/>
                </a:solidFill>
                <a:latin typeface="+mj-lt"/>
              </a:rPr>
              <a:t>à</a:t>
            </a:r>
            <a:r>
              <a:rPr lang="vi-VN" sz="2200" dirty="0">
                <a:solidFill>
                  <a:srgbClr val="00B050"/>
                </a:solidFill>
                <a:latin typeface="+mj-lt"/>
              </a:rPr>
              <a:t> celle de synth</a:t>
            </a:r>
            <a:r>
              <a:rPr lang="fr-FR" sz="2200" dirty="0">
                <a:solidFill>
                  <a:srgbClr val="00B050"/>
                </a:solidFill>
                <a:latin typeface="+mj-lt"/>
              </a:rPr>
              <a:t>è</a:t>
            </a:r>
            <a:r>
              <a:rPr lang="vi-VN" sz="2200" dirty="0">
                <a:solidFill>
                  <a:srgbClr val="00B050"/>
                </a:solidFill>
                <a:latin typeface="+mj-lt"/>
              </a:rPr>
              <a:t>se il est possible de construire des ondelettes birothogonales</a:t>
            </a:r>
            <a:r>
              <a:rPr lang="fr-FR" sz="2200" dirty="0">
                <a:solidFill>
                  <a:srgbClr val="00B050"/>
                </a:solidFill>
                <a:latin typeface="+mj-lt"/>
              </a:rPr>
              <a:t> </a:t>
            </a:r>
            <a:r>
              <a:rPr lang="vi-VN" sz="2200" dirty="0">
                <a:solidFill>
                  <a:srgbClr val="00B050"/>
                </a:solidFill>
                <a:latin typeface="+mj-lt"/>
              </a:rPr>
              <a:t>sym ́etriques avec plus d’un moment nul. </a:t>
            </a:r>
            <a:endParaRPr lang="fr-FR" sz="2200" dirty="0">
              <a:solidFill>
                <a:srgbClr val="00B050"/>
              </a:solidFill>
              <a:latin typeface="+mj-lt"/>
            </a:endParaRPr>
          </a:p>
          <a:p>
            <a:pPr algn="just"/>
            <a:endParaRPr lang="fr-FR" sz="2200" dirty="0">
              <a:latin typeface="+mj-lt"/>
              <a:cs typeface="Times New Roman" pitchFamily="18" charset="0"/>
            </a:endParaRPr>
          </a:p>
          <a:p>
            <a:pPr algn="just"/>
            <a:r>
              <a:rPr lang="fr-FR" sz="2200" dirty="0">
                <a:solidFill>
                  <a:srgbClr val="C00000"/>
                </a:solidFill>
                <a:latin typeface="+mj-lt"/>
              </a:rPr>
              <a:t>Construction similaire aux ondelettes orthogonales. Il faut trouver deux filtre h</a:t>
            </a:r>
            <a:r>
              <a:rPr lang="fr-FR" sz="2200" baseline="-25000" dirty="0">
                <a:solidFill>
                  <a:srgbClr val="C00000"/>
                </a:solidFill>
                <a:latin typeface="+mj-lt"/>
              </a:rPr>
              <a:t>0</a:t>
            </a:r>
            <a:r>
              <a:rPr lang="fr-FR" sz="2200" dirty="0">
                <a:solidFill>
                  <a:srgbClr val="C00000"/>
                </a:solidFill>
                <a:latin typeface="+mj-lt"/>
              </a:rPr>
              <a:t> et h</a:t>
            </a:r>
            <a:r>
              <a:rPr lang="fr-FR" sz="2200" baseline="-25000" dirty="0">
                <a:solidFill>
                  <a:srgbClr val="C00000"/>
                </a:solidFill>
                <a:latin typeface="+mj-lt"/>
              </a:rPr>
              <a:t>1</a:t>
            </a:r>
            <a:r>
              <a:rPr lang="fr-FR" sz="2200" dirty="0">
                <a:solidFill>
                  <a:srgbClr val="C00000"/>
                </a:solidFill>
                <a:latin typeface="+mj-lt"/>
              </a:rPr>
              <a:t>  tels que</a:t>
            </a:r>
            <a:endParaRPr lang="fr-FR" sz="2200" dirty="0">
              <a:solidFill>
                <a:srgbClr val="C00000"/>
              </a:solidFill>
              <a:latin typeface="+mj-lt"/>
              <a:cs typeface="Times New Roman" pitchFamily="18" charset="0"/>
            </a:endParaRPr>
          </a:p>
        </p:txBody>
      </p:sp>
      <p:graphicFrame>
        <p:nvGraphicFramePr>
          <p:cNvPr id="80897" name="Object 1"/>
          <p:cNvGraphicFramePr>
            <a:graphicFrameLocks noChangeAspect="1"/>
          </p:cNvGraphicFramePr>
          <p:nvPr/>
        </p:nvGraphicFramePr>
        <p:xfrm>
          <a:off x="2071670" y="6411913"/>
          <a:ext cx="5072062" cy="446087"/>
        </p:xfrm>
        <a:graphic>
          <a:graphicData uri="http://schemas.openxmlformats.org/presentationml/2006/ole">
            <mc:AlternateContent xmlns:mc="http://schemas.openxmlformats.org/markup-compatibility/2006">
              <mc:Choice xmlns:v="urn:schemas-microsoft-com:vml" Requires="v">
                <p:oleObj spid="_x0000_s358415" name="Équation" r:id="rId3" imgW="2743200" imgH="241200" progId="Equation.3">
                  <p:embed/>
                </p:oleObj>
              </mc:Choice>
              <mc:Fallback>
                <p:oleObj name="Équation" r:id="rId3" imgW="2743200" imgH="241200" progId="Equation.3">
                  <p:embed/>
                  <p:pic>
                    <p:nvPicPr>
                      <p:cNvPr id="8089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70" y="6411913"/>
                        <a:ext cx="5072062"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109</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 BIORTHOGONALES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a:solidFill>
                  <a:srgbClr val="002060"/>
                </a:solidFill>
                <a:latin typeface="Times New Roman" pitchFamily="18" charset="0"/>
                <a:cs typeface="Times New Roman" pitchFamily="18" charset="0"/>
              </a:rPr>
              <a:t>Biorthogonal</a:t>
            </a:r>
            <a:r>
              <a:rPr lang="fr-FR" sz="2400" b="1" dirty="0">
                <a:solidFill>
                  <a:srgbClr val="002060"/>
                </a:solidFill>
                <a:latin typeface="Times New Roman" pitchFamily="18" charset="0"/>
                <a:cs typeface="Times New Roman" pitchFamily="18" charset="0"/>
              </a:rPr>
              <a:t> 1.3 (bior1.3)</a:t>
            </a:r>
          </a:p>
        </p:txBody>
      </p:sp>
      <p:pic>
        <p:nvPicPr>
          <p:cNvPr id="79873" name="Picture 1"/>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79874" name="Picture 2"/>
          <p:cNvPicPr>
            <a:picLocks noChangeAspect="1" noChangeArrowheads="1"/>
          </p:cNvPicPr>
          <p:nvPr/>
        </p:nvPicPr>
        <p:blipFill>
          <a:blip r:embed="rId3"/>
          <a:srcRect/>
          <a:stretch>
            <a:fillRect/>
          </a:stretch>
        </p:blipFill>
        <p:spPr bwMode="auto">
          <a:xfrm>
            <a:off x="5616032" y="1000108"/>
            <a:ext cx="3528000" cy="2520000"/>
          </a:xfrm>
          <a:prstGeom prst="rect">
            <a:avLst/>
          </a:prstGeom>
          <a:noFill/>
          <a:ln w="9525">
            <a:noFill/>
            <a:miter lim="800000"/>
            <a:headEnd/>
            <a:tailEnd/>
          </a:ln>
          <a:effectLst/>
        </p:spPr>
      </p:pic>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77" name="Picture 5"/>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80" name="Picture 8"/>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a:solidFill>
                  <a:srgbClr val="FF0000"/>
                </a:solidFill>
              </a:rPr>
              <a:t>ANALYSE</a:t>
            </a: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a:solidFill>
                  <a:srgbClr val="00B050"/>
                </a:solidFill>
              </a:rPr>
              <a:t>SYNTHESE</a:t>
            </a: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a:t>http://wavelets.pybytes.com/wavelet/bior1.3/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a:t>
            </a:r>
            <a:r>
              <a:rPr lang="fr-FR" sz="2000" b="1" dirty="0" err="1">
                <a:solidFill>
                  <a:srgbClr val="C00000"/>
                </a:solidFill>
                <a:latin typeface="Times New Roman" pitchFamily="18" charset="0"/>
                <a:cs typeface="Times New Roman" pitchFamily="18" charset="0"/>
              </a:rPr>
              <a:t>cla</a:t>
            </a:r>
            <a:r>
              <a:rPr lang="fr-FR" sz="2000" b="1" dirty="0">
                <a:solidFill>
                  <a:srgbClr val="C00000"/>
                </a:solidFill>
                <a:latin typeface="Times New Roman" pitchFamily="18" charset="0"/>
                <a:cs typeface="Times New Roman" pitchFamily="18" charset="0"/>
              </a:rPr>
              <a:t> </a:t>
            </a:r>
            <a:r>
              <a:rPr lang="fr-FR" sz="2000" b="1" dirty="0" err="1">
                <a:solidFill>
                  <a:srgbClr val="C00000"/>
                </a:solidFill>
                <a:latin typeface="Times New Roman" pitchFamily="18" charset="0"/>
                <a:cs typeface="Times New Roman" pitchFamily="18" charset="0"/>
              </a:rPr>
              <a:t>ovid</a:t>
            </a:r>
            <a:r>
              <a:rPr lang="fr-FR" sz="2000" b="1" dirty="0">
                <a:solidFill>
                  <a:srgbClr val="C00000"/>
                </a:solidFill>
                <a:latin typeface="Times New Roman" pitchFamily="18" charset="0"/>
                <a:cs typeface="Times New Roman" pitchFamily="18" charset="0"/>
              </a:rPr>
              <a:t>-19 au Michigan (nombre de gens contaminés par jour) uniquement dans le domaine temporel? Que doit faire l’ épidémiologiste?</a:t>
            </a:r>
          </a:p>
        </p:txBody>
      </p:sp>
      <p:pic>
        <p:nvPicPr>
          <p:cNvPr id="162818" name="Picture 2"/>
          <p:cNvPicPr>
            <a:picLocks noChangeAspect="1" noChangeArrowheads="1"/>
          </p:cNvPicPr>
          <p:nvPr/>
        </p:nvPicPr>
        <p:blipFill>
          <a:blip r:embed="rId2"/>
          <a:srcRect/>
          <a:stretch>
            <a:fillRect/>
          </a:stretch>
        </p:blipFill>
        <p:spPr bwMode="auto">
          <a:xfrm>
            <a:off x="214282" y="1414465"/>
            <a:ext cx="8643997" cy="4086237"/>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110</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 BIORTHOGONALES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a:solidFill>
                  <a:srgbClr val="002060"/>
                </a:solidFill>
                <a:latin typeface="Times New Roman" pitchFamily="18" charset="0"/>
                <a:cs typeface="Times New Roman" pitchFamily="18" charset="0"/>
              </a:rPr>
              <a:t>Biorthogonal</a:t>
            </a:r>
            <a:r>
              <a:rPr lang="fr-FR" sz="2400" b="1" dirty="0">
                <a:solidFill>
                  <a:srgbClr val="002060"/>
                </a:solidFill>
                <a:latin typeface="Times New Roman" pitchFamily="18" charset="0"/>
                <a:cs typeface="Times New Roman" pitchFamily="18" charset="0"/>
              </a:rPr>
              <a:t> 1.5 (bior1.5)</a:t>
            </a: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a:solidFill>
                  <a:srgbClr val="FF0000"/>
                </a:solidFill>
              </a:rPr>
              <a:t>ANALYSE</a:t>
            </a: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a:solidFill>
                  <a:srgbClr val="00B050"/>
                </a:solidFill>
              </a:rPr>
              <a:t>SYNTHESE</a:t>
            </a: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a:t>http://wavelets.pybytes.com/wavelet/bior1.5/</a:t>
            </a:r>
          </a:p>
        </p:txBody>
      </p:sp>
      <p:pic>
        <p:nvPicPr>
          <p:cNvPr id="117762" name="Picture 2"/>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5572132" y="909000"/>
            <a:ext cx="3528000" cy="2520000"/>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4"/>
          <a:srcRect/>
          <a:stretch>
            <a:fillRect/>
          </a:stretch>
        </p:blipFill>
        <p:spPr bwMode="auto">
          <a:xfrm>
            <a:off x="0" y="3695082"/>
            <a:ext cx="3528000" cy="2520000"/>
          </a:xfrm>
          <a:prstGeom prst="rect">
            <a:avLst/>
          </a:prstGeom>
          <a:noFill/>
          <a:ln w="9525">
            <a:noFill/>
            <a:miter lim="800000"/>
            <a:headEnd/>
            <a:tailEnd/>
          </a:ln>
          <a:effectLst/>
        </p:spPr>
      </p:pic>
      <p:pic>
        <p:nvPicPr>
          <p:cNvPr id="117765"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111</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 BIORTHOGONALES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a:solidFill>
                  <a:srgbClr val="002060"/>
                </a:solidFill>
                <a:latin typeface="Times New Roman" pitchFamily="18" charset="0"/>
                <a:cs typeface="Times New Roman" pitchFamily="18" charset="0"/>
              </a:rPr>
              <a:t>Biorthogonal</a:t>
            </a:r>
            <a:r>
              <a:rPr lang="fr-FR" sz="2400" b="1" dirty="0">
                <a:solidFill>
                  <a:srgbClr val="002060"/>
                </a:solidFill>
                <a:latin typeface="Times New Roman" pitchFamily="18" charset="0"/>
                <a:cs typeface="Times New Roman" pitchFamily="18" charset="0"/>
              </a:rPr>
              <a:t> 2.2 (bior2.2)</a:t>
            </a: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99031"/>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a:solidFill>
                  <a:srgbClr val="FF0000"/>
                </a:solidFill>
              </a:rPr>
              <a:t>ANALYSE</a:t>
            </a: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a:solidFill>
                  <a:srgbClr val="00B050"/>
                </a:solidFill>
              </a:rPr>
              <a:t>SYNTHESE</a:t>
            </a: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649671" cy="369332"/>
          </a:xfrm>
          <a:prstGeom prst="rect">
            <a:avLst/>
          </a:prstGeom>
        </p:spPr>
        <p:txBody>
          <a:bodyPr wrap="none">
            <a:spAutoFit/>
          </a:bodyPr>
          <a:lstStyle/>
          <a:p>
            <a:r>
              <a:rPr lang="fr-FR" i="1" dirty="0"/>
              <a:t>http://wavelets.pybytes.com/wavelet/bior2.2/</a:t>
            </a:r>
          </a:p>
        </p:txBody>
      </p:sp>
      <p:pic>
        <p:nvPicPr>
          <p:cNvPr id="118786" name="Picture 2"/>
          <p:cNvPicPr>
            <a:picLocks noChangeAspect="1" noChangeArrowheads="1"/>
          </p:cNvPicPr>
          <p:nvPr/>
        </p:nvPicPr>
        <p:blipFill>
          <a:blip r:embed="rId2"/>
          <a:srcRect/>
          <a:stretch>
            <a:fillRect/>
          </a:stretch>
        </p:blipFill>
        <p:spPr bwMode="auto">
          <a:xfrm>
            <a:off x="-32" y="857232"/>
            <a:ext cx="3528000" cy="2520000"/>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3"/>
          <a:srcRect/>
          <a:stretch>
            <a:fillRect/>
          </a:stretch>
        </p:blipFill>
        <p:spPr bwMode="auto">
          <a:xfrm>
            <a:off x="5616000" y="909000"/>
            <a:ext cx="3528000" cy="2520000"/>
          </a:xfrm>
          <a:prstGeom prst="rect">
            <a:avLst/>
          </a:prstGeom>
          <a:noFill/>
          <a:ln w="9525">
            <a:noFill/>
            <a:miter lim="800000"/>
            <a:headEnd/>
            <a:tailEnd/>
          </a:ln>
          <a:effectLst/>
        </p:spPr>
      </p:pic>
      <p:pic>
        <p:nvPicPr>
          <p:cNvPr id="118788" name="Picture 4"/>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pic>
        <p:nvPicPr>
          <p:cNvPr id="118789"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85794"/>
            <a:ext cx="9144000" cy="571504"/>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Implémentation DWT 2D (images) 1 seul niveau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aphicFrame>
        <p:nvGraphicFramePr>
          <p:cNvPr id="4" name="Diagramme 3"/>
          <p:cNvGraphicFramePr/>
          <p:nvPr/>
        </p:nvGraphicFramePr>
        <p:xfrm>
          <a:off x="71406" y="2357430"/>
          <a:ext cx="6000792"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decoppng.png"/>
          <p:cNvPicPr/>
          <p:nvPr/>
        </p:nvPicPr>
        <p:blipFill>
          <a:blip r:embed="rId7"/>
          <a:srcRect l="12157" b="7692"/>
          <a:stretch>
            <a:fillRect/>
          </a:stretch>
        </p:blipFill>
        <p:spPr bwMode="auto">
          <a:xfrm>
            <a:off x="0" y="3429000"/>
            <a:ext cx="9001156" cy="2571768"/>
          </a:xfrm>
          <a:prstGeom prst="rect">
            <a:avLst/>
          </a:prstGeom>
          <a:noFill/>
          <a:ln w="9525">
            <a:noFill/>
            <a:miter lim="800000"/>
            <a:headEnd/>
            <a:tailEnd/>
          </a:ln>
        </p:spPr>
      </p:pic>
      <p:sp>
        <p:nvSpPr>
          <p:cNvPr id="6" name="Accolade fermante 5"/>
          <p:cNvSpPr/>
          <p:nvPr/>
        </p:nvSpPr>
        <p:spPr>
          <a:xfrm rot="16200000">
            <a:off x="2928926" y="-500090"/>
            <a:ext cx="857256" cy="54292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71472" y="1416594"/>
            <a:ext cx="5572164" cy="430887"/>
          </a:xfrm>
          <a:prstGeom prst="rect">
            <a:avLst/>
          </a:prstGeom>
          <a:noFill/>
        </p:spPr>
        <p:txBody>
          <a:bodyPr wrap="square" rtlCol="0">
            <a:spAutoFit/>
          </a:bodyPr>
          <a:lstStyle/>
          <a:p>
            <a:r>
              <a:rPr lang="fr-FR" sz="2200" b="1" dirty="0">
                <a:solidFill>
                  <a:srgbClr val="7030A0"/>
                </a:solidFill>
              </a:rPr>
              <a:t>1</a:t>
            </a:r>
            <a:r>
              <a:rPr lang="fr-FR" sz="2200" b="1" baseline="30000" dirty="0">
                <a:solidFill>
                  <a:srgbClr val="7030A0"/>
                </a:solidFill>
              </a:rPr>
              <a:t>er</a:t>
            </a:r>
            <a:r>
              <a:rPr lang="fr-FR" sz="2200" b="1" dirty="0">
                <a:solidFill>
                  <a:srgbClr val="7030A0"/>
                </a:solidFill>
              </a:rPr>
              <a:t> niveau de décomposition pour une image</a:t>
            </a:r>
          </a:p>
        </p:txBody>
      </p:sp>
      <p:sp>
        <p:nvSpPr>
          <p:cNvPr id="8" name="ZoneTexte 7"/>
          <p:cNvSpPr txBox="1"/>
          <p:nvPr/>
        </p:nvSpPr>
        <p:spPr>
          <a:xfrm>
            <a:off x="0" y="6072206"/>
            <a:ext cx="9144000" cy="707886"/>
          </a:xfrm>
          <a:prstGeom prst="rect">
            <a:avLst/>
          </a:prstGeom>
          <a:noFill/>
        </p:spPr>
        <p:txBody>
          <a:bodyPr wrap="square" rtlCol="0">
            <a:spAutoFit/>
          </a:bodyPr>
          <a:lstStyle/>
          <a:p>
            <a:pPr algn="just"/>
            <a:r>
              <a:rPr lang="fr-FR" sz="2000" b="1" dirty="0">
                <a:latin typeface="Times New Roman" pitchFamily="18" charset="0"/>
                <a:cs typeface="Times New Roman" pitchFamily="18" charset="0"/>
              </a:rPr>
              <a:t>LL0: Image originale N×N. LL1, HL1, LH1 et HH1 respectivement les composantes Bas-Bas, Haut-bas, Bas-haut et Haut-haut, chacune de taille N/2×N/2</a:t>
            </a:r>
            <a:r>
              <a:rPr lang="fr-FR" dirty="0"/>
              <a:t>. </a:t>
            </a: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12" name="Espace réservé du numéro de diapositive 11"/>
          <p:cNvSpPr>
            <a:spLocks noGrp="1"/>
          </p:cNvSpPr>
          <p:nvPr>
            <p:ph type="sldNum" sz="quarter" idx="12"/>
          </p:nvPr>
        </p:nvSpPr>
        <p:spPr/>
        <p:txBody>
          <a:bodyPr/>
          <a:lstStyle/>
          <a:p>
            <a:fld id="{2D849293-9FFB-455D-8E04-D5321DD3C202}" type="slidenum">
              <a:rPr lang="fr-FR" smtClean="0"/>
              <a:pPr/>
              <a:t>112</a:t>
            </a:fld>
            <a:endParaRPr lang="fr-F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36" name="Rectangle 136"/>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07337" name="Rectangle 137"/>
          <p:cNvSpPr>
            <a:spLocks noChangeArrowheads="1"/>
          </p:cNvSpPr>
          <p:nvPr/>
        </p:nvSpPr>
        <p:spPr bwMode="auto">
          <a:xfrm>
            <a:off x="0" y="1447800"/>
            <a:ext cx="9143999" cy="1371600"/>
          </a:xfrm>
          <a:prstGeom prst="rect">
            <a:avLst/>
          </a:prstGeom>
          <a:noFill/>
          <a:ln w="9525">
            <a:noFill/>
            <a:miter lim="800000"/>
            <a:headEnd/>
            <a:tailEnd/>
          </a:ln>
          <a:effectLst/>
        </p:spPr>
        <p:txBody>
          <a:bodyPr/>
          <a:lstStyle/>
          <a:p>
            <a:pPr marL="342900" indent="-342900">
              <a:spcBef>
                <a:spcPct val="20000"/>
              </a:spcBef>
              <a:buClr>
                <a:srgbClr val="003366"/>
              </a:buClr>
              <a:buFontTx/>
              <a:buChar char="•"/>
            </a:pPr>
            <a:r>
              <a:rPr lang="fr-FR" sz="2400" b="1" dirty="0">
                <a:solidFill>
                  <a:srgbClr val="7030A0"/>
                </a:solidFill>
                <a:latin typeface="Times New Roman" pitchFamily="18" charset="0"/>
                <a:cs typeface="Times New Roman" pitchFamily="18" charset="0"/>
              </a:rPr>
              <a:t>Identique à un système de sous-bande hiérarchique</a:t>
            </a:r>
            <a:endParaRPr lang="en-US" sz="2400" b="1" dirty="0">
              <a:solidFill>
                <a:srgbClr val="7030A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a:solidFill>
                  <a:srgbClr val="00B050"/>
                </a:solidFill>
                <a:latin typeface="Times New Roman" pitchFamily="18" charset="0"/>
                <a:cs typeface="Times New Roman" pitchFamily="18" charset="0"/>
              </a:rPr>
              <a:t>Les sous-bandes sont espacées </a:t>
            </a:r>
            <a:r>
              <a:rPr lang="fr-FR" sz="2200" i="1" dirty="0" err="1">
                <a:solidFill>
                  <a:srgbClr val="00B050"/>
                </a:solidFill>
                <a:latin typeface="Times New Roman" pitchFamily="18" charset="0"/>
                <a:cs typeface="Times New Roman" pitchFamily="18" charset="0"/>
              </a:rPr>
              <a:t>logarithmiquement</a:t>
            </a:r>
            <a:r>
              <a:rPr lang="fr-FR" sz="2200" i="1" dirty="0">
                <a:solidFill>
                  <a:srgbClr val="00B050"/>
                </a:solidFill>
                <a:latin typeface="Times New Roman" pitchFamily="18" charset="0"/>
                <a:cs typeface="Times New Roman" pitchFamily="18" charset="0"/>
              </a:rPr>
              <a:t> en fréquence</a:t>
            </a:r>
            <a:endParaRPr lang="en-US" sz="2200" i="1" dirty="0">
              <a:solidFill>
                <a:srgbClr val="00B05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a:solidFill>
                  <a:srgbClr val="00B050"/>
                </a:solidFill>
                <a:latin typeface="Times New Roman" pitchFamily="18" charset="0"/>
                <a:cs typeface="Times New Roman" pitchFamily="18" charset="0"/>
              </a:rPr>
              <a:t>Les sous-bandes résultent de l'application séparable de filtres</a:t>
            </a:r>
            <a:endParaRPr lang="en-US" sz="2200" i="1" dirty="0">
              <a:solidFill>
                <a:srgbClr val="00B050"/>
              </a:solidFill>
              <a:latin typeface="Times New Roman" pitchFamily="18" charset="0"/>
              <a:cs typeface="Times New Roman" pitchFamily="18" charset="0"/>
            </a:endParaRPr>
          </a:p>
        </p:txBody>
      </p:sp>
      <p:grpSp>
        <p:nvGrpSpPr>
          <p:cNvPr id="2" name="Group 188"/>
          <p:cNvGrpSpPr>
            <a:grpSpLocks/>
          </p:cNvGrpSpPr>
          <p:nvPr/>
        </p:nvGrpSpPr>
        <p:grpSpPr bwMode="auto">
          <a:xfrm>
            <a:off x="785698" y="3048001"/>
            <a:ext cx="2955163" cy="2503488"/>
            <a:chOff x="536" y="1920"/>
            <a:chExt cx="2016" cy="1577"/>
          </a:xfrm>
        </p:grpSpPr>
        <p:grpSp>
          <p:nvGrpSpPr>
            <p:cNvPr id="3" name="Group 153"/>
            <p:cNvGrpSpPr>
              <a:grpSpLocks/>
            </p:cNvGrpSpPr>
            <p:nvPr/>
          </p:nvGrpSpPr>
          <p:grpSpPr bwMode="auto">
            <a:xfrm>
              <a:off x="864" y="1920"/>
              <a:ext cx="1488" cy="1440"/>
              <a:chOff x="864" y="2064"/>
              <a:chExt cx="1488" cy="1440"/>
            </a:xfrm>
          </p:grpSpPr>
          <p:grpSp>
            <p:nvGrpSpPr>
              <p:cNvPr id="4" name="Group 148"/>
              <p:cNvGrpSpPr>
                <a:grpSpLocks/>
              </p:cNvGrpSpPr>
              <p:nvPr/>
            </p:nvGrpSpPr>
            <p:grpSpPr bwMode="auto">
              <a:xfrm>
                <a:off x="864" y="2064"/>
                <a:ext cx="1488" cy="1440"/>
                <a:chOff x="864" y="2064"/>
                <a:chExt cx="1488" cy="1440"/>
              </a:xfrm>
            </p:grpSpPr>
            <p:sp>
              <p:nvSpPr>
                <p:cNvPr id="307343" name="Rectangle 143"/>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44" name="Line 144"/>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47" name="Line 147"/>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49" name="Text Box 149"/>
              <p:cNvSpPr txBox="1">
                <a:spLocks noChangeArrowheads="1"/>
              </p:cNvSpPr>
              <p:nvPr/>
            </p:nvSpPr>
            <p:spPr bwMode="auto">
              <a:xfrm>
                <a:off x="1008" y="2160"/>
                <a:ext cx="480" cy="271"/>
              </a:xfrm>
              <a:prstGeom prst="rect">
                <a:avLst/>
              </a:prstGeom>
              <a:noFill/>
              <a:ln w="9525">
                <a:noFill/>
                <a:miter lim="800000"/>
                <a:headEnd/>
                <a:tailEnd/>
              </a:ln>
              <a:effectLst/>
            </p:spPr>
            <p:txBody>
              <a:bodyPr>
                <a:spAutoFit/>
              </a:bodyPr>
              <a:lstStyle/>
              <a:p>
                <a:r>
                  <a:rPr lang="en-US" sz="2200" i="1">
                    <a:solidFill>
                      <a:srgbClr val="0033CC"/>
                    </a:solidFill>
                  </a:rPr>
                  <a:t>LL</a:t>
                </a:r>
                <a:r>
                  <a:rPr lang="en-US" sz="1400" i="1">
                    <a:solidFill>
                      <a:srgbClr val="0033CC"/>
                    </a:solidFill>
                  </a:rPr>
                  <a:t>1</a:t>
                </a:r>
              </a:p>
            </p:txBody>
          </p:sp>
          <p:sp>
            <p:nvSpPr>
              <p:cNvPr id="307350" name="Text Box 150"/>
              <p:cNvSpPr txBox="1">
                <a:spLocks noChangeArrowheads="1"/>
              </p:cNvSpPr>
              <p:nvPr/>
            </p:nvSpPr>
            <p:spPr bwMode="auto">
              <a:xfrm>
                <a:off x="1008" y="2880"/>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51" name="Text Box 151"/>
              <p:cNvSpPr txBox="1">
                <a:spLocks noChangeArrowheads="1"/>
              </p:cNvSpPr>
              <p:nvPr/>
            </p:nvSpPr>
            <p:spPr bwMode="auto">
              <a:xfrm>
                <a:off x="1728" y="2153"/>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52" name="Text Box 152"/>
              <p:cNvSpPr txBox="1">
                <a:spLocks noChangeArrowheads="1"/>
              </p:cNvSpPr>
              <p:nvPr/>
            </p:nvSpPr>
            <p:spPr bwMode="auto">
              <a:xfrm>
                <a:off x="1728" y="2880"/>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grpSp>
        <p:sp>
          <p:nvSpPr>
            <p:cNvPr id="307354" name="Text Box 154"/>
            <p:cNvSpPr txBox="1">
              <a:spLocks noChangeArrowheads="1"/>
            </p:cNvSpPr>
            <p:nvPr/>
          </p:nvSpPr>
          <p:spPr bwMode="auto">
            <a:xfrm>
              <a:off x="536" y="3264"/>
              <a:ext cx="2016" cy="233"/>
            </a:xfrm>
            <a:prstGeom prst="rect">
              <a:avLst/>
            </a:prstGeom>
            <a:noFill/>
            <a:ln w="9525">
              <a:noFill/>
              <a:miter lim="800000"/>
              <a:headEnd/>
              <a:tailEnd/>
            </a:ln>
            <a:effectLst/>
          </p:spPr>
          <p:txBody>
            <a:bodyPr>
              <a:spAutoFit/>
            </a:bodyPr>
            <a:lstStyle/>
            <a:p>
              <a:r>
                <a:rPr lang="en-US" dirty="0"/>
                <a:t>Premier </a:t>
              </a:r>
              <a:r>
                <a:rPr lang="en-US" dirty="0" err="1"/>
                <a:t>Niveau</a:t>
              </a:r>
              <a:endParaRPr lang="en-US" dirty="0"/>
            </a:p>
          </p:txBody>
        </p:sp>
      </p:grpSp>
      <p:grpSp>
        <p:nvGrpSpPr>
          <p:cNvPr id="5" name="Group 185"/>
          <p:cNvGrpSpPr>
            <a:grpSpLocks/>
          </p:cNvGrpSpPr>
          <p:nvPr/>
        </p:nvGrpSpPr>
        <p:grpSpPr bwMode="auto">
          <a:xfrm>
            <a:off x="5347437" y="3025777"/>
            <a:ext cx="2955163" cy="2525713"/>
            <a:chOff x="3552" y="1934"/>
            <a:chExt cx="2016" cy="1591"/>
          </a:xfrm>
        </p:grpSpPr>
        <p:grpSp>
          <p:nvGrpSpPr>
            <p:cNvPr id="6" name="Group 170"/>
            <p:cNvGrpSpPr>
              <a:grpSpLocks/>
            </p:cNvGrpSpPr>
            <p:nvPr/>
          </p:nvGrpSpPr>
          <p:grpSpPr bwMode="auto">
            <a:xfrm>
              <a:off x="3819" y="1948"/>
              <a:ext cx="1488" cy="1440"/>
              <a:chOff x="864" y="2064"/>
              <a:chExt cx="1488" cy="1440"/>
            </a:xfrm>
          </p:grpSpPr>
          <p:sp>
            <p:nvSpPr>
              <p:cNvPr id="307371" name="Rectangle 171"/>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72" name="Line 172"/>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73" name="Line 173"/>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75" name="Text Box 175"/>
            <p:cNvSpPr txBox="1">
              <a:spLocks noChangeArrowheads="1"/>
            </p:cNvSpPr>
            <p:nvPr/>
          </p:nvSpPr>
          <p:spPr bwMode="auto">
            <a:xfrm>
              <a:off x="3963" y="2764"/>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76" name="Text Box 176"/>
            <p:cNvSpPr txBox="1">
              <a:spLocks noChangeArrowheads="1"/>
            </p:cNvSpPr>
            <p:nvPr/>
          </p:nvSpPr>
          <p:spPr bwMode="auto">
            <a:xfrm>
              <a:off x="4683" y="2037"/>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77" name="Text Box 177"/>
            <p:cNvSpPr txBox="1">
              <a:spLocks noChangeArrowheads="1"/>
            </p:cNvSpPr>
            <p:nvPr/>
          </p:nvSpPr>
          <p:spPr bwMode="auto">
            <a:xfrm>
              <a:off x="4683" y="2764"/>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sp>
          <p:nvSpPr>
            <p:cNvPr id="307378" name="Text Box 178"/>
            <p:cNvSpPr txBox="1">
              <a:spLocks noChangeArrowheads="1"/>
            </p:cNvSpPr>
            <p:nvPr/>
          </p:nvSpPr>
          <p:spPr bwMode="auto">
            <a:xfrm>
              <a:off x="3552" y="3292"/>
              <a:ext cx="2016" cy="233"/>
            </a:xfrm>
            <a:prstGeom prst="rect">
              <a:avLst/>
            </a:prstGeom>
            <a:noFill/>
            <a:ln w="9525">
              <a:noFill/>
              <a:miter lim="800000"/>
              <a:headEnd/>
              <a:tailEnd/>
            </a:ln>
            <a:effectLst/>
          </p:spPr>
          <p:txBody>
            <a:bodyPr>
              <a:spAutoFit/>
            </a:bodyPr>
            <a:lstStyle/>
            <a:p>
              <a:r>
                <a:rPr lang="en-US" dirty="0" err="1"/>
                <a:t>Deuxième</a:t>
              </a:r>
              <a:r>
                <a:rPr lang="en-US" dirty="0"/>
                <a:t> </a:t>
              </a:r>
              <a:r>
                <a:rPr lang="en-US" dirty="0" err="1"/>
                <a:t>Niveau</a:t>
              </a:r>
              <a:endParaRPr lang="en-US" dirty="0"/>
            </a:p>
          </p:txBody>
        </p:sp>
        <p:sp>
          <p:nvSpPr>
            <p:cNvPr id="307379" name="Line 179"/>
            <p:cNvSpPr>
              <a:spLocks noChangeShapeType="1"/>
            </p:cNvSpPr>
            <p:nvPr/>
          </p:nvSpPr>
          <p:spPr bwMode="auto">
            <a:xfrm>
              <a:off x="3833" y="2311"/>
              <a:ext cx="714" cy="0"/>
            </a:xfrm>
            <a:prstGeom prst="line">
              <a:avLst/>
            </a:prstGeom>
            <a:noFill/>
            <a:ln w="9525">
              <a:solidFill>
                <a:schemeClr val="tx1"/>
              </a:solidFill>
              <a:round/>
              <a:headEnd/>
              <a:tailEnd/>
            </a:ln>
            <a:effectLst/>
          </p:spPr>
          <p:txBody>
            <a:bodyPr>
              <a:spAutoFit/>
            </a:bodyPr>
            <a:lstStyle/>
            <a:p>
              <a:endParaRPr lang="en-US"/>
            </a:p>
          </p:txBody>
        </p:sp>
        <p:sp>
          <p:nvSpPr>
            <p:cNvPr id="307380" name="Line 180"/>
            <p:cNvSpPr>
              <a:spLocks noChangeShapeType="1"/>
            </p:cNvSpPr>
            <p:nvPr/>
          </p:nvSpPr>
          <p:spPr bwMode="auto">
            <a:xfrm>
              <a:off x="4190" y="1954"/>
              <a:ext cx="0" cy="720"/>
            </a:xfrm>
            <a:prstGeom prst="line">
              <a:avLst/>
            </a:prstGeom>
            <a:noFill/>
            <a:ln w="9525">
              <a:solidFill>
                <a:schemeClr val="tx1"/>
              </a:solidFill>
              <a:round/>
              <a:headEnd/>
              <a:tailEnd/>
            </a:ln>
            <a:effectLst/>
          </p:spPr>
          <p:txBody>
            <a:bodyPr>
              <a:spAutoFit/>
            </a:bodyPr>
            <a:lstStyle/>
            <a:p>
              <a:endParaRPr lang="en-US"/>
            </a:p>
          </p:txBody>
        </p:sp>
        <p:sp>
          <p:nvSpPr>
            <p:cNvPr id="307381" name="Text Box 181"/>
            <p:cNvSpPr txBox="1">
              <a:spLocks noChangeArrowheads="1"/>
            </p:cNvSpPr>
            <p:nvPr/>
          </p:nvSpPr>
          <p:spPr bwMode="auto">
            <a:xfrm>
              <a:off x="3778" y="1940"/>
              <a:ext cx="480" cy="213"/>
            </a:xfrm>
            <a:prstGeom prst="rect">
              <a:avLst/>
            </a:prstGeom>
            <a:noFill/>
            <a:ln w="9525">
              <a:noFill/>
              <a:miter lim="800000"/>
              <a:headEnd/>
              <a:tailEnd/>
            </a:ln>
            <a:effectLst/>
          </p:spPr>
          <p:txBody>
            <a:bodyPr>
              <a:spAutoFit/>
            </a:bodyPr>
            <a:lstStyle/>
            <a:p>
              <a:r>
                <a:rPr lang="en-US" sz="1600" i="1">
                  <a:solidFill>
                    <a:srgbClr val="0033CC"/>
                  </a:solidFill>
                </a:rPr>
                <a:t>LL</a:t>
              </a:r>
              <a:r>
                <a:rPr lang="en-US" sz="1200" i="1">
                  <a:solidFill>
                    <a:srgbClr val="0033CC"/>
                  </a:solidFill>
                </a:rPr>
                <a:t>2</a:t>
              </a:r>
            </a:p>
          </p:txBody>
        </p:sp>
        <p:sp>
          <p:nvSpPr>
            <p:cNvPr id="307382" name="Text Box 182"/>
            <p:cNvSpPr txBox="1">
              <a:spLocks noChangeArrowheads="1"/>
            </p:cNvSpPr>
            <p:nvPr/>
          </p:nvSpPr>
          <p:spPr bwMode="auto">
            <a:xfrm>
              <a:off x="3772" y="2296"/>
              <a:ext cx="480" cy="213"/>
            </a:xfrm>
            <a:prstGeom prst="rect">
              <a:avLst/>
            </a:prstGeom>
            <a:noFill/>
            <a:ln w="9525">
              <a:noFill/>
              <a:miter lim="800000"/>
              <a:headEnd/>
              <a:tailEnd/>
            </a:ln>
            <a:effectLst/>
          </p:spPr>
          <p:txBody>
            <a:bodyPr>
              <a:spAutoFit/>
            </a:bodyPr>
            <a:lstStyle/>
            <a:p>
              <a:r>
                <a:rPr lang="en-US" sz="1600" i="1">
                  <a:solidFill>
                    <a:srgbClr val="0033CC"/>
                  </a:solidFill>
                </a:rPr>
                <a:t>LH</a:t>
              </a:r>
              <a:r>
                <a:rPr lang="en-US" sz="1200" i="1">
                  <a:solidFill>
                    <a:srgbClr val="0033CC"/>
                  </a:solidFill>
                </a:rPr>
                <a:t>2</a:t>
              </a:r>
            </a:p>
          </p:txBody>
        </p:sp>
        <p:sp>
          <p:nvSpPr>
            <p:cNvPr id="307383" name="Text Box 183"/>
            <p:cNvSpPr txBox="1">
              <a:spLocks noChangeArrowheads="1"/>
            </p:cNvSpPr>
            <p:nvPr/>
          </p:nvSpPr>
          <p:spPr bwMode="auto">
            <a:xfrm>
              <a:off x="4149" y="1934"/>
              <a:ext cx="480" cy="213"/>
            </a:xfrm>
            <a:prstGeom prst="rect">
              <a:avLst/>
            </a:prstGeom>
            <a:noFill/>
            <a:ln w="9525">
              <a:noFill/>
              <a:miter lim="800000"/>
              <a:headEnd/>
              <a:tailEnd/>
            </a:ln>
            <a:effectLst/>
          </p:spPr>
          <p:txBody>
            <a:bodyPr>
              <a:spAutoFit/>
            </a:bodyPr>
            <a:lstStyle/>
            <a:p>
              <a:r>
                <a:rPr lang="en-US" sz="1600" i="1">
                  <a:solidFill>
                    <a:srgbClr val="0033CC"/>
                  </a:solidFill>
                </a:rPr>
                <a:t>HL</a:t>
              </a:r>
              <a:r>
                <a:rPr lang="en-US" sz="1200" i="1">
                  <a:solidFill>
                    <a:srgbClr val="0033CC"/>
                  </a:solidFill>
                </a:rPr>
                <a:t>2</a:t>
              </a:r>
            </a:p>
          </p:txBody>
        </p:sp>
        <p:sp>
          <p:nvSpPr>
            <p:cNvPr id="307384" name="Text Box 184"/>
            <p:cNvSpPr txBox="1">
              <a:spLocks noChangeArrowheads="1"/>
            </p:cNvSpPr>
            <p:nvPr/>
          </p:nvSpPr>
          <p:spPr bwMode="auto">
            <a:xfrm>
              <a:off x="4135" y="2292"/>
              <a:ext cx="480" cy="213"/>
            </a:xfrm>
            <a:prstGeom prst="rect">
              <a:avLst/>
            </a:prstGeom>
            <a:noFill/>
            <a:ln w="9525">
              <a:noFill/>
              <a:miter lim="800000"/>
              <a:headEnd/>
              <a:tailEnd/>
            </a:ln>
            <a:effectLst/>
          </p:spPr>
          <p:txBody>
            <a:bodyPr>
              <a:spAutoFit/>
            </a:bodyPr>
            <a:lstStyle/>
            <a:p>
              <a:r>
                <a:rPr lang="en-US" sz="1600" i="1">
                  <a:solidFill>
                    <a:srgbClr val="0033CC"/>
                  </a:solidFill>
                </a:rPr>
                <a:t>HH</a:t>
              </a:r>
              <a:r>
                <a:rPr lang="en-US" sz="1200" i="1">
                  <a:solidFill>
                    <a:srgbClr val="0033CC"/>
                  </a:solidFill>
                </a:rPr>
                <a:t>2</a:t>
              </a:r>
            </a:p>
          </p:txBody>
        </p:sp>
      </p:grpSp>
      <p:sp>
        <p:nvSpPr>
          <p:cNvPr id="32"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3" name="ZoneTexte 3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35" name="Espace réservé du numéro de diapositive 34"/>
          <p:cNvSpPr>
            <a:spLocks noGrp="1"/>
          </p:cNvSpPr>
          <p:nvPr>
            <p:ph type="sldNum" sz="quarter" idx="12"/>
          </p:nvPr>
        </p:nvSpPr>
        <p:spPr/>
        <p:txBody>
          <a:bodyPr/>
          <a:lstStyle/>
          <a:p>
            <a:fld id="{2D849293-9FFB-455D-8E04-D5321DD3C202}" type="slidenum">
              <a:rPr lang="fr-FR" smtClean="0"/>
              <a:pPr/>
              <a:t>113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WT2.png"/>
          <p:cNvPicPr>
            <a:picLocks noChangeAspect="1"/>
          </p:cNvPicPr>
          <p:nvPr/>
        </p:nvPicPr>
        <p:blipFill>
          <a:blip r:embed="rId2"/>
          <a:stretch>
            <a:fillRect/>
          </a:stretch>
        </p:blipFill>
        <p:spPr>
          <a:xfrm>
            <a:off x="642910" y="1357298"/>
            <a:ext cx="7906342" cy="5429288"/>
          </a:xfrm>
          <a:prstGeom prst="rect">
            <a:avLst/>
          </a:prstGeom>
        </p:spPr>
      </p:pic>
      <p:sp>
        <p:nvSpPr>
          <p:cNvPr id="111618" name="AutoShape 2" descr="https://www.researchgate.net/profile/Arvind_Sudarsanam/publication/224120729/figure/fig14/AS:305559824814081@1449862547151/a-2D-DWT-algorithm-b-Image-partitioning-after-three-decomposition-leve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rPr>
              <a:t>ONDELETTES DISCRETES   DWT 2D</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114</a:t>
            </a:fld>
            <a:endParaRPr lang="fr-F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86578"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pic>
        <p:nvPicPr>
          <p:cNvPr id="117762" name="Picture 2"/>
          <p:cNvPicPr>
            <a:picLocks noChangeAspect="1" noChangeArrowheads="1"/>
          </p:cNvPicPr>
          <p:nvPr/>
        </p:nvPicPr>
        <p:blipFill>
          <a:blip r:embed="rId2"/>
          <a:srcRect/>
          <a:stretch>
            <a:fillRect/>
          </a:stretch>
        </p:blipFill>
        <p:spPr bwMode="auto">
          <a:xfrm>
            <a:off x="1500166" y="1818000"/>
            <a:ext cx="5040000" cy="5040000"/>
          </a:xfrm>
          <a:prstGeom prst="rect">
            <a:avLst/>
          </a:prstGeom>
          <a:noFill/>
          <a:ln w="9525">
            <a:noFill/>
            <a:miter lim="800000"/>
            <a:headEnd/>
            <a:tailEnd/>
          </a:ln>
          <a:effectLst/>
        </p:spPr>
      </p:pic>
      <p:sp>
        <p:nvSpPr>
          <p:cNvPr id="6" name="Titre 1"/>
          <p:cNvSpPr txBox="1">
            <a:spLocks/>
          </p:cNvSpPr>
          <p:nvPr/>
        </p:nvSpPr>
        <p:spPr>
          <a:xfrm>
            <a:off x="0" y="500042"/>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un seul</a:t>
            </a: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 niveau</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115</a:t>
            </a:fld>
            <a:endParaRPr lang="fr-F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5"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deux </a:t>
            </a: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niveaux</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116</a:t>
            </a:fld>
            <a:endParaRPr lang="fr-F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Lena à 1 seul niveau</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119810" name="Picture 2"/>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6" name="ZoneTexte 5"/>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117</a:t>
            </a:fld>
            <a:endParaRPr lang="fr-F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2063200" y="1818000"/>
            <a:ext cx="5017600" cy="5040000"/>
          </a:xfrm>
          <a:prstGeom prst="rect">
            <a:avLst/>
          </a:prstGeom>
          <a:noFill/>
          <a:ln w="9525">
            <a:noFill/>
            <a:miter lim="800000"/>
            <a:headEnd/>
            <a:tailEnd/>
          </a:ln>
          <a:effectLst/>
        </p:spPr>
      </p:pic>
      <p:sp>
        <p:nvSpPr>
          <p:cNvPr id="6"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Lena à deux niveaux</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118</a:t>
            </a:fld>
            <a:endParaRPr lang="fr-F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4"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Lena à quatre niveaux</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 name="ZoneTexte 4"/>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rPr>
              <a:t>ONDELETTES DISCRETES   DWT 2D</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119</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dans différents pays (nombre de gens contaminés par jours) uniquement dans le domaine temporel? Que doit faire l’ épidémiologiste?</a:t>
            </a:r>
          </a:p>
        </p:txBody>
      </p:sp>
      <p:pic>
        <p:nvPicPr>
          <p:cNvPr id="163842" name="Picture 2"/>
          <p:cNvPicPr>
            <a:picLocks noChangeAspect="1" noChangeArrowheads="1"/>
          </p:cNvPicPr>
          <p:nvPr/>
        </p:nvPicPr>
        <p:blipFill>
          <a:blip r:embed="rId2"/>
          <a:srcRect/>
          <a:stretch>
            <a:fillRect/>
          </a:stretch>
        </p:blipFill>
        <p:spPr bwMode="auto">
          <a:xfrm>
            <a:off x="0" y="1357298"/>
            <a:ext cx="9143999" cy="4143403"/>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120</a:t>
            </a:fld>
            <a:endParaRPr lang="fr-FR"/>
          </a:p>
        </p:txBody>
      </p:sp>
      <p:sp>
        <p:nvSpPr>
          <p:cNvPr id="3" name="ZoneTexte 2"/>
          <p:cNvSpPr txBox="1"/>
          <p:nvPr/>
        </p:nvSpPr>
        <p:spPr>
          <a:xfrm>
            <a:off x="0" y="5127981"/>
            <a:ext cx="9144000" cy="1015663"/>
          </a:xfrm>
          <a:prstGeom prst="rect">
            <a:avLst/>
          </a:prstGeom>
          <a:noFill/>
        </p:spPr>
        <p:txBody>
          <a:bodyPr wrap="square" rtlCol="0">
            <a:spAutoFit/>
          </a:bodyPr>
          <a:lstStyle/>
          <a:p>
            <a:pPr algn="just"/>
            <a:r>
              <a:rPr lang="fr-FR" sz="2000" dirty="0">
                <a:solidFill>
                  <a:srgbClr val="7030A0"/>
                </a:solidFill>
                <a:latin typeface="Times New Roman" pitchFamily="18" charset="0"/>
                <a:cs typeface="Times New Roman" pitchFamily="18" charset="0"/>
              </a:rPr>
              <a:t>La transformation en ondelettes version </a:t>
            </a:r>
            <a:r>
              <a:rPr lang="fr-FR" sz="2000" i="1" dirty="0">
                <a:solidFill>
                  <a:srgbClr val="7030A0"/>
                </a:solidFill>
                <a:latin typeface="Times New Roman" pitchFamily="18" charset="0"/>
                <a:cs typeface="Times New Roman" pitchFamily="18" charset="0"/>
              </a:rPr>
              <a:t>lifting</a:t>
            </a:r>
            <a:r>
              <a:rPr lang="fr-FR" sz="2000" dirty="0">
                <a:solidFill>
                  <a:srgbClr val="7030A0"/>
                </a:solidFill>
                <a:latin typeface="Times New Roman" pitchFamily="18" charset="0"/>
                <a:cs typeface="Times New Roman" pitchFamily="18" charset="0"/>
              </a:rPr>
              <a:t> est un processus permettant entre autres d’optimiser le nombre d’opérations à exécuter.  Il s’agit grosso modo d’intervertir les phases de filtrage et de sous-échantillonnage. </a:t>
            </a: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Rectangle 4"/>
          <p:cNvSpPr/>
          <p:nvPr/>
        </p:nvSpPr>
        <p:spPr>
          <a:xfrm>
            <a:off x="1785886"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85886"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29224"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29224"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143208"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143208"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429092"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429092"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5400000">
            <a:off x="3286084" y="314324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3286878" y="4214024"/>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4536249" y="312197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537043" y="417830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15174" y="3286124"/>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en angle 17"/>
          <p:cNvCxnSpPr>
            <a:endCxn id="5" idx="1"/>
          </p:cNvCxnSpPr>
          <p:nvPr/>
        </p:nvCxnSpPr>
        <p:spPr>
          <a:xfrm flipV="1">
            <a:off x="642910" y="3107529"/>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endCxn id="6" idx="1"/>
          </p:cNvCxnSpPr>
          <p:nvPr/>
        </p:nvCxnSpPr>
        <p:spPr>
          <a:xfrm>
            <a:off x="642910" y="3714752"/>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5" idx="3"/>
            <a:endCxn id="9" idx="2"/>
          </p:cNvCxnSpPr>
          <p:nvPr/>
        </p:nvCxnSpPr>
        <p:spPr>
          <a:xfrm>
            <a:off x="2857456" y="310752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857456" y="4213230"/>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143472" y="311276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143472" y="421846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9" idx="6"/>
            <a:endCxn id="11" idx="2"/>
          </p:cNvCxnSpPr>
          <p:nvPr/>
        </p:nvCxnSpPr>
        <p:spPr>
          <a:xfrm>
            <a:off x="3857588" y="3107529"/>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857588" y="4213230"/>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Forme 25"/>
          <p:cNvCxnSpPr>
            <a:stCxn id="7" idx="3"/>
            <a:endCxn id="17" idx="0"/>
          </p:cNvCxnSpPr>
          <p:nvPr/>
        </p:nvCxnSpPr>
        <p:spPr>
          <a:xfrm>
            <a:off x="6500794" y="3107529"/>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endCxn id="17" idx="2"/>
          </p:cNvCxnSpPr>
          <p:nvPr/>
        </p:nvCxnSpPr>
        <p:spPr>
          <a:xfrm flipV="1">
            <a:off x="6500794" y="4000504"/>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7" idx="3"/>
          </p:cNvCxnSpPr>
          <p:nvPr/>
        </p:nvCxnSpPr>
        <p:spPr>
          <a:xfrm>
            <a:off x="7715240" y="3643314"/>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785886" y="2916792"/>
            <a:ext cx="1071570" cy="369332"/>
          </a:xfrm>
          <a:prstGeom prst="rect">
            <a:avLst/>
          </a:prstGeom>
          <a:noFill/>
        </p:spPr>
        <p:txBody>
          <a:bodyPr wrap="square" rtlCol="0">
            <a:spAutoFit/>
          </a:bodyPr>
          <a:lstStyle/>
          <a:p>
            <a:pPr algn="ctr"/>
            <a:r>
              <a:rPr lang="fr-FR" b="1" dirty="0">
                <a:solidFill>
                  <a:srgbClr val="0070C0"/>
                </a:solidFill>
              </a:rPr>
              <a:t>H</a:t>
            </a:r>
            <a:r>
              <a:rPr lang="fr-FR" b="1" baseline="-25000" dirty="0">
                <a:solidFill>
                  <a:srgbClr val="0070C0"/>
                </a:solidFill>
              </a:rPr>
              <a:t>0</a:t>
            </a:r>
            <a:r>
              <a:rPr lang="fr-FR" b="1" dirty="0">
                <a:solidFill>
                  <a:srgbClr val="0070C0"/>
                </a:solidFill>
              </a:rPr>
              <a:t>(z)</a:t>
            </a:r>
          </a:p>
        </p:txBody>
      </p:sp>
      <p:sp>
        <p:nvSpPr>
          <p:cNvPr id="30" name="ZoneTexte 29"/>
          <p:cNvSpPr txBox="1"/>
          <p:nvPr/>
        </p:nvSpPr>
        <p:spPr>
          <a:xfrm>
            <a:off x="1785886" y="4003602"/>
            <a:ext cx="1071570" cy="369332"/>
          </a:xfrm>
          <a:prstGeom prst="rect">
            <a:avLst/>
          </a:prstGeom>
          <a:noFill/>
        </p:spPr>
        <p:txBody>
          <a:bodyPr wrap="square" rtlCol="0">
            <a:spAutoFit/>
          </a:bodyPr>
          <a:lstStyle/>
          <a:p>
            <a:pPr algn="ctr"/>
            <a:r>
              <a:rPr lang="fr-FR" b="1" dirty="0">
                <a:solidFill>
                  <a:srgbClr val="C00000"/>
                </a:solidFill>
              </a:rPr>
              <a:t>H</a:t>
            </a:r>
            <a:r>
              <a:rPr lang="fr-FR" b="1" baseline="-25000" dirty="0">
                <a:solidFill>
                  <a:srgbClr val="C00000"/>
                </a:solidFill>
              </a:rPr>
              <a:t>1</a:t>
            </a:r>
            <a:r>
              <a:rPr lang="fr-FR" b="1" dirty="0">
                <a:solidFill>
                  <a:srgbClr val="C00000"/>
                </a:solidFill>
              </a:rPr>
              <a:t>(z)</a:t>
            </a:r>
          </a:p>
        </p:txBody>
      </p:sp>
      <p:sp>
        <p:nvSpPr>
          <p:cNvPr id="31" name="ZoneTexte 30"/>
          <p:cNvSpPr txBox="1"/>
          <p:nvPr/>
        </p:nvSpPr>
        <p:spPr>
          <a:xfrm>
            <a:off x="5429224" y="2928934"/>
            <a:ext cx="1071570" cy="369332"/>
          </a:xfrm>
          <a:prstGeom prst="rect">
            <a:avLst/>
          </a:prstGeom>
          <a:noFill/>
        </p:spPr>
        <p:txBody>
          <a:bodyPr wrap="square" rtlCol="0">
            <a:spAutoFit/>
          </a:bodyPr>
          <a:lstStyle/>
          <a:p>
            <a:pPr algn="ctr"/>
            <a:r>
              <a:rPr lang="fr-FR" b="1" dirty="0">
                <a:solidFill>
                  <a:srgbClr val="0070C0"/>
                </a:solidFill>
              </a:rPr>
              <a:t>G</a:t>
            </a:r>
            <a:r>
              <a:rPr lang="fr-FR" b="1" baseline="-25000" dirty="0">
                <a:solidFill>
                  <a:srgbClr val="0070C0"/>
                </a:solidFill>
              </a:rPr>
              <a:t>0</a:t>
            </a:r>
            <a:r>
              <a:rPr lang="fr-FR" b="1" dirty="0">
                <a:solidFill>
                  <a:srgbClr val="0070C0"/>
                </a:solidFill>
              </a:rPr>
              <a:t>(z)</a:t>
            </a:r>
          </a:p>
        </p:txBody>
      </p:sp>
      <p:sp>
        <p:nvSpPr>
          <p:cNvPr id="32" name="ZoneTexte 31"/>
          <p:cNvSpPr txBox="1"/>
          <p:nvPr/>
        </p:nvSpPr>
        <p:spPr>
          <a:xfrm>
            <a:off x="5429224" y="4044560"/>
            <a:ext cx="1071570" cy="369332"/>
          </a:xfrm>
          <a:prstGeom prst="rect">
            <a:avLst/>
          </a:prstGeom>
          <a:noFill/>
        </p:spPr>
        <p:txBody>
          <a:bodyPr wrap="square" rtlCol="0">
            <a:spAutoFit/>
          </a:bodyPr>
          <a:lstStyle/>
          <a:p>
            <a:pPr algn="ctr"/>
            <a:r>
              <a:rPr lang="fr-FR" b="1" dirty="0">
                <a:solidFill>
                  <a:srgbClr val="C00000"/>
                </a:solidFill>
              </a:rPr>
              <a:t>G</a:t>
            </a:r>
            <a:r>
              <a:rPr lang="fr-FR" b="1" baseline="-25000" dirty="0">
                <a:solidFill>
                  <a:srgbClr val="C00000"/>
                </a:solidFill>
              </a:rPr>
              <a:t>1</a:t>
            </a:r>
            <a:r>
              <a:rPr lang="fr-FR" b="1" dirty="0">
                <a:solidFill>
                  <a:srgbClr val="C00000"/>
                </a:solidFill>
              </a:rPr>
              <a:t>(z)</a:t>
            </a:r>
          </a:p>
        </p:txBody>
      </p:sp>
      <p:sp>
        <p:nvSpPr>
          <p:cNvPr id="33" name="ZoneTexte 32"/>
          <p:cNvSpPr txBox="1"/>
          <p:nvPr/>
        </p:nvSpPr>
        <p:spPr>
          <a:xfrm>
            <a:off x="3500398" y="2944174"/>
            <a:ext cx="428628" cy="369332"/>
          </a:xfrm>
          <a:prstGeom prst="rect">
            <a:avLst/>
          </a:prstGeom>
          <a:noFill/>
        </p:spPr>
        <p:txBody>
          <a:bodyPr wrap="square" rtlCol="0">
            <a:spAutoFit/>
          </a:bodyPr>
          <a:lstStyle/>
          <a:p>
            <a:r>
              <a:rPr lang="fr-FR" b="1" dirty="0"/>
              <a:t>2</a:t>
            </a:r>
          </a:p>
        </p:txBody>
      </p:sp>
      <p:sp>
        <p:nvSpPr>
          <p:cNvPr id="34" name="ZoneTexte 33"/>
          <p:cNvSpPr txBox="1"/>
          <p:nvPr/>
        </p:nvSpPr>
        <p:spPr>
          <a:xfrm>
            <a:off x="4786282" y="2942510"/>
            <a:ext cx="428628" cy="369332"/>
          </a:xfrm>
          <a:prstGeom prst="rect">
            <a:avLst/>
          </a:prstGeom>
          <a:noFill/>
        </p:spPr>
        <p:txBody>
          <a:bodyPr wrap="square" rtlCol="0">
            <a:spAutoFit/>
          </a:bodyPr>
          <a:lstStyle/>
          <a:p>
            <a:r>
              <a:rPr lang="fr-FR" b="1" dirty="0"/>
              <a:t>2</a:t>
            </a:r>
          </a:p>
        </p:txBody>
      </p:sp>
      <p:sp>
        <p:nvSpPr>
          <p:cNvPr id="35" name="ZoneTexte 34"/>
          <p:cNvSpPr txBox="1"/>
          <p:nvPr/>
        </p:nvSpPr>
        <p:spPr>
          <a:xfrm>
            <a:off x="3500398" y="3988362"/>
            <a:ext cx="428628" cy="369332"/>
          </a:xfrm>
          <a:prstGeom prst="rect">
            <a:avLst/>
          </a:prstGeom>
          <a:noFill/>
        </p:spPr>
        <p:txBody>
          <a:bodyPr wrap="square" rtlCol="0">
            <a:spAutoFit/>
          </a:bodyPr>
          <a:lstStyle/>
          <a:p>
            <a:r>
              <a:rPr lang="fr-FR" b="1" dirty="0"/>
              <a:t>2</a:t>
            </a:r>
          </a:p>
        </p:txBody>
      </p:sp>
      <p:sp>
        <p:nvSpPr>
          <p:cNvPr id="36" name="ZoneTexte 35"/>
          <p:cNvSpPr txBox="1"/>
          <p:nvPr/>
        </p:nvSpPr>
        <p:spPr>
          <a:xfrm>
            <a:off x="4786282" y="3986698"/>
            <a:ext cx="428628" cy="369332"/>
          </a:xfrm>
          <a:prstGeom prst="rect">
            <a:avLst/>
          </a:prstGeom>
          <a:noFill/>
        </p:spPr>
        <p:txBody>
          <a:bodyPr wrap="square" rtlCol="0">
            <a:spAutoFit/>
          </a:bodyPr>
          <a:lstStyle/>
          <a:p>
            <a:r>
              <a:rPr lang="fr-FR" b="1" dirty="0"/>
              <a:t>2</a:t>
            </a:r>
          </a:p>
        </p:txBody>
      </p:sp>
      <p:sp>
        <p:nvSpPr>
          <p:cNvPr id="37" name="ZoneTexte 36"/>
          <p:cNvSpPr txBox="1"/>
          <p:nvPr/>
        </p:nvSpPr>
        <p:spPr>
          <a:xfrm>
            <a:off x="642910" y="3357562"/>
            <a:ext cx="642910" cy="369332"/>
          </a:xfrm>
          <a:prstGeom prst="rect">
            <a:avLst/>
          </a:prstGeom>
          <a:noFill/>
        </p:spPr>
        <p:txBody>
          <a:bodyPr wrap="square" rtlCol="0">
            <a:spAutoFit/>
          </a:bodyPr>
          <a:lstStyle/>
          <a:p>
            <a:r>
              <a:rPr lang="fr-FR" b="1" dirty="0">
                <a:solidFill>
                  <a:srgbClr val="00B050"/>
                </a:solidFill>
              </a:rPr>
              <a:t>x(n)</a:t>
            </a:r>
          </a:p>
        </p:txBody>
      </p:sp>
      <p:sp>
        <p:nvSpPr>
          <p:cNvPr id="38" name="ZoneTexte 37"/>
          <p:cNvSpPr txBox="1"/>
          <p:nvPr/>
        </p:nvSpPr>
        <p:spPr>
          <a:xfrm>
            <a:off x="7786678" y="3286124"/>
            <a:ext cx="642910" cy="369332"/>
          </a:xfrm>
          <a:prstGeom prst="rect">
            <a:avLst/>
          </a:prstGeom>
          <a:noFill/>
        </p:spPr>
        <p:txBody>
          <a:bodyPr wrap="square" rtlCol="0">
            <a:spAutoFit/>
          </a:bodyPr>
          <a:lstStyle/>
          <a:p>
            <a:r>
              <a:rPr lang="fr-FR" b="1" dirty="0">
                <a:solidFill>
                  <a:srgbClr val="002060"/>
                </a:solidFill>
              </a:rPr>
              <a:t>x’(n)</a:t>
            </a:r>
          </a:p>
        </p:txBody>
      </p:sp>
      <p:sp>
        <p:nvSpPr>
          <p:cNvPr id="39" name="ZoneTexte 38"/>
          <p:cNvSpPr txBox="1"/>
          <p:nvPr/>
        </p:nvSpPr>
        <p:spPr>
          <a:xfrm>
            <a:off x="2714580" y="2357430"/>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0</a:t>
            </a:r>
            <a:r>
              <a:rPr lang="fr-FR" b="1" dirty="0">
                <a:solidFill>
                  <a:srgbClr val="00B050"/>
                </a:solidFill>
              </a:rPr>
              <a:t>(n)</a:t>
            </a:r>
          </a:p>
        </p:txBody>
      </p:sp>
      <p:sp>
        <p:nvSpPr>
          <p:cNvPr id="40" name="ZoneTexte 39"/>
          <p:cNvSpPr txBox="1"/>
          <p:nvPr/>
        </p:nvSpPr>
        <p:spPr>
          <a:xfrm>
            <a:off x="2786050" y="4416990"/>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1</a:t>
            </a:r>
            <a:r>
              <a:rPr lang="fr-FR" b="1" dirty="0">
                <a:solidFill>
                  <a:srgbClr val="00B050"/>
                </a:solidFill>
              </a:rPr>
              <a:t>(n)</a:t>
            </a:r>
          </a:p>
        </p:txBody>
      </p:sp>
      <p:sp>
        <p:nvSpPr>
          <p:cNvPr id="41" name="ZoneTexte 40"/>
          <p:cNvSpPr txBox="1"/>
          <p:nvPr/>
        </p:nvSpPr>
        <p:spPr>
          <a:xfrm>
            <a:off x="3760432" y="2714620"/>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0</a:t>
            </a:r>
            <a:r>
              <a:rPr lang="fr-FR" b="1" dirty="0">
                <a:solidFill>
                  <a:srgbClr val="002060"/>
                </a:solidFill>
              </a:rPr>
              <a:t>(n)</a:t>
            </a:r>
          </a:p>
        </p:txBody>
      </p:sp>
      <p:sp>
        <p:nvSpPr>
          <p:cNvPr id="42" name="ZoneTexte 41"/>
          <p:cNvSpPr txBox="1"/>
          <p:nvPr/>
        </p:nvSpPr>
        <p:spPr>
          <a:xfrm>
            <a:off x="3831902" y="4416990"/>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1</a:t>
            </a:r>
            <a:r>
              <a:rPr lang="fr-FR" b="1" dirty="0">
                <a:solidFill>
                  <a:srgbClr val="002060"/>
                </a:solidFill>
              </a:rPr>
              <a:t>(n)</a:t>
            </a:r>
          </a:p>
        </p:txBody>
      </p:sp>
      <p:sp>
        <p:nvSpPr>
          <p:cNvPr id="43" name="ZoneTexte 42"/>
          <p:cNvSpPr txBox="1"/>
          <p:nvPr/>
        </p:nvSpPr>
        <p:spPr>
          <a:xfrm>
            <a:off x="4929158" y="2357430"/>
            <a:ext cx="78581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0</a:t>
            </a:r>
            <a:r>
              <a:rPr lang="fr-FR" b="1" dirty="0">
                <a:solidFill>
                  <a:srgbClr val="7030A0"/>
                </a:solidFill>
              </a:rPr>
              <a:t>(n)</a:t>
            </a:r>
          </a:p>
        </p:txBody>
      </p:sp>
      <p:sp>
        <p:nvSpPr>
          <p:cNvPr id="44" name="ZoneTexte 43"/>
          <p:cNvSpPr txBox="1"/>
          <p:nvPr/>
        </p:nvSpPr>
        <p:spPr>
          <a:xfrm>
            <a:off x="5000628" y="4416990"/>
            <a:ext cx="71434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1</a:t>
            </a:r>
            <a:r>
              <a:rPr lang="fr-FR" b="1" dirty="0">
                <a:solidFill>
                  <a:srgbClr val="7030A0"/>
                </a:solidFill>
              </a:rPr>
              <a:t>(n)</a:t>
            </a:r>
          </a:p>
        </p:txBody>
      </p:sp>
      <p:sp>
        <p:nvSpPr>
          <p:cNvPr id="49" name="ZoneTexte 48"/>
          <p:cNvSpPr txBox="1"/>
          <p:nvPr/>
        </p:nvSpPr>
        <p:spPr>
          <a:xfrm>
            <a:off x="7215174" y="3357562"/>
            <a:ext cx="500066" cy="553998"/>
          </a:xfrm>
          <a:prstGeom prst="rect">
            <a:avLst/>
          </a:prstGeom>
          <a:noFill/>
        </p:spPr>
        <p:txBody>
          <a:bodyPr wrap="square" rtlCol="0">
            <a:spAutoFit/>
          </a:bodyPr>
          <a:lstStyle/>
          <a:p>
            <a:pPr algn="ctr"/>
            <a:r>
              <a:rPr lang="fr-FR" sz="3000" dirty="0">
                <a:solidFill>
                  <a:schemeClr val="accent2">
                    <a:lumMod val="50000"/>
                  </a:schemeClr>
                </a:solidFill>
              </a:rPr>
              <a:t>+</a:t>
            </a:r>
          </a:p>
        </p:txBody>
      </p:sp>
      <p:sp>
        <p:nvSpPr>
          <p:cNvPr id="50" name="ZoneTexte 49"/>
          <p:cNvSpPr txBox="1"/>
          <p:nvPr/>
        </p:nvSpPr>
        <p:spPr>
          <a:xfrm>
            <a:off x="0" y="1033991"/>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Parmi les limitations du schéma conventionnel d’une DWT (schéma ci-dessous), utilisant les bancs de filtres, est que l’on effectue un sous-échantillonnage par deux après une opération de filtrage  (passe-bas et passe-haut). </a:t>
            </a:r>
            <a:r>
              <a:rPr lang="fr-FR" sz="2000" b="1" u="sng" dirty="0">
                <a:solidFill>
                  <a:srgbClr val="002060"/>
                </a:solidFill>
                <a:latin typeface="Times New Roman" pitchFamily="18" charset="0"/>
                <a:cs typeface="Times New Roman" pitchFamily="18" charset="0"/>
              </a:rPr>
              <a:t>C’est donc une pure perte de la moitié du coût de calcul effectué par le filtrage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121</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4" name="ZoneTexte 3"/>
          <p:cNvSpPr txBox="1"/>
          <p:nvPr/>
        </p:nvSpPr>
        <p:spPr>
          <a:xfrm>
            <a:off x="0" y="719720"/>
            <a:ext cx="9144000" cy="4832092"/>
          </a:xfrm>
          <a:prstGeom prst="rect">
            <a:avLst/>
          </a:prstGeom>
          <a:noFill/>
        </p:spPr>
        <p:txBody>
          <a:bodyPr wrap="square" rtlCol="0">
            <a:spAutoFit/>
          </a:bodyPr>
          <a:lstStyle/>
          <a:p>
            <a:pPr algn="just"/>
            <a:r>
              <a:rPr lang="fr-FR" sz="2200" dirty="0">
                <a:latin typeface="Times New Roman" pitchFamily="18" charset="0"/>
                <a:cs typeface="Times New Roman" pitchFamily="18" charset="0"/>
              </a:rPr>
              <a:t>D’autre part, l</a:t>
            </a:r>
            <a:r>
              <a:rPr lang="fr-FR" sz="2200" b="1" dirty="0">
                <a:latin typeface="Times New Roman" pitchFamily="18" charset="0"/>
                <a:cs typeface="Times New Roman" pitchFamily="18" charset="0"/>
              </a:rPr>
              <a:t>es filtres numériques utilisés, souvent des RIF, ont des </a:t>
            </a:r>
            <a:r>
              <a:rPr lang="fr-FR" sz="2200" dirty="0">
                <a:latin typeface="Times New Roman" pitchFamily="18" charset="0"/>
                <a:cs typeface="Times New Roman" pitchFamily="18" charset="0"/>
              </a:rPr>
              <a:t>coefficients à virgule flottante ce qui donne des sorties à virgule flottante aussi.  </a:t>
            </a:r>
          </a:p>
          <a:p>
            <a:pPr algn="just"/>
            <a:endParaRPr lang="fr-FR" sz="2200" dirty="0">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Quand les données d'entrée sont une suite d'entiers (exemple des images numériques), les sorties filtrées ne sont plus des entiers et doivent, par conséquent, être arrondies (on prend par exemple la partie entière) pour les besoins du codage entropique. Cette opération d'arrondi entraîne une perte d'information ce qui ne peut être toléré pour le codage sans perte. </a:t>
            </a:r>
          </a:p>
          <a:p>
            <a:pPr algn="just"/>
            <a:endParaRPr lang="fr-FR" sz="2200" dirty="0">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Ainsi, pour que notre codage ait le moins de perte, </a:t>
            </a:r>
            <a:r>
              <a:rPr lang="fr-FR" sz="2200" b="1" dirty="0">
                <a:solidFill>
                  <a:srgbClr val="FF0000"/>
                </a:solidFill>
                <a:latin typeface="Times New Roman" pitchFamily="18" charset="0"/>
                <a:cs typeface="Times New Roman" pitchFamily="18" charset="0"/>
              </a:rPr>
              <a:t>W. </a:t>
            </a:r>
            <a:r>
              <a:rPr lang="fr-FR" sz="2200" b="1" dirty="0" err="1">
                <a:solidFill>
                  <a:srgbClr val="FF0000"/>
                </a:solidFill>
                <a:latin typeface="Times New Roman" pitchFamily="18" charset="0"/>
                <a:cs typeface="Times New Roman" pitchFamily="18" charset="0"/>
              </a:rPr>
              <a:t>Sweldens</a:t>
            </a:r>
            <a:r>
              <a:rPr lang="fr-FR" sz="2200" b="1" dirty="0">
                <a:solidFill>
                  <a:srgbClr val="FF0000"/>
                </a:solidFill>
                <a:latin typeface="Times New Roman" pitchFamily="18" charset="0"/>
                <a:cs typeface="Times New Roman" pitchFamily="18" charset="0"/>
              </a:rPr>
              <a:t> </a:t>
            </a:r>
            <a:r>
              <a:rPr lang="fr-FR" sz="2200" dirty="0">
                <a:latin typeface="Times New Roman" pitchFamily="18" charset="0"/>
                <a:cs typeface="Times New Roman" pitchFamily="18" charset="0"/>
              </a:rPr>
              <a:t>a introduit le concept du schéma de lifting. 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122</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4" name="ZoneTexte 3"/>
          <p:cNvSpPr txBox="1"/>
          <p:nvPr/>
        </p:nvSpPr>
        <p:spPr>
          <a:xfrm>
            <a:off x="0" y="719720"/>
            <a:ext cx="9144000" cy="5847755"/>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Comme nous venons de voir le schéma conventionnel pour l’implémentation d’une DWT est un banc de filtres comprenant un filtre passe-bas et un filtre passe-haut.</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Les filtres numériques utilisés, souvent des RIF, ont des coefficients à valeurs réelles, donc les sorties seront également des valeurs réelles (à virgule flottante).  Alors, s’il s’agit par exemple d’une image où les niveaux de gris des pixels sont des entiers (de 0 à 255 généralement), les sorties filtrées ne sont plus des entiers et doivent, par conséquent, être arrondies. Cette opération d'arrondi entraîne une perte d'information ce qui ne peut être toléré pour le codage sans perte. </a:t>
            </a:r>
          </a:p>
          <a:p>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Ainsi, pour que le codage ait le moins de perte, W. </a:t>
            </a:r>
            <a:r>
              <a:rPr lang="fr-FR" sz="2200" dirty="0" err="1">
                <a:solidFill>
                  <a:srgbClr val="7030A0"/>
                </a:solidFill>
                <a:latin typeface="Times New Roman" pitchFamily="18" charset="0"/>
                <a:cs typeface="Times New Roman" pitchFamily="18" charset="0"/>
              </a:rPr>
              <a:t>Sweldens</a:t>
            </a:r>
            <a:r>
              <a:rPr lang="fr-FR" sz="2200" dirty="0">
                <a:solidFill>
                  <a:srgbClr val="7030A0"/>
                </a:solidFill>
                <a:latin typeface="Times New Roman" pitchFamily="18" charset="0"/>
                <a:cs typeface="Times New Roman" pitchFamily="18" charset="0"/>
              </a:rPr>
              <a:t> a introduit le concept du schéma de lifting. 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123</a:t>
            </a:fld>
            <a:endParaRPr lang="fr-FR"/>
          </a:p>
        </p:txBody>
      </p:sp>
      <p:pic>
        <p:nvPicPr>
          <p:cNvPr id="105474" name="Picture 2"/>
          <p:cNvPicPr>
            <a:picLocks noChangeAspect="1" noChangeArrowheads="1"/>
          </p:cNvPicPr>
          <p:nvPr/>
        </p:nvPicPr>
        <p:blipFill>
          <a:blip r:embed="rId2"/>
          <a:srcRect/>
          <a:stretch>
            <a:fillRect/>
          </a:stretch>
        </p:blipFill>
        <p:spPr bwMode="auto">
          <a:xfrm>
            <a:off x="1142976" y="3571876"/>
            <a:ext cx="6543675" cy="3286124"/>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ZoneTexte 4"/>
          <p:cNvSpPr txBox="1"/>
          <p:nvPr/>
        </p:nvSpPr>
        <p:spPr>
          <a:xfrm>
            <a:off x="0" y="646869"/>
            <a:ext cx="9144000" cy="3139321"/>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Comme le montre le schéma de principe de cette transformation, une première étape consiste à: </a:t>
            </a:r>
          </a:p>
          <a:p>
            <a:pPr algn="just">
              <a:buFont typeface="Wingdings" pitchFamily="2" charset="2"/>
              <a:buChar char="ü"/>
            </a:pPr>
            <a:r>
              <a:rPr lang="fr-FR" sz="2000" dirty="0">
                <a:solidFill>
                  <a:srgbClr val="7030A0"/>
                </a:solidFill>
                <a:latin typeface="Times New Roman" pitchFamily="18" charset="0"/>
                <a:cs typeface="Times New Roman" pitchFamily="18" charset="0"/>
              </a:rPr>
              <a:t>calculer la transformée en ondelettes classique </a:t>
            </a:r>
            <a:r>
              <a:rPr lang="fr-FR" sz="2000" i="1" dirty="0">
                <a:solidFill>
                  <a:srgbClr val="7030A0"/>
                </a:solidFill>
                <a:latin typeface="Times New Roman" pitchFamily="18" charset="0"/>
                <a:cs typeface="Times New Roman" pitchFamily="18" charset="0"/>
              </a:rPr>
              <a:t>(</a:t>
            </a:r>
            <a:r>
              <a:rPr lang="fr-FR" sz="2000" i="1" dirty="0" err="1">
                <a:solidFill>
                  <a:srgbClr val="7030A0"/>
                </a:solidFill>
                <a:latin typeface="Times New Roman" pitchFamily="18" charset="0"/>
                <a:cs typeface="Times New Roman" pitchFamily="18" charset="0"/>
              </a:rPr>
              <a:t>lazy</a:t>
            </a:r>
            <a:r>
              <a:rPr lang="fr-FR" sz="2000" i="1" dirty="0">
                <a:solidFill>
                  <a:srgbClr val="7030A0"/>
                </a:solidFill>
                <a:latin typeface="Times New Roman" pitchFamily="18" charset="0"/>
                <a:cs typeface="Times New Roman" pitchFamily="18" charset="0"/>
              </a:rPr>
              <a:t> </a:t>
            </a:r>
            <a:r>
              <a:rPr lang="fr-FR" sz="2000" i="1" dirty="0" err="1">
                <a:solidFill>
                  <a:srgbClr val="7030A0"/>
                </a:solidFill>
                <a:latin typeface="Times New Roman" pitchFamily="18" charset="0"/>
                <a:cs typeface="Times New Roman" pitchFamily="18" charset="0"/>
              </a:rPr>
              <a:t>wvelet</a:t>
            </a:r>
            <a:r>
              <a:rPr lang="fr-FR" sz="2000" i="1" dirty="0">
                <a:solidFill>
                  <a:srgbClr val="7030A0"/>
                </a:solidFill>
                <a:latin typeface="Times New Roman" pitchFamily="18" charset="0"/>
                <a:cs typeface="Times New Roman" pitchFamily="18" charset="0"/>
              </a:rPr>
              <a:t>)</a:t>
            </a:r>
            <a:r>
              <a:rPr lang="fr-FR" sz="2000" dirty="0">
                <a:solidFill>
                  <a:srgbClr val="7030A0"/>
                </a:solidFill>
                <a:latin typeface="Times New Roman" pitchFamily="18" charset="0"/>
                <a:cs typeface="Times New Roman" pitchFamily="18" charset="0"/>
              </a:rPr>
              <a:t>, qui décompose le signal en des échantillons pairs et impairs ,</a:t>
            </a:r>
          </a:p>
          <a:p>
            <a:pPr algn="just">
              <a:buFont typeface="Wingdings" pitchFamily="2" charset="2"/>
              <a:buChar char="ü"/>
            </a:pPr>
            <a:r>
              <a:rPr lang="fr-FR" sz="2000" dirty="0">
                <a:solidFill>
                  <a:srgbClr val="0070C0"/>
                </a:solidFill>
                <a:latin typeface="Times New Roman" pitchFamily="18" charset="0"/>
                <a:cs typeface="Times New Roman" pitchFamily="18" charset="0"/>
              </a:rPr>
              <a:t> puis d'améliorer ses propriétés en alternant les étapes de prédiction et de mise à jour: </a:t>
            </a:r>
          </a:p>
          <a:p>
            <a:pPr lvl="2" algn="just">
              <a:buFont typeface="Wingdings" pitchFamily="2" charset="2"/>
              <a:buChar char="§"/>
            </a:pPr>
            <a:r>
              <a:rPr lang="fr-FR" sz="2000" dirty="0">
                <a:solidFill>
                  <a:srgbClr val="0070C0"/>
                </a:solidFill>
                <a:latin typeface="Times New Roman" pitchFamily="18" charset="0"/>
                <a:cs typeface="Times New Roman" pitchFamily="18" charset="0"/>
              </a:rPr>
              <a:t> L'étape de prédiction consiste à appliquer un filtre aux échantillons pairs et soustraire le résultat des échantillons impairs, </a:t>
            </a:r>
          </a:p>
          <a:p>
            <a:pPr lvl="2" algn="just">
              <a:buFont typeface="Wingdings" pitchFamily="2" charset="2"/>
              <a:buChar char="§"/>
            </a:pPr>
            <a:r>
              <a:rPr lang="fr-FR" sz="2000" dirty="0">
                <a:solidFill>
                  <a:srgbClr val="0070C0"/>
                </a:solidFill>
                <a:latin typeface="Times New Roman" pitchFamily="18" charset="0"/>
                <a:cs typeface="Times New Roman" pitchFamily="18" charset="0"/>
              </a:rPr>
              <a:t> L'étape de mise à jour fait exactement l'opération contraire : appliquer un filtre aux échantillons impairs et soustraire le résultat des échantillons pairs.</a:t>
            </a:r>
          </a:p>
          <a:p>
            <a:endParaRPr lang="fr-FR" dirty="0"/>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a:solidFill>
                  <a:srgbClr val="0070C0"/>
                </a:solidFill>
              </a:rPr>
              <a:t>P : Etape prédiction</a:t>
            </a:r>
          </a:p>
          <a:p>
            <a:r>
              <a:rPr lang="fr-FR" b="1" dirty="0">
                <a:solidFill>
                  <a:srgbClr val="0070C0"/>
                </a:solidFill>
              </a:rPr>
              <a:t>M : Etape Mise à jour</a:t>
            </a:r>
          </a:p>
        </p:txBody>
      </p:sp>
      <p:sp>
        <p:nvSpPr>
          <p:cNvPr id="7" name="ZoneTexte 6"/>
          <p:cNvSpPr txBox="1"/>
          <p:nvPr/>
        </p:nvSpPr>
        <p:spPr>
          <a:xfrm>
            <a:off x="7500958" y="3988362"/>
            <a:ext cx="1643042" cy="369332"/>
          </a:xfrm>
          <a:prstGeom prst="rect">
            <a:avLst/>
          </a:prstGeom>
          <a:noFill/>
        </p:spPr>
        <p:txBody>
          <a:bodyPr wrap="square" rtlCol="0">
            <a:spAutoFit/>
          </a:bodyPr>
          <a:lstStyle/>
          <a:p>
            <a:r>
              <a:rPr lang="fr-FR" b="1" dirty="0">
                <a:solidFill>
                  <a:srgbClr val="002060"/>
                </a:solidFill>
              </a:rPr>
              <a:t>Approximation</a:t>
            </a:r>
          </a:p>
        </p:txBody>
      </p:sp>
      <p:sp>
        <p:nvSpPr>
          <p:cNvPr id="8" name="ZoneTexte 7"/>
          <p:cNvSpPr txBox="1"/>
          <p:nvPr/>
        </p:nvSpPr>
        <p:spPr>
          <a:xfrm>
            <a:off x="7529094" y="5660670"/>
            <a:ext cx="1643042" cy="369332"/>
          </a:xfrm>
          <a:prstGeom prst="rect">
            <a:avLst/>
          </a:prstGeom>
          <a:noFill/>
        </p:spPr>
        <p:txBody>
          <a:bodyPr wrap="square" rtlCol="0">
            <a:spAutoFit/>
          </a:bodyPr>
          <a:lstStyle/>
          <a:p>
            <a:r>
              <a:rPr lang="fr-FR" b="1" dirty="0">
                <a:solidFill>
                  <a:srgbClr val="002060"/>
                </a:solidFill>
              </a:rPr>
              <a:t>Détail</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124</a:t>
            </a:fld>
            <a:endParaRPr lang="fr-FR"/>
          </a:p>
        </p:txBody>
      </p:sp>
      <p:pic>
        <p:nvPicPr>
          <p:cNvPr id="105474" name="Picture 2"/>
          <p:cNvPicPr>
            <a:picLocks noChangeAspect="1" noChangeArrowheads="1"/>
          </p:cNvPicPr>
          <p:nvPr/>
        </p:nvPicPr>
        <p:blipFill>
          <a:blip r:embed="rId2"/>
          <a:srcRect/>
          <a:stretch>
            <a:fillRect/>
          </a:stretch>
        </p:blipFill>
        <p:spPr bwMode="auto">
          <a:xfrm>
            <a:off x="214282" y="2643182"/>
            <a:ext cx="7742192" cy="421481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ZoneTexte 4"/>
          <p:cNvSpPr txBox="1"/>
          <p:nvPr/>
        </p:nvSpPr>
        <p:spPr>
          <a:xfrm>
            <a:off x="0" y="892244"/>
            <a:ext cx="9144000" cy="1107996"/>
          </a:xfrm>
          <a:prstGeom prst="rect">
            <a:avLst/>
          </a:prstGeom>
          <a:noFill/>
        </p:spPr>
        <p:txBody>
          <a:bodyPr wrap="square" rtlCol="0">
            <a:spAutoFit/>
          </a:bodyPr>
          <a:lstStyle/>
          <a:p>
            <a:pPr algn="just"/>
            <a:r>
              <a:rPr lang="fr-FR" sz="2200" dirty="0">
                <a:latin typeface="Times New Roman" pitchFamily="18" charset="0"/>
                <a:cs typeface="Times New Roman" pitchFamily="18" charset="0"/>
              </a:rPr>
              <a:t>Après L étapes de prédiction / mise à jour, les échantillons pairs représentent les coefficients d'approximation alors que les échantillons impairs représentent les coefficients hautes fréquences.</a:t>
            </a:r>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a:solidFill>
                  <a:srgbClr val="0070C0"/>
                </a:solidFill>
              </a:rPr>
              <a:t>P : Etape prédiction</a:t>
            </a:r>
          </a:p>
          <a:p>
            <a:r>
              <a:rPr lang="fr-FR" b="1" dirty="0">
                <a:solidFill>
                  <a:srgbClr val="0070C0"/>
                </a:solidFill>
              </a:rPr>
              <a:t>M : Etape Mise à jour</a:t>
            </a:r>
          </a:p>
        </p:txBody>
      </p:sp>
      <p:sp>
        <p:nvSpPr>
          <p:cNvPr id="7" name="ZoneTexte 6"/>
          <p:cNvSpPr txBox="1"/>
          <p:nvPr/>
        </p:nvSpPr>
        <p:spPr>
          <a:xfrm>
            <a:off x="7500958" y="3786190"/>
            <a:ext cx="1643042" cy="369332"/>
          </a:xfrm>
          <a:prstGeom prst="rect">
            <a:avLst/>
          </a:prstGeom>
          <a:noFill/>
        </p:spPr>
        <p:txBody>
          <a:bodyPr wrap="square" rtlCol="0">
            <a:spAutoFit/>
          </a:bodyPr>
          <a:lstStyle/>
          <a:p>
            <a:r>
              <a:rPr lang="fr-FR" b="1" dirty="0">
                <a:solidFill>
                  <a:srgbClr val="002060"/>
                </a:solidFill>
              </a:rPr>
              <a:t>Approximation</a:t>
            </a:r>
          </a:p>
        </p:txBody>
      </p:sp>
      <p:sp>
        <p:nvSpPr>
          <p:cNvPr id="8" name="ZoneTexte 7"/>
          <p:cNvSpPr txBox="1"/>
          <p:nvPr/>
        </p:nvSpPr>
        <p:spPr>
          <a:xfrm>
            <a:off x="7529094" y="5845750"/>
            <a:ext cx="1643042" cy="369332"/>
          </a:xfrm>
          <a:prstGeom prst="rect">
            <a:avLst/>
          </a:prstGeom>
          <a:noFill/>
        </p:spPr>
        <p:txBody>
          <a:bodyPr wrap="square" rtlCol="0">
            <a:spAutoFit/>
          </a:bodyPr>
          <a:lstStyle/>
          <a:p>
            <a:r>
              <a:rPr lang="fr-FR" b="1" dirty="0">
                <a:solidFill>
                  <a:srgbClr val="002060"/>
                </a:solidFill>
              </a:rPr>
              <a:t>Détail</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125</a:t>
            </a:fld>
            <a:endParaRPr lang="fr-FR"/>
          </a:p>
        </p:txBody>
      </p:sp>
      <p:pic>
        <p:nvPicPr>
          <p:cNvPr id="106498" name="Picture 2"/>
          <p:cNvPicPr>
            <a:picLocks noChangeAspect="1" noChangeArrowheads="1"/>
          </p:cNvPicPr>
          <p:nvPr/>
        </p:nvPicPr>
        <p:blipFill>
          <a:blip r:embed="rId2"/>
          <a:srcRect/>
          <a:stretch>
            <a:fillRect/>
          </a:stretch>
        </p:blipFill>
        <p:spPr bwMode="auto">
          <a:xfrm>
            <a:off x="790934" y="2371724"/>
            <a:ext cx="6995775" cy="330438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ZoneTexte 4"/>
          <p:cNvSpPr txBox="1"/>
          <p:nvPr/>
        </p:nvSpPr>
        <p:spPr>
          <a:xfrm>
            <a:off x="0" y="1283601"/>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La DWT inverse sous forme lifting est représentée par le schéma suivant: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273921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a:p>
            <a:pPr algn="just"/>
            <a:r>
              <a:rPr lang="fr-FR" sz="2200" dirty="0">
                <a:solidFill>
                  <a:srgbClr val="7030A0"/>
                </a:solidFill>
                <a:latin typeface="Times New Roman" pitchFamily="18" charset="0"/>
                <a:cs typeface="Times New Roman" pitchFamily="18" charset="0"/>
              </a:rPr>
              <a:t>C’est  l'ensemble des méthodes permettant de mettre en évidence les composantes périodiques présentes dans un signal, une série de données, une courbe, une image ou même une vidéo. </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Donc elle permet d’identifier le contenu spectral (ensemble des fréquences) présentes dans ces données traitées.</a:t>
            </a:r>
          </a:p>
        </p:txBody>
      </p:sp>
      <p:sp>
        <p:nvSpPr>
          <p:cNvPr id="4" name="ZoneTexte 3"/>
          <p:cNvSpPr txBox="1"/>
          <p:nvPr/>
        </p:nvSpPr>
        <p:spPr>
          <a:xfrm>
            <a:off x="0" y="4000504"/>
            <a:ext cx="9144000" cy="301621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Pour quelles applications?</a:t>
            </a:r>
          </a:p>
          <a:p>
            <a:endParaRPr lang="fr-FR" dirty="0"/>
          </a:p>
          <a:p>
            <a:pPr algn="just"/>
            <a:r>
              <a:rPr lang="fr-FR" sz="2200" dirty="0">
                <a:solidFill>
                  <a:srgbClr val="00B050"/>
                </a:solidFill>
                <a:latin typeface="Times New Roman" pitchFamily="18" charset="0"/>
                <a:cs typeface="Times New Roman" pitchFamily="18" charset="0"/>
              </a:rPr>
              <a:t>Les données mesurées et/ou acquises (signal, images, vidéos données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doivent être traitées surtout numériquement (par exemple un filtrage, un </a:t>
            </a:r>
            <a:r>
              <a:rPr lang="fr-FR" sz="2200" dirty="0" err="1">
                <a:solidFill>
                  <a:srgbClr val="00B050"/>
                </a:solidFill>
                <a:latin typeface="Times New Roman" pitchFamily="18" charset="0"/>
                <a:cs typeface="Times New Roman" pitchFamily="18" charset="0"/>
              </a:rPr>
              <a:t>débruitage</a:t>
            </a:r>
            <a:r>
              <a:rPr lang="fr-FR" sz="2200" dirty="0">
                <a:solidFill>
                  <a:srgbClr val="00B050"/>
                </a:solidFill>
                <a:latin typeface="Times New Roman" pitchFamily="18" charset="0"/>
                <a:cs typeface="Times New Roman" pitchFamily="18" charset="0"/>
              </a:rPr>
              <a:t>, une extraction, une détection, une compression, une synthèse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Souvent il est plus intéressant d’effectuer ces traitements dans le domaine spectrale (dit domaine transformé) au lieu du domaine original dit direct (temporel, spatial, spatio-temporel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443198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Quels sont les outils de base pour l’analyse spectrale?</a:t>
            </a:r>
          </a:p>
          <a:p>
            <a:endParaRPr lang="fr-FR" dirty="0"/>
          </a:p>
          <a:p>
            <a:pPr algn="just"/>
            <a:r>
              <a:rPr lang="fr-FR" sz="2200" dirty="0">
                <a:solidFill>
                  <a:srgbClr val="7030A0"/>
                </a:solidFill>
                <a:latin typeface="Times New Roman" pitchFamily="18" charset="0"/>
                <a:cs typeface="Times New Roman" pitchFamily="18" charset="0"/>
              </a:rPr>
              <a:t>Sans nul doute la transformée de Fourier …!</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Mais aussi bien d’autres transformées linéaires et surtout orthogonales.</a:t>
            </a: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D’ailleurs pourquoi on les appelle transformées linéaires et aussi orthogonales?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46221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Combinaison linéaire</a:t>
            </a:r>
          </a:p>
          <a:p>
            <a:pPr algn="just"/>
            <a:r>
              <a:rPr lang="fr-FR" sz="2200" dirty="0">
                <a:solidFill>
                  <a:srgbClr val="002060"/>
                </a:solidFill>
                <a:latin typeface="Times New Roman" pitchFamily="18" charset="0"/>
                <a:cs typeface="Times New Roman" pitchFamily="18" charset="0"/>
              </a:rPr>
              <a:t>Souvent, au lieu de garder les signaux observés et acquis, que l’on note par exemple x(t), sous leurs formes originales (sous forme de données mesurées) nous essayons de les représenter, ou les approcher (les approximer), sous forme d’une combinaison linéaire utilisant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choisies préalablement. C’est ce que l’on appelle habituellement une représentation vectorielle des signaux</a:t>
            </a:r>
            <a:endParaRPr lang="fr-FR" sz="2200" dirty="0">
              <a:solidFill>
                <a:srgbClr val="00206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500430" y="3571876"/>
          <a:ext cx="2361656" cy="1001718"/>
        </p:xfrm>
        <a:graphic>
          <a:graphicData uri="http://schemas.openxmlformats.org/presentationml/2006/ole">
            <mc:AlternateContent xmlns:mc="http://schemas.openxmlformats.org/markup-compatibility/2006">
              <mc:Choice xmlns:v="urn:schemas-microsoft-com:vml" Requires="v">
                <p:oleObj spid="_x0000_s8224" name="Équation" r:id="rId3" imgW="1028520" imgH="431640" progId="Equation.3">
                  <p:embed/>
                </p:oleObj>
              </mc:Choice>
              <mc:Fallback>
                <p:oleObj name="Équation" r:id="rId3" imgW="10285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3571876"/>
                        <a:ext cx="2361656" cy="1001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142844" y="4572008"/>
          <a:ext cx="696939" cy="568313"/>
        </p:xfrm>
        <a:graphic>
          <a:graphicData uri="http://schemas.openxmlformats.org/presentationml/2006/ole">
            <mc:AlternateContent xmlns:mc="http://schemas.openxmlformats.org/markup-compatibility/2006">
              <mc:Choice xmlns:v="urn:schemas-microsoft-com:vml" Requires="v">
                <p:oleObj spid="_x0000_s8225" name="Équation" r:id="rId5" imgW="266400" imgH="304560" progId="Equation.3">
                  <p:embed/>
                </p:oleObj>
              </mc:Choice>
              <mc:Fallback>
                <p:oleObj name="Équation" r:id="rId5" imgW="26640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4572008"/>
                        <a:ext cx="696939" cy="5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4659823"/>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             est l’approximation de x(t), N est l’ordre de la combinaison linéaires et les coefficients </a:t>
            </a:r>
            <a:r>
              <a:rPr lang="fr-FR" sz="2200" dirty="0">
                <a:solidFill>
                  <a:srgbClr val="00B0F0"/>
                </a:solidFill>
                <a:latin typeface="Times New Roman" pitchFamily="18" charset="0"/>
                <a:cs typeface="Times New Roman" pitchFamily="18" charset="0"/>
                <a:sym typeface="Symbol"/>
              </a:rPr>
              <a:t></a:t>
            </a:r>
            <a:r>
              <a:rPr lang="fr-FR" sz="2200" baseline="-25000" dirty="0">
                <a:solidFill>
                  <a:srgbClr val="00B0F0"/>
                </a:solidFill>
                <a:latin typeface="Times New Roman" pitchFamily="18" charset="0"/>
                <a:cs typeface="Times New Roman" pitchFamily="18" charset="0"/>
                <a:sym typeface="Symbol"/>
              </a:rPr>
              <a:t>k</a:t>
            </a:r>
            <a:r>
              <a:rPr lang="fr-FR" sz="2200" dirty="0">
                <a:solidFill>
                  <a:srgbClr val="00B0F0"/>
                </a:solidFill>
                <a:latin typeface="Times New Roman" pitchFamily="18" charset="0"/>
                <a:cs typeface="Times New Roman" pitchFamily="18" charset="0"/>
                <a:sym typeface="Symbol"/>
              </a:rPr>
              <a:t> doivent être calculés pour une approximation optimale</a:t>
            </a:r>
            <a:endParaRPr lang="fr-FR" sz="2200" dirty="0">
              <a:solidFill>
                <a:srgbClr val="00B0F0"/>
              </a:solidFill>
              <a:latin typeface="Times New Roman" pitchFamily="18" charset="0"/>
              <a:cs typeface="Times New Roman" pitchFamily="18" charset="0"/>
            </a:endParaRPr>
          </a:p>
        </p:txBody>
      </p:sp>
      <p:sp>
        <p:nvSpPr>
          <p:cNvPr id="7" name="ZoneTexte 6"/>
          <p:cNvSpPr txBox="1"/>
          <p:nvPr/>
        </p:nvSpPr>
        <p:spPr>
          <a:xfrm>
            <a:off x="0" y="5643578"/>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qui représente les fondements de base de l’analyse spectrale déterministe. Ceci doit donc nous permettre de représenter les signaux mesurés sous forme plus simples nous aidant à mieux les interpréter et les analyser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44655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distance</a:t>
            </a:r>
          </a:p>
          <a:p>
            <a:r>
              <a:rPr lang="fr-FR" sz="2200" dirty="0">
                <a:solidFill>
                  <a:srgbClr val="7030A0"/>
                </a:solidFill>
                <a:latin typeface="Times New Roman" pitchFamily="18" charset="0"/>
                <a:cs typeface="Times New Roman" pitchFamily="18" charset="0"/>
              </a:rPr>
              <a:t>Pour mesurer le degré de ressemblance ou de dissemblance entre  x(t) et y(t) (ou sous forme discrète </a:t>
            </a:r>
            <a:r>
              <a:rPr lang="fr-FR" sz="2200" dirty="0" err="1">
                <a:solidFill>
                  <a:srgbClr val="7030A0"/>
                </a:solidFill>
                <a:latin typeface="Times New Roman" pitchFamily="18" charset="0"/>
                <a:cs typeface="Times New Roman" pitchFamily="18" charset="0"/>
              </a:rPr>
              <a:t>x</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et </a:t>
            </a:r>
            <a:r>
              <a:rPr lang="fr-FR" sz="2200" dirty="0" err="1">
                <a:solidFill>
                  <a:srgbClr val="7030A0"/>
                </a:solidFill>
                <a:latin typeface="Times New Roman" pitchFamily="18" charset="0"/>
                <a:cs typeface="Times New Roman" pitchFamily="18" charset="0"/>
              </a:rPr>
              <a:t>y</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deux signaux, deux vecteurs ou même deux séries de données on utilise la distance d(</a:t>
            </a:r>
            <a:r>
              <a:rPr lang="fr-FR" sz="2200" dirty="0" err="1">
                <a:solidFill>
                  <a:srgbClr val="7030A0"/>
                </a:solidFill>
                <a:latin typeface="Times New Roman" pitchFamily="18" charset="0"/>
                <a:cs typeface="Times New Roman" pitchFamily="18" charset="0"/>
              </a:rPr>
              <a:t>x,y</a:t>
            </a:r>
            <a:r>
              <a:rPr lang="fr-FR" sz="2200" dirty="0">
                <a:solidFill>
                  <a:srgbClr val="7030A0"/>
                </a:solidFill>
                <a:latin typeface="Times New Roman" pitchFamily="18" charset="0"/>
                <a:cs typeface="Times New Roman" pitchFamily="18" charset="0"/>
              </a:rPr>
              <a:t>).</a:t>
            </a:r>
          </a:p>
        </p:txBody>
      </p:sp>
      <p:sp>
        <p:nvSpPr>
          <p:cNvPr id="8" name="ZoneTexte 7"/>
          <p:cNvSpPr txBox="1"/>
          <p:nvPr/>
        </p:nvSpPr>
        <p:spPr>
          <a:xfrm>
            <a:off x="0" y="2500306"/>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s’agit d’un scalaire réel, positif ou nul et vérifiant les propriétés suivantes :</a:t>
            </a:r>
          </a:p>
        </p:txBody>
      </p:sp>
      <p:graphicFrame>
        <p:nvGraphicFramePr>
          <p:cNvPr id="9" name="Tableau 8"/>
          <p:cNvGraphicFramePr>
            <a:graphicFrameLocks noGrp="1"/>
          </p:cNvGraphicFramePr>
          <p:nvPr/>
        </p:nvGraphicFramePr>
        <p:xfrm>
          <a:off x="500034" y="3321702"/>
          <a:ext cx="8429684" cy="2826613"/>
        </p:xfrm>
        <a:graphic>
          <a:graphicData uri="http://schemas.openxmlformats.org/drawingml/2006/table">
            <a:tbl>
              <a:tblPr/>
              <a:tblGrid>
                <a:gridCol w="2928958">
                  <a:extLst>
                    <a:ext uri="{9D8B030D-6E8A-4147-A177-3AD203B41FA5}">
                      <a16:colId xmlns:a16="http://schemas.microsoft.com/office/drawing/2014/main" val="20000"/>
                    </a:ext>
                  </a:extLst>
                </a:gridCol>
                <a:gridCol w="5500726">
                  <a:extLst>
                    <a:ext uri="{9D8B030D-6E8A-4147-A177-3AD203B41FA5}">
                      <a16:colId xmlns:a16="http://schemas.microsoft.com/office/drawing/2014/main" val="20001"/>
                    </a:ext>
                  </a:extLst>
                </a:gridCol>
              </a:tblGrid>
              <a:tr h="246143">
                <a:tc>
                  <a:txBody>
                    <a:bodyPr/>
                    <a:lstStyle/>
                    <a:p>
                      <a:pPr algn="ctr"/>
                      <a:r>
                        <a:rPr lang="fr-FR" sz="2200" b="1" u="sng" dirty="0">
                          <a:solidFill>
                            <a:srgbClr val="C00000"/>
                          </a:solidFill>
                          <a:latin typeface="Times New Roman" pitchFamily="18" charset="0"/>
                          <a:cs typeface="Times New Roman" pitchFamily="18" charset="0"/>
                        </a:rPr>
                        <a:t>Nom </a:t>
                      </a:r>
                    </a:p>
                  </a:txBody>
                  <a:tcPr anchor="ctr">
                    <a:lnL>
                      <a:noFill/>
                    </a:lnL>
                    <a:lnR>
                      <a:noFill/>
                    </a:lnR>
                    <a:lnT>
                      <a:noFill/>
                    </a:lnT>
                    <a:lnB>
                      <a:noFill/>
                    </a:lnB>
                  </a:tcPr>
                </a:tc>
                <a:tc>
                  <a:txBody>
                    <a:bodyPr/>
                    <a:lstStyle/>
                    <a:p>
                      <a:pPr algn="ctr"/>
                      <a:r>
                        <a:rPr lang="fr-FR" sz="2200" b="1" u="sng" dirty="0">
                          <a:solidFill>
                            <a:srgbClr val="C00000"/>
                          </a:solidFill>
                          <a:latin typeface="Times New Roman" pitchFamily="18" charset="0"/>
                          <a:cs typeface="Times New Roman" pitchFamily="18" charset="0"/>
                        </a:rPr>
                        <a:t>Propriété </a:t>
                      </a:r>
                    </a:p>
                  </a:txBody>
                  <a:tcPr anchor="ctr">
                    <a:lnL>
                      <a:noFill/>
                    </a:lnL>
                    <a:lnR>
                      <a:noFill/>
                    </a:lnR>
                    <a:lnT>
                      <a:noFill/>
                    </a:lnT>
                    <a:lnB>
                      <a:noFill/>
                    </a:lnB>
                  </a:tcPr>
                </a:tc>
                <a:extLst>
                  <a:ext uri="{0D108BD9-81ED-4DB2-BD59-A6C34878D82A}">
                    <a16:rowId xmlns:a16="http://schemas.microsoft.com/office/drawing/2014/main" val="10000"/>
                  </a:ext>
                </a:extLst>
              </a:tr>
              <a:tr h="615357">
                <a:tc>
                  <a:txBody>
                    <a:bodyPr/>
                    <a:lstStyle/>
                    <a:p>
                      <a:pPr algn="ctr"/>
                      <a:r>
                        <a:rPr lang="fr-FR" sz="2200" b="1" u="none" dirty="0">
                          <a:solidFill>
                            <a:srgbClr val="00B050"/>
                          </a:solidFill>
                          <a:latin typeface="Times New Roman" pitchFamily="18" charset="0"/>
                          <a:cs typeface="Times New Roman" pitchFamily="18" charset="0"/>
                        </a:rPr>
                        <a:t>symétrie </a:t>
                      </a:r>
                    </a:p>
                  </a:txBody>
                  <a:tcPr anchor="ctr">
                    <a:lnL>
                      <a:noFill/>
                    </a:lnL>
                    <a:lnR>
                      <a:noFill/>
                    </a:lnR>
                    <a:lnT>
                      <a:noFill/>
                    </a:lnT>
                    <a:lnB>
                      <a:noFill/>
                    </a:lnB>
                  </a:tcPr>
                </a:tc>
                <a:tc>
                  <a:txBody>
                    <a:bodyPr/>
                    <a:lstStyle/>
                    <a:p>
                      <a:pPr algn="ctr"/>
                      <a:r>
                        <a:rPr lang="fr-FR" sz="2200" b="1" dirty="0">
                          <a:solidFill>
                            <a:srgbClr val="00B050"/>
                          </a:solidFill>
                          <a:latin typeface="Times New Roman" pitchFamily="18" charset="0"/>
                          <a:cs typeface="Times New Roman" pitchFamily="18" charset="0"/>
                        </a:rPr>
                        <a:t>  d(x , y) = d (y , x )</a:t>
                      </a:r>
                    </a:p>
                  </a:txBody>
                  <a:tcPr anchor="ctr">
                    <a:lnL>
                      <a:noFill/>
                    </a:lnL>
                    <a:lnR>
                      <a:noFill/>
                    </a:lnR>
                    <a:lnT>
                      <a:noFill/>
                    </a:lnT>
                    <a:lnB>
                      <a:noFill/>
                    </a:lnB>
                  </a:tcPr>
                </a:tc>
                <a:extLst>
                  <a:ext uri="{0D108BD9-81ED-4DB2-BD59-A6C34878D82A}">
                    <a16:rowId xmlns:a16="http://schemas.microsoft.com/office/drawing/2014/main" val="10001"/>
                  </a:ext>
                </a:extLst>
              </a:tr>
              <a:tr h="799964">
                <a:tc>
                  <a:txBody>
                    <a:bodyPr/>
                    <a:lstStyle/>
                    <a:p>
                      <a:pPr algn="ctr"/>
                      <a:r>
                        <a:rPr lang="fr-FR" sz="2200" b="1" u="none" dirty="0">
                          <a:solidFill>
                            <a:srgbClr val="00B0F0"/>
                          </a:solidFill>
                          <a:latin typeface="Times New Roman" pitchFamily="18" charset="0"/>
                          <a:cs typeface="Times New Roman" pitchFamily="18" charset="0"/>
                        </a:rPr>
                        <a:t>séparation </a:t>
                      </a:r>
                    </a:p>
                  </a:txBody>
                  <a:tcPr anchor="ctr">
                    <a:lnL>
                      <a:noFill/>
                    </a:lnL>
                    <a:lnR>
                      <a:noFill/>
                    </a:lnR>
                    <a:lnT>
                      <a:noFill/>
                    </a:lnT>
                    <a:lnB>
                      <a:noFill/>
                    </a:lnB>
                  </a:tcPr>
                </a:tc>
                <a:tc>
                  <a:txBody>
                    <a:bodyPr/>
                    <a:lstStyle/>
                    <a:p>
                      <a:pPr algn="ctr"/>
                      <a:r>
                        <a:rPr lang="en-US" sz="2200" b="1" dirty="0">
                          <a:solidFill>
                            <a:srgbClr val="00B0F0"/>
                          </a:solidFill>
                          <a:latin typeface="Times New Roman" pitchFamily="18" charset="0"/>
                          <a:cs typeface="Times New Roman" pitchFamily="18" charset="0"/>
                        </a:rPr>
                        <a:t>d (x , y) = 0 ⇔ x = y</a:t>
                      </a:r>
                    </a:p>
                  </a:txBody>
                  <a:tcPr anchor="ctr">
                    <a:lnL>
                      <a:noFill/>
                    </a:lnL>
                    <a:lnR>
                      <a:noFill/>
                    </a:lnR>
                    <a:lnT>
                      <a:noFill/>
                    </a:lnT>
                    <a:lnB>
                      <a:noFill/>
                    </a:lnB>
                  </a:tcPr>
                </a:tc>
                <a:extLst>
                  <a:ext uri="{0D108BD9-81ED-4DB2-BD59-A6C34878D82A}">
                    <a16:rowId xmlns:a16="http://schemas.microsoft.com/office/drawing/2014/main" val="10002"/>
                  </a:ext>
                </a:extLst>
              </a:tr>
              <a:tr h="984572">
                <a:tc>
                  <a:txBody>
                    <a:bodyPr/>
                    <a:lstStyle/>
                    <a:p>
                      <a:pPr algn="ctr"/>
                      <a:r>
                        <a:rPr lang="fr-FR" sz="2200" b="1" u="none" dirty="0">
                          <a:solidFill>
                            <a:schemeClr val="accent2">
                              <a:lumMod val="75000"/>
                            </a:schemeClr>
                          </a:solidFill>
                          <a:latin typeface="Times New Roman" pitchFamily="18" charset="0"/>
                          <a:cs typeface="Times New Roman" pitchFamily="18" charset="0"/>
                        </a:rPr>
                        <a:t>inégalité triangulaire </a:t>
                      </a:r>
                    </a:p>
                  </a:txBody>
                  <a:tcPr anchor="ctr">
                    <a:lnL>
                      <a:noFill/>
                    </a:lnL>
                    <a:lnR>
                      <a:noFill/>
                    </a:lnR>
                    <a:lnT>
                      <a:noFill/>
                    </a:lnT>
                    <a:lnB>
                      <a:noFill/>
                    </a:lnB>
                  </a:tcPr>
                </a:tc>
                <a:tc>
                  <a:txBody>
                    <a:bodyPr/>
                    <a:lstStyle/>
                    <a:p>
                      <a:pPr algn="ctr"/>
                      <a:r>
                        <a:rPr lang="fr-FR" sz="2200" b="1" dirty="0">
                          <a:solidFill>
                            <a:schemeClr val="accent2">
                              <a:lumMod val="75000"/>
                            </a:schemeClr>
                          </a:solidFill>
                          <a:latin typeface="Times New Roman" pitchFamily="18" charset="0"/>
                          <a:cs typeface="Times New Roman" pitchFamily="18" charset="0"/>
                        </a:rPr>
                        <a:t> d (x , z ) ≤ d (x , y) + d (y , z)</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Exemples de distances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1" y="1397000"/>
          <a:ext cx="8858281" cy="4047914"/>
        </p:xfrm>
        <a:graphic>
          <a:graphicData uri="http://schemas.openxmlformats.org/drawingml/2006/table">
            <a:tbl>
              <a:tblPr/>
              <a:tblGrid>
                <a:gridCol w="3357555">
                  <a:extLst>
                    <a:ext uri="{9D8B030D-6E8A-4147-A177-3AD203B41FA5}">
                      <a16:colId xmlns:a16="http://schemas.microsoft.com/office/drawing/2014/main" val="20000"/>
                    </a:ext>
                  </a:extLst>
                </a:gridCol>
                <a:gridCol w="2738445">
                  <a:extLst>
                    <a:ext uri="{9D8B030D-6E8A-4147-A177-3AD203B41FA5}">
                      <a16:colId xmlns:a16="http://schemas.microsoft.com/office/drawing/2014/main" val="20001"/>
                    </a:ext>
                  </a:extLst>
                </a:gridCol>
                <a:gridCol w="2762281">
                  <a:extLst>
                    <a:ext uri="{9D8B030D-6E8A-4147-A177-3AD203B41FA5}">
                      <a16:colId xmlns:a16="http://schemas.microsoft.com/office/drawing/2014/main" val="20002"/>
                    </a:ext>
                  </a:extLst>
                </a:gridCol>
              </a:tblGrid>
              <a:tr h="270710">
                <a:tc>
                  <a:txBody>
                    <a:bodyPr/>
                    <a:lstStyle/>
                    <a:p>
                      <a:pPr algn="ctr"/>
                      <a:r>
                        <a:rPr lang="fr-FR" sz="2200" b="1" u="sng" dirty="0">
                          <a:solidFill>
                            <a:srgbClr val="FF0000"/>
                          </a:solidFill>
                          <a:latin typeface="Times New Roman" pitchFamily="18" charset="0"/>
                          <a:cs typeface="Times New Roman" pitchFamily="18" charset="0"/>
                        </a:rPr>
                        <a:t>Nom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Paramètre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Fonction </a:t>
                      </a:r>
                    </a:p>
                  </a:txBody>
                  <a:tcPr marL="50800" marR="50800" marT="25400" marB="25400" anchor="ctr">
                    <a:lnL>
                      <a:noFill/>
                    </a:lnL>
                    <a:lnR>
                      <a:noFill/>
                    </a:lnR>
                    <a:lnT>
                      <a:noFill/>
                    </a:lnT>
                    <a:lnB>
                      <a:noFill/>
                    </a:lnB>
                  </a:tcPr>
                </a:tc>
                <a:extLst>
                  <a:ext uri="{0D108BD9-81ED-4DB2-BD59-A6C34878D82A}">
                    <a16:rowId xmlns:a16="http://schemas.microsoft.com/office/drawing/2014/main" val="10000"/>
                  </a:ext>
                </a:extLst>
              </a:tr>
              <a:tr h="606765">
                <a:tc>
                  <a:txBody>
                    <a:bodyPr/>
                    <a:lstStyle/>
                    <a:p>
                      <a:r>
                        <a:rPr lang="fr-FR" sz="2200" b="1" dirty="0">
                          <a:latin typeface="Times New Roman" pitchFamily="18" charset="0"/>
                          <a:cs typeface="Times New Roman" pitchFamily="18" charset="0"/>
                        </a:rPr>
                        <a:t>distance de Manhattan</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1-distance </a:t>
                      </a:r>
                    </a:p>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1"/>
                  </a:ext>
                </a:extLst>
              </a:tr>
              <a:tr h="746787">
                <a:tc>
                  <a:txBody>
                    <a:bodyPr/>
                    <a:lstStyle/>
                    <a:p>
                      <a:r>
                        <a:rPr lang="fr-FR" sz="2200" b="1" dirty="0">
                          <a:latin typeface="Times New Roman" pitchFamily="18" charset="0"/>
                          <a:cs typeface="Times New Roman" pitchFamily="18" charset="0"/>
                        </a:rPr>
                        <a:t>distance euclidienne</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2-distance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2"/>
                  </a:ext>
                </a:extLst>
              </a:tr>
              <a:tr h="746787">
                <a:tc>
                  <a:txBody>
                    <a:bodyPr/>
                    <a:lstStyle/>
                    <a:p>
                      <a:r>
                        <a:rPr lang="fr-FR" sz="2200" b="1" dirty="0">
                          <a:latin typeface="Times New Roman" pitchFamily="18" charset="0"/>
                          <a:cs typeface="Times New Roman" pitchFamily="18" charset="0"/>
                        </a:rPr>
                        <a:t>distance de Minkowski</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i="1" dirty="0">
                          <a:latin typeface="Times New Roman" pitchFamily="18" charset="0"/>
                          <a:cs typeface="Times New Roman" pitchFamily="18" charset="0"/>
                        </a:rPr>
                        <a:t>p</a:t>
                      </a:r>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3"/>
                  </a:ext>
                </a:extLst>
              </a:tr>
              <a:tr h="1446900">
                <a:tc>
                  <a:txBody>
                    <a:bodyPr/>
                    <a:lstStyle/>
                    <a:p>
                      <a:r>
                        <a:rPr lang="fr-FR" sz="2200" b="1" dirty="0">
                          <a:latin typeface="Times New Roman" pitchFamily="18" charset="0"/>
                          <a:cs typeface="Times New Roman" pitchFamily="18" charset="0"/>
                        </a:rPr>
                        <a:t>distance de Tchebychev</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92161" name="Rectangle 1">
            <a:hlinkClick r:id="rId3" tooltip="Distance de Manhattan"/>
          </p:cNvPr>
          <p:cNvSpPr>
            <a:spLocks noChangeArrowheads="1"/>
          </p:cNvSpPr>
          <p:nvPr/>
        </p:nvSpPr>
        <p:spPr bwMode="auto">
          <a:xfrm>
            <a:off x="0" y="5429264"/>
            <a:ext cx="914400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La distance Euclidienne permet de généraliser l'application du théorème de Pythagore à un espace de dimension </a:t>
            </a:r>
            <a:r>
              <a:rPr kumimoji="0" lang="fr-FR" sz="2200" b="0" i="1" u="none" strike="noStrike" cap="none" normalizeH="0" baseline="0" dirty="0">
                <a:ln>
                  <a:noFill/>
                </a:ln>
                <a:solidFill>
                  <a:srgbClr val="00B050"/>
                </a:solidFill>
                <a:effectLst/>
                <a:latin typeface="Times New Roman" pitchFamily="18" charset="0"/>
                <a:cs typeface="Times New Roman" pitchFamily="18" charset="0"/>
              </a:rPr>
              <a:t>n</a:t>
            </a: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 C'est la distance la plus  utilisée et la plus « intuitive ». </a:t>
            </a:r>
          </a:p>
        </p:txBody>
      </p:sp>
      <p:sp>
        <p:nvSpPr>
          <p:cNvPr id="92162" name="AutoShape 2" descr="\sum_{i=1}^n |x_i-y_i|"/>
          <p:cNvSpPr>
            <a:spLocks noChangeAspect="1" noChangeArrowheads="1"/>
          </p:cNvSpPr>
          <p:nvPr/>
        </p:nvSpPr>
        <p:spPr bwMode="auto">
          <a:xfrm>
            <a:off x="92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3" name="AutoShape 3" descr="\sqrt{\sum_{i=1}^n (x_i-y_i)^2}"/>
          <p:cNvSpPr>
            <a:spLocks noChangeAspect="1" noChangeArrowheads="1"/>
          </p:cNvSpPr>
          <p:nvPr/>
        </p:nvSpPr>
        <p:spPr bwMode="auto">
          <a:xfrm>
            <a:off x="155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4" name="AutoShape 4" descr="\sqrt[p]{\sum_{i=1}^n |x_i-y_i|^p}"/>
          <p:cNvSpPr>
            <a:spLocks noChangeAspect="1" noChangeArrowheads="1"/>
          </p:cNvSpPr>
          <p:nvPr/>
        </p:nvSpPr>
        <p:spPr bwMode="auto">
          <a:xfrm>
            <a:off x="479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5" name="AutoShape 5" descr="\lim_{p \to \infty}\sqrt[p]{\sum_{i=1}^n |x_i-y_i|^p} = \sup_{1 \leq i \leq n}{|x_i-y_i|}"/>
          <p:cNvSpPr>
            <a:spLocks noChangeAspect="1" noChangeArrowheads="1"/>
          </p:cNvSpPr>
          <p:nvPr/>
        </p:nvSpPr>
        <p:spPr bwMode="auto">
          <a:xfrm>
            <a:off x="800100"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Objet 14"/>
          <p:cNvGraphicFramePr>
            <a:graphicFrameLocks noChangeAspect="1"/>
          </p:cNvGraphicFramePr>
          <p:nvPr/>
        </p:nvGraphicFramePr>
        <p:xfrm>
          <a:off x="6286512" y="1785926"/>
          <a:ext cx="2397724" cy="714380"/>
        </p:xfrm>
        <a:graphic>
          <a:graphicData uri="http://schemas.openxmlformats.org/presentationml/2006/ole">
            <mc:AlternateContent xmlns:mc="http://schemas.openxmlformats.org/markup-compatibility/2006">
              <mc:Choice xmlns:v="urn:schemas-microsoft-com:vml" Requires="v">
                <p:oleObj spid="_x0000_s92226" name="Équation" r:id="rId4" imgW="698400" imgH="431640" progId="Equation.3">
                  <p:embed/>
                </p:oleObj>
              </mc:Choice>
              <mc:Fallback>
                <p:oleObj name="Équation" r:id="rId4" imgW="698400" imgH="431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12" y="1785926"/>
                        <a:ext cx="239772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7" name="Object 7"/>
          <p:cNvGraphicFramePr>
            <a:graphicFrameLocks noChangeAspect="1"/>
          </p:cNvGraphicFramePr>
          <p:nvPr/>
        </p:nvGraphicFramePr>
        <p:xfrm>
          <a:off x="5838825" y="2459038"/>
          <a:ext cx="3006725" cy="798512"/>
        </p:xfrm>
        <a:graphic>
          <a:graphicData uri="http://schemas.openxmlformats.org/presentationml/2006/ole">
            <mc:AlternateContent xmlns:mc="http://schemas.openxmlformats.org/markup-compatibility/2006">
              <mc:Choice xmlns:v="urn:schemas-microsoft-com:vml" Requires="v">
                <p:oleObj spid="_x0000_s92227" name="Équation" r:id="rId6" imgW="876240" imgH="482400" progId="Equation.3">
                  <p:embed/>
                </p:oleObj>
              </mc:Choice>
              <mc:Fallback>
                <p:oleObj name="Équation" r:id="rId6" imgW="876240" imgH="4824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25" y="2459038"/>
                        <a:ext cx="300672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8" name="Object 8"/>
          <p:cNvGraphicFramePr>
            <a:graphicFrameLocks noChangeAspect="1"/>
          </p:cNvGraphicFramePr>
          <p:nvPr/>
        </p:nvGraphicFramePr>
        <p:xfrm>
          <a:off x="5765800" y="3273425"/>
          <a:ext cx="3049588" cy="798513"/>
        </p:xfrm>
        <a:graphic>
          <a:graphicData uri="http://schemas.openxmlformats.org/presentationml/2006/ole">
            <mc:AlternateContent xmlns:mc="http://schemas.openxmlformats.org/markup-compatibility/2006">
              <mc:Choice xmlns:v="urn:schemas-microsoft-com:vml" Requires="v">
                <p:oleObj spid="_x0000_s92228" name="Équation" r:id="rId8" imgW="888840" imgH="482400" progId="Equation.3">
                  <p:embed/>
                </p:oleObj>
              </mc:Choice>
              <mc:Fallback>
                <p:oleObj name="Équation" r:id="rId8" imgW="888840" imgH="4824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5800" y="3273425"/>
                        <a:ext cx="304958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9" name="Object 9"/>
          <p:cNvGraphicFramePr>
            <a:graphicFrameLocks noChangeAspect="1"/>
          </p:cNvGraphicFramePr>
          <p:nvPr/>
        </p:nvGraphicFramePr>
        <p:xfrm>
          <a:off x="5332413" y="4273550"/>
          <a:ext cx="3478212" cy="798513"/>
        </p:xfrm>
        <a:graphic>
          <a:graphicData uri="http://schemas.openxmlformats.org/presentationml/2006/ole">
            <mc:AlternateContent xmlns:mc="http://schemas.openxmlformats.org/markup-compatibility/2006">
              <mc:Choice xmlns:v="urn:schemas-microsoft-com:vml" Requires="v">
                <p:oleObj spid="_x0000_s92229" name="Équation" r:id="rId10" imgW="1130040" imgH="482400" progId="Equation.3">
                  <p:embed/>
                </p:oleObj>
              </mc:Choice>
              <mc:Fallback>
                <p:oleObj name="Équation" r:id="rId10" imgW="1130040" imgH="4824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2413" y="4273550"/>
                        <a:ext cx="3478212"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80076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norme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norme du signal x(t), que l’on note          , représente la distance d qui sépare l’origine de l’extrémité du signal.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On peut de ce fait calculer la distance qui sépare deux signaux x(t) et y(t) en calculant en tous points la norme de la différence entre ces deux signaux.</a:t>
            </a:r>
            <a:endParaRPr lang="fr-FR" sz="2200" b="1" u="sng" dirty="0">
              <a:solidFill>
                <a:srgbClr val="7030A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Objet 9"/>
          <p:cNvGraphicFramePr>
            <a:graphicFrameLocks noChangeAspect="1"/>
          </p:cNvGraphicFramePr>
          <p:nvPr/>
        </p:nvGraphicFramePr>
        <p:xfrm>
          <a:off x="4415056" y="1502821"/>
          <a:ext cx="671516" cy="497419"/>
        </p:xfrm>
        <a:graphic>
          <a:graphicData uri="http://schemas.openxmlformats.org/presentationml/2006/ole">
            <mc:AlternateContent xmlns:mc="http://schemas.openxmlformats.org/markup-compatibility/2006">
              <mc:Choice xmlns:v="urn:schemas-microsoft-com:vml" Requires="v">
                <p:oleObj spid="_x0000_s94240" name="Équation" r:id="rId3" imgW="342720" imgH="253800" progId="Equation.3">
                  <p:embed/>
                </p:oleObj>
              </mc:Choice>
              <mc:Fallback>
                <p:oleObj name="Équation" r:id="rId3" imgW="34272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056" y="1502821"/>
                        <a:ext cx="671516" cy="497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1" name="Object 3"/>
          <p:cNvGraphicFramePr>
            <a:graphicFrameLocks noChangeAspect="1"/>
          </p:cNvGraphicFramePr>
          <p:nvPr/>
        </p:nvGraphicFramePr>
        <p:xfrm>
          <a:off x="500034" y="4000504"/>
          <a:ext cx="8408987" cy="1214446"/>
        </p:xfrm>
        <a:graphic>
          <a:graphicData uri="http://schemas.openxmlformats.org/presentationml/2006/ole">
            <mc:AlternateContent xmlns:mc="http://schemas.openxmlformats.org/markup-compatibility/2006">
              <mc:Choice xmlns:v="urn:schemas-microsoft-com:vml" Requires="v">
                <p:oleObj spid="_x0000_s94241" name="Équation" r:id="rId5" imgW="2450880" imgH="482400" progId="Equation.3">
                  <p:embed/>
                </p:oleObj>
              </mc:Choice>
              <mc:Fallback>
                <p:oleObj name="Équation" r:id="rId5" imgW="24508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4000504"/>
                        <a:ext cx="8408987"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66199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produit scalaire</a:t>
            </a:r>
          </a:p>
          <a:p>
            <a:pPr algn="just"/>
            <a:r>
              <a:rPr lang="fr-FR" sz="2000" dirty="0">
                <a:solidFill>
                  <a:srgbClr val="002060"/>
                </a:solidFill>
                <a:latin typeface="Times New Roman" pitchFamily="18" charset="0"/>
                <a:cs typeface="Times New Roman" pitchFamily="18" charset="0"/>
              </a:rPr>
              <a:t>Un produit scalaire entre deux fonctions, deux signaux ou encore deux vecteurs, noté &lt;</a:t>
            </a:r>
            <a:r>
              <a:rPr lang="fr-FR" sz="2000" dirty="0" err="1">
                <a:solidFill>
                  <a:srgbClr val="002060"/>
                </a:solidFill>
                <a:latin typeface="Times New Roman" pitchFamily="18" charset="0"/>
                <a:cs typeface="Times New Roman" pitchFamily="18" charset="0"/>
              </a:rPr>
              <a:t>x,y</a:t>
            </a:r>
            <a:r>
              <a:rPr lang="fr-FR" sz="2000" dirty="0">
                <a:solidFill>
                  <a:srgbClr val="002060"/>
                </a:solidFill>
                <a:latin typeface="Times New Roman" pitchFamily="18" charset="0"/>
                <a:cs typeface="Times New Roman" pitchFamily="18" charset="0"/>
              </a:rPr>
              <a:t>&gt;, est un scalaire réel ou complexe permettant entre autres de déterminer le degré de ressemblance (corrélation) ou dissemblance (</a:t>
            </a:r>
            <a:r>
              <a:rPr lang="fr-FR" sz="2000" dirty="0" err="1">
                <a:solidFill>
                  <a:srgbClr val="002060"/>
                </a:solidFill>
                <a:latin typeface="Times New Roman" pitchFamily="18" charset="0"/>
                <a:cs typeface="Times New Roman" pitchFamily="18" charset="0"/>
              </a:rPr>
              <a:t>décorrélation</a:t>
            </a:r>
            <a:r>
              <a:rPr lang="fr-FR" sz="2000" dirty="0">
                <a:solidFill>
                  <a:srgbClr val="002060"/>
                </a:solidFill>
                <a:latin typeface="Times New Roman" pitchFamily="18" charset="0"/>
                <a:cs typeface="Times New Roman" pitchFamily="18" charset="0"/>
              </a:rPr>
              <a:t> ou </a:t>
            </a:r>
            <a:r>
              <a:rPr lang="fr-FR" sz="2000" dirty="0" err="1">
                <a:solidFill>
                  <a:srgbClr val="002060"/>
                </a:solidFill>
                <a:latin typeface="Times New Roman" pitchFamily="18" charset="0"/>
                <a:cs typeface="Times New Roman" pitchFamily="18" charset="0"/>
              </a:rPr>
              <a:t>orhtogonalité</a:t>
            </a:r>
            <a:r>
              <a:rPr lang="fr-FR" sz="2000" dirty="0">
                <a:solidFill>
                  <a:srgbClr val="002060"/>
                </a:solidFill>
                <a:latin typeface="Times New Roman" pitchFamily="18" charset="0"/>
                <a:cs typeface="Times New Roman" pitchFamily="18" charset="0"/>
              </a:rPr>
              <a:t>) entre x(t) et y(t) et possédant les propriétés suivantes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 name="Objet 8"/>
          <p:cNvGraphicFramePr>
            <a:graphicFrameLocks noChangeAspect="1"/>
          </p:cNvGraphicFramePr>
          <p:nvPr/>
        </p:nvGraphicFramePr>
        <p:xfrm>
          <a:off x="214282" y="2500306"/>
          <a:ext cx="3023164" cy="827092"/>
        </p:xfrm>
        <a:graphic>
          <a:graphicData uri="http://schemas.openxmlformats.org/presentationml/2006/ole">
            <mc:AlternateContent xmlns:mc="http://schemas.openxmlformats.org/markup-compatibility/2006">
              <mc:Choice xmlns:v="urn:schemas-microsoft-com:vml" Requires="v">
                <p:oleObj spid="_x0000_s95311" name="Équation" r:id="rId3" imgW="1346040" imgH="368280" progId="Equation.3">
                  <p:embed/>
                </p:oleObj>
              </mc:Choice>
              <mc:Fallback>
                <p:oleObj name="Équation" r:id="rId3" imgW="134604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500306"/>
                        <a:ext cx="3023164" cy="827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3357554" y="2500306"/>
            <a:ext cx="5786446"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D est le domaine de définition de x(t) et y(t).</a:t>
            </a:r>
          </a:p>
          <a:p>
            <a:r>
              <a:rPr lang="fr-FR" sz="2200" dirty="0">
                <a:solidFill>
                  <a:srgbClr val="7030A0"/>
                </a:solidFill>
                <a:latin typeface="Times New Roman" pitchFamily="18" charset="0"/>
                <a:cs typeface="Times New Roman" pitchFamily="18" charset="0"/>
              </a:rPr>
              <a:t>* Représente le conjugué</a:t>
            </a:r>
          </a:p>
        </p:txBody>
      </p:sp>
      <p:graphicFrame>
        <p:nvGraphicFramePr>
          <p:cNvPr id="95237" name="Object 5"/>
          <p:cNvGraphicFramePr>
            <a:graphicFrameLocks noChangeAspect="1"/>
          </p:cNvGraphicFramePr>
          <p:nvPr/>
        </p:nvGraphicFramePr>
        <p:xfrm>
          <a:off x="285720" y="3916370"/>
          <a:ext cx="2451100" cy="512762"/>
        </p:xfrm>
        <a:graphic>
          <a:graphicData uri="http://schemas.openxmlformats.org/presentationml/2006/ole">
            <mc:AlternateContent xmlns:mc="http://schemas.openxmlformats.org/markup-compatibility/2006">
              <mc:Choice xmlns:v="urn:schemas-microsoft-com:vml" Requires="v">
                <p:oleObj spid="_x0000_s95312" name="Équation" r:id="rId5" imgW="1091880" imgH="228600" progId="Equation.3">
                  <p:embed/>
                </p:oleObj>
              </mc:Choice>
              <mc:Fallback>
                <p:oleObj name="Équation" r:id="rId5" imgW="109188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916370"/>
                        <a:ext cx="24511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8" name="Object 6"/>
          <p:cNvGraphicFramePr>
            <a:graphicFrameLocks noChangeAspect="1"/>
          </p:cNvGraphicFramePr>
          <p:nvPr/>
        </p:nvGraphicFramePr>
        <p:xfrm>
          <a:off x="36504" y="4559300"/>
          <a:ext cx="3392488" cy="512762"/>
        </p:xfrm>
        <a:graphic>
          <a:graphicData uri="http://schemas.openxmlformats.org/presentationml/2006/ole">
            <mc:AlternateContent xmlns:mc="http://schemas.openxmlformats.org/markup-compatibility/2006">
              <mc:Choice xmlns:v="urn:schemas-microsoft-com:vml" Requires="v">
                <p:oleObj spid="_x0000_s95313" name="Équation" r:id="rId7" imgW="1511280" imgH="228600" progId="Equation.3">
                  <p:embed/>
                </p:oleObj>
              </mc:Choice>
              <mc:Fallback>
                <p:oleObj name="Équation" r:id="rId7" imgW="151128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4" y="4559300"/>
                        <a:ext cx="3392488"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3509954" y="4572008"/>
            <a:ext cx="5786446"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Où </a:t>
            </a:r>
            <a:r>
              <a:rPr lang="fr-FR" sz="2200" dirty="0">
                <a:solidFill>
                  <a:srgbClr val="00B050"/>
                </a:solidFill>
                <a:latin typeface="Times New Roman" pitchFamily="18" charset="0"/>
                <a:cs typeface="Times New Roman" pitchFamily="18" charset="0"/>
                <a:sym typeface="Symbol"/>
              </a:rPr>
              <a:t> et  représentent deux constantes</a:t>
            </a:r>
            <a:endParaRPr lang="fr-FR" sz="2200" dirty="0">
              <a:solidFill>
                <a:srgbClr val="00B050"/>
              </a:solidFill>
              <a:latin typeface="Times New Roman" pitchFamily="18" charset="0"/>
              <a:cs typeface="Times New Roman" pitchFamily="18" charset="0"/>
            </a:endParaRPr>
          </a:p>
        </p:txBody>
      </p:sp>
      <p:graphicFrame>
        <p:nvGraphicFramePr>
          <p:cNvPr id="95239" name="Object 7"/>
          <p:cNvGraphicFramePr>
            <a:graphicFrameLocks noChangeAspect="1"/>
          </p:cNvGraphicFramePr>
          <p:nvPr/>
        </p:nvGraphicFramePr>
        <p:xfrm>
          <a:off x="561975" y="3214686"/>
          <a:ext cx="1852613" cy="627062"/>
        </p:xfrm>
        <a:graphic>
          <a:graphicData uri="http://schemas.openxmlformats.org/presentationml/2006/ole">
            <mc:AlternateContent xmlns:mc="http://schemas.openxmlformats.org/markup-compatibility/2006">
              <mc:Choice xmlns:v="urn:schemas-microsoft-com:vml" Requires="v">
                <p:oleObj spid="_x0000_s95314" name="Équation" r:id="rId9" imgW="825480" imgH="279360" progId="Equation.3">
                  <p:embed/>
                </p:oleObj>
              </mc:Choice>
              <mc:Fallback>
                <p:oleObj name="Équation" r:id="rId9" imgW="825480" imgH="2793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 y="3214686"/>
                        <a:ext cx="1852613"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2928926" y="3231063"/>
            <a:ext cx="6215074" cy="769441"/>
          </a:xfrm>
          <a:prstGeom prst="rect">
            <a:avLst/>
          </a:prstGeom>
          <a:noFill/>
        </p:spPr>
        <p:txBody>
          <a:bodyPr wrap="square" rtlCol="0">
            <a:spAutoFit/>
          </a:bodyPr>
          <a:lstStyle/>
          <a:p>
            <a:r>
              <a:rPr lang="fr-FR" sz="2200" dirty="0">
                <a:solidFill>
                  <a:srgbClr val="00B0F0"/>
                </a:solidFill>
                <a:latin typeface="Times New Roman" pitchFamily="18" charset="0"/>
                <a:cs typeface="Times New Roman" pitchFamily="18" charset="0"/>
              </a:rPr>
              <a:t>Si x(t) </a:t>
            </a:r>
            <a:r>
              <a:rPr lang="fr-FR" sz="2200" dirty="0">
                <a:solidFill>
                  <a:srgbClr val="00B0F0"/>
                </a:solidFill>
                <a:latin typeface="Times New Roman" pitchFamily="18" charset="0"/>
                <a:cs typeface="Times New Roman" pitchFamily="18" charset="0"/>
                <a:sym typeface="Symbol"/>
              </a:rPr>
              <a:t> L</a:t>
            </a:r>
            <a:r>
              <a:rPr lang="fr-FR" sz="2200" baseline="30000" dirty="0">
                <a:solidFill>
                  <a:srgbClr val="00B0F0"/>
                </a:solidFill>
                <a:latin typeface="Times New Roman" pitchFamily="18" charset="0"/>
                <a:cs typeface="Times New Roman" pitchFamily="18" charset="0"/>
                <a:sym typeface="Symbol"/>
              </a:rPr>
              <a:t>2</a:t>
            </a:r>
            <a:r>
              <a:rPr lang="fr-FR" sz="2200" dirty="0">
                <a:solidFill>
                  <a:srgbClr val="00B0F0"/>
                </a:solidFill>
                <a:latin typeface="Times New Roman" pitchFamily="18" charset="0"/>
                <a:cs typeface="Times New Roman" pitchFamily="18" charset="0"/>
                <a:sym typeface="Symbol"/>
              </a:rPr>
              <a:t>, l’ensemble des signaux à énergie totale finie, alors &lt;</a:t>
            </a:r>
            <a:r>
              <a:rPr lang="fr-FR" sz="2200" dirty="0" err="1">
                <a:solidFill>
                  <a:srgbClr val="00B0F0"/>
                </a:solidFill>
                <a:latin typeface="Times New Roman" pitchFamily="18" charset="0"/>
                <a:cs typeface="Times New Roman" pitchFamily="18" charset="0"/>
                <a:sym typeface="Symbol"/>
              </a:rPr>
              <a:t>x,x</a:t>
            </a:r>
            <a:r>
              <a:rPr lang="fr-FR" sz="2200" dirty="0">
                <a:solidFill>
                  <a:srgbClr val="00B0F0"/>
                </a:solidFill>
                <a:latin typeface="Times New Roman" pitchFamily="18" charset="0"/>
                <a:cs typeface="Times New Roman" pitchFamily="18" charset="0"/>
                <a:sym typeface="Symbol"/>
              </a:rPr>
              <a:t>&gt; représente son énergie totale</a:t>
            </a:r>
            <a:endParaRPr lang="fr-FR" sz="2200" dirty="0">
              <a:solidFill>
                <a:srgbClr val="00B0F0"/>
              </a:solidFill>
              <a:latin typeface="Times New Roman" pitchFamily="18" charset="0"/>
              <a:cs typeface="Times New Roman" pitchFamily="18" charset="0"/>
            </a:endParaRPr>
          </a:p>
        </p:txBody>
      </p:sp>
      <p:graphicFrame>
        <p:nvGraphicFramePr>
          <p:cNvPr id="95240" name="Object 8"/>
          <p:cNvGraphicFramePr>
            <a:graphicFrameLocks noChangeAspect="1"/>
          </p:cNvGraphicFramePr>
          <p:nvPr/>
        </p:nvGraphicFramePr>
        <p:xfrm>
          <a:off x="285720" y="5286388"/>
          <a:ext cx="7324726" cy="398462"/>
        </p:xfrm>
        <a:graphic>
          <a:graphicData uri="http://schemas.openxmlformats.org/presentationml/2006/ole">
            <mc:AlternateContent xmlns:mc="http://schemas.openxmlformats.org/markup-compatibility/2006">
              <mc:Choice xmlns:v="urn:schemas-microsoft-com:vml" Requires="v">
                <p:oleObj spid="_x0000_s95315" name="Équation" r:id="rId11" imgW="3263760" imgH="177480" progId="Equation.3">
                  <p:embed/>
                </p:oleObj>
              </mc:Choice>
              <mc:Fallback>
                <p:oleObj name="Équation" r:id="rId11" imgW="3263760" imgH="1774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20" y="5286388"/>
                        <a:ext cx="7324726"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Important :</a:t>
            </a:r>
          </a:p>
          <a:p>
            <a:pPr>
              <a:buFont typeface="Wingdings" pitchFamily="2" charset="2"/>
              <a:buChar char="q"/>
            </a:pPr>
            <a:r>
              <a:rPr lang="fr-FR" sz="2000" dirty="0">
                <a:solidFill>
                  <a:srgbClr val="0070C0"/>
                </a:solidFill>
                <a:latin typeface="Times New Roman" pitchFamily="18" charset="0"/>
                <a:cs typeface="Times New Roman" pitchFamily="18" charset="0"/>
              </a:rPr>
              <a:t> Si &lt;</a:t>
            </a:r>
            <a:r>
              <a:rPr lang="fr-FR" sz="2000" dirty="0" err="1">
                <a:solidFill>
                  <a:srgbClr val="0070C0"/>
                </a:solidFill>
                <a:latin typeface="Times New Roman" pitchFamily="18" charset="0"/>
                <a:cs typeface="Times New Roman" pitchFamily="18" charset="0"/>
              </a:rPr>
              <a:t>x,y</a:t>
            </a:r>
            <a:r>
              <a:rPr lang="fr-FR" sz="2000" dirty="0">
                <a:solidFill>
                  <a:srgbClr val="0070C0"/>
                </a:solidFill>
                <a:latin typeface="Times New Roman" pitchFamily="18" charset="0"/>
                <a:cs typeface="Times New Roman" pitchFamily="18" charset="0"/>
              </a:rPr>
              <a:t>&gt;=0 alors  x(t) et y(t) sont orthogonaux</a:t>
            </a: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Une base </a:t>
            </a:r>
            <a:r>
              <a:rPr lang="fr-FR" sz="2000" dirty="0">
                <a:solidFill>
                  <a:srgbClr val="002060"/>
                </a:solidFill>
                <a:latin typeface="Times New Roman" pitchFamily="18" charset="0"/>
                <a:cs typeface="Times New Roman" pitchFamily="18" charset="0"/>
                <a:sym typeface="Symbol"/>
              </a:rPr>
              <a: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est dite orthogonale si &lt;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a:t>
            </a:r>
            <a:r>
              <a:rPr lang="fr-FR" sz="2000" baseline="-25000" dirty="0">
                <a:solidFill>
                  <a:srgbClr val="002060"/>
                </a:solidFill>
                <a:latin typeface="Times New Roman" pitchFamily="18" charset="0"/>
                <a:cs typeface="Times New Roman" pitchFamily="18" charset="0"/>
                <a:sym typeface="Symbol"/>
              </a:rPr>
              <a:t>l</a:t>
            </a:r>
            <a:r>
              <a:rPr lang="fr-FR" sz="2000" dirty="0">
                <a:solidFill>
                  <a:srgbClr val="002060"/>
                </a:solidFill>
                <a:latin typeface="Times New Roman" pitchFamily="18" charset="0"/>
                <a:cs typeface="Times New Roman" pitchFamily="18" charset="0"/>
                <a:sym typeface="Symbol"/>
              </a:rPr>
              <a:t>(t)&gt;=0,  kl</a:t>
            </a:r>
            <a:endParaRPr lang="fr-FR" sz="20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7698" name="Picture 2"/>
          <p:cNvPicPr>
            <a:picLocks noChangeAspect="1" noChangeArrowheads="1"/>
          </p:cNvPicPr>
          <p:nvPr/>
        </p:nvPicPr>
        <p:blipFill>
          <a:blip r:embed="rId2"/>
          <a:srcRect/>
          <a:stretch>
            <a:fillRect/>
          </a:stretch>
        </p:blipFill>
        <p:spPr bwMode="auto">
          <a:xfrm>
            <a:off x="0" y="1357298"/>
            <a:ext cx="3098918" cy="2340000"/>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a:srcRect/>
          <a:stretch>
            <a:fillRect/>
          </a:stretch>
        </p:blipFill>
        <p:spPr bwMode="auto">
          <a:xfrm>
            <a:off x="3000364" y="1357298"/>
            <a:ext cx="3095999" cy="2340000"/>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4"/>
          <a:srcRect/>
          <a:stretch>
            <a:fillRect/>
          </a:stretch>
        </p:blipFill>
        <p:spPr bwMode="auto">
          <a:xfrm>
            <a:off x="6072198" y="1357298"/>
            <a:ext cx="3051785" cy="2340000"/>
          </a:xfrm>
          <a:prstGeom prst="rect">
            <a:avLst/>
          </a:prstGeom>
          <a:noFill/>
          <a:ln w="9525">
            <a:noFill/>
            <a:miter lim="800000"/>
            <a:headEnd/>
            <a:tailEnd/>
          </a:ln>
          <a:effectLst/>
        </p:spPr>
      </p:pic>
      <p:pic>
        <p:nvPicPr>
          <p:cNvPr id="157701" name="Picture 5"/>
          <p:cNvPicPr>
            <a:picLocks noChangeAspect="1" noChangeArrowheads="1"/>
          </p:cNvPicPr>
          <p:nvPr/>
        </p:nvPicPr>
        <p:blipFill>
          <a:blip r:embed="rId5"/>
          <a:srcRect/>
          <a:stretch>
            <a:fillRect/>
          </a:stretch>
        </p:blipFill>
        <p:spPr bwMode="auto">
          <a:xfrm>
            <a:off x="-32" y="3786190"/>
            <a:ext cx="2998404" cy="2340000"/>
          </a:xfrm>
          <a:prstGeom prst="rect">
            <a:avLst/>
          </a:prstGeom>
          <a:noFill/>
          <a:ln w="9525">
            <a:noFill/>
            <a:miter lim="800000"/>
            <a:headEnd/>
            <a:tailEnd/>
          </a:ln>
          <a:effectLst/>
        </p:spPr>
      </p:pic>
      <p:pic>
        <p:nvPicPr>
          <p:cNvPr id="157702" name="Picture 6"/>
          <p:cNvPicPr>
            <a:picLocks noChangeAspect="1" noChangeArrowheads="1"/>
          </p:cNvPicPr>
          <p:nvPr/>
        </p:nvPicPr>
        <p:blipFill>
          <a:blip r:embed="rId6"/>
          <a:srcRect/>
          <a:stretch>
            <a:fillRect/>
          </a:stretch>
        </p:blipFill>
        <p:spPr bwMode="auto">
          <a:xfrm>
            <a:off x="3000364" y="3786190"/>
            <a:ext cx="3214710" cy="2340000"/>
          </a:xfrm>
          <a:prstGeom prst="rect">
            <a:avLst/>
          </a:prstGeom>
          <a:noFill/>
          <a:ln w="9525">
            <a:noFill/>
            <a:miter lim="800000"/>
            <a:headEnd/>
            <a:tailEnd/>
          </a:ln>
          <a:effectLst/>
        </p:spPr>
      </p:pic>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signaux uniquement dans le domaine temporel?</a:t>
            </a:r>
          </a:p>
        </p:txBody>
      </p:sp>
      <p:sp>
        <p:nvSpPr>
          <p:cNvPr id="10" name="ZoneTexte 9"/>
          <p:cNvSpPr txBox="1"/>
          <p:nvPr/>
        </p:nvSpPr>
        <p:spPr>
          <a:xfrm>
            <a:off x="6286512" y="4671964"/>
            <a:ext cx="2786050" cy="400110"/>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Exemples de signaux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07831"/>
          </a:xfrm>
          <a:prstGeom prst="rect">
            <a:avLst/>
          </a:prstGeom>
          <a:noFill/>
        </p:spPr>
        <p:txBody>
          <a:bodyPr wrap="square" rtlCol="0">
            <a:spAutoFit/>
          </a:bodyPr>
          <a:lstStyle/>
          <a:p>
            <a:pPr algn="ctr"/>
            <a:r>
              <a:rPr lang="fr-FR" sz="2700" b="1" dirty="0">
                <a:solidFill>
                  <a:srgbClr val="FF0000"/>
                </a:solidFill>
                <a:latin typeface="Times New Roman" pitchFamily="18" charset="0"/>
                <a:cs typeface="Times New Roman" pitchFamily="18" charset="0"/>
              </a:rPr>
              <a:t>APPROXIMATION AU SENS DES MOINDRES CARRES</a:t>
            </a:r>
          </a:p>
        </p:txBody>
      </p:sp>
      <p:sp>
        <p:nvSpPr>
          <p:cNvPr id="3" name="ZoneTexte 2"/>
          <p:cNvSpPr txBox="1"/>
          <p:nvPr/>
        </p:nvSpPr>
        <p:spPr>
          <a:xfrm>
            <a:off x="0" y="857232"/>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L’idée est d’approcher un signal mesuré ou observé x(t) par une combinaison linéaire de la forme:</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6263" name="Object 7"/>
          <p:cNvGraphicFramePr>
            <a:graphicFrameLocks noChangeAspect="1"/>
          </p:cNvGraphicFramePr>
          <p:nvPr/>
        </p:nvGraphicFramePr>
        <p:xfrm>
          <a:off x="3143240" y="1285860"/>
          <a:ext cx="2362200" cy="1001713"/>
        </p:xfrm>
        <a:graphic>
          <a:graphicData uri="http://schemas.openxmlformats.org/presentationml/2006/ole">
            <mc:AlternateContent xmlns:mc="http://schemas.openxmlformats.org/markup-compatibility/2006">
              <mc:Choice xmlns:v="urn:schemas-microsoft-com:vml" Requires="v">
                <p:oleObj spid="_x0000_s96308" name="Équation" r:id="rId3" imgW="1028520" imgH="431640" progId="Equation.3">
                  <p:embed/>
                </p:oleObj>
              </mc:Choice>
              <mc:Fallback>
                <p:oleObj name="Équation" r:id="rId3" imgW="102852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1285860"/>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25717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On cherche donc à déterminer les valeurs optimales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sym typeface="Symbol"/>
              </a:rPr>
              <a:t> garantissant une distance Euclidienne d(x,^x) minimale.</a:t>
            </a:r>
            <a:endParaRPr lang="fr-FR" sz="2200" dirty="0">
              <a:solidFill>
                <a:srgbClr val="7030A0"/>
              </a:solidFill>
              <a:latin typeface="Times New Roman" pitchFamily="18" charset="0"/>
              <a:cs typeface="Times New Roman" pitchFamily="18" charset="0"/>
            </a:endParaRPr>
          </a:p>
        </p:txBody>
      </p:sp>
      <p:graphicFrame>
        <p:nvGraphicFramePr>
          <p:cNvPr id="96264" name="Object 8"/>
          <p:cNvGraphicFramePr>
            <a:graphicFrameLocks noChangeAspect="1"/>
          </p:cNvGraphicFramePr>
          <p:nvPr/>
        </p:nvGraphicFramePr>
        <p:xfrm>
          <a:off x="517525" y="3540125"/>
          <a:ext cx="8397875" cy="1031875"/>
        </p:xfrm>
        <a:graphic>
          <a:graphicData uri="http://schemas.openxmlformats.org/presentationml/2006/ole">
            <mc:AlternateContent xmlns:mc="http://schemas.openxmlformats.org/markup-compatibility/2006">
              <mc:Choice xmlns:v="urn:schemas-microsoft-com:vml" Requires="v">
                <p:oleObj spid="_x0000_s96309" name="Équation" r:id="rId5" imgW="2882880" imgH="507960" progId="Equation.3">
                  <p:embed/>
                </p:oleObj>
              </mc:Choice>
              <mc:Fallback>
                <p:oleObj name="Équation" r:id="rId5" imgW="2882880" imgH="5079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3540125"/>
                        <a:ext cx="8397875"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5" name="Object 9"/>
          <p:cNvGraphicFramePr>
            <a:graphicFrameLocks noChangeAspect="1"/>
          </p:cNvGraphicFramePr>
          <p:nvPr/>
        </p:nvGraphicFramePr>
        <p:xfrm>
          <a:off x="688975" y="4949842"/>
          <a:ext cx="7878763" cy="979488"/>
        </p:xfrm>
        <a:graphic>
          <a:graphicData uri="http://schemas.openxmlformats.org/presentationml/2006/ole">
            <mc:AlternateContent xmlns:mc="http://schemas.openxmlformats.org/markup-compatibility/2006">
              <mc:Choice xmlns:v="urn:schemas-microsoft-com:vml" Requires="v">
                <p:oleObj spid="_x0000_s96310" name="Équation" r:id="rId7" imgW="2705040" imgH="482400" progId="Equation.3">
                  <p:embed/>
                </p:oleObj>
              </mc:Choice>
              <mc:Fallback>
                <p:oleObj name="Équation" r:id="rId7" imgW="2705040" imgH="4824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75" y="4949842"/>
                        <a:ext cx="78787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THEOREME DE PROJECTION</a:t>
            </a:r>
          </a:p>
        </p:txBody>
      </p:sp>
      <p:sp>
        <p:nvSpPr>
          <p:cNvPr id="3" name="ZoneTexte 2"/>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L’approximation         , sous forme d’une combinaison linéaire, est optimale au sens des moindres carrés si l’erreur                                     est orthogonale à toutes les fonctions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a:t>
            </a:r>
          </a:p>
          <a:p>
            <a:pPr algn="just"/>
            <a:endParaRPr lang="fr-FR" sz="2200" dirty="0">
              <a:solidFill>
                <a:srgbClr val="002060"/>
              </a:solidFill>
              <a:latin typeface="Times New Roman" pitchFamily="18" charset="0"/>
              <a:cs typeface="Times New Roman" pitchFamily="18" charset="0"/>
              <a:sym typeface="Symbol"/>
            </a:endParaRPr>
          </a:p>
          <a:p>
            <a:pPr algn="just"/>
            <a:r>
              <a:rPr lang="fr-FR" sz="2200" dirty="0">
                <a:solidFill>
                  <a:srgbClr val="002060"/>
                </a:solidFill>
                <a:latin typeface="Times New Roman" pitchFamily="18" charset="0"/>
                <a:cs typeface="Times New Roman" pitchFamily="18" charset="0"/>
                <a:sym typeface="Symbol"/>
              </a:rPr>
              <a:t>C’est-à-dire :</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7285" name="Object 5"/>
          <p:cNvGraphicFramePr>
            <a:graphicFrameLocks noChangeAspect="1"/>
          </p:cNvGraphicFramePr>
          <p:nvPr/>
        </p:nvGraphicFramePr>
        <p:xfrm>
          <a:off x="2017699" y="714356"/>
          <a:ext cx="696913" cy="568325"/>
        </p:xfrm>
        <a:graphic>
          <a:graphicData uri="http://schemas.openxmlformats.org/presentationml/2006/ole">
            <mc:AlternateContent xmlns:mc="http://schemas.openxmlformats.org/markup-compatibility/2006">
              <mc:Choice xmlns:v="urn:schemas-microsoft-com:vml" Requires="v">
                <p:oleObj spid="_x0000_s97390" name="Équation" r:id="rId3" imgW="266400" imgH="304560" progId="Equation.3">
                  <p:embed/>
                </p:oleObj>
              </mc:Choice>
              <mc:Fallback>
                <p:oleObj name="Équation" r:id="rId3" imgW="266400" imgH="304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699" y="714356"/>
                        <a:ext cx="6969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nvGraphicFramePr>
        <p:xfrm>
          <a:off x="4302140" y="1071546"/>
          <a:ext cx="2555876" cy="568325"/>
        </p:xfrm>
        <a:graphic>
          <a:graphicData uri="http://schemas.openxmlformats.org/presentationml/2006/ole">
            <mc:AlternateContent xmlns:mc="http://schemas.openxmlformats.org/markup-compatibility/2006">
              <mc:Choice xmlns:v="urn:schemas-microsoft-com:vml" Requires="v">
                <p:oleObj spid="_x0000_s97391" name="Équation" r:id="rId5" imgW="977760" imgH="304560" progId="Equation.3">
                  <p:embed/>
                </p:oleObj>
              </mc:Choice>
              <mc:Fallback>
                <p:oleObj name="Équation" r:id="rId5" imgW="977760" imgH="3045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40" y="1071546"/>
                        <a:ext cx="2555876"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nvGraphicFramePr>
        <p:xfrm>
          <a:off x="3143240" y="2071678"/>
          <a:ext cx="2964677" cy="642942"/>
        </p:xfrm>
        <a:graphic>
          <a:graphicData uri="http://schemas.openxmlformats.org/presentationml/2006/ole">
            <mc:AlternateContent xmlns:mc="http://schemas.openxmlformats.org/markup-compatibility/2006">
              <mc:Choice xmlns:v="urn:schemas-microsoft-com:vml" Requires="v">
                <p:oleObj spid="_x0000_s97392" name="Équation" r:id="rId7" imgW="1054080" imgH="228600" progId="Equation.3">
                  <p:embed/>
                </p:oleObj>
              </mc:Choice>
              <mc:Fallback>
                <p:oleObj name="Équation" r:id="rId7" imgW="105408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40" y="2071678"/>
                        <a:ext cx="296467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8" name="Object 8"/>
          <p:cNvGraphicFramePr>
            <a:graphicFrameLocks noChangeAspect="1"/>
          </p:cNvGraphicFramePr>
          <p:nvPr/>
        </p:nvGraphicFramePr>
        <p:xfrm>
          <a:off x="1998694" y="2786058"/>
          <a:ext cx="7145338" cy="857250"/>
        </p:xfrm>
        <a:graphic>
          <a:graphicData uri="http://schemas.openxmlformats.org/presentationml/2006/ole">
            <mc:AlternateContent xmlns:mc="http://schemas.openxmlformats.org/markup-compatibility/2006">
              <mc:Choice xmlns:v="urn:schemas-microsoft-com:vml" Requires="v">
                <p:oleObj spid="_x0000_s97393" name="Équation" r:id="rId9" imgW="2539800" imgH="304560" progId="Equation.3">
                  <p:embed/>
                </p:oleObj>
              </mc:Choice>
              <mc:Fallback>
                <p:oleObj name="Équation" r:id="rId9" imgW="2539800" imgH="30456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8694" y="2786058"/>
                        <a:ext cx="714533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0" y="271462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Comme nous avons :</a:t>
            </a:r>
          </a:p>
        </p:txBody>
      </p:sp>
      <p:graphicFrame>
        <p:nvGraphicFramePr>
          <p:cNvPr id="97289" name="Object 9"/>
          <p:cNvGraphicFramePr>
            <a:graphicFrameLocks noChangeAspect="1"/>
          </p:cNvGraphicFramePr>
          <p:nvPr/>
        </p:nvGraphicFramePr>
        <p:xfrm>
          <a:off x="3214678" y="3643314"/>
          <a:ext cx="2362200" cy="1001713"/>
        </p:xfrm>
        <a:graphic>
          <a:graphicData uri="http://schemas.openxmlformats.org/presentationml/2006/ole">
            <mc:AlternateContent xmlns:mc="http://schemas.openxmlformats.org/markup-compatibility/2006">
              <mc:Choice xmlns:v="urn:schemas-microsoft-com:vml" Requires="v">
                <p:oleObj spid="_x0000_s97394" name="Équation" r:id="rId11" imgW="1028520" imgH="431640" progId="Equation.3">
                  <p:embed/>
                </p:oleObj>
              </mc:Choice>
              <mc:Fallback>
                <p:oleObj name="Équation" r:id="rId11" imgW="1028520" imgH="431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78" y="3643314"/>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71438" y="378619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et :</a:t>
            </a:r>
          </a:p>
        </p:txBody>
      </p:sp>
      <p:graphicFrame>
        <p:nvGraphicFramePr>
          <p:cNvPr id="97290" name="Object 10"/>
          <p:cNvGraphicFramePr>
            <a:graphicFrameLocks noChangeAspect="1"/>
          </p:cNvGraphicFramePr>
          <p:nvPr/>
        </p:nvGraphicFramePr>
        <p:xfrm>
          <a:off x="357158" y="5000636"/>
          <a:ext cx="8858313" cy="893746"/>
        </p:xfrm>
        <a:graphic>
          <a:graphicData uri="http://schemas.openxmlformats.org/presentationml/2006/ole">
            <mc:AlternateContent xmlns:mc="http://schemas.openxmlformats.org/markup-compatibility/2006">
              <mc:Choice xmlns:v="urn:schemas-microsoft-com:vml" Requires="v">
                <p:oleObj spid="_x0000_s97395" name="Équation" r:id="rId13" imgW="3898800" imgH="431640" progId="Equation.3">
                  <p:embed/>
                </p:oleObj>
              </mc:Choice>
              <mc:Fallback>
                <p:oleObj name="Équation" r:id="rId13" imgW="3898800" imgH="4316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158" y="5000636"/>
                        <a:ext cx="8858313" cy="893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91" name="Object 11"/>
          <p:cNvGraphicFramePr>
            <a:graphicFrameLocks noChangeAspect="1"/>
          </p:cNvGraphicFramePr>
          <p:nvPr/>
        </p:nvGraphicFramePr>
        <p:xfrm>
          <a:off x="-46038" y="5964238"/>
          <a:ext cx="9523413" cy="893762"/>
        </p:xfrm>
        <a:graphic>
          <a:graphicData uri="http://schemas.openxmlformats.org/presentationml/2006/ole">
            <mc:AlternateContent xmlns:mc="http://schemas.openxmlformats.org/markup-compatibility/2006">
              <mc:Choice xmlns:v="urn:schemas-microsoft-com:vml" Requires="v">
                <p:oleObj spid="_x0000_s97396" name="Équation" r:id="rId15" imgW="4190760" imgH="431640" progId="Equation.3">
                  <p:embed/>
                </p:oleObj>
              </mc:Choice>
              <mc:Fallback>
                <p:oleObj name="Équation" r:id="rId15" imgW="4190760" imgH="43164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8" y="596423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71406" y="4641187"/>
            <a:ext cx="5357818" cy="430887"/>
          </a:xfrm>
          <a:prstGeom prst="rect">
            <a:avLst/>
          </a:prstGeom>
          <a:noFill/>
        </p:spPr>
        <p:txBody>
          <a:bodyPr wrap="square" rtlCol="0">
            <a:spAutoFit/>
          </a:bodyPr>
          <a:lstStyle/>
          <a:p>
            <a:r>
              <a:rPr lang="fr-FR" sz="2200" dirty="0">
                <a:solidFill>
                  <a:srgbClr val="FF0000"/>
                </a:solidFill>
                <a:latin typeface="Times New Roman" pitchFamily="18" charset="0"/>
                <a:cs typeface="Times New Roman" pitchFamily="18" charset="0"/>
              </a:rPr>
              <a:t>Alors nous aurons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0" name="Object 6"/>
          <p:cNvGraphicFramePr>
            <a:graphicFrameLocks noChangeAspect="1"/>
          </p:cNvGraphicFramePr>
          <p:nvPr/>
        </p:nvGraphicFramePr>
        <p:xfrm>
          <a:off x="-46038" y="2071678"/>
          <a:ext cx="9523413" cy="893762"/>
        </p:xfrm>
        <a:graphic>
          <a:graphicData uri="http://schemas.openxmlformats.org/presentationml/2006/ole">
            <mc:AlternateContent xmlns:mc="http://schemas.openxmlformats.org/markup-compatibility/2006">
              <mc:Choice xmlns:v="urn:schemas-microsoft-com:vml" Requires="v">
                <p:oleObj spid="_x0000_s98355" name="Équation" r:id="rId3" imgW="4190760" imgH="431640" progId="Equation.3">
                  <p:embed/>
                </p:oleObj>
              </mc:Choice>
              <mc:Fallback>
                <p:oleObj name="Équation" r:id="rId3" imgW="4190760" imgH="4316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207167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En appliquant le théorème de projection pour une approximation optimale, ce qui nous permettra de trouver les meilleures valeurs des coefficients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endParaRPr lang="fr-FR" sz="2200" dirty="0">
              <a:solidFill>
                <a:srgbClr val="002060"/>
              </a:solidFill>
              <a:latin typeface="Times New Roman" pitchFamily="18" charset="0"/>
              <a:cs typeface="Times New Roman" pitchFamily="18" charset="0"/>
            </a:endParaRPr>
          </a:p>
        </p:txBody>
      </p:sp>
      <p:sp>
        <p:nvSpPr>
          <p:cNvPr id="14" name="Rectangle 13"/>
          <p:cNvSpPr/>
          <p:nvPr/>
        </p:nvSpPr>
        <p:spPr>
          <a:xfrm>
            <a:off x="6500826" y="1928802"/>
            <a:ext cx="2500330" cy="107157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ouvrante 14"/>
          <p:cNvSpPr/>
          <p:nvPr/>
        </p:nvSpPr>
        <p:spPr>
          <a:xfrm rot="16200000">
            <a:off x="7465239" y="2035960"/>
            <a:ext cx="500066" cy="257176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500826" y="3500438"/>
            <a:ext cx="2500298" cy="461665"/>
          </a:xfrm>
          <a:prstGeom prst="rect">
            <a:avLst/>
          </a:prstGeom>
          <a:noFill/>
        </p:spPr>
        <p:txBody>
          <a:bodyPr wrap="square" rtlCol="0">
            <a:spAutoFit/>
          </a:bodyPr>
          <a:lstStyle/>
          <a:p>
            <a:pPr algn="ctr"/>
            <a:r>
              <a:rPr lang="fr-FR" sz="2400" b="1" dirty="0">
                <a:solidFill>
                  <a:srgbClr val="FF0000"/>
                </a:solidFill>
              </a:rPr>
              <a:t>=0, </a:t>
            </a:r>
            <a:r>
              <a:rPr lang="fr-FR" sz="2400" b="1" dirty="0">
                <a:solidFill>
                  <a:srgbClr val="FF0000"/>
                </a:solidFill>
                <a:sym typeface="Symbol"/>
              </a:rPr>
              <a:t>k</a:t>
            </a:r>
            <a:endParaRPr lang="fr-FR" sz="2400" b="1" dirty="0">
              <a:solidFill>
                <a:srgbClr val="FF0000"/>
              </a:solidFill>
            </a:endParaRPr>
          </a:p>
        </p:txBody>
      </p:sp>
      <p:graphicFrame>
        <p:nvGraphicFramePr>
          <p:cNvPr id="98311" name="Object 7"/>
          <p:cNvGraphicFramePr>
            <a:graphicFrameLocks noChangeAspect="1"/>
          </p:cNvGraphicFramePr>
          <p:nvPr/>
        </p:nvGraphicFramePr>
        <p:xfrm>
          <a:off x="1089048" y="3786190"/>
          <a:ext cx="6840538" cy="893763"/>
        </p:xfrm>
        <a:graphic>
          <a:graphicData uri="http://schemas.openxmlformats.org/presentationml/2006/ole">
            <mc:AlternateContent xmlns:mc="http://schemas.openxmlformats.org/markup-compatibility/2006">
              <mc:Choice xmlns:v="urn:schemas-microsoft-com:vml" Requires="v">
                <p:oleObj spid="_x0000_s98356" name="Équation" r:id="rId5" imgW="3009600" imgH="431640" progId="Equation.3">
                  <p:embed/>
                </p:oleObj>
              </mc:Choice>
              <mc:Fallback>
                <p:oleObj name="Équation" r:id="rId5" imgW="300960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048" y="3786190"/>
                        <a:ext cx="684053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4643446"/>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Si, en plus, on choisi une base </a:t>
            </a:r>
            <a:r>
              <a:rPr lang="fr-FR" sz="2200" dirty="0">
                <a:solidFill>
                  <a:srgbClr val="C00000"/>
                </a:solidFill>
                <a:latin typeface="Times New Roman" pitchFamily="18" charset="0"/>
                <a:cs typeface="Times New Roman" pitchFamily="18" charset="0"/>
                <a:sym typeface="Symbol"/>
              </a:rPr>
              <a:t></a:t>
            </a:r>
            <a:r>
              <a:rPr lang="fr-FR" sz="2200" baseline="-25000" dirty="0">
                <a:solidFill>
                  <a:srgbClr val="C00000"/>
                </a:solidFill>
                <a:latin typeface="Times New Roman" pitchFamily="18" charset="0"/>
                <a:cs typeface="Times New Roman" pitchFamily="18" charset="0"/>
                <a:sym typeface="Symbol"/>
              </a:rPr>
              <a:t>k</a:t>
            </a:r>
            <a:r>
              <a:rPr lang="fr-FR" sz="2200" dirty="0">
                <a:solidFill>
                  <a:srgbClr val="C00000"/>
                </a:solidFill>
                <a:latin typeface="Times New Roman" pitchFamily="18" charset="0"/>
                <a:cs typeface="Times New Roman" pitchFamily="18" charset="0"/>
                <a:sym typeface="Symbol"/>
              </a:rPr>
              <a:t>(t) orthogonale alors nous aurons:</a:t>
            </a:r>
            <a:endParaRPr lang="fr-FR" sz="2200" dirty="0">
              <a:solidFill>
                <a:srgbClr val="C00000"/>
              </a:solidFill>
              <a:latin typeface="Times New Roman" pitchFamily="18" charset="0"/>
              <a:cs typeface="Times New Roman" pitchFamily="18" charset="0"/>
            </a:endParaRPr>
          </a:p>
        </p:txBody>
      </p:sp>
      <p:graphicFrame>
        <p:nvGraphicFramePr>
          <p:cNvPr id="98312" name="Object 8"/>
          <p:cNvGraphicFramePr>
            <a:graphicFrameLocks noChangeAspect="1"/>
          </p:cNvGraphicFramePr>
          <p:nvPr/>
        </p:nvGraphicFramePr>
        <p:xfrm>
          <a:off x="2038350" y="5214950"/>
          <a:ext cx="4905375" cy="473075"/>
        </p:xfrm>
        <a:graphic>
          <a:graphicData uri="http://schemas.openxmlformats.org/presentationml/2006/ole">
            <mc:AlternateContent xmlns:mc="http://schemas.openxmlformats.org/markup-compatibility/2006">
              <mc:Choice xmlns:v="urn:schemas-microsoft-com:vml" Requires="v">
                <p:oleObj spid="_x0000_s98357" name="Équation" r:id="rId7" imgW="2158920" imgH="228600" progId="Equation.3">
                  <p:embed/>
                </p:oleObj>
              </mc:Choice>
              <mc:Fallback>
                <p:oleObj name="Équation" r:id="rId7" imgW="215892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8350" y="5214950"/>
                        <a:ext cx="490537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0" y="6017145"/>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donc un système de N équations à N inconnues (les coefficients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rPr>
              <a:t> ) et où chaque équation possède une seule inconnue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2" name="Object 8"/>
          <p:cNvGraphicFramePr>
            <a:graphicFrameLocks noChangeAspect="1"/>
          </p:cNvGraphicFramePr>
          <p:nvPr/>
        </p:nvGraphicFramePr>
        <p:xfrm>
          <a:off x="1357290" y="785794"/>
          <a:ext cx="6715172" cy="647612"/>
        </p:xfrm>
        <a:graphic>
          <a:graphicData uri="http://schemas.openxmlformats.org/presentationml/2006/ole">
            <mc:AlternateContent xmlns:mc="http://schemas.openxmlformats.org/markup-compatibility/2006">
              <mc:Choice xmlns:v="urn:schemas-microsoft-com:vml" Requires="v">
                <p:oleObj spid="_x0000_s99377" name="Équation" r:id="rId3" imgW="2158920" imgH="228600" progId="Equation.3">
                  <p:embed/>
                </p:oleObj>
              </mc:Choice>
              <mc:Fallback>
                <p:oleObj name="Équation" r:id="rId3" imgW="215892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785794"/>
                        <a:ext cx="6715172" cy="6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p:cNvGraphicFramePr>
            <a:graphicFrameLocks noChangeAspect="1"/>
          </p:cNvGraphicFramePr>
          <p:nvPr/>
        </p:nvGraphicFramePr>
        <p:xfrm>
          <a:off x="876300" y="1928803"/>
          <a:ext cx="6450185" cy="3000396"/>
        </p:xfrm>
        <a:graphic>
          <a:graphicData uri="http://schemas.openxmlformats.org/presentationml/2006/ole">
            <mc:AlternateContent xmlns:mc="http://schemas.openxmlformats.org/markup-compatibility/2006">
              <mc:Choice xmlns:v="urn:schemas-microsoft-com:vml" Requires="v">
                <p:oleObj spid="_x0000_s99378" name="Équation" r:id="rId5" imgW="3682800" imgH="1396800" progId="Equation.3">
                  <p:embed/>
                </p:oleObj>
              </mc:Choice>
              <mc:Fallback>
                <p:oleObj name="Équation" r:id="rId5" imgW="3682800" imgH="1396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928803"/>
                        <a:ext cx="6450185" cy="3000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0" y="1500174"/>
            <a:ext cx="528638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Sous forme matricielle, nous pouvons écrire :</a:t>
            </a:r>
          </a:p>
        </p:txBody>
      </p:sp>
      <p:graphicFrame>
        <p:nvGraphicFramePr>
          <p:cNvPr id="99334" name="Object 6"/>
          <p:cNvGraphicFramePr>
            <a:graphicFrameLocks noChangeAspect="1"/>
          </p:cNvGraphicFramePr>
          <p:nvPr/>
        </p:nvGraphicFramePr>
        <p:xfrm>
          <a:off x="2019300" y="5500702"/>
          <a:ext cx="4819650" cy="1223962"/>
        </p:xfrm>
        <a:graphic>
          <a:graphicData uri="http://schemas.openxmlformats.org/presentationml/2006/ole">
            <mc:AlternateContent xmlns:mc="http://schemas.openxmlformats.org/markup-compatibility/2006">
              <mc:Choice xmlns:v="urn:schemas-microsoft-com:vml" Requires="v">
                <p:oleObj spid="_x0000_s99379" name="Équation" r:id="rId7" imgW="1549080" imgH="431640" progId="Equation.3">
                  <p:embed/>
                </p:oleObj>
              </mc:Choice>
              <mc:Fallback>
                <p:oleObj name="Équation" r:id="rId7" imgW="1549080" imgH="431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300" y="5500702"/>
                        <a:ext cx="4819650"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1857356" y="5214950"/>
            <a:ext cx="5072098" cy="1643050"/>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6848475" y="0"/>
            <a:ext cx="2295525" cy="2743200"/>
          </a:xfrm>
          <a:prstGeom prst="rect">
            <a:avLst/>
          </a:prstGeom>
          <a:noFill/>
          <a:ln w="9525">
            <a:noFill/>
            <a:miter lim="800000"/>
            <a:headEnd/>
            <a:tailEnd/>
          </a:ln>
        </p:spPr>
      </p:pic>
      <p:sp>
        <p:nvSpPr>
          <p:cNvPr id="49156" name="Text Box 6"/>
          <p:cNvSpPr txBox="1">
            <a:spLocks noChangeArrowheads="1"/>
          </p:cNvSpPr>
          <p:nvPr/>
        </p:nvSpPr>
        <p:spPr bwMode="auto">
          <a:xfrm>
            <a:off x="0" y="2852738"/>
            <a:ext cx="9144000" cy="646331"/>
          </a:xfrm>
          <a:prstGeom prst="rect">
            <a:avLst/>
          </a:prstGeom>
          <a:noFill/>
          <a:ln w="9525">
            <a:noFill/>
            <a:miter lim="800000"/>
            <a:headEnd/>
            <a:tailEnd/>
          </a:ln>
        </p:spPr>
        <p:txBody>
          <a:bodyPr>
            <a:spAutoFit/>
          </a:bodyPr>
          <a:lstStyle/>
          <a:p>
            <a:pPr algn="ctr">
              <a:spcBef>
                <a:spcPct val="50000"/>
              </a:spcBef>
            </a:pPr>
            <a:r>
              <a:rPr lang="fr-FR" sz="3600" b="1" dirty="0">
                <a:solidFill>
                  <a:srgbClr val="FF0000"/>
                </a:solidFill>
              </a:rPr>
              <a:t>SERIES DE FOURIER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 DE FOURIER</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0" y="785794"/>
            <a:ext cx="9144000" cy="1107996"/>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suffit d’utiliser les résultats précédents avec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sous forme d’exponentielles complexes à savoir des fonctions complexes périodiques de périodes respectivement T/k.</a:t>
            </a:r>
            <a:endParaRPr lang="fr-FR" sz="2200" dirty="0">
              <a:solidFill>
                <a:srgbClr val="00206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4071933" y="1714489"/>
          <a:ext cx="1984379" cy="803534"/>
        </p:xfrm>
        <a:graphic>
          <a:graphicData uri="http://schemas.openxmlformats.org/presentationml/2006/ole">
            <mc:AlternateContent xmlns:mc="http://schemas.openxmlformats.org/markup-compatibility/2006">
              <mc:Choice xmlns:v="urn:schemas-microsoft-com:vml" Requires="v">
                <p:oleObj spid="_x0000_s100416" name="Équation" r:id="rId3" imgW="774360" imgH="342720" progId="Equation.3">
                  <p:embed/>
                </p:oleObj>
              </mc:Choice>
              <mc:Fallback>
                <p:oleObj name="Équation" r:id="rId3" imgW="77436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3" y="1714489"/>
                        <a:ext cx="1984379" cy="80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nvGraphicFramePr>
        <p:xfrm>
          <a:off x="2500298" y="2500307"/>
          <a:ext cx="4459302" cy="1428760"/>
        </p:xfrm>
        <a:graphic>
          <a:graphicData uri="http://schemas.openxmlformats.org/presentationml/2006/ole">
            <mc:AlternateContent xmlns:mc="http://schemas.openxmlformats.org/markup-compatibility/2006">
              <mc:Choice xmlns:v="urn:schemas-microsoft-com:vml" Requires="v">
                <p:oleObj spid="_x0000_s100417" name="Équation" r:id="rId5" imgW="1638000" imgH="647640" progId="Equation.3">
                  <p:embed/>
                </p:oleObj>
              </mc:Choice>
              <mc:Fallback>
                <p:oleObj name="Équation" r:id="rId5" imgW="1638000" imgH="647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2500307"/>
                        <a:ext cx="4459302" cy="142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p:cNvGraphicFramePr>
            <a:graphicFrameLocks noChangeAspect="1"/>
          </p:cNvGraphicFramePr>
          <p:nvPr/>
        </p:nvGraphicFramePr>
        <p:xfrm>
          <a:off x="3071802" y="4357694"/>
          <a:ext cx="3357586" cy="928694"/>
        </p:xfrm>
        <a:graphic>
          <a:graphicData uri="http://schemas.openxmlformats.org/presentationml/2006/ole">
            <mc:AlternateContent xmlns:mc="http://schemas.openxmlformats.org/markup-compatibility/2006">
              <mc:Choice xmlns:v="urn:schemas-microsoft-com:vml" Requires="v">
                <p:oleObj spid="_x0000_s100418" name="Équation" r:id="rId7" imgW="1295280" imgH="457200" progId="Equation.3">
                  <p:embed/>
                </p:oleObj>
              </mc:Choice>
              <mc:Fallback>
                <p:oleObj name="Équation" r:id="rId7" imgW="1295280" imgH="457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02" y="4357694"/>
                        <a:ext cx="3357586"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9" name="Object 7"/>
          <p:cNvGraphicFramePr>
            <a:graphicFrameLocks noChangeAspect="1"/>
          </p:cNvGraphicFramePr>
          <p:nvPr/>
        </p:nvGraphicFramePr>
        <p:xfrm>
          <a:off x="2998788" y="5842000"/>
          <a:ext cx="2508250" cy="1030288"/>
        </p:xfrm>
        <a:graphic>
          <a:graphicData uri="http://schemas.openxmlformats.org/presentationml/2006/ole">
            <mc:AlternateContent xmlns:mc="http://schemas.openxmlformats.org/markup-compatibility/2006">
              <mc:Choice xmlns:v="urn:schemas-microsoft-com:vml" Requires="v">
                <p:oleObj spid="_x0000_s100419" name="Équation" r:id="rId9" imgW="1091880" imgH="444240" progId="Equation.3">
                  <p:embed/>
                </p:oleObj>
              </mc:Choice>
              <mc:Fallback>
                <p:oleObj name="Équation" r:id="rId9" imgW="1091880" imgH="4442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8788" y="5842000"/>
                        <a:ext cx="250825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357826"/>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Comme la combinaison va de – l’infini à + l’infini alors l’approximation sera égale à l’approximée et nous aurons: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2" name="Text Box 22"/>
          <p:cNvSpPr txBox="1">
            <a:spLocks noChangeArrowheads="1"/>
          </p:cNvSpPr>
          <p:nvPr/>
        </p:nvSpPr>
        <p:spPr bwMode="auto">
          <a:xfrm>
            <a:off x="0" y="714356"/>
            <a:ext cx="9143999" cy="1107996"/>
          </a:xfrm>
          <a:prstGeom prst="rect">
            <a:avLst/>
          </a:prstGeom>
          <a:noFill/>
          <a:ln w="12700">
            <a:noFill/>
            <a:miter lim="800000"/>
            <a:headEnd type="none" w="sm" len="sm"/>
            <a:tailEnd type="none" w="sm" len="sm"/>
          </a:ln>
          <a:effectLst/>
        </p:spPr>
        <p:txBody>
          <a:bodyPr wrap="square">
            <a:spAutoFit/>
          </a:bodyPr>
          <a:lstStyle/>
          <a:p>
            <a:pPr algn="just"/>
            <a:r>
              <a:rPr lang="fr-FR" sz="2200" dirty="0">
                <a:solidFill>
                  <a:srgbClr val="7030A0"/>
                </a:solidFill>
                <a:latin typeface="Times New Roman" pitchFamily="18" charset="0"/>
                <a:cs typeface="Times New Roman" pitchFamily="18" charset="0"/>
              </a:rPr>
              <a:t>Si on suppose que x(t) est périodique de période T, de puissance moyenne finie, et réel alors nous pouvons déduire qu’il  peut être décomposé en une somme de sinus et de cosinus.</a:t>
            </a:r>
          </a:p>
        </p:txBody>
      </p:sp>
      <p:graphicFrame>
        <p:nvGraphicFramePr>
          <p:cNvPr id="153623" name="Object 23"/>
          <p:cNvGraphicFramePr>
            <a:graphicFrameLocks noChangeAspect="1"/>
          </p:cNvGraphicFramePr>
          <p:nvPr/>
        </p:nvGraphicFramePr>
        <p:xfrm>
          <a:off x="377825" y="1857364"/>
          <a:ext cx="4008438" cy="687387"/>
        </p:xfrm>
        <a:graphic>
          <a:graphicData uri="http://schemas.openxmlformats.org/presentationml/2006/ole">
            <mc:AlternateContent xmlns:mc="http://schemas.openxmlformats.org/markup-compatibility/2006">
              <mc:Choice xmlns:v="urn:schemas-microsoft-com:vml" Requires="v">
                <p:oleObj spid="_x0000_s1071" name="Équation" r:id="rId3" imgW="2717640" imgH="431640" progId="Equation.3">
                  <p:embed/>
                </p:oleObj>
              </mc:Choice>
              <mc:Fallback>
                <p:oleObj name="Équation" r:id="rId3" imgW="2717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1857364"/>
                        <a:ext cx="400843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4" name="Object 24"/>
          <p:cNvGraphicFramePr>
            <a:graphicFrameLocks noChangeAspect="1"/>
          </p:cNvGraphicFramePr>
          <p:nvPr/>
        </p:nvGraphicFramePr>
        <p:xfrm>
          <a:off x="373063" y="2571744"/>
          <a:ext cx="3895725" cy="768350"/>
        </p:xfrm>
        <a:graphic>
          <a:graphicData uri="http://schemas.openxmlformats.org/presentationml/2006/ole">
            <mc:AlternateContent xmlns:mc="http://schemas.openxmlformats.org/markup-compatibility/2006">
              <mc:Choice xmlns:v="urn:schemas-microsoft-com:vml" Requires="v">
                <p:oleObj spid="_x0000_s1072" name="Équation" r:id="rId5" imgW="2641320" imgH="482400" progId="Equation.3">
                  <p:embed/>
                </p:oleObj>
              </mc:Choice>
              <mc:Fallback>
                <p:oleObj name="Équation" r:id="rId5" imgW="26413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2571744"/>
                        <a:ext cx="38957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5" name="Object 25"/>
          <p:cNvGraphicFramePr>
            <a:graphicFrameLocks noChangeAspect="1"/>
          </p:cNvGraphicFramePr>
          <p:nvPr/>
        </p:nvGraphicFramePr>
        <p:xfrm>
          <a:off x="409575" y="3500438"/>
          <a:ext cx="3779838" cy="768350"/>
        </p:xfrm>
        <a:graphic>
          <a:graphicData uri="http://schemas.openxmlformats.org/presentationml/2006/ole">
            <mc:AlternateContent xmlns:mc="http://schemas.openxmlformats.org/markup-compatibility/2006">
              <mc:Choice xmlns:v="urn:schemas-microsoft-com:vml" Requires="v">
                <p:oleObj spid="_x0000_s1073" name="Équation" r:id="rId7" imgW="2565360" imgH="482400" progId="Equation.3">
                  <p:embed/>
                </p:oleObj>
              </mc:Choice>
              <mc:Fallback>
                <p:oleObj name="Équation" r:id="rId7" imgW="256536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 y="3500438"/>
                        <a:ext cx="37798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26" name="Picture 26"/>
          <p:cNvPicPr>
            <a:picLocks noChangeAspect="1" noChangeArrowheads="1"/>
          </p:cNvPicPr>
          <p:nvPr/>
        </p:nvPicPr>
        <p:blipFill>
          <a:blip r:embed="rId9"/>
          <a:srcRect/>
          <a:stretch>
            <a:fillRect/>
          </a:stretch>
        </p:blipFill>
        <p:spPr bwMode="auto">
          <a:xfrm>
            <a:off x="4882683" y="1500188"/>
            <a:ext cx="2832589" cy="4938712"/>
          </a:xfrm>
          <a:prstGeom prst="rect">
            <a:avLst/>
          </a:prstGeom>
          <a:noFill/>
          <a:ln w="12700">
            <a:noFill/>
            <a:miter lim="800000"/>
            <a:headEnd type="none" w="sm" len="sm"/>
            <a:tailEnd type="none" w="sm" len="sm"/>
          </a:ln>
          <a:effectLst/>
        </p:spPr>
      </p:pic>
      <p:sp>
        <p:nvSpPr>
          <p:cNvPr id="153627" name="Text Box 27"/>
          <p:cNvSpPr txBox="1">
            <a:spLocks noChangeArrowheads="1"/>
          </p:cNvSpPr>
          <p:nvPr/>
        </p:nvSpPr>
        <p:spPr bwMode="auto">
          <a:xfrm>
            <a:off x="7672787" y="2787650"/>
            <a:ext cx="643125" cy="307777"/>
          </a:xfrm>
          <a:prstGeom prst="rect">
            <a:avLst/>
          </a:prstGeom>
          <a:noFill/>
          <a:ln w="12700">
            <a:noFill/>
            <a:miter lim="800000"/>
            <a:headEnd type="none" w="sm" len="sm"/>
            <a:tailEnd type="none" w="sm" len="sm"/>
          </a:ln>
          <a:effectLst/>
        </p:spPr>
        <p:txBody>
          <a:bodyPr wrap="none">
            <a:spAutoFit/>
          </a:bodyPr>
          <a:lstStyle/>
          <a:p>
            <a:r>
              <a:rPr lang="fr-FR" sz="1400"/>
              <a:t>1(4/</a:t>
            </a:r>
            <a:r>
              <a:rPr lang="fr-FR" sz="1400">
                <a:sym typeface="Symbol" pitchFamily="18" charset="2"/>
              </a:rPr>
              <a:t>)</a:t>
            </a:r>
            <a:endParaRPr lang="fr-FR" sz="1400"/>
          </a:p>
        </p:txBody>
      </p:sp>
      <p:sp>
        <p:nvSpPr>
          <p:cNvPr id="153628" name="Text Box 28"/>
          <p:cNvSpPr txBox="1">
            <a:spLocks noChangeArrowheads="1"/>
          </p:cNvSpPr>
          <p:nvPr/>
        </p:nvSpPr>
        <p:spPr bwMode="auto">
          <a:xfrm>
            <a:off x="7672786" y="3638550"/>
            <a:ext cx="995785" cy="307777"/>
          </a:xfrm>
          <a:prstGeom prst="rect">
            <a:avLst/>
          </a:prstGeom>
          <a:noFill/>
          <a:ln w="12700">
            <a:noFill/>
            <a:miter lim="800000"/>
            <a:headEnd type="none" w="sm" len="sm"/>
            <a:tailEnd type="none" w="sm" len="sm"/>
          </a:ln>
          <a:effectLst/>
        </p:spPr>
        <p:txBody>
          <a:bodyPr wrap="none">
            <a:spAutoFit/>
          </a:bodyPr>
          <a:lstStyle/>
          <a:p>
            <a:r>
              <a:rPr lang="fr-FR" sz="1400"/>
              <a:t>1+ 3 (4/3</a:t>
            </a:r>
            <a:r>
              <a:rPr lang="fr-FR" sz="1400">
                <a:sym typeface="Symbol" pitchFamily="18" charset="2"/>
              </a:rPr>
              <a:t>)</a:t>
            </a:r>
            <a:endParaRPr lang="fr-FR" sz="1400"/>
          </a:p>
        </p:txBody>
      </p:sp>
      <p:sp>
        <p:nvSpPr>
          <p:cNvPr id="153629" name="Text Box 29"/>
          <p:cNvSpPr txBox="1">
            <a:spLocks noChangeArrowheads="1"/>
          </p:cNvSpPr>
          <p:nvPr/>
        </p:nvSpPr>
        <p:spPr bwMode="auto">
          <a:xfrm>
            <a:off x="7672786" y="1836738"/>
            <a:ext cx="530915" cy="307777"/>
          </a:xfrm>
          <a:prstGeom prst="rect">
            <a:avLst/>
          </a:prstGeom>
          <a:noFill/>
          <a:ln w="12700">
            <a:noFill/>
            <a:miter lim="800000"/>
            <a:headEnd type="none" w="sm" len="sm"/>
            <a:tailEnd type="none" w="sm" len="sm"/>
          </a:ln>
          <a:effectLst/>
        </p:spPr>
        <p:txBody>
          <a:bodyPr wrap="none">
            <a:spAutoFit/>
          </a:bodyPr>
          <a:lstStyle/>
          <a:p>
            <a:r>
              <a:rPr lang="fr-FR" sz="1400" i="1"/>
              <a:t>A</a:t>
            </a:r>
            <a:r>
              <a:rPr lang="fr-FR" sz="1400" i="1" baseline="-25000"/>
              <a:t>n</a:t>
            </a:r>
            <a:r>
              <a:rPr lang="fr-FR" sz="1400" i="1"/>
              <a:t>=0</a:t>
            </a:r>
          </a:p>
        </p:txBody>
      </p:sp>
      <p:sp>
        <p:nvSpPr>
          <p:cNvPr id="153630" name="Text Box 30"/>
          <p:cNvSpPr txBox="1">
            <a:spLocks noChangeArrowheads="1"/>
          </p:cNvSpPr>
          <p:nvPr/>
        </p:nvSpPr>
        <p:spPr bwMode="auto">
          <a:xfrm>
            <a:off x="7672786" y="4676775"/>
            <a:ext cx="1176925" cy="307777"/>
          </a:xfrm>
          <a:prstGeom prst="rect">
            <a:avLst/>
          </a:prstGeom>
          <a:noFill/>
          <a:ln w="12700">
            <a:noFill/>
            <a:miter lim="800000"/>
            <a:headEnd type="none" w="sm" len="sm"/>
            <a:tailEnd type="none" w="sm" len="sm"/>
          </a:ln>
          <a:effectLst/>
        </p:spPr>
        <p:txBody>
          <a:bodyPr wrap="none">
            <a:spAutoFit/>
          </a:bodyPr>
          <a:lstStyle/>
          <a:p>
            <a:r>
              <a:rPr lang="fr-FR" sz="1400"/>
              <a:t>1+ 3+5 (4/5</a:t>
            </a:r>
            <a:r>
              <a:rPr lang="fr-FR" sz="1400">
                <a:sym typeface="Symbol" pitchFamily="18" charset="2"/>
              </a:rPr>
              <a:t>)</a:t>
            </a:r>
            <a:endParaRPr lang="fr-FR" sz="1400"/>
          </a:p>
        </p:txBody>
      </p:sp>
      <p:sp>
        <p:nvSpPr>
          <p:cNvPr id="153631" name="Text Box 31"/>
          <p:cNvSpPr txBox="1">
            <a:spLocks noChangeArrowheads="1"/>
          </p:cNvSpPr>
          <p:nvPr/>
        </p:nvSpPr>
        <p:spPr bwMode="auto">
          <a:xfrm>
            <a:off x="7672786" y="5572125"/>
            <a:ext cx="1471246" cy="304800"/>
          </a:xfrm>
          <a:prstGeom prst="rect">
            <a:avLst/>
          </a:prstGeom>
          <a:noFill/>
          <a:ln w="12700">
            <a:noFill/>
            <a:miter lim="800000"/>
            <a:headEnd type="none" w="sm" len="sm"/>
            <a:tailEnd type="none" w="sm" len="sm"/>
          </a:ln>
          <a:effectLst/>
        </p:spPr>
        <p:txBody>
          <a:bodyPr wrap="none">
            <a:spAutoFit/>
          </a:bodyPr>
          <a:lstStyle/>
          <a:p>
            <a:r>
              <a:rPr lang="fr-FR" sz="1400"/>
              <a:t>1+ 3+ 5 + 7 (4/7</a:t>
            </a:r>
            <a:r>
              <a:rPr lang="fr-FR" sz="1400">
                <a:sym typeface="Symbol" pitchFamily="18" charset="2"/>
              </a:rPr>
              <a:t>)</a:t>
            </a:r>
            <a:endParaRPr lang="fr-FR" sz="1400"/>
          </a:p>
        </p:txBody>
      </p:sp>
      <p:sp>
        <p:nvSpPr>
          <p:cNvPr id="153632" name="Text Box 32"/>
          <p:cNvSpPr txBox="1">
            <a:spLocks noChangeArrowheads="1"/>
          </p:cNvSpPr>
          <p:nvPr/>
        </p:nvSpPr>
        <p:spPr bwMode="auto">
          <a:xfrm>
            <a:off x="0" y="4214818"/>
            <a:ext cx="5000628" cy="2585323"/>
          </a:xfrm>
          <a:prstGeom prst="rect">
            <a:avLst/>
          </a:prstGeom>
          <a:noFill/>
          <a:ln w="12700">
            <a:noFill/>
            <a:miter lim="800000"/>
            <a:headEnd type="none" w="sm" len="sm"/>
            <a:tailEnd type="none" w="sm" len="sm"/>
          </a:ln>
          <a:effectLst/>
        </p:spPr>
        <p:txBody>
          <a:bodyPr wrap="square">
            <a:spAutoFit/>
          </a:bodyPr>
          <a:lstStyle/>
          <a:p>
            <a:pPr>
              <a:buFont typeface="Wingdings" pitchFamily="2" charset="2"/>
              <a:buChar char="q"/>
            </a:pPr>
            <a:r>
              <a:rPr lang="fr-FR" dirty="0"/>
              <a:t> </a:t>
            </a:r>
            <a:r>
              <a:rPr lang="fr-FR" dirty="0">
                <a:solidFill>
                  <a:srgbClr val="7030A0"/>
                </a:solidFill>
              </a:rPr>
              <a:t>a</a:t>
            </a:r>
            <a:r>
              <a:rPr lang="fr-FR" baseline="-25000" dirty="0">
                <a:solidFill>
                  <a:srgbClr val="7030A0"/>
                </a:solidFill>
              </a:rPr>
              <a:t>0</a:t>
            </a:r>
            <a:r>
              <a:rPr lang="fr-FR" dirty="0">
                <a:solidFill>
                  <a:srgbClr val="7030A0"/>
                </a:solidFill>
              </a:rPr>
              <a:t> est l’amplitude de la composante continue DC ou valeur moyenne de x(t)</a:t>
            </a:r>
          </a:p>
          <a:p>
            <a:pPr>
              <a:buFont typeface="Wingdings" pitchFamily="2" charset="2"/>
              <a:buChar char="q"/>
            </a:pPr>
            <a:endParaRPr lang="fr-FR" dirty="0"/>
          </a:p>
          <a:p>
            <a:pPr>
              <a:buFont typeface="Wingdings" pitchFamily="2" charset="2"/>
              <a:buChar char="q"/>
            </a:pPr>
            <a:r>
              <a:rPr lang="fr-FR" dirty="0">
                <a:solidFill>
                  <a:srgbClr val="002060"/>
                </a:solidFill>
              </a:rPr>
              <a:t>a</a:t>
            </a:r>
            <a:r>
              <a:rPr lang="fr-FR" baseline="-25000" dirty="0">
                <a:solidFill>
                  <a:srgbClr val="002060"/>
                </a:solidFill>
              </a:rPr>
              <a:t>1</a:t>
            </a:r>
            <a:r>
              <a:rPr lang="fr-FR" dirty="0">
                <a:solidFill>
                  <a:srgbClr val="002060"/>
                </a:solidFill>
              </a:rPr>
              <a:t> et b</a:t>
            </a:r>
            <a:r>
              <a:rPr lang="fr-FR" baseline="-25000" dirty="0">
                <a:solidFill>
                  <a:srgbClr val="002060"/>
                </a:solidFill>
              </a:rPr>
              <a:t>1</a:t>
            </a:r>
            <a:r>
              <a:rPr lang="fr-FR" dirty="0">
                <a:solidFill>
                  <a:srgbClr val="002060"/>
                </a:solidFill>
              </a:rPr>
              <a:t> sont les amplitudes de la Fondamental de fréquence 1/T, celle de x(t) </a:t>
            </a:r>
          </a:p>
          <a:p>
            <a:pPr>
              <a:buFont typeface="Wingdings" pitchFamily="2" charset="2"/>
              <a:buChar char="q"/>
            </a:pPr>
            <a:endParaRPr lang="fr-FR" dirty="0"/>
          </a:p>
          <a:p>
            <a:pPr>
              <a:buFont typeface="Wingdings" pitchFamily="2" charset="2"/>
              <a:buChar char="q"/>
            </a:pPr>
            <a:r>
              <a:rPr lang="fr-FR" dirty="0">
                <a:solidFill>
                  <a:srgbClr val="0070C0"/>
                </a:solidFill>
              </a:rPr>
              <a:t>a</a:t>
            </a:r>
            <a:r>
              <a:rPr lang="fr-FR" baseline="-25000" dirty="0">
                <a:solidFill>
                  <a:srgbClr val="0070C0"/>
                </a:solidFill>
              </a:rPr>
              <a:t>n</a:t>
            </a:r>
            <a:r>
              <a:rPr lang="fr-FR" dirty="0">
                <a:solidFill>
                  <a:srgbClr val="0070C0"/>
                </a:solidFill>
              </a:rPr>
              <a:t> et </a:t>
            </a:r>
            <a:r>
              <a:rPr lang="fr-FR" dirty="0" err="1">
                <a:solidFill>
                  <a:srgbClr val="0070C0"/>
                </a:solidFill>
              </a:rPr>
              <a:t>b</a:t>
            </a:r>
            <a:r>
              <a:rPr lang="fr-FR" baseline="-25000" dirty="0" err="1">
                <a:solidFill>
                  <a:srgbClr val="0070C0"/>
                </a:solidFill>
              </a:rPr>
              <a:t>n</a:t>
            </a:r>
            <a:r>
              <a:rPr lang="fr-FR" dirty="0">
                <a:solidFill>
                  <a:srgbClr val="0070C0"/>
                </a:solidFill>
              </a:rPr>
              <a:t>, pour n</a:t>
            </a:r>
            <a:r>
              <a:rPr lang="fr-FR" dirty="0">
                <a:solidFill>
                  <a:srgbClr val="0070C0"/>
                </a:solidFill>
                <a:sym typeface="Symbol"/>
              </a:rPr>
              <a:t>1 sont les amplitudes des autres harmoniques de fréquences multiples entiers de la fréquence de x(t) (2/T, 3/T, ……)</a:t>
            </a:r>
            <a:endParaRPr lang="fr-FR" dirty="0">
              <a:solidFill>
                <a:srgbClr val="0070C0"/>
              </a:solidFill>
            </a:endParaRPr>
          </a:p>
        </p:txBody>
      </p:sp>
      <p:sp>
        <p:nvSpPr>
          <p:cNvPr id="35" name="ZoneTexte 3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45"/>
          <p:cNvPicPr>
            <a:picLocks noChangeAspect="1" noChangeArrowheads="1"/>
          </p:cNvPicPr>
          <p:nvPr/>
        </p:nvPicPr>
        <p:blipFill>
          <a:blip r:embed="rId3"/>
          <a:srcRect/>
          <a:stretch>
            <a:fillRect/>
          </a:stretch>
        </p:blipFill>
        <p:spPr bwMode="auto">
          <a:xfrm>
            <a:off x="304800" y="2533650"/>
            <a:ext cx="2743200" cy="2152650"/>
          </a:xfrm>
          <a:prstGeom prst="rect">
            <a:avLst/>
          </a:prstGeom>
          <a:noFill/>
          <a:ln w="9525">
            <a:noFill/>
            <a:miter lim="800000"/>
            <a:headEnd/>
            <a:tailEnd/>
          </a:ln>
        </p:spPr>
      </p:pic>
      <p:sp>
        <p:nvSpPr>
          <p:cNvPr id="7"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pic>
        <p:nvPicPr>
          <p:cNvPr id="22531" name="Picture 3" descr="a2"/>
          <p:cNvPicPr>
            <a:picLocks noChangeAspect="1" noChangeArrowheads="1"/>
          </p:cNvPicPr>
          <p:nvPr/>
        </p:nvPicPr>
        <p:blipFill>
          <a:blip r:embed="rId4"/>
          <a:srcRect/>
          <a:stretch>
            <a:fillRect/>
          </a:stretch>
        </p:blipFill>
        <p:spPr bwMode="auto">
          <a:xfrm>
            <a:off x="3429000" y="2352675"/>
            <a:ext cx="2514600" cy="2143125"/>
          </a:xfrm>
          <a:prstGeom prst="rect">
            <a:avLst/>
          </a:prstGeom>
          <a:noFill/>
          <a:ln w="9525">
            <a:noFill/>
            <a:miter lim="800000"/>
            <a:headEnd/>
            <a:tailEnd/>
          </a:ln>
        </p:spPr>
      </p:pic>
      <p:pic>
        <p:nvPicPr>
          <p:cNvPr id="22532" name="Picture 4" descr="a4"/>
          <p:cNvPicPr>
            <a:picLocks noChangeAspect="1" noChangeArrowheads="1"/>
          </p:cNvPicPr>
          <p:nvPr/>
        </p:nvPicPr>
        <p:blipFill>
          <a:blip r:embed="rId5"/>
          <a:srcRect/>
          <a:stretch>
            <a:fillRect/>
          </a:stretch>
        </p:blipFill>
        <p:spPr bwMode="auto">
          <a:xfrm>
            <a:off x="6324600" y="2351088"/>
            <a:ext cx="2514600" cy="2135187"/>
          </a:xfrm>
          <a:prstGeom prst="rect">
            <a:avLst/>
          </a:prstGeom>
          <a:noFill/>
          <a:ln w="9525">
            <a:noFill/>
            <a:miter lim="800000"/>
            <a:headEnd/>
            <a:tailEnd/>
          </a:ln>
        </p:spPr>
      </p:pic>
      <p:sp>
        <p:nvSpPr>
          <p:cNvPr id="22533"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2534"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pic>
        <p:nvPicPr>
          <p:cNvPr id="22535" name="Picture 7" descr="a6"/>
          <p:cNvPicPr>
            <a:picLocks noChangeAspect="1" noChangeArrowheads="1"/>
          </p:cNvPicPr>
          <p:nvPr/>
        </p:nvPicPr>
        <p:blipFill>
          <a:blip r:embed="rId6"/>
          <a:srcRect/>
          <a:stretch>
            <a:fillRect/>
          </a:stretch>
        </p:blipFill>
        <p:spPr bwMode="auto">
          <a:xfrm>
            <a:off x="3429000" y="4684713"/>
            <a:ext cx="2438400" cy="2097087"/>
          </a:xfrm>
          <a:prstGeom prst="rect">
            <a:avLst/>
          </a:prstGeom>
          <a:noFill/>
          <a:ln w="9525">
            <a:noFill/>
            <a:miter lim="800000"/>
            <a:headEnd/>
            <a:tailEnd/>
          </a:ln>
        </p:spPr>
      </p:pic>
      <p:sp>
        <p:nvSpPr>
          <p:cNvPr id="22536" name="Text Box 8"/>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3555"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3556"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3557"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3558" name="Picture 6" descr="a6"/>
          <p:cNvPicPr>
            <a:picLocks noChangeAspect="1" noChangeArrowheads="1"/>
          </p:cNvPicPr>
          <p:nvPr/>
        </p:nvPicPr>
        <p:blipFill>
          <a:blip r:embed="rId4"/>
          <a:srcRect/>
          <a:stretch>
            <a:fillRect/>
          </a:stretch>
        </p:blipFill>
        <p:spPr bwMode="auto">
          <a:xfrm>
            <a:off x="3429000" y="2398713"/>
            <a:ext cx="2438400" cy="2097087"/>
          </a:xfrm>
          <a:prstGeom prst="rect">
            <a:avLst/>
          </a:prstGeom>
          <a:noFill/>
          <a:ln w="9525">
            <a:noFill/>
            <a:miter lim="800000"/>
            <a:headEnd/>
            <a:tailEnd/>
          </a:ln>
        </p:spPr>
      </p:pic>
      <p:pic>
        <p:nvPicPr>
          <p:cNvPr id="23559" name="Picture 7" descr="a30"/>
          <p:cNvPicPr>
            <a:picLocks noChangeAspect="1" noChangeArrowheads="1"/>
          </p:cNvPicPr>
          <p:nvPr/>
        </p:nvPicPr>
        <p:blipFill>
          <a:blip r:embed="rId5"/>
          <a:srcRect/>
          <a:stretch>
            <a:fillRect/>
          </a:stretch>
        </p:blipFill>
        <p:spPr bwMode="auto">
          <a:xfrm>
            <a:off x="3429000" y="4681538"/>
            <a:ext cx="2514600" cy="1947862"/>
          </a:xfrm>
          <a:prstGeom prst="rect">
            <a:avLst/>
          </a:prstGeom>
          <a:noFill/>
          <a:ln w="9525">
            <a:noFill/>
            <a:miter lim="800000"/>
            <a:headEnd/>
            <a:tailEnd/>
          </a:ln>
        </p:spPr>
      </p:pic>
      <p:pic>
        <p:nvPicPr>
          <p:cNvPr id="23560" name="Picture 8" descr="a35"/>
          <p:cNvPicPr>
            <a:picLocks noChangeAspect="1" noChangeArrowheads="1"/>
          </p:cNvPicPr>
          <p:nvPr/>
        </p:nvPicPr>
        <p:blipFill>
          <a:blip r:embed="rId6"/>
          <a:srcRect/>
          <a:stretch>
            <a:fillRect/>
          </a:stretch>
        </p:blipFill>
        <p:spPr bwMode="auto">
          <a:xfrm>
            <a:off x="6324600" y="2476500"/>
            <a:ext cx="2438400" cy="1943100"/>
          </a:xfrm>
          <a:prstGeom prst="rect">
            <a:avLst/>
          </a:prstGeom>
          <a:noFill/>
          <a:ln w="9525">
            <a:noFill/>
            <a:miter lim="800000"/>
            <a:headEnd/>
            <a:tailEnd/>
          </a:ln>
        </p:spPr>
      </p:pic>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1357290" y="4929198"/>
            <a:ext cx="578647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de parole du mot ‘’Samedi’’</a:t>
            </a:r>
          </a:p>
        </p:txBody>
      </p:sp>
      <p:pic>
        <p:nvPicPr>
          <p:cNvPr id="164866" name="Picture 2"/>
          <p:cNvPicPr>
            <a:picLocks noChangeAspect="1" noChangeArrowheads="1"/>
          </p:cNvPicPr>
          <p:nvPr/>
        </p:nvPicPr>
        <p:blipFill>
          <a:blip r:embed="rId2"/>
          <a:srcRect/>
          <a:stretch>
            <a:fillRect/>
          </a:stretch>
        </p:blipFill>
        <p:spPr bwMode="auto">
          <a:xfrm>
            <a:off x="2000232" y="1500174"/>
            <a:ext cx="5226062" cy="342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4579"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4580"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4581"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4582" name="Picture 6" descr="a30"/>
          <p:cNvPicPr>
            <a:picLocks noChangeAspect="1" noChangeArrowheads="1"/>
          </p:cNvPicPr>
          <p:nvPr/>
        </p:nvPicPr>
        <p:blipFill>
          <a:blip r:embed="rId4"/>
          <a:srcRect/>
          <a:stretch>
            <a:fillRect/>
          </a:stretch>
        </p:blipFill>
        <p:spPr bwMode="auto">
          <a:xfrm>
            <a:off x="3429000" y="2514600"/>
            <a:ext cx="2514600" cy="1947863"/>
          </a:xfrm>
          <a:prstGeom prst="rect">
            <a:avLst/>
          </a:prstGeom>
          <a:noFill/>
          <a:ln w="9525">
            <a:noFill/>
            <a:miter lim="800000"/>
            <a:headEnd/>
            <a:tailEnd/>
          </a:ln>
        </p:spPr>
      </p:pic>
      <p:pic>
        <p:nvPicPr>
          <p:cNvPr id="24583" name="Picture 7" descr="a31"/>
          <p:cNvPicPr>
            <a:picLocks noChangeAspect="1" noChangeArrowheads="1"/>
          </p:cNvPicPr>
          <p:nvPr/>
        </p:nvPicPr>
        <p:blipFill>
          <a:blip r:embed="rId5"/>
          <a:srcRect/>
          <a:stretch>
            <a:fillRect/>
          </a:stretch>
        </p:blipFill>
        <p:spPr bwMode="auto">
          <a:xfrm>
            <a:off x="3429000" y="4665663"/>
            <a:ext cx="2514600" cy="1963737"/>
          </a:xfrm>
          <a:prstGeom prst="rect">
            <a:avLst/>
          </a:prstGeom>
          <a:noFill/>
          <a:ln w="9525">
            <a:noFill/>
            <a:miter lim="800000"/>
            <a:headEnd/>
            <a:tailEnd/>
          </a:ln>
        </p:spPr>
      </p:pic>
      <p:pic>
        <p:nvPicPr>
          <p:cNvPr id="24584" name="Picture 8" descr="a36"/>
          <p:cNvPicPr>
            <a:picLocks noChangeAspect="1" noChangeArrowheads="1"/>
          </p:cNvPicPr>
          <p:nvPr/>
        </p:nvPicPr>
        <p:blipFill>
          <a:blip r:embed="rId6"/>
          <a:srcRect/>
          <a:stretch>
            <a:fillRect/>
          </a:stretch>
        </p:blipFill>
        <p:spPr bwMode="auto">
          <a:xfrm>
            <a:off x="6248400" y="2514600"/>
            <a:ext cx="2514600" cy="1978025"/>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5603"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5604"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5605"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5606" name="Picture 6" descr="a32"/>
          <p:cNvPicPr>
            <a:picLocks noChangeAspect="1" noChangeArrowheads="1"/>
          </p:cNvPicPr>
          <p:nvPr/>
        </p:nvPicPr>
        <p:blipFill>
          <a:blip r:embed="rId4"/>
          <a:srcRect/>
          <a:stretch>
            <a:fillRect/>
          </a:stretch>
        </p:blipFill>
        <p:spPr bwMode="auto">
          <a:xfrm>
            <a:off x="3429000" y="2463800"/>
            <a:ext cx="2571750" cy="2032000"/>
          </a:xfrm>
          <a:prstGeom prst="rect">
            <a:avLst/>
          </a:prstGeom>
          <a:noFill/>
          <a:ln w="9525">
            <a:noFill/>
            <a:miter lim="800000"/>
            <a:headEnd/>
            <a:tailEnd/>
          </a:ln>
        </p:spPr>
      </p:pic>
      <p:pic>
        <p:nvPicPr>
          <p:cNvPr id="25607" name="Picture 7" descr="a38"/>
          <p:cNvPicPr>
            <a:picLocks noChangeAspect="1" noChangeArrowheads="1"/>
          </p:cNvPicPr>
          <p:nvPr/>
        </p:nvPicPr>
        <p:blipFill>
          <a:blip r:embed="rId5"/>
          <a:srcRect/>
          <a:stretch>
            <a:fillRect/>
          </a:stretch>
        </p:blipFill>
        <p:spPr bwMode="auto">
          <a:xfrm>
            <a:off x="6248400" y="2438400"/>
            <a:ext cx="2600325" cy="2060575"/>
          </a:xfrm>
          <a:prstGeom prst="rect">
            <a:avLst/>
          </a:prstGeom>
          <a:noFill/>
          <a:ln w="9525">
            <a:noFill/>
            <a:miter lim="800000"/>
            <a:headEnd/>
            <a:tailEnd/>
          </a:ln>
        </p:spPr>
      </p:pic>
      <p:pic>
        <p:nvPicPr>
          <p:cNvPr id="25608" name="Picture 8" descr="kk1"/>
          <p:cNvPicPr>
            <a:picLocks noChangeAspect="1" noChangeArrowheads="1"/>
          </p:cNvPicPr>
          <p:nvPr/>
        </p:nvPicPr>
        <p:blipFill>
          <a:blip r:embed="rId6"/>
          <a:srcRect/>
          <a:stretch>
            <a:fillRect/>
          </a:stretch>
        </p:blipFill>
        <p:spPr bwMode="auto">
          <a:xfrm>
            <a:off x="3467100" y="4668838"/>
            <a:ext cx="2552700" cy="20018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6627"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6628"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6629" name="Text Box 5"/>
          <p:cNvSpPr txBox="1">
            <a:spLocks noChangeArrowheads="1"/>
          </p:cNvSpPr>
          <p:nvPr/>
        </p:nvSpPr>
        <p:spPr bwMode="auto">
          <a:xfrm>
            <a:off x="3086100" y="53609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6630" name="Picture 6" descr="a39"/>
          <p:cNvPicPr>
            <a:picLocks noChangeAspect="1" noChangeArrowheads="1"/>
          </p:cNvPicPr>
          <p:nvPr/>
        </p:nvPicPr>
        <p:blipFill>
          <a:blip r:embed="rId4"/>
          <a:srcRect/>
          <a:stretch>
            <a:fillRect/>
          </a:stretch>
        </p:blipFill>
        <p:spPr bwMode="auto">
          <a:xfrm>
            <a:off x="6248400" y="2446338"/>
            <a:ext cx="2590800" cy="2038350"/>
          </a:xfrm>
          <a:prstGeom prst="rect">
            <a:avLst/>
          </a:prstGeom>
          <a:noFill/>
          <a:ln w="9525">
            <a:noFill/>
            <a:miter lim="800000"/>
            <a:headEnd/>
            <a:tailEnd/>
          </a:ln>
        </p:spPr>
      </p:pic>
      <p:pic>
        <p:nvPicPr>
          <p:cNvPr id="26631" name="Picture 7" descr="a34"/>
          <p:cNvPicPr>
            <a:picLocks noChangeAspect="1" noChangeArrowheads="1"/>
          </p:cNvPicPr>
          <p:nvPr/>
        </p:nvPicPr>
        <p:blipFill>
          <a:blip r:embed="rId5"/>
          <a:srcRect/>
          <a:stretch>
            <a:fillRect/>
          </a:stretch>
        </p:blipFill>
        <p:spPr bwMode="auto">
          <a:xfrm>
            <a:off x="3467100" y="4668838"/>
            <a:ext cx="2514600" cy="1973262"/>
          </a:xfrm>
          <a:prstGeom prst="rect">
            <a:avLst/>
          </a:prstGeom>
          <a:noFill/>
          <a:ln w="9525">
            <a:noFill/>
            <a:miter lim="800000"/>
            <a:headEnd/>
            <a:tailEnd/>
          </a:ln>
        </p:spPr>
      </p:pic>
      <p:pic>
        <p:nvPicPr>
          <p:cNvPr id="26632" name="Picture 8" descr="kk1"/>
          <p:cNvPicPr>
            <a:picLocks noChangeAspect="1" noChangeArrowheads="1"/>
          </p:cNvPicPr>
          <p:nvPr/>
        </p:nvPicPr>
        <p:blipFill>
          <a:blip r:embed="rId6"/>
          <a:srcRect/>
          <a:stretch>
            <a:fillRect/>
          </a:stretch>
        </p:blipFill>
        <p:spPr bwMode="auto">
          <a:xfrm>
            <a:off x="3429000" y="2446338"/>
            <a:ext cx="2601913" cy="20399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a45"/>
          <p:cNvPicPr>
            <a:picLocks noChangeAspect="1" noChangeArrowheads="1"/>
          </p:cNvPicPr>
          <p:nvPr/>
        </p:nvPicPr>
        <p:blipFill>
          <a:blip r:embed="rId4"/>
          <a:srcRect/>
          <a:stretch>
            <a:fillRect/>
          </a:stretch>
        </p:blipFill>
        <p:spPr bwMode="auto">
          <a:xfrm>
            <a:off x="304800" y="2343150"/>
            <a:ext cx="2743200" cy="2152650"/>
          </a:xfrm>
          <a:prstGeom prst="rect">
            <a:avLst/>
          </a:prstGeom>
          <a:noFill/>
          <a:ln w="9525">
            <a:noFill/>
            <a:miter lim="800000"/>
            <a:headEnd/>
            <a:tailEnd/>
          </a:ln>
        </p:spPr>
      </p:pic>
      <p:sp>
        <p:nvSpPr>
          <p:cNvPr id="3076"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3077" name="Picture 4" descr="a5"/>
          <p:cNvPicPr>
            <a:picLocks noChangeAspect="1" noChangeArrowheads="1"/>
          </p:cNvPicPr>
          <p:nvPr/>
        </p:nvPicPr>
        <p:blipFill>
          <a:blip r:embed="rId5"/>
          <a:srcRect/>
          <a:stretch>
            <a:fillRect/>
          </a:stretch>
        </p:blipFill>
        <p:spPr bwMode="auto">
          <a:xfrm>
            <a:off x="3346450" y="4064000"/>
            <a:ext cx="2990850" cy="200025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138257" name="Equation" r:id="rId6" imgW="1028520" imgH="431640" progId="">
                  <p:embed/>
                </p:oleObj>
              </mc:Choice>
              <mc:Fallback>
                <p:oleObj name="Equation" r:id="rId6" imgW="1028520" imgH="4316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1"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3" name="ZoneTexte 2"/>
          <p:cNvSpPr txBox="1"/>
          <p:nvPr/>
        </p:nvSpPr>
        <p:spPr>
          <a:xfrm>
            <a:off x="0" y="714356"/>
            <a:ext cx="9144000" cy="3477875"/>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Comme les séries de Fourier vont nous permettre de représenter dans le domaine temporel tout signal périodique de période T par une composante continue (éventuellement) et des sinus et cosinus de fréquences multiples entiers de la fréquence du signal 1/T, il est plus intéressant d’utiliser une autre représentation,  autre que la représentation habituelle temporelle, pour le signal x(t) en fonction des fréquences dont il dispose. Il s’agit de la représentation fréquentielle ou spectrale.</a:t>
            </a:r>
          </a:p>
          <a:p>
            <a:pPr algn="just"/>
            <a:endParaRPr lang="fr-FR" sz="2000" dirty="0">
              <a:latin typeface="Times New Roman" pitchFamily="18" charset="0"/>
              <a:cs typeface="Times New Roman" pitchFamily="18" charset="0"/>
            </a:endParaRPr>
          </a:p>
          <a:p>
            <a:pPr algn="just"/>
            <a:r>
              <a:rPr lang="fr-FR" sz="2000" dirty="0">
                <a:solidFill>
                  <a:srgbClr val="C00000"/>
                </a:solidFill>
                <a:latin typeface="Times New Roman" pitchFamily="18" charset="0"/>
                <a:cs typeface="Times New Roman" pitchFamily="18" charset="0"/>
              </a:rPr>
              <a:t>Dans cette représentation, en fonction des fréquences constituant le signal, nous allons parler de spectre.</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Le noyau des séries de Fourier                              aura donc pour spectre   </a:t>
            </a:r>
          </a:p>
        </p:txBody>
      </p:sp>
      <p:graphicFrame>
        <p:nvGraphicFramePr>
          <p:cNvPr id="4" name="Objet 3"/>
          <p:cNvGraphicFramePr>
            <a:graphicFrameLocks noChangeAspect="1"/>
          </p:cNvGraphicFramePr>
          <p:nvPr/>
        </p:nvGraphicFramePr>
        <p:xfrm>
          <a:off x="3192463" y="3500438"/>
          <a:ext cx="2008187" cy="742950"/>
        </p:xfrm>
        <a:graphic>
          <a:graphicData uri="http://schemas.openxmlformats.org/presentationml/2006/ole">
            <mc:AlternateContent xmlns:mc="http://schemas.openxmlformats.org/markup-compatibility/2006">
              <mc:Choice xmlns:v="urn:schemas-microsoft-com:vml" Requires="v">
                <p:oleObj spid="_x0000_s108621" name="Équation" r:id="rId3" imgW="927000" imgH="342720" progId="Equation.3">
                  <p:embed/>
                </p:oleObj>
              </mc:Choice>
              <mc:Fallback>
                <p:oleObj name="Équation" r:id="rId3" imgW="92700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3500438"/>
                        <a:ext cx="20081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7" name="Object 3"/>
          <p:cNvGraphicFramePr>
            <a:graphicFrameLocks noChangeAspect="1"/>
          </p:cNvGraphicFramePr>
          <p:nvPr/>
        </p:nvGraphicFramePr>
        <p:xfrm>
          <a:off x="7394575" y="3643313"/>
          <a:ext cx="1735138" cy="644525"/>
        </p:xfrm>
        <a:graphic>
          <a:graphicData uri="http://schemas.openxmlformats.org/presentationml/2006/ole">
            <mc:AlternateContent xmlns:mc="http://schemas.openxmlformats.org/markup-compatibility/2006">
              <mc:Choice xmlns:v="urn:schemas-microsoft-com:vml" Requires="v">
                <p:oleObj spid="_x0000_s108622" name="Équation" r:id="rId5" imgW="1244520" imgH="393480" progId="Equation.3">
                  <p:embed/>
                </p:oleObj>
              </mc:Choice>
              <mc:Fallback>
                <p:oleObj name="Équation" r:id="rId5" imgW="12445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5" y="3643313"/>
                        <a:ext cx="1735138"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4214810" y="4643446"/>
            <a:ext cx="4929190" cy="400110"/>
          </a:xfrm>
          <a:prstGeom prst="rect">
            <a:avLst/>
          </a:prstGeom>
          <a:noFill/>
        </p:spPr>
        <p:txBody>
          <a:bodyPr wrap="square" rtlCol="0">
            <a:spAutoFit/>
          </a:bodyPr>
          <a:lstStyle/>
          <a:p>
            <a:r>
              <a:rPr lang="fr-FR" sz="2000" dirty="0">
                <a:latin typeface="Times New Roman" pitchFamily="18" charset="0"/>
                <a:cs typeface="Times New Roman" pitchFamily="18" charset="0"/>
              </a:rPr>
              <a:t>  auront donc respectivement pour spectres : </a:t>
            </a:r>
          </a:p>
        </p:txBody>
      </p:sp>
      <p:graphicFrame>
        <p:nvGraphicFramePr>
          <p:cNvPr id="7" name="Objet 6"/>
          <p:cNvGraphicFramePr>
            <a:graphicFrameLocks noChangeAspect="1"/>
          </p:cNvGraphicFramePr>
          <p:nvPr/>
        </p:nvGraphicFramePr>
        <p:xfrm>
          <a:off x="225421" y="4500563"/>
          <a:ext cx="3917951" cy="769937"/>
        </p:xfrm>
        <a:graphic>
          <a:graphicData uri="http://schemas.openxmlformats.org/presentationml/2006/ole">
            <mc:AlternateContent xmlns:mc="http://schemas.openxmlformats.org/markup-compatibility/2006">
              <mc:Choice xmlns:v="urn:schemas-microsoft-com:vml" Requires="v">
                <p:oleObj spid="_x0000_s108623" name="Équation" r:id="rId7" imgW="2197080" imgH="431640" progId="Equation.3">
                  <p:embed/>
                </p:oleObj>
              </mc:Choice>
              <mc:Fallback>
                <p:oleObj name="Équation" r:id="rId7" imgW="219708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1" y="4500563"/>
                        <a:ext cx="3917951"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9" name="Object 5"/>
          <p:cNvGraphicFramePr>
            <a:graphicFrameLocks noChangeAspect="1"/>
          </p:cNvGraphicFramePr>
          <p:nvPr/>
        </p:nvGraphicFramePr>
        <p:xfrm>
          <a:off x="2011363" y="5286375"/>
          <a:ext cx="5097462" cy="706438"/>
        </p:xfrm>
        <a:graphic>
          <a:graphicData uri="http://schemas.openxmlformats.org/presentationml/2006/ole">
            <mc:AlternateContent xmlns:mc="http://schemas.openxmlformats.org/markup-compatibility/2006">
              <mc:Choice xmlns:v="urn:schemas-microsoft-com:vml" Requires="v">
                <p:oleObj spid="_x0000_s108624" name="Équation" r:id="rId9" imgW="3657600" imgH="431640" progId="Equation.3">
                  <p:embed/>
                </p:oleObj>
              </mc:Choice>
              <mc:Fallback>
                <p:oleObj name="Équation" r:id="rId9" imgW="365760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363" y="5286375"/>
                        <a:ext cx="5097462"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215082"/>
            <a:ext cx="9144000" cy="400110"/>
          </a:xfrm>
          <a:prstGeom prst="rect">
            <a:avLst/>
          </a:prstGeom>
          <a:noFill/>
        </p:spPr>
        <p:txBody>
          <a:bodyPr wrap="square" rtlCol="0">
            <a:spAutoFit/>
          </a:bodyPr>
          <a:lstStyle/>
          <a:p>
            <a:r>
              <a:rPr lang="fr-FR" sz="2000" dirty="0">
                <a:solidFill>
                  <a:srgbClr val="00B050"/>
                </a:solidFill>
                <a:latin typeface="Times New Roman" pitchFamily="18" charset="0"/>
                <a:cs typeface="Times New Roman" pitchFamily="18" charset="0"/>
              </a:rPr>
              <a:t>Quant à la composante continue a</a:t>
            </a:r>
            <a:r>
              <a:rPr lang="fr-FR" sz="2000" baseline="-25000" dirty="0">
                <a:solidFill>
                  <a:srgbClr val="00B050"/>
                </a:solidFill>
                <a:latin typeface="Times New Roman" pitchFamily="18" charset="0"/>
                <a:cs typeface="Times New Roman" pitchFamily="18" charset="0"/>
              </a:rPr>
              <a:t>0</a:t>
            </a:r>
            <a:r>
              <a:rPr lang="fr-FR" sz="2000" dirty="0">
                <a:solidFill>
                  <a:srgbClr val="00B050"/>
                </a:solidFill>
                <a:latin typeface="Times New Roman" pitchFamily="18" charset="0"/>
                <a:cs typeface="Times New Roman" pitchFamily="18" charset="0"/>
              </a:rPr>
              <a:t> elle aura pour spectre :</a:t>
            </a:r>
          </a:p>
        </p:txBody>
      </p:sp>
      <p:graphicFrame>
        <p:nvGraphicFramePr>
          <p:cNvPr id="108550" name="Object 6"/>
          <p:cNvGraphicFramePr>
            <a:graphicFrameLocks noChangeAspect="1"/>
          </p:cNvGraphicFramePr>
          <p:nvPr/>
        </p:nvGraphicFramePr>
        <p:xfrm>
          <a:off x="6286512" y="6134100"/>
          <a:ext cx="862035" cy="479812"/>
        </p:xfrm>
        <a:graphic>
          <a:graphicData uri="http://schemas.openxmlformats.org/presentationml/2006/ole">
            <mc:AlternateContent xmlns:mc="http://schemas.openxmlformats.org/markup-compatibility/2006">
              <mc:Choice xmlns:v="urn:schemas-microsoft-com:vml" Requires="v">
                <p:oleObj spid="_x0000_s108625" name="Équation" r:id="rId11" imgW="482400" imgH="228600" progId="Equation.3">
                  <p:embed/>
                </p:oleObj>
              </mc:Choice>
              <mc:Fallback>
                <p:oleObj name="Équation" r:id="rId11" imgW="4824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6512" y="6134100"/>
                        <a:ext cx="862035" cy="47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5159399" y="5359420"/>
          <a:ext cx="139700" cy="290513"/>
        </p:xfrm>
        <a:graphic>
          <a:graphicData uri="http://schemas.openxmlformats.org/presentationml/2006/ole">
            <mc:AlternateContent xmlns:mc="http://schemas.openxmlformats.org/markup-compatibility/2006">
              <mc:Choice xmlns:v="urn:schemas-microsoft-com:vml" Requires="v">
                <p:oleObj spid="_x0000_s145425"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99" y="535942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2446359" y="2773347"/>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6164284" y="1214422"/>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773884" y="1671622"/>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7459684" y="1976422"/>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894159" y="1630347"/>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4003699" y="483872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2293959" y="2849547"/>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2403499" y="582932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4106884" y="1443022"/>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4140224" y="465139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42751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732359" y="2857496"/>
            <a:ext cx="0" cy="304800"/>
          </a:xfrm>
          <a:prstGeom prst="line">
            <a:avLst/>
          </a:prstGeom>
          <a:noFill/>
          <a:ln w="57150">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5265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34369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979759" y="2857496"/>
            <a:ext cx="0" cy="228600"/>
          </a:xfrm>
          <a:prstGeom prst="line">
            <a:avLst/>
          </a:prstGeom>
          <a:noFill/>
          <a:ln w="57150">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2598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4384699" y="5448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0" name="Line 58"/>
          <p:cNvSpPr>
            <a:spLocks noChangeShapeType="1"/>
          </p:cNvSpPr>
          <p:nvPr/>
        </p:nvSpPr>
        <p:spPr bwMode="auto">
          <a:xfrm>
            <a:off x="3546499" y="5829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1" name="Line 59"/>
          <p:cNvSpPr>
            <a:spLocks noChangeShapeType="1"/>
          </p:cNvSpPr>
          <p:nvPr/>
        </p:nvSpPr>
        <p:spPr bwMode="auto">
          <a:xfrm>
            <a:off x="4841899" y="53721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2" name="Line 60"/>
          <p:cNvSpPr>
            <a:spLocks noChangeShapeType="1"/>
          </p:cNvSpPr>
          <p:nvPr/>
        </p:nvSpPr>
        <p:spPr bwMode="auto">
          <a:xfrm>
            <a:off x="3089299" y="58293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3" name="Text Box 61"/>
          <p:cNvSpPr txBox="1">
            <a:spLocks noChangeArrowheads="1"/>
          </p:cNvSpPr>
          <p:nvPr/>
        </p:nvSpPr>
        <p:spPr bwMode="auto">
          <a:xfrm>
            <a:off x="6469084" y="2586022"/>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6654824" y="556579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697684" y="1443022"/>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959624" y="4651395"/>
            <a:ext cx="1112838" cy="457200"/>
          </a:xfrm>
          <a:prstGeom prst="rect">
            <a:avLst/>
          </a:prstGeom>
          <a:noFill/>
          <a:ln w="9525">
            <a:noFill/>
            <a:miter lim="800000"/>
            <a:headEnd/>
            <a:tailEnd/>
          </a:ln>
          <a:effectLst/>
        </p:spPr>
        <p:txBody>
          <a:bodyPr wrap="none">
            <a:spAutoFit/>
          </a:bodyPr>
          <a:lstStyle/>
          <a:p>
            <a:r>
              <a:rPr lang="fr-FR"/>
              <a:t>impaire</a:t>
            </a:r>
          </a:p>
        </p:txBody>
      </p:sp>
      <p:cxnSp>
        <p:nvCxnSpPr>
          <p:cNvPr id="34" name="Connecteur droit 33"/>
          <p:cNvCxnSpPr/>
          <p:nvPr/>
        </p:nvCxnSpPr>
        <p:spPr>
          <a:xfrm rot="5400000" flipH="1" flipV="1">
            <a:off x="3464711" y="2393149"/>
            <a:ext cx="928694" cy="15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3857620" y="1643050"/>
            <a:ext cx="571504" cy="369332"/>
          </a:xfrm>
          <a:prstGeom prst="rect">
            <a:avLst/>
          </a:prstGeom>
          <a:noFill/>
        </p:spPr>
        <p:txBody>
          <a:bodyPr wrap="square" rtlCol="0">
            <a:spAutoFit/>
          </a:bodyPr>
          <a:lstStyle/>
          <a:p>
            <a:r>
              <a:rPr lang="fr-FR" dirty="0"/>
              <a:t>a</a:t>
            </a:r>
            <a:r>
              <a:rPr lang="fr-FR" baseline="-25000" dirty="0"/>
              <a:t>0</a:t>
            </a:r>
          </a:p>
        </p:txBody>
      </p:sp>
      <p:sp>
        <p:nvSpPr>
          <p:cNvPr id="36" name="ZoneTexte 35"/>
          <p:cNvSpPr txBox="1"/>
          <p:nvPr/>
        </p:nvSpPr>
        <p:spPr>
          <a:xfrm>
            <a:off x="4143372" y="1916660"/>
            <a:ext cx="571504" cy="369332"/>
          </a:xfrm>
          <a:prstGeom prst="rect">
            <a:avLst/>
          </a:prstGeom>
          <a:noFill/>
        </p:spPr>
        <p:txBody>
          <a:bodyPr wrap="square" rtlCol="0">
            <a:spAutoFit/>
          </a:bodyPr>
          <a:lstStyle/>
          <a:p>
            <a:r>
              <a:rPr lang="fr-FR" dirty="0"/>
              <a:t>a</a:t>
            </a:r>
            <a:r>
              <a:rPr lang="fr-FR" baseline="-25000" dirty="0"/>
              <a:t>1</a:t>
            </a:r>
          </a:p>
        </p:txBody>
      </p:sp>
      <p:sp>
        <p:nvSpPr>
          <p:cNvPr id="37" name="ZoneTexte 36"/>
          <p:cNvSpPr txBox="1"/>
          <p:nvPr/>
        </p:nvSpPr>
        <p:spPr>
          <a:xfrm>
            <a:off x="3286116" y="1928802"/>
            <a:ext cx="571504" cy="369332"/>
          </a:xfrm>
          <a:prstGeom prst="rect">
            <a:avLst/>
          </a:prstGeom>
          <a:noFill/>
        </p:spPr>
        <p:txBody>
          <a:bodyPr wrap="square" rtlCol="0">
            <a:spAutoFit/>
          </a:bodyPr>
          <a:lstStyle/>
          <a:p>
            <a:r>
              <a:rPr lang="fr-FR" dirty="0"/>
              <a:t>a</a:t>
            </a:r>
            <a:r>
              <a:rPr lang="fr-FR" baseline="-25000" dirty="0"/>
              <a:t>1</a:t>
            </a:r>
          </a:p>
        </p:txBody>
      </p:sp>
      <p:sp>
        <p:nvSpPr>
          <p:cNvPr id="38" name="ZoneTexte 37"/>
          <p:cNvSpPr txBox="1"/>
          <p:nvPr/>
        </p:nvSpPr>
        <p:spPr>
          <a:xfrm>
            <a:off x="4572000" y="3059668"/>
            <a:ext cx="571504" cy="369332"/>
          </a:xfrm>
          <a:prstGeom prst="rect">
            <a:avLst/>
          </a:prstGeom>
          <a:noFill/>
        </p:spPr>
        <p:txBody>
          <a:bodyPr wrap="square" rtlCol="0">
            <a:spAutoFit/>
          </a:bodyPr>
          <a:lstStyle/>
          <a:p>
            <a:r>
              <a:rPr lang="fr-FR" dirty="0"/>
              <a:t>a</a:t>
            </a:r>
            <a:r>
              <a:rPr lang="fr-FR" baseline="-25000" dirty="0"/>
              <a:t>2</a:t>
            </a:r>
          </a:p>
        </p:txBody>
      </p:sp>
      <p:sp>
        <p:nvSpPr>
          <p:cNvPr id="39" name="ZoneTexte 38"/>
          <p:cNvSpPr txBox="1"/>
          <p:nvPr/>
        </p:nvSpPr>
        <p:spPr>
          <a:xfrm>
            <a:off x="2839016" y="3071810"/>
            <a:ext cx="571504" cy="369332"/>
          </a:xfrm>
          <a:prstGeom prst="rect">
            <a:avLst/>
          </a:prstGeom>
          <a:noFill/>
        </p:spPr>
        <p:txBody>
          <a:bodyPr wrap="square" rtlCol="0">
            <a:spAutoFit/>
          </a:bodyPr>
          <a:lstStyle/>
          <a:p>
            <a:r>
              <a:rPr lang="fr-FR" dirty="0"/>
              <a:t>a</a:t>
            </a:r>
            <a:r>
              <a:rPr lang="fr-FR" baseline="-25000" dirty="0"/>
              <a:t>2</a:t>
            </a:r>
          </a:p>
        </p:txBody>
      </p:sp>
      <p:sp>
        <p:nvSpPr>
          <p:cNvPr id="40" name="ZoneTexte 39"/>
          <p:cNvSpPr txBox="1"/>
          <p:nvPr/>
        </p:nvSpPr>
        <p:spPr>
          <a:xfrm>
            <a:off x="5072066" y="1928802"/>
            <a:ext cx="571504" cy="369332"/>
          </a:xfrm>
          <a:prstGeom prst="rect">
            <a:avLst/>
          </a:prstGeom>
          <a:noFill/>
        </p:spPr>
        <p:txBody>
          <a:bodyPr wrap="square" rtlCol="0">
            <a:spAutoFit/>
          </a:bodyPr>
          <a:lstStyle/>
          <a:p>
            <a:r>
              <a:rPr lang="fr-FR" dirty="0"/>
              <a:t>a</a:t>
            </a:r>
            <a:r>
              <a:rPr lang="fr-FR" baseline="-25000" dirty="0"/>
              <a:t>3</a:t>
            </a:r>
          </a:p>
        </p:txBody>
      </p:sp>
      <p:sp>
        <p:nvSpPr>
          <p:cNvPr id="41" name="ZoneTexte 40"/>
          <p:cNvSpPr txBox="1"/>
          <p:nvPr/>
        </p:nvSpPr>
        <p:spPr>
          <a:xfrm>
            <a:off x="2428860" y="1988098"/>
            <a:ext cx="571504" cy="369332"/>
          </a:xfrm>
          <a:prstGeom prst="rect">
            <a:avLst/>
          </a:prstGeom>
          <a:noFill/>
        </p:spPr>
        <p:txBody>
          <a:bodyPr wrap="square" rtlCol="0">
            <a:spAutoFit/>
          </a:bodyPr>
          <a:lstStyle/>
          <a:p>
            <a:r>
              <a:rPr lang="fr-FR" dirty="0"/>
              <a:t>a</a:t>
            </a:r>
            <a:r>
              <a:rPr lang="fr-FR" baseline="-25000" dirty="0"/>
              <a:t>3</a:t>
            </a:r>
          </a:p>
        </p:txBody>
      </p:sp>
      <p:sp>
        <p:nvSpPr>
          <p:cNvPr id="42" name="ZoneTexte 41"/>
          <p:cNvSpPr txBox="1"/>
          <p:nvPr/>
        </p:nvSpPr>
        <p:spPr>
          <a:xfrm>
            <a:off x="5500694" y="2428868"/>
            <a:ext cx="928694" cy="369332"/>
          </a:xfrm>
          <a:prstGeom prst="rect">
            <a:avLst/>
          </a:prstGeom>
          <a:noFill/>
        </p:spPr>
        <p:txBody>
          <a:bodyPr wrap="square" rtlCol="0">
            <a:spAutoFit/>
          </a:bodyPr>
          <a:lstStyle/>
          <a:p>
            <a:r>
              <a:rPr lang="fr-FR" dirty="0"/>
              <a:t>….</a:t>
            </a:r>
          </a:p>
        </p:txBody>
      </p:sp>
      <p:sp>
        <p:nvSpPr>
          <p:cNvPr id="43" name="ZoneTexte 42"/>
          <p:cNvSpPr txBox="1"/>
          <p:nvPr/>
        </p:nvSpPr>
        <p:spPr>
          <a:xfrm>
            <a:off x="2000232" y="2488164"/>
            <a:ext cx="928694" cy="369332"/>
          </a:xfrm>
          <a:prstGeom prst="rect">
            <a:avLst/>
          </a:prstGeom>
          <a:noFill/>
        </p:spPr>
        <p:txBody>
          <a:bodyPr wrap="square" rtlCol="0">
            <a:spAutoFit/>
          </a:bodyPr>
          <a:lstStyle/>
          <a:p>
            <a:r>
              <a:rPr lang="fr-FR" dirty="0"/>
              <a:t>….</a:t>
            </a:r>
          </a:p>
        </p:txBody>
      </p:sp>
      <p:sp>
        <p:nvSpPr>
          <p:cNvPr id="44" name="ZoneTexte 43"/>
          <p:cNvSpPr txBox="1"/>
          <p:nvPr/>
        </p:nvSpPr>
        <p:spPr>
          <a:xfrm>
            <a:off x="4143372" y="5072074"/>
            <a:ext cx="571504" cy="369332"/>
          </a:xfrm>
          <a:prstGeom prst="rect">
            <a:avLst/>
          </a:prstGeom>
          <a:noFill/>
        </p:spPr>
        <p:txBody>
          <a:bodyPr wrap="square" rtlCol="0">
            <a:spAutoFit/>
          </a:bodyPr>
          <a:lstStyle/>
          <a:p>
            <a:r>
              <a:rPr lang="fr-FR" dirty="0"/>
              <a:t>-jb</a:t>
            </a:r>
            <a:r>
              <a:rPr lang="fr-FR" baseline="-25000" dirty="0"/>
              <a:t>1</a:t>
            </a:r>
          </a:p>
        </p:txBody>
      </p:sp>
      <p:sp>
        <p:nvSpPr>
          <p:cNvPr id="45" name="ZoneTexte 44"/>
          <p:cNvSpPr txBox="1"/>
          <p:nvPr/>
        </p:nvSpPr>
        <p:spPr>
          <a:xfrm>
            <a:off x="3929058" y="1285860"/>
            <a:ext cx="714380" cy="369332"/>
          </a:xfrm>
          <a:prstGeom prst="rect">
            <a:avLst/>
          </a:prstGeom>
          <a:noFill/>
        </p:spPr>
        <p:txBody>
          <a:bodyPr wrap="square" rtlCol="0">
            <a:spAutoFit/>
          </a:bodyPr>
          <a:lstStyle/>
          <a:p>
            <a:r>
              <a:rPr lang="fr-FR" dirty="0"/>
              <a:t>X</a:t>
            </a:r>
            <a:r>
              <a:rPr lang="fr-FR" baseline="-25000" dirty="0"/>
              <a:t>R</a:t>
            </a:r>
            <a:r>
              <a:rPr lang="fr-FR" dirty="0"/>
              <a:t>(f)</a:t>
            </a:r>
          </a:p>
        </p:txBody>
      </p:sp>
      <p:sp>
        <p:nvSpPr>
          <p:cNvPr id="46" name="ZoneTexte 45"/>
          <p:cNvSpPr txBox="1"/>
          <p:nvPr/>
        </p:nvSpPr>
        <p:spPr>
          <a:xfrm>
            <a:off x="3929058" y="4429132"/>
            <a:ext cx="714380" cy="369332"/>
          </a:xfrm>
          <a:prstGeom prst="rect">
            <a:avLst/>
          </a:prstGeom>
          <a:noFill/>
        </p:spPr>
        <p:txBody>
          <a:bodyPr wrap="square" rtlCol="0">
            <a:spAutoFit/>
          </a:bodyPr>
          <a:lstStyle/>
          <a:p>
            <a:r>
              <a:rPr lang="fr-FR" dirty="0"/>
              <a:t>X</a:t>
            </a:r>
            <a:r>
              <a:rPr lang="fr-FR" baseline="-25000" dirty="0"/>
              <a:t>I</a:t>
            </a:r>
            <a:r>
              <a:rPr lang="fr-FR" dirty="0"/>
              <a:t>(f)</a:t>
            </a:r>
          </a:p>
        </p:txBody>
      </p:sp>
      <p:sp>
        <p:nvSpPr>
          <p:cNvPr id="47" name="ZoneTexte 46"/>
          <p:cNvSpPr txBox="1"/>
          <p:nvPr/>
        </p:nvSpPr>
        <p:spPr>
          <a:xfrm>
            <a:off x="3357554" y="6215082"/>
            <a:ext cx="571504" cy="369332"/>
          </a:xfrm>
          <a:prstGeom prst="rect">
            <a:avLst/>
          </a:prstGeom>
          <a:noFill/>
        </p:spPr>
        <p:txBody>
          <a:bodyPr wrap="square" rtlCol="0">
            <a:spAutoFit/>
          </a:bodyPr>
          <a:lstStyle/>
          <a:p>
            <a:r>
              <a:rPr lang="fr-FR" dirty="0"/>
              <a:t>jb</a:t>
            </a:r>
            <a:r>
              <a:rPr lang="fr-FR" baseline="-25000" dirty="0"/>
              <a:t>1</a:t>
            </a:r>
          </a:p>
        </p:txBody>
      </p:sp>
      <p:sp>
        <p:nvSpPr>
          <p:cNvPr id="48" name="ZoneTexte 47"/>
          <p:cNvSpPr txBox="1"/>
          <p:nvPr/>
        </p:nvSpPr>
        <p:spPr>
          <a:xfrm>
            <a:off x="4786314" y="5072074"/>
            <a:ext cx="571504" cy="369332"/>
          </a:xfrm>
          <a:prstGeom prst="rect">
            <a:avLst/>
          </a:prstGeom>
          <a:noFill/>
        </p:spPr>
        <p:txBody>
          <a:bodyPr wrap="square" rtlCol="0">
            <a:spAutoFit/>
          </a:bodyPr>
          <a:lstStyle/>
          <a:p>
            <a:r>
              <a:rPr lang="fr-FR" dirty="0"/>
              <a:t>-jb</a:t>
            </a:r>
            <a:r>
              <a:rPr lang="fr-FR" baseline="-25000" dirty="0"/>
              <a:t>2</a:t>
            </a:r>
          </a:p>
        </p:txBody>
      </p:sp>
      <p:sp>
        <p:nvSpPr>
          <p:cNvPr id="49" name="ZoneTexte 48"/>
          <p:cNvSpPr txBox="1"/>
          <p:nvPr/>
        </p:nvSpPr>
        <p:spPr>
          <a:xfrm>
            <a:off x="2643174" y="6286520"/>
            <a:ext cx="571504" cy="369332"/>
          </a:xfrm>
          <a:prstGeom prst="rect">
            <a:avLst/>
          </a:prstGeom>
          <a:noFill/>
        </p:spPr>
        <p:txBody>
          <a:bodyPr wrap="square" rtlCol="0">
            <a:spAutoFit/>
          </a:bodyPr>
          <a:lstStyle/>
          <a:p>
            <a:r>
              <a:rPr lang="fr-FR" dirty="0"/>
              <a:t>jb</a:t>
            </a:r>
            <a:r>
              <a:rPr lang="fr-FR" baseline="-25000" dirty="0"/>
              <a:t>2</a:t>
            </a:r>
          </a:p>
        </p:txBody>
      </p:sp>
      <p:sp>
        <p:nvSpPr>
          <p:cNvPr id="50" name="ZoneTexte 49"/>
          <p:cNvSpPr txBox="1"/>
          <p:nvPr/>
        </p:nvSpPr>
        <p:spPr>
          <a:xfrm>
            <a:off x="5214942" y="5417122"/>
            <a:ext cx="928694" cy="369332"/>
          </a:xfrm>
          <a:prstGeom prst="rect">
            <a:avLst/>
          </a:prstGeom>
          <a:noFill/>
        </p:spPr>
        <p:txBody>
          <a:bodyPr wrap="square" rtlCol="0">
            <a:spAutoFit/>
          </a:bodyPr>
          <a:lstStyle/>
          <a:p>
            <a:r>
              <a:rPr lang="fr-FR" dirty="0"/>
              <a:t>….</a:t>
            </a:r>
          </a:p>
        </p:txBody>
      </p:sp>
      <p:sp>
        <p:nvSpPr>
          <p:cNvPr id="51" name="ZoneTexte 50"/>
          <p:cNvSpPr txBox="1"/>
          <p:nvPr/>
        </p:nvSpPr>
        <p:spPr>
          <a:xfrm>
            <a:off x="2285984" y="5410792"/>
            <a:ext cx="928694" cy="369332"/>
          </a:xfrm>
          <a:prstGeom prst="rect">
            <a:avLst/>
          </a:prstGeom>
          <a:noFill/>
        </p:spPr>
        <p:txBody>
          <a:bodyPr wrap="square" rtlCol="0">
            <a:spAutoFit/>
          </a:bodyPr>
          <a:lstStyle/>
          <a:p>
            <a:r>
              <a:rPr lang="fr-FR" dirty="0"/>
              <a:t>….</a:t>
            </a:r>
          </a:p>
        </p:txBody>
      </p:sp>
      <p:sp>
        <p:nvSpPr>
          <p:cNvPr id="52" name="ZoneTexte 51"/>
          <p:cNvSpPr txBox="1"/>
          <p:nvPr/>
        </p:nvSpPr>
        <p:spPr>
          <a:xfrm>
            <a:off x="6000760" y="2857496"/>
            <a:ext cx="928694" cy="369332"/>
          </a:xfrm>
          <a:prstGeom prst="rect">
            <a:avLst/>
          </a:prstGeom>
          <a:noFill/>
        </p:spPr>
        <p:txBody>
          <a:bodyPr wrap="square" rtlCol="0">
            <a:spAutoFit/>
          </a:bodyPr>
          <a:lstStyle/>
          <a:p>
            <a:r>
              <a:rPr lang="fr-FR" dirty="0"/>
              <a:t>f</a:t>
            </a:r>
          </a:p>
        </p:txBody>
      </p:sp>
      <p:sp>
        <p:nvSpPr>
          <p:cNvPr id="53" name="ZoneTexte 52"/>
          <p:cNvSpPr txBox="1"/>
          <p:nvPr/>
        </p:nvSpPr>
        <p:spPr>
          <a:xfrm>
            <a:off x="6072198" y="5845750"/>
            <a:ext cx="928694" cy="369332"/>
          </a:xfrm>
          <a:prstGeom prst="rect">
            <a:avLst/>
          </a:prstGeom>
          <a:noFill/>
        </p:spPr>
        <p:txBody>
          <a:bodyPr wrap="square" rtlCol="0">
            <a:spAutoFit/>
          </a:bodyPr>
          <a:lstStyle/>
          <a:p>
            <a:r>
              <a:rPr lang="fr-FR" dirty="0"/>
              <a:t>f</a:t>
            </a:r>
          </a:p>
        </p:txBody>
      </p:sp>
      <p:sp>
        <p:nvSpPr>
          <p:cNvPr id="55" name="ZoneTexte 5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14488"/>
            <a:ext cx="9144000" cy="1015663"/>
          </a:xfrm>
          <a:prstGeom prst="rect">
            <a:avLst/>
          </a:prstGeom>
          <a:noFill/>
        </p:spPr>
        <p:txBody>
          <a:bodyPr wrap="square" rtlCol="0">
            <a:spAutoFit/>
          </a:bodyPr>
          <a:lstStyle/>
          <a:p>
            <a:r>
              <a:rPr lang="fr-FR" sz="2000" dirty="0">
                <a:latin typeface="Times New Roman" pitchFamily="18" charset="0"/>
                <a:cs typeface="Times New Roman" pitchFamily="18" charset="0"/>
              </a:rPr>
              <a:t>Le spectre peut être représenté par une partie réelle et une partie imaginaire</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Ou bien : </a:t>
            </a:r>
            <a:r>
              <a:rPr lang="fr-FR" sz="2000" dirty="0"/>
              <a:t>Par un module et phase</a:t>
            </a:r>
          </a:p>
        </p:txBody>
      </p:sp>
      <p:graphicFrame>
        <p:nvGraphicFramePr>
          <p:cNvPr id="18434" name="Object 2"/>
          <p:cNvGraphicFramePr>
            <a:graphicFrameLocks noChangeAspect="1"/>
          </p:cNvGraphicFramePr>
          <p:nvPr/>
        </p:nvGraphicFramePr>
        <p:xfrm>
          <a:off x="142844" y="3857628"/>
          <a:ext cx="3429024" cy="1143008"/>
        </p:xfrm>
        <a:graphic>
          <a:graphicData uri="http://schemas.openxmlformats.org/presentationml/2006/ole">
            <mc:AlternateContent xmlns:mc="http://schemas.openxmlformats.org/markup-compatibility/2006">
              <mc:Choice xmlns:v="urn:schemas-microsoft-com:vml" Requires="v">
                <p:oleObj spid="_x0000_s146479" name="Équation" r:id="rId3" imgW="2666880" imgH="888840" progId="Equation.3">
                  <p:embed/>
                </p:oleObj>
              </mc:Choice>
              <mc:Fallback>
                <p:oleObj name="Équation" r:id="rId3" imgW="2666880" imgH="888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3857628"/>
                        <a:ext cx="3429024" cy="11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4357686" y="3643313"/>
          <a:ext cx="4702175" cy="873125"/>
        </p:xfrm>
        <a:graphic>
          <a:graphicData uri="http://schemas.openxmlformats.org/presentationml/2006/ole">
            <mc:AlternateContent xmlns:mc="http://schemas.openxmlformats.org/markup-compatibility/2006">
              <mc:Choice xmlns:v="urn:schemas-microsoft-com:vml" Requires="v">
                <p:oleObj spid="_x0000_s146480" name="Équation" r:id="rId5" imgW="2971800" imgH="482400" progId="Equation.3">
                  <p:embed/>
                </p:oleObj>
              </mc:Choice>
              <mc:Fallback>
                <p:oleObj name="Équation" r:id="rId5" imgW="29718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6" y="3643313"/>
                        <a:ext cx="47021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714876" y="4857750"/>
          <a:ext cx="4394200" cy="857250"/>
        </p:xfrm>
        <a:graphic>
          <a:graphicData uri="http://schemas.openxmlformats.org/presentationml/2006/ole">
            <mc:AlternateContent xmlns:mc="http://schemas.openxmlformats.org/markup-compatibility/2006">
              <mc:Choice xmlns:v="urn:schemas-microsoft-com:vml" Requires="v">
                <p:oleObj spid="_x0000_s146481" name="Équation" r:id="rId7" imgW="3124080" imgH="507960" progId="Equation.3">
                  <p:embed/>
                </p:oleObj>
              </mc:Choice>
              <mc:Fallback>
                <p:oleObj name="Équation" r:id="rId7" imgW="312408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4857750"/>
                        <a:ext cx="4394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571472" y="3261840"/>
            <a:ext cx="2214578" cy="369332"/>
          </a:xfrm>
          <a:prstGeom prst="rect">
            <a:avLst/>
          </a:prstGeom>
          <a:noFill/>
        </p:spPr>
        <p:txBody>
          <a:bodyPr wrap="square" rtlCol="0">
            <a:spAutoFit/>
          </a:bodyPr>
          <a:lstStyle/>
          <a:p>
            <a:r>
              <a:rPr lang="fr-FR" b="1" u="sng" dirty="0">
                <a:solidFill>
                  <a:srgbClr val="00B050"/>
                </a:solidFill>
              </a:rPr>
              <a:t>Domaine temporel</a:t>
            </a:r>
          </a:p>
        </p:txBody>
      </p:sp>
      <p:sp>
        <p:nvSpPr>
          <p:cNvPr id="10" name="ZoneTexte 9"/>
          <p:cNvSpPr txBox="1"/>
          <p:nvPr/>
        </p:nvSpPr>
        <p:spPr>
          <a:xfrm>
            <a:off x="5715008" y="3273982"/>
            <a:ext cx="2214578" cy="369332"/>
          </a:xfrm>
          <a:prstGeom prst="rect">
            <a:avLst/>
          </a:prstGeom>
          <a:noFill/>
        </p:spPr>
        <p:txBody>
          <a:bodyPr wrap="square" rtlCol="0">
            <a:spAutoFit/>
          </a:bodyPr>
          <a:lstStyle/>
          <a:p>
            <a:r>
              <a:rPr lang="fr-FR" b="1" u="sng" dirty="0">
                <a:solidFill>
                  <a:srgbClr val="00B050"/>
                </a:solidFill>
              </a:rPr>
              <a:t>Domaine Spectral</a:t>
            </a:r>
          </a:p>
        </p:txBody>
      </p:sp>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4356100" y="4559300"/>
          <a:ext cx="139700" cy="290513"/>
        </p:xfrm>
        <a:graphic>
          <a:graphicData uri="http://schemas.openxmlformats.org/presentationml/2006/ole">
            <mc:AlternateContent xmlns:mc="http://schemas.openxmlformats.org/markup-compatibility/2006">
              <mc:Choice xmlns:v="urn:schemas-microsoft-com:vml" Requires="v">
                <p:oleObj spid="_x0000_s147503"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55930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1752600" y="3276600"/>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5470525" y="1717675"/>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080125" y="2174875"/>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6765925" y="2479675"/>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200400" y="2133600"/>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3200400" y="403860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1600200" y="33528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1600200" y="50292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3413125" y="1946275"/>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3336925" y="385127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35814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038600" y="3048000"/>
            <a:ext cx="0" cy="304800"/>
          </a:xfrm>
          <a:prstGeom prst="line">
            <a:avLst/>
          </a:prstGeom>
          <a:noFill/>
          <a:ln w="9525">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4572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27432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286000" y="3124200"/>
            <a:ext cx="0" cy="228600"/>
          </a:xfrm>
          <a:prstGeom prst="line">
            <a:avLst/>
          </a:prstGeom>
          <a:noFill/>
          <a:ln w="9525">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1905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3581400" y="4648200"/>
            <a:ext cx="0" cy="381000"/>
          </a:xfrm>
          <a:prstGeom prst="line">
            <a:avLst/>
          </a:prstGeom>
          <a:noFill/>
          <a:ln w="9525">
            <a:solidFill>
              <a:schemeClr val="tx1"/>
            </a:solidFill>
            <a:round/>
            <a:headEnd/>
            <a:tailEnd/>
          </a:ln>
          <a:effectLst/>
        </p:spPr>
        <p:txBody>
          <a:bodyPr wrap="none" anchor="ctr"/>
          <a:lstStyle/>
          <a:p>
            <a:endParaRPr lang="fr-FR"/>
          </a:p>
        </p:txBody>
      </p:sp>
      <p:sp>
        <p:nvSpPr>
          <p:cNvPr id="13370" name="Line 58"/>
          <p:cNvSpPr>
            <a:spLocks noChangeShapeType="1"/>
          </p:cNvSpPr>
          <p:nvPr/>
        </p:nvSpPr>
        <p:spPr bwMode="auto">
          <a:xfrm>
            <a:off x="2743200" y="5029200"/>
            <a:ext cx="0" cy="381000"/>
          </a:xfrm>
          <a:prstGeom prst="line">
            <a:avLst/>
          </a:prstGeom>
          <a:noFill/>
          <a:ln w="9525">
            <a:solidFill>
              <a:schemeClr val="tx1"/>
            </a:solidFill>
            <a:round/>
            <a:headEnd/>
            <a:tailEnd/>
          </a:ln>
          <a:effectLst/>
        </p:spPr>
        <p:txBody>
          <a:bodyPr wrap="none" anchor="ctr"/>
          <a:lstStyle/>
          <a:p>
            <a:endParaRPr lang="fr-FR"/>
          </a:p>
        </p:txBody>
      </p:sp>
      <p:sp>
        <p:nvSpPr>
          <p:cNvPr id="13371" name="Line 59"/>
          <p:cNvSpPr>
            <a:spLocks noChangeShapeType="1"/>
          </p:cNvSpPr>
          <p:nvPr/>
        </p:nvSpPr>
        <p:spPr bwMode="auto">
          <a:xfrm>
            <a:off x="4038600" y="4572000"/>
            <a:ext cx="0" cy="457200"/>
          </a:xfrm>
          <a:prstGeom prst="line">
            <a:avLst/>
          </a:prstGeom>
          <a:noFill/>
          <a:ln w="9525">
            <a:solidFill>
              <a:schemeClr val="tx1"/>
            </a:solidFill>
            <a:round/>
            <a:headEnd/>
            <a:tailEnd/>
          </a:ln>
          <a:effectLst/>
        </p:spPr>
        <p:txBody>
          <a:bodyPr wrap="none" anchor="ctr"/>
          <a:lstStyle/>
          <a:p>
            <a:endParaRPr lang="fr-FR"/>
          </a:p>
        </p:txBody>
      </p:sp>
      <p:sp>
        <p:nvSpPr>
          <p:cNvPr id="13372" name="Line 60"/>
          <p:cNvSpPr>
            <a:spLocks noChangeShapeType="1"/>
          </p:cNvSpPr>
          <p:nvPr/>
        </p:nvSpPr>
        <p:spPr bwMode="auto">
          <a:xfrm>
            <a:off x="2286000" y="5029200"/>
            <a:ext cx="0" cy="457200"/>
          </a:xfrm>
          <a:prstGeom prst="line">
            <a:avLst/>
          </a:prstGeom>
          <a:noFill/>
          <a:ln w="9525">
            <a:solidFill>
              <a:schemeClr val="tx1"/>
            </a:solidFill>
            <a:round/>
            <a:headEnd/>
            <a:tailEnd/>
          </a:ln>
          <a:effectLst/>
        </p:spPr>
        <p:txBody>
          <a:bodyPr wrap="none" anchor="ctr"/>
          <a:lstStyle/>
          <a:p>
            <a:endParaRPr lang="fr-FR"/>
          </a:p>
        </p:txBody>
      </p:sp>
      <p:sp>
        <p:nvSpPr>
          <p:cNvPr id="13373" name="Text Box 61"/>
          <p:cNvSpPr txBox="1">
            <a:spLocks noChangeArrowheads="1"/>
          </p:cNvSpPr>
          <p:nvPr/>
        </p:nvSpPr>
        <p:spPr bwMode="auto">
          <a:xfrm>
            <a:off x="5775325" y="3089275"/>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5851525" y="476567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003925" y="1946275"/>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156325" y="3851275"/>
            <a:ext cx="1112838" cy="457200"/>
          </a:xfrm>
          <a:prstGeom prst="rect">
            <a:avLst/>
          </a:prstGeom>
          <a:noFill/>
          <a:ln w="9525">
            <a:noFill/>
            <a:miter lim="800000"/>
            <a:headEnd/>
            <a:tailEnd/>
          </a:ln>
          <a:effectLst/>
        </p:spPr>
        <p:txBody>
          <a:bodyPr wrap="none">
            <a:spAutoFit/>
          </a:bodyPr>
          <a:lstStyle/>
          <a:p>
            <a:r>
              <a:rPr lang="fr-FR"/>
              <a:t>impaire</a:t>
            </a:r>
          </a:p>
        </p:txBody>
      </p:sp>
      <p:graphicFrame>
        <p:nvGraphicFramePr>
          <p:cNvPr id="17413" name="Object 5"/>
          <p:cNvGraphicFramePr>
            <a:graphicFrameLocks noChangeAspect="1"/>
          </p:cNvGraphicFramePr>
          <p:nvPr/>
        </p:nvGraphicFramePr>
        <p:xfrm>
          <a:off x="3286116" y="1857364"/>
          <a:ext cx="589364" cy="357190"/>
        </p:xfrm>
        <a:graphic>
          <a:graphicData uri="http://schemas.openxmlformats.org/presentationml/2006/ole">
            <mc:AlternateContent xmlns:mc="http://schemas.openxmlformats.org/markup-compatibility/2006">
              <mc:Choice xmlns:v="urn:schemas-microsoft-com:vml" Requires="v">
                <p:oleObj spid="_x0000_s147504" name="Équation" r:id="rId6" imgW="419040" imgH="253800" progId="Equation.3">
                  <p:embed/>
                </p:oleObj>
              </mc:Choice>
              <mc:Fallback>
                <p:oleObj name="Équation" r:id="rId6" imgW="41904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16" y="1857364"/>
                        <a:ext cx="589364"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286115" y="3929066"/>
          <a:ext cx="615161" cy="357190"/>
        </p:xfrm>
        <a:graphic>
          <a:graphicData uri="http://schemas.openxmlformats.org/presentationml/2006/ole">
            <mc:AlternateContent xmlns:mc="http://schemas.openxmlformats.org/markup-compatibility/2006">
              <mc:Choice xmlns:v="urn:schemas-microsoft-com:vml" Requires="v">
                <p:oleObj spid="_x0000_s147505" name="Équation" r:id="rId8" imgW="393480" imgH="228600" progId="Equation.3">
                  <p:embed/>
                </p:oleObj>
              </mc:Choice>
              <mc:Fallback>
                <p:oleObj name="Équation" r:id="rId8" imgW="3934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15" y="3929066"/>
                        <a:ext cx="615161"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p:cNvPicPr>
            <a:picLocks noChangeAspect="1" noChangeArrowheads="1"/>
          </p:cNvPicPr>
          <p:nvPr/>
        </p:nvPicPr>
        <p:blipFill>
          <a:blip r:embed="rId3"/>
          <a:srcRect/>
          <a:stretch>
            <a:fillRect/>
          </a:stretch>
        </p:blipFill>
        <p:spPr bwMode="auto">
          <a:xfrm>
            <a:off x="531936" y="3754461"/>
            <a:ext cx="3020157" cy="1830387"/>
          </a:xfrm>
          <a:prstGeom prst="rect">
            <a:avLst/>
          </a:prstGeom>
          <a:noFill/>
          <a:ln w="12700">
            <a:noFill/>
            <a:miter lim="800000"/>
            <a:headEnd type="none" w="sm" len="sm"/>
            <a:tailEnd type="none" w="sm" len="sm"/>
          </a:ln>
          <a:effectLst/>
        </p:spPr>
      </p:pic>
      <p:pic>
        <p:nvPicPr>
          <p:cNvPr id="156678" name="Picture 6"/>
          <p:cNvPicPr>
            <a:picLocks noChangeAspect="1" noChangeArrowheads="1"/>
          </p:cNvPicPr>
          <p:nvPr/>
        </p:nvPicPr>
        <p:blipFill>
          <a:blip r:embed="rId4"/>
          <a:srcRect/>
          <a:stretch>
            <a:fillRect/>
          </a:stretch>
        </p:blipFill>
        <p:spPr bwMode="auto">
          <a:xfrm>
            <a:off x="4646735" y="3571876"/>
            <a:ext cx="4119196" cy="1571636"/>
          </a:xfrm>
          <a:prstGeom prst="rect">
            <a:avLst/>
          </a:prstGeom>
          <a:noFill/>
          <a:ln w="12700">
            <a:noFill/>
            <a:miter lim="800000"/>
            <a:headEnd type="none" w="sm" len="sm"/>
            <a:tailEnd type="none" w="sm" len="sm"/>
          </a:ln>
          <a:effectLst/>
        </p:spPr>
      </p:pic>
      <p:pic>
        <p:nvPicPr>
          <p:cNvPr id="156679" name="Picture 7"/>
          <p:cNvPicPr>
            <a:picLocks noChangeAspect="1" noChangeArrowheads="1"/>
          </p:cNvPicPr>
          <p:nvPr/>
        </p:nvPicPr>
        <p:blipFill>
          <a:blip r:embed="rId5"/>
          <a:srcRect/>
          <a:stretch>
            <a:fillRect/>
          </a:stretch>
        </p:blipFill>
        <p:spPr bwMode="auto">
          <a:xfrm>
            <a:off x="4589585" y="5072074"/>
            <a:ext cx="4189535" cy="1785950"/>
          </a:xfrm>
          <a:prstGeom prst="rect">
            <a:avLst/>
          </a:prstGeom>
          <a:noFill/>
          <a:ln w="12700">
            <a:noFill/>
            <a:miter lim="800000"/>
            <a:headEnd type="none" w="sm" len="sm"/>
            <a:tailEnd type="none" w="sm" len="sm"/>
          </a:ln>
          <a:effectLst/>
        </p:spPr>
      </p:pic>
      <p:sp>
        <p:nvSpPr>
          <p:cNvPr id="156681" name="Text Box 9"/>
          <p:cNvSpPr txBox="1">
            <a:spLocks noChangeArrowheads="1"/>
          </p:cNvSpPr>
          <p:nvPr/>
        </p:nvSpPr>
        <p:spPr bwMode="auto">
          <a:xfrm>
            <a:off x="1994389" y="4202135"/>
            <a:ext cx="527538" cy="304800"/>
          </a:xfrm>
          <a:prstGeom prst="rect">
            <a:avLst/>
          </a:prstGeom>
          <a:noFill/>
          <a:ln w="12700">
            <a:noFill/>
            <a:miter lim="800000"/>
            <a:headEnd type="none" w="sm" len="sm"/>
            <a:tailEnd type="none" w="sm" len="sm"/>
          </a:ln>
          <a:effectLst/>
        </p:spPr>
        <p:txBody>
          <a:bodyPr wrap="none">
            <a:spAutoFit/>
          </a:bodyPr>
          <a:lstStyle/>
          <a:p>
            <a:r>
              <a:rPr lang="fr-FR" sz="1400"/>
              <a:t>T=5</a:t>
            </a:r>
            <a:r>
              <a:rPr lang="fr-FR" sz="1400">
                <a:latin typeface="Symbol" pitchFamily="18" charset="2"/>
              </a:rPr>
              <a:t>t</a:t>
            </a:r>
            <a:endParaRPr lang="fr-FR" sz="1400"/>
          </a:p>
        </p:txBody>
      </p:sp>
      <p:sp>
        <p:nvSpPr>
          <p:cNvPr id="156684" name="Text Box 12"/>
          <p:cNvSpPr txBox="1">
            <a:spLocks noChangeArrowheads="1"/>
          </p:cNvSpPr>
          <p:nvPr/>
        </p:nvSpPr>
        <p:spPr bwMode="auto">
          <a:xfrm>
            <a:off x="556846" y="3394097"/>
            <a:ext cx="1042145" cy="369332"/>
          </a:xfrm>
          <a:prstGeom prst="rect">
            <a:avLst/>
          </a:prstGeom>
          <a:noFill/>
          <a:ln w="12700">
            <a:noFill/>
            <a:miter lim="800000"/>
            <a:headEnd type="none" w="sm" len="sm"/>
            <a:tailEnd type="none" w="sm" len="sm"/>
          </a:ln>
          <a:effectLst/>
        </p:spPr>
        <p:txBody>
          <a:bodyPr wrap="none">
            <a:spAutoFit/>
          </a:bodyPr>
          <a:lstStyle/>
          <a:p>
            <a:r>
              <a:rPr lang="fr-FR"/>
              <a:t>Pour ça ?</a:t>
            </a:r>
          </a:p>
        </p:txBody>
      </p:sp>
      <p:graphicFrame>
        <p:nvGraphicFramePr>
          <p:cNvPr id="156685" name="Object 13"/>
          <p:cNvGraphicFramePr>
            <a:graphicFrameLocks noChangeAspect="1"/>
          </p:cNvGraphicFramePr>
          <p:nvPr/>
        </p:nvGraphicFramePr>
        <p:xfrm>
          <a:off x="1222131" y="6140473"/>
          <a:ext cx="1890346" cy="646113"/>
        </p:xfrm>
        <a:graphic>
          <a:graphicData uri="http://schemas.openxmlformats.org/presentationml/2006/ole">
            <mc:AlternateContent xmlns:mc="http://schemas.openxmlformats.org/markup-compatibility/2006">
              <mc:Choice xmlns:v="urn:schemas-microsoft-com:vml" Requires="v">
                <p:oleObj spid="_x0000_s4144" name="Équation" r:id="rId6" imgW="1206360" imgH="380880" progId="Equation.3">
                  <p:embed/>
                </p:oleObj>
              </mc:Choice>
              <mc:Fallback>
                <p:oleObj name="Équation" r:id="rId6" imgW="1206360" imgH="3808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2131" y="6140473"/>
                        <a:ext cx="1890346"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642918"/>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Dès lors pour un signal x(t) périodique réel et quelconque et compte tenu de son développement en série de Fourier, son spectre sera donc obtenu ainsi:</a:t>
            </a:r>
          </a:p>
        </p:txBody>
      </p:sp>
      <p:graphicFrame>
        <p:nvGraphicFramePr>
          <p:cNvPr id="4099" name="Object 3"/>
          <p:cNvGraphicFramePr>
            <a:graphicFrameLocks noChangeAspect="1"/>
          </p:cNvGraphicFramePr>
          <p:nvPr/>
        </p:nvGraphicFramePr>
        <p:xfrm>
          <a:off x="71406" y="2241546"/>
          <a:ext cx="4008438" cy="687388"/>
        </p:xfrm>
        <a:graphic>
          <a:graphicData uri="http://schemas.openxmlformats.org/presentationml/2006/ole">
            <mc:AlternateContent xmlns:mc="http://schemas.openxmlformats.org/markup-compatibility/2006">
              <mc:Choice xmlns:v="urn:schemas-microsoft-com:vml" Requires="v">
                <p:oleObj spid="_x0000_s4145" name="Équation" r:id="rId8" imgW="2717640" imgH="431640" progId="Equation.3">
                  <p:embed/>
                </p:oleObj>
              </mc:Choice>
              <mc:Fallback>
                <p:oleObj name="Équation" r:id="rId8" imgW="2717640" imgH="4316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6" y="2241546"/>
                        <a:ext cx="4008438"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4292600" y="2076451"/>
          <a:ext cx="4570413" cy="1495425"/>
        </p:xfrm>
        <a:graphic>
          <a:graphicData uri="http://schemas.openxmlformats.org/presentationml/2006/ole">
            <mc:AlternateContent xmlns:mc="http://schemas.openxmlformats.org/markup-compatibility/2006">
              <mc:Choice xmlns:v="urn:schemas-microsoft-com:vml" Requires="v">
                <p:oleObj spid="_x0000_s4146" name="Équation" r:id="rId10" imgW="3098520" imgH="939600" progId="Equation.3">
                  <p:embed/>
                </p:oleObj>
              </mc:Choice>
              <mc:Fallback>
                <p:oleObj name="Équation" r:id="rId10" imgW="3098520" imgH="939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2600" y="2076451"/>
                        <a:ext cx="45704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p:cNvSpPr txBox="1"/>
          <p:nvPr/>
        </p:nvSpPr>
        <p:spPr>
          <a:xfrm>
            <a:off x="357158" y="1643050"/>
            <a:ext cx="2286016" cy="400110"/>
          </a:xfrm>
          <a:prstGeom prst="rect">
            <a:avLst/>
          </a:prstGeom>
          <a:noFill/>
        </p:spPr>
        <p:txBody>
          <a:bodyPr wrap="square" rtlCol="0">
            <a:spAutoFit/>
          </a:bodyPr>
          <a:lstStyle/>
          <a:p>
            <a:r>
              <a:rPr lang="fr-FR" sz="2000" b="1" u="sng" dirty="0">
                <a:solidFill>
                  <a:srgbClr val="FF0000"/>
                </a:solidFill>
              </a:rPr>
              <a:t>Domaine temporel</a:t>
            </a:r>
          </a:p>
        </p:txBody>
      </p:sp>
      <p:sp>
        <p:nvSpPr>
          <p:cNvPr id="17" name="ZoneTexte 16"/>
          <p:cNvSpPr txBox="1"/>
          <p:nvPr/>
        </p:nvSpPr>
        <p:spPr>
          <a:xfrm>
            <a:off x="5572132" y="1643050"/>
            <a:ext cx="2286016" cy="400110"/>
          </a:xfrm>
          <a:prstGeom prst="rect">
            <a:avLst/>
          </a:prstGeom>
          <a:noFill/>
        </p:spPr>
        <p:txBody>
          <a:bodyPr wrap="square" rtlCol="0">
            <a:spAutoFit/>
          </a:bodyPr>
          <a:lstStyle/>
          <a:p>
            <a:r>
              <a:rPr lang="fr-FR" sz="2000" b="1" u="sng" dirty="0">
                <a:solidFill>
                  <a:srgbClr val="FF0000"/>
                </a:solidFill>
              </a:rPr>
              <a:t>Domaine spectral</a:t>
            </a: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00" name="Object 4"/>
          <p:cNvGraphicFramePr>
            <a:graphicFrameLocks noChangeAspect="1"/>
          </p:cNvGraphicFramePr>
          <p:nvPr/>
        </p:nvGraphicFramePr>
        <p:xfrm>
          <a:off x="4633913" y="4284663"/>
          <a:ext cx="2262187" cy="747712"/>
        </p:xfrm>
        <a:graphic>
          <a:graphicData uri="http://schemas.openxmlformats.org/presentationml/2006/ole">
            <mc:AlternateContent xmlns:mc="http://schemas.openxmlformats.org/markup-compatibility/2006">
              <mc:Choice xmlns:v="urn:schemas-microsoft-com:vml" Requires="v">
                <p:oleObj spid="_x0000_s6222" name="Équation" r:id="rId3" imgW="1447560" imgH="444240" progId="Equation.3">
                  <p:embed/>
                </p:oleObj>
              </mc:Choice>
              <mc:Fallback>
                <p:oleObj name="Équation" r:id="rId3" imgW="144756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4284663"/>
                        <a:ext cx="2262187"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1" name="Object 5"/>
          <p:cNvGraphicFramePr>
            <a:graphicFrameLocks noChangeAspect="1"/>
          </p:cNvGraphicFramePr>
          <p:nvPr/>
        </p:nvGraphicFramePr>
        <p:xfrm>
          <a:off x="4729794" y="5072074"/>
          <a:ext cx="1342404" cy="746142"/>
        </p:xfrm>
        <a:graphic>
          <a:graphicData uri="http://schemas.openxmlformats.org/presentationml/2006/ole">
            <mc:AlternateContent xmlns:mc="http://schemas.openxmlformats.org/markup-compatibility/2006">
              <mc:Choice xmlns:v="urn:schemas-microsoft-com:vml" Requires="v">
                <p:oleObj spid="_x0000_s6223" name="Équation" r:id="rId5" imgW="838080" imgH="431640" progId="Equation.3">
                  <p:embed/>
                </p:oleObj>
              </mc:Choice>
              <mc:Fallback>
                <p:oleObj name="Équation" r:id="rId5" imgW="83808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794" y="5072074"/>
                        <a:ext cx="1342404" cy="746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2" name="Text Box 6"/>
          <p:cNvSpPr txBox="1">
            <a:spLocks noChangeArrowheads="1"/>
          </p:cNvSpPr>
          <p:nvPr/>
        </p:nvSpPr>
        <p:spPr bwMode="auto">
          <a:xfrm>
            <a:off x="0" y="5286388"/>
            <a:ext cx="4851328" cy="400110"/>
          </a:xfrm>
          <a:prstGeom prst="rect">
            <a:avLst/>
          </a:prstGeom>
          <a:noFill/>
          <a:ln w="12700">
            <a:noFill/>
            <a:miter lim="800000"/>
            <a:headEnd type="none" w="sm" len="sm"/>
            <a:tailEnd type="none" w="sm" len="sm"/>
          </a:ln>
          <a:effectLst/>
        </p:spPr>
        <p:txBody>
          <a:bodyPr wrap="none">
            <a:spAutoFit/>
          </a:bodyPr>
          <a:lstStyle/>
          <a:p>
            <a:pPr algn="just"/>
            <a:r>
              <a:rPr lang="fr-FR" sz="2000" dirty="0">
                <a:solidFill>
                  <a:srgbClr val="C00000"/>
                </a:solidFill>
                <a:latin typeface="Times New Roman" pitchFamily="18" charset="0"/>
                <a:cs typeface="Times New Roman" pitchFamily="18" charset="0"/>
              </a:rPr>
              <a:t>Ou encore, en utilisant l’identité de </a:t>
            </a:r>
            <a:r>
              <a:rPr lang="fr-FR" sz="2000" dirty="0" err="1">
                <a:solidFill>
                  <a:srgbClr val="C00000"/>
                </a:solidFill>
                <a:latin typeface="Times New Roman" pitchFamily="18" charset="0"/>
                <a:cs typeface="Times New Roman" pitchFamily="18" charset="0"/>
              </a:rPr>
              <a:t>Parseval</a:t>
            </a:r>
            <a:r>
              <a:rPr lang="fr-FR" sz="2000" dirty="0">
                <a:solidFill>
                  <a:srgbClr val="C00000"/>
                </a:solidFill>
                <a:latin typeface="Times New Roman" pitchFamily="18" charset="0"/>
                <a:cs typeface="Times New Roman" pitchFamily="18" charset="0"/>
              </a:rPr>
              <a:t>:</a:t>
            </a:r>
          </a:p>
        </p:txBody>
      </p:sp>
      <p:sp>
        <p:nvSpPr>
          <p:cNvPr id="157703" name="Oval 7"/>
          <p:cNvSpPr>
            <a:spLocks noChangeArrowheads="1"/>
          </p:cNvSpPr>
          <p:nvPr/>
        </p:nvSpPr>
        <p:spPr bwMode="auto">
          <a:xfrm>
            <a:off x="5429256" y="5214950"/>
            <a:ext cx="509954" cy="622300"/>
          </a:xfrm>
          <a:prstGeom prst="ellipse">
            <a:avLst/>
          </a:prstGeom>
          <a:noFill/>
          <a:ln w="12700">
            <a:solidFill>
              <a:schemeClr val="tx1"/>
            </a:solidFill>
            <a:round/>
            <a:headEnd type="none" w="sm" len="sm"/>
            <a:tailEnd type="none" w="sm" len="sm"/>
          </a:ln>
          <a:effectLst/>
        </p:spPr>
        <p:txBody>
          <a:bodyPr wrap="none" anchor="ctr"/>
          <a:lstStyle/>
          <a:p>
            <a:endParaRPr lang="fr-FR"/>
          </a:p>
        </p:txBody>
      </p:sp>
      <p:sp>
        <p:nvSpPr>
          <p:cNvPr id="157704" name="Line 8"/>
          <p:cNvSpPr>
            <a:spLocks noChangeShapeType="1"/>
          </p:cNvSpPr>
          <p:nvPr/>
        </p:nvSpPr>
        <p:spPr bwMode="auto">
          <a:xfrm>
            <a:off x="6050960" y="5214950"/>
            <a:ext cx="1449998" cy="139698"/>
          </a:xfrm>
          <a:prstGeom prst="line">
            <a:avLst/>
          </a:prstGeom>
          <a:noFill/>
          <a:ln w="25400">
            <a:solidFill>
              <a:schemeClr val="tx1"/>
            </a:solidFill>
            <a:round/>
            <a:headEnd type="triangle" w="sm" len="sm"/>
            <a:tailEnd type="none" w="sm" len="sm"/>
          </a:ln>
          <a:effectLst/>
        </p:spPr>
        <p:txBody>
          <a:bodyPr wrap="none" anchor="ctr"/>
          <a:lstStyle/>
          <a:p>
            <a:endParaRPr lang="fr-FR"/>
          </a:p>
        </p:txBody>
      </p:sp>
      <p:sp>
        <p:nvSpPr>
          <p:cNvPr id="157705" name="Text Box 9"/>
          <p:cNvSpPr txBox="1">
            <a:spLocks noChangeArrowheads="1"/>
          </p:cNvSpPr>
          <p:nvPr/>
        </p:nvSpPr>
        <p:spPr bwMode="auto">
          <a:xfrm>
            <a:off x="6072198" y="5357826"/>
            <a:ext cx="3127908" cy="369332"/>
          </a:xfrm>
          <a:prstGeom prst="rect">
            <a:avLst/>
          </a:prstGeom>
          <a:noFill/>
          <a:ln w="12700">
            <a:noFill/>
            <a:miter lim="800000"/>
            <a:headEnd type="none" w="sm" len="sm"/>
            <a:tailEnd type="none" w="sm" len="sm"/>
          </a:ln>
          <a:effectLst/>
        </p:spPr>
        <p:txBody>
          <a:bodyPr wrap="none">
            <a:spAutoFit/>
          </a:bodyPr>
          <a:lstStyle/>
          <a:p>
            <a:r>
              <a:rPr lang="fr-FR" b="1" dirty="0">
                <a:solidFill>
                  <a:srgbClr val="FF0000"/>
                </a:solidFill>
              </a:rPr>
              <a:t>Densité Spectrale de Puissance</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 PUISSANCE</a:t>
            </a:r>
          </a:p>
        </p:txBody>
      </p:sp>
      <p:sp>
        <p:nvSpPr>
          <p:cNvPr id="11" name="ZoneTexte 10"/>
          <p:cNvSpPr txBox="1"/>
          <p:nvPr/>
        </p:nvSpPr>
        <p:spPr>
          <a:xfrm>
            <a:off x="0" y="642918"/>
            <a:ext cx="9144000" cy="224676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L’analyse et l’étude d’un signal nécessitent souvent le calcul de son énergie totale et de sa puissance moyenne totale. Pour un signal  déterministe physiquement réalisable son énergie totale est finie et par conséquence sa puissance moyenne totale est nulle. Par contre un signal périodique possède une puissance moyenne totale non nulle ce qui implique une énergie totale infinie.</a:t>
            </a:r>
          </a:p>
          <a:p>
            <a:pPr algn="just"/>
            <a:r>
              <a:rPr lang="fr-FR" sz="2000" dirty="0">
                <a:solidFill>
                  <a:srgbClr val="00B050"/>
                </a:solidFill>
                <a:latin typeface="Times New Roman" pitchFamily="18" charset="0"/>
                <a:cs typeface="Times New Roman" pitchFamily="18" charset="0"/>
              </a:rPr>
              <a:t>Pour un signal non périodique, l’énergie totale et la puissance moyenne totale son calculée respectivement par:</a:t>
            </a:r>
          </a:p>
        </p:txBody>
      </p:sp>
      <p:graphicFrame>
        <p:nvGraphicFramePr>
          <p:cNvPr id="12" name="Objet 11"/>
          <p:cNvGraphicFramePr>
            <a:graphicFrameLocks noChangeAspect="1"/>
          </p:cNvGraphicFramePr>
          <p:nvPr/>
        </p:nvGraphicFramePr>
        <p:xfrm>
          <a:off x="1714480" y="2786058"/>
          <a:ext cx="1714512" cy="857256"/>
        </p:xfrm>
        <a:graphic>
          <a:graphicData uri="http://schemas.openxmlformats.org/presentationml/2006/ole">
            <mc:AlternateContent xmlns:mc="http://schemas.openxmlformats.org/markup-compatibility/2006">
              <mc:Choice xmlns:v="urn:schemas-microsoft-com:vml" Requires="v">
                <p:oleObj spid="_x0000_s6224" name="Équation" r:id="rId7" imgW="939600" imgH="469800" progId="Equation.3">
                  <p:embed/>
                </p:oleObj>
              </mc:Choice>
              <mc:Fallback>
                <p:oleObj name="Équation" r:id="rId7" imgW="939600" imgH="469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2786058"/>
                        <a:ext cx="171451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4784741" y="2571752"/>
          <a:ext cx="2144713" cy="1071562"/>
        </p:xfrm>
        <a:graphic>
          <a:graphicData uri="http://schemas.openxmlformats.org/presentationml/2006/ole">
            <mc:AlternateContent xmlns:mc="http://schemas.openxmlformats.org/markup-compatibility/2006">
              <mc:Choice xmlns:v="urn:schemas-microsoft-com:vml" Requires="v">
                <p:oleObj spid="_x0000_s6225" name="Équation" r:id="rId9" imgW="1371600" imgH="685800" progId="Equation.3">
                  <p:embed/>
                </p:oleObj>
              </mc:Choice>
              <mc:Fallback>
                <p:oleObj name="Équation" r:id="rId9" imgW="1371600" imgH="685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4741" y="2571752"/>
                        <a:ext cx="214471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3571876"/>
            <a:ext cx="9144000" cy="707886"/>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Si le signal x(t) est périodique, nous allons nous intéresser uniquement à la puissance moyenne totale (l’énergie est dans ce cas infinie) en la calculant à partir de : </a:t>
            </a:r>
          </a:p>
        </p:txBody>
      </p:sp>
      <p:graphicFrame>
        <p:nvGraphicFramePr>
          <p:cNvPr id="6151" name="Object 7"/>
          <p:cNvGraphicFramePr>
            <a:graphicFrameLocks noChangeAspect="1"/>
          </p:cNvGraphicFramePr>
          <p:nvPr/>
        </p:nvGraphicFramePr>
        <p:xfrm>
          <a:off x="1500166" y="4143375"/>
          <a:ext cx="1647825" cy="1071563"/>
        </p:xfrm>
        <a:graphic>
          <a:graphicData uri="http://schemas.openxmlformats.org/presentationml/2006/ole">
            <mc:AlternateContent xmlns:mc="http://schemas.openxmlformats.org/markup-compatibility/2006">
              <mc:Choice xmlns:v="urn:schemas-microsoft-com:vml" Requires="v">
                <p:oleObj spid="_x0000_s6226" name="Équation" r:id="rId11" imgW="1054080" imgH="685800" progId="Equation.3">
                  <p:embed/>
                </p:oleObj>
              </mc:Choice>
              <mc:Fallback>
                <p:oleObj name="Équation" r:id="rId11" imgW="1054080" imgH="685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66" y="4143375"/>
                        <a:ext cx="1647825"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DSP ou Densité Spectrale de Puissance est la caractéristique essentielle que nous cherchons à obtenir par l’analyse spectrale. Elle représente la dispersion de la puissance du signal par unité de fréquence.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3286116" y="4857760"/>
            <a:ext cx="342902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ECG</a:t>
            </a:r>
          </a:p>
        </p:txBody>
      </p:sp>
      <p:pic>
        <p:nvPicPr>
          <p:cNvPr id="165890" name="Picture 2"/>
          <p:cNvPicPr>
            <a:picLocks noChangeAspect="1" noChangeArrowheads="1"/>
          </p:cNvPicPr>
          <p:nvPr/>
        </p:nvPicPr>
        <p:blipFill>
          <a:blip r:embed="rId2"/>
          <a:srcRect/>
          <a:stretch>
            <a:fillRect/>
          </a:stretch>
        </p:blipFill>
        <p:spPr bwMode="auto">
          <a:xfrm>
            <a:off x="1357290" y="1714488"/>
            <a:ext cx="6507823" cy="295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6" name="Picture 36"/>
          <p:cNvPicPr>
            <a:picLocks noChangeAspect="1" noChangeArrowheads="1"/>
          </p:cNvPicPr>
          <p:nvPr/>
        </p:nvPicPr>
        <p:blipFill>
          <a:blip r:embed="rId2"/>
          <a:srcRect b="7497"/>
          <a:stretch>
            <a:fillRect/>
          </a:stretch>
        </p:blipFill>
        <p:spPr bwMode="auto">
          <a:xfrm>
            <a:off x="1308589" y="1785926"/>
            <a:ext cx="7071946" cy="5000660"/>
          </a:xfrm>
          <a:prstGeom prst="rect">
            <a:avLst/>
          </a:prstGeom>
          <a:noFill/>
          <a:ln w="12700">
            <a:noFill/>
            <a:miter lim="800000"/>
            <a:headEnd type="none" w="sm" len="sm"/>
            <a:tailEnd type="none" w="sm" len="sm"/>
          </a:ln>
          <a:effectLst/>
        </p:spPr>
      </p:pic>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23" name="ZoneTexte 22"/>
          <p:cNvSpPr txBox="1"/>
          <p:nvPr/>
        </p:nvSpPr>
        <p:spPr>
          <a:xfrm>
            <a:off x="0" y="500042"/>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n’est pas périodique (c’est le cas pour tous les signaux physiquement réalisables) nous ne pouvons plus le décomposer en série de Fourier (1</a:t>
            </a:r>
            <a:r>
              <a:rPr lang="fr-FR" sz="2000" baseline="30000" dirty="0">
                <a:solidFill>
                  <a:srgbClr val="002060"/>
                </a:solidFill>
                <a:latin typeface="Times New Roman" pitchFamily="18" charset="0"/>
                <a:cs typeface="Times New Roman" pitchFamily="18" charset="0"/>
              </a:rPr>
              <a:t>ère</a:t>
            </a:r>
            <a:r>
              <a:rPr lang="fr-FR" sz="2000" dirty="0">
                <a:solidFill>
                  <a:srgbClr val="002060"/>
                </a:solidFill>
                <a:latin typeface="Times New Roman" pitchFamily="18" charset="0"/>
                <a:cs typeface="Times New Roman" pitchFamily="18" charset="0"/>
              </a:rPr>
              <a:t> impression). Cependant, nous pouvons toujours considérer qu’il est toujours </a:t>
            </a:r>
            <a:r>
              <a:rPr lang="fr-FR" sz="2000" dirty="0" err="1">
                <a:solidFill>
                  <a:srgbClr val="002060"/>
                </a:solidFill>
                <a:latin typeface="Times New Roman" pitchFamily="18" charset="0"/>
                <a:cs typeface="Times New Roman" pitchFamily="18" charset="0"/>
              </a:rPr>
              <a:t>pédiodique</a:t>
            </a:r>
            <a:r>
              <a:rPr lang="fr-FR" sz="2000" dirty="0">
                <a:solidFill>
                  <a:srgbClr val="002060"/>
                </a:solidFill>
                <a:latin typeface="Times New Roman" pitchFamily="18" charset="0"/>
                <a:cs typeface="Times New Roman" pitchFamily="18" charset="0"/>
              </a:rPr>
              <a:t> mais de période de plus en plus élevée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87"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mc:AlternateContent xmlns:mc="http://schemas.openxmlformats.org/markup-compatibility/2006">
              <mc:Choice xmlns:v="urn:schemas-microsoft-com:vml" Requires="v">
                <p:oleObj spid="_x0000_s112688" name="Équation" r:id="rId6" imgW="7657920" imgH="4330440" progId="Equation.3">
                  <p:embed/>
                </p:oleObj>
              </mc:Choice>
              <mc:Fallback>
                <p:oleObj name="Équation" r:id="rId6" imgW="7657920" imgH="433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1790700"/>
                        <a:ext cx="7659688"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89"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numéro de diapositive 8"/>
          <p:cNvSpPr>
            <a:spLocks noGrp="1"/>
          </p:cNvSpPr>
          <p:nvPr>
            <p:ph type="sldNum" sz="quarter" idx="12"/>
          </p:nvPr>
        </p:nvSpPr>
        <p:spPr/>
        <p:txBody>
          <a:bodyPr/>
          <a:lstStyle/>
          <a:p>
            <a:fld id="{2C94B7E7-F509-4100-BE7B-E3DEB2C53554}" type="slidenum">
              <a:rPr lang="fr-FR" smtClean="0"/>
              <a:pPr/>
              <a:t>41</a:t>
            </a:fld>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7" name="Object 3"/>
          <p:cNvGraphicFramePr>
            <a:graphicFrameLocks/>
          </p:cNvGraphicFramePr>
          <p:nvPr/>
        </p:nvGraphicFramePr>
        <p:xfrm>
          <a:off x="1897063" y="3857628"/>
          <a:ext cx="5386387" cy="844550"/>
        </p:xfrm>
        <a:graphic>
          <a:graphicData uri="http://schemas.openxmlformats.org/presentationml/2006/ole">
            <mc:AlternateContent xmlns:mc="http://schemas.openxmlformats.org/markup-compatibility/2006">
              <mc:Choice xmlns:v="urn:schemas-microsoft-com:vml" Requires="v">
                <p:oleObj spid="_x0000_s7230" name="Équation" r:id="rId3" imgW="3238200" imgH="469800" progId="Equation.3">
                  <p:embed/>
                </p:oleObj>
              </mc:Choice>
              <mc:Fallback>
                <p:oleObj name="Équation" r:id="rId3" imgW="3238200" imgH="469800" progId="Equation.3">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3857628"/>
                        <a:ext cx="53863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p:cNvGraphicFramePr>
          <p:nvPr/>
        </p:nvGraphicFramePr>
        <p:xfrm>
          <a:off x="1803400" y="4786322"/>
          <a:ext cx="5634038" cy="849313"/>
        </p:xfrm>
        <a:graphic>
          <a:graphicData uri="http://schemas.openxmlformats.org/presentationml/2006/ole">
            <mc:AlternateContent xmlns:mc="http://schemas.openxmlformats.org/markup-compatibility/2006">
              <mc:Choice xmlns:v="urn:schemas-microsoft-com:vml" Requires="v">
                <p:oleObj spid="_x0000_s7231" name="Équation" r:id="rId5" imgW="3390840" imgH="469800" progId="Equation.3">
                  <p:embed/>
                </p:oleObj>
              </mc:Choice>
              <mc:Fallback>
                <p:oleObj name="Équation" r:id="rId5" imgW="3390840" imgH="469800" progId="Equation.3">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4786322"/>
                        <a:ext cx="5634038"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9771" name="Picture 27"/>
          <p:cNvPicPr>
            <a:picLocks noChangeAspect="1" noChangeArrowheads="1"/>
          </p:cNvPicPr>
          <p:nvPr/>
        </p:nvPicPr>
        <p:blipFill>
          <a:blip r:embed="rId7"/>
          <a:srcRect/>
          <a:stretch>
            <a:fillRect/>
          </a:stretch>
        </p:blipFill>
        <p:spPr bwMode="auto">
          <a:xfrm>
            <a:off x="1106366" y="1362076"/>
            <a:ext cx="6550269" cy="2276475"/>
          </a:xfrm>
          <a:prstGeom prst="rect">
            <a:avLst/>
          </a:prstGeom>
          <a:noFill/>
          <a:ln w="12700">
            <a:noFill/>
            <a:miter lim="800000"/>
            <a:headEnd type="none" w="sm" len="sm"/>
            <a:tailEnd type="none" w="sm" len="sm"/>
          </a:ln>
          <a:effectLst/>
        </p:spPr>
      </p:pic>
      <p:sp>
        <p:nvSpPr>
          <p:cNvPr id="159772" name="Text Box 28"/>
          <p:cNvSpPr txBox="1">
            <a:spLocks noChangeArrowheads="1"/>
          </p:cNvSpPr>
          <p:nvPr/>
        </p:nvSpPr>
        <p:spPr bwMode="auto">
          <a:xfrm>
            <a:off x="7530613" y="3333750"/>
            <a:ext cx="1378926" cy="304800"/>
          </a:xfrm>
          <a:prstGeom prst="rect">
            <a:avLst/>
          </a:prstGeom>
          <a:noFill/>
          <a:ln w="12700">
            <a:noFill/>
            <a:miter lim="800000"/>
            <a:headEnd type="none" w="sm" len="sm"/>
            <a:tailEnd type="none" w="sm" len="sm"/>
          </a:ln>
          <a:effectLst/>
        </p:spPr>
        <p:txBody>
          <a:bodyPr wrap="none">
            <a:spAutoFit/>
          </a:bodyPr>
          <a:lstStyle/>
          <a:p>
            <a:r>
              <a:rPr lang="fr-FR" sz="1400"/>
              <a:t>Regraduons en f</a:t>
            </a:r>
          </a:p>
        </p:txBody>
      </p:sp>
      <p:graphicFrame>
        <p:nvGraphicFramePr>
          <p:cNvPr id="159773" name="Object 29"/>
          <p:cNvGraphicFramePr>
            <a:graphicFrameLocks noChangeAspect="1"/>
          </p:cNvGraphicFramePr>
          <p:nvPr/>
        </p:nvGraphicFramePr>
        <p:xfrm>
          <a:off x="6623539" y="1558925"/>
          <a:ext cx="1439008" cy="471488"/>
        </p:xfrm>
        <a:graphic>
          <a:graphicData uri="http://schemas.openxmlformats.org/presentationml/2006/ole">
            <mc:AlternateContent xmlns:mc="http://schemas.openxmlformats.org/markup-compatibility/2006">
              <mc:Choice xmlns:v="urn:schemas-microsoft-com:vml" Requires="v">
                <p:oleObj spid="_x0000_s7232" name="Équation" r:id="rId8" imgW="1295280" imgH="393480" progId="Equation.3">
                  <p:embed/>
                </p:oleObj>
              </mc:Choice>
              <mc:Fallback>
                <p:oleObj name="Équation" r:id="rId8" imgW="129528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3539" y="1558925"/>
                        <a:ext cx="143900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ZoneTexte 2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11" name="ZoneTexte 10"/>
          <p:cNvSpPr txBox="1"/>
          <p:nvPr/>
        </p:nvSpPr>
        <p:spPr>
          <a:xfrm>
            <a:off x="0" y="5743534"/>
            <a:ext cx="9144000" cy="400110"/>
          </a:xfrm>
          <a:prstGeom prst="rect">
            <a:avLst/>
          </a:prstGeom>
          <a:noFill/>
        </p:spPr>
        <p:txBody>
          <a:bodyPr wrap="square" rtlCol="0">
            <a:spAutoFit/>
          </a:bodyPr>
          <a:lstStyle/>
          <a:p>
            <a:r>
              <a:rPr lang="fr-FR" sz="2000" b="1" dirty="0">
                <a:solidFill>
                  <a:srgbClr val="C00000"/>
                </a:solidFill>
              </a:rPr>
              <a:t>La TF, comme toutes les transformations linéaires, est réversible. Autrement dit :</a:t>
            </a:r>
          </a:p>
        </p:txBody>
      </p:sp>
      <p:graphicFrame>
        <p:nvGraphicFramePr>
          <p:cNvPr id="12" name="Objet 11"/>
          <p:cNvGraphicFramePr>
            <a:graphicFrameLocks noChangeAspect="1"/>
          </p:cNvGraphicFramePr>
          <p:nvPr/>
        </p:nvGraphicFramePr>
        <p:xfrm>
          <a:off x="3206741" y="6215082"/>
          <a:ext cx="3174888" cy="571480"/>
        </p:xfrm>
        <a:graphic>
          <a:graphicData uri="http://schemas.openxmlformats.org/presentationml/2006/ole">
            <mc:AlternateContent xmlns:mc="http://schemas.openxmlformats.org/markup-compatibility/2006">
              <mc:Choice xmlns:v="urn:schemas-microsoft-com:vml" Requires="v">
                <p:oleObj spid="_x0000_s7233" name="Équation" r:id="rId10" imgW="1269720" imgH="228600" progId="Equation.3">
                  <p:embed/>
                </p:oleObj>
              </mc:Choice>
              <mc:Fallback>
                <p:oleObj name="Équation" r:id="rId10" imgW="126972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6741" y="6215082"/>
                        <a:ext cx="3174888" cy="57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4" name="Text Box 22"/>
          <p:cNvSpPr txBox="1">
            <a:spLocks noChangeArrowheads="1"/>
          </p:cNvSpPr>
          <p:nvPr/>
        </p:nvSpPr>
        <p:spPr bwMode="auto">
          <a:xfrm>
            <a:off x="235928" y="1274762"/>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d’amplitude : Module de la TF</a:t>
            </a:r>
          </a:p>
        </p:txBody>
      </p:sp>
      <p:pic>
        <p:nvPicPr>
          <p:cNvPr id="161816" name="Picture 24"/>
          <p:cNvPicPr>
            <a:picLocks noChangeAspect="1" noChangeArrowheads="1"/>
          </p:cNvPicPr>
          <p:nvPr/>
        </p:nvPicPr>
        <p:blipFill>
          <a:blip r:embed="rId2"/>
          <a:srcRect/>
          <a:stretch>
            <a:fillRect/>
          </a:stretch>
        </p:blipFill>
        <p:spPr bwMode="auto">
          <a:xfrm>
            <a:off x="1915258" y="1314472"/>
            <a:ext cx="6858000" cy="5257800"/>
          </a:xfrm>
          <a:prstGeom prst="rect">
            <a:avLst/>
          </a:prstGeom>
          <a:noFill/>
          <a:ln w="12700">
            <a:noFill/>
            <a:miter lim="800000"/>
            <a:headEnd type="none" w="sm" len="sm"/>
            <a:tailEnd type="none" w="sm" len="sm"/>
          </a:ln>
          <a:effectLst/>
        </p:spPr>
      </p:pic>
      <p:sp>
        <p:nvSpPr>
          <p:cNvPr id="161817" name="Text Box 25"/>
          <p:cNvSpPr txBox="1">
            <a:spLocks noChangeArrowheads="1"/>
          </p:cNvSpPr>
          <p:nvPr/>
        </p:nvSpPr>
        <p:spPr bwMode="auto">
          <a:xfrm>
            <a:off x="4589584" y="1106488"/>
            <a:ext cx="822661" cy="369332"/>
          </a:xfrm>
          <a:prstGeom prst="rect">
            <a:avLst/>
          </a:prstGeom>
          <a:noFill/>
          <a:ln w="12700">
            <a:noFill/>
            <a:miter lim="800000"/>
            <a:headEnd type="none" w="sm" len="sm"/>
            <a:tailEnd type="none" w="sm" len="sm"/>
          </a:ln>
          <a:effectLst/>
        </p:spPr>
        <p:txBody>
          <a:bodyPr wrap="none">
            <a:spAutoFit/>
          </a:bodyPr>
          <a:lstStyle/>
          <a:p>
            <a:r>
              <a:rPr lang="fr-FR"/>
              <a:t>|X(w)|</a:t>
            </a:r>
          </a:p>
        </p:txBody>
      </p:sp>
      <p:sp>
        <p:nvSpPr>
          <p:cNvPr id="161818" name="Text Box 26"/>
          <p:cNvSpPr txBox="1">
            <a:spLocks noChangeArrowheads="1"/>
          </p:cNvSpPr>
          <p:nvPr/>
        </p:nvSpPr>
        <p:spPr bwMode="auto">
          <a:xfrm>
            <a:off x="4303835" y="3455988"/>
            <a:ext cx="1071191" cy="369332"/>
          </a:xfrm>
          <a:prstGeom prst="rect">
            <a:avLst/>
          </a:prstGeom>
          <a:noFill/>
          <a:ln w="12700">
            <a:noFill/>
            <a:miter lim="800000"/>
            <a:headEnd type="none" w="sm" len="sm"/>
            <a:tailEnd type="none" w="sm" len="sm"/>
          </a:ln>
          <a:effectLst/>
        </p:spPr>
        <p:txBody>
          <a:bodyPr wrap="none">
            <a:spAutoFit/>
          </a:bodyPr>
          <a:lstStyle/>
          <a:p>
            <a:r>
              <a:rPr lang="fr-FR"/>
              <a:t>Arg(X(w))</a:t>
            </a:r>
          </a:p>
        </p:txBody>
      </p:sp>
      <p:sp>
        <p:nvSpPr>
          <p:cNvPr id="26" name="ZoneTexte 2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8" name="Text Box 22"/>
          <p:cNvSpPr txBox="1">
            <a:spLocks noChangeArrowheads="1"/>
          </p:cNvSpPr>
          <p:nvPr/>
        </p:nvSpPr>
        <p:spPr bwMode="auto">
          <a:xfrm>
            <a:off x="378804" y="5643578"/>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de phase : Argument de la TF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69"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2819400" y="1785926"/>
          <a:ext cx="3471820" cy="1090624"/>
        </p:xfrm>
        <a:graphic>
          <a:graphicData uri="http://schemas.openxmlformats.org/presentationml/2006/ole">
            <mc:AlternateContent xmlns:mc="http://schemas.openxmlformats.org/markup-compatibility/2006">
              <mc:Choice xmlns:v="urn:schemas-microsoft-com:vml" Requires="v">
                <p:oleObj spid="_x0000_s110670" name="Équation" r:id="rId6" imgW="2425680" imgH="761760" progId="Equation.3">
                  <p:embed/>
                </p:oleObj>
              </mc:Choice>
              <mc:Fallback>
                <p:oleObj name="Équation" r:id="rId6" imgW="2425680" imgH="7617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785926"/>
                        <a:ext cx="3471820" cy="1090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71"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72" name="Équation" r:id="rId10" imgW="139680" imgH="291960" progId="Equation.3">
                  <p:embed/>
                </p:oleObj>
              </mc:Choice>
              <mc:Fallback>
                <p:oleObj name="Équation" r:id="rId10" imgW="139680" imgH="29196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nvGraphicFramePr>
        <p:xfrm>
          <a:off x="2643174" y="3500438"/>
          <a:ext cx="3429024" cy="1147762"/>
        </p:xfrm>
        <a:graphic>
          <a:graphicData uri="http://schemas.openxmlformats.org/presentationml/2006/ole">
            <mc:AlternateContent xmlns:mc="http://schemas.openxmlformats.org/markup-compatibility/2006">
              <mc:Choice xmlns:v="urn:schemas-microsoft-com:vml" Requires="v">
                <p:oleObj spid="_x0000_s110673" name="Équation" r:id="rId11" imgW="2641320" imgH="761760" progId="Equation.3">
                  <p:embed/>
                </p:oleObj>
              </mc:Choice>
              <mc:Fallback>
                <p:oleObj name="Équation" r:id="rId11" imgW="2641320" imgH="7617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3500438"/>
                        <a:ext cx="3429024"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Line 9"/>
          <p:cNvSpPr>
            <a:spLocks noChangeShapeType="1"/>
          </p:cNvSpPr>
          <p:nvPr/>
        </p:nvSpPr>
        <p:spPr bwMode="auto">
          <a:xfrm flipV="1">
            <a:off x="2524116" y="2500306"/>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502604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638176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14480" y="4714884"/>
            <a:ext cx="962025" cy="457200"/>
          </a:xfrm>
          <a:prstGeom prst="rect">
            <a:avLst/>
          </a:prstGeom>
          <a:noFill/>
          <a:ln w="9525">
            <a:noFill/>
            <a:miter lim="800000"/>
            <a:headEnd/>
            <a:tailEnd/>
          </a:ln>
          <a:effectLst/>
        </p:spPr>
        <p:txBody>
          <a:bodyPr wrap="none">
            <a:spAutoFit/>
          </a:bodyPr>
          <a:lstStyle/>
          <a:p>
            <a:r>
              <a:rPr lang="fr-FR" dirty="0"/>
              <a:t>V².sec</a:t>
            </a:r>
          </a:p>
        </p:txBody>
      </p:sp>
      <p:sp>
        <p:nvSpPr>
          <p:cNvPr id="24591" name="Line 15"/>
          <p:cNvSpPr>
            <a:spLocks noChangeShapeType="1"/>
          </p:cNvSpPr>
          <p:nvPr/>
        </p:nvSpPr>
        <p:spPr bwMode="auto">
          <a:xfrm flipH="1" flipV="1">
            <a:off x="5357818" y="4286256"/>
            <a:ext cx="1214446" cy="500066"/>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934102" y="4786322"/>
            <a:ext cx="2461187" cy="369332"/>
          </a:xfrm>
          <a:prstGeom prst="rect">
            <a:avLst/>
          </a:prstGeom>
          <a:noFill/>
          <a:ln w="9525">
            <a:noFill/>
            <a:miter lim="800000"/>
            <a:headEnd/>
            <a:tailEnd/>
          </a:ln>
          <a:effectLst/>
        </p:spPr>
        <p:txBody>
          <a:bodyPr wrap="none">
            <a:spAutoFit/>
          </a:bodyPr>
          <a:lstStyle/>
          <a:p>
            <a:r>
              <a:rPr lang="fr-FR" dirty="0"/>
              <a:t>DSE en (V/Hz)².Hz=V²/Hz</a:t>
            </a: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44</a:t>
            </a:fld>
            <a:endParaRPr lang="fr-FR"/>
          </a:p>
        </p:txBody>
      </p:sp>
      <p:sp>
        <p:nvSpPr>
          <p:cNvPr id="20" name="ZoneTexte 1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D’ENERGIE</a:t>
            </a:r>
          </a:p>
        </p:txBody>
      </p:sp>
      <p:sp>
        <p:nvSpPr>
          <p:cNvPr id="21" name="ZoneTexte 20"/>
          <p:cNvSpPr txBox="1"/>
          <p:nvPr/>
        </p:nvSpPr>
        <p:spPr>
          <a:xfrm>
            <a:off x="0" y="571480"/>
            <a:ext cx="9144000" cy="1015663"/>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est déterministe et physiquement réalisable (énergie totale finie et puissance moyenne totale nulle), pour son analyse spectrale nous allons nous intéresser plutôt à sa DES ou Densité spectrale d’énergie:</a:t>
            </a:r>
          </a:p>
        </p:txBody>
      </p:sp>
      <p:sp>
        <p:nvSpPr>
          <p:cNvPr id="22" name="ZoneTexte 21"/>
          <p:cNvSpPr txBox="1"/>
          <p:nvPr/>
        </p:nvSpPr>
        <p:spPr>
          <a:xfrm>
            <a:off x="0" y="5500702"/>
            <a:ext cx="9144000" cy="1323439"/>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DSE ou Densité Spectrale d’énergie est la caractéristique essentielle que nous cherchons à obtenir par l’analyse spectrale d’un signal déterministe physiquement réalisable. Elle représente la dispersion de l’énergie du signal par unité de fréquence.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3"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mc:AlternateContent xmlns:mc="http://schemas.openxmlformats.org/markup-compatibility/2006">
              <mc:Choice xmlns:v="urn:schemas-microsoft-com:vml" Requires="v">
                <p:oleObj spid="_x0000_s111664" name="Équation" r:id="rId6" imgW="7048440" imgH="4813200" progId="Equation.3">
                  <p:embed/>
                </p:oleObj>
              </mc:Choice>
              <mc:Fallback>
                <p:oleObj name="Équation" r:id="rId6" imgW="7048440" imgH="481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 y="1409700"/>
                        <a:ext cx="7050088" cy="481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5"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45</a:t>
            </a:fld>
            <a:endParaRPr lang="fr-FR"/>
          </a:p>
        </p:txBody>
      </p:sp>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46</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47</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48</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49</a:t>
            </a:fld>
            <a:endParaRPr lang="fr-F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428860" y="5743534"/>
            <a:ext cx="4286280"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enregistrement  EEG</a:t>
            </a:r>
          </a:p>
        </p:txBody>
      </p:sp>
      <p:pic>
        <p:nvPicPr>
          <p:cNvPr id="166914" name="Picture 2"/>
          <p:cNvPicPr>
            <a:picLocks noChangeAspect="1" noChangeArrowheads="1"/>
          </p:cNvPicPr>
          <p:nvPr/>
        </p:nvPicPr>
        <p:blipFill>
          <a:blip r:embed="rId2"/>
          <a:srcRect/>
          <a:stretch>
            <a:fillRect/>
          </a:stretch>
        </p:blipFill>
        <p:spPr bwMode="auto">
          <a:xfrm>
            <a:off x="2285984" y="1428736"/>
            <a:ext cx="4951559" cy="4320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28600" y="874714"/>
            <a:ext cx="8513885" cy="2960687"/>
          </a:xfrm>
          <a:prstGeom prst="rect">
            <a:avLst/>
          </a:prstGeom>
          <a:noFill/>
          <a:ln w="9525">
            <a:noFill/>
            <a:miter lim="800000"/>
            <a:headEnd/>
            <a:tailEnd/>
          </a:ln>
          <a:effectLst/>
        </p:spPr>
        <p:txBody>
          <a:bodyPr lIns="92075" tIns="46038" rIns="92075" bIns="46038"/>
          <a:lstStyle/>
          <a:p>
            <a:pPr marL="685800" lvl="1" indent="-228600" eaLnBrk="1" hangingPunct="1">
              <a:spcBef>
                <a:spcPct val="20000"/>
              </a:spcBef>
              <a:buFontTx/>
              <a:buChar char="–"/>
            </a:pPr>
            <a:r>
              <a:rPr lang="fr-FR" sz="1800"/>
              <a:t>Linéarité</a:t>
            </a:r>
          </a:p>
          <a:p>
            <a:pPr marL="685800" lvl="1" indent="-228600" eaLnBrk="1" hangingPunct="1">
              <a:lnSpc>
                <a:spcPct val="120000"/>
              </a:lnSpc>
              <a:spcBef>
                <a:spcPct val="20000"/>
              </a:spcBef>
              <a:buFontTx/>
              <a:buChar char="–"/>
            </a:pPr>
            <a:r>
              <a:rPr lang="fr-FR" sz="1800" i="1"/>
              <a:t>X(f)</a:t>
            </a:r>
            <a:r>
              <a:rPr lang="fr-FR" sz="1800"/>
              <a:t> </a:t>
            </a:r>
            <a:r>
              <a:rPr lang="fr-FR" sz="1800">
                <a:sym typeface="Monotype Sorts" pitchFamily="2" charset="2"/>
              </a:rPr>
              <a:t></a:t>
            </a:r>
            <a:r>
              <a:rPr lang="fr-FR" sz="1800"/>
              <a:t> module </a:t>
            </a:r>
            <a:r>
              <a:rPr lang="fr-FR" sz="1800" i="1"/>
              <a:t>|X(f)|</a:t>
            </a:r>
            <a:r>
              <a:rPr lang="fr-FR" sz="1800"/>
              <a:t>, phase </a:t>
            </a:r>
            <a:r>
              <a:rPr lang="fr-FR" sz="1800" i="1"/>
              <a:t>Arg[X(f)]</a:t>
            </a:r>
            <a:endParaRPr lang="fr-FR" sz="1800"/>
          </a:p>
          <a:p>
            <a:pPr marL="685800" lvl="1" indent="-228600" eaLnBrk="1" hangingPunct="1">
              <a:lnSpc>
                <a:spcPct val="120000"/>
              </a:lnSpc>
              <a:spcBef>
                <a:spcPct val="20000"/>
              </a:spcBef>
              <a:buFontTx/>
              <a:buChar char="–"/>
            </a:pPr>
            <a:r>
              <a:rPr lang="fr-FR" sz="1800" i="1"/>
              <a:t>x(t)</a:t>
            </a:r>
            <a:r>
              <a:rPr lang="fr-FR" sz="1800"/>
              <a:t> réel </a:t>
            </a:r>
            <a:r>
              <a:rPr lang="fr-FR" sz="1800">
                <a:sym typeface="Symbol" pitchFamily="18" charset="2"/>
              </a:rPr>
              <a:t></a:t>
            </a:r>
            <a:r>
              <a:rPr lang="fr-FR" sz="1800"/>
              <a:t> </a:t>
            </a:r>
            <a:r>
              <a:rPr lang="fr-FR" sz="1800" i="1"/>
              <a:t>Re[X(f)]</a:t>
            </a:r>
            <a:r>
              <a:rPr lang="fr-FR" sz="1800"/>
              <a:t> paire</a:t>
            </a:r>
            <a:r>
              <a:rPr lang="fr-FR" sz="1800" i="1"/>
              <a:t>, Im[X(f)] </a:t>
            </a:r>
            <a:r>
              <a:rPr lang="fr-FR" sz="1800"/>
              <a:t>impaire, module pair, phase impaire</a:t>
            </a:r>
          </a:p>
          <a:p>
            <a:pPr marL="685800" lvl="1" indent="-228600" eaLnBrk="1" hangingPunct="1">
              <a:lnSpc>
                <a:spcPct val="120000"/>
              </a:lnSpc>
              <a:spcBef>
                <a:spcPct val="20000"/>
              </a:spcBef>
              <a:buFontTx/>
              <a:buChar char="–"/>
            </a:pPr>
            <a:r>
              <a:rPr lang="fr-FR" sz="1800" i="1"/>
              <a:t>x(t)</a:t>
            </a:r>
            <a:r>
              <a:rPr lang="fr-FR" sz="1800"/>
              <a:t> réel pair </a:t>
            </a:r>
            <a:r>
              <a:rPr lang="fr-FR" sz="1800">
                <a:sym typeface="Symbol" pitchFamily="18" charset="2"/>
              </a:rPr>
              <a:t></a:t>
            </a:r>
            <a:r>
              <a:rPr lang="fr-FR" sz="1800"/>
              <a:t> X(f) réel pair</a:t>
            </a:r>
          </a:p>
          <a:p>
            <a:pPr marL="685800" lvl="1" indent="-228600" eaLnBrk="1" hangingPunct="1">
              <a:lnSpc>
                <a:spcPct val="120000"/>
              </a:lnSpc>
              <a:spcBef>
                <a:spcPct val="20000"/>
              </a:spcBef>
              <a:buFontTx/>
              <a:buChar char="–"/>
            </a:pPr>
            <a:r>
              <a:rPr lang="fr-FR" sz="1800" i="1"/>
              <a:t>x(t)</a:t>
            </a:r>
            <a:r>
              <a:rPr lang="fr-FR" sz="1800"/>
              <a:t> réel impair </a:t>
            </a:r>
            <a:r>
              <a:rPr lang="fr-FR" sz="1800">
                <a:sym typeface="Symbol" pitchFamily="18" charset="2"/>
              </a:rPr>
              <a:t></a:t>
            </a:r>
            <a:r>
              <a:rPr lang="fr-FR" sz="1800"/>
              <a:t> X(f) imaginaire impair</a:t>
            </a:r>
          </a:p>
          <a:p>
            <a:pPr marL="685800" lvl="1" indent="-228600" eaLnBrk="1" hangingPunct="1">
              <a:lnSpc>
                <a:spcPct val="120000"/>
              </a:lnSpc>
              <a:spcBef>
                <a:spcPct val="20000"/>
              </a:spcBef>
              <a:buFontTx/>
              <a:buChar char="–"/>
            </a:pPr>
            <a:r>
              <a:rPr lang="fr-FR" sz="1800" i="1"/>
              <a:t>x(t)*y(t)</a:t>
            </a:r>
            <a:r>
              <a:rPr lang="fr-FR" sz="1800"/>
              <a:t> </a:t>
            </a:r>
            <a:r>
              <a:rPr lang="fr-FR" sz="1800">
                <a:sym typeface="Symbol" pitchFamily="18" charset="2"/>
              </a:rPr>
              <a:t></a:t>
            </a:r>
            <a:r>
              <a:rPr lang="fr-FR" sz="1800"/>
              <a:t> </a:t>
            </a:r>
            <a:r>
              <a:rPr lang="fr-FR" sz="1800" i="1"/>
              <a:t>X(f).Y(f)</a:t>
            </a:r>
            <a:r>
              <a:rPr lang="fr-FR" sz="1800"/>
              <a:t>   et   </a:t>
            </a:r>
            <a:r>
              <a:rPr lang="fr-FR" sz="1800" i="1"/>
              <a:t>x(t).y(t)</a:t>
            </a:r>
            <a:r>
              <a:rPr lang="fr-FR" sz="1800"/>
              <a:t> </a:t>
            </a:r>
            <a:r>
              <a:rPr lang="fr-FR" sz="1800">
                <a:sym typeface="Symbol" pitchFamily="18" charset="2"/>
              </a:rPr>
              <a:t></a:t>
            </a:r>
            <a:r>
              <a:rPr lang="fr-FR" sz="1800"/>
              <a:t> </a:t>
            </a:r>
            <a:r>
              <a:rPr lang="fr-FR" sz="1800" i="1"/>
              <a:t>X(f)*Y(f)</a:t>
            </a:r>
            <a:endParaRPr lang="fr-FR" sz="2400" b="1"/>
          </a:p>
        </p:txBody>
      </p:sp>
      <p:sp>
        <p:nvSpPr>
          <p:cNvPr id="160790" name="Rectangle 22"/>
          <p:cNvSpPr>
            <a:spLocks noChangeArrowheads="1"/>
          </p:cNvSpPr>
          <p:nvPr/>
        </p:nvSpPr>
        <p:spPr bwMode="auto">
          <a:xfrm>
            <a:off x="4589585" y="4075114"/>
            <a:ext cx="3955250" cy="1892826"/>
          </a:xfrm>
          <a:prstGeom prst="rect">
            <a:avLst/>
          </a:prstGeom>
          <a:noFill/>
          <a:ln w="12700">
            <a:noFill/>
            <a:miter lim="800000"/>
            <a:headEnd type="none" w="sm" len="sm"/>
            <a:tailEnd type="none" w="sm" len="sm"/>
          </a:ln>
          <a:effectLst/>
        </p:spPr>
        <p:txBody>
          <a:bodyPr wrap="none">
            <a:spAutoFit/>
          </a:bodyPr>
          <a:lstStyle/>
          <a:p>
            <a:pPr>
              <a:lnSpc>
                <a:spcPct val="90000"/>
              </a:lnSpc>
              <a:buFontTx/>
              <a:buChar char="–"/>
            </a:pPr>
            <a:r>
              <a:rPr lang="fr-FR" sz="1800" i="1"/>
              <a:t> x(t)*</a:t>
            </a:r>
            <a:r>
              <a:rPr lang="fr-FR" sz="1800" i="1">
                <a:latin typeface="Symbol" pitchFamily="18" charset="2"/>
              </a:rPr>
              <a:t>d</a:t>
            </a:r>
            <a:r>
              <a:rPr lang="fr-FR" sz="1800" i="1"/>
              <a:t>(t-t</a:t>
            </a:r>
            <a:r>
              <a:rPr lang="fr-FR" sz="1800" i="1" baseline="-25000"/>
              <a:t>0</a:t>
            </a:r>
            <a:r>
              <a:rPr lang="fr-FR" sz="1800" i="1"/>
              <a:t>)= x(t-t</a:t>
            </a:r>
            <a:r>
              <a:rPr lang="fr-FR" sz="1800" i="1" baseline="-25000"/>
              <a:t>0</a:t>
            </a:r>
            <a:r>
              <a:rPr lang="fr-FR" sz="1800" i="1"/>
              <a:t>) </a:t>
            </a:r>
            <a:r>
              <a:rPr lang="fr-FR" sz="1800">
                <a:sym typeface="Symbol" pitchFamily="18" charset="2"/>
              </a:rPr>
              <a:t></a:t>
            </a:r>
            <a:r>
              <a:rPr lang="fr-FR" sz="1800" i="1"/>
              <a:t> X(f) exp(-2j</a:t>
            </a:r>
            <a:r>
              <a:rPr lang="fr-FR" sz="1800" i="1">
                <a:latin typeface="Symbol" pitchFamily="18" charset="2"/>
              </a:rPr>
              <a:t>p</a:t>
            </a:r>
            <a:r>
              <a:rPr lang="fr-FR" sz="1800" i="1"/>
              <a:t> f t</a:t>
            </a:r>
            <a:r>
              <a:rPr lang="fr-FR" sz="1800" i="1" baseline="-25000"/>
              <a:t>0</a:t>
            </a:r>
            <a:r>
              <a:rPr lang="fr-FR" sz="1800" i="1"/>
              <a:t>)</a:t>
            </a:r>
            <a:endParaRPr lang="fr-FR" sz="1800"/>
          </a:p>
          <a:p>
            <a:pPr>
              <a:lnSpc>
                <a:spcPct val="140000"/>
              </a:lnSpc>
              <a:buFontTx/>
              <a:buChar char="–"/>
            </a:pPr>
            <a:r>
              <a:rPr lang="fr-FR" sz="1800" i="1"/>
              <a:t> x(t) exp(2 j </a:t>
            </a:r>
            <a:r>
              <a:rPr lang="fr-FR" sz="1800" i="1">
                <a:latin typeface="Symbol" pitchFamily="18" charset="2"/>
              </a:rPr>
              <a:t>p</a:t>
            </a:r>
            <a:r>
              <a:rPr lang="fr-FR" sz="1800" i="1"/>
              <a:t> t f</a:t>
            </a:r>
            <a:r>
              <a:rPr lang="fr-FR" sz="1800" i="1" baseline="-25000"/>
              <a:t>0</a:t>
            </a:r>
            <a:r>
              <a:rPr lang="fr-FR" sz="1800" i="1"/>
              <a:t>) </a:t>
            </a:r>
            <a:r>
              <a:rPr lang="fr-FR" sz="1800">
                <a:sym typeface="Symbol" pitchFamily="18" charset="2"/>
              </a:rPr>
              <a:t></a:t>
            </a:r>
            <a:r>
              <a:rPr lang="fr-FR" sz="1800" i="1"/>
              <a:t> X(f-f</a:t>
            </a:r>
            <a:r>
              <a:rPr lang="fr-FR" sz="1800" i="1" baseline="-25000"/>
              <a:t>0</a:t>
            </a:r>
            <a:r>
              <a:rPr lang="fr-FR" sz="1800" i="1"/>
              <a:t>)</a:t>
            </a:r>
            <a:endParaRPr lang="fr-FR" sz="1800"/>
          </a:p>
          <a:p>
            <a:pPr>
              <a:lnSpc>
                <a:spcPct val="140000"/>
              </a:lnSpc>
              <a:buFontTx/>
              <a:buChar char="–"/>
            </a:pPr>
            <a:r>
              <a:rPr lang="fr-FR" sz="1800" i="1"/>
              <a:t> x</a:t>
            </a:r>
            <a:r>
              <a:rPr lang="fr-FR" sz="1800" i="1" baseline="30000"/>
              <a:t>*</a:t>
            </a:r>
            <a:r>
              <a:rPr lang="fr-FR" sz="1800" i="1"/>
              <a:t>(t) </a:t>
            </a:r>
            <a:r>
              <a:rPr lang="fr-FR" sz="1800">
                <a:sym typeface="Symbol" pitchFamily="18" charset="2"/>
              </a:rPr>
              <a:t></a:t>
            </a:r>
            <a:r>
              <a:rPr lang="fr-FR" sz="1800" i="1"/>
              <a:t> X</a:t>
            </a:r>
            <a:r>
              <a:rPr lang="fr-FR" sz="1800" i="1" baseline="30000"/>
              <a:t>*</a:t>
            </a:r>
            <a:r>
              <a:rPr lang="fr-FR" sz="1800" i="1"/>
              <a:t>(-f)</a:t>
            </a:r>
            <a:endParaRPr lang="fr-FR" sz="1800"/>
          </a:p>
          <a:p>
            <a:pPr>
              <a:lnSpc>
                <a:spcPct val="140000"/>
              </a:lnSpc>
              <a:buFontTx/>
              <a:buChar char="–"/>
            </a:pPr>
            <a:r>
              <a:rPr lang="fr-FR" sz="1800" i="1"/>
              <a:t> x(at) </a:t>
            </a:r>
            <a:r>
              <a:rPr lang="fr-FR" sz="1800">
                <a:sym typeface="Symbol" pitchFamily="18" charset="2"/>
              </a:rPr>
              <a:t></a:t>
            </a:r>
            <a:r>
              <a:rPr lang="fr-FR" sz="1800" i="1"/>
              <a:t> |a|</a:t>
            </a:r>
            <a:r>
              <a:rPr lang="fr-FR" sz="1800" i="1" baseline="30000"/>
              <a:t>-1 </a:t>
            </a:r>
            <a:r>
              <a:rPr lang="fr-FR" sz="1800" i="1"/>
              <a:t>X(f/a)</a:t>
            </a:r>
            <a:endParaRPr lang="fr-FR" sz="1800"/>
          </a:p>
          <a:p>
            <a:pPr>
              <a:lnSpc>
                <a:spcPct val="140000"/>
              </a:lnSpc>
              <a:buFontTx/>
              <a:buChar char="–"/>
            </a:pPr>
            <a:r>
              <a:rPr lang="fr-FR" sz="1800" i="1"/>
              <a:t> d</a:t>
            </a:r>
            <a:r>
              <a:rPr lang="fr-FR" sz="1800" i="1" baseline="30000"/>
              <a:t>n</a:t>
            </a:r>
            <a:r>
              <a:rPr lang="fr-FR" sz="1800" i="1"/>
              <a:t>x(t)/dt</a:t>
            </a:r>
            <a:r>
              <a:rPr lang="fr-FR" sz="1800" i="1" baseline="30000"/>
              <a:t>n</a:t>
            </a:r>
            <a:r>
              <a:rPr lang="fr-FR" sz="1800"/>
              <a:t> </a:t>
            </a:r>
            <a:r>
              <a:rPr lang="fr-FR" sz="1800">
                <a:sym typeface="Symbol" pitchFamily="18" charset="2"/>
              </a:rPr>
              <a:t></a:t>
            </a:r>
            <a:r>
              <a:rPr lang="fr-FR" sz="1800" i="1"/>
              <a:t> (2 j </a:t>
            </a:r>
            <a:r>
              <a:rPr lang="fr-FR" sz="1800" i="1">
                <a:latin typeface="Symbol" pitchFamily="18" charset="2"/>
              </a:rPr>
              <a:t>p</a:t>
            </a:r>
            <a:r>
              <a:rPr lang="fr-FR" sz="1800" i="1"/>
              <a:t> f )</a:t>
            </a:r>
            <a:r>
              <a:rPr lang="fr-FR" sz="1800" i="1" baseline="30000"/>
              <a:t>n </a:t>
            </a:r>
            <a:r>
              <a:rPr lang="fr-FR" sz="1800" i="1"/>
              <a:t>X(f)</a:t>
            </a:r>
          </a:p>
        </p:txBody>
      </p:sp>
      <p:sp>
        <p:nvSpPr>
          <p:cNvPr id="160791" name="Text Box 23"/>
          <p:cNvSpPr txBox="1">
            <a:spLocks noChangeArrowheads="1"/>
          </p:cNvSpPr>
          <p:nvPr/>
        </p:nvSpPr>
        <p:spPr bwMode="auto">
          <a:xfrm>
            <a:off x="5130312" y="2586038"/>
            <a:ext cx="436685" cy="823912"/>
          </a:xfrm>
          <a:prstGeom prst="rect">
            <a:avLst/>
          </a:prstGeom>
          <a:noFill/>
          <a:ln w="12700">
            <a:noFill/>
            <a:miter lim="800000"/>
            <a:headEnd type="none" w="sm" len="sm"/>
            <a:tailEnd type="none" w="sm" len="sm"/>
          </a:ln>
          <a:effectLst/>
        </p:spPr>
        <p:txBody>
          <a:bodyPr>
            <a:spAutoFit/>
          </a:bodyPr>
          <a:lstStyle/>
          <a:p>
            <a:r>
              <a:rPr lang="fr-FR" sz="4800" b="1">
                <a:latin typeface="Times New Roman" pitchFamily="18" charset="0"/>
              </a:rPr>
              <a:t>!</a:t>
            </a:r>
          </a:p>
        </p:txBody>
      </p:sp>
      <p:sp>
        <p:nvSpPr>
          <p:cNvPr id="25" name="ZoneTexte 2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272562" y="992189"/>
            <a:ext cx="8352692" cy="3341687"/>
          </a:xfrm>
          <a:prstGeom prst="rect">
            <a:avLst/>
          </a:prstGeom>
          <a:noFill/>
          <a:ln w="9525">
            <a:noFill/>
            <a:miter lim="800000"/>
            <a:headEnd/>
            <a:tailEnd/>
          </a:ln>
          <a:effectLst/>
        </p:spPr>
        <p:txBody>
          <a:bodyPr lIns="92075" tIns="46038" rIns="92075" bIns="46038"/>
          <a:lstStyle/>
          <a:p>
            <a:pPr marL="685800" lvl="1" indent="-228600" eaLnBrk="1" hangingPunct="1">
              <a:lnSpc>
                <a:spcPct val="90000"/>
              </a:lnSpc>
              <a:spcBef>
                <a:spcPct val="20000"/>
              </a:spcBef>
              <a:buFontTx/>
              <a:buChar char="–"/>
            </a:pPr>
            <a:r>
              <a:rPr lang="fr-FR" sz="2800"/>
              <a:t> </a:t>
            </a:r>
            <a:r>
              <a:rPr lang="fr-FR" sz="2000" i="1">
                <a:latin typeface="Symbol" pitchFamily="18" charset="2"/>
              </a:rPr>
              <a:t>d</a:t>
            </a:r>
            <a:r>
              <a:rPr lang="fr-FR" sz="2000" i="1"/>
              <a:t>(t)</a:t>
            </a:r>
            <a:r>
              <a:rPr lang="fr-FR" sz="2000"/>
              <a:t> </a:t>
            </a:r>
            <a:r>
              <a:rPr lang="fr-FR" sz="2000">
                <a:sym typeface="Symbol" pitchFamily="18" charset="2"/>
              </a:rPr>
              <a:t></a:t>
            </a:r>
            <a:r>
              <a:rPr lang="fr-FR" sz="2000"/>
              <a:t> 1</a:t>
            </a:r>
          </a:p>
          <a:p>
            <a:pPr marL="685800" lvl="1" indent="-228600" eaLnBrk="1" hangingPunct="1">
              <a:lnSpc>
                <a:spcPct val="130000"/>
              </a:lnSpc>
              <a:spcBef>
                <a:spcPct val="20000"/>
              </a:spcBef>
              <a:buFontTx/>
              <a:buChar char="–"/>
            </a:pPr>
            <a:r>
              <a:rPr lang="fr-FR" sz="2000" i="1"/>
              <a:t>1(t)</a:t>
            </a:r>
            <a:r>
              <a:rPr lang="fr-FR" sz="2000"/>
              <a:t> </a:t>
            </a:r>
            <a:r>
              <a:rPr lang="fr-FR" sz="2000">
                <a:sym typeface="Symbol" pitchFamily="18" charset="2"/>
              </a:rPr>
              <a:t></a:t>
            </a:r>
            <a:r>
              <a:rPr lang="fr-FR" sz="2000"/>
              <a:t> </a:t>
            </a:r>
            <a:r>
              <a:rPr lang="fr-FR" sz="2000" i="1"/>
              <a:t>½ </a:t>
            </a:r>
            <a:r>
              <a:rPr lang="fr-FR" sz="2000" i="1">
                <a:latin typeface="Symbol" pitchFamily="18" charset="2"/>
              </a:rPr>
              <a:t>d</a:t>
            </a:r>
            <a:r>
              <a:rPr lang="fr-FR" sz="2000" i="1"/>
              <a:t>(f) + 1/(2 j </a:t>
            </a:r>
            <a:r>
              <a:rPr lang="fr-FR" sz="2000" i="1">
                <a:latin typeface="Symbol" pitchFamily="18" charset="2"/>
              </a:rPr>
              <a:t>p</a:t>
            </a:r>
            <a:r>
              <a:rPr lang="fr-FR" sz="2000" i="1"/>
              <a:t> f )</a:t>
            </a:r>
            <a:endParaRPr lang="fr-FR" sz="2000"/>
          </a:p>
          <a:p>
            <a:pPr marL="685800" lvl="1" indent="-228600" eaLnBrk="1" hangingPunct="1">
              <a:lnSpc>
                <a:spcPct val="130000"/>
              </a:lnSpc>
              <a:spcBef>
                <a:spcPct val="20000"/>
              </a:spcBef>
              <a:buFontTx/>
              <a:buChar char="–"/>
            </a:pPr>
            <a:r>
              <a:rPr lang="fr-FR" sz="2000" i="1"/>
              <a:t>cos(2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a:t>
            </a:r>
          </a:p>
          <a:p>
            <a:pPr marL="685800" lvl="1" indent="-228600" eaLnBrk="1" hangingPunct="1">
              <a:lnSpc>
                <a:spcPct val="130000"/>
              </a:lnSpc>
              <a:spcBef>
                <a:spcPct val="20000"/>
              </a:spcBef>
              <a:buFontTx/>
              <a:buChar char="–"/>
            </a:pPr>
            <a:r>
              <a:rPr lang="fr-FR" sz="2000" i="1"/>
              <a:t>sin(2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)]/2j</a:t>
            </a:r>
          </a:p>
          <a:p>
            <a:pPr marL="685800" lvl="1" indent="-228600" eaLnBrk="1" hangingPunct="1">
              <a:lnSpc>
                <a:spcPct val="130000"/>
              </a:lnSpc>
              <a:spcBef>
                <a:spcPct val="20000"/>
              </a:spcBef>
              <a:buFontTx/>
              <a:buChar char="–"/>
            </a:pPr>
            <a:r>
              <a:rPr lang="fr-FR" sz="2000"/>
              <a:t> </a:t>
            </a:r>
            <a:r>
              <a:rPr lang="fr-FR" sz="2000" i="1">
                <a:latin typeface="Symbol" pitchFamily="18" charset="2"/>
              </a:rPr>
              <a:t>Sd</a:t>
            </a:r>
            <a:r>
              <a:rPr lang="fr-FR" sz="2000" i="1"/>
              <a:t>(t+nT)</a:t>
            </a:r>
            <a:r>
              <a:rPr lang="fr-FR" sz="2000"/>
              <a:t> </a:t>
            </a:r>
            <a:r>
              <a:rPr lang="fr-FR" sz="2000">
                <a:sym typeface="Symbol" pitchFamily="18" charset="2"/>
              </a:rPr>
              <a:t></a:t>
            </a:r>
            <a:r>
              <a:rPr lang="fr-FR" sz="2000"/>
              <a:t> </a:t>
            </a:r>
            <a:r>
              <a:rPr lang="fr-FR" sz="2000" i="1"/>
              <a:t>F</a:t>
            </a:r>
            <a:r>
              <a:rPr lang="fr-FR" sz="2000" i="1" baseline="-25000"/>
              <a:t>e</a:t>
            </a:r>
            <a:r>
              <a:rPr lang="fr-FR" sz="2000" i="1"/>
              <a:t> </a:t>
            </a:r>
            <a:r>
              <a:rPr lang="fr-FR" sz="2000" i="1">
                <a:latin typeface="Symbol" pitchFamily="18" charset="2"/>
              </a:rPr>
              <a:t>Sd</a:t>
            </a:r>
            <a:r>
              <a:rPr lang="fr-FR" sz="2000" i="1"/>
              <a:t>(f+kF</a:t>
            </a:r>
            <a:r>
              <a:rPr lang="fr-FR" sz="2000" i="1" baseline="-25000"/>
              <a:t>e</a:t>
            </a:r>
            <a:r>
              <a:rPr lang="fr-FR" sz="2000" i="1"/>
              <a:t>)</a:t>
            </a:r>
            <a:r>
              <a:rPr lang="fr-FR" sz="2000"/>
              <a:t> avec </a:t>
            </a:r>
            <a:r>
              <a:rPr lang="fr-FR" sz="2000" i="1"/>
              <a:t>F</a:t>
            </a:r>
            <a:r>
              <a:rPr lang="fr-FR" sz="2000" i="1" baseline="-25000"/>
              <a:t>e</a:t>
            </a:r>
            <a:r>
              <a:rPr lang="fr-FR" sz="2000" i="1"/>
              <a:t>=1/T</a:t>
            </a:r>
            <a:endParaRPr lang="fr-FR" sz="2000"/>
          </a:p>
          <a:p>
            <a:pPr marL="685800" lvl="1" indent="-228600" eaLnBrk="1" hangingPunct="1">
              <a:lnSpc>
                <a:spcPct val="130000"/>
              </a:lnSpc>
              <a:spcBef>
                <a:spcPct val="20000"/>
              </a:spcBef>
              <a:buFontTx/>
              <a:buChar char="–"/>
            </a:pPr>
            <a:r>
              <a:rPr lang="fr-FR" sz="2000" i="1"/>
              <a:t>Rect(t)</a:t>
            </a:r>
            <a:r>
              <a:rPr lang="fr-FR" sz="2000"/>
              <a:t> </a:t>
            </a:r>
            <a:r>
              <a:rPr lang="fr-FR" sz="2000">
                <a:sym typeface="Symbol" pitchFamily="18" charset="2"/>
              </a:rPr>
              <a:t></a:t>
            </a:r>
            <a:r>
              <a:rPr lang="fr-FR" sz="2000"/>
              <a:t> </a:t>
            </a:r>
            <a:r>
              <a:rPr lang="fr-FR" sz="2000" i="1"/>
              <a:t>2a.Sinc(</a:t>
            </a:r>
            <a:r>
              <a:rPr lang="fr-FR" sz="2000" i="1">
                <a:latin typeface="Symbol" pitchFamily="18" charset="2"/>
              </a:rPr>
              <a:t>p</a:t>
            </a:r>
            <a:r>
              <a:rPr lang="fr-FR" sz="2000" i="1"/>
              <a:t>fa)</a:t>
            </a:r>
            <a:endParaRPr lang="fr-FR" sz="2000"/>
          </a:p>
        </p:txBody>
      </p: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able2.gif"/>
          <p:cNvPicPr>
            <a:picLocks noChangeAspect="1"/>
          </p:cNvPicPr>
          <p:nvPr/>
        </p:nvPicPr>
        <p:blipFill>
          <a:blip r:embed="rId2"/>
          <a:stretch>
            <a:fillRect/>
          </a:stretch>
        </p:blipFill>
        <p:spPr>
          <a:xfrm>
            <a:off x="1928794" y="642918"/>
            <a:ext cx="4714907" cy="6215082"/>
          </a:xfrm>
          <a:prstGeom prst="rect">
            <a:avLst/>
          </a:prstGeom>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a:grpSpLocks/>
          </p:cNvGrpSpPr>
          <p:nvPr/>
        </p:nvGrpSpPr>
        <p:grpSpPr bwMode="auto">
          <a:xfrm>
            <a:off x="1381859" y="511176"/>
            <a:ext cx="5706208" cy="2497138"/>
            <a:chOff x="911" y="906"/>
            <a:chExt cx="3894" cy="1573"/>
          </a:xfrm>
        </p:grpSpPr>
        <p:sp>
          <p:nvSpPr>
            <p:cNvPr id="177236" name="Rectangle 84"/>
            <p:cNvSpPr>
              <a:spLocks noChangeArrowheads="1"/>
            </p:cNvSpPr>
            <p:nvPr/>
          </p:nvSpPr>
          <p:spPr bwMode="auto">
            <a:xfrm>
              <a:off x="1348" y="1143"/>
              <a:ext cx="3356" cy="1079"/>
            </a:xfrm>
            <a:prstGeom prst="rect">
              <a:avLst/>
            </a:prstGeom>
            <a:noFill/>
            <a:ln w="9525">
              <a:noFill/>
              <a:miter lim="800000"/>
              <a:headEnd/>
              <a:tailEnd/>
            </a:ln>
          </p:spPr>
          <p:txBody>
            <a:bodyPr/>
            <a:lstStyle/>
            <a:p>
              <a:endParaRPr lang="fr-FR"/>
            </a:p>
          </p:txBody>
        </p:sp>
        <p:sp>
          <p:nvSpPr>
            <p:cNvPr id="177237" name="Rectangle 85"/>
            <p:cNvSpPr>
              <a:spLocks noChangeArrowheads="1"/>
            </p:cNvSpPr>
            <p:nvPr/>
          </p:nvSpPr>
          <p:spPr bwMode="auto">
            <a:xfrm>
              <a:off x="1348" y="1143"/>
              <a:ext cx="3356" cy="1079"/>
            </a:xfrm>
            <a:prstGeom prst="rect">
              <a:avLst/>
            </a:prstGeom>
            <a:noFill/>
            <a:ln w="0">
              <a:solidFill>
                <a:srgbClr val="FFFFFF"/>
              </a:solidFill>
              <a:miter lim="800000"/>
              <a:headEnd/>
              <a:tailEnd/>
            </a:ln>
          </p:spPr>
          <p:txBody>
            <a:bodyPr/>
            <a:lstStyle/>
            <a:p>
              <a:endParaRPr lang="fr-FR"/>
            </a:p>
          </p:txBody>
        </p:sp>
        <p:sp>
          <p:nvSpPr>
            <p:cNvPr id="177238" name="Freeform 86"/>
            <p:cNvSpPr>
              <a:spLocks/>
            </p:cNvSpPr>
            <p:nvPr/>
          </p:nvSpPr>
          <p:spPr bwMode="auto">
            <a:xfrm>
              <a:off x="168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39" name="Freeform 87"/>
            <p:cNvSpPr>
              <a:spLocks/>
            </p:cNvSpPr>
            <p:nvPr/>
          </p:nvSpPr>
          <p:spPr bwMode="auto">
            <a:xfrm>
              <a:off x="202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0" name="Freeform 88"/>
            <p:cNvSpPr>
              <a:spLocks/>
            </p:cNvSpPr>
            <p:nvPr/>
          </p:nvSpPr>
          <p:spPr bwMode="auto">
            <a:xfrm>
              <a:off x="2355"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1" name="Freeform 89"/>
            <p:cNvSpPr>
              <a:spLocks/>
            </p:cNvSpPr>
            <p:nvPr/>
          </p:nvSpPr>
          <p:spPr bwMode="auto">
            <a:xfrm>
              <a:off x="268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2" name="Freeform 90"/>
            <p:cNvSpPr>
              <a:spLocks/>
            </p:cNvSpPr>
            <p:nvPr/>
          </p:nvSpPr>
          <p:spPr bwMode="auto">
            <a:xfrm>
              <a:off x="302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3" name="Freeform 91"/>
            <p:cNvSpPr>
              <a:spLocks/>
            </p:cNvSpPr>
            <p:nvPr/>
          </p:nvSpPr>
          <p:spPr bwMode="auto">
            <a:xfrm>
              <a:off x="3363"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4" name="Freeform 92"/>
            <p:cNvSpPr>
              <a:spLocks/>
            </p:cNvSpPr>
            <p:nvPr/>
          </p:nvSpPr>
          <p:spPr bwMode="auto">
            <a:xfrm>
              <a:off x="3696"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5" name="Freeform 93"/>
            <p:cNvSpPr>
              <a:spLocks/>
            </p:cNvSpPr>
            <p:nvPr/>
          </p:nvSpPr>
          <p:spPr bwMode="auto">
            <a:xfrm>
              <a:off x="403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6" name="Freeform 94"/>
            <p:cNvSpPr>
              <a:spLocks/>
            </p:cNvSpPr>
            <p:nvPr/>
          </p:nvSpPr>
          <p:spPr bwMode="auto">
            <a:xfrm>
              <a:off x="437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7" name="Freeform 95"/>
            <p:cNvSpPr>
              <a:spLocks/>
            </p:cNvSpPr>
            <p:nvPr/>
          </p:nvSpPr>
          <p:spPr bwMode="auto">
            <a:xfrm>
              <a:off x="4704"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8" name="Freeform 96"/>
            <p:cNvSpPr>
              <a:spLocks/>
            </p:cNvSpPr>
            <p:nvPr/>
          </p:nvSpPr>
          <p:spPr bwMode="auto">
            <a:xfrm>
              <a:off x="1348" y="222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49" name="Freeform 97"/>
            <p:cNvSpPr>
              <a:spLocks/>
            </p:cNvSpPr>
            <p:nvPr/>
          </p:nvSpPr>
          <p:spPr bwMode="auto">
            <a:xfrm>
              <a:off x="1348" y="195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0" name="Freeform 98"/>
            <p:cNvSpPr>
              <a:spLocks/>
            </p:cNvSpPr>
            <p:nvPr/>
          </p:nvSpPr>
          <p:spPr bwMode="auto">
            <a:xfrm>
              <a:off x="1348" y="168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1" name="Freeform 99"/>
            <p:cNvSpPr>
              <a:spLocks/>
            </p:cNvSpPr>
            <p:nvPr/>
          </p:nvSpPr>
          <p:spPr bwMode="auto">
            <a:xfrm>
              <a:off x="1348" y="141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2" name="Freeform 100"/>
            <p:cNvSpPr>
              <a:spLocks/>
            </p:cNvSpPr>
            <p:nvPr/>
          </p:nvSpPr>
          <p:spPr bwMode="auto">
            <a:xfrm>
              <a:off x="1348" y="114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3" name="Line 101"/>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254" name="Freeform 102"/>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55" name="Line 103"/>
            <p:cNvSpPr>
              <a:spLocks noChangeShapeType="1"/>
            </p:cNvSpPr>
            <p:nvPr/>
          </p:nvSpPr>
          <p:spPr bwMode="auto">
            <a:xfrm>
              <a:off x="1348" y="2222"/>
              <a:ext cx="3356" cy="1"/>
            </a:xfrm>
            <a:prstGeom prst="line">
              <a:avLst/>
            </a:prstGeom>
            <a:noFill/>
            <a:ln w="0">
              <a:solidFill>
                <a:srgbClr val="000000"/>
              </a:solidFill>
              <a:round/>
              <a:headEnd/>
              <a:tailEnd/>
            </a:ln>
          </p:spPr>
          <p:txBody>
            <a:bodyPr/>
            <a:lstStyle/>
            <a:p>
              <a:endParaRPr lang="fr-FR"/>
            </a:p>
          </p:txBody>
        </p:sp>
        <p:sp>
          <p:nvSpPr>
            <p:cNvPr id="177256" name="Rectangle 104"/>
            <p:cNvSpPr>
              <a:spLocks noChangeArrowheads="1"/>
            </p:cNvSpPr>
            <p:nvPr/>
          </p:nvSpPr>
          <p:spPr bwMode="auto">
            <a:xfrm>
              <a:off x="1344"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57" name="Line 105"/>
            <p:cNvSpPr>
              <a:spLocks noChangeShapeType="1"/>
            </p:cNvSpPr>
            <p:nvPr/>
          </p:nvSpPr>
          <p:spPr bwMode="auto">
            <a:xfrm flipV="1">
              <a:off x="1682" y="2190"/>
              <a:ext cx="1" cy="32"/>
            </a:xfrm>
            <a:prstGeom prst="line">
              <a:avLst/>
            </a:prstGeom>
            <a:noFill/>
            <a:ln w="0">
              <a:solidFill>
                <a:srgbClr val="000000"/>
              </a:solidFill>
              <a:round/>
              <a:headEnd/>
              <a:tailEnd/>
            </a:ln>
          </p:spPr>
          <p:txBody>
            <a:bodyPr/>
            <a:lstStyle/>
            <a:p>
              <a:endParaRPr lang="fr-FR"/>
            </a:p>
          </p:txBody>
        </p:sp>
        <p:sp>
          <p:nvSpPr>
            <p:cNvPr id="177258" name="Line 106"/>
            <p:cNvSpPr>
              <a:spLocks noChangeShapeType="1"/>
            </p:cNvSpPr>
            <p:nvPr/>
          </p:nvSpPr>
          <p:spPr bwMode="auto">
            <a:xfrm>
              <a:off x="1682" y="1143"/>
              <a:ext cx="1" cy="32"/>
            </a:xfrm>
            <a:prstGeom prst="line">
              <a:avLst/>
            </a:prstGeom>
            <a:noFill/>
            <a:ln w="0">
              <a:solidFill>
                <a:srgbClr val="000000"/>
              </a:solidFill>
              <a:round/>
              <a:headEnd/>
              <a:tailEnd/>
            </a:ln>
          </p:spPr>
          <p:txBody>
            <a:bodyPr/>
            <a:lstStyle/>
            <a:p>
              <a:endParaRPr lang="fr-FR"/>
            </a:p>
          </p:txBody>
        </p:sp>
        <p:sp>
          <p:nvSpPr>
            <p:cNvPr id="177259" name="Rectangle 107"/>
            <p:cNvSpPr>
              <a:spLocks noChangeArrowheads="1"/>
            </p:cNvSpPr>
            <p:nvPr/>
          </p:nvSpPr>
          <p:spPr bwMode="auto">
            <a:xfrm>
              <a:off x="167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60" name="Line 108"/>
            <p:cNvSpPr>
              <a:spLocks noChangeShapeType="1"/>
            </p:cNvSpPr>
            <p:nvPr/>
          </p:nvSpPr>
          <p:spPr bwMode="auto">
            <a:xfrm flipV="1">
              <a:off x="2022" y="2190"/>
              <a:ext cx="1" cy="32"/>
            </a:xfrm>
            <a:prstGeom prst="line">
              <a:avLst/>
            </a:prstGeom>
            <a:noFill/>
            <a:ln w="0">
              <a:solidFill>
                <a:srgbClr val="000000"/>
              </a:solidFill>
              <a:round/>
              <a:headEnd/>
              <a:tailEnd/>
            </a:ln>
          </p:spPr>
          <p:txBody>
            <a:bodyPr/>
            <a:lstStyle/>
            <a:p>
              <a:endParaRPr lang="fr-FR"/>
            </a:p>
          </p:txBody>
        </p:sp>
        <p:sp>
          <p:nvSpPr>
            <p:cNvPr id="177261" name="Line 109"/>
            <p:cNvSpPr>
              <a:spLocks noChangeShapeType="1"/>
            </p:cNvSpPr>
            <p:nvPr/>
          </p:nvSpPr>
          <p:spPr bwMode="auto">
            <a:xfrm>
              <a:off x="2022" y="1143"/>
              <a:ext cx="1" cy="32"/>
            </a:xfrm>
            <a:prstGeom prst="line">
              <a:avLst/>
            </a:prstGeom>
            <a:noFill/>
            <a:ln w="0">
              <a:solidFill>
                <a:srgbClr val="000000"/>
              </a:solidFill>
              <a:round/>
              <a:headEnd/>
              <a:tailEnd/>
            </a:ln>
          </p:spPr>
          <p:txBody>
            <a:bodyPr/>
            <a:lstStyle/>
            <a:p>
              <a:endParaRPr lang="fr-FR"/>
            </a:p>
          </p:txBody>
        </p:sp>
        <p:sp>
          <p:nvSpPr>
            <p:cNvPr id="177262" name="Rectangle 110"/>
            <p:cNvSpPr>
              <a:spLocks noChangeArrowheads="1"/>
            </p:cNvSpPr>
            <p:nvPr/>
          </p:nvSpPr>
          <p:spPr bwMode="auto">
            <a:xfrm>
              <a:off x="201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263" name="Line 111"/>
            <p:cNvSpPr>
              <a:spLocks noChangeShapeType="1"/>
            </p:cNvSpPr>
            <p:nvPr/>
          </p:nvSpPr>
          <p:spPr bwMode="auto">
            <a:xfrm flipV="1">
              <a:off x="2355" y="2190"/>
              <a:ext cx="1" cy="32"/>
            </a:xfrm>
            <a:prstGeom prst="line">
              <a:avLst/>
            </a:prstGeom>
            <a:noFill/>
            <a:ln w="0">
              <a:solidFill>
                <a:srgbClr val="000000"/>
              </a:solidFill>
              <a:round/>
              <a:headEnd/>
              <a:tailEnd/>
            </a:ln>
          </p:spPr>
          <p:txBody>
            <a:bodyPr/>
            <a:lstStyle/>
            <a:p>
              <a:endParaRPr lang="fr-FR"/>
            </a:p>
          </p:txBody>
        </p:sp>
        <p:sp>
          <p:nvSpPr>
            <p:cNvPr id="177264" name="Line 112"/>
            <p:cNvSpPr>
              <a:spLocks noChangeShapeType="1"/>
            </p:cNvSpPr>
            <p:nvPr/>
          </p:nvSpPr>
          <p:spPr bwMode="auto">
            <a:xfrm>
              <a:off x="2355" y="1143"/>
              <a:ext cx="1" cy="32"/>
            </a:xfrm>
            <a:prstGeom prst="line">
              <a:avLst/>
            </a:prstGeom>
            <a:noFill/>
            <a:ln w="0">
              <a:solidFill>
                <a:srgbClr val="000000"/>
              </a:solidFill>
              <a:round/>
              <a:headEnd/>
              <a:tailEnd/>
            </a:ln>
          </p:spPr>
          <p:txBody>
            <a:bodyPr/>
            <a:lstStyle/>
            <a:p>
              <a:endParaRPr lang="fr-FR"/>
            </a:p>
          </p:txBody>
        </p:sp>
        <p:sp>
          <p:nvSpPr>
            <p:cNvPr id="177265" name="Rectangle 113"/>
            <p:cNvSpPr>
              <a:spLocks noChangeArrowheads="1"/>
            </p:cNvSpPr>
            <p:nvPr/>
          </p:nvSpPr>
          <p:spPr bwMode="auto">
            <a:xfrm>
              <a:off x="2351"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266" name="Line 114"/>
            <p:cNvSpPr>
              <a:spLocks noChangeShapeType="1"/>
            </p:cNvSpPr>
            <p:nvPr/>
          </p:nvSpPr>
          <p:spPr bwMode="auto">
            <a:xfrm flipV="1">
              <a:off x="2689" y="2190"/>
              <a:ext cx="1" cy="32"/>
            </a:xfrm>
            <a:prstGeom prst="line">
              <a:avLst/>
            </a:prstGeom>
            <a:noFill/>
            <a:ln w="0">
              <a:solidFill>
                <a:srgbClr val="000000"/>
              </a:solidFill>
              <a:round/>
              <a:headEnd/>
              <a:tailEnd/>
            </a:ln>
          </p:spPr>
          <p:txBody>
            <a:bodyPr/>
            <a:lstStyle/>
            <a:p>
              <a:endParaRPr lang="fr-FR"/>
            </a:p>
          </p:txBody>
        </p:sp>
        <p:sp>
          <p:nvSpPr>
            <p:cNvPr id="177267" name="Line 115"/>
            <p:cNvSpPr>
              <a:spLocks noChangeShapeType="1"/>
            </p:cNvSpPr>
            <p:nvPr/>
          </p:nvSpPr>
          <p:spPr bwMode="auto">
            <a:xfrm>
              <a:off x="2689" y="1143"/>
              <a:ext cx="1" cy="32"/>
            </a:xfrm>
            <a:prstGeom prst="line">
              <a:avLst/>
            </a:prstGeom>
            <a:noFill/>
            <a:ln w="0">
              <a:solidFill>
                <a:srgbClr val="000000"/>
              </a:solidFill>
              <a:round/>
              <a:headEnd/>
              <a:tailEnd/>
            </a:ln>
          </p:spPr>
          <p:txBody>
            <a:bodyPr/>
            <a:lstStyle/>
            <a:p>
              <a:endParaRPr lang="fr-FR"/>
            </a:p>
          </p:txBody>
        </p:sp>
        <p:sp>
          <p:nvSpPr>
            <p:cNvPr id="177268" name="Rectangle 116"/>
            <p:cNvSpPr>
              <a:spLocks noChangeArrowheads="1"/>
            </p:cNvSpPr>
            <p:nvPr/>
          </p:nvSpPr>
          <p:spPr bwMode="auto">
            <a:xfrm>
              <a:off x="268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269" name="Line 117"/>
            <p:cNvSpPr>
              <a:spLocks noChangeShapeType="1"/>
            </p:cNvSpPr>
            <p:nvPr/>
          </p:nvSpPr>
          <p:spPr bwMode="auto">
            <a:xfrm flipV="1">
              <a:off x="3029" y="2190"/>
              <a:ext cx="1" cy="32"/>
            </a:xfrm>
            <a:prstGeom prst="line">
              <a:avLst/>
            </a:prstGeom>
            <a:noFill/>
            <a:ln w="0">
              <a:solidFill>
                <a:srgbClr val="000000"/>
              </a:solidFill>
              <a:round/>
              <a:headEnd/>
              <a:tailEnd/>
            </a:ln>
          </p:spPr>
          <p:txBody>
            <a:bodyPr/>
            <a:lstStyle/>
            <a:p>
              <a:endParaRPr lang="fr-FR"/>
            </a:p>
          </p:txBody>
        </p:sp>
        <p:sp>
          <p:nvSpPr>
            <p:cNvPr id="177270" name="Line 118"/>
            <p:cNvSpPr>
              <a:spLocks noChangeShapeType="1"/>
            </p:cNvSpPr>
            <p:nvPr/>
          </p:nvSpPr>
          <p:spPr bwMode="auto">
            <a:xfrm>
              <a:off x="3029" y="1143"/>
              <a:ext cx="1" cy="32"/>
            </a:xfrm>
            <a:prstGeom prst="line">
              <a:avLst/>
            </a:prstGeom>
            <a:noFill/>
            <a:ln w="0">
              <a:solidFill>
                <a:srgbClr val="000000"/>
              </a:solidFill>
              <a:round/>
              <a:headEnd/>
              <a:tailEnd/>
            </a:ln>
          </p:spPr>
          <p:txBody>
            <a:bodyPr/>
            <a:lstStyle/>
            <a:p>
              <a:endParaRPr lang="fr-FR"/>
            </a:p>
          </p:txBody>
        </p:sp>
        <p:sp>
          <p:nvSpPr>
            <p:cNvPr id="177271" name="Rectangle 119"/>
            <p:cNvSpPr>
              <a:spLocks noChangeArrowheads="1"/>
            </p:cNvSpPr>
            <p:nvPr/>
          </p:nvSpPr>
          <p:spPr bwMode="auto">
            <a:xfrm>
              <a:off x="302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272" name="Line 120"/>
            <p:cNvSpPr>
              <a:spLocks noChangeShapeType="1"/>
            </p:cNvSpPr>
            <p:nvPr/>
          </p:nvSpPr>
          <p:spPr bwMode="auto">
            <a:xfrm flipV="1">
              <a:off x="3363" y="2190"/>
              <a:ext cx="1" cy="32"/>
            </a:xfrm>
            <a:prstGeom prst="line">
              <a:avLst/>
            </a:prstGeom>
            <a:noFill/>
            <a:ln w="0">
              <a:solidFill>
                <a:srgbClr val="000000"/>
              </a:solidFill>
              <a:round/>
              <a:headEnd/>
              <a:tailEnd/>
            </a:ln>
          </p:spPr>
          <p:txBody>
            <a:bodyPr/>
            <a:lstStyle/>
            <a:p>
              <a:endParaRPr lang="fr-FR"/>
            </a:p>
          </p:txBody>
        </p:sp>
        <p:sp>
          <p:nvSpPr>
            <p:cNvPr id="177273" name="Line 121"/>
            <p:cNvSpPr>
              <a:spLocks noChangeShapeType="1"/>
            </p:cNvSpPr>
            <p:nvPr/>
          </p:nvSpPr>
          <p:spPr bwMode="auto">
            <a:xfrm>
              <a:off x="3363" y="1143"/>
              <a:ext cx="1" cy="32"/>
            </a:xfrm>
            <a:prstGeom prst="line">
              <a:avLst/>
            </a:prstGeom>
            <a:noFill/>
            <a:ln w="0">
              <a:solidFill>
                <a:srgbClr val="000000"/>
              </a:solidFill>
              <a:round/>
              <a:headEnd/>
              <a:tailEnd/>
            </a:ln>
          </p:spPr>
          <p:txBody>
            <a:bodyPr/>
            <a:lstStyle/>
            <a:p>
              <a:endParaRPr lang="fr-FR"/>
            </a:p>
          </p:txBody>
        </p:sp>
        <p:sp>
          <p:nvSpPr>
            <p:cNvPr id="177274" name="Rectangle 122"/>
            <p:cNvSpPr>
              <a:spLocks noChangeArrowheads="1"/>
            </p:cNvSpPr>
            <p:nvPr/>
          </p:nvSpPr>
          <p:spPr bwMode="auto">
            <a:xfrm>
              <a:off x="3359"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75" name="Line 123"/>
            <p:cNvSpPr>
              <a:spLocks noChangeShapeType="1"/>
            </p:cNvSpPr>
            <p:nvPr/>
          </p:nvSpPr>
          <p:spPr bwMode="auto">
            <a:xfrm flipV="1">
              <a:off x="3696" y="2190"/>
              <a:ext cx="1" cy="32"/>
            </a:xfrm>
            <a:prstGeom prst="line">
              <a:avLst/>
            </a:prstGeom>
            <a:noFill/>
            <a:ln w="0">
              <a:solidFill>
                <a:srgbClr val="000000"/>
              </a:solidFill>
              <a:round/>
              <a:headEnd/>
              <a:tailEnd/>
            </a:ln>
          </p:spPr>
          <p:txBody>
            <a:bodyPr/>
            <a:lstStyle/>
            <a:p>
              <a:endParaRPr lang="fr-FR"/>
            </a:p>
          </p:txBody>
        </p:sp>
        <p:sp>
          <p:nvSpPr>
            <p:cNvPr id="177276" name="Line 124"/>
            <p:cNvSpPr>
              <a:spLocks noChangeShapeType="1"/>
            </p:cNvSpPr>
            <p:nvPr/>
          </p:nvSpPr>
          <p:spPr bwMode="auto">
            <a:xfrm>
              <a:off x="3696" y="1143"/>
              <a:ext cx="1" cy="32"/>
            </a:xfrm>
            <a:prstGeom prst="line">
              <a:avLst/>
            </a:prstGeom>
            <a:noFill/>
            <a:ln w="0">
              <a:solidFill>
                <a:srgbClr val="000000"/>
              </a:solidFill>
              <a:round/>
              <a:headEnd/>
              <a:tailEnd/>
            </a:ln>
          </p:spPr>
          <p:txBody>
            <a:bodyPr/>
            <a:lstStyle/>
            <a:p>
              <a:endParaRPr lang="fr-FR"/>
            </a:p>
          </p:txBody>
        </p:sp>
        <p:sp>
          <p:nvSpPr>
            <p:cNvPr id="177277" name="Rectangle 125"/>
            <p:cNvSpPr>
              <a:spLocks noChangeArrowheads="1"/>
            </p:cNvSpPr>
            <p:nvPr/>
          </p:nvSpPr>
          <p:spPr bwMode="auto">
            <a:xfrm>
              <a:off x="3692"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78" name="Line 126"/>
            <p:cNvSpPr>
              <a:spLocks noChangeShapeType="1"/>
            </p:cNvSpPr>
            <p:nvPr/>
          </p:nvSpPr>
          <p:spPr bwMode="auto">
            <a:xfrm flipV="1">
              <a:off x="4030" y="2190"/>
              <a:ext cx="1" cy="32"/>
            </a:xfrm>
            <a:prstGeom prst="line">
              <a:avLst/>
            </a:prstGeom>
            <a:noFill/>
            <a:ln w="0">
              <a:solidFill>
                <a:srgbClr val="000000"/>
              </a:solidFill>
              <a:round/>
              <a:headEnd/>
              <a:tailEnd/>
            </a:ln>
          </p:spPr>
          <p:txBody>
            <a:bodyPr/>
            <a:lstStyle/>
            <a:p>
              <a:endParaRPr lang="fr-FR"/>
            </a:p>
          </p:txBody>
        </p:sp>
        <p:sp>
          <p:nvSpPr>
            <p:cNvPr id="177279" name="Line 127"/>
            <p:cNvSpPr>
              <a:spLocks noChangeShapeType="1"/>
            </p:cNvSpPr>
            <p:nvPr/>
          </p:nvSpPr>
          <p:spPr bwMode="auto">
            <a:xfrm>
              <a:off x="4030" y="1143"/>
              <a:ext cx="1" cy="32"/>
            </a:xfrm>
            <a:prstGeom prst="line">
              <a:avLst/>
            </a:prstGeom>
            <a:noFill/>
            <a:ln w="0">
              <a:solidFill>
                <a:srgbClr val="000000"/>
              </a:solidFill>
              <a:round/>
              <a:headEnd/>
              <a:tailEnd/>
            </a:ln>
          </p:spPr>
          <p:txBody>
            <a:bodyPr/>
            <a:lstStyle/>
            <a:p>
              <a:endParaRPr lang="fr-FR"/>
            </a:p>
          </p:txBody>
        </p:sp>
        <p:sp>
          <p:nvSpPr>
            <p:cNvPr id="177280" name="Rectangle 128"/>
            <p:cNvSpPr>
              <a:spLocks noChangeArrowheads="1"/>
            </p:cNvSpPr>
            <p:nvPr/>
          </p:nvSpPr>
          <p:spPr bwMode="auto">
            <a:xfrm>
              <a:off x="402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81" name="Line 129"/>
            <p:cNvSpPr>
              <a:spLocks noChangeShapeType="1"/>
            </p:cNvSpPr>
            <p:nvPr/>
          </p:nvSpPr>
          <p:spPr bwMode="auto">
            <a:xfrm flipV="1">
              <a:off x="4370" y="2190"/>
              <a:ext cx="1" cy="32"/>
            </a:xfrm>
            <a:prstGeom prst="line">
              <a:avLst/>
            </a:prstGeom>
            <a:noFill/>
            <a:ln w="0">
              <a:solidFill>
                <a:srgbClr val="000000"/>
              </a:solidFill>
              <a:round/>
              <a:headEnd/>
              <a:tailEnd/>
            </a:ln>
          </p:spPr>
          <p:txBody>
            <a:bodyPr/>
            <a:lstStyle/>
            <a:p>
              <a:endParaRPr lang="fr-FR"/>
            </a:p>
          </p:txBody>
        </p:sp>
        <p:sp>
          <p:nvSpPr>
            <p:cNvPr id="177282" name="Line 130"/>
            <p:cNvSpPr>
              <a:spLocks noChangeShapeType="1"/>
            </p:cNvSpPr>
            <p:nvPr/>
          </p:nvSpPr>
          <p:spPr bwMode="auto">
            <a:xfrm>
              <a:off x="4370" y="1143"/>
              <a:ext cx="1" cy="32"/>
            </a:xfrm>
            <a:prstGeom prst="line">
              <a:avLst/>
            </a:prstGeom>
            <a:noFill/>
            <a:ln w="0">
              <a:solidFill>
                <a:srgbClr val="000000"/>
              </a:solidFill>
              <a:round/>
              <a:headEnd/>
              <a:tailEnd/>
            </a:ln>
          </p:spPr>
          <p:txBody>
            <a:bodyPr/>
            <a:lstStyle/>
            <a:p>
              <a:endParaRPr lang="fr-FR"/>
            </a:p>
          </p:txBody>
        </p:sp>
        <p:sp>
          <p:nvSpPr>
            <p:cNvPr id="177283" name="Rectangle 131"/>
            <p:cNvSpPr>
              <a:spLocks noChangeArrowheads="1"/>
            </p:cNvSpPr>
            <p:nvPr/>
          </p:nvSpPr>
          <p:spPr bwMode="auto">
            <a:xfrm>
              <a:off x="436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84" name="Line 132"/>
            <p:cNvSpPr>
              <a:spLocks noChangeShapeType="1"/>
            </p:cNvSpPr>
            <p:nvPr/>
          </p:nvSpPr>
          <p:spPr bwMode="auto">
            <a:xfrm flipV="1">
              <a:off x="4704" y="2190"/>
              <a:ext cx="1" cy="32"/>
            </a:xfrm>
            <a:prstGeom prst="line">
              <a:avLst/>
            </a:prstGeom>
            <a:noFill/>
            <a:ln w="0">
              <a:solidFill>
                <a:srgbClr val="000000"/>
              </a:solidFill>
              <a:round/>
              <a:headEnd/>
              <a:tailEnd/>
            </a:ln>
          </p:spPr>
          <p:txBody>
            <a:bodyPr/>
            <a:lstStyle/>
            <a:p>
              <a:endParaRPr lang="fr-FR"/>
            </a:p>
          </p:txBody>
        </p:sp>
        <p:sp>
          <p:nvSpPr>
            <p:cNvPr id="177285" name="Line 133"/>
            <p:cNvSpPr>
              <a:spLocks noChangeShapeType="1"/>
            </p:cNvSpPr>
            <p:nvPr/>
          </p:nvSpPr>
          <p:spPr bwMode="auto">
            <a:xfrm>
              <a:off x="4704" y="1143"/>
              <a:ext cx="1" cy="32"/>
            </a:xfrm>
            <a:prstGeom prst="line">
              <a:avLst/>
            </a:prstGeom>
            <a:noFill/>
            <a:ln w="0">
              <a:solidFill>
                <a:srgbClr val="000000"/>
              </a:solidFill>
              <a:round/>
              <a:headEnd/>
              <a:tailEnd/>
            </a:ln>
          </p:spPr>
          <p:txBody>
            <a:bodyPr/>
            <a:lstStyle/>
            <a:p>
              <a:endParaRPr lang="fr-FR"/>
            </a:p>
          </p:txBody>
        </p:sp>
        <p:sp>
          <p:nvSpPr>
            <p:cNvPr id="177286" name="Rectangle 134"/>
            <p:cNvSpPr>
              <a:spLocks noChangeArrowheads="1"/>
            </p:cNvSpPr>
            <p:nvPr/>
          </p:nvSpPr>
          <p:spPr bwMode="auto">
            <a:xfrm>
              <a:off x="4669" y="2247"/>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87" name="Line 135"/>
            <p:cNvSpPr>
              <a:spLocks noChangeShapeType="1"/>
            </p:cNvSpPr>
            <p:nvPr/>
          </p:nvSpPr>
          <p:spPr bwMode="auto">
            <a:xfrm>
              <a:off x="1348" y="2222"/>
              <a:ext cx="34" cy="1"/>
            </a:xfrm>
            <a:prstGeom prst="line">
              <a:avLst/>
            </a:prstGeom>
            <a:noFill/>
            <a:ln w="0">
              <a:solidFill>
                <a:srgbClr val="000000"/>
              </a:solidFill>
              <a:round/>
              <a:headEnd/>
              <a:tailEnd/>
            </a:ln>
          </p:spPr>
          <p:txBody>
            <a:bodyPr/>
            <a:lstStyle/>
            <a:p>
              <a:endParaRPr lang="fr-FR"/>
            </a:p>
          </p:txBody>
        </p:sp>
        <p:sp>
          <p:nvSpPr>
            <p:cNvPr id="177288" name="Line 136"/>
            <p:cNvSpPr>
              <a:spLocks noChangeShapeType="1"/>
            </p:cNvSpPr>
            <p:nvPr/>
          </p:nvSpPr>
          <p:spPr bwMode="auto">
            <a:xfrm flipH="1">
              <a:off x="4670" y="2222"/>
              <a:ext cx="34" cy="1"/>
            </a:xfrm>
            <a:prstGeom prst="line">
              <a:avLst/>
            </a:prstGeom>
            <a:noFill/>
            <a:ln w="0">
              <a:solidFill>
                <a:srgbClr val="000000"/>
              </a:solidFill>
              <a:round/>
              <a:headEnd/>
              <a:tailEnd/>
            </a:ln>
          </p:spPr>
          <p:txBody>
            <a:bodyPr/>
            <a:lstStyle/>
            <a:p>
              <a:endParaRPr lang="fr-FR"/>
            </a:p>
          </p:txBody>
        </p:sp>
        <p:sp>
          <p:nvSpPr>
            <p:cNvPr id="177289" name="Rectangle 137"/>
            <p:cNvSpPr>
              <a:spLocks noChangeArrowheads="1"/>
            </p:cNvSpPr>
            <p:nvPr/>
          </p:nvSpPr>
          <p:spPr bwMode="auto">
            <a:xfrm>
              <a:off x="1148" y="2171"/>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90" name="Line 138"/>
            <p:cNvSpPr>
              <a:spLocks noChangeShapeType="1"/>
            </p:cNvSpPr>
            <p:nvPr/>
          </p:nvSpPr>
          <p:spPr bwMode="auto">
            <a:xfrm>
              <a:off x="1348" y="1954"/>
              <a:ext cx="34" cy="1"/>
            </a:xfrm>
            <a:prstGeom prst="line">
              <a:avLst/>
            </a:prstGeom>
            <a:noFill/>
            <a:ln w="0">
              <a:solidFill>
                <a:srgbClr val="000000"/>
              </a:solidFill>
              <a:round/>
              <a:headEnd/>
              <a:tailEnd/>
            </a:ln>
          </p:spPr>
          <p:txBody>
            <a:bodyPr/>
            <a:lstStyle/>
            <a:p>
              <a:endParaRPr lang="fr-FR"/>
            </a:p>
          </p:txBody>
        </p:sp>
        <p:sp>
          <p:nvSpPr>
            <p:cNvPr id="177291" name="Line 139"/>
            <p:cNvSpPr>
              <a:spLocks noChangeShapeType="1"/>
            </p:cNvSpPr>
            <p:nvPr/>
          </p:nvSpPr>
          <p:spPr bwMode="auto">
            <a:xfrm flipH="1">
              <a:off x="4670" y="1954"/>
              <a:ext cx="34" cy="1"/>
            </a:xfrm>
            <a:prstGeom prst="line">
              <a:avLst/>
            </a:prstGeom>
            <a:noFill/>
            <a:ln w="0">
              <a:solidFill>
                <a:srgbClr val="000000"/>
              </a:solidFill>
              <a:round/>
              <a:headEnd/>
              <a:tailEnd/>
            </a:ln>
          </p:spPr>
          <p:txBody>
            <a:bodyPr/>
            <a:lstStyle/>
            <a:p>
              <a:endParaRPr lang="fr-FR"/>
            </a:p>
          </p:txBody>
        </p:sp>
        <p:sp>
          <p:nvSpPr>
            <p:cNvPr id="177292" name="Rectangle 140"/>
            <p:cNvSpPr>
              <a:spLocks noChangeArrowheads="1"/>
            </p:cNvSpPr>
            <p:nvPr/>
          </p:nvSpPr>
          <p:spPr bwMode="auto">
            <a:xfrm>
              <a:off x="1068" y="1903"/>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3" name="Line 141"/>
            <p:cNvSpPr>
              <a:spLocks noChangeShapeType="1"/>
            </p:cNvSpPr>
            <p:nvPr/>
          </p:nvSpPr>
          <p:spPr bwMode="auto">
            <a:xfrm>
              <a:off x="1348" y="1686"/>
              <a:ext cx="34" cy="1"/>
            </a:xfrm>
            <a:prstGeom prst="line">
              <a:avLst/>
            </a:prstGeom>
            <a:noFill/>
            <a:ln w="0">
              <a:solidFill>
                <a:srgbClr val="000000"/>
              </a:solidFill>
              <a:round/>
              <a:headEnd/>
              <a:tailEnd/>
            </a:ln>
          </p:spPr>
          <p:txBody>
            <a:bodyPr/>
            <a:lstStyle/>
            <a:p>
              <a:endParaRPr lang="fr-FR"/>
            </a:p>
          </p:txBody>
        </p:sp>
        <p:sp>
          <p:nvSpPr>
            <p:cNvPr id="177294" name="Line 142"/>
            <p:cNvSpPr>
              <a:spLocks noChangeShapeType="1"/>
            </p:cNvSpPr>
            <p:nvPr/>
          </p:nvSpPr>
          <p:spPr bwMode="auto">
            <a:xfrm flipH="1">
              <a:off x="4670" y="1686"/>
              <a:ext cx="34" cy="1"/>
            </a:xfrm>
            <a:prstGeom prst="line">
              <a:avLst/>
            </a:prstGeom>
            <a:noFill/>
            <a:ln w="0">
              <a:solidFill>
                <a:srgbClr val="000000"/>
              </a:solidFill>
              <a:round/>
              <a:headEnd/>
              <a:tailEnd/>
            </a:ln>
          </p:spPr>
          <p:txBody>
            <a:bodyPr/>
            <a:lstStyle/>
            <a:p>
              <a:endParaRPr lang="fr-FR"/>
            </a:p>
          </p:txBody>
        </p:sp>
        <p:sp>
          <p:nvSpPr>
            <p:cNvPr id="177295" name="Rectangle 143"/>
            <p:cNvSpPr>
              <a:spLocks noChangeArrowheads="1"/>
            </p:cNvSpPr>
            <p:nvPr/>
          </p:nvSpPr>
          <p:spPr bwMode="auto">
            <a:xfrm>
              <a:off x="1175" y="163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96" name="Line 144"/>
            <p:cNvSpPr>
              <a:spLocks noChangeShapeType="1"/>
            </p:cNvSpPr>
            <p:nvPr/>
          </p:nvSpPr>
          <p:spPr bwMode="auto">
            <a:xfrm>
              <a:off x="1348" y="1411"/>
              <a:ext cx="34" cy="1"/>
            </a:xfrm>
            <a:prstGeom prst="line">
              <a:avLst/>
            </a:prstGeom>
            <a:noFill/>
            <a:ln w="0">
              <a:solidFill>
                <a:srgbClr val="000000"/>
              </a:solidFill>
              <a:round/>
              <a:headEnd/>
              <a:tailEnd/>
            </a:ln>
          </p:spPr>
          <p:txBody>
            <a:bodyPr/>
            <a:lstStyle/>
            <a:p>
              <a:endParaRPr lang="fr-FR"/>
            </a:p>
          </p:txBody>
        </p:sp>
        <p:sp>
          <p:nvSpPr>
            <p:cNvPr id="177297" name="Line 145"/>
            <p:cNvSpPr>
              <a:spLocks noChangeShapeType="1"/>
            </p:cNvSpPr>
            <p:nvPr/>
          </p:nvSpPr>
          <p:spPr bwMode="auto">
            <a:xfrm flipH="1">
              <a:off x="4670" y="1411"/>
              <a:ext cx="34" cy="1"/>
            </a:xfrm>
            <a:prstGeom prst="line">
              <a:avLst/>
            </a:prstGeom>
            <a:noFill/>
            <a:ln w="0">
              <a:solidFill>
                <a:srgbClr val="000000"/>
              </a:solidFill>
              <a:round/>
              <a:headEnd/>
              <a:tailEnd/>
            </a:ln>
          </p:spPr>
          <p:txBody>
            <a:bodyPr/>
            <a:lstStyle/>
            <a:p>
              <a:endParaRPr lang="fr-FR"/>
            </a:p>
          </p:txBody>
        </p:sp>
        <p:sp>
          <p:nvSpPr>
            <p:cNvPr id="177298" name="Rectangle 146"/>
            <p:cNvSpPr>
              <a:spLocks noChangeArrowheads="1"/>
            </p:cNvSpPr>
            <p:nvPr/>
          </p:nvSpPr>
          <p:spPr bwMode="auto">
            <a:xfrm>
              <a:off x="1095" y="136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9" name="Line 147"/>
            <p:cNvSpPr>
              <a:spLocks noChangeShapeType="1"/>
            </p:cNvSpPr>
            <p:nvPr/>
          </p:nvSpPr>
          <p:spPr bwMode="auto">
            <a:xfrm>
              <a:off x="1348" y="1143"/>
              <a:ext cx="34" cy="1"/>
            </a:xfrm>
            <a:prstGeom prst="line">
              <a:avLst/>
            </a:prstGeom>
            <a:noFill/>
            <a:ln w="0">
              <a:solidFill>
                <a:srgbClr val="000000"/>
              </a:solidFill>
              <a:round/>
              <a:headEnd/>
              <a:tailEnd/>
            </a:ln>
          </p:spPr>
          <p:txBody>
            <a:bodyPr/>
            <a:lstStyle/>
            <a:p>
              <a:endParaRPr lang="fr-FR"/>
            </a:p>
          </p:txBody>
        </p:sp>
        <p:sp>
          <p:nvSpPr>
            <p:cNvPr id="177300" name="Line 148"/>
            <p:cNvSpPr>
              <a:spLocks noChangeShapeType="1"/>
            </p:cNvSpPr>
            <p:nvPr/>
          </p:nvSpPr>
          <p:spPr bwMode="auto">
            <a:xfrm flipH="1">
              <a:off x="4670" y="1143"/>
              <a:ext cx="34" cy="1"/>
            </a:xfrm>
            <a:prstGeom prst="line">
              <a:avLst/>
            </a:prstGeom>
            <a:noFill/>
            <a:ln w="0">
              <a:solidFill>
                <a:srgbClr val="000000"/>
              </a:solidFill>
              <a:round/>
              <a:headEnd/>
              <a:tailEnd/>
            </a:ln>
          </p:spPr>
          <p:txBody>
            <a:bodyPr/>
            <a:lstStyle/>
            <a:p>
              <a:endParaRPr lang="fr-FR"/>
            </a:p>
          </p:txBody>
        </p:sp>
        <p:sp>
          <p:nvSpPr>
            <p:cNvPr id="177301" name="Rectangle 149"/>
            <p:cNvSpPr>
              <a:spLocks noChangeArrowheads="1"/>
            </p:cNvSpPr>
            <p:nvPr/>
          </p:nvSpPr>
          <p:spPr bwMode="auto">
            <a:xfrm>
              <a:off x="1175" y="109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302" name="Line 150"/>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303" name="Freeform 151"/>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304" name="Line 152"/>
            <p:cNvSpPr>
              <a:spLocks noChangeShapeType="1"/>
            </p:cNvSpPr>
            <p:nvPr/>
          </p:nvSpPr>
          <p:spPr bwMode="auto">
            <a:xfrm flipV="1">
              <a:off x="1336" y="1143"/>
              <a:ext cx="1" cy="1079"/>
            </a:xfrm>
            <a:prstGeom prst="line">
              <a:avLst/>
            </a:prstGeom>
            <a:noFill/>
            <a:ln w="0">
              <a:solidFill>
                <a:srgbClr val="000000"/>
              </a:solidFill>
              <a:round/>
              <a:headEnd/>
              <a:tailEnd/>
            </a:ln>
          </p:spPr>
          <p:txBody>
            <a:bodyPr/>
            <a:lstStyle/>
            <a:p>
              <a:endParaRPr lang="fr-FR"/>
            </a:p>
          </p:txBody>
        </p:sp>
        <p:sp>
          <p:nvSpPr>
            <p:cNvPr id="177305" name="Rectangle 153"/>
            <p:cNvSpPr>
              <a:spLocks noChangeArrowheads="1"/>
            </p:cNvSpPr>
            <p:nvPr/>
          </p:nvSpPr>
          <p:spPr bwMode="auto">
            <a:xfrm>
              <a:off x="2795" y="2343"/>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7306" name="Rectangle 154"/>
            <p:cNvSpPr>
              <a:spLocks noChangeArrowheads="1"/>
            </p:cNvSpPr>
            <p:nvPr/>
          </p:nvSpPr>
          <p:spPr bwMode="auto">
            <a:xfrm rot="16200000">
              <a:off x="719" y="1560"/>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307" name="Rectangle 155"/>
            <p:cNvSpPr>
              <a:spLocks noChangeArrowheads="1"/>
            </p:cNvSpPr>
            <p:nvPr/>
          </p:nvSpPr>
          <p:spPr bwMode="auto">
            <a:xfrm>
              <a:off x="1907" y="906"/>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2800">
                <a:latin typeface="Times New Roman" pitchFamily="18" charset="0"/>
              </a:endParaRPr>
            </a:p>
          </p:txBody>
        </p:sp>
        <p:sp>
          <p:nvSpPr>
            <p:cNvPr id="177308" name="Freeform 156"/>
            <p:cNvSpPr>
              <a:spLocks/>
            </p:cNvSpPr>
            <p:nvPr/>
          </p:nvSpPr>
          <p:spPr bwMode="auto">
            <a:xfrm>
              <a:off x="1348" y="1143"/>
              <a:ext cx="3356" cy="1079"/>
            </a:xfrm>
            <a:custGeom>
              <a:avLst/>
              <a:gdLst/>
              <a:ahLst/>
              <a:cxnLst>
                <a:cxn ang="0">
                  <a:pos x="48" y="121"/>
                </a:cxn>
                <a:cxn ang="0">
                  <a:pos x="109" y="51"/>
                </a:cxn>
                <a:cxn ang="0">
                  <a:pos x="157" y="441"/>
                </a:cxn>
                <a:cxn ang="0">
                  <a:pos x="211" y="906"/>
                </a:cxn>
                <a:cxn ang="0">
                  <a:pos x="265" y="1053"/>
                </a:cxn>
                <a:cxn ang="0">
                  <a:pos x="320" y="709"/>
                </a:cxn>
                <a:cxn ang="0">
                  <a:pos x="368" y="224"/>
                </a:cxn>
                <a:cxn ang="0">
                  <a:pos x="429" y="7"/>
                </a:cxn>
                <a:cxn ang="0">
                  <a:pos x="477" y="313"/>
                </a:cxn>
                <a:cxn ang="0">
                  <a:pos x="531" y="798"/>
                </a:cxn>
                <a:cxn ang="0">
                  <a:pos x="585" y="1079"/>
                </a:cxn>
                <a:cxn ang="0">
                  <a:pos x="640" y="830"/>
                </a:cxn>
                <a:cxn ang="0">
                  <a:pos x="694" y="338"/>
                </a:cxn>
                <a:cxn ang="0">
                  <a:pos x="742" y="19"/>
                </a:cxn>
                <a:cxn ang="0">
                  <a:pos x="803" y="198"/>
                </a:cxn>
                <a:cxn ang="0">
                  <a:pos x="851" y="677"/>
                </a:cxn>
                <a:cxn ang="0">
                  <a:pos x="905" y="1041"/>
                </a:cxn>
                <a:cxn ang="0">
                  <a:pos x="960" y="932"/>
                </a:cxn>
                <a:cxn ang="0">
                  <a:pos x="1014" y="472"/>
                </a:cxn>
                <a:cxn ang="0">
                  <a:pos x="1062" y="64"/>
                </a:cxn>
                <a:cxn ang="0">
                  <a:pos x="1123" y="102"/>
                </a:cxn>
                <a:cxn ang="0">
                  <a:pos x="1178" y="536"/>
                </a:cxn>
                <a:cxn ang="0">
                  <a:pos x="1225" y="977"/>
                </a:cxn>
                <a:cxn ang="0">
                  <a:pos x="1287" y="1015"/>
                </a:cxn>
                <a:cxn ang="0">
                  <a:pos x="1334" y="607"/>
                </a:cxn>
                <a:cxn ang="0">
                  <a:pos x="1389" y="147"/>
                </a:cxn>
                <a:cxn ang="0">
                  <a:pos x="1443" y="38"/>
                </a:cxn>
                <a:cxn ang="0">
                  <a:pos x="1498" y="402"/>
                </a:cxn>
                <a:cxn ang="0">
                  <a:pos x="1545" y="881"/>
                </a:cxn>
                <a:cxn ang="0">
                  <a:pos x="1607" y="1060"/>
                </a:cxn>
                <a:cxn ang="0">
                  <a:pos x="1661" y="741"/>
                </a:cxn>
                <a:cxn ang="0">
                  <a:pos x="1709" y="249"/>
                </a:cxn>
                <a:cxn ang="0">
                  <a:pos x="1763" y="0"/>
                </a:cxn>
                <a:cxn ang="0">
                  <a:pos x="1818" y="281"/>
                </a:cxn>
                <a:cxn ang="0">
                  <a:pos x="1872" y="766"/>
                </a:cxn>
                <a:cxn ang="0">
                  <a:pos x="1920" y="1072"/>
                </a:cxn>
                <a:cxn ang="0">
                  <a:pos x="1981" y="855"/>
                </a:cxn>
                <a:cxn ang="0">
                  <a:pos x="2029" y="370"/>
                </a:cxn>
                <a:cxn ang="0">
                  <a:pos x="2083" y="26"/>
                </a:cxn>
                <a:cxn ang="0">
                  <a:pos x="2144" y="172"/>
                </a:cxn>
                <a:cxn ang="0">
                  <a:pos x="2192" y="638"/>
                </a:cxn>
                <a:cxn ang="0">
                  <a:pos x="2240" y="1028"/>
                </a:cxn>
                <a:cxn ang="0">
                  <a:pos x="2301" y="958"/>
                </a:cxn>
                <a:cxn ang="0">
                  <a:pos x="2355" y="504"/>
                </a:cxn>
                <a:cxn ang="0">
                  <a:pos x="2403" y="83"/>
                </a:cxn>
                <a:cxn ang="0">
                  <a:pos x="2464" y="83"/>
                </a:cxn>
                <a:cxn ang="0">
                  <a:pos x="2512" y="504"/>
                </a:cxn>
                <a:cxn ang="0">
                  <a:pos x="2566" y="958"/>
                </a:cxn>
                <a:cxn ang="0">
                  <a:pos x="2628" y="1028"/>
                </a:cxn>
                <a:cxn ang="0">
                  <a:pos x="2675" y="638"/>
                </a:cxn>
                <a:cxn ang="0">
                  <a:pos x="2723" y="172"/>
                </a:cxn>
                <a:cxn ang="0">
                  <a:pos x="2784" y="26"/>
                </a:cxn>
                <a:cxn ang="0">
                  <a:pos x="2839" y="370"/>
                </a:cxn>
                <a:cxn ang="0">
                  <a:pos x="2886" y="855"/>
                </a:cxn>
                <a:cxn ang="0">
                  <a:pos x="2948" y="1072"/>
                </a:cxn>
                <a:cxn ang="0">
                  <a:pos x="2995" y="766"/>
                </a:cxn>
                <a:cxn ang="0">
                  <a:pos x="3050" y="281"/>
                </a:cxn>
                <a:cxn ang="0">
                  <a:pos x="3104" y="0"/>
                </a:cxn>
                <a:cxn ang="0">
                  <a:pos x="3159" y="249"/>
                </a:cxn>
                <a:cxn ang="0">
                  <a:pos x="3206" y="741"/>
                </a:cxn>
                <a:cxn ang="0">
                  <a:pos x="3261" y="1060"/>
                </a:cxn>
                <a:cxn ang="0">
                  <a:pos x="3322" y="881"/>
                </a:cxn>
              </a:cxnLst>
              <a:rect l="0" t="0" r="r" b="b"/>
              <a:pathLst>
                <a:path w="3356" h="1079">
                  <a:moveTo>
                    <a:pt x="0" y="543"/>
                  </a:moveTo>
                  <a:lnTo>
                    <a:pt x="0" y="504"/>
                  </a:lnTo>
                  <a:lnTo>
                    <a:pt x="7" y="472"/>
                  </a:lnTo>
                  <a:lnTo>
                    <a:pt x="7" y="441"/>
                  </a:lnTo>
                  <a:lnTo>
                    <a:pt x="14" y="402"/>
                  </a:lnTo>
                  <a:lnTo>
                    <a:pt x="14" y="370"/>
                  </a:lnTo>
                  <a:lnTo>
                    <a:pt x="20" y="338"/>
                  </a:lnTo>
                  <a:lnTo>
                    <a:pt x="20" y="313"/>
                  </a:lnTo>
                  <a:lnTo>
                    <a:pt x="27" y="281"/>
                  </a:lnTo>
                  <a:lnTo>
                    <a:pt x="27" y="249"/>
                  </a:lnTo>
                  <a:lnTo>
                    <a:pt x="34" y="224"/>
                  </a:lnTo>
                  <a:lnTo>
                    <a:pt x="34" y="198"/>
                  </a:lnTo>
                  <a:lnTo>
                    <a:pt x="41" y="172"/>
                  </a:lnTo>
                  <a:lnTo>
                    <a:pt x="41" y="147"/>
                  </a:lnTo>
                  <a:lnTo>
                    <a:pt x="48" y="121"/>
                  </a:lnTo>
                  <a:lnTo>
                    <a:pt x="48" y="102"/>
                  </a:lnTo>
                  <a:lnTo>
                    <a:pt x="54" y="83"/>
                  </a:lnTo>
                  <a:lnTo>
                    <a:pt x="54" y="64"/>
                  </a:lnTo>
                  <a:lnTo>
                    <a:pt x="61" y="51"/>
                  </a:lnTo>
                  <a:lnTo>
                    <a:pt x="61" y="38"/>
                  </a:lnTo>
                  <a:lnTo>
                    <a:pt x="68" y="26"/>
                  </a:lnTo>
                  <a:lnTo>
                    <a:pt x="68" y="19"/>
                  </a:lnTo>
                  <a:lnTo>
                    <a:pt x="75" y="7"/>
                  </a:lnTo>
                  <a:lnTo>
                    <a:pt x="82" y="0"/>
                  </a:lnTo>
                  <a:lnTo>
                    <a:pt x="88" y="7"/>
                  </a:lnTo>
                  <a:lnTo>
                    <a:pt x="95" y="7"/>
                  </a:lnTo>
                  <a:lnTo>
                    <a:pt x="95" y="19"/>
                  </a:lnTo>
                  <a:lnTo>
                    <a:pt x="102" y="26"/>
                  </a:lnTo>
                  <a:lnTo>
                    <a:pt x="102" y="38"/>
                  </a:lnTo>
                  <a:lnTo>
                    <a:pt x="109" y="51"/>
                  </a:lnTo>
                  <a:lnTo>
                    <a:pt x="109" y="64"/>
                  </a:lnTo>
                  <a:lnTo>
                    <a:pt x="116" y="83"/>
                  </a:lnTo>
                  <a:lnTo>
                    <a:pt x="116" y="102"/>
                  </a:lnTo>
                  <a:lnTo>
                    <a:pt x="123" y="121"/>
                  </a:lnTo>
                  <a:lnTo>
                    <a:pt x="123" y="147"/>
                  </a:lnTo>
                  <a:lnTo>
                    <a:pt x="129" y="172"/>
                  </a:lnTo>
                  <a:lnTo>
                    <a:pt x="129" y="198"/>
                  </a:lnTo>
                  <a:lnTo>
                    <a:pt x="136" y="224"/>
                  </a:lnTo>
                  <a:lnTo>
                    <a:pt x="136" y="249"/>
                  </a:lnTo>
                  <a:lnTo>
                    <a:pt x="143" y="281"/>
                  </a:lnTo>
                  <a:lnTo>
                    <a:pt x="143" y="313"/>
                  </a:lnTo>
                  <a:lnTo>
                    <a:pt x="150" y="338"/>
                  </a:lnTo>
                  <a:lnTo>
                    <a:pt x="150" y="370"/>
                  </a:lnTo>
                  <a:lnTo>
                    <a:pt x="157" y="402"/>
                  </a:lnTo>
                  <a:lnTo>
                    <a:pt x="157" y="441"/>
                  </a:lnTo>
                  <a:lnTo>
                    <a:pt x="163" y="472"/>
                  </a:lnTo>
                  <a:lnTo>
                    <a:pt x="163" y="504"/>
                  </a:lnTo>
                  <a:lnTo>
                    <a:pt x="170" y="536"/>
                  </a:lnTo>
                  <a:lnTo>
                    <a:pt x="170" y="575"/>
                  </a:lnTo>
                  <a:lnTo>
                    <a:pt x="177" y="607"/>
                  </a:lnTo>
                  <a:lnTo>
                    <a:pt x="177" y="638"/>
                  </a:lnTo>
                  <a:lnTo>
                    <a:pt x="184" y="677"/>
                  </a:lnTo>
                  <a:lnTo>
                    <a:pt x="184" y="709"/>
                  </a:lnTo>
                  <a:lnTo>
                    <a:pt x="191" y="741"/>
                  </a:lnTo>
                  <a:lnTo>
                    <a:pt x="191" y="766"/>
                  </a:lnTo>
                  <a:lnTo>
                    <a:pt x="197" y="798"/>
                  </a:lnTo>
                  <a:lnTo>
                    <a:pt x="197" y="830"/>
                  </a:lnTo>
                  <a:lnTo>
                    <a:pt x="204" y="855"/>
                  </a:lnTo>
                  <a:lnTo>
                    <a:pt x="204" y="881"/>
                  </a:lnTo>
                  <a:lnTo>
                    <a:pt x="211" y="906"/>
                  </a:lnTo>
                  <a:lnTo>
                    <a:pt x="211" y="932"/>
                  </a:lnTo>
                  <a:lnTo>
                    <a:pt x="218" y="958"/>
                  </a:lnTo>
                  <a:lnTo>
                    <a:pt x="218" y="977"/>
                  </a:lnTo>
                  <a:lnTo>
                    <a:pt x="225" y="996"/>
                  </a:lnTo>
                  <a:lnTo>
                    <a:pt x="225" y="1015"/>
                  </a:lnTo>
                  <a:lnTo>
                    <a:pt x="231" y="1028"/>
                  </a:lnTo>
                  <a:lnTo>
                    <a:pt x="231" y="1041"/>
                  </a:lnTo>
                  <a:lnTo>
                    <a:pt x="238" y="1053"/>
                  </a:lnTo>
                  <a:lnTo>
                    <a:pt x="238" y="1060"/>
                  </a:lnTo>
                  <a:lnTo>
                    <a:pt x="238" y="1072"/>
                  </a:lnTo>
                  <a:lnTo>
                    <a:pt x="245" y="1079"/>
                  </a:lnTo>
                  <a:lnTo>
                    <a:pt x="252" y="1079"/>
                  </a:lnTo>
                  <a:lnTo>
                    <a:pt x="259" y="1072"/>
                  </a:lnTo>
                  <a:lnTo>
                    <a:pt x="265" y="1060"/>
                  </a:lnTo>
                  <a:lnTo>
                    <a:pt x="265" y="1053"/>
                  </a:lnTo>
                  <a:lnTo>
                    <a:pt x="272" y="1041"/>
                  </a:lnTo>
                  <a:lnTo>
                    <a:pt x="272" y="1028"/>
                  </a:lnTo>
                  <a:lnTo>
                    <a:pt x="279" y="1015"/>
                  </a:lnTo>
                  <a:lnTo>
                    <a:pt x="279" y="996"/>
                  </a:lnTo>
                  <a:lnTo>
                    <a:pt x="286" y="977"/>
                  </a:lnTo>
                  <a:lnTo>
                    <a:pt x="286" y="958"/>
                  </a:lnTo>
                  <a:lnTo>
                    <a:pt x="293" y="932"/>
                  </a:lnTo>
                  <a:lnTo>
                    <a:pt x="293" y="906"/>
                  </a:lnTo>
                  <a:lnTo>
                    <a:pt x="300" y="881"/>
                  </a:lnTo>
                  <a:lnTo>
                    <a:pt x="300" y="855"/>
                  </a:lnTo>
                  <a:lnTo>
                    <a:pt x="306" y="830"/>
                  </a:lnTo>
                  <a:lnTo>
                    <a:pt x="306" y="798"/>
                  </a:lnTo>
                  <a:lnTo>
                    <a:pt x="313" y="766"/>
                  </a:lnTo>
                  <a:lnTo>
                    <a:pt x="313" y="741"/>
                  </a:lnTo>
                  <a:lnTo>
                    <a:pt x="320" y="709"/>
                  </a:lnTo>
                  <a:lnTo>
                    <a:pt x="320" y="677"/>
                  </a:lnTo>
                  <a:lnTo>
                    <a:pt x="327" y="638"/>
                  </a:lnTo>
                  <a:lnTo>
                    <a:pt x="327" y="607"/>
                  </a:lnTo>
                  <a:lnTo>
                    <a:pt x="334" y="575"/>
                  </a:lnTo>
                  <a:lnTo>
                    <a:pt x="334" y="543"/>
                  </a:lnTo>
                  <a:lnTo>
                    <a:pt x="340" y="504"/>
                  </a:lnTo>
                  <a:lnTo>
                    <a:pt x="340" y="472"/>
                  </a:lnTo>
                  <a:lnTo>
                    <a:pt x="347" y="441"/>
                  </a:lnTo>
                  <a:lnTo>
                    <a:pt x="347" y="402"/>
                  </a:lnTo>
                  <a:lnTo>
                    <a:pt x="354" y="370"/>
                  </a:lnTo>
                  <a:lnTo>
                    <a:pt x="354" y="338"/>
                  </a:lnTo>
                  <a:lnTo>
                    <a:pt x="361" y="313"/>
                  </a:lnTo>
                  <a:lnTo>
                    <a:pt x="361" y="281"/>
                  </a:lnTo>
                  <a:lnTo>
                    <a:pt x="368" y="249"/>
                  </a:lnTo>
                  <a:lnTo>
                    <a:pt x="368" y="224"/>
                  </a:lnTo>
                  <a:lnTo>
                    <a:pt x="374" y="198"/>
                  </a:lnTo>
                  <a:lnTo>
                    <a:pt x="374" y="172"/>
                  </a:lnTo>
                  <a:lnTo>
                    <a:pt x="381" y="147"/>
                  </a:lnTo>
                  <a:lnTo>
                    <a:pt x="381" y="121"/>
                  </a:lnTo>
                  <a:lnTo>
                    <a:pt x="388" y="102"/>
                  </a:lnTo>
                  <a:lnTo>
                    <a:pt x="388" y="83"/>
                  </a:lnTo>
                  <a:lnTo>
                    <a:pt x="395" y="64"/>
                  </a:lnTo>
                  <a:lnTo>
                    <a:pt x="395" y="51"/>
                  </a:lnTo>
                  <a:lnTo>
                    <a:pt x="402" y="38"/>
                  </a:lnTo>
                  <a:lnTo>
                    <a:pt x="402" y="26"/>
                  </a:lnTo>
                  <a:lnTo>
                    <a:pt x="408" y="19"/>
                  </a:lnTo>
                  <a:lnTo>
                    <a:pt x="408" y="7"/>
                  </a:lnTo>
                  <a:lnTo>
                    <a:pt x="415" y="0"/>
                  </a:lnTo>
                  <a:lnTo>
                    <a:pt x="422" y="0"/>
                  </a:lnTo>
                  <a:lnTo>
                    <a:pt x="429" y="7"/>
                  </a:lnTo>
                  <a:lnTo>
                    <a:pt x="436" y="19"/>
                  </a:lnTo>
                  <a:lnTo>
                    <a:pt x="436" y="26"/>
                  </a:lnTo>
                  <a:lnTo>
                    <a:pt x="442" y="38"/>
                  </a:lnTo>
                  <a:lnTo>
                    <a:pt x="442" y="51"/>
                  </a:lnTo>
                  <a:lnTo>
                    <a:pt x="449" y="64"/>
                  </a:lnTo>
                  <a:lnTo>
                    <a:pt x="449" y="83"/>
                  </a:lnTo>
                  <a:lnTo>
                    <a:pt x="456" y="102"/>
                  </a:lnTo>
                  <a:lnTo>
                    <a:pt x="456" y="121"/>
                  </a:lnTo>
                  <a:lnTo>
                    <a:pt x="463" y="147"/>
                  </a:lnTo>
                  <a:lnTo>
                    <a:pt x="463" y="172"/>
                  </a:lnTo>
                  <a:lnTo>
                    <a:pt x="470" y="198"/>
                  </a:lnTo>
                  <a:lnTo>
                    <a:pt x="470" y="224"/>
                  </a:lnTo>
                  <a:lnTo>
                    <a:pt x="477" y="249"/>
                  </a:lnTo>
                  <a:lnTo>
                    <a:pt x="477" y="281"/>
                  </a:lnTo>
                  <a:lnTo>
                    <a:pt x="477" y="313"/>
                  </a:lnTo>
                  <a:lnTo>
                    <a:pt x="483" y="338"/>
                  </a:lnTo>
                  <a:lnTo>
                    <a:pt x="483" y="370"/>
                  </a:lnTo>
                  <a:lnTo>
                    <a:pt x="490" y="402"/>
                  </a:lnTo>
                  <a:lnTo>
                    <a:pt x="490" y="441"/>
                  </a:lnTo>
                  <a:lnTo>
                    <a:pt x="497" y="472"/>
                  </a:lnTo>
                  <a:lnTo>
                    <a:pt x="497" y="504"/>
                  </a:lnTo>
                  <a:lnTo>
                    <a:pt x="504" y="536"/>
                  </a:lnTo>
                  <a:lnTo>
                    <a:pt x="504" y="575"/>
                  </a:lnTo>
                  <a:lnTo>
                    <a:pt x="511" y="607"/>
                  </a:lnTo>
                  <a:lnTo>
                    <a:pt x="511" y="638"/>
                  </a:lnTo>
                  <a:lnTo>
                    <a:pt x="517" y="677"/>
                  </a:lnTo>
                  <a:lnTo>
                    <a:pt x="517" y="709"/>
                  </a:lnTo>
                  <a:lnTo>
                    <a:pt x="524" y="741"/>
                  </a:lnTo>
                  <a:lnTo>
                    <a:pt x="524" y="766"/>
                  </a:lnTo>
                  <a:lnTo>
                    <a:pt x="531" y="798"/>
                  </a:lnTo>
                  <a:lnTo>
                    <a:pt x="531" y="830"/>
                  </a:lnTo>
                  <a:lnTo>
                    <a:pt x="538" y="855"/>
                  </a:lnTo>
                  <a:lnTo>
                    <a:pt x="538" y="881"/>
                  </a:lnTo>
                  <a:lnTo>
                    <a:pt x="545" y="906"/>
                  </a:lnTo>
                  <a:lnTo>
                    <a:pt x="545" y="932"/>
                  </a:lnTo>
                  <a:lnTo>
                    <a:pt x="551" y="958"/>
                  </a:lnTo>
                  <a:lnTo>
                    <a:pt x="551" y="977"/>
                  </a:lnTo>
                  <a:lnTo>
                    <a:pt x="558" y="996"/>
                  </a:lnTo>
                  <a:lnTo>
                    <a:pt x="558" y="1015"/>
                  </a:lnTo>
                  <a:lnTo>
                    <a:pt x="565" y="1028"/>
                  </a:lnTo>
                  <a:lnTo>
                    <a:pt x="565" y="1041"/>
                  </a:lnTo>
                  <a:lnTo>
                    <a:pt x="572" y="1053"/>
                  </a:lnTo>
                  <a:lnTo>
                    <a:pt x="572" y="1060"/>
                  </a:lnTo>
                  <a:lnTo>
                    <a:pt x="579" y="1072"/>
                  </a:lnTo>
                  <a:lnTo>
                    <a:pt x="585" y="1079"/>
                  </a:lnTo>
                  <a:lnTo>
                    <a:pt x="592" y="1072"/>
                  </a:lnTo>
                  <a:lnTo>
                    <a:pt x="599" y="1072"/>
                  </a:lnTo>
                  <a:lnTo>
                    <a:pt x="599" y="1060"/>
                  </a:lnTo>
                  <a:lnTo>
                    <a:pt x="606" y="1053"/>
                  </a:lnTo>
                  <a:lnTo>
                    <a:pt x="606" y="1041"/>
                  </a:lnTo>
                  <a:lnTo>
                    <a:pt x="613" y="1028"/>
                  </a:lnTo>
                  <a:lnTo>
                    <a:pt x="613" y="1015"/>
                  </a:lnTo>
                  <a:lnTo>
                    <a:pt x="619" y="996"/>
                  </a:lnTo>
                  <a:lnTo>
                    <a:pt x="619" y="977"/>
                  </a:lnTo>
                  <a:lnTo>
                    <a:pt x="626" y="958"/>
                  </a:lnTo>
                  <a:lnTo>
                    <a:pt x="626" y="932"/>
                  </a:lnTo>
                  <a:lnTo>
                    <a:pt x="633" y="906"/>
                  </a:lnTo>
                  <a:lnTo>
                    <a:pt x="633" y="881"/>
                  </a:lnTo>
                  <a:lnTo>
                    <a:pt x="640" y="855"/>
                  </a:lnTo>
                  <a:lnTo>
                    <a:pt x="640" y="830"/>
                  </a:lnTo>
                  <a:lnTo>
                    <a:pt x="647" y="798"/>
                  </a:lnTo>
                  <a:lnTo>
                    <a:pt x="647" y="766"/>
                  </a:lnTo>
                  <a:lnTo>
                    <a:pt x="653" y="741"/>
                  </a:lnTo>
                  <a:lnTo>
                    <a:pt x="653" y="709"/>
                  </a:lnTo>
                  <a:lnTo>
                    <a:pt x="660" y="677"/>
                  </a:lnTo>
                  <a:lnTo>
                    <a:pt x="660" y="638"/>
                  </a:lnTo>
                  <a:lnTo>
                    <a:pt x="667" y="607"/>
                  </a:lnTo>
                  <a:lnTo>
                    <a:pt x="667" y="575"/>
                  </a:lnTo>
                  <a:lnTo>
                    <a:pt x="674" y="543"/>
                  </a:lnTo>
                  <a:lnTo>
                    <a:pt x="674" y="504"/>
                  </a:lnTo>
                  <a:lnTo>
                    <a:pt x="681" y="472"/>
                  </a:lnTo>
                  <a:lnTo>
                    <a:pt x="681" y="441"/>
                  </a:lnTo>
                  <a:lnTo>
                    <a:pt x="688" y="402"/>
                  </a:lnTo>
                  <a:lnTo>
                    <a:pt x="688" y="370"/>
                  </a:lnTo>
                  <a:lnTo>
                    <a:pt x="694" y="338"/>
                  </a:lnTo>
                  <a:lnTo>
                    <a:pt x="694" y="313"/>
                  </a:lnTo>
                  <a:lnTo>
                    <a:pt x="701" y="281"/>
                  </a:lnTo>
                  <a:lnTo>
                    <a:pt x="701" y="249"/>
                  </a:lnTo>
                  <a:lnTo>
                    <a:pt x="708" y="224"/>
                  </a:lnTo>
                  <a:lnTo>
                    <a:pt x="708" y="198"/>
                  </a:lnTo>
                  <a:lnTo>
                    <a:pt x="715" y="172"/>
                  </a:lnTo>
                  <a:lnTo>
                    <a:pt x="715" y="147"/>
                  </a:lnTo>
                  <a:lnTo>
                    <a:pt x="722" y="121"/>
                  </a:lnTo>
                  <a:lnTo>
                    <a:pt x="722" y="102"/>
                  </a:lnTo>
                  <a:lnTo>
                    <a:pt x="722" y="83"/>
                  </a:lnTo>
                  <a:lnTo>
                    <a:pt x="728" y="64"/>
                  </a:lnTo>
                  <a:lnTo>
                    <a:pt x="728" y="51"/>
                  </a:lnTo>
                  <a:lnTo>
                    <a:pt x="735" y="38"/>
                  </a:lnTo>
                  <a:lnTo>
                    <a:pt x="735" y="26"/>
                  </a:lnTo>
                  <a:lnTo>
                    <a:pt x="742" y="19"/>
                  </a:lnTo>
                  <a:lnTo>
                    <a:pt x="742" y="7"/>
                  </a:lnTo>
                  <a:lnTo>
                    <a:pt x="749" y="0"/>
                  </a:lnTo>
                  <a:lnTo>
                    <a:pt x="756" y="0"/>
                  </a:lnTo>
                  <a:lnTo>
                    <a:pt x="762" y="7"/>
                  </a:lnTo>
                  <a:lnTo>
                    <a:pt x="769" y="19"/>
                  </a:lnTo>
                  <a:lnTo>
                    <a:pt x="769" y="26"/>
                  </a:lnTo>
                  <a:lnTo>
                    <a:pt x="776" y="38"/>
                  </a:lnTo>
                  <a:lnTo>
                    <a:pt x="776" y="51"/>
                  </a:lnTo>
                  <a:lnTo>
                    <a:pt x="783" y="64"/>
                  </a:lnTo>
                  <a:lnTo>
                    <a:pt x="783" y="83"/>
                  </a:lnTo>
                  <a:lnTo>
                    <a:pt x="790" y="102"/>
                  </a:lnTo>
                  <a:lnTo>
                    <a:pt x="790" y="121"/>
                  </a:lnTo>
                  <a:lnTo>
                    <a:pt x="796" y="147"/>
                  </a:lnTo>
                  <a:lnTo>
                    <a:pt x="796" y="172"/>
                  </a:lnTo>
                  <a:lnTo>
                    <a:pt x="803" y="198"/>
                  </a:lnTo>
                  <a:lnTo>
                    <a:pt x="803" y="224"/>
                  </a:lnTo>
                  <a:lnTo>
                    <a:pt x="810" y="249"/>
                  </a:lnTo>
                  <a:lnTo>
                    <a:pt x="810" y="281"/>
                  </a:lnTo>
                  <a:lnTo>
                    <a:pt x="817" y="313"/>
                  </a:lnTo>
                  <a:lnTo>
                    <a:pt x="817" y="338"/>
                  </a:lnTo>
                  <a:lnTo>
                    <a:pt x="824" y="370"/>
                  </a:lnTo>
                  <a:lnTo>
                    <a:pt x="824" y="402"/>
                  </a:lnTo>
                  <a:lnTo>
                    <a:pt x="830" y="441"/>
                  </a:lnTo>
                  <a:lnTo>
                    <a:pt x="830" y="472"/>
                  </a:lnTo>
                  <a:lnTo>
                    <a:pt x="837" y="504"/>
                  </a:lnTo>
                  <a:lnTo>
                    <a:pt x="837" y="536"/>
                  </a:lnTo>
                  <a:lnTo>
                    <a:pt x="844" y="575"/>
                  </a:lnTo>
                  <a:lnTo>
                    <a:pt x="844" y="607"/>
                  </a:lnTo>
                  <a:lnTo>
                    <a:pt x="851" y="638"/>
                  </a:lnTo>
                  <a:lnTo>
                    <a:pt x="851" y="677"/>
                  </a:lnTo>
                  <a:lnTo>
                    <a:pt x="858" y="709"/>
                  </a:lnTo>
                  <a:lnTo>
                    <a:pt x="858" y="741"/>
                  </a:lnTo>
                  <a:lnTo>
                    <a:pt x="865" y="766"/>
                  </a:lnTo>
                  <a:lnTo>
                    <a:pt x="865" y="798"/>
                  </a:lnTo>
                  <a:lnTo>
                    <a:pt x="871" y="830"/>
                  </a:lnTo>
                  <a:lnTo>
                    <a:pt x="871" y="855"/>
                  </a:lnTo>
                  <a:lnTo>
                    <a:pt x="878" y="881"/>
                  </a:lnTo>
                  <a:lnTo>
                    <a:pt x="878" y="906"/>
                  </a:lnTo>
                  <a:lnTo>
                    <a:pt x="885" y="932"/>
                  </a:lnTo>
                  <a:lnTo>
                    <a:pt x="885" y="958"/>
                  </a:lnTo>
                  <a:lnTo>
                    <a:pt x="892" y="977"/>
                  </a:lnTo>
                  <a:lnTo>
                    <a:pt x="892" y="996"/>
                  </a:lnTo>
                  <a:lnTo>
                    <a:pt x="899" y="1015"/>
                  </a:lnTo>
                  <a:lnTo>
                    <a:pt x="899" y="1028"/>
                  </a:lnTo>
                  <a:lnTo>
                    <a:pt x="905" y="1041"/>
                  </a:lnTo>
                  <a:lnTo>
                    <a:pt x="905" y="1053"/>
                  </a:lnTo>
                  <a:lnTo>
                    <a:pt x="912" y="1060"/>
                  </a:lnTo>
                  <a:lnTo>
                    <a:pt x="912" y="1072"/>
                  </a:lnTo>
                  <a:lnTo>
                    <a:pt x="919" y="1079"/>
                  </a:lnTo>
                  <a:lnTo>
                    <a:pt x="926" y="1079"/>
                  </a:lnTo>
                  <a:lnTo>
                    <a:pt x="933" y="1072"/>
                  </a:lnTo>
                  <a:lnTo>
                    <a:pt x="939" y="1060"/>
                  </a:lnTo>
                  <a:lnTo>
                    <a:pt x="939" y="1053"/>
                  </a:lnTo>
                  <a:lnTo>
                    <a:pt x="946" y="1041"/>
                  </a:lnTo>
                  <a:lnTo>
                    <a:pt x="946" y="1028"/>
                  </a:lnTo>
                  <a:lnTo>
                    <a:pt x="953" y="1015"/>
                  </a:lnTo>
                  <a:lnTo>
                    <a:pt x="953" y="996"/>
                  </a:lnTo>
                  <a:lnTo>
                    <a:pt x="960" y="977"/>
                  </a:lnTo>
                  <a:lnTo>
                    <a:pt x="960" y="958"/>
                  </a:lnTo>
                  <a:lnTo>
                    <a:pt x="960" y="932"/>
                  </a:lnTo>
                  <a:lnTo>
                    <a:pt x="967" y="906"/>
                  </a:lnTo>
                  <a:lnTo>
                    <a:pt x="967" y="881"/>
                  </a:lnTo>
                  <a:lnTo>
                    <a:pt x="973" y="855"/>
                  </a:lnTo>
                  <a:lnTo>
                    <a:pt x="973" y="830"/>
                  </a:lnTo>
                  <a:lnTo>
                    <a:pt x="980" y="798"/>
                  </a:lnTo>
                  <a:lnTo>
                    <a:pt x="980" y="766"/>
                  </a:lnTo>
                  <a:lnTo>
                    <a:pt x="987" y="741"/>
                  </a:lnTo>
                  <a:lnTo>
                    <a:pt x="987" y="709"/>
                  </a:lnTo>
                  <a:lnTo>
                    <a:pt x="994" y="677"/>
                  </a:lnTo>
                  <a:lnTo>
                    <a:pt x="994" y="638"/>
                  </a:lnTo>
                  <a:lnTo>
                    <a:pt x="1001" y="607"/>
                  </a:lnTo>
                  <a:lnTo>
                    <a:pt x="1001" y="575"/>
                  </a:lnTo>
                  <a:lnTo>
                    <a:pt x="1007" y="543"/>
                  </a:lnTo>
                  <a:lnTo>
                    <a:pt x="1007" y="504"/>
                  </a:lnTo>
                  <a:lnTo>
                    <a:pt x="1014" y="472"/>
                  </a:lnTo>
                  <a:lnTo>
                    <a:pt x="1014" y="441"/>
                  </a:lnTo>
                  <a:lnTo>
                    <a:pt x="1021" y="402"/>
                  </a:lnTo>
                  <a:lnTo>
                    <a:pt x="1021" y="370"/>
                  </a:lnTo>
                  <a:lnTo>
                    <a:pt x="1028" y="338"/>
                  </a:lnTo>
                  <a:lnTo>
                    <a:pt x="1028" y="313"/>
                  </a:lnTo>
                  <a:lnTo>
                    <a:pt x="1035" y="281"/>
                  </a:lnTo>
                  <a:lnTo>
                    <a:pt x="1035" y="249"/>
                  </a:lnTo>
                  <a:lnTo>
                    <a:pt x="1042" y="224"/>
                  </a:lnTo>
                  <a:lnTo>
                    <a:pt x="1042" y="198"/>
                  </a:lnTo>
                  <a:lnTo>
                    <a:pt x="1048" y="172"/>
                  </a:lnTo>
                  <a:lnTo>
                    <a:pt x="1048" y="147"/>
                  </a:lnTo>
                  <a:lnTo>
                    <a:pt x="1055" y="121"/>
                  </a:lnTo>
                  <a:lnTo>
                    <a:pt x="1055" y="102"/>
                  </a:lnTo>
                  <a:lnTo>
                    <a:pt x="1062" y="83"/>
                  </a:lnTo>
                  <a:lnTo>
                    <a:pt x="1062" y="64"/>
                  </a:lnTo>
                  <a:lnTo>
                    <a:pt x="1069" y="51"/>
                  </a:lnTo>
                  <a:lnTo>
                    <a:pt x="1069" y="38"/>
                  </a:lnTo>
                  <a:lnTo>
                    <a:pt x="1076" y="26"/>
                  </a:lnTo>
                  <a:lnTo>
                    <a:pt x="1076" y="19"/>
                  </a:lnTo>
                  <a:lnTo>
                    <a:pt x="1082" y="7"/>
                  </a:lnTo>
                  <a:lnTo>
                    <a:pt x="1089" y="0"/>
                  </a:lnTo>
                  <a:lnTo>
                    <a:pt x="1096" y="7"/>
                  </a:lnTo>
                  <a:lnTo>
                    <a:pt x="1103" y="7"/>
                  </a:lnTo>
                  <a:lnTo>
                    <a:pt x="1103" y="19"/>
                  </a:lnTo>
                  <a:lnTo>
                    <a:pt x="1110" y="26"/>
                  </a:lnTo>
                  <a:lnTo>
                    <a:pt x="1110" y="38"/>
                  </a:lnTo>
                  <a:lnTo>
                    <a:pt x="1116" y="51"/>
                  </a:lnTo>
                  <a:lnTo>
                    <a:pt x="1116" y="64"/>
                  </a:lnTo>
                  <a:lnTo>
                    <a:pt x="1123" y="83"/>
                  </a:lnTo>
                  <a:lnTo>
                    <a:pt x="1123" y="102"/>
                  </a:lnTo>
                  <a:lnTo>
                    <a:pt x="1130" y="121"/>
                  </a:lnTo>
                  <a:lnTo>
                    <a:pt x="1130" y="147"/>
                  </a:lnTo>
                  <a:lnTo>
                    <a:pt x="1137" y="172"/>
                  </a:lnTo>
                  <a:lnTo>
                    <a:pt x="1137" y="198"/>
                  </a:lnTo>
                  <a:lnTo>
                    <a:pt x="1144" y="224"/>
                  </a:lnTo>
                  <a:lnTo>
                    <a:pt x="1144" y="249"/>
                  </a:lnTo>
                  <a:lnTo>
                    <a:pt x="1150" y="281"/>
                  </a:lnTo>
                  <a:lnTo>
                    <a:pt x="1150" y="313"/>
                  </a:lnTo>
                  <a:lnTo>
                    <a:pt x="1157" y="338"/>
                  </a:lnTo>
                  <a:lnTo>
                    <a:pt x="1157" y="370"/>
                  </a:lnTo>
                  <a:lnTo>
                    <a:pt x="1164" y="402"/>
                  </a:lnTo>
                  <a:lnTo>
                    <a:pt x="1164" y="441"/>
                  </a:lnTo>
                  <a:lnTo>
                    <a:pt x="1171" y="472"/>
                  </a:lnTo>
                  <a:lnTo>
                    <a:pt x="1171" y="504"/>
                  </a:lnTo>
                  <a:lnTo>
                    <a:pt x="1178" y="536"/>
                  </a:lnTo>
                  <a:lnTo>
                    <a:pt x="1178" y="575"/>
                  </a:lnTo>
                  <a:lnTo>
                    <a:pt x="1184" y="607"/>
                  </a:lnTo>
                  <a:lnTo>
                    <a:pt x="1184" y="638"/>
                  </a:lnTo>
                  <a:lnTo>
                    <a:pt x="1191" y="677"/>
                  </a:lnTo>
                  <a:lnTo>
                    <a:pt x="1191" y="709"/>
                  </a:lnTo>
                  <a:lnTo>
                    <a:pt x="1198" y="741"/>
                  </a:lnTo>
                  <a:lnTo>
                    <a:pt x="1198" y="766"/>
                  </a:lnTo>
                  <a:lnTo>
                    <a:pt x="1198" y="798"/>
                  </a:lnTo>
                  <a:lnTo>
                    <a:pt x="1205" y="830"/>
                  </a:lnTo>
                  <a:lnTo>
                    <a:pt x="1205" y="855"/>
                  </a:lnTo>
                  <a:lnTo>
                    <a:pt x="1212" y="881"/>
                  </a:lnTo>
                  <a:lnTo>
                    <a:pt x="1212" y="906"/>
                  </a:lnTo>
                  <a:lnTo>
                    <a:pt x="1218" y="932"/>
                  </a:lnTo>
                  <a:lnTo>
                    <a:pt x="1218" y="958"/>
                  </a:lnTo>
                  <a:lnTo>
                    <a:pt x="1225" y="977"/>
                  </a:lnTo>
                  <a:lnTo>
                    <a:pt x="1225" y="996"/>
                  </a:lnTo>
                  <a:lnTo>
                    <a:pt x="1232" y="1015"/>
                  </a:lnTo>
                  <a:lnTo>
                    <a:pt x="1232" y="1028"/>
                  </a:lnTo>
                  <a:lnTo>
                    <a:pt x="1239" y="1041"/>
                  </a:lnTo>
                  <a:lnTo>
                    <a:pt x="1239" y="1053"/>
                  </a:lnTo>
                  <a:lnTo>
                    <a:pt x="1246" y="1060"/>
                  </a:lnTo>
                  <a:lnTo>
                    <a:pt x="1246" y="1072"/>
                  </a:lnTo>
                  <a:lnTo>
                    <a:pt x="1253" y="1079"/>
                  </a:lnTo>
                  <a:lnTo>
                    <a:pt x="1259" y="1079"/>
                  </a:lnTo>
                  <a:lnTo>
                    <a:pt x="1266" y="1072"/>
                  </a:lnTo>
                  <a:lnTo>
                    <a:pt x="1273" y="1060"/>
                  </a:lnTo>
                  <a:lnTo>
                    <a:pt x="1273" y="1053"/>
                  </a:lnTo>
                  <a:lnTo>
                    <a:pt x="1280" y="1041"/>
                  </a:lnTo>
                  <a:lnTo>
                    <a:pt x="1280" y="1028"/>
                  </a:lnTo>
                  <a:lnTo>
                    <a:pt x="1287" y="1015"/>
                  </a:lnTo>
                  <a:lnTo>
                    <a:pt x="1287" y="996"/>
                  </a:lnTo>
                  <a:lnTo>
                    <a:pt x="1293" y="977"/>
                  </a:lnTo>
                  <a:lnTo>
                    <a:pt x="1293" y="958"/>
                  </a:lnTo>
                  <a:lnTo>
                    <a:pt x="1300" y="932"/>
                  </a:lnTo>
                  <a:lnTo>
                    <a:pt x="1300" y="906"/>
                  </a:lnTo>
                  <a:lnTo>
                    <a:pt x="1307" y="881"/>
                  </a:lnTo>
                  <a:lnTo>
                    <a:pt x="1307" y="855"/>
                  </a:lnTo>
                  <a:lnTo>
                    <a:pt x="1314" y="830"/>
                  </a:lnTo>
                  <a:lnTo>
                    <a:pt x="1314" y="798"/>
                  </a:lnTo>
                  <a:lnTo>
                    <a:pt x="1321" y="766"/>
                  </a:lnTo>
                  <a:lnTo>
                    <a:pt x="1321" y="741"/>
                  </a:lnTo>
                  <a:lnTo>
                    <a:pt x="1327" y="709"/>
                  </a:lnTo>
                  <a:lnTo>
                    <a:pt x="1327" y="677"/>
                  </a:lnTo>
                  <a:lnTo>
                    <a:pt x="1334" y="638"/>
                  </a:lnTo>
                  <a:lnTo>
                    <a:pt x="1334" y="607"/>
                  </a:lnTo>
                  <a:lnTo>
                    <a:pt x="1341" y="575"/>
                  </a:lnTo>
                  <a:lnTo>
                    <a:pt x="1341" y="543"/>
                  </a:lnTo>
                  <a:lnTo>
                    <a:pt x="1348" y="504"/>
                  </a:lnTo>
                  <a:lnTo>
                    <a:pt x="1348" y="472"/>
                  </a:lnTo>
                  <a:lnTo>
                    <a:pt x="1355" y="441"/>
                  </a:lnTo>
                  <a:lnTo>
                    <a:pt x="1355" y="402"/>
                  </a:lnTo>
                  <a:lnTo>
                    <a:pt x="1361" y="370"/>
                  </a:lnTo>
                  <a:lnTo>
                    <a:pt x="1361" y="338"/>
                  </a:lnTo>
                  <a:lnTo>
                    <a:pt x="1368" y="313"/>
                  </a:lnTo>
                  <a:lnTo>
                    <a:pt x="1368" y="281"/>
                  </a:lnTo>
                  <a:lnTo>
                    <a:pt x="1375" y="249"/>
                  </a:lnTo>
                  <a:lnTo>
                    <a:pt x="1375" y="224"/>
                  </a:lnTo>
                  <a:lnTo>
                    <a:pt x="1382" y="198"/>
                  </a:lnTo>
                  <a:lnTo>
                    <a:pt x="1382" y="172"/>
                  </a:lnTo>
                  <a:lnTo>
                    <a:pt x="1389" y="147"/>
                  </a:lnTo>
                  <a:lnTo>
                    <a:pt x="1389" y="121"/>
                  </a:lnTo>
                  <a:lnTo>
                    <a:pt x="1395" y="102"/>
                  </a:lnTo>
                  <a:lnTo>
                    <a:pt x="1395" y="83"/>
                  </a:lnTo>
                  <a:lnTo>
                    <a:pt x="1402" y="64"/>
                  </a:lnTo>
                  <a:lnTo>
                    <a:pt x="1402" y="51"/>
                  </a:lnTo>
                  <a:lnTo>
                    <a:pt x="1409" y="38"/>
                  </a:lnTo>
                  <a:lnTo>
                    <a:pt x="1409" y="26"/>
                  </a:lnTo>
                  <a:lnTo>
                    <a:pt x="1416" y="19"/>
                  </a:lnTo>
                  <a:lnTo>
                    <a:pt x="1416" y="7"/>
                  </a:lnTo>
                  <a:lnTo>
                    <a:pt x="1423" y="0"/>
                  </a:lnTo>
                  <a:lnTo>
                    <a:pt x="1430" y="0"/>
                  </a:lnTo>
                  <a:lnTo>
                    <a:pt x="1436" y="7"/>
                  </a:lnTo>
                  <a:lnTo>
                    <a:pt x="1436" y="19"/>
                  </a:lnTo>
                  <a:lnTo>
                    <a:pt x="1443" y="26"/>
                  </a:lnTo>
                  <a:lnTo>
                    <a:pt x="1443" y="38"/>
                  </a:lnTo>
                  <a:lnTo>
                    <a:pt x="1450" y="51"/>
                  </a:lnTo>
                  <a:lnTo>
                    <a:pt x="1450" y="64"/>
                  </a:lnTo>
                  <a:lnTo>
                    <a:pt x="1457" y="83"/>
                  </a:lnTo>
                  <a:lnTo>
                    <a:pt x="1457" y="102"/>
                  </a:lnTo>
                  <a:lnTo>
                    <a:pt x="1464" y="121"/>
                  </a:lnTo>
                  <a:lnTo>
                    <a:pt x="1464" y="147"/>
                  </a:lnTo>
                  <a:lnTo>
                    <a:pt x="1470" y="172"/>
                  </a:lnTo>
                  <a:lnTo>
                    <a:pt x="1470" y="198"/>
                  </a:lnTo>
                  <a:lnTo>
                    <a:pt x="1477" y="224"/>
                  </a:lnTo>
                  <a:lnTo>
                    <a:pt x="1477" y="249"/>
                  </a:lnTo>
                  <a:lnTo>
                    <a:pt x="1484" y="281"/>
                  </a:lnTo>
                  <a:lnTo>
                    <a:pt x="1484" y="313"/>
                  </a:lnTo>
                  <a:lnTo>
                    <a:pt x="1491" y="338"/>
                  </a:lnTo>
                  <a:lnTo>
                    <a:pt x="1491" y="370"/>
                  </a:lnTo>
                  <a:lnTo>
                    <a:pt x="1498" y="402"/>
                  </a:lnTo>
                  <a:lnTo>
                    <a:pt x="1498" y="441"/>
                  </a:lnTo>
                  <a:lnTo>
                    <a:pt x="1504" y="472"/>
                  </a:lnTo>
                  <a:lnTo>
                    <a:pt x="1504" y="504"/>
                  </a:lnTo>
                  <a:lnTo>
                    <a:pt x="1511" y="536"/>
                  </a:lnTo>
                  <a:lnTo>
                    <a:pt x="1511" y="575"/>
                  </a:lnTo>
                  <a:lnTo>
                    <a:pt x="1518" y="607"/>
                  </a:lnTo>
                  <a:lnTo>
                    <a:pt x="1518" y="638"/>
                  </a:lnTo>
                  <a:lnTo>
                    <a:pt x="1525" y="677"/>
                  </a:lnTo>
                  <a:lnTo>
                    <a:pt x="1525" y="709"/>
                  </a:lnTo>
                  <a:lnTo>
                    <a:pt x="1532" y="741"/>
                  </a:lnTo>
                  <a:lnTo>
                    <a:pt x="1532" y="766"/>
                  </a:lnTo>
                  <a:lnTo>
                    <a:pt x="1538" y="798"/>
                  </a:lnTo>
                  <a:lnTo>
                    <a:pt x="1538" y="830"/>
                  </a:lnTo>
                  <a:lnTo>
                    <a:pt x="1545" y="855"/>
                  </a:lnTo>
                  <a:lnTo>
                    <a:pt x="1545" y="881"/>
                  </a:lnTo>
                  <a:lnTo>
                    <a:pt x="1552" y="906"/>
                  </a:lnTo>
                  <a:lnTo>
                    <a:pt x="1552" y="932"/>
                  </a:lnTo>
                  <a:lnTo>
                    <a:pt x="1559" y="958"/>
                  </a:lnTo>
                  <a:lnTo>
                    <a:pt x="1559" y="977"/>
                  </a:lnTo>
                  <a:lnTo>
                    <a:pt x="1566" y="996"/>
                  </a:lnTo>
                  <a:lnTo>
                    <a:pt x="1566" y="1015"/>
                  </a:lnTo>
                  <a:lnTo>
                    <a:pt x="1572" y="1028"/>
                  </a:lnTo>
                  <a:lnTo>
                    <a:pt x="1572" y="1041"/>
                  </a:lnTo>
                  <a:lnTo>
                    <a:pt x="1579" y="1053"/>
                  </a:lnTo>
                  <a:lnTo>
                    <a:pt x="1579" y="1060"/>
                  </a:lnTo>
                  <a:lnTo>
                    <a:pt x="1586" y="1072"/>
                  </a:lnTo>
                  <a:lnTo>
                    <a:pt x="1593" y="1079"/>
                  </a:lnTo>
                  <a:lnTo>
                    <a:pt x="1600" y="1072"/>
                  </a:lnTo>
                  <a:lnTo>
                    <a:pt x="1607" y="1072"/>
                  </a:lnTo>
                  <a:lnTo>
                    <a:pt x="1607" y="1060"/>
                  </a:lnTo>
                  <a:lnTo>
                    <a:pt x="1613" y="1053"/>
                  </a:lnTo>
                  <a:lnTo>
                    <a:pt x="1613" y="1041"/>
                  </a:lnTo>
                  <a:lnTo>
                    <a:pt x="1620" y="1028"/>
                  </a:lnTo>
                  <a:lnTo>
                    <a:pt x="1620" y="1015"/>
                  </a:lnTo>
                  <a:lnTo>
                    <a:pt x="1627" y="996"/>
                  </a:lnTo>
                  <a:lnTo>
                    <a:pt x="1627" y="977"/>
                  </a:lnTo>
                  <a:lnTo>
                    <a:pt x="1634" y="958"/>
                  </a:lnTo>
                  <a:lnTo>
                    <a:pt x="1634" y="932"/>
                  </a:lnTo>
                  <a:lnTo>
                    <a:pt x="1641" y="906"/>
                  </a:lnTo>
                  <a:lnTo>
                    <a:pt x="1641" y="881"/>
                  </a:lnTo>
                  <a:lnTo>
                    <a:pt x="1647" y="855"/>
                  </a:lnTo>
                  <a:lnTo>
                    <a:pt x="1647" y="830"/>
                  </a:lnTo>
                  <a:lnTo>
                    <a:pt x="1654" y="798"/>
                  </a:lnTo>
                  <a:lnTo>
                    <a:pt x="1654" y="766"/>
                  </a:lnTo>
                  <a:lnTo>
                    <a:pt x="1661" y="741"/>
                  </a:lnTo>
                  <a:lnTo>
                    <a:pt x="1661" y="709"/>
                  </a:lnTo>
                  <a:lnTo>
                    <a:pt x="1668" y="677"/>
                  </a:lnTo>
                  <a:lnTo>
                    <a:pt x="1668" y="638"/>
                  </a:lnTo>
                  <a:lnTo>
                    <a:pt x="1675" y="607"/>
                  </a:lnTo>
                  <a:lnTo>
                    <a:pt x="1675" y="575"/>
                  </a:lnTo>
                  <a:lnTo>
                    <a:pt x="1681" y="543"/>
                  </a:lnTo>
                  <a:lnTo>
                    <a:pt x="1681" y="504"/>
                  </a:lnTo>
                  <a:lnTo>
                    <a:pt x="1681" y="472"/>
                  </a:lnTo>
                  <a:lnTo>
                    <a:pt x="1688" y="441"/>
                  </a:lnTo>
                  <a:lnTo>
                    <a:pt x="1688" y="402"/>
                  </a:lnTo>
                  <a:lnTo>
                    <a:pt x="1695" y="370"/>
                  </a:lnTo>
                  <a:lnTo>
                    <a:pt x="1695" y="338"/>
                  </a:lnTo>
                  <a:lnTo>
                    <a:pt x="1702" y="313"/>
                  </a:lnTo>
                  <a:lnTo>
                    <a:pt x="1702" y="281"/>
                  </a:lnTo>
                  <a:lnTo>
                    <a:pt x="1709" y="249"/>
                  </a:lnTo>
                  <a:lnTo>
                    <a:pt x="1709" y="224"/>
                  </a:lnTo>
                  <a:lnTo>
                    <a:pt x="1715" y="198"/>
                  </a:lnTo>
                  <a:lnTo>
                    <a:pt x="1715" y="172"/>
                  </a:lnTo>
                  <a:lnTo>
                    <a:pt x="1722" y="147"/>
                  </a:lnTo>
                  <a:lnTo>
                    <a:pt x="1722" y="121"/>
                  </a:lnTo>
                  <a:lnTo>
                    <a:pt x="1729" y="102"/>
                  </a:lnTo>
                  <a:lnTo>
                    <a:pt x="1729" y="83"/>
                  </a:lnTo>
                  <a:lnTo>
                    <a:pt x="1736" y="64"/>
                  </a:lnTo>
                  <a:lnTo>
                    <a:pt x="1736" y="51"/>
                  </a:lnTo>
                  <a:lnTo>
                    <a:pt x="1743" y="38"/>
                  </a:lnTo>
                  <a:lnTo>
                    <a:pt x="1743" y="26"/>
                  </a:lnTo>
                  <a:lnTo>
                    <a:pt x="1749" y="19"/>
                  </a:lnTo>
                  <a:lnTo>
                    <a:pt x="1749" y="7"/>
                  </a:lnTo>
                  <a:lnTo>
                    <a:pt x="1756" y="0"/>
                  </a:lnTo>
                  <a:lnTo>
                    <a:pt x="1763" y="0"/>
                  </a:lnTo>
                  <a:lnTo>
                    <a:pt x="1770" y="7"/>
                  </a:lnTo>
                  <a:lnTo>
                    <a:pt x="1777" y="19"/>
                  </a:lnTo>
                  <a:lnTo>
                    <a:pt x="1777" y="26"/>
                  </a:lnTo>
                  <a:lnTo>
                    <a:pt x="1783" y="38"/>
                  </a:lnTo>
                  <a:lnTo>
                    <a:pt x="1783" y="51"/>
                  </a:lnTo>
                  <a:lnTo>
                    <a:pt x="1790" y="64"/>
                  </a:lnTo>
                  <a:lnTo>
                    <a:pt x="1790" y="83"/>
                  </a:lnTo>
                  <a:lnTo>
                    <a:pt x="1797" y="102"/>
                  </a:lnTo>
                  <a:lnTo>
                    <a:pt x="1797" y="121"/>
                  </a:lnTo>
                  <a:lnTo>
                    <a:pt x="1804" y="147"/>
                  </a:lnTo>
                  <a:lnTo>
                    <a:pt x="1804" y="172"/>
                  </a:lnTo>
                  <a:lnTo>
                    <a:pt x="1811" y="198"/>
                  </a:lnTo>
                  <a:lnTo>
                    <a:pt x="1811" y="224"/>
                  </a:lnTo>
                  <a:lnTo>
                    <a:pt x="1818" y="249"/>
                  </a:lnTo>
                  <a:lnTo>
                    <a:pt x="1818" y="281"/>
                  </a:lnTo>
                  <a:lnTo>
                    <a:pt x="1824" y="313"/>
                  </a:lnTo>
                  <a:lnTo>
                    <a:pt x="1824" y="338"/>
                  </a:lnTo>
                  <a:lnTo>
                    <a:pt x="1831" y="370"/>
                  </a:lnTo>
                  <a:lnTo>
                    <a:pt x="1831" y="402"/>
                  </a:lnTo>
                  <a:lnTo>
                    <a:pt x="1838" y="441"/>
                  </a:lnTo>
                  <a:lnTo>
                    <a:pt x="1838" y="472"/>
                  </a:lnTo>
                  <a:lnTo>
                    <a:pt x="1845" y="504"/>
                  </a:lnTo>
                  <a:lnTo>
                    <a:pt x="1845" y="536"/>
                  </a:lnTo>
                  <a:lnTo>
                    <a:pt x="1852" y="575"/>
                  </a:lnTo>
                  <a:lnTo>
                    <a:pt x="1852" y="607"/>
                  </a:lnTo>
                  <a:lnTo>
                    <a:pt x="1858" y="638"/>
                  </a:lnTo>
                  <a:lnTo>
                    <a:pt x="1858" y="677"/>
                  </a:lnTo>
                  <a:lnTo>
                    <a:pt x="1865" y="709"/>
                  </a:lnTo>
                  <a:lnTo>
                    <a:pt x="1865" y="741"/>
                  </a:lnTo>
                  <a:lnTo>
                    <a:pt x="1872" y="766"/>
                  </a:lnTo>
                  <a:lnTo>
                    <a:pt x="1872" y="798"/>
                  </a:lnTo>
                  <a:lnTo>
                    <a:pt x="1879" y="830"/>
                  </a:lnTo>
                  <a:lnTo>
                    <a:pt x="1879" y="855"/>
                  </a:lnTo>
                  <a:lnTo>
                    <a:pt x="1886" y="881"/>
                  </a:lnTo>
                  <a:lnTo>
                    <a:pt x="1886" y="906"/>
                  </a:lnTo>
                  <a:lnTo>
                    <a:pt x="1892" y="932"/>
                  </a:lnTo>
                  <a:lnTo>
                    <a:pt x="1892" y="958"/>
                  </a:lnTo>
                  <a:lnTo>
                    <a:pt x="1899" y="977"/>
                  </a:lnTo>
                  <a:lnTo>
                    <a:pt x="1899" y="996"/>
                  </a:lnTo>
                  <a:lnTo>
                    <a:pt x="1906" y="1015"/>
                  </a:lnTo>
                  <a:lnTo>
                    <a:pt x="1906" y="1028"/>
                  </a:lnTo>
                  <a:lnTo>
                    <a:pt x="1913" y="1041"/>
                  </a:lnTo>
                  <a:lnTo>
                    <a:pt x="1913" y="1053"/>
                  </a:lnTo>
                  <a:lnTo>
                    <a:pt x="1920" y="1060"/>
                  </a:lnTo>
                  <a:lnTo>
                    <a:pt x="1920" y="1072"/>
                  </a:lnTo>
                  <a:lnTo>
                    <a:pt x="1926" y="1079"/>
                  </a:lnTo>
                  <a:lnTo>
                    <a:pt x="1933" y="1072"/>
                  </a:lnTo>
                  <a:lnTo>
                    <a:pt x="1940" y="1072"/>
                  </a:lnTo>
                  <a:lnTo>
                    <a:pt x="1940" y="1060"/>
                  </a:lnTo>
                  <a:lnTo>
                    <a:pt x="1947" y="1053"/>
                  </a:lnTo>
                  <a:lnTo>
                    <a:pt x="1947" y="1041"/>
                  </a:lnTo>
                  <a:lnTo>
                    <a:pt x="1954" y="1028"/>
                  </a:lnTo>
                  <a:lnTo>
                    <a:pt x="1954" y="1015"/>
                  </a:lnTo>
                  <a:lnTo>
                    <a:pt x="1960" y="996"/>
                  </a:lnTo>
                  <a:lnTo>
                    <a:pt x="1960" y="977"/>
                  </a:lnTo>
                  <a:lnTo>
                    <a:pt x="1967" y="958"/>
                  </a:lnTo>
                  <a:lnTo>
                    <a:pt x="1967" y="932"/>
                  </a:lnTo>
                  <a:lnTo>
                    <a:pt x="1974" y="906"/>
                  </a:lnTo>
                  <a:lnTo>
                    <a:pt x="1974" y="881"/>
                  </a:lnTo>
                  <a:lnTo>
                    <a:pt x="1981" y="855"/>
                  </a:lnTo>
                  <a:lnTo>
                    <a:pt x="1981" y="830"/>
                  </a:lnTo>
                  <a:lnTo>
                    <a:pt x="1988" y="798"/>
                  </a:lnTo>
                  <a:lnTo>
                    <a:pt x="1988" y="766"/>
                  </a:lnTo>
                  <a:lnTo>
                    <a:pt x="1995" y="741"/>
                  </a:lnTo>
                  <a:lnTo>
                    <a:pt x="1995" y="709"/>
                  </a:lnTo>
                  <a:lnTo>
                    <a:pt x="2001" y="677"/>
                  </a:lnTo>
                  <a:lnTo>
                    <a:pt x="2001" y="638"/>
                  </a:lnTo>
                  <a:lnTo>
                    <a:pt x="2008" y="607"/>
                  </a:lnTo>
                  <a:lnTo>
                    <a:pt x="2008" y="575"/>
                  </a:lnTo>
                  <a:lnTo>
                    <a:pt x="2015" y="543"/>
                  </a:lnTo>
                  <a:lnTo>
                    <a:pt x="2015" y="504"/>
                  </a:lnTo>
                  <a:lnTo>
                    <a:pt x="2022" y="472"/>
                  </a:lnTo>
                  <a:lnTo>
                    <a:pt x="2022" y="441"/>
                  </a:lnTo>
                  <a:lnTo>
                    <a:pt x="2029" y="402"/>
                  </a:lnTo>
                  <a:lnTo>
                    <a:pt x="2029" y="370"/>
                  </a:lnTo>
                  <a:lnTo>
                    <a:pt x="2035" y="338"/>
                  </a:lnTo>
                  <a:lnTo>
                    <a:pt x="2035" y="313"/>
                  </a:lnTo>
                  <a:lnTo>
                    <a:pt x="2042" y="281"/>
                  </a:lnTo>
                  <a:lnTo>
                    <a:pt x="2042" y="249"/>
                  </a:lnTo>
                  <a:lnTo>
                    <a:pt x="2049" y="224"/>
                  </a:lnTo>
                  <a:lnTo>
                    <a:pt x="2049" y="198"/>
                  </a:lnTo>
                  <a:lnTo>
                    <a:pt x="2056" y="172"/>
                  </a:lnTo>
                  <a:lnTo>
                    <a:pt x="2056" y="147"/>
                  </a:lnTo>
                  <a:lnTo>
                    <a:pt x="2063" y="121"/>
                  </a:lnTo>
                  <a:lnTo>
                    <a:pt x="2063" y="102"/>
                  </a:lnTo>
                  <a:lnTo>
                    <a:pt x="2069" y="83"/>
                  </a:lnTo>
                  <a:lnTo>
                    <a:pt x="2069" y="64"/>
                  </a:lnTo>
                  <a:lnTo>
                    <a:pt x="2076" y="51"/>
                  </a:lnTo>
                  <a:lnTo>
                    <a:pt x="2076" y="38"/>
                  </a:lnTo>
                  <a:lnTo>
                    <a:pt x="2083" y="26"/>
                  </a:lnTo>
                  <a:lnTo>
                    <a:pt x="2083" y="19"/>
                  </a:lnTo>
                  <a:lnTo>
                    <a:pt x="2090" y="7"/>
                  </a:lnTo>
                  <a:lnTo>
                    <a:pt x="2097" y="0"/>
                  </a:lnTo>
                  <a:lnTo>
                    <a:pt x="2103" y="7"/>
                  </a:lnTo>
                  <a:lnTo>
                    <a:pt x="2110" y="7"/>
                  </a:lnTo>
                  <a:lnTo>
                    <a:pt x="2110" y="19"/>
                  </a:lnTo>
                  <a:lnTo>
                    <a:pt x="2117" y="26"/>
                  </a:lnTo>
                  <a:lnTo>
                    <a:pt x="2117" y="38"/>
                  </a:lnTo>
                  <a:lnTo>
                    <a:pt x="2124" y="51"/>
                  </a:lnTo>
                  <a:lnTo>
                    <a:pt x="2124" y="64"/>
                  </a:lnTo>
                  <a:lnTo>
                    <a:pt x="2131" y="83"/>
                  </a:lnTo>
                  <a:lnTo>
                    <a:pt x="2131" y="102"/>
                  </a:lnTo>
                  <a:lnTo>
                    <a:pt x="2137" y="121"/>
                  </a:lnTo>
                  <a:lnTo>
                    <a:pt x="2137" y="147"/>
                  </a:lnTo>
                  <a:lnTo>
                    <a:pt x="2144" y="172"/>
                  </a:lnTo>
                  <a:lnTo>
                    <a:pt x="2144" y="198"/>
                  </a:lnTo>
                  <a:lnTo>
                    <a:pt x="2151" y="224"/>
                  </a:lnTo>
                  <a:lnTo>
                    <a:pt x="2151" y="249"/>
                  </a:lnTo>
                  <a:lnTo>
                    <a:pt x="2158" y="281"/>
                  </a:lnTo>
                  <a:lnTo>
                    <a:pt x="2158" y="313"/>
                  </a:lnTo>
                  <a:lnTo>
                    <a:pt x="2158" y="338"/>
                  </a:lnTo>
                  <a:lnTo>
                    <a:pt x="2165" y="370"/>
                  </a:lnTo>
                  <a:lnTo>
                    <a:pt x="2165" y="402"/>
                  </a:lnTo>
                  <a:lnTo>
                    <a:pt x="2171" y="441"/>
                  </a:lnTo>
                  <a:lnTo>
                    <a:pt x="2171" y="472"/>
                  </a:lnTo>
                  <a:lnTo>
                    <a:pt x="2178" y="504"/>
                  </a:lnTo>
                  <a:lnTo>
                    <a:pt x="2178" y="543"/>
                  </a:lnTo>
                  <a:lnTo>
                    <a:pt x="2185" y="575"/>
                  </a:lnTo>
                  <a:lnTo>
                    <a:pt x="2185" y="607"/>
                  </a:lnTo>
                  <a:lnTo>
                    <a:pt x="2192" y="638"/>
                  </a:lnTo>
                  <a:lnTo>
                    <a:pt x="2192" y="677"/>
                  </a:lnTo>
                  <a:lnTo>
                    <a:pt x="2199" y="709"/>
                  </a:lnTo>
                  <a:lnTo>
                    <a:pt x="2199" y="741"/>
                  </a:lnTo>
                  <a:lnTo>
                    <a:pt x="2206" y="766"/>
                  </a:lnTo>
                  <a:lnTo>
                    <a:pt x="2206" y="798"/>
                  </a:lnTo>
                  <a:lnTo>
                    <a:pt x="2212" y="830"/>
                  </a:lnTo>
                  <a:lnTo>
                    <a:pt x="2212" y="855"/>
                  </a:lnTo>
                  <a:lnTo>
                    <a:pt x="2219" y="881"/>
                  </a:lnTo>
                  <a:lnTo>
                    <a:pt x="2219" y="906"/>
                  </a:lnTo>
                  <a:lnTo>
                    <a:pt x="2226" y="932"/>
                  </a:lnTo>
                  <a:lnTo>
                    <a:pt x="2226" y="958"/>
                  </a:lnTo>
                  <a:lnTo>
                    <a:pt x="2233" y="977"/>
                  </a:lnTo>
                  <a:lnTo>
                    <a:pt x="2233" y="996"/>
                  </a:lnTo>
                  <a:lnTo>
                    <a:pt x="2240" y="1015"/>
                  </a:lnTo>
                  <a:lnTo>
                    <a:pt x="2240" y="1028"/>
                  </a:lnTo>
                  <a:lnTo>
                    <a:pt x="2246" y="1041"/>
                  </a:lnTo>
                  <a:lnTo>
                    <a:pt x="2246" y="1053"/>
                  </a:lnTo>
                  <a:lnTo>
                    <a:pt x="2253" y="1060"/>
                  </a:lnTo>
                  <a:lnTo>
                    <a:pt x="2253" y="1072"/>
                  </a:lnTo>
                  <a:lnTo>
                    <a:pt x="2260" y="1079"/>
                  </a:lnTo>
                  <a:lnTo>
                    <a:pt x="2267" y="1079"/>
                  </a:lnTo>
                  <a:lnTo>
                    <a:pt x="2274" y="1072"/>
                  </a:lnTo>
                  <a:lnTo>
                    <a:pt x="2280" y="1060"/>
                  </a:lnTo>
                  <a:lnTo>
                    <a:pt x="2280" y="1053"/>
                  </a:lnTo>
                  <a:lnTo>
                    <a:pt x="2287" y="1041"/>
                  </a:lnTo>
                  <a:lnTo>
                    <a:pt x="2287" y="1028"/>
                  </a:lnTo>
                  <a:lnTo>
                    <a:pt x="2294" y="1015"/>
                  </a:lnTo>
                  <a:lnTo>
                    <a:pt x="2294" y="996"/>
                  </a:lnTo>
                  <a:lnTo>
                    <a:pt x="2301" y="977"/>
                  </a:lnTo>
                  <a:lnTo>
                    <a:pt x="2301" y="958"/>
                  </a:lnTo>
                  <a:lnTo>
                    <a:pt x="2308" y="932"/>
                  </a:lnTo>
                  <a:lnTo>
                    <a:pt x="2308" y="906"/>
                  </a:lnTo>
                  <a:lnTo>
                    <a:pt x="2314" y="881"/>
                  </a:lnTo>
                  <a:lnTo>
                    <a:pt x="2314" y="855"/>
                  </a:lnTo>
                  <a:lnTo>
                    <a:pt x="2321" y="830"/>
                  </a:lnTo>
                  <a:lnTo>
                    <a:pt x="2321" y="798"/>
                  </a:lnTo>
                  <a:lnTo>
                    <a:pt x="2328" y="766"/>
                  </a:lnTo>
                  <a:lnTo>
                    <a:pt x="2328" y="741"/>
                  </a:lnTo>
                  <a:lnTo>
                    <a:pt x="2335" y="709"/>
                  </a:lnTo>
                  <a:lnTo>
                    <a:pt x="2335" y="677"/>
                  </a:lnTo>
                  <a:lnTo>
                    <a:pt x="2342" y="638"/>
                  </a:lnTo>
                  <a:lnTo>
                    <a:pt x="2342" y="607"/>
                  </a:lnTo>
                  <a:lnTo>
                    <a:pt x="2348" y="575"/>
                  </a:lnTo>
                  <a:lnTo>
                    <a:pt x="2348" y="543"/>
                  </a:lnTo>
                  <a:lnTo>
                    <a:pt x="2355" y="504"/>
                  </a:lnTo>
                  <a:lnTo>
                    <a:pt x="2355" y="472"/>
                  </a:lnTo>
                  <a:lnTo>
                    <a:pt x="2362" y="441"/>
                  </a:lnTo>
                  <a:lnTo>
                    <a:pt x="2362" y="402"/>
                  </a:lnTo>
                  <a:lnTo>
                    <a:pt x="2369" y="370"/>
                  </a:lnTo>
                  <a:lnTo>
                    <a:pt x="2369" y="338"/>
                  </a:lnTo>
                  <a:lnTo>
                    <a:pt x="2376" y="313"/>
                  </a:lnTo>
                  <a:lnTo>
                    <a:pt x="2376" y="281"/>
                  </a:lnTo>
                  <a:lnTo>
                    <a:pt x="2383" y="249"/>
                  </a:lnTo>
                  <a:lnTo>
                    <a:pt x="2383" y="224"/>
                  </a:lnTo>
                  <a:lnTo>
                    <a:pt x="2389" y="198"/>
                  </a:lnTo>
                  <a:lnTo>
                    <a:pt x="2389" y="172"/>
                  </a:lnTo>
                  <a:lnTo>
                    <a:pt x="2396" y="147"/>
                  </a:lnTo>
                  <a:lnTo>
                    <a:pt x="2396" y="121"/>
                  </a:lnTo>
                  <a:lnTo>
                    <a:pt x="2396" y="102"/>
                  </a:lnTo>
                  <a:lnTo>
                    <a:pt x="2403" y="83"/>
                  </a:lnTo>
                  <a:lnTo>
                    <a:pt x="2403" y="64"/>
                  </a:lnTo>
                  <a:lnTo>
                    <a:pt x="2410" y="51"/>
                  </a:lnTo>
                  <a:lnTo>
                    <a:pt x="2410" y="38"/>
                  </a:lnTo>
                  <a:lnTo>
                    <a:pt x="2417" y="26"/>
                  </a:lnTo>
                  <a:lnTo>
                    <a:pt x="2417" y="19"/>
                  </a:lnTo>
                  <a:lnTo>
                    <a:pt x="2423" y="7"/>
                  </a:lnTo>
                  <a:lnTo>
                    <a:pt x="2430" y="0"/>
                  </a:lnTo>
                  <a:lnTo>
                    <a:pt x="2437" y="7"/>
                  </a:lnTo>
                  <a:lnTo>
                    <a:pt x="2444" y="7"/>
                  </a:lnTo>
                  <a:lnTo>
                    <a:pt x="2444" y="19"/>
                  </a:lnTo>
                  <a:lnTo>
                    <a:pt x="2451" y="26"/>
                  </a:lnTo>
                  <a:lnTo>
                    <a:pt x="2451" y="38"/>
                  </a:lnTo>
                  <a:lnTo>
                    <a:pt x="2457" y="51"/>
                  </a:lnTo>
                  <a:lnTo>
                    <a:pt x="2457" y="64"/>
                  </a:lnTo>
                  <a:lnTo>
                    <a:pt x="2464" y="83"/>
                  </a:lnTo>
                  <a:lnTo>
                    <a:pt x="2464" y="102"/>
                  </a:lnTo>
                  <a:lnTo>
                    <a:pt x="2471" y="121"/>
                  </a:lnTo>
                  <a:lnTo>
                    <a:pt x="2471" y="147"/>
                  </a:lnTo>
                  <a:lnTo>
                    <a:pt x="2478" y="172"/>
                  </a:lnTo>
                  <a:lnTo>
                    <a:pt x="2478" y="198"/>
                  </a:lnTo>
                  <a:lnTo>
                    <a:pt x="2485" y="224"/>
                  </a:lnTo>
                  <a:lnTo>
                    <a:pt x="2485" y="249"/>
                  </a:lnTo>
                  <a:lnTo>
                    <a:pt x="2491" y="281"/>
                  </a:lnTo>
                  <a:lnTo>
                    <a:pt x="2491" y="313"/>
                  </a:lnTo>
                  <a:lnTo>
                    <a:pt x="2498" y="338"/>
                  </a:lnTo>
                  <a:lnTo>
                    <a:pt x="2498" y="370"/>
                  </a:lnTo>
                  <a:lnTo>
                    <a:pt x="2505" y="402"/>
                  </a:lnTo>
                  <a:lnTo>
                    <a:pt x="2505" y="441"/>
                  </a:lnTo>
                  <a:lnTo>
                    <a:pt x="2512" y="472"/>
                  </a:lnTo>
                  <a:lnTo>
                    <a:pt x="2512" y="504"/>
                  </a:lnTo>
                  <a:lnTo>
                    <a:pt x="2519" y="536"/>
                  </a:lnTo>
                  <a:lnTo>
                    <a:pt x="2519" y="575"/>
                  </a:lnTo>
                  <a:lnTo>
                    <a:pt x="2525" y="607"/>
                  </a:lnTo>
                  <a:lnTo>
                    <a:pt x="2525" y="638"/>
                  </a:lnTo>
                  <a:lnTo>
                    <a:pt x="2532" y="677"/>
                  </a:lnTo>
                  <a:lnTo>
                    <a:pt x="2532" y="709"/>
                  </a:lnTo>
                  <a:lnTo>
                    <a:pt x="2539" y="741"/>
                  </a:lnTo>
                  <a:lnTo>
                    <a:pt x="2539" y="766"/>
                  </a:lnTo>
                  <a:lnTo>
                    <a:pt x="2546" y="798"/>
                  </a:lnTo>
                  <a:lnTo>
                    <a:pt x="2546" y="830"/>
                  </a:lnTo>
                  <a:lnTo>
                    <a:pt x="2553" y="855"/>
                  </a:lnTo>
                  <a:lnTo>
                    <a:pt x="2553" y="881"/>
                  </a:lnTo>
                  <a:lnTo>
                    <a:pt x="2560" y="906"/>
                  </a:lnTo>
                  <a:lnTo>
                    <a:pt x="2560" y="932"/>
                  </a:lnTo>
                  <a:lnTo>
                    <a:pt x="2566" y="958"/>
                  </a:lnTo>
                  <a:lnTo>
                    <a:pt x="2566" y="977"/>
                  </a:lnTo>
                  <a:lnTo>
                    <a:pt x="2573" y="996"/>
                  </a:lnTo>
                  <a:lnTo>
                    <a:pt x="2573" y="1015"/>
                  </a:lnTo>
                  <a:lnTo>
                    <a:pt x="2580" y="1028"/>
                  </a:lnTo>
                  <a:lnTo>
                    <a:pt x="2580" y="1041"/>
                  </a:lnTo>
                  <a:lnTo>
                    <a:pt x="2587" y="1053"/>
                  </a:lnTo>
                  <a:lnTo>
                    <a:pt x="2587" y="1060"/>
                  </a:lnTo>
                  <a:lnTo>
                    <a:pt x="2594" y="1072"/>
                  </a:lnTo>
                  <a:lnTo>
                    <a:pt x="2600" y="1079"/>
                  </a:lnTo>
                  <a:lnTo>
                    <a:pt x="2607" y="1072"/>
                  </a:lnTo>
                  <a:lnTo>
                    <a:pt x="2614" y="1072"/>
                  </a:lnTo>
                  <a:lnTo>
                    <a:pt x="2614" y="1060"/>
                  </a:lnTo>
                  <a:lnTo>
                    <a:pt x="2621" y="1053"/>
                  </a:lnTo>
                  <a:lnTo>
                    <a:pt x="2621" y="1041"/>
                  </a:lnTo>
                  <a:lnTo>
                    <a:pt x="2628" y="1028"/>
                  </a:lnTo>
                  <a:lnTo>
                    <a:pt x="2628" y="1015"/>
                  </a:lnTo>
                  <a:lnTo>
                    <a:pt x="2634" y="996"/>
                  </a:lnTo>
                  <a:lnTo>
                    <a:pt x="2634" y="977"/>
                  </a:lnTo>
                  <a:lnTo>
                    <a:pt x="2634" y="958"/>
                  </a:lnTo>
                  <a:lnTo>
                    <a:pt x="2641" y="932"/>
                  </a:lnTo>
                  <a:lnTo>
                    <a:pt x="2641" y="906"/>
                  </a:lnTo>
                  <a:lnTo>
                    <a:pt x="2648" y="881"/>
                  </a:lnTo>
                  <a:lnTo>
                    <a:pt x="2648" y="855"/>
                  </a:lnTo>
                  <a:lnTo>
                    <a:pt x="2655" y="830"/>
                  </a:lnTo>
                  <a:lnTo>
                    <a:pt x="2655" y="798"/>
                  </a:lnTo>
                  <a:lnTo>
                    <a:pt x="2662" y="766"/>
                  </a:lnTo>
                  <a:lnTo>
                    <a:pt x="2662" y="741"/>
                  </a:lnTo>
                  <a:lnTo>
                    <a:pt x="2668" y="709"/>
                  </a:lnTo>
                  <a:lnTo>
                    <a:pt x="2668" y="677"/>
                  </a:lnTo>
                  <a:lnTo>
                    <a:pt x="2675" y="638"/>
                  </a:lnTo>
                  <a:lnTo>
                    <a:pt x="2675" y="607"/>
                  </a:lnTo>
                  <a:lnTo>
                    <a:pt x="2682" y="575"/>
                  </a:lnTo>
                  <a:lnTo>
                    <a:pt x="2682" y="543"/>
                  </a:lnTo>
                  <a:lnTo>
                    <a:pt x="2689" y="504"/>
                  </a:lnTo>
                  <a:lnTo>
                    <a:pt x="2689" y="472"/>
                  </a:lnTo>
                  <a:lnTo>
                    <a:pt x="2696" y="441"/>
                  </a:lnTo>
                  <a:lnTo>
                    <a:pt x="2696" y="402"/>
                  </a:lnTo>
                  <a:lnTo>
                    <a:pt x="2702" y="370"/>
                  </a:lnTo>
                  <a:lnTo>
                    <a:pt x="2702" y="338"/>
                  </a:lnTo>
                  <a:lnTo>
                    <a:pt x="2709" y="313"/>
                  </a:lnTo>
                  <a:lnTo>
                    <a:pt x="2709" y="281"/>
                  </a:lnTo>
                  <a:lnTo>
                    <a:pt x="2716" y="249"/>
                  </a:lnTo>
                  <a:lnTo>
                    <a:pt x="2716" y="224"/>
                  </a:lnTo>
                  <a:lnTo>
                    <a:pt x="2723" y="198"/>
                  </a:lnTo>
                  <a:lnTo>
                    <a:pt x="2723" y="172"/>
                  </a:lnTo>
                  <a:lnTo>
                    <a:pt x="2730" y="147"/>
                  </a:lnTo>
                  <a:lnTo>
                    <a:pt x="2730" y="121"/>
                  </a:lnTo>
                  <a:lnTo>
                    <a:pt x="2736" y="102"/>
                  </a:lnTo>
                  <a:lnTo>
                    <a:pt x="2736" y="83"/>
                  </a:lnTo>
                  <a:lnTo>
                    <a:pt x="2743" y="64"/>
                  </a:lnTo>
                  <a:lnTo>
                    <a:pt x="2743" y="51"/>
                  </a:lnTo>
                  <a:lnTo>
                    <a:pt x="2750" y="38"/>
                  </a:lnTo>
                  <a:lnTo>
                    <a:pt x="2750" y="26"/>
                  </a:lnTo>
                  <a:lnTo>
                    <a:pt x="2757" y="19"/>
                  </a:lnTo>
                  <a:lnTo>
                    <a:pt x="2757" y="7"/>
                  </a:lnTo>
                  <a:lnTo>
                    <a:pt x="2764" y="0"/>
                  </a:lnTo>
                  <a:lnTo>
                    <a:pt x="2771" y="0"/>
                  </a:lnTo>
                  <a:lnTo>
                    <a:pt x="2777" y="7"/>
                  </a:lnTo>
                  <a:lnTo>
                    <a:pt x="2784" y="19"/>
                  </a:lnTo>
                  <a:lnTo>
                    <a:pt x="2784" y="26"/>
                  </a:lnTo>
                  <a:lnTo>
                    <a:pt x="2791" y="38"/>
                  </a:lnTo>
                  <a:lnTo>
                    <a:pt x="2791" y="51"/>
                  </a:lnTo>
                  <a:lnTo>
                    <a:pt x="2798" y="64"/>
                  </a:lnTo>
                  <a:lnTo>
                    <a:pt x="2798" y="83"/>
                  </a:lnTo>
                  <a:lnTo>
                    <a:pt x="2805" y="102"/>
                  </a:lnTo>
                  <a:lnTo>
                    <a:pt x="2805" y="121"/>
                  </a:lnTo>
                  <a:lnTo>
                    <a:pt x="2811" y="147"/>
                  </a:lnTo>
                  <a:lnTo>
                    <a:pt x="2811" y="172"/>
                  </a:lnTo>
                  <a:lnTo>
                    <a:pt x="2818" y="198"/>
                  </a:lnTo>
                  <a:lnTo>
                    <a:pt x="2818" y="224"/>
                  </a:lnTo>
                  <a:lnTo>
                    <a:pt x="2825" y="249"/>
                  </a:lnTo>
                  <a:lnTo>
                    <a:pt x="2825" y="281"/>
                  </a:lnTo>
                  <a:lnTo>
                    <a:pt x="2832" y="313"/>
                  </a:lnTo>
                  <a:lnTo>
                    <a:pt x="2832" y="338"/>
                  </a:lnTo>
                  <a:lnTo>
                    <a:pt x="2839" y="370"/>
                  </a:lnTo>
                  <a:lnTo>
                    <a:pt x="2839" y="402"/>
                  </a:lnTo>
                  <a:lnTo>
                    <a:pt x="2845" y="441"/>
                  </a:lnTo>
                  <a:lnTo>
                    <a:pt x="2845" y="472"/>
                  </a:lnTo>
                  <a:lnTo>
                    <a:pt x="2852" y="504"/>
                  </a:lnTo>
                  <a:lnTo>
                    <a:pt x="2852" y="543"/>
                  </a:lnTo>
                  <a:lnTo>
                    <a:pt x="2859" y="575"/>
                  </a:lnTo>
                  <a:lnTo>
                    <a:pt x="2859" y="607"/>
                  </a:lnTo>
                  <a:lnTo>
                    <a:pt x="2866" y="638"/>
                  </a:lnTo>
                  <a:lnTo>
                    <a:pt x="2866" y="677"/>
                  </a:lnTo>
                  <a:lnTo>
                    <a:pt x="2873" y="709"/>
                  </a:lnTo>
                  <a:lnTo>
                    <a:pt x="2873" y="741"/>
                  </a:lnTo>
                  <a:lnTo>
                    <a:pt x="2879" y="766"/>
                  </a:lnTo>
                  <a:lnTo>
                    <a:pt x="2879" y="798"/>
                  </a:lnTo>
                  <a:lnTo>
                    <a:pt x="2879" y="830"/>
                  </a:lnTo>
                  <a:lnTo>
                    <a:pt x="2886" y="855"/>
                  </a:lnTo>
                  <a:lnTo>
                    <a:pt x="2886" y="881"/>
                  </a:lnTo>
                  <a:lnTo>
                    <a:pt x="2893" y="906"/>
                  </a:lnTo>
                  <a:lnTo>
                    <a:pt x="2893" y="932"/>
                  </a:lnTo>
                  <a:lnTo>
                    <a:pt x="2900" y="958"/>
                  </a:lnTo>
                  <a:lnTo>
                    <a:pt x="2900" y="977"/>
                  </a:lnTo>
                  <a:lnTo>
                    <a:pt x="2907" y="996"/>
                  </a:lnTo>
                  <a:lnTo>
                    <a:pt x="2907" y="1015"/>
                  </a:lnTo>
                  <a:lnTo>
                    <a:pt x="2913" y="1028"/>
                  </a:lnTo>
                  <a:lnTo>
                    <a:pt x="2913" y="1041"/>
                  </a:lnTo>
                  <a:lnTo>
                    <a:pt x="2920" y="1053"/>
                  </a:lnTo>
                  <a:lnTo>
                    <a:pt x="2920" y="1060"/>
                  </a:lnTo>
                  <a:lnTo>
                    <a:pt x="2927" y="1072"/>
                  </a:lnTo>
                  <a:lnTo>
                    <a:pt x="2934" y="1079"/>
                  </a:lnTo>
                  <a:lnTo>
                    <a:pt x="2941" y="1072"/>
                  </a:lnTo>
                  <a:lnTo>
                    <a:pt x="2948" y="1072"/>
                  </a:lnTo>
                  <a:lnTo>
                    <a:pt x="2948" y="1060"/>
                  </a:lnTo>
                  <a:lnTo>
                    <a:pt x="2954" y="1053"/>
                  </a:lnTo>
                  <a:lnTo>
                    <a:pt x="2954" y="1041"/>
                  </a:lnTo>
                  <a:lnTo>
                    <a:pt x="2961" y="1028"/>
                  </a:lnTo>
                  <a:lnTo>
                    <a:pt x="2961" y="1015"/>
                  </a:lnTo>
                  <a:lnTo>
                    <a:pt x="2968" y="996"/>
                  </a:lnTo>
                  <a:lnTo>
                    <a:pt x="2968" y="977"/>
                  </a:lnTo>
                  <a:lnTo>
                    <a:pt x="2975" y="958"/>
                  </a:lnTo>
                  <a:lnTo>
                    <a:pt x="2975" y="932"/>
                  </a:lnTo>
                  <a:lnTo>
                    <a:pt x="2982" y="906"/>
                  </a:lnTo>
                  <a:lnTo>
                    <a:pt x="2982" y="881"/>
                  </a:lnTo>
                  <a:lnTo>
                    <a:pt x="2988" y="855"/>
                  </a:lnTo>
                  <a:lnTo>
                    <a:pt x="2988" y="830"/>
                  </a:lnTo>
                  <a:lnTo>
                    <a:pt x="2995" y="798"/>
                  </a:lnTo>
                  <a:lnTo>
                    <a:pt x="2995" y="766"/>
                  </a:lnTo>
                  <a:lnTo>
                    <a:pt x="3002" y="741"/>
                  </a:lnTo>
                  <a:lnTo>
                    <a:pt x="3002" y="709"/>
                  </a:lnTo>
                  <a:lnTo>
                    <a:pt x="3009" y="677"/>
                  </a:lnTo>
                  <a:lnTo>
                    <a:pt x="3009" y="638"/>
                  </a:lnTo>
                  <a:lnTo>
                    <a:pt x="3016" y="607"/>
                  </a:lnTo>
                  <a:lnTo>
                    <a:pt x="3016" y="575"/>
                  </a:lnTo>
                  <a:lnTo>
                    <a:pt x="3022" y="543"/>
                  </a:lnTo>
                  <a:lnTo>
                    <a:pt x="3022" y="504"/>
                  </a:lnTo>
                  <a:lnTo>
                    <a:pt x="3029" y="472"/>
                  </a:lnTo>
                  <a:lnTo>
                    <a:pt x="3029" y="441"/>
                  </a:lnTo>
                  <a:lnTo>
                    <a:pt x="3036" y="402"/>
                  </a:lnTo>
                  <a:lnTo>
                    <a:pt x="3036" y="370"/>
                  </a:lnTo>
                  <a:lnTo>
                    <a:pt x="3043" y="338"/>
                  </a:lnTo>
                  <a:lnTo>
                    <a:pt x="3043" y="313"/>
                  </a:lnTo>
                  <a:lnTo>
                    <a:pt x="3050" y="281"/>
                  </a:lnTo>
                  <a:lnTo>
                    <a:pt x="3050" y="249"/>
                  </a:lnTo>
                  <a:lnTo>
                    <a:pt x="3056" y="224"/>
                  </a:lnTo>
                  <a:lnTo>
                    <a:pt x="3056" y="198"/>
                  </a:lnTo>
                  <a:lnTo>
                    <a:pt x="3063" y="172"/>
                  </a:lnTo>
                  <a:lnTo>
                    <a:pt x="3063" y="147"/>
                  </a:lnTo>
                  <a:lnTo>
                    <a:pt x="3070" y="121"/>
                  </a:lnTo>
                  <a:lnTo>
                    <a:pt x="3070" y="102"/>
                  </a:lnTo>
                  <a:lnTo>
                    <a:pt x="3077" y="83"/>
                  </a:lnTo>
                  <a:lnTo>
                    <a:pt x="3077" y="64"/>
                  </a:lnTo>
                  <a:lnTo>
                    <a:pt x="3084" y="51"/>
                  </a:lnTo>
                  <a:lnTo>
                    <a:pt x="3084" y="38"/>
                  </a:lnTo>
                  <a:lnTo>
                    <a:pt x="3090" y="26"/>
                  </a:lnTo>
                  <a:lnTo>
                    <a:pt x="3090" y="19"/>
                  </a:lnTo>
                  <a:lnTo>
                    <a:pt x="3097" y="7"/>
                  </a:lnTo>
                  <a:lnTo>
                    <a:pt x="3104" y="0"/>
                  </a:lnTo>
                  <a:lnTo>
                    <a:pt x="3111" y="7"/>
                  </a:lnTo>
                  <a:lnTo>
                    <a:pt x="3118" y="7"/>
                  </a:lnTo>
                  <a:lnTo>
                    <a:pt x="3118" y="19"/>
                  </a:lnTo>
                  <a:lnTo>
                    <a:pt x="3118" y="26"/>
                  </a:lnTo>
                  <a:lnTo>
                    <a:pt x="3125" y="38"/>
                  </a:lnTo>
                  <a:lnTo>
                    <a:pt x="3125" y="51"/>
                  </a:lnTo>
                  <a:lnTo>
                    <a:pt x="3131" y="64"/>
                  </a:lnTo>
                  <a:lnTo>
                    <a:pt x="3131" y="83"/>
                  </a:lnTo>
                  <a:lnTo>
                    <a:pt x="3138" y="102"/>
                  </a:lnTo>
                  <a:lnTo>
                    <a:pt x="3138" y="121"/>
                  </a:lnTo>
                  <a:lnTo>
                    <a:pt x="3145" y="147"/>
                  </a:lnTo>
                  <a:lnTo>
                    <a:pt x="3145" y="172"/>
                  </a:lnTo>
                  <a:lnTo>
                    <a:pt x="3152" y="198"/>
                  </a:lnTo>
                  <a:lnTo>
                    <a:pt x="3152" y="224"/>
                  </a:lnTo>
                  <a:lnTo>
                    <a:pt x="3159" y="249"/>
                  </a:lnTo>
                  <a:lnTo>
                    <a:pt x="3159" y="281"/>
                  </a:lnTo>
                  <a:lnTo>
                    <a:pt x="3165" y="313"/>
                  </a:lnTo>
                  <a:lnTo>
                    <a:pt x="3165" y="338"/>
                  </a:lnTo>
                  <a:lnTo>
                    <a:pt x="3172" y="370"/>
                  </a:lnTo>
                  <a:lnTo>
                    <a:pt x="3172" y="402"/>
                  </a:lnTo>
                  <a:lnTo>
                    <a:pt x="3179" y="441"/>
                  </a:lnTo>
                  <a:lnTo>
                    <a:pt x="3179" y="472"/>
                  </a:lnTo>
                  <a:lnTo>
                    <a:pt x="3186" y="504"/>
                  </a:lnTo>
                  <a:lnTo>
                    <a:pt x="3186" y="536"/>
                  </a:lnTo>
                  <a:lnTo>
                    <a:pt x="3193" y="575"/>
                  </a:lnTo>
                  <a:lnTo>
                    <a:pt x="3193" y="607"/>
                  </a:lnTo>
                  <a:lnTo>
                    <a:pt x="3199" y="638"/>
                  </a:lnTo>
                  <a:lnTo>
                    <a:pt x="3199" y="677"/>
                  </a:lnTo>
                  <a:lnTo>
                    <a:pt x="3206" y="709"/>
                  </a:lnTo>
                  <a:lnTo>
                    <a:pt x="3206" y="741"/>
                  </a:lnTo>
                  <a:lnTo>
                    <a:pt x="3213" y="766"/>
                  </a:lnTo>
                  <a:lnTo>
                    <a:pt x="3213" y="798"/>
                  </a:lnTo>
                  <a:lnTo>
                    <a:pt x="3220" y="830"/>
                  </a:lnTo>
                  <a:lnTo>
                    <a:pt x="3220" y="855"/>
                  </a:lnTo>
                  <a:lnTo>
                    <a:pt x="3227" y="881"/>
                  </a:lnTo>
                  <a:lnTo>
                    <a:pt x="3227" y="906"/>
                  </a:lnTo>
                  <a:lnTo>
                    <a:pt x="3233" y="932"/>
                  </a:lnTo>
                  <a:lnTo>
                    <a:pt x="3233" y="958"/>
                  </a:lnTo>
                  <a:lnTo>
                    <a:pt x="3240" y="977"/>
                  </a:lnTo>
                  <a:lnTo>
                    <a:pt x="3240" y="996"/>
                  </a:lnTo>
                  <a:lnTo>
                    <a:pt x="3247" y="1015"/>
                  </a:lnTo>
                  <a:lnTo>
                    <a:pt x="3247" y="1028"/>
                  </a:lnTo>
                  <a:lnTo>
                    <a:pt x="3254" y="1041"/>
                  </a:lnTo>
                  <a:lnTo>
                    <a:pt x="3254" y="1053"/>
                  </a:lnTo>
                  <a:lnTo>
                    <a:pt x="3261" y="1060"/>
                  </a:lnTo>
                  <a:lnTo>
                    <a:pt x="3261" y="1072"/>
                  </a:lnTo>
                  <a:lnTo>
                    <a:pt x="3267" y="1079"/>
                  </a:lnTo>
                  <a:lnTo>
                    <a:pt x="3274" y="1079"/>
                  </a:lnTo>
                  <a:lnTo>
                    <a:pt x="3281" y="1072"/>
                  </a:lnTo>
                  <a:lnTo>
                    <a:pt x="3288" y="1060"/>
                  </a:lnTo>
                  <a:lnTo>
                    <a:pt x="3288" y="1053"/>
                  </a:lnTo>
                  <a:lnTo>
                    <a:pt x="3295" y="1041"/>
                  </a:lnTo>
                  <a:lnTo>
                    <a:pt x="3295" y="1028"/>
                  </a:lnTo>
                  <a:lnTo>
                    <a:pt x="3301" y="1015"/>
                  </a:lnTo>
                  <a:lnTo>
                    <a:pt x="3301" y="996"/>
                  </a:lnTo>
                  <a:lnTo>
                    <a:pt x="3308" y="977"/>
                  </a:lnTo>
                  <a:lnTo>
                    <a:pt x="3308" y="958"/>
                  </a:lnTo>
                  <a:lnTo>
                    <a:pt x="3315" y="932"/>
                  </a:lnTo>
                  <a:lnTo>
                    <a:pt x="3315" y="906"/>
                  </a:lnTo>
                  <a:lnTo>
                    <a:pt x="3322" y="881"/>
                  </a:lnTo>
                  <a:lnTo>
                    <a:pt x="3322" y="855"/>
                  </a:lnTo>
                  <a:lnTo>
                    <a:pt x="3329" y="830"/>
                  </a:lnTo>
                  <a:lnTo>
                    <a:pt x="3329" y="798"/>
                  </a:lnTo>
                  <a:lnTo>
                    <a:pt x="3336" y="766"/>
                  </a:lnTo>
                  <a:lnTo>
                    <a:pt x="3336" y="741"/>
                  </a:lnTo>
                  <a:lnTo>
                    <a:pt x="3342" y="709"/>
                  </a:lnTo>
                  <a:lnTo>
                    <a:pt x="3342" y="677"/>
                  </a:lnTo>
                  <a:lnTo>
                    <a:pt x="3349" y="638"/>
                  </a:lnTo>
                  <a:lnTo>
                    <a:pt x="3349" y="607"/>
                  </a:lnTo>
                  <a:lnTo>
                    <a:pt x="3356" y="575"/>
                  </a:lnTo>
                  <a:lnTo>
                    <a:pt x="3356" y="543"/>
                  </a:lnTo>
                </a:path>
              </a:pathLst>
            </a:custGeom>
            <a:noFill/>
            <a:ln w="22225">
              <a:solidFill>
                <a:schemeClr val="tx1"/>
              </a:solidFill>
              <a:prstDash val="solid"/>
              <a:round/>
              <a:headEnd/>
              <a:tailEnd/>
            </a:ln>
          </p:spPr>
          <p:txBody>
            <a:bodyPr/>
            <a:lstStyle/>
            <a:p>
              <a:endParaRPr lang="fr-FR"/>
            </a:p>
          </p:txBody>
        </p:sp>
        <p:sp>
          <p:nvSpPr>
            <p:cNvPr id="177309" name="Freeform 157"/>
            <p:cNvSpPr>
              <a:spLocks/>
            </p:cNvSpPr>
            <p:nvPr/>
          </p:nvSpPr>
          <p:spPr bwMode="auto">
            <a:xfrm>
              <a:off x="1348" y="1501"/>
              <a:ext cx="3356" cy="363"/>
            </a:xfrm>
            <a:custGeom>
              <a:avLst/>
              <a:gdLst/>
              <a:ahLst/>
              <a:cxnLst>
                <a:cxn ang="0">
                  <a:pos x="48" y="127"/>
                </a:cxn>
                <a:cxn ang="0">
                  <a:pos x="102" y="255"/>
                </a:cxn>
                <a:cxn ang="0">
                  <a:pos x="157" y="83"/>
                </a:cxn>
                <a:cxn ang="0">
                  <a:pos x="211" y="293"/>
                </a:cxn>
                <a:cxn ang="0">
                  <a:pos x="265" y="51"/>
                </a:cxn>
                <a:cxn ang="0">
                  <a:pos x="320" y="325"/>
                </a:cxn>
                <a:cxn ang="0">
                  <a:pos x="374" y="25"/>
                </a:cxn>
                <a:cxn ang="0">
                  <a:pos x="429" y="351"/>
                </a:cxn>
                <a:cxn ang="0">
                  <a:pos x="477" y="6"/>
                </a:cxn>
                <a:cxn ang="0">
                  <a:pos x="531" y="357"/>
                </a:cxn>
                <a:cxn ang="0">
                  <a:pos x="585" y="0"/>
                </a:cxn>
                <a:cxn ang="0">
                  <a:pos x="640" y="357"/>
                </a:cxn>
                <a:cxn ang="0">
                  <a:pos x="694" y="6"/>
                </a:cxn>
                <a:cxn ang="0">
                  <a:pos x="749" y="351"/>
                </a:cxn>
                <a:cxn ang="0">
                  <a:pos x="803" y="25"/>
                </a:cxn>
                <a:cxn ang="0">
                  <a:pos x="858" y="325"/>
                </a:cxn>
                <a:cxn ang="0">
                  <a:pos x="912" y="51"/>
                </a:cxn>
                <a:cxn ang="0">
                  <a:pos x="960" y="293"/>
                </a:cxn>
                <a:cxn ang="0">
                  <a:pos x="1014" y="83"/>
                </a:cxn>
                <a:cxn ang="0">
                  <a:pos x="1069" y="255"/>
                </a:cxn>
                <a:cxn ang="0">
                  <a:pos x="1123" y="127"/>
                </a:cxn>
                <a:cxn ang="0">
                  <a:pos x="1178" y="217"/>
                </a:cxn>
                <a:cxn ang="0">
                  <a:pos x="1232" y="172"/>
                </a:cxn>
                <a:cxn ang="0">
                  <a:pos x="1287" y="172"/>
                </a:cxn>
                <a:cxn ang="0">
                  <a:pos x="1341" y="217"/>
                </a:cxn>
                <a:cxn ang="0">
                  <a:pos x="1395" y="127"/>
                </a:cxn>
                <a:cxn ang="0">
                  <a:pos x="1443" y="255"/>
                </a:cxn>
                <a:cxn ang="0">
                  <a:pos x="1498" y="83"/>
                </a:cxn>
                <a:cxn ang="0">
                  <a:pos x="1552" y="293"/>
                </a:cxn>
                <a:cxn ang="0">
                  <a:pos x="1607" y="51"/>
                </a:cxn>
                <a:cxn ang="0">
                  <a:pos x="1661" y="325"/>
                </a:cxn>
                <a:cxn ang="0">
                  <a:pos x="1715" y="25"/>
                </a:cxn>
                <a:cxn ang="0">
                  <a:pos x="1770" y="351"/>
                </a:cxn>
                <a:cxn ang="0">
                  <a:pos x="1824" y="6"/>
                </a:cxn>
                <a:cxn ang="0">
                  <a:pos x="1879" y="357"/>
                </a:cxn>
                <a:cxn ang="0">
                  <a:pos x="1926" y="0"/>
                </a:cxn>
                <a:cxn ang="0">
                  <a:pos x="1981" y="357"/>
                </a:cxn>
                <a:cxn ang="0">
                  <a:pos x="2035" y="6"/>
                </a:cxn>
                <a:cxn ang="0">
                  <a:pos x="2090" y="351"/>
                </a:cxn>
                <a:cxn ang="0">
                  <a:pos x="2144" y="25"/>
                </a:cxn>
                <a:cxn ang="0">
                  <a:pos x="2199" y="325"/>
                </a:cxn>
                <a:cxn ang="0">
                  <a:pos x="2253" y="51"/>
                </a:cxn>
                <a:cxn ang="0">
                  <a:pos x="2308" y="293"/>
                </a:cxn>
                <a:cxn ang="0">
                  <a:pos x="2362" y="83"/>
                </a:cxn>
                <a:cxn ang="0">
                  <a:pos x="2410" y="255"/>
                </a:cxn>
                <a:cxn ang="0">
                  <a:pos x="2464" y="127"/>
                </a:cxn>
                <a:cxn ang="0">
                  <a:pos x="2519" y="217"/>
                </a:cxn>
                <a:cxn ang="0">
                  <a:pos x="2573" y="172"/>
                </a:cxn>
                <a:cxn ang="0">
                  <a:pos x="2628" y="172"/>
                </a:cxn>
                <a:cxn ang="0">
                  <a:pos x="2682" y="217"/>
                </a:cxn>
                <a:cxn ang="0">
                  <a:pos x="2736" y="127"/>
                </a:cxn>
                <a:cxn ang="0">
                  <a:pos x="2791" y="255"/>
                </a:cxn>
                <a:cxn ang="0">
                  <a:pos x="2845" y="83"/>
                </a:cxn>
                <a:cxn ang="0">
                  <a:pos x="2893" y="293"/>
                </a:cxn>
                <a:cxn ang="0">
                  <a:pos x="2948" y="51"/>
                </a:cxn>
                <a:cxn ang="0">
                  <a:pos x="3002" y="325"/>
                </a:cxn>
                <a:cxn ang="0">
                  <a:pos x="3056" y="25"/>
                </a:cxn>
                <a:cxn ang="0">
                  <a:pos x="3111" y="351"/>
                </a:cxn>
                <a:cxn ang="0">
                  <a:pos x="3165" y="6"/>
                </a:cxn>
                <a:cxn ang="0">
                  <a:pos x="3220" y="357"/>
                </a:cxn>
                <a:cxn ang="0">
                  <a:pos x="3274" y="0"/>
                </a:cxn>
                <a:cxn ang="0">
                  <a:pos x="3329" y="357"/>
                </a:cxn>
              </a:cxnLst>
              <a:rect l="0" t="0" r="r" b="b"/>
              <a:pathLst>
                <a:path w="3356" h="363">
                  <a:moveTo>
                    <a:pt x="0" y="185"/>
                  </a:moveTo>
                  <a:lnTo>
                    <a:pt x="0" y="146"/>
                  </a:lnTo>
                  <a:lnTo>
                    <a:pt x="7" y="114"/>
                  </a:lnTo>
                  <a:lnTo>
                    <a:pt x="7" y="83"/>
                  </a:lnTo>
                  <a:lnTo>
                    <a:pt x="14" y="57"/>
                  </a:lnTo>
                  <a:lnTo>
                    <a:pt x="14" y="38"/>
                  </a:lnTo>
                  <a:lnTo>
                    <a:pt x="20" y="19"/>
                  </a:lnTo>
                  <a:lnTo>
                    <a:pt x="20" y="6"/>
                  </a:lnTo>
                  <a:lnTo>
                    <a:pt x="27" y="0"/>
                  </a:lnTo>
                  <a:lnTo>
                    <a:pt x="27" y="6"/>
                  </a:lnTo>
                  <a:lnTo>
                    <a:pt x="34" y="12"/>
                  </a:lnTo>
                  <a:lnTo>
                    <a:pt x="34" y="25"/>
                  </a:lnTo>
                  <a:lnTo>
                    <a:pt x="41" y="44"/>
                  </a:lnTo>
                  <a:lnTo>
                    <a:pt x="41" y="70"/>
                  </a:lnTo>
                  <a:lnTo>
                    <a:pt x="48" y="95"/>
                  </a:lnTo>
                  <a:lnTo>
                    <a:pt x="48" y="127"/>
                  </a:lnTo>
                  <a:lnTo>
                    <a:pt x="54" y="159"/>
                  </a:lnTo>
                  <a:lnTo>
                    <a:pt x="54" y="191"/>
                  </a:lnTo>
                  <a:lnTo>
                    <a:pt x="61" y="229"/>
                  </a:lnTo>
                  <a:lnTo>
                    <a:pt x="61" y="255"/>
                  </a:lnTo>
                  <a:lnTo>
                    <a:pt x="68" y="287"/>
                  </a:lnTo>
                  <a:lnTo>
                    <a:pt x="68" y="312"/>
                  </a:lnTo>
                  <a:lnTo>
                    <a:pt x="75" y="331"/>
                  </a:lnTo>
                  <a:lnTo>
                    <a:pt x="75" y="351"/>
                  </a:lnTo>
                  <a:lnTo>
                    <a:pt x="82" y="357"/>
                  </a:lnTo>
                  <a:lnTo>
                    <a:pt x="82" y="363"/>
                  </a:lnTo>
                  <a:lnTo>
                    <a:pt x="88" y="357"/>
                  </a:lnTo>
                  <a:lnTo>
                    <a:pt x="88" y="351"/>
                  </a:lnTo>
                  <a:lnTo>
                    <a:pt x="95" y="331"/>
                  </a:lnTo>
                  <a:lnTo>
                    <a:pt x="95" y="312"/>
                  </a:lnTo>
                  <a:lnTo>
                    <a:pt x="102" y="287"/>
                  </a:lnTo>
                  <a:lnTo>
                    <a:pt x="102" y="255"/>
                  </a:lnTo>
                  <a:lnTo>
                    <a:pt x="109" y="229"/>
                  </a:lnTo>
                  <a:lnTo>
                    <a:pt x="109" y="191"/>
                  </a:lnTo>
                  <a:lnTo>
                    <a:pt x="116" y="159"/>
                  </a:lnTo>
                  <a:lnTo>
                    <a:pt x="116" y="127"/>
                  </a:lnTo>
                  <a:lnTo>
                    <a:pt x="123" y="95"/>
                  </a:lnTo>
                  <a:lnTo>
                    <a:pt x="123" y="70"/>
                  </a:lnTo>
                  <a:lnTo>
                    <a:pt x="129" y="44"/>
                  </a:lnTo>
                  <a:lnTo>
                    <a:pt x="129" y="25"/>
                  </a:lnTo>
                  <a:lnTo>
                    <a:pt x="136" y="12"/>
                  </a:lnTo>
                  <a:lnTo>
                    <a:pt x="136" y="6"/>
                  </a:lnTo>
                  <a:lnTo>
                    <a:pt x="143" y="0"/>
                  </a:lnTo>
                  <a:lnTo>
                    <a:pt x="143" y="6"/>
                  </a:lnTo>
                  <a:lnTo>
                    <a:pt x="150" y="19"/>
                  </a:lnTo>
                  <a:lnTo>
                    <a:pt x="150" y="38"/>
                  </a:lnTo>
                  <a:lnTo>
                    <a:pt x="157" y="57"/>
                  </a:lnTo>
                  <a:lnTo>
                    <a:pt x="157" y="83"/>
                  </a:lnTo>
                  <a:lnTo>
                    <a:pt x="163" y="114"/>
                  </a:lnTo>
                  <a:lnTo>
                    <a:pt x="163" y="146"/>
                  </a:lnTo>
                  <a:lnTo>
                    <a:pt x="170" y="178"/>
                  </a:lnTo>
                  <a:lnTo>
                    <a:pt x="170" y="217"/>
                  </a:lnTo>
                  <a:lnTo>
                    <a:pt x="177" y="249"/>
                  </a:lnTo>
                  <a:lnTo>
                    <a:pt x="177" y="280"/>
                  </a:lnTo>
                  <a:lnTo>
                    <a:pt x="184" y="306"/>
                  </a:lnTo>
                  <a:lnTo>
                    <a:pt x="184" y="325"/>
                  </a:lnTo>
                  <a:lnTo>
                    <a:pt x="191" y="344"/>
                  </a:lnTo>
                  <a:lnTo>
                    <a:pt x="191" y="357"/>
                  </a:lnTo>
                  <a:lnTo>
                    <a:pt x="197" y="363"/>
                  </a:lnTo>
                  <a:lnTo>
                    <a:pt x="197" y="357"/>
                  </a:lnTo>
                  <a:lnTo>
                    <a:pt x="204" y="351"/>
                  </a:lnTo>
                  <a:lnTo>
                    <a:pt x="204" y="338"/>
                  </a:lnTo>
                  <a:lnTo>
                    <a:pt x="211" y="319"/>
                  </a:lnTo>
                  <a:lnTo>
                    <a:pt x="211" y="293"/>
                  </a:lnTo>
                  <a:lnTo>
                    <a:pt x="218" y="268"/>
                  </a:lnTo>
                  <a:lnTo>
                    <a:pt x="218" y="236"/>
                  </a:lnTo>
                  <a:lnTo>
                    <a:pt x="225" y="204"/>
                  </a:lnTo>
                  <a:lnTo>
                    <a:pt x="225" y="172"/>
                  </a:lnTo>
                  <a:lnTo>
                    <a:pt x="231" y="134"/>
                  </a:lnTo>
                  <a:lnTo>
                    <a:pt x="231" y="108"/>
                  </a:lnTo>
                  <a:lnTo>
                    <a:pt x="238" y="76"/>
                  </a:lnTo>
                  <a:lnTo>
                    <a:pt x="238" y="51"/>
                  </a:lnTo>
                  <a:lnTo>
                    <a:pt x="238" y="31"/>
                  </a:lnTo>
                  <a:lnTo>
                    <a:pt x="245" y="12"/>
                  </a:lnTo>
                  <a:lnTo>
                    <a:pt x="245" y="6"/>
                  </a:lnTo>
                  <a:lnTo>
                    <a:pt x="252" y="0"/>
                  </a:lnTo>
                  <a:lnTo>
                    <a:pt x="252" y="6"/>
                  </a:lnTo>
                  <a:lnTo>
                    <a:pt x="259" y="12"/>
                  </a:lnTo>
                  <a:lnTo>
                    <a:pt x="259" y="31"/>
                  </a:lnTo>
                  <a:lnTo>
                    <a:pt x="265" y="51"/>
                  </a:lnTo>
                  <a:lnTo>
                    <a:pt x="265" y="76"/>
                  </a:lnTo>
                  <a:lnTo>
                    <a:pt x="272" y="108"/>
                  </a:lnTo>
                  <a:lnTo>
                    <a:pt x="272" y="134"/>
                  </a:lnTo>
                  <a:lnTo>
                    <a:pt x="279" y="172"/>
                  </a:lnTo>
                  <a:lnTo>
                    <a:pt x="279" y="204"/>
                  </a:lnTo>
                  <a:lnTo>
                    <a:pt x="286" y="236"/>
                  </a:lnTo>
                  <a:lnTo>
                    <a:pt x="286" y="268"/>
                  </a:lnTo>
                  <a:lnTo>
                    <a:pt x="293" y="293"/>
                  </a:lnTo>
                  <a:lnTo>
                    <a:pt x="293" y="319"/>
                  </a:lnTo>
                  <a:lnTo>
                    <a:pt x="300" y="338"/>
                  </a:lnTo>
                  <a:lnTo>
                    <a:pt x="300" y="351"/>
                  </a:lnTo>
                  <a:lnTo>
                    <a:pt x="306" y="357"/>
                  </a:lnTo>
                  <a:lnTo>
                    <a:pt x="306" y="363"/>
                  </a:lnTo>
                  <a:lnTo>
                    <a:pt x="313" y="357"/>
                  </a:lnTo>
                  <a:lnTo>
                    <a:pt x="313" y="344"/>
                  </a:lnTo>
                  <a:lnTo>
                    <a:pt x="320" y="325"/>
                  </a:lnTo>
                  <a:lnTo>
                    <a:pt x="320" y="306"/>
                  </a:lnTo>
                  <a:lnTo>
                    <a:pt x="327" y="280"/>
                  </a:lnTo>
                  <a:lnTo>
                    <a:pt x="327" y="249"/>
                  </a:lnTo>
                  <a:lnTo>
                    <a:pt x="334" y="217"/>
                  </a:lnTo>
                  <a:lnTo>
                    <a:pt x="334" y="185"/>
                  </a:lnTo>
                  <a:lnTo>
                    <a:pt x="340" y="146"/>
                  </a:lnTo>
                  <a:lnTo>
                    <a:pt x="340" y="114"/>
                  </a:lnTo>
                  <a:lnTo>
                    <a:pt x="347" y="83"/>
                  </a:lnTo>
                  <a:lnTo>
                    <a:pt x="347" y="57"/>
                  </a:lnTo>
                  <a:lnTo>
                    <a:pt x="354" y="38"/>
                  </a:lnTo>
                  <a:lnTo>
                    <a:pt x="354" y="19"/>
                  </a:lnTo>
                  <a:lnTo>
                    <a:pt x="361" y="6"/>
                  </a:lnTo>
                  <a:lnTo>
                    <a:pt x="361" y="0"/>
                  </a:lnTo>
                  <a:lnTo>
                    <a:pt x="368" y="6"/>
                  </a:lnTo>
                  <a:lnTo>
                    <a:pt x="368" y="12"/>
                  </a:lnTo>
                  <a:lnTo>
                    <a:pt x="374" y="25"/>
                  </a:lnTo>
                  <a:lnTo>
                    <a:pt x="374" y="44"/>
                  </a:lnTo>
                  <a:lnTo>
                    <a:pt x="381" y="70"/>
                  </a:lnTo>
                  <a:lnTo>
                    <a:pt x="381" y="95"/>
                  </a:lnTo>
                  <a:lnTo>
                    <a:pt x="388" y="127"/>
                  </a:lnTo>
                  <a:lnTo>
                    <a:pt x="388" y="159"/>
                  </a:lnTo>
                  <a:lnTo>
                    <a:pt x="395" y="191"/>
                  </a:lnTo>
                  <a:lnTo>
                    <a:pt x="395" y="229"/>
                  </a:lnTo>
                  <a:lnTo>
                    <a:pt x="402" y="255"/>
                  </a:lnTo>
                  <a:lnTo>
                    <a:pt x="402" y="287"/>
                  </a:lnTo>
                  <a:lnTo>
                    <a:pt x="408" y="312"/>
                  </a:lnTo>
                  <a:lnTo>
                    <a:pt x="408" y="331"/>
                  </a:lnTo>
                  <a:lnTo>
                    <a:pt x="415" y="351"/>
                  </a:lnTo>
                  <a:lnTo>
                    <a:pt x="415" y="357"/>
                  </a:lnTo>
                  <a:lnTo>
                    <a:pt x="422" y="363"/>
                  </a:lnTo>
                  <a:lnTo>
                    <a:pt x="422" y="357"/>
                  </a:lnTo>
                  <a:lnTo>
                    <a:pt x="429" y="351"/>
                  </a:lnTo>
                  <a:lnTo>
                    <a:pt x="429" y="331"/>
                  </a:lnTo>
                  <a:lnTo>
                    <a:pt x="436" y="312"/>
                  </a:lnTo>
                  <a:lnTo>
                    <a:pt x="436" y="287"/>
                  </a:lnTo>
                  <a:lnTo>
                    <a:pt x="442" y="255"/>
                  </a:lnTo>
                  <a:lnTo>
                    <a:pt x="442" y="229"/>
                  </a:lnTo>
                  <a:lnTo>
                    <a:pt x="449" y="191"/>
                  </a:lnTo>
                  <a:lnTo>
                    <a:pt x="449" y="159"/>
                  </a:lnTo>
                  <a:lnTo>
                    <a:pt x="456" y="127"/>
                  </a:lnTo>
                  <a:lnTo>
                    <a:pt x="456" y="95"/>
                  </a:lnTo>
                  <a:lnTo>
                    <a:pt x="463" y="70"/>
                  </a:lnTo>
                  <a:lnTo>
                    <a:pt x="463" y="44"/>
                  </a:lnTo>
                  <a:lnTo>
                    <a:pt x="470" y="25"/>
                  </a:lnTo>
                  <a:lnTo>
                    <a:pt x="470" y="12"/>
                  </a:lnTo>
                  <a:lnTo>
                    <a:pt x="477" y="6"/>
                  </a:lnTo>
                  <a:lnTo>
                    <a:pt x="477" y="0"/>
                  </a:lnTo>
                  <a:lnTo>
                    <a:pt x="477" y="6"/>
                  </a:lnTo>
                  <a:lnTo>
                    <a:pt x="483" y="19"/>
                  </a:lnTo>
                  <a:lnTo>
                    <a:pt x="483" y="38"/>
                  </a:lnTo>
                  <a:lnTo>
                    <a:pt x="490" y="57"/>
                  </a:lnTo>
                  <a:lnTo>
                    <a:pt x="490" y="83"/>
                  </a:lnTo>
                  <a:lnTo>
                    <a:pt x="497" y="114"/>
                  </a:lnTo>
                  <a:lnTo>
                    <a:pt x="497" y="146"/>
                  </a:lnTo>
                  <a:lnTo>
                    <a:pt x="504" y="178"/>
                  </a:lnTo>
                  <a:lnTo>
                    <a:pt x="504" y="217"/>
                  </a:lnTo>
                  <a:lnTo>
                    <a:pt x="511" y="249"/>
                  </a:lnTo>
                  <a:lnTo>
                    <a:pt x="511" y="280"/>
                  </a:lnTo>
                  <a:lnTo>
                    <a:pt x="517" y="306"/>
                  </a:lnTo>
                  <a:lnTo>
                    <a:pt x="517" y="325"/>
                  </a:lnTo>
                  <a:lnTo>
                    <a:pt x="524" y="344"/>
                  </a:lnTo>
                  <a:lnTo>
                    <a:pt x="524" y="357"/>
                  </a:lnTo>
                  <a:lnTo>
                    <a:pt x="531" y="363"/>
                  </a:lnTo>
                  <a:lnTo>
                    <a:pt x="531" y="357"/>
                  </a:lnTo>
                  <a:lnTo>
                    <a:pt x="538" y="351"/>
                  </a:lnTo>
                  <a:lnTo>
                    <a:pt x="538" y="338"/>
                  </a:lnTo>
                  <a:lnTo>
                    <a:pt x="545" y="319"/>
                  </a:lnTo>
                  <a:lnTo>
                    <a:pt x="545" y="293"/>
                  </a:lnTo>
                  <a:lnTo>
                    <a:pt x="551" y="268"/>
                  </a:lnTo>
                  <a:lnTo>
                    <a:pt x="551" y="236"/>
                  </a:lnTo>
                  <a:lnTo>
                    <a:pt x="558" y="204"/>
                  </a:lnTo>
                  <a:lnTo>
                    <a:pt x="558" y="172"/>
                  </a:lnTo>
                  <a:lnTo>
                    <a:pt x="565" y="134"/>
                  </a:lnTo>
                  <a:lnTo>
                    <a:pt x="565" y="108"/>
                  </a:lnTo>
                  <a:lnTo>
                    <a:pt x="572" y="76"/>
                  </a:lnTo>
                  <a:lnTo>
                    <a:pt x="572" y="51"/>
                  </a:lnTo>
                  <a:lnTo>
                    <a:pt x="579" y="31"/>
                  </a:lnTo>
                  <a:lnTo>
                    <a:pt x="579" y="12"/>
                  </a:lnTo>
                  <a:lnTo>
                    <a:pt x="585" y="6"/>
                  </a:lnTo>
                  <a:lnTo>
                    <a:pt x="585" y="0"/>
                  </a:lnTo>
                  <a:lnTo>
                    <a:pt x="592" y="6"/>
                  </a:lnTo>
                  <a:lnTo>
                    <a:pt x="592" y="12"/>
                  </a:lnTo>
                  <a:lnTo>
                    <a:pt x="599" y="31"/>
                  </a:lnTo>
                  <a:lnTo>
                    <a:pt x="599" y="51"/>
                  </a:lnTo>
                  <a:lnTo>
                    <a:pt x="606" y="76"/>
                  </a:lnTo>
                  <a:lnTo>
                    <a:pt x="606" y="108"/>
                  </a:lnTo>
                  <a:lnTo>
                    <a:pt x="613" y="134"/>
                  </a:lnTo>
                  <a:lnTo>
                    <a:pt x="613" y="172"/>
                  </a:lnTo>
                  <a:lnTo>
                    <a:pt x="619" y="204"/>
                  </a:lnTo>
                  <a:lnTo>
                    <a:pt x="619" y="236"/>
                  </a:lnTo>
                  <a:lnTo>
                    <a:pt x="626" y="268"/>
                  </a:lnTo>
                  <a:lnTo>
                    <a:pt x="626" y="293"/>
                  </a:lnTo>
                  <a:lnTo>
                    <a:pt x="633" y="319"/>
                  </a:lnTo>
                  <a:lnTo>
                    <a:pt x="633" y="338"/>
                  </a:lnTo>
                  <a:lnTo>
                    <a:pt x="640" y="351"/>
                  </a:lnTo>
                  <a:lnTo>
                    <a:pt x="640" y="357"/>
                  </a:lnTo>
                  <a:lnTo>
                    <a:pt x="647" y="363"/>
                  </a:lnTo>
                  <a:lnTo>
                    <a:pt x="647" y="357"/>
                  </a:lnTo>
                  <a:lnTo>
                    <a:pt x="653" y="344"/>
                  </a:lnTo>
                  <a:lnTo>
                    <a:pt x="653" y="325"/>
                  </a:lnTo>
                  <a:lnTo>
                    <a:pt x="660" y="306"/>
                  </a:lnTo>
                  <a:lnTo>
                    <a:pt x="660" y="280"/>
                  </a:lnTo>
                  <a:lnTo>
                    <a:pt x="667" y="249"/>
                  </a:lnTo>
                  <a:lnTo>
                    <a:pt x="667" y="217"/>
                  </a:lnTo>
                  <a:lnTo>
                    <a:pt x="674" y="178"/>
                  </a:lnTo>
                  <a:lnTo>
                    <a:pt x="674" y="146"/>
                  </a:lnTo>
                  <a:lnTo>
                    <a:pt x="681" y="114"/>
                  </a:lnTo>
                  <a:lnTo>
                    <a:pt x="681" y="83"/>
                  </a:lnTo>
                  <a:lnTo>
                    <a:pt x="688" y="57"/>
                  </a:lnTo>
                  <a:lnTo>
                    <a:pt x="688" y="38"/>
                  </a:lnTo>
                  <a:lnTo>
                    <a:pt x="694" y="19"/>
                  </a:lnTo>
                  <a:lnTo>
                    <a:pt x="694" y="6"/>
                  </a:lnTo>
                  <a:lnTo>
                    <a:pt x="701" y="0"/>
                  </a:lnTo>
                  <a:lnTo>
                    <a:pt x="701" y="6"/>
                  </a:lnTo>
                  <a:lnTo>
                    <a:pt x="708" y="12"/>
                  </a:lnTo>
                  <a:lnTo>
                    <a:pt x="708" y="25"/>
                  </a:lnTo>
                  <a:lnTo>
                    <a:pt x="715" y="44"/>
                  </a:lnTo>
                  <a:lnTo>
                    <a:pt x="715" y="70"/>
                  </a:lnTo>
                  <a:lnTo>
                    <a:pt x="722" y="95"/>
                  </a:lnTo>
                  <a:lnTo>
                    <a:pt x="722" y="127"/>
                  </a:lnTo>
                  <a:lnTo>
                    <a:pt x="722" y="159"/>
                  </a:lnTo>
                  <a:lnTo>
                    <a:pt x="728" y="191"/>
                  </a:lnTo>
                  <a:lnTo>
                    <a:pt x="728" y="229"/>
                  </a:lnTo>
                  <a:lnTo>
                    <a:pt x="735" y="255"/>
                  </a:lnTo>
                  <a:lnTo>
                    <a:pt x="735" y="287"/>
                  </a:lnTo>
                  <a:lnTo>
                    <a:pt x="742" y="312"/>
                  </a:lnTo>
                  <a:lnTo>
                    <a:pt x="742" y="331"/>
                  </a:lnTo>
                  <a:lnTo>
                    <a:pt x="749" y="351"/>
                  </a:lnTo>
                  <a:lnTo>
                    <a:pt x="749" y="357"/>
                  </a:lnTo>
                  <a:lnTo>
                    <a:pt x="756" y="363"/>
                  </a:lnTo>
                  <a:lnTo>
                    <a:pt x="756" y="357"/>
                  </a:lnTo>
                  <a:lnTo>
                    <a:pt x="762" y="351"/>
                  </a:lnTo>
                  <a:lnTo>
                    <a:pt x="762" y="331"/>
                  </a:lnTo>
                  <a:lnTo>
                    <a:pt x="769" y="312"/>
                  </a:lnTo>
                  <a:lnTo>
                    <a:pt x="769" y="287"/>
                  </a:lnTo>
                  <a:lnTo>
                    <a:pt x="776" y="255"/>
                  </a:lnTo>
                  <a:lnTo>
                    <a:pt x="776" y="229"/>
                  </a:lnTo>
                  <a:lnTo>
                    <a:pt x="783" y="191"/>
                  </a:lnTo>
                  <a:lnTo>
                    <a:pt x="783" y="159"/>
                  </a:lnTo>
                  <a:lnTo>
                    <a:pt x="790" y="127"/>
                  </a:lnTo>
                  <a:lnTo>
                    <a:pt x="790" y="95"/>
                  </a:lnTo>
                  <a:lnTo>
                    <a:pt x="796" y="70"/>
                  </a:lnTo>
                  <a:lnTo>
                    <a:pt x="796" y="44"/>
                  </a:lnTo>
                  <a:lnTo>
                    <a:pt x="803" y="25"/>
                  </a:lnTo>
                  <a:lnTo>
                    <a:pt x="803" y="12"/>
                  </a:lnTo>
                  <a:lnTo>
                    <a:pt x="810" y="6"/>
                  </a:lnTo>
                  <a:lnTo>
                    <a:pt x="810" y="0"/>
                  </a:lnTo>
                  <a:lnTo>
                    <a:pt x="817" y="6"/>
                  </a:lnTo>
                  <a:lnTo>
                    <a:pt x="817" y="19"/>
                  </a:lnTo>
                  <a:lnTo>
                    <a:pt x="824" y="38"/>
                  </a:lnTo>
                  <a:lnTo>
                    <a:pt x="824" y="57"/>
                  </a:lnTo>
                  <a:lnTo>
                    <a:pt x="830" y="83"/>
                  </a:lnTo>
                  <a:lnTo>
                    <a:pt x="830" y="114"/>
                  </a:lnTo>
                  <a:lnTo>
                    <a:pt x="837" y="146"/>
                  </a:lnTo>
                  <a:lnTo>
                    <a:pt x="837" y="178"/>
                  </a:lnTo>
                  <a:lnTo>
                    <a:pt x="844" y="217"/>
                  </a:lnTo>
                  <a:lnTo>
                    <a:pt x="844" y="249"/>
                  </a:lnTo>
                  <a:lnTo>
                    <a:pt x="851" y="280"/>
                  </a:lnTo>
                  <a:lnTo>
                    <a:pt x="851" y="306"/>
                  </a:lnTo>
                  <a:lnTo>
                    <a:pt x="858" y="325"/>
                  </a:lnTo>
                  <a:lnTo>
                    <a:pt x="858" y="344"/>
                  </a:lnTo>
                  <a:lnTo>
                    <a:pt x="865" y="357"/>
                  </a:lnTo>
                  <a:lnTo>
                    <a:pt x="865" y="363"/>
                  </a:lnTo>
                  <a:lnTo>
                    <a:pt x="871" y="357"/>
                  </a:lnTo>
                  <a:lnTo>
                    <a:pt x="871" y="351"/>
                  </a:lnTo>
                  <a:lnTo>
                    <a:pt x="878" y="338"/>
                  </a:lnTo>
                  <a:lnTo>
                    <a:pt x="878" y="319"/>
                  </a:lnTo>
                  <a:lnTo>
                    <a:pt x="885" y="293"/>
                  </a:lnTo>
                  <a:lnTo>
                    <a:pt x="885" y="268"/>
                  </a:lnTo>
                  <a:lnTo>
                    <a:pt x="892" y="236"/>
                  </a:lnTo>
                  <a:lnTo>
                    <a:pt x="892" y="204"/>
                  </a:lnTo>
                  <a:lnTo>
                    <a:pt x="899" y="172"/>
                  </a:lnTo>
                  <a:lnTo>
                    <a:pt x="899" y="134"/>
                  </a:lnTo>
                  <a:lnTo>
                    <a:pt x="905" y="108"/>
                  </a:lnTo>
                  <a:lnTo>
                    <a:pt x="905" y="76"/>
                  </a:lnTo>
                  <a:lnTo>
                    <a:pt x="912" y="51"/>
                  </a:lnTo>
                  <a:lnTo>
                    <a:pt x="912" y="31"/>
                  </a:lnTo>
                  <a:lnTo>
                    <a:pt x="919" y="12"/>
                  </a:lnTo>
                  <a:lnTo>
                    <a:pt x="919" y="6"/>
                  </a:lnTo>
                  <a:lnTo>
                    <a:pt x="926" y="0"/>
                  </a:lnTo>
                  <a:lnTo>
                    <a:pt x="926" y="6"/>
                  </a:lnTo>
                  <a:lnTo>
                    <a:pt x="933" y="12"/>
                  </a:lnTo>
                  <a:lnTo>
                    <a:pt x="933" y="31"/>
                  </a:lnTo>
                  <a:lnTo>
                    <a:pt x="939" y="51"/>
                  </a:lnTo>
                  <a:lnTo>
                    <a:pt x="939" y="76"/>
                  </a:lnTo>
                  <a:lnTo>
                    <a:pt x="946" y="108"/>
                  </a:lnTo>
                  <a:lnTo>
                    <a:pt x="946" y="134"/>
                  </a:lnTo>
                  <a:lnTo>
                    <a:pt x="953" y="172"/>
                  </a:lnTo>
                  <a:lnTo>
                    <a:pt x="953" y="204"/>
                  </a:lnTo>
                  <a:lnTo>
                    <a:pt x="960" y="236"/>
                  </a:lnTo>
                  <a:lnTo>
                    <a:pt x="960" y="268"/>
                  </a:lnTo>
                  <a:lnTo>
                    <a:pt x="960" y="293"/>
                  </a:lnTo>
                  <a:lnTo>
                    <a:pt x="967" y="319"/>
                  </a:lnTo>
                  <a:lnTo>
                    <a:pt x="967" y="338"/>
                  </a:lnTo>
                  <a:lnTo>
                    <a:pt x="973" y="351"/>
                  </a:lnTo>
                  <a:lnTo>
                    <a:pt x="973" y="357"/>
                  </a:lnTo>
                  <a:lnTo>
                    <a:pt x="980" y="363"/>
                  </a:lnTo>
                  <a:lnTo>
                    <a:pt x="980" y="357"/>
                  </a:lnTo>
                  <a:lnTo>
                    <a:pt x="987" y="344"/>
                  </a:lnTo>
                  <a:lnTo>
                    <a:pt x="987" y="325"/>
                  </a:lnTo>
                  <a:lnTo>
                    <a:pt x="994" y="306"/>
                  </a:lnTo>
                  <a:lnTo>
                    <a:pt x="994" y="280"/>
                  </a:lnTo>
                  <a:lnTo>
                    <a:pt x="1001" y="249"/>
                  </a:lnTo>
                  <a:lnTo>
                    <a:pt x="1001" y="217"/>
                  </a:lnTo>
                  <a:lnTo>
                    <a:pt x="1007" y="185"/>
                  </a:lnTo>
                  <a:lnTo>
                    <a:pt x="1007" y="146"/>
                  </a:lnTo>
                  <a:lnTo>
                    <a:pt x="1014" y="114"/>
                  </a:lnTo>
                  <a:lnTo>
                    <a:pt x="1014" y="83"/>
                  </a:lnTo>
                  <a:lnTo>
                    <a:pt x="1021" y="57"/>
                  </a:lnTo>
                  <a:lnTo>
                    <a:pt x="1021" y="38"/>
                  </a:lnTo>
                  <a:lnTo>
                    <a:pt x="1028" y="19"/>
                  </a:lnTo>
                  <a:lnTo>
                    <a:pt x="1028" y="6"/>
                  </a:lnTo>
                  <a:lnTo>
                    <a:pt x="1035" y="0"/>
                  </a:lnTo>
                  <a:lnTo>
                    <a:pt x="1035" y="6"/>
                  </a:lnTo>
                  <a:lnTo>
                    <a:pt x="1042" y="12"/>
                  </a:lnTo>
                  <a:lnTo>
                    <a:pt x="1042" y="25"/>
                  </a:lnTo>
                  <a:lnTo>
                    <a:pt x="1048" y="44"/>
                  </a:lnTo>
                  <a:lnTo>
                    <a:pt x="1048" y="70"/>
                  </a:lnTo>
                  <a:lnTo>
                    <a:pt x="1055" y="95"/>
                  </a:lnTo>
                  <a:lnTo>
                    <a:pt x="1055" y="127"/>
                  </a:lnTo>
                  <a:lnTo>
                    <a:pt x="1062" y="159"/>
                  </a:lnTo>
                  <a:lnTo>
                    <a:pt x="1062" y="191"/>
                  </a:lnTo>
                  <a:lnTo>
                    <a:pt x="1069" y="229"/>
                  </a:lnTo>
                  <a:lnTo>
                    <a:pt x="1069" y="255"/>
                  </a:lnTo>
                  <a:lnTo>
                    <a:pt x="1076" y="287"/>
                  </a:lnTo>
                  <a:lnTo>
                    <a:pt x="1076" y="312"/>
                  </a:lnTo>
                  <a:lnTo>
                    <a:pt x="1082" y="331"/>
                  </a:lnTo>
                  <a:lnTo>
                    <a:pt x="1082" y="351"/>
                  </a:lnTo>
                  <a:lnTo>
                    <a:pt x="1089" y="357"/>
                  </a:lnTo>
                  <a:lnTo>
                    <a:pt x="1089" y="363"/>
                  </a:lnTo>
                  <a:lnTo>
                    <a:pt x="1096" y="357"/>
                  </a:lnTo>
                  <a:lnTo>
                    <a:pt x="1096" y="351"/>
                  </a:lnTo>
                  <a:lnTo>
                    <a:pt x="1103" y="331"/>
                  </a:lnTo>
                  <a:lnTo>
                    <a:pt x="1103" y="312"/>
                  </a:lnTo>
                  <a:lnTo>
                    <a:pt x="1110" y="287"/>
                  </a:lnTo>
                  <a:lnTo>
                    <a:pt x="1110" y="255"/>
                  </a:lnTo>
                  <a:lnTo>
                    <a:pt x="1116" y="229"/>
                  </a:lnTo>
                  <a:lnTo>
                    <a:pt x="1116" y="191"/>
                  </a:lnTo>
                  <a:lnTo>
                    <a:pt x="1123" y="159"/>
                  </a:lnTo>
                  <a:lnTo>
                    <a:pt x="1123" y="127"/>
                  </a:lnTo>
                  <a:lnTo>
                    <a:pt x="1130" y="95"/>
                  </a:lnTo>
                  <a:lnTo>
                    <a:pt x="1130" y="70"/>
                  </a:lnTo>
                  <a:lnTo>
                    <a:pt x="1137" y="44"/>
                  </a:lnTo>
                  <a:lnTo>
                    <a:pt x="1137" y="25"/>
                  </a:lnTo>
                  <a:lnTo>
                    <a:pt x="1144" y="12"/>
                  </a:lnTo>
                  <a:lnTo>
                    <a:pt x="1144" y="6"/>
                  </a:lnTo>
                  <a:lnTo>
                    <a:pt x="1150" y="0"/>
                  </a:lnTo>
                  <a:lnTo>
                    <a:pt x="1150" y="6"/>
                  </a:lnTo>
                  <a:lnTo>
                    <a:pt x="1157" y="19"/>
                  </a:lnTo>
                  <a:lnTo>
                    <a:pt x="1157" y="38"/>
                  </a:lnTo>
                  <a:lnTo>
                    <a:pt x="1164" y="57"/>
                  </a:lnTo>
                  <a:lnTo>
                    <a:pt x="1164" y="83"/>
                  </a:lnTo>
                  <a:lnTo>
                    <a:pt x="1171" y="114"/>
                  </a:lnTo>
                  <a:lnTo>
                    <a:pt x="1171" y="146"/>
                  </a:lnTo>
                  <a:lnTo>
                    <a:pt x="1178" y="185"/>
                  </a:lnTo>
                  <a:lnTo>
                    <a:pt x="1178" y="217"/>
                  </a:lnTo>
                  <a:lnTo>
                    <a:pt x="1184" y="249"/>
                  </a:lnTo>
                  <a:lnTo>
                    <a:pt x="1184" y="280"/>
                  </a:lnTo>
                  <a:lnTo>
                    <a:pt x="1191" y="306"/>
                  </a:lnTo>
                  <a:lnTo>
                    <a:pt x="1191" y="325"/>
                  </a:lnTo>
                  <a:lnTo>
                    <a:pt x="1198" y="344"/>
                  </a:lnTo>
                  <a:lnTo>
                    <a:pt x="1198" y="357"/>
                  </a:lnTo>
                  <a:lnTo>
                    <a:pt x="1198" y="363"/>
                  </a:lnTo>
                  <a:lnTo>
                    <a:pt x="1205" y="357"/>
                  </a:lnTo>
                  <a:lnTo>
                    <a:pt x="1205" y="351"/>
                  </a:lnTo>
                  <a:lnTo>
                    <a:pt x="1212" y="338"/>
                  </a:lnTo>
                  <a:lnTo>
                    <a:pt x="1212" y="319"/>
                  </a:lnTo>
                  <a:lnTo>
                    <a:pt x="1218" y="293"/>
                  </a:lnTo>
                  <a:lnTo>
                    <a:pt x="1218" y="268"/>
                  </a:lnTo>
                  <a:lnTo>
                    <a:pt x="1225" y="236"/>
                  </a:lnTo>
                  <a:lnTo>
                    <a:pt x="1225" y="204"/>
                  </a:lnTo>
                  <a:lnTo>
                    <a:pt x="1232" y="172"/>
                  </a:lnTo>
                  <a:lnTo>
                    <a:pt x="1232" y="134"/>
                  </a:lnTo>
                  <a:lnTo>
                    <a:pt x="1239" y="108"/>
                  </a:lnTo>
                  <a:lnTo>
                    <a:pt x="1239" y="76"/>
                  </a:lnTo>
                  <a:lnTo>
                    <a:pt x="1246" y="51"/>
                  </a:lnTo>
                  <a:lnTo>
                    <a:pt x="1246" y="31"/>
                  </a:lnTo>
                  <a:lnTo>
                    <a:pt x="1253" y="12"/>
                  </a:lnTo>
                  <a:lnTo>
                    <a:pt x="1253" y="6"/>
                  </a:lnTo>
                  <a:lnTo>
                    <a:pt x="1259" y="0"/>
                  </a:lnTo>
                  <a:lnTo>
                    <a:pt x="1259" y="6"/>
                  </a:lnTo>
                  <a:lnTo>
                    <a:pt x="1266" y="12"/>
                  </a:lnTo>
                  <a:lnTo>
                    <a:pt x="1266" y="31"/>
                  </a:lnTo>
                  <a:lnTo>
                    <a:pt x="1273" y="51"/>
                  </a:lnTo>
                  <a:lnTo>
                    <a:pt x="1273" y="76"/>
                  </a:lnTo>
                  <a:lnTo>
                    <a:pt x="1280" y="108"/>
                  </a:lnTo>
                  <a:lnTo>
                    <a:pt x="1280" y="134"/>
                  </a:lnTo>
                  <a:lnTo>
                    <a:pt x="1287" y="172"/>
                  </a:lnTo>
                  <a:lnTo>
                    <a:pt x="1287" y="204"/>
                  </a:lnTo>
                  <a:lnTo>
                    <a:pt x="1293" y="236"/>
                  </a:lnTo>
                  <a:lnTo>
                    <a:pt x="1293" y="268"/>
                  </a:lnTo>
                  <a:lnTo>
                    <a:pt x="1300" y="293"/>
                  </a:lnTo>
                  <a:lnTo>
                    <a:pt x="1300" y="319"/>
                  </a:lnTo>
                  <a:lnTo>
                    <a:pt x="1307" y="338"/>
                  </a:lnTo>
                  <a:lnTo>
                    <a:pt x="1307" y="351"/>
                  </a:lnTo>
                  <a:lnTo>
                    <a:pt x="1314" y="357"/>
                  </a:lnTo>
                  <a:lnTo>
                    <a:pt x="1314" y="363"/>
                  </a:lnTo>
                  <a:lnTo>
                    <a:pt x="1321" y="357"/>
                  </a:lnTo>
                  <a:lnTo>
                    <a:pt x="1321" y="344"/>
                  </a:lnTo>
                  <a:lnTo>
                    <a:pt x="1327" y="325"/>
                  </a:lnTo>
                  <a:lnTo>
                    <a:pt x="1327" y="306"/>
                  </a:lnTo>
                  <a:lnTo>
                    <a:pt x="1334" y="280"/>
                  </a:lnTo>
                  <a:lnTo>
                    <a:pt x="1334" y="249"/>
                  </a:lnTo>
                  <a:lnTo>
                    <a:pt x="1341" y="217"/>
                  </a:lnTo>
                  <a:lnTo>
                    <a:pt x="1341" y="178"/>
                  </a:lnTo>
                  <a:lnTo>
                    <a:pt x="1348" y="146"/>
                  </a:lnTo>
                  <a:lnTo>
                    <a:pt x="1348" y="114"/>
                  </a:lnTo>
                  <a:lnTo>
                    <a:pt x="1355" y="83"/>
                  </a:lnTo>
                  <a:lnTo>
                    <a:pt x="1355" y="57"/>
                  </a:lnTo>
                  <a:lnTo>
                    <a:pt x="1361" y="38"/>
                  </a:lnTo>
                  <a:lnTo>
                    <a:pt x="1361" y="19"/>
                  </a:lnTo>
                  <a:lnTo>
                    <a:pt x="1368" y="6"/>
                  </a:lnTo>
                  <a:lnTo>
                    <a:pt x="1368" y="0"/>
                  </a:lnTo>
                  <a:lnTo>
                    <a:pt x="1375" y="6"/>
                  </a:lnTo>
                  <a:lnTo>
                    <a:pt x="1375" y="12"/>
                  </a:lnTo>
                  <a:lnTo>
                    <a:pt x="1382" y="25"/>
                  </a:lnTo>
                  <a:lnTo>
                    <a:pt x="1382" y="44"/>
                  </a:lnTo>
                  <a:lnTo>
                    <a:pt x="1389" y="70"/>
                  </a:lnTo>
                  <a:lnTo>
                    <a:pt x="1389" y="95"/>
                  </a:lnTo>
                  <a:lnTo>
                    <a:pt x="1395" y="127"/>
                  </a:lnTo>
                  <a:lnTo>
                    <a:pt x="1395" y="159"/>
                  </a:lnTo>
                  <a:lnTo>
                    <a:pt x="1402" y="191"/>
                  </a:lnTo>
                  <a:lnTo>
                    <a:pt x="1402" y="229"/>
                  </a:lnTo>
                  <a:lnTo>
                    <a:pt x="1409" y="255"/>
                  </a:lnTo>
                  <a:lnTo>
                    <a:pt x="1409" y="287"/>
                  </a:lnTo>
                  <a:lnTo>
                    <a:pt x="1416" y="312"/>
                  </a:lnTo>
                  <a:lnTo>
                    <a:pt x="1416" y="331"/>
                  </a:lnTo>
                  <a:lnTo>
                    <a:pt x="1423" y="351"/>
                  </a:lnTo>
                  <a:lnTo>
                    <a:pt x="1423" y="357"/>
                  </a:lnTo>
                  <a:lnTo>
                    <a:pt x="1430" y="363"/>
                  </a:lnTo>
                  <a:lnTo>
                    <a:pt x="1430" y="357"/>
                  </a:lnTo>
                  <a:lnTo>
                    <a:pt x="1436" y="351"/>
                  </a:lnTo>
                  <a:lnTo>
                    <a:pt x="1436" y="331"/>
                  </a:lnTo>
                  <a:lnTo>
                    <a:pt x="1436" y="312"/>
                  </a:lnTo>
                  <a:lnTo>
                    <a:pt x="1443" y="287"/>
                  </a:lnTo>
                  <a:lnTo>
                    <a:pt x="1443" y="255"/>
                  </a:lnTo>
                  <a:lnTo>
                    <a:pt x="1450" y="229"/>
                  </a:lnTo>
                  <a:lnTo>
                    <a:pt x="1450" y="191"/>
                  </a:lnTo>
                  <a:lnTo>
                    <a:pt x="1457" y="159"/>
                  </a:lnTo>
                  <a:lnTo>
                    <a:pt x="1457" y="127"/>
                  </a:lnTo>
                  <a:lnTo>
                    <a:pt x="1464" y="95"/>
                  </a:lnTo>
                  <a:lnTo>
                    <a:pt x="1464" y="70"/>
                  </a:lnTo>
                  <a:lnTo>
                    <a:pt x="1470" y="44"/>
                  </a:lnTo>
                  <a:lnTo>
                    <a:pt x="1470" y="25"/>
                  </a:lnTo>
                  <a:lnTo>
                    <a:pt x="1477" y="12"/>
                  </a:lnTo>
                  <a:lnTo>
                    <a:pt x="1477" y="6"/>
                  </a:lnTo>
                  <a:lnTo>
                    <a:pt x="1484" y="0"/>
                  </a:lnTo>
                  <a:lnTo>
                    <a:pt x="1484" y="6"/>
                  </a:lnTo>
                  <a:lnTo>
                    <a:pt x="1491" y="19"/>
                  </a:lnTo>
                  <a:lnTo>
                    <a:pt x="1491" y="38"/>
                  </a:lnTo>
                  <a:lnTo>
                    <a:pt x="1498" y="57"/>
                  </a:lnTo>
                  <a:lnTo>
                    <a:pt x="1498" y="83"/>
                  </a:lnTo>
                  <a:lnTo>
                    <a:pt x="1504" y="114"/>
                  </a:lnTo>
                  <a:lnTo>
                    <a:pt x="1504" y="146"/>
                  </a:lnTo>
                  <a:lnTo>
                    <a:pt x="1511" y="178"/>
                  </a:lnTo>
                  <a:lnTo>
                    <a:pt x="1511" y="217"/>
                  </a:lnTo>
                  <a:lnTo>
                    <a:pt x="1518" y="249"/>
                  </a:lnTo>
                  <a:lnTo>
                    <a:pt x="1518" y="280"/>
                  </a:lnTo>
                  <a:lnTo>
                    <a:pt x="1525" y="306"/>
                  </a:lnTo>
                  <a:lnTo>
                    <a:pt x="1525" y="325"/>
                  </a:lnTo>
                  <a:lnTo>
                    <a:pt x="1532" y="344"/>
                  </a:lnTo>
                  <a:lnTo>
                    <a:pt x="1532" y="357"/>
                  </a:lnTo>
                  <a:lnTo>
                    <a:pt x="1538" y="363"/>
                  </a:lnTo>
                  <a:lnTo>
                    <a:pt x="1538" y="357"/>
                  </a:lnTo>
                  <a:lnTo>
                    <a:pt x="1545" y="351"/>
                  </a:lnTo>
                  <a:lnTo>
                    <a:pt x="1545" y="338"/>
                  </a:lnTo>
                  <a:lnTo>
                    <a:pt x="1552" y="319"/>
                  </a:lnTo>
                  <a:lnTo>
                    <a:pt x="1552" y="293"/>
                  </a:lnTo>
                  <a:lnTo>
                    <a:pt x="1559" y="268"/>
                  </a:lnTo>
                  <a:lnTo>
                    <a:pt x="1559" y="236"/>
                  </a:lnTo>
                  <a:lnTo>
                    <a:pt x="1566" y="204"/>
                  </a:lnTo>
                  <a:lnTo>
                    <a:pt x="1566" y="172"/>
                  </a:lnTo>
                  <a:lnTo>
                    <a:pt x="1572" y="134"/>
                  </a:lnTo>
                  <a:lnTo>
                    <a:pt x="1572" y="108"/>
                  </a:lnTo>
                  <a:lnTo>
                    <a:pt x="1579" y="76"/>
                  </a:lnTo>
                  <a:lnTo>
                    <a:pt x="1579" y="51"/>
                  </a:lnTo>
                  <a:lnTo>
                    <a:pt x="1586" y="31"/>
                  </a:lnTo>
                  <a:lnTo>
                    <a:pt x="1586" y="12"/>
                  </a:lnTo>
                  <a:lnTo>
                    <a:pt x="1593" y="6"/>
                  </a:lnTo>
                  <a:lnTo>
                    <a:pt x="1593" y="0"/>
                  </a:lnTo>
                  <a:lnTo>
                    <a:pt x="1600" y="6"/>
                  </a:lnTo>
                  <a:lnTo>
                    <a:pt x="1600" y="12"/>
                  </a:lnTo>
                  <a:lnTo>
                    <a:pt x="1607" y="31"/>
                  </a:lnTo>
                  <a:lnTo>
                    <a:pt x="1607" y="51"/>
                  </a:lnTo>
                  <a:lnTo>
                    <a:pt x="1613" y="76"/>
                  </a:lnTo>
                  <a:lnTo>
                    <a:pt x="1613" y="108"/>
                  </a:lnTo>
                  <a:lnTo>
                    <a:pt x="1620" y="134"/>
                  </a:lnTo>
                  <a:lnTo>
                    <a:pt x="1620" y="172"/>
                  </a:lnTo>
                  <a:lnTo>
                    <a:pt x="1627" y="204"/>
                  </a:lnTo>
                  <a:lnTo>
                    <a:pt x="1627" y="236"/>
                  </a:lnTo>
                  <a:lnTo>
                    <a:pt x="1634" y="268"/>
                  </a:lnTo>
                  <a:lnTo>
                    <a:pt x="1634" y="293"/>
                  </a:lnTo>
                  <a:lnTo>
                    <a:pt x="1641" y="319"/>
                  </a:lnTo>
                  <a:lnTo>
                    <a:pt x="1641" y="338"/>
                  </a:lnTo>
                  <a:lnTo>
                    <a:pt x="1647" y="351"/>
                  </a:lnTo>
                  <a:lnTo>
                    <a:pt x="1647" y="357"/>
                  </a:lnTo>
                  <a:lnTo>
                    <a:pt x="1654" y="363"/>
                  </a:lnTo>
                  <a:lnTo>
                    <a:pt x="1654" y="357"/>
                  </a:lnTo>
                  <a:lnTo>
                    <a:pt x="1661" y="344"/>
                  </a:lnTo>
                  <a:lnTo>
                    <a:pt x="1661" y="325"/>
                  </a:lnTo>
                  <a:lnTo>
                    <a:pt x="1668" y="306"/>
                  </a:lnTo>
                  <a:lnTo>
                    <a:pt x="1668" y="280"/>
                  </a:lnTo>
                  <a:lnTo>
                    <a:pt x="1675" y="249"/>
                  </a:lnTo>
                  <a:lnTo>
                    <a:pt x="1675" y="217"/>
                  </a:lnTo>
                  <a:lnTo>
                    <a:pt x="1681" y="185"/>
                  </a:lnTo>
                  <a:lnTo>
                    <a:pt x="1681" y="146"/>
                  </a:lnTo>
                  <a:lnTo>
                    <a:pt x="1681" y="114"/>
                  </a:lnTo>
                  <a:lnTo>
                    <a:pt x="1688" y="83"/>
                  </a:lnTo>
                  <a:lnTo>
                    <a:pt x="1688" y="57"/>
                  </a:lnTo>
                  <a:lnTo>
                    <a:pt x="1695" y="38"/>
                  </a:lnTo>
                  <a:lnTo>
                    <a:pt x="1695" y="19"/>
                  </a:lnTo>
                  <a:lnTo>
                    <a:pt x="1702" y="6"/>
                  </a:lnTo>
                  <a:lnTo>
                    <a:pt x="1702" y="0"/>
                  </a:lnTo>
                  <a:lnTo>
                    <a:pt x="1709" y="6"/>
                  </a:lnTo>
                  <a:lnTo>
                    <a:pt x="1709" y="12"/>
                  </a:lnTo>
                  <a:lnTo>
                    <a:pt x="1715" y="25"/>
                  </a:lnTo>
                  <a:lnTo>
                    <a:pt x="1715" y="44"/>
                  </a:lnTo>
                  <a:lnTo>
                    <a:pt x="1722" y="70"/>
                  </a:lnTo>
                  <a:lnTo>
                    <a:pt x="1722" y="95"/>
                  </a:lnTo>
                  <a:lnTo>
                    <a:pt x="1729" y="127"/>
                  </a:lnTo>
                  <a:lnTo>
                    <a:pt x="1729" y="159"/>
                  </a:lnTo>
                  <a:lnTo>
                    <a:pt x="1736" y="191"/>
                  </a:lnTo>
                  <a:lnTo>
                    <a:pt x="1736" y="229"/>
                  </a:lnTo>
                  <a:lnTo>
                    <a:pt x="1743" y="255"/>
                  </a:lnTo>
                  <a:lnTo>
                    <a:pt x="1743" y="287"/>
                  </a:lnTo>
                  <a:lnTo>
                    <a:pt x="1749" y="312"/>
                  </a:lnTo>
                  <a:lnTo>
                    <a:pt x="1749" y="331"/>
                  </a:lnTo>
                  <a:lnTo>
                    <a:pt x="1756" y="351"/>
                  </a:lnTo>
                  <a:lnTo>
                    <a:pt x="1756" y="357"/>
                  </a:lnTo>
                  <a:lnTo>
                    <a:pt x="1763" y="363"/>
                  </a:lnTo>
                  <a:lnTo>
                    <a:pt x="1763" y="357"/>
                  </a:lnTo>
                  <a:lnTo>
                    <a:pt x="1770" y="351"/>
                  </a:lnTo>
                  <a:lnTo>
                    <a:pt x="1770" y="331"/>
                  </a:lnTo>
                  <a:lnTo>
                    <a:pt x="1777" y="312"/>
                  </a:lnTo>
                  <a:lnTo>
                    <a:pt x="1777" y="287"/>
                  </a:lnTo>
                  <a:lnTo>
                    <a:pt x="1783" y="255"/>
                  </a:lnTo>
                  <a:lnTo>
                    <a:pt x="1783" y="229"/>
                  </a:lnTo>
                  <a:lnTo>
                    <a:pt x="1790" y="191"/>
                  </a:lnTo>
                  <a:lnTo>
                    <a:pt x="1790" y="159"/>
                  </a:lnTo>
                  <a:lnTo>
                    <a:pt x="1797" y="127"/>
                  </a:lnTo>
                  <a:lnTo>
                    <a:pt x="1797" y="95"/>
                  </a:lnTo>
                  <a:lnTo>
                    <a:pt x="1804" y="70"/>
                  </a:lnTo>
                  <a:lnTo>
                    <a:pt x="1804" y="44"/>
                  </a:lnTo>
                  <a:lnTo>
                    <a:pt x="1811" y="25"/>
                  </a:lnTo>
                  <a:lnTo>
                    <a:pt x="1811" y="12"/>
                  </a:lnTo>
                  <a:lnTo>
                    <a:pt x="1818" y="6"/>
                  </a:lnTo>
                  <a:lnTo>
                    <a:pt x="1818" y="0"/>
                  </a:lnTo>
                  <a:lnTo>
                    <a:pt x="1824" y="6"/>
                  </a:lnTo>
                  <a:lnTo>
                    <a:pt x="1824" y="19"/>
                  </a:lnTo>
                  <a:lnTo>
                    <a:pt x="1831" y="38"/>
                  </a:lnTo>
                  <a:lnTo>
                    <a:pt x="1831" y="57"/>
                  </a:lnTo>
                  <a:lnTo>
                    <a:pt x="1838" y="83"/>
                  </a:lnTo>
                  <a:lnTo>
                    <a:pt x="1838" y="114"/>
                  </a:lnTo>
                  <a:lnTo>
                    <a:pt x="1845" y="146"/>
                  </a:lnTo>
                  <a:lnTo>
                    <a:pt x="1845" y="178"/>
                  </a:lnTo>
                  <a:lnTo>
                    <a:pt x="1852" y="217"/>
                  </a:lnTo>
                  <a:lnTo>
                    <a:pt x="1852" y="249"/>
                  </a:lnTo>
                  <a:lnTo>
                    <a:pt x="1858" y="280"/>
                  </a:lnTo>
                  <a:lnTo>
                    <a:pt x="1858" y="306"/>
                  </a:lnTo>
                  <a:lnTo>
                    <a:pt x="1865" y="325"/>
                  </a:lnTo>
                  <a:lnTo>
                    <a:pt x="1865" y="344"/>
                  </a:lnTo>
                  <a:lnTo>
                    <a:pt x="1872" y="357"/>
                  </a:lnTo>
                  <a:lnTo>
                    <a:pt x="1872" y="363"/>
                  </a:lnTo>
                  <a:lnTo>
                    <a:pt x="1879" y="357"/>
                  </a:lnTo>
                  <a:lnTo>
                    <a:pt x="1879" y="351"/>
                  </a:lnTo>
                  <a:lnTo>
                    <a:pt x="1886" y="338"/>
                  </a:lnTo>
                  <a:lnTo>
                    <a:pt x="1886" y="319"/>
                  </a:lnTo>
                  <a:lnTo>
                    <a:pt x="1892" y="293"/>
                  </a:lnTo>
                  <a:lnTo>
                    <a:pt x="1892" y="268"/>
                  </a:lnTo>
                  <a:lnTo>
                    <a:pt x="1899" y="236"/>
                  </a:lnTo>
                  <a:lnTo>
                    <a:pt x="1899" y="204"/>
                  </a:lnTo>
                  <a:lnTo>
                    <a:pt x="1906" y="172"/>
                  </a:lnTo>
                  <a:lnTo>
                    <a:pt x="1906" y="134"/>
                  </a:lnTo>
                  <a:lnTo>
                    <a:pt x="1913" y="108"/>
                  </a:lnTo>
                  <a:lnTo>
                    <a:pt x="1913" y="76"/>
                  </a:lnTo>
                  <a:lnTo>
                    <a:pt x="1920" y="51"/>
                  </a:lnTo>
                  <a:lnTo>
                    <a:pt x="1920" y="31"/>
                  </a:lnTo>
                  <a:lnTo>
                    <a:pt x="1920" y="12"/>
                  </a:lnTo>
                  <a:lnTo>
                    <a:pt x="1926" y="6"/>
                  </a:lnTo>
                  <a:lnTo>
                    <a:pt x="1926" y="0"/>
                  </a:lnTo>
                  <a:lnTo>
                    <a:pt x="1933" y="6"/>
                  </a:lnTo>
                  <a:lnTo>
                    <a:pt x="1933" y="12"/>
                  </a:lnTo>
                  <a:lnTo>
                    <a:pt x="1940" y="31"/>
                  </a:lnTo>
                  <a:lnTo>
                    <a:pt x="1940" y="51"/>
                  </a:lnTo>
                  <a:lnTo>
                    <a:pt x="1947" y="76"/>
                  </a:lnTo>
                  <a:lnTo>
                    <a:pt x="1947" y="108"/>
                  </a:lnTo>
                  <a:lnTo>
                    <a:pt x="1954" y="134"/>
                  </a:lnTo>
                  <a:lnTo>
                    <a:pt x="1954" y="172"/>
                  </a:lnTo>
                  <a:lnTo>
                    <a:pt x="1960" y="204"/>
                  </a:lnTo>
                  <a:lnTo>
                    <a:pt x="1960" y="236"/>
                  </a:lnTo>
                  <a:lnTo>
                    <a:pt x="1967" y="268"/>
                  </a:lnTo>
                  <a:lnTo>
                    <a:pt x="1967" y="293"/>
                  </a:lnTo>
                  <a:lnTo>
                    <a:pt x="1974" y="319"/>
                  </a:lnTo>
                  <a:lnTo>
                    <a:pt x="1974" y="338"/>
                  </a:lnTo>
                  <a:lnTo>
                    <a:pt x="1981" y="351"/>
                  </a:lnTo>
                  <a:lnTo>
                    <a:pt x="1981" y="357"/>
                  </a:lnTo>
                  <a:lnTo>
                    <a:pt x="1988" y="363"/>
                  </a:lnTo>
                  <a:lnTo>
                    <a:pt x="1988" y="357"/>
                  </a:lnTo>
                  <a:lnTo>
                    <a:pt x="1995" y="344"/>
                  </a:lnTo>
                  <a:lnTo>
                    <a:pt x="1995" y="325"/>
                  </a:lnTo>
                  <a:lnTo>
                    <a:pt x="2001" y="306"/>
                  </a:lnTo>
                  <a:lnTo>
                    <a:pt x="2001" y="280"/>
                  </a:lnTo>
                  <a:lnTo>
                    <a:pt x="2008" y="249"/>
                  </a:lnTo>
                  <a:lnTo>
                    <a:pt x="2008" y="217"/>
                  </a:lnTo>
                  <a:lnTo>
                    <a:pt x="2015" y="185"/>
                  </a:lnTo>
                  <a:lnTo>
                    <a:pt x="2015" y="146"/>
                  </a:lnTo>
                  <a:lnTo>
                    <a:pt x="2022" y="114"/>
                  </a:lnTo>
                  <a:lnTo>
                    <a:pt x="2022" y="83"/>
                  </a:lnTo>
                  <a:lnTo>
                    <a:pt x="2029" y="57"/>
                  </a:lnTo>
                  <a:lnTo>
                    <a:pt x="2029" y="38"/>
                  </a:lnTo>
                  <a:lnTo>
                    <a:pt x="2035" y="19"/>
                  </a:lnTo>
                  <a:lnTo>
                    <a:pt x="2035" y="6"/>
                  </a:lnTo>
                  <a:lnTo>
                    <a:pt x="2042" y="0"/>
                  </a:lnTo>
                  <a:lnTo>
                    <a:pt x="2042" y="6"/>
                  </a:lnTo>
                  <a:lnTo>
                    <a:pt x="2049" y="12"/>
                  </a:lnTo>
                  <a:lnTo>
                    <a:pt x="2049" y="25"/>
                  </a:lnTo>
                  <a:lnTo>
                    <a:pt x="2056" y="44"/>
                  </a:lnTo>
                  <a:lnTo>
                    <a:pt x="2056" y="70"/>
                  </a:lnTo>
                  <a:lnTo>
                    <a:pt x="2063" y="95"/>
                  </a:lnTo>
                  <a:lnTo>
                    <a:pt x="2063" y="127"/>
                  </a:lnTo>
                  <a:lnTo>
                    <a:pt x="2069" y="159"/>
                  </a:lnTo>
                  <a:lnTo>
                    <a:pt x="2069" y="191"/>
                  </a:lnTo>
                  <a:lnTo>
                    <a:pt x="2076" y="229"/>
                  </a:lnTo>
                  <a:lnTo>
                    <a:pt x="2076" y="255"/>
                  </a:lnTo>
                  <a:lnTo>
                    <a:pt x="2083" y="287"/>
                  </a:lnTo>
                  <a:lnTo>
                    <a:pt x="2083" y="312"/>
                  </a:lnTo>
                  <a:lnTo>
                    <a:pt x="2090" y="331"/>
                  </a:lnTo>
                  <a:lnTo>
                    <a:pt x="2090" y="351"/>
                  </a:lnTo>
                  <a:lnTo>
                    <a:pt x="2097" y="357"/>
                  </a:lnTo>
                  <a:lnTo>
                    <a:pt x="2097" y="363"/>
                  </a:lnTo>
                  <a:lnTo>
                    <a:pt x="2103" y="357"/>
                  </a:lnTo>
                  <a:lnTo>
                    <a:pt x="2103" y="351"/>
                  </a:lnTo>
                  <a:lnTo>
                    <a:pt x="2110" y="331"/>
                  </a:lnTo>
                  <a:lnTo>
                    <a:pt x="2110" y="312"/>
                  </a:lnTo>
                  <a:lnTo>
                    <a:pt x="2117" y="287"/>
                  </a:lnTo>
                  <a:lnTo>
                    <a:pt x="2117" y="255"/>
                  </a:lnTo>
                  <a:lnTo>
                    <a:pt x="2124" y="229"/>
                  </a:lnTo>
                  <a:lnTo>
                    <a:pt x="2124" y="191"/>
                  </a:lnTo>
                  <a:lnTo>
                    <a:pt x="2131" y="159"/>
                  </a:lnTo>
                  <a:lnTo>
                    <a:pt x="2131" y="127"/>
                  </a:lnTo>
                  <a:lnTo>
                    <a:pt x="2137" y="95"/>
                  </a:lnTo>
                  <a:lnTo>
                    <a:pt x="2137" y="70"/>
                  </a:lnTo>
                  <a:lnTo>
                    <a:pt x="2144" y="44"/>
                  </a:lnTo>
                  <a:lnTo>
                    <a:pt x="2144" y="25"/>
                  </a:lnTo>
                  <a:lnTo>
                    <a:pt x="2151" y="12"/>
                  </a:lnTo>
                  <a:lnTo>
                    <a:pt x="2151" y="6"/>
                  </a:lnTo>
                  <a:lnTo>
                    <a:pt x="2158" y="0"/>
                  </a:lnTo>
                  <a:lnTo>
                    <a:pt x="2158" y="6"/>
                  </a:lnTo>
                  <a:lnTo>
                    <a:pt x="2158" y="19"/>
                  </a:lnTo>
                  <a:lnTo>
                    <a:pt x="2165" y="38"/>
                  </a:lnTo>
                  <a:lnTo>
                    <a:pt x="2165" y="57"/>
                  </a:lnTo>
                  <a:lnTo>
                    <a:pt x="2171" y="83"/>
                  </a:lnTo>
                  <a:lnTo>
                    <a:pt x="2171" y="114"/>
                  </a:lnTo>
                  <a:lnTo>
                    <a:pt x="2178" y="146"/>
                  </a:lnTo>
                  <a:lnTo>
                    <a:pt x="2178" y="185"/>
                  </a:lnTo>
                  <a:lnTo>
                    <a:pt x="2185" y="217"/>
                  </a:lnTo>
                  <a:lnTo>
                    <a:pt x="2185" y="249"/>
                  </a:lnTo>
                  <a:lnTo>
                    <a:pt x="2192" y="280"/>
                  </a:lnTo>
                  <a:lnTo>
                    <a:pt x="2192" y="306"/>
                  </a:lnTo>
                  <a:lnTo>
                    <a:pt x="2199" y="325"/>
                  </a:lnTo>
                  <a:lnTo>
                    <a:pt x="2199" y="344"/>
                  </a:lnTo>
                  <a:lnTo>
                    <a:pt x="2206" y="357"/>
                  </a:lnTo>
                  <a:lnTo>
                    <a:pt x="2206" y="363"/>
                  </a:lnTo>
                  <a:lnTo>
                    <a:pt x="2212" y="357"/>
                  </a:lnTo>
                  <a:lnTo>
                    <a:pt x="2212" y="351"/>
                  </a:lnTo>
                  <a:lnTo>
                    <a:pt x="2219" y="338"/>
                  </a:lnTo>
                  <a:lnTo>
                    <a:pt x="2219" y="319"/>
                  </a:lnTo>
                  <a:lnTo>
                    <a:pt x="2226" y="293"/>
                  </a:lnTo>
                  <a:lnTo>
                    <a:pt x="2226" y="268"/>
                  </a:lnTo>
                  <a:lnTo>
                    <a:pt x="2233" y="236"/>
                  </a:lnTo>
                  <a:lnTo>
                    <a:pt x="2233" y="204"/>
                  </a:lnTo>
                  <a:lnTo>
                    <a:pt x="2240" y="172"/>
                  </a:lnTo>
                  <a:lnTo>
                    <a:pt x="2240" y="134"/>
                  </a:lnTo>
                  <a:lnTo>
                    <a:pt x="2246" y="108"/>
                  </a:lnTo>
                  <a:lnTo>
                    <a:pt x="2246" y="76"/>
                  </a:lnTo>
                  <a:lnTo>
                    <a:pt x="2253" y="51"/>
                  </a:lnTo>
                  <a:lnTo>
                    <a:pt x="2253" y="31"/>
                  </a:lnTo>
                  <a:lnTo>
                    <a:pt x="2260" y="12"/>
                  </a:lnTo>
                  <a:lnTo>
                    <a:pt x="2260" y="6"/>
                  </a:lnTo>
                  <a:lnTo>
                    <a:pt x="2267" y="0"/>
                  </a:lnTo>
                  <a:lnTo>
                    <a:pt x="2267" y="6"/>
                  </a:lnTo>
                  <a:lnTo>
                    <a:pt x="2274" y="12"/>
                  </a:lnTo>
                  <a:lnTo>
                    <a:pt x="2274" y="31"/>
                  </a:lnTo>
                  <a:lnTo>
                    <a:pt x="2280" y="51"/>
                  </a:lnTo>
                  <a:lnTo>
                    <a:pt x="2280" y="76"/>
                  </a:lnTo>
                  <a:lnTo>
                    <a:pt x="2287" y="108"/>
                  </a:lnTo>
                  <a:lnTo>
                    <a:pt x="2287" y="134"/>
                  </a:lnTo>
                  <a:lnTo>
                    <a:pt x="2294" y="172"/>
                  </a:lnTo>
                  <a:lnTo>
                    <a:pt x="2294" y="204"/>
                  </a:lnTo>
                  <a:lnTo>
                    <a:pt x="2301" y="236"/>
                  </a:lnTo>
                  <a:lnTo>
                    <a:pt x="2301" y="268"/>
                  </a:lnTo>
                  <a:lnTo>
                    <a:pt x="2308" y="293"/>
                  </a:lnTo>
                  <a:lnTo>
                    <a:pt x="2308" y="319"/>
                  </a:lnTo>
                  <a:lnTo>
                    <a:pt x="2314" y="338"/>
                  </a:lnTo>
                  <a:lnTo>
                    <a:pt x="2314" y="351"/>
                  </a:lnTo>
                  <a:lnTo>
                    <a:pt x="2321" y="357"/>
                  </a:lnTo>
                  <a:lnTo>
                    <a:pt x="2321" y="363"/>
                  </a:lnTo>
                  <a:lnTo>
                    <a:pt x="2328" y="357"/>
                  </a:lnTo>
                  <a:lnTo>
                    <a:pt x="2328" y="344"/>
                  </a:lnTo>
                  <a:lnTo>
                    <a:pt x="2335" y="325"/>
                  </a:lnTo>
                  <a:lnTo>
                    <a:pt x="2335" y="306"/>
                  </a:lnTo>
                  <a:lnTo>
                    <a:pt x="2342" y="280"/>
                  </a:lnTo>
                  <a:lnTo>
                    <a:pt x="2342" y="249"/>
                  </a:lnTo>
                  <a:lnTo>
                    <a:pt x="2348" y="217"/>
                  </a:lnTo>
                  <a:lnTo>
                    <a:pt x="2348" y="185"/>
                  </a:lnTo>
                  <a:lnTo>
                    <a:pt x="2355" y="146"/>
                  </a:lnTo>
                  <a:lnTo>
                    <a:pt x="2355" y="114"/>
                  </a:lnTo>
                  <a:lnTo>
                    <a:pt x="2362" y="83"/>
                  </a:lnTo>
                  <a:lnTo>
                    <a:pt x="2362" y="57"/>
                  </a:lnTo>
                  <a:lnTo>
                    <a:pt x="2369" y="38"/>
                  </a:lnTo>
                  <a:lnTo>
                    <a:pt x="2369" y="19"/>
                  </a:lnTo>
                  <a:lnTo>
                    <a:pt x="2376" y="6"/>
                  </a:lnTo>
                  <a:lnTo>
                    <a:pt x="2376" y="0"/>
                  </a:lnTo>
                  <a:lnTo>
                    <a:pt x="2383" y="6"/>
                  </a:lnTo>
                  <a:lnTo>
                    <a:pt x="2383" y="12"/>
                  </a:lnTo>
                  <a:lnTo>
                    <a:pt x="2389" y="25"/>
                  </a:lnTo>
                  <a:lnTo>
                    <a:pt x="2389" y="44"/>
                  </a:lnTo>
                  <a:lnTo>
                    <a:pt x="2396" y="70"/>
                  </a:lnTo>
                  <a:lnTo>
                    <a:pt x="2396" y="95"/>
                  </a:lnTo>
                  <a:lnTo>
                    <a:pt x="2396" y="127"/>
                  </a:lnTo>
                  <a:lnTo>
                    <a:pt x="2403" y="159"/>
                  </a:lnTo>
                  <a:lnTo>
                    <a:pt x="2403" y="191"/>
                  </a:lnTo>
                  <a:lnTo>
                    <a:pt x="2410" y="229"/>
                  </a:lnTo>
                  <a:lnTo>
                    <a:pt x="2410" y="255"/>
                  </a:lnTo>
                  <a:lnTo>
                    <a:pt x="2417" y="287"/>
                  </a:lnTo>
                  <a:lnTo>
                    <a:pt x="2417" y="312"/>
                  </a:lnTo>
                  <a:lnTo>
                    <a:pt x="2423" y="331"/>
                  </a:lnTo>
                  <a:lnTo>
                    <a:pt x="2423" y="351"/>
                  </a:lnTo>
                  <a:lnTo>
                    <a:pt x="2430" y="357"/>
                  </a:lnTo>
                  <a:lnTo>
                    <a:pt x="2430" y="363"/>
                  </a:lnTo>
                  <a:lnTo>
                    <a:pt x="2437" y="357"/>
                  </a:lnTo>
                  <a:lnTo>
                    <a:pt x="2437" y="351"/>
                  </a:lnTo>
                  <a:lnTo>
                    <a:pt x="2444" y="331"/>
                  </a:lnTo>
                  <a:lnTo>
                    <a:pt x="2444" y="312"/>
                  </a:lnTo>
                  <a:lnTo>
                    <a:pt x="2451" y="287"/>
                  </a:lnTo>
                  <a:lnTo>
                    <a:pt x="2451" y="255"/>
                  </a:lnTo>
                  <a:lnTo>
                    <a:pt x="2457" y="229"/>
                  </a:lnTo>
                  <a:lnTo>
                    <a:pt x="2457" y="191"/>
                  </a:lnTo>
                  <a:lnTo>
                    <a:pt x="2464" y="159"/>
                  </a:lnTo>
                  <a:lnTo>
                    <a:pt x="2464" y="127"/>
                  </a:lnTo>
                  <a:lnTo>
                    <a:pt x="2471" y="95"/>
                  </a:lnTo>
                  <a:lnTo>
                    <a:pt x="2471" y="70"/>
                  </a:lnTo>
                  <a:lnTo>
                    <a:pt x="2478" y="44"/>
                  </a:lnTo>
                  <a:lnTo>
                    <a:pt x="2478" y="25"/>
                  </a:lnTo>
                  <a:lnTo>
                    <a:pt x="2485" y="12"/>
                  </a:lnTo>
                  <a:lnTo>
                    <a:pt x="2485" y="6"/>
                  </a:lnTo>
                  <a:lnTo>
                    <a:pt x="2491" y="0"/>
                  </a:lnTo>
                  <a:lnTo>
                    <a:pt x="2491" y="6"/>
                  </a:lnTo>
                  <a:lnTo>
                    <a:pt x="2498" y="19"/>
                  </a:lnTo>
                  <a:lnTo>
                    <a:pt x="2498" y="38"/>
                  </a:lnTo>
                  <a:lnTo>
                    <a:pt x="2505" y="57"/>
                  </a:lnTo>
                  <a:lnTo>
                    <a:pt x="2505" y="83"/>
                  </a:lnTo>
                  <a:lnTo>
                    <a:pt x="2512" y="114"/>
                  </a:lnTo>
                  <a:lnTo>
                    <a:pt x="2512" y="146"/>
                  </a:lnTo>
                  <a:lnTo>
                    <a:pt x="2519" y="178"/>
                  </a:lnTo>
                  <a:lnTo>
                    <a:pt x="2519" y="217"/>
                  </a:lnTo>
                  <a:lnTo>
                    <a:pt x="2525" y="249"/>
                  </a:lnTo>
                  <a:lnTo>
                    <a:pt x="2525" y="280"/>
                  </a:lnTo>
                  <a:lnTo>
                    <a:pt x="2532" y="306"/>
                  </a:lnTo>
                  <a:lnTo>
                    <a:pt x="2532" y="325"/>
                  </a:lnTo>
                  <a:lnTo>
                    <a:pt x="2539" y="344"/>
                  </a:lnTo>
                  <a:lnTo>
                    <a:pt x="2539" y="357"/>
                  </a:lnTo>
                  <a:lnTo>
                    <a:pt x="2546" y="363"/>
                  </a:lnTo>
                  <a:lnTo>
                    <a:pt x="2546" y="357"/>
                  </a:lnTo>
                  <a:lnTo>
                    <a:pt x="2553" y="351"/>
                  </a:lnTo>
                  <a:lnTo>
                    <a:pt x="2553" y="338"/>
                  </a:lnTo>
                  <a:lnTo>
                    <a:pt x="2560" y="319"/>
                  </a:lnTo>
                  <a:lnTo>
                    <a:pt x="2560" y="293"/>
                  </a:lnTo>
                  <a:lnTo>
                    <a:pt x="2566" y="268"/>
                  </a:lnTo>
                  <a:lnTo>
                    <a:pt x="2566" y="236"/>
                  </a:lnTo>
                  <a:lnTo>
                    <a:pt x="2573" y="204"/>
                  </a:lnTo>
                  <a:lnTo>
                    <a:pt x="2573" y="172"/>
                  </a:lnTo>
                  <a:lnTo>
                    <a:pt x="2580" y="134"/>
                  </a:lnTo>
                  <a:lnTo>
                    <a:pt x="2580" y="108"/>
                  </a:lnTo>
                  <a:lnTo>
                    <a:pt x="2587" y="76"/>
                  </a:lnTo>
                  <a:lnTo>
                    <a:pt x="2587" y="51"/>
                  </a:lnTo>
                  <a:lnTo>
                    <a:pt x="2594" y="31"/>
                  </a:lnTo>
                  <a:lnTo>
                    <a:pt x="2594" y="12"/>
                  </a:lnTo>
                  <a:lnTo>
                    <a:pt x="2600" y="6"/>
                  </a:lnTo>
                  <a:lnTo>
                    <a:pt x="2600" y="0"/>
                  </a:lnTo>
                  <a:lnTo>
                    <a:pt x="2607" y="6"/>
                  </a:lnTo>
                  <a:lnTo>
                    <a:pt x="2607" y="12"/>
                  </a:lnTo>
                  <a:lnTo>
                    <a:pt x="2614" y="31"/>
                  </a:lnTo>
                  <a:lnTo>
                    <a:pt x="2614" y="51"/>
                  </a:lnTo>
                  <a:lnTo>
                    <a:pt x="2621" y="76"/>
                  </a:lnTo>
                  <a:lnTo>
                    <a:pt x="2621" y="108"/>
                  </a:lnTo>
                  <a:lnTo>
                    <a:pt x="2628" y="134"/>
                  </a:lnTo>
                  <a:lnTo>
                    <a:pt x="2628" y="172"/>
                  </a:lnTo>
                  <a:lnTo>
                    <a:pt x="2634" y="204"/>
                  </a:lnTo>
                  <a:lnTo>
                    <a:pt x="2634" y="236"/>
                  </a:lnTo>
                  <a:lnTo>
                    <a:pt x="2634" y="268"/>
                  </a:lnTo>
                  <a:lnTo>
                    <a:pt x="2641" y="293"/>
                  </a:lnTo>
                  <a:lnTo>
                    <a:pt x="2641" y="319"/>
                  </a:lnTo>
                  <a:lnTo>
                    <a:pt x="2648" y="338"/>
                  </a:lnTo>
                  <a:lnTo>
                    <a:pt x="2648" y="351"/>
                  </a:lnTo>
                  <a:lnTo>
                    <a:pt x="2655" y="357"/>
                  </a:lnTo>
                  <a:lnTo>
                    <a:pt x="2655" y="363"/>
                  </a:lnTo>
                  <a:lnTo>
                    <a:pt x="2662" y="357"/>
                  </a:lnTo>
                  <a:lnTo>
                    <a:pt x="2662" y="344"/>
                  </a:lnTo>
                  <a:lnTo>
                    <a:pt x="2668" y="325"/>
                  </a:lnTo>
                  <a:lnTo>
                    <a:pt x="2668" y="306"/>
                  </a:lnTo>
                  <a:lnTo>
                    <a:pt x="2675" y="280"/>
                  </a:lnTo>
                  <a:lnTo>
                    <a:pt x="2675" y="249"/>
                  </a:lnTo>
                  <a:lnTo>
                    <a:pt x="2682" y="217"/>
                  </a:lnTo>
                  <a:lnTo>
                    <a:pt x="2682" y="185"/>
                  </a:lnTo>
                  <a:lnTo>
                    <a:pt x="2689" y="146"/>
                  </a:lnTo>
                  <a:lnTo>
                    <a:pt x="2689" y="114"/>
                  </a:lnTo>
                  <a:lnTo>
                    <a:pt x="2696" y="83"/>
                  </a:lnTo>
                  <a:lnTo>
                    <a:pt x="2696" y="57"/>
                  </a:lnTo>
                  <a:lnTo>
                    <a:pt x="2702" y="38"/>
                  </a:lnTo>
                  <a:lnTo>
                    <a:pt x="2702" y="19"/>
                  </a:lnTo>
                  <a:lnTo>
                    <a:pt x="2709" y="6"/>
                  </a:lnTo>
                  <a:lnTo>
                    <a:pt x="2709" y="0"/>
                  </a:lnTo>
                  <a:lnTo>
                    <a:pt x="2716" y="6"/>
                  </a:lnTo>
                  <a:lnTo>
                    <a:pt x="2716" y="12"/>
                  </a:lnTo>
                  <a:lnTo>
                    <a:pt x="2723" y="25"/>
                  </a:lnTo>
                  <a:lnTo>
                    <a:pt x="2723" y="44"/>
                  </a:lnTo>
                  <a:lnTo>
                    <a:pt x="2730" y="70"/>
                  </a:lnTo>
                  <a:lnTo>
                    <a:pt x="2730" y="95"/>
                  </a:lnTo>
                  <a:lnTo>
                    <a:pt x="2736" y="127"/>
                  </a:lnTo>
                  <a:lnTo>
                    <a:pt x="2736" y="159"/>
                  </a:lnTo>
                  <a:lnTo>
                    <a:pt x="2743" y="191"/>
                  </a:lnTo>
                  <a:lnTo>
                    <a:pt x="2743" y="229"/>
                  </a:lnTo>
                  <a:lnTo>
                    <a:pt x="2750" y="255"/>
                  </a:lnTo>
                  <a:lnTo>
                    <a:pt x="2750" y="287"/>
                  </a:lnTo>
                  <a:lnTo>
                    <a:pt x="2757" y="312"/>
                  </a:lnTo>
                  <a:lnTo>
                    <a:pt x="2757" y="331"/>
                  </a:lnTo>
                  <a:lnTo>
                    <a:pt x="2764" y="351"/>
                  </a:lnTo>
                  <a:lnTo>
                    <a:pt x="2764" y="357"/>
                  </a:lnTo>
                  <a:lnTo>
                    <a:pt x="2771" y="363"/>
                  </a:lnTo>
                  <a:lnTo>
                    <a:pt x="2771" y="357"/>
                  </a:lnTo>
                  <a:lnTo>
                    <a:pt x="2777" y="351"/>
                  </a:lnTo>
                  <a:lnTo>
                    <a:pt x="2777" y="331"/>
                  </a:lnTo>
                  <a:lnTo>
                    <a:pt x="2784" y="312"/>
                  </a:lnTo>
                  <a:lnTo>
                    <a:pt x="2784" y="287"/>
                  </a:lnTo>
                  <a:lnTo>
                    <a:pt x="2791" y="255"/>
                  </a:lnTo>
                  <a:lnTo>
                    <a:pt x="2791" y="229"/>
                  </a:lnTo>
                  <a:lnTo>
                    <a:pt x="2798" y="191"/>
                  </a:lnTo>
                  <a:lnTo>
                    <a:pt x="2798" y="159"/>
                  </a:lnTo>
                  <a:lnTo>
                    <a:pt x="2805" y="127"/>
                  </a:lnTo>
                  <a:lnTo>
                    <a:pt x="2805" y="95"/>
                  </a:lnTo>
                  <a:lnTo>
                    <a:pt x="2811" y="70"/>
                  </a:lnTo>
                  <a:lnTo>
                    <a:pt x="2811" y="44"/>
                  </a:lnTo>
                  <a:lnTo>
                    <a:pt x="2818" y="25"/>
                  </a:lnTo>
                  <a:lnTo>
                    <a:pt x="2818" y="12"/>
                  </a:lnTo>
                  <a:lnTo>
                    <a:pt x="2825" y="6"/>
                  </a:lnTo>
                  <a:lnTo>
                    <a:pt x="2825" y="0"/>
                  </a:lnTo>
                  <a:lnTo>
                    <a:pt x="2832" y="6"/>
                  </a:lnTo>
                  <a:lnTo>
                    <a:pt x="2832" y="19"/>
                  </a:lnTo>
                  <a:lnTo>
                    <a:pt x="2839" y="38"/>
                  </a:lnTo>
                  <a:lnTo>
                    <a:pt x="2839" y="57"/>
                  </a:lnTo>
                  <a:lnTo>
                    <a:pt x="2845" y="83"/>
                  </a:lnTo>
                  <a:lnTo>
                    <a:pt x="2845" y="114"/>
                  </a:lnTo>
                  <a:lnTo>
                    <a:pt x="2852" y="146"/>
                  </a:lnTo>
                  <a:lnTo>
                    <a:pt x="2852" y="185"/>
                  </a:lnTo>
                  <a:lnTo>
                    <a:pt x="2859" y="217"/>
                  </a:lnTo>
                  <a:lnTo>
                    <a:pt x="2859" y="249"/>
                  </a:lnTo>
                  <a:lnTo>
                    <a:pt x="2866" y="280"/>
                  </a:lnTo>
                  <a:lnTo>
                    <a:pt x="2866" y="306"/>
                  </a:lnTo>
                  <a:lnTo>
                    <a:pt x="2873" y="325"/>
                  </a:lnTo>
                  <a:lnTo>
                    <a:pt x="2873" y="344"/>
                  </a:lnTo>
                  <a:lnTo>
                    <a:pt x="2879" y="357"/>
                  </a:lnTo>
                  <a:lnTo>
                    <a:pt x="2879" y="363"/>
                  </a:lnTo>
                  <a:lnTo>
                    <a:pt x="2879" y="357"/>
                  </a:lnTo>
                  <a:lnTo>
                    <a:pt x="2886" y="351"/>
                  </a:lnTo>
                  <a:lnTo>
                    <a:pt x="2886" y="338"/>
                  </a:lnTo>
                  <a:lnTo>
                    <a:pt x="2893" y="319"/>
                  </a:lnTo>
                  <a:lnTo>
                    <a:pt x="2893" y="293"/>
                  </a:lnTo>
                  <a:lnTo>
                    <a:pt x="2900" y="268"/>
                  </a:lnTo>
                  <a:lnTo>
                    <a:pt x="2900" y="236"/>
                  </a:lnTo>
                  <a:lnTo>
                    <a:pt x="2907" y="204"/>
                  </a:lnTo>
                  <a:lnTo>
                    <a:pt x="2907" y="172"/>
                  </a:lnTo>
                  <a:lnTo>
                    <a:pt x="2913" y="134"/>
                  </a:lnTo>
                  <a:lnTo>
                    <a:pt x="2913" y="108"/>
                  </a:lnTo>
                  <a:lnTo>
                    <a:pt x="2920" y="76"/>
                  </a:lnTo>
                  <a:lnTo>
                    <a:pt x="2920" y="51"/>
                  </a:lnTo>
                  <a:lnTo>
                    <a:pt x="2927" y="31"/>
                  </a:lnTo>
                  <a:lnTo>
                    <a:pt x="2927" y="12"/>
                  </a:lnTo>
                  <a:lnTo>
                    <a:pt x="2934" y="6"/>
                  </a:lnTo>
                  <a:lnTo>
                    <a:pt x="2934" y="0"/>
                  </a:lnTo>
                  <a:lnTo>
                    <a:pt x="2941" y="6"/>
                  </a:lnTo>
                  <a:lnTo>
                    <a:pt x="2941" y="12"/>
                  </a:lnTo>
                  <a:lnTo>
                    <a:pt x="2948" y="31"/>
                  </a:lnTo>
                  <a:lnTo>
                    <a:pt x="2948" y="51"/>
                  </a:lnTo>
                  <a:lnTo>
                    <a:pt x="2954" y="76"/>
                  </a:lnTo>
                  <a:lnTo>
                    <a:pt x="2954" y="108"/>
                  </a:lnTo>
                  <a:lnTo>
                    <a:pt x="2961" y="134"/>
                  </a:lnTo>
                  <a:lnTo>
                    <a:pt x="2961" y="172"/>
                  </a:lnTo>
                  <a:lnTo>
                    <a:pt x="2968" y="204"/>
                  </a:lnTo>
                  <a:lnTo>
                    <a:pt x="2968" y="236"/>
                  </a:lnTo>
                  <a:lnTo>
                    <a:pt x="2975" y="268"/>
                  </a:lnTo>
                  <a:lnTo>
                    <a:pt x="2975" y="293"/>
                  </a:lnTo>
                  <a:lnTo>
                    <a:pt x="2982" y="319"/>
                  </a:lnTo>
                  <a:lnTo>
                    <a:pt x="2982" y="338"/>
                  </a:lnTo>
                  <a:lnTo>
                    <a:pt x="2988" y="351"/>
                  </a:lnTo>
                  <a:lnTo>
                    <a:pt x="2988" y="357"/>
                  </a:lnTo>
                  <a:lnTo>
                    <a:pt x="2995" y="363"/>
                  </a:lnTo>
                  <a:lnTo>
                    <a:pt x="2995" y="357"/>
                  </a:lnTo>
                  <a:lnTo>
                    <a:pt x="3002" y="344"/>
                  </a:lnTo>
                  <a:lnTo>
                    <a:pt x="3002" y="325"/>
                  </a:lnTo>
                  <a:lnTo>
                    <a:pt x="3009" y="306"/>
                  </a:lnTo>
                  <a:lnTo>
                    <a:pt x="3009" y="280"/>
                  </a:lnTo>
                  <a:lnTo>
                    <a:pt x="3016" y="249"/>
                  </a:lnTo>
                  <a:lnTo>
                    <a:pt x="3016" y="217"/>
                  </a:lnTo>
                  <a:lnTo>
                    <a:pt x="3022" y="185"/>
                  </a:lnTo>
                  <a:lnTo>
                    <a:pt x="3022" y="146"/>
                  </a:lnTo>
                  <a:lnTo>
                    <a:pt x="3029" y="114"/>
                  </a:lnTo>
                  <a:lnTo>
                    <a:pt x="3029" y="83"/>
                  </a:lnTo>
                  <a:lnTo>
                    <a:pt x="3036" y="57"/>
                  </a:lnTo>
                  <a:lnTo>
                    <a:pt x="3036" y="38"/>
                  </a:lnTo>
                  <a:lnTo>
                    <a:pt x="3043" y="19"/>
                  </a:lnTo>
                  <a:lnTo>
                    <a:pt x="3043" y="6"/>
                  </a:lnTo>
                  <a:lnTo>
                    <a:pt x="3050" y="0"/>
                  </a:lnTo>
                  <a:lnTo>
                    <a:pt x="3050" y="6"/>
                  </a:lnTo>
                  <a:lnTo>
                    <a:pt x="3056" y="12"/>
                  </a:lnTo>
                  <a:lnTo>
                    <a:pt x="3056" y="25"/>
                  </a:lnTo>
                  <a:lnTo>
                    <a:pt x="3063" y="44"/>
                  </a:lnTo>
                  <a:lnTo>
                    <a:pt x="3063" y="70"/>
                  </a:lnTo>
                  <a:lnTo>
                    <a:pt x="3070" y="95"/>
                  </a:lnTo>
                  <a:lnTo>
                    <a:pt x="3070" y="127"/>
                  </a:lnTo>
                  <a:lnTo>
                    <a:pt x="3077" y="159"/>
                  </a:lnTo>
                  <a:lnTo>
                    <a:pt x="3077" y="191"/>
                  </a:lnTo>
                  <a:lnTo>
                    <a:pt x="3084" y="229"/>
                  </a:lnTo>
                  <a:lnTo>
                    <a:pt x="3084" y="255"/>
                  </a:lnTo>
                  <a:lnTo>
                    <a:pt x="3090" y="287"/>
                  </a:lnTo>
                  <a:lnTo>
                    <a:pt x="3090" y="312"/>
                  </a:lnTo>
                  <a:lnTo>
                    <a:pt x="3097" y="331"/>
                  </a:lnTo>
                  <a:lnTo>
                    <a:pt x="3097" y="351"/>
                  </a:lnTo>
                  <a:lnTo>
                    <a:pt x="3104" y="357"/>
                  </a:lnTo>
                  <a:lnTo>
                    <a:pt x="3104" y="363"/>
                  </a:lnTo>
                  <a:lnTo>
                    <a:pt x="3111" y="357"/>
                  </a:lnTo>
                  <a:lnTo>
                    <a:pt x="3111" y="351"/>
                  </a:lnTo>
                  <a:lnTo>
                    <a:pt x="3118" y="331"/>
                  </a:lnTo>
                  <a:lnTo>
                    <a:pt x="3118" y="312"/>
                  </a:lnTo>
                  <a:lnTo>
                    <a:pt x="3118" y="287"/>
                  </a:lnTo>
                  <a:lnTo>
                    <a:pt x="3125" y="255"/>
                  </a:lnTo>
                  <a:lnTo>
                    <a:pt x="3125" y="229"/>
                  </a:lnTo>
                  <a:lnTo>
                    <a:pt x="3131" y="191"/>
                  </a:lnTo>
                  <a:lnTo>
                    <a:pt x="3131" y="159"/>
                  </a:lnTo>
                  <a:lnTo>
                    <a:pt x="3138" y="127"/>
                  </a:lnTo>
                  <a:lnTo>
                    <a:pt x="3138" y="95"/>
                  </a:lnTo>
                  <a:lnTo>
                    <a:pt x="3145" y="70"/>
                  </a:lnTo>
                  <a:lnTo>
                    <a:pt x="3145" y="44"/>
                  </a:lnTo>
                  <a:lnTo>
                    <a:pt x="3152" y="25"/>
                  </a:lnTo>
                  <a:lnTo>
                    <a:pt x="3152" y="12"/>
                  </a:lnTo>
                  <a:lnTo>
                    <a:pt x="3159" y="6"/>
                  </a:lnTo>
                  <a:lnTo>
                    <a:pt x="3159" y="0"/>
                  </a:lnTo>
                  <a:lnTo>
                    <a:pt x="3165" y="6"/>
                  </a:lnTo>
                  <a:lnTo>
                    <a:pt x="3165" y="19"/>
                  </a:lnTo>
                  <a:lnTo>
                    <a:pt x="3172" y="38"/>
                  </a:lnTo>
                  <a:lnTo>
                    <a:pt x="3172" y="57"/>
                  </a:lnTo>
                  <a:lnTo>
                    <a:pt x="3179" y="83"/>
                  </a:lnTo>
                  <a:lnTo>
                    <a:pt x="3179" y="114"/>
                  </a:lnTo>
                  <a:lnTo>
                    <a:pt x="3186" y="146"/>
                  </a:lnTo>
                  <a:lnTo>
                    <a:pt x="3186" y="178"/>
                  </a:lnTo>
                  <a:lnTo>
                    <a:pt x="3193" y="217"/>
                  </a:lnTo>
                  <a:lnTo>
                    <a:pt x="3193" y="249"/>
                  </a:lnTo>
                  <a:lnTo>
                    <a:pt x="3199" y="280"/>
                  </a:lnTo>
                  <a:lnTo>
                    <a:pt x="3199" y="306"/>
                  </a:lnTo>
                  <a:lnTo>
                    <a:pt x="3206" y="325"/>
                  </a:lnTo>
                  <a:lnTo>
                    <a:pt x="3206" y="344"/>
                  </a:lnTo>
                  <a:lnTo>
                    <a:pt x="3213" y="357"/>
                  </a:lnTo>
                  <a:lnTo>
                    <a:pt x="3213" y="363"/>
                  </a:lnTo>
                  <a:lnTo>
                    <a:pt x="3220" y="357"/>
                  </a:lnTo>
                  <a:lnTo>
                    <a:pt x="3220" y="351"/>
                  </a:lnTo>
                  <a:lnTo>
                    <a:pt x="3227" y="338"/>
                  </a:lnTo>
                  <a:lnTo>
                    <a:pt x="3227" y="319"/>
                  </a:lnTo>
                  <a:lnTo>
                    <a:pt x="3233" y="293"/>
                  </a:lnTo>
                  <a:lnTo>
                    <a:pt x="3233" y="268"/>
                  </a:lnTo>
                  <a:lnTo>
                    <a:pt x="3240" y="236"/>
                  </a:lnTo>
                  <a:lnTo>
                    <a:pt x="3240" y="204"/>
                  </a:lnTo>
                  <a:lnTo>
                    <a:pt x="3247" y="172"/>
                  </a:lnTo>
                  <a:lnTo>
                    <a:pt x="3247" y="134"/>
                  </a:lnTo>
                  <a:lnTo>
                    <a:pt x="3254" y="108"/>
                  </a:lnTo>
                  <a:lnTo>
                    <a:pt x="3254" y="76"/>
                  </a:lnTo>
                  <a:lnTo>
                    <a:pt x="3261" y="51"/>
                  </a:lnTo>
                  <a:lnTo>
                    <a:pt x="3261" y="31"/>
                  </a:lnTo>
                  <a:lnTo>
                    <a:pt x="3267" y="12"/>
                  </a:lnTo>
                  <a:lnTo>
                    <a:pt x="3267" y="6"/>
                  </a:lnTo>
                  <a:lnTo>
                    <a:pt x="3274" y="0"/>
                  </a:lnTo>
                  <a:lnTo>
                    <a:pt x="3274" y="6"/>
                  </a:lnTo>
                  <a:lnTo>
                    <a:pt x="3281" y="12"/>
                  </a:lnTo>
                  <a:lnTo>
                    <a:pt x="3281" y="31"/>
                  </a:lnTo>
                  <a:lnTo>
                    <a:pt x="3288" y="51"/>
                  </a:lnTo>
                  <a:lnTo>
                    <a:pt x="3288" y="76"/>
                  </a:lnTo>
                  <a:lnTo>
                    <a:pt x="3295" y="108"/>
                  </a:lnTo>
                  <a:lnTo>
                    <a:pt x="3295" y="134"/>
                  </a:lnTo>
                  <a:lnTo>
                    <a:pt x="3301" y="172"/>
                  </a:lnTo>
                  <a:lnTo>
                    <a:pt x="3301" y="204"/>
                  </a:lnTo>
                  <a:lnTo>
                    <a:pt x="3308" y="236"/>
                  </a:lnTo>
                  <a:lnTo>
                    <a:pt x="3308" y="268"/>
                  </a:lnTo>
                  <a:lnTo>
                    <a:pt x="3315" y="293"/>
                  </a:lnTo>
                  <a:lnTo>
                    <a:pt x="3315" y="319"/>
                  </a:lnTo>
                  <a:lnTo>
                    <a:pt x="3322" y="338"/>
                  </a:lnTo>
                  <a:lnTo>
                    <a:pt x="3322" y="351"/>
                  </a:lnTo>
                  <a:lnTo>
                    <a:pt x="3329" y="357"/>
                  </a:lnTo>
                  <a:lnTo>
                    <a:pt x="3329" y="363"/>
                  </a:lnTo>
                  <a:lnTo>
                    <a:pt x="3336" y="357"/>
                  </a:lnTo>
                  <a:lnTo>
                    <a:pt x="3336" y="344"/>
                  </a:lnTo>
                  <a:lnTo>
                    <a:pt x="3342" y="325"/>
                  </a:lnTo>
                  <a:lnTo>
                    <a:pt x="3342" y="306"/>
                  </a:lnTo>
                  <a:lnTo>
                    <a:pt x="3349" y="280"/>
                  </a:lnTo>
                  <a:lnTo>
                    <a:pt x="3349" y="249"/>
                  </a:lnTo>
                  <a:lnTo>
                    <a:pt x="3356" y="217"/>
                  </a:lnTo>
                  <a:lnTo>
                    <a:pt x="3356" y="185"/>
                  </a:lnTo>
                </a:path>
              </a:pathLst>
            </a:custGeom>
            <a:noFill/>
            <a:ln w="22225" cap="flat">
              <a:solidFill>
                <a:schemeClr val="accent1"/>
              </a:solidFill>
              <a:prstDash val="sysDot"/>
              <a:round/>
              <a:headEnd/>
              <a:tailEnd/>
            </a:ln>
          </p:spPr>
          <p:txBody>
            <a:bodyPr/>
            <a:lstStyle/>
            <a:p>
              <a:endParaRPr lang="fr-FR"/>
            </a:p>
          </p:txBody>
        </p:sp>
      </p:grpSp>
      <p:grpSp>
        <p:nvGrpSpPr>
          <p:cNvPr id="3" name="Group 161"/>
          <p:cNvGrpSpPr>
            <a:grpSpLocks/>
          </p:cNvGrpSpPr>
          <p:nvPr/>
        </p:nvGrpSpPr>
        <p:grpSpPr bwMode="auto">
          <a:xfrm>
            <a:off x="1358412" y="3371851"/>
            <a:ext cx="5754565" cy="2600325"/>
            <a:chOff x="854" y="2586"/>
            <a:chExt cx="3927" cy="1638"/>
          </a:xfrm>
        </p:grpSpPr>
        <p:sp>
          <p:nvSpPr>
            <p:cNvPr id="177154" name="Rectangle 2"/>
            <p:cNvSpPr>
              <a:spLocks noChangeArrowheads="1"/>
            </p:cNvSpPr>
            <p:nvPr/>
          </p:nvSpPr>
          <p:spPr bwMode="auto">
            <a:xfrm>
              <a:off x="1794" y="4014"/>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7155" name="Rectangle 3"/>
            <p:cNvSpPr>
              <a:spLocks noChangeArrowheads="1"/>
            </p:cNvSpPr>
            <p:nvPr/>
          </p:nvSpPr>
          <p:spPr bwMode="auto">
            <a:xfrm>
              <a:off x="1324" y="2804"/>
              <a:ext cx="3356" cy="1079"/>
            </a:xfrm>
            <a:prstGeom prst="rect">
              <a:avLst/>
            </a:prstGeom>
            <a:noFill/>
            <a:ln w="9525">
              <a:noFill/>
              <a:miter lim="800000"/>
              <a:headEnd/>
              <a:tailEnd/>
            </a:ln>
          </p:spPr>
          <p:txBody>
            <a:bodyPr/>
            <a:lstStyle/>
            <a:p>
              <a:endParaRPr lang="fr-FR"/>
            </a:p>
          </p:txBody>
        </p:sp>
        <p:sp>
          <p:nvSpPr>
            <p:cNvPr id="177156" name="Rectangle 4"/>
            <p:cNvSpPr>
              <a:spLocks noChangeArrowheads="1"/>
            </p:cNvSpPr>
            <p:nvPr/>
          </p:nvSpPr>
          <p:spPr bwMode="auto">
            <a:xfrm>
              <a:off x="1324" y="2804"/>
              <a:ext cx="3356" cy="1079"/>
            </a:xfrm>
            <a:prstGeom prst="rect">
              <a:avLst/>
            </a:prstGeom>
            <a:noFill/>
            <a:ln w="0">
              <a:solidFill>
                <a:srgbClr val="FFFFFF"/>
              </a:solidFill>
              <a:miter lim="800000"/>
              <a:headEnd/>
              <a:tailEnd/>
            </a:ln>
          </p:spPr>
          <p:txBody>
            <a:bodyPr/>
            <a:lstStyle/>
            <a:p>
              <a:endParaRPr lang="fr-FR"/>
            </a:p>
          </p:txBody>
        </p:sp>
        <p:sp>
          <p:nvSpPr>
            <p:cNvPr id="177157" name="Freeform 5"/>
            <p:cNvSpPr>
              <a:spLocks/>
            </p:cNvSpPr>
            <p:nvPr/>
          </p:nvSpPr>
          <p:spPr bwMode="auto">
            <a:xfrm>
              <a:off x="1324"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8" name="Freeform 6"/>
            <p:cNvSpPr>
              <a:spLocks/>
            </p:cNvSpPr>
            <p:nvPr/>
          </p:nvSpPr>
          <p:spPr bwMode="auto">
            <a:xfrm>
              <a:off x="165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9" name="Freeform 7"/>
            <p:cNvSpPr>
              <a:spLocks/>
            </p:cNvSpPr>
            <p:nvPr/>
          </p:nvSpPr>
          <p:spPr bwMode="auto">
            <a:xfrm>
              <a:off x="199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0" name="Freeform 8"/>
            <p:cNvSpPr>
              <a:spLocks/>
            </p:cNvSpPr>
            <p:nvPr/>
          </p:nvSpPr>
          <p:spPr bwMode="auto">
            <a:xfrm>
              <a:off x="2331"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1" name="Freeform 9"/>
            <p:cNvSpPr>
              <a:spLocks/>
            </p:cNvSpPr>
            <p:nvPr/>
          </p:nvSpPr>
          <p:spPr bwMode="auto">
            <a:xfrm>
              <a:off x="266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2" name="Freeform 10"/>
            <p:cNvSpPr>
              <a:spLocks/>
            </p:cNvSpPr>
            <p:nvPr/>
          </p:nvSpPr>
          <p:spPr bwMode="auto">
            <a:xfrm>
              <a:off x="300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3" name="Freeform 11"/>
            <p:cNvSpPr>
              <a:spLocks/>
            </p:cNvSpPr>
            <p:nvPr/>
          </p:nvSpPr>
          <p:spPr bwMode="auto">
            <a:xfrm>
              <a:off x="3339"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4" name="Freeform 12"/>
            <p:cNvSpPr>
              <a:spLocks/>
            </p:cNvSpPr>
            <p:nvPr/>
          </p:nvSpPr>
          <p:spPr bwMode="auto">
            <a:xfrm>
              <a:off x="3672"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5" name="Freeform 13"/>
            <p:cNvSpPr>
              <a:spLocks/>
            </p:cNvSpPr>
            <p:nvPr/>
          </p:nvSpPr>
          <p:spPr bwMode="auto">
            <a:xfrm>
              <a:off x="400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6" name="Freeform 14"/>
            <p:cNvSpPr>
              <a:spLocks/>
            </p:cNvSpPr>
            <p:nvPr/>
          </p:nvSpPr>
          <p:spPr bwMode="auto">
            <a:xfrm>
              <a:off x="434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7" name="Freeform 15"/>
            <p:cNvSpPr>
              <a:spLocks/>
            </p:cNvSpPr>
            <p:nvPr/>
          </p:nvSpPr>
          <p:spPr bwMode="auto">
            <a:xfrm>
              <a:off x="4680"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8" name="Freeform 16"/>
            <p:cNvSpPr>
              <a:spLocks/>
            </p:cNvSpPr>
            <p:nvPr/>
          </p:nvSpPr>
          <p:spPr bwMode="auto">
            <a:xfrm>
              <a:off x="1324" y="388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69" name="Freeform 17"/>
            <p:cNvSpPr>
              <a:spLocks/>
            </p:cNvSpPr>
            <p:nvPr/>
          </p:nvSpPr>
          <p:spPr bwMode="auto">
            <a:xfrm>
              <a:off x="1324" y="368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0" name="Freeform 18"/>
            <p:cNvSpPr>
              <a:spLocks/>
            </p:cNvSpPr>
            <p:nvPr/>
          </p:nvSpPr>
          <p:spPr bwMode="auto">
            <a:xfrm>
              <a:off x="1324" y="34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1" name="Freeform 19"/>
            <p:cNvSpPr>
              <a:spLocks/>
            </p:cNvSpPr>
            <p:nvPr/>
          </p:nvSpPr>
          <p:spPr bwMode="auto">
            <a:xfrm>
              <a:off x="1324" y="32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2" name="Freeform 20"/>
            <p:cNvSpPr>
              <a:spLocks/>
            </p:cNvSpPr>
            <p:nvPr/>
          </p:nvSpPr>
          <p:spPr bwMode="auto">
            <a:xfrm>
              <a:off x="1324" y="309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3" name="Freeform 21"/>
            <p:cNvSpPr>
              <a:spLocks/>
            </p:cNvSpPr>
            <p:nvPr/>
          </p:nvSpPr>
          <p:spPr bwMode="auto">
            <a:xfrm>
              <a:off x="1324" y="29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4" name="Line 22"/>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175" name="Freeform 23"/>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176" name="Line 24"/>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7" name="Line 25"/>
            <p:cNvSpPr>
              <a:spLocks noChangeShapeType="1"/>
            </p:cNvSpPr>
            <p:nvPr/>
          </p:nvSpPr>
          <p:spPr bwMode="auto">
            <a:xfrm>
              <a:off x="1324" y="3883"/>
              <a:ext cx="3356" cy="1"/>
            </a:xfrm>
            <a:prstGeom prst="line">
              <a:avLst/>
            </a:prstGeom>
            <a:noFill/>
            <a:ln w="0">
              <a:solidFill>
                <a:srgbClr val="000000"/>
              </a:solidFill>
              <a:round/>
              <a:headEnd/>
              <a:tailEnd/>
            </a:ln>
          </p:spPr>
          <p:txBody>
            <a:bodyPr/>
            <a:lstStyle/>
            <a:p>
              <a:endParaRPr lang="fr-FR"/>
            </a:p>
          </p:txBody>
        </p:sp>
        <p:sp>
          <p:nvSpPr>
            <p:cNvPr id="177178" name="Line 26"/>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9" name="Line 27"/>
            <p:cNvSpPr>
              <a:spLocks noChangeShapeType="1"/>
            </p:cNvSpPr>
            <p:nvPr/>
          </p:nvSpPr>
          <p:spPr bwMode="auto">
            <a:xfrm flipV="1">
              <a:off x="1324" y="3851"/>
              <a:ext cx="1" cy="32"/>
            </a:xfrm>
            <a:prstGeom prst="line">
              <a:avLst/>
            </a:prstGeom>
            <a:noFill/>
            <a:ln w="0">
              <a:solidFill>
                <a:srgbClr val="000000"/>
              </a:solidFill>
              <a:round/>
              <a:headEnd/>
              <a:tailEnd/>
            </a:ln>
          </p:spPr>
          <p:txBody>
            <a:bodyPr/>
            <a:lstStyle/>
            <a:p>
              <a:endParaRPr lang="fr-FR"/>
            </a:p>
          </p:txBody>
        </p:sp>
        <p:sp>
          <p:nvSpPr>
            <p:cNvPr id="177180" name="Line 28"/>
            <p:cNvSpPr>
              <a:spLocks noChangeShapeType="1"/>
            </p:cNvSpPr>
            <p:nvPr/>
          </p:nvSpPr>
          <p:spPr bwMode="auto">
            <a:xfrm>
              <a:off x="1324" y="2804"/>
              <a:ext cx="1" cy="32"/>
            </a:xfrm>
            <a:prstGeom prst="line">
              <a:avLst/>
            </a:prstGeom>
            <a:noFill/>
            <a:ln w="0">
              <a:solidFill>
                <a:srgbClr val="000000"/>
              </a:solidFill>
              <a:round/>
              <a:headEnd/>
              <a:tailEnd/>
            </a:ln>
          </p:spPr>
          <p:txBody>
            <a:bodyPr/>
            <a:lstStyle/>
            <a:p>
              <a:endParaRPr lang="fr-FR"/>
            </a:p>
          </p:txBody>
        </p:sp>
        <p:sp>
          <p:nvSpPr>
            <p:cNvPr id="177181" name="Rectangle 29"/>
            <p:cNvSpPr>
              <a:spLocks noChangeArrowheads="1"/>
            </p:cNvSpPr>
            <p:nvPr/>
          </p:nvSpPr>
          <p:spPr bwMode="auto">
            <a:xfrm>
              <a:off x="1320"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182" name="Line 30"/>
            <p:cNvSpPr>
              <a:spLocks noChangeShapeType="1"/>
            </p:cNvSpPr>
            <p:nvPr/>
          </p:nvSpPr>
          <p:spPr bwMode="auto">
            <a:xfrm flipV="1">
              <a:off x="1658" y="3851"/>
              <a:ext cx="1" cy="32"/>
            </a:xfrm>
            <a:prstGeom prst="line">
              <a:avLst/>
            </a:prstGeom>
            <a:noFill/>
            <a:ln w="0">
              <a:solidFill>
                <a:srgbClr val="000000"/>
              </a:solidFill>
              <a:round/>
              <a:headEnd/>
              <a:tailEnd/>
            </a:ln>
          </p:spPr>
          <p:txBody>
            <a:bodyPr/>
            <a:lstStyle/>
            <a:p>
              <a:endParaRPr lang="fr-FR"/>
            </a:p>
          </p:txBody>
        </p:sp>
        <p:sp>
          <p:nvSpPr>
            <p:cNvPr id="177183" name="Line 31"/>
            <p:cNvSpPr>
              <a:spLocks noChangeShapeType="1"/>
            </p:cNvSpPr>
            <p:nvPr/>
          </p:nvSpPr>
          <p:spPr bwMode="auto">
            <a:xfrm>
              <a:off x="1658" y="2804"/>
              <a:ext cx="1" cy="32"/>
            </a:xfrm>
            <a:prstGeom prst="line">
              <a:avLst/>
            </a:prstGeom>
            <a:noFill/>
            <a:ln w="0">
              <a:solidFill>
                <a:srgbClr val="000000"/>
              </a:solidFill>
              <a:round/>
              <a:headEnd/>
              <a:tailEnd/>
            </a:ln>
          </p:spPr>
          <p:txBody>
            <a:bodyPr/>
            <a:lstStyle/>
            <a:p>
              <a:endParaRPr lang="fr-FR"/>
            </a:p>
          </p:txBody>
        </p:sp>
        <p:sp>
          <p:nvSpPr>
            <p:cNvPr id="177184" name="Rectangle 32"/>
            <p:cNvSpPr>
              <a:spLocks noChangeArrowheads="1"/>
            </p:cNvSpPr>
            <p:nvPr/>
          </p:nvSpPr>
          <p:spPr bwMode="auto">
            <a:xfrm>
              <a:off x="165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185" name="Line 33"/>
            <p:cNvSpPr>
              <a:spLocks noChangeShapeType="1"/>
            </p:cNvSpPr>
            <p:nvPr/>
          </p:nvSpPr>
          <p:spPr bwMode="auto">
            <a:xfrm flipV="1">
              <a:off x="1998" y="3851"/>
              <a:ext cx="1" cy="32"/>
            </a:xfrm>
            <a:prstGeom prst="line">
              <a:avLst/>
            </a:prstGeom>
            <a:noFill/>
            <a:ln w="0">
              <a:solidFill>
                <a:srgbClr val="000000"/>
              </a:solidFill>
              <a:round/>
              <a:headEnd/>
              <a:tailEnd/>
            </a:ln>
          </p:spPr>
          <p:txBody>
            <a:bodyPr/>
            <a:lstStyle/>
            <a:p>
              <a:endParaRPr lang="fr-FR"/>
            </a:p>
          </p:txBody>
        </p:sp>
        <p:sp>
          <p:nvSpPr>
            <p:cNvPr id="177186" name="Line 34"/>
            <p:cNvSpPr>
              <a:spLocks noChangeShapeType="1"/>
            </p:cNvSpPr>
            <p:nvPr/>
          </p:nvSpPr>
          <p:spPr bwMode="auto">
            <a:xfrm>
              <a:off x="1998" y="2804"/>
              <a:ext cx="1" cy="32"/>
            </a:xfrm>
            <a:prstGeom prst="line">
              <a:avLst/>
            </a:prstGeom>
            <a:noFill/>
            <a:ln w="0">
              <a:solidFill>
                <a:srgbClr val="000000"/>
              </a:solidFill>
              <a:round/>
              <a:headEnd/>
              <a:tailEnd/>
            </a:ln>
          </p:spPr>
          <p:txBody>
            <a:bodyPr/>
            <a:lstStyle/>
            <a:p>
              <a:endParaRPr lang="fr-FR"/>
            </a:p>
          </p:txBody>
        </p:sp>
        <p:sp>
          <p:nvSpPr>
            <p:cNvPr id="177187" name="Rectangle 35"/>
            <p:cNvSpPr>
              <a:spLocks noChangeArrowheads="1"/>
            </p:cNvSpPr>
            <p:nvPr/>
          </p:nvSpPr>
          <p:spPr bwMode="auto">
            <a:xfrm>
              <a:off x="199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188" name="Line 36"/>
            <p:cNvSpPr>
              <a:spLocks noChangeShapeType="1"/>
            </p:cNvSpPr>
            <p:nvPr/>
          </p:nvSpPr>
          <p:spPr bwMode="auto">
            <a:xfrm flipV="1">
              <a:off x="2331" y="3851"/>
              <a:ext cx="1" cy="32"/>
            </a:xfrm>
            <a:prstGeom prst="line">
              <a:avLst/>
            </a:prstGeom>
            <a:noFill/>
            <a:ln w="0">
              <a:solidFill>
                <a:srgbClr val="000000"/>
              </a:solidFill>
              <a:round/>
              <a:headEnd/>
              <a:tailEnd/>
            </a:ln>
          </p:spPr>
          <p:txBody>
            <a:bodyPr/>
            <a:lstStyle/>
            <a:p>
              <a:endParaRPr lang="fr-FR"/>
            </a:p>
          </p:txBody>
        </p:sp>
        <p:sp>
          <p:nvSpPr>
            <p:cNvPr id="177189" name="Line 37"/>
            <p:cNvSpPr>
              <a:spLocks noChangeShapeType="1"/>
            </p:cNvSpPr>
            <p:nvPr/>
          </p:nvSpPr>
          <p:spPr bwMode="auto">
            <a:xfrm>
              <a:off x="2331" y="2804"/>
              <a:ext cx="1" cy="32"/>
            </a:xfrm>
            <a:prstGeom prst="line">
              <a:avLst/>
            </a:prstGeom>
            <a:noFill/>
            <a:ln w="0">
              <a:solidFill>
                <a:srgbClr val="000000"/>
              </a:solidFill>
              <a:round/>
              <a:headEnd/>
              <a:tailEnd/>
            </a:ln>
          </p:spPr>
          <p:txBody>
            <a:bodyPr/>
            <a:lstStyle/>
            <a:p>
              <a:endParaRPr lang="fr-FR"/>
            </a:p>
          </p:txBody>
        </p:sp>
        <p:sp>
          <p:nvSpPr>
            <p:cNvPr id="177190" name="Rectangle 38"/>
            <p:cNvSpPr>
              <a:spLocks noChangeArrowheads="1"/>
            </p:cNvSpPr>
            <p:nvPr/>
          </p:nvSpPr>
          <p:spPr bwMode="auto">
            <a:xfrm>
              <a:off x="2327"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191" name="Line 39"/>
            <p:cNvSpPr>
              <a:spLocks noChangeShapeType="1"/>
            </p:cNvSpPr>
            <p:nvPr/>
          </p:nvSpPr>
          <p:spPr bwMode="auto">
            <a:xfrm flipV="1">
              <a:off x="2665" y="3851"/>
              <a:ext cx="1" cy="32"/>
            </a:xfrm>
            <a:prstGeom prst="line">
              <a:avLst/>
            </a:prstGeom>
            <a:noFill/>
            <a:ln w="0">
              <a:solidFill>
                <a:srgbClr val="000000"/>
              </a:solidFill>
              <a:round/>
              <a:headEnd/>
              <a:tailEnd/>
            </a:ln>
          </p:spPr>
          <p:txBody>
            <a:bodyPr/>
            <a:lstStyle/>
            <a:p>
              <a:endParaRPr lang="fr-FR"/>
            </a:p>
          </p:txBody>
        </p:sp>
        <p:sp>
          <p:nvSpPr>
            <p:cNvPr id="177192" name="Line 40"/>
            <p:cNvSpPr>
              <a:spLocks noChangeShapeType="1"/>
            </p:cNvSpPr>
            <p:nvPr/>
          </p:nvSpPr>
          <p:spPr bwMode="auto">
            <a:xfrm>
              <a:off x="2665" y="2804"/>
              <a:ext cx="1" cy="32"/>
            </a:xfrm>
            <a:prstGeom prst="line">
              <a:avLst/>
            </a:prstGeom>
            <a:noFill/>
            <a:ln w="0">
              <a:solidFill>
                <a:srgbClr val="000000"/>
              </a:solidFill>
              <a:round/>
              <a:headEnd/>
              <a:tailEnd/>
            </a:ln>
          </p:spPr>
          <p:txBody>
            <a:bodyPr/>
            <a:lstStyle/>
            <a:p>
              <a:endParaRPr lang="fr-FR"/>
            </a:p>
          </p:txBody>
        </p:sp>
        <p:sp>
          <p:nvSpPr>
            <p:cNvPr id="177193" name="Rectangle 41"/>
            <p:cNvSpPr>
              <a:spLocks noChangeArrowheads="1"/>
            </p:cNvSpPr>
            <p:nvPr/>
          </p:nvSpPr>
          <p:spPr bwMode="auto">
            <a:xfrm>
              <a:off x="266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194" name="Line 42"/>
            <p:cNvSpPr>
              <a:spLocks noChangeShapeType="1"/>
            </p:cNvSpPr>
            <p:nvPr/>
          </p:nvSpPr>
          <p:spPr bwMode="auto">
            <a:xfrm flipV="1">
              <a:off x="3005" y="3851"/>
              <a:ext cx="1" cy="32"/>
            </a:xfrm>
            <a:prstGeom prst="line">
              <a:avLst/>
            </a:prstGeom>
            <a:noFill/>
            <a:ln w="0">
              <a:solidFill>
                <a:srgbClr val="000000"/>
              </a:solidFill>
              <a:round/>
              <a:headEnd/>
              <a:tailEnd/>
            </a:ln>
          </p:spPr>
          <p:txBody>
            <a:bodyPr/>
            <a:lstStyle/>
            <a:p>
              <a:endParaRPr lang="fr-FR"/>
            </a:p>
          </p:txBody>
        </p:sp>
        <p:sp>
          <p:nvSpPr>
            <p:cNvPr id="177195" name="Line 43"/>
            <p:cNvSpPr>
              <a:spLocks noChangeShapeType="1"/>
            </p:cNvSpPr>
            <p:nvPr/>
          </p:nvSpPr>
          <p:spPr bwMode="auto">
            <a:xfrm>
              <a:off x="3005" y="2804"/>
              <a:ext cx="1" cy="32"/>
            </a:xfrm>
            <a:prstGeom prst="line">
              <a:avLst/>
            </a:prstGeom>
            <a:noFill/>
            <a:ln w="0">
              <a:solidFill>
                <a:srgbClr val="000000"/>
              </a:solidFill>
              <a:round/>
              <a:headEnd/>
              <a:tailEnd/>
            </a:ln>
          </p:spPr>
          <p:txBody>
            <a:bodyPr/>
            <a:lstStyle/>
            <a:p>
              <a:endParaRPr lang="fr-FR"/>
            </a:p>
          </p:txBody>
        </p:sp>
        <p:sp>
          <p:nvSpPr>
            <p:cNvPr id="177196" name="Rectangle 44"/>
            <p:cNvSpPr>
              <a:spLocks noChangeArrowheads="1"/>
            </p:cNvSpPr>
            <p:nvPr/>
          </p:nvSpPr>
          <p:spPr bwMode="auto">
            <a:xfrm>
              <a:off x="300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197" name="Line 45"/>
            <p:cNvSpPr>
              <a:spLocks noChangeShapeType="1"/>
            </p:cNvSpPr>
            <p:nvPr/>
          </p:nvSpPr>
          <p:spPr bwMode="auto">
            <a:xfrm flipV="1">
              <a:off x="3339" y="3851"/>
              <a:ext cx="1" cy="32"/>
            </a:xfrm>
            <a:prstGeom prst="line">
              <a:avLst/>
            </a:prstGeom>
            <a:noFill/>
            <a:ln w="0">
              <a:solidFill>
                <a:srgbClr val="000000"/>
              </a:solidFill>
              <a:round/>
              <a:headEnd/>
              <a:tailEnd/>
            </a:ln>
          </p:spPr>
          <p:txBody>
            <a:bodyPr/>
            <a:lstStyle/>
            <a:p>
              <a:endParaRPr lang="fr-FR"/>
            </a:p>
          </p:txBody>
        </p:sp>
        <p:sp>
          <p:nvSpPr>
            <p:cNvPr id="177198" name="Line 46"/>
            <p:cNvSpPr>
              <a:spLocks noChangeShapeType="1"/>
            </p:cNvSpPr>
            <p:nvPr/>
          </p:nvSpPr>
          <p:spPr bwMode="auto">
            <a:xfrm>
              <a:off x="3339" y="2804"/>
              <a:ext cx="1" cy="32"/>
            </a:xfrm>
            <a:prstGeom prst="line">
              <a:avLst/>
            </a:prstGeom>
            <a:noFill/>
            <a:ln w="0">
              <a:solidFill>
                <a:srgbClr val="000000"/>
              </a:solidFill>
              <a:round/>
              <a:headEnd/>
              <a:tailEnd/>
            </a:ln>
          </p:spPr>
          <p:txBody>
            <a:bodyPr/>
            <a:lstStyle/>
            <a:p>
              <a:endParaRPr lang="fr-FR"/>
            </a:p>
          </p:txBody>
        </p:sp>
        <p:sp>
          <p:nvSpPr>
            <p:cNvPr id="177199" name="Rectangle 47"/>
            <p:cNvSpPr>
              <a:spLocks noChangeArrowheads="1"/>
            </p:cNvSpPr>
            <p:nvPr/>
          </p:nvSpPr>
          <p:spPr bwMode="auto">
            <a:xfrm>
              <a:off x="3335"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00" name="Line 48"/>
            <p:cNvSpPr>
              <a:spLocks noChangeShapeType="1"/>
            </p:cNvSpPr>
            <p:nvPr/>
          </p:nvSpPr>
          <p:spPr bwMode="auto">
            <a:xfrm flipV="1">
              <a:off x="3672" y="3851"/>
              <a:ext cx="1" cy="32"/>
            </a:xfrm>
            <a:prstGeom prst="line">
              <a:avLst/>
            </a:prstGeom>
            <a:noFill/>
            <a:ln w="0">
              <a:solidFill>
                <a:srgbClr val="000000"/>
              </a:solidFill>
              <a:round/>
              <a:headEnd/>
              <a:tailEnd/>
            </a:ln>
          </p:spPr>
          <p:txBody>
            <a:bodyPr/>
            <a:lstStyle/>
            <a:p>
              <a:endParaRPr lang="fr-FR"/>
            </a:p>
          </p:txBody>
        </p:sp>
        <p:sp>
          <p:nvSpPr>
            <p:cNvPr id="177201" name="Line 49"/>
            <p:cNvSpPr>
              <a:spLocks noChangeShapeType="1"/>
            </p:cNvSpPr>
            <p:nvPr/>
          </p:nvSpPr>
          <p:spPr bwMode="auto">
            <a:xfrm>
              <a:off x="3672" y="2804"/>
              <a:ext cx="1" cy="32"/>
            </a:xfrm>
            <a:prstGeom prst="line">
              <a:avLst/>
            </a:prstGeom>
            <a:noFill/>
            <a:ln w="0">
              <a:solidFill>
                <a:srgbClr val="000000"/>
              </a:solidFill>
              <a:round/>
              <a:headEnd/>
              <a:tailEnd/>
            </a:ln>
          </p:spPr>
          <p:txBody>
            <a:bodyPr/>
            <a:lstStyle/>
            <a:p>
              <a:endParaRPr lang="fr-FR"/>
            </a:p>
          </p:txBody>
        </p:sp>
        <p:sp>
          <p:nvSpPr>
            <p:cNvPr id="177202" name="Rectangle 50"/>
            <p:cNvSpPr>
              <a:spLocks noChangeArrowheads="1"/>
            </p:cNvSpPr>
            <p:nvPr/>
          </p:nvSpPr>
          <p:spPr bwMode="auto">
            <a:xfrm>
              <a:off x="3668"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03" name="Line 51"/>
            <p:cNvSpPr>
              <a:spLocks noChangeShapeType="1"/>
            </p:cNvSpPr>
            <p:nvPr/>
          </p:nvSpPr>
          <p:spPr bwMode="auto">
            <a:xfrm flipV="1">
              <a:off x="4006" y="3851"/>
              <a:ext cx="1" cy="32"/>
            </a:xfrm>
            <a:prstGeom prst="line">
              <a:avLst/>
            </a:prstGeom>
            <a:noFill/>
            <a:ln w="0">
              <a:solidFill>
                <a:srgbClr val="000000"/>
              </a:solidFill>
              <a:round/>
              <a:headEnd/>
              <a:tailEnd/>
            </a:ln>
          </p:spPr>
          <p:txBody>
            <a:bodyPr/>
            <a:lstStyle/>
            <a:p>
              <a:endParaRPr lang="fr-FR"/>
            </a:p>
          </p:txBody>
        </p:sp>
        <p:sp>
          <p:nvSpPr>
            <p:cNvPr id="177204" name="Line 52"/>
            <p:cNvSpPr>
              <a:spLocks noChangeShapeType="1"/>
            </p:cNvSpPr>
            <p:nvPr/>
          </p:nvSpPr>
          <p:spPr bwMode="auto">
            <a:xfrm>
              <a:off x="4006" y="2804"/>
              <a:ext cx="1" cy="32"/>
            </a:xfrm>
            <a:prstGeom prst="line">
              <a:avLst/>
            </a:prstGeom>
            <a:noFill/>
            <a:ln w="0">
              <a:solidFill>
                <a:srgbClr val="000000"/>
              </a:solidFill>
              <a:round/>
              <a:headEnd/>
              <a:tailEnd/>
            </a:ln>
          </p:spPr>
          <p:txBody>
            <a:bodyPr/>
            <a:lstStyle/>
            <a:p>
              <a:endParaRPr lang="fr-FR"/>
            </a:p>
          </p:txBody>
        </p:sp>
        <p:sp>
          <p:nvSpPr>
            <p:cNvPr id="177205" name="Rectangle 53"/>
            <p:cNvSpPr>
              <a:spLocks noChangeArrowheads="1"/>
            </p:cNvSpPr>
            <p:nvPr/>
          </p:nvSpPr>
          <p:spPr bwMode="auto">
            <a:xfrm>
              <a:off x="400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06" name="Line 54"/>
            <p:cNvSpPr>
              <a:spLocks noChangeShapeType="1"/>
            </p:cNvSpPr>
            <p:nvPr/>
          </p:nvSpPr>
          <p:spPr bwMode="auto">
            <a:xfrm flipV="1">
              <a:off x="4346" y="3851"/>
              <a:ext cx="1" cy="32"/>
            </a:xfrm>
            <a:prstGeom prst="line">
              <a:avLst/>
            </a:prstGeom>
            <a:noFill/>
            <a:ln w="0">
              <a:solidFill>
                <a:srgbClr val="000000"/>
              </a:solidFill>
              <a:round/>
              <a:headEnd/>
              <a:tailEnd/>
            </a:ln>
          </p:spPr>
          <p:txBody>
            <a:bodyPr/>
            <a:lstStyle/>
            <a:p>
              <a:endParaRPr lang="fr-FR"/>
            </a:p>
          </p:txBody>
        </p:sp>
        <p:sp>
          <p:nvSpPr>
            <p:cNvPr id="177207" name="Line 55"/>
            <p:cNvSpPr>
              <a:spLocks noChangeShapeType="1"/>
            </p:cNvSpPr>
            <p:nvPr/>
          </p:nvSpPr>
          <p:spPr bwMode="auto">
            <a:xfrm>
              <a:off x="4346" y="2804"/>
              <a:ext cx="1" cy="32"/>
            </a:xfrm>
            <a:prstGeom prst="line">
              <a:avLst/>
            </a:prstGeom>
            <a:noFill/>
            <a:ln w="0">
              <a:solidFill>
                <a:srgbClr val="000000"/>
              </a:solidFill>
              <a:round/>
              <a:headEnd/>
              <a:tailEnd/>
            </a:ln>
          </p:spPr>
          <p:txBody>
            <a:bodyPr/>
            <a:lstStyle/>
            <a:p>
              <a:endParaRPr lang="fr-FR"/>
            </a:p>
          </p:txBody>
        </p:sp>
        <p:sp>
          <p:nvSpPr>
            <p:cNvPr id="177208" name="Rectangle 56"/>
            <p:cNvSpPr>
              <a:spLocks noChangeArrowheads="1"/>
            </p:cNvSpPr>
            <p:nvPr/>
          </p:nvSpPr>
          <p:spPr bwMode="auto">
            <a:xfrm>
              <a:off x="434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09" name="Line 57"/>
            <p:cNvSpPr>
              <a:spLocks noChangeShapeType="1"/>
            </p:cNvSpPr>
            <p:nvPr/>
          </p:nvSpPr>
          <p:spPr bwMode="auto">
            <a:xfrm flipV="1">
              <a:off x="4680" y="3851"/>
              <a:ext cx="1" cy="32"/>
            </a:xfrm>
            <a:prstGeom prst="line">
              <a:avLst/>
            </a:prstGeom>
            <a:noFill/>
            <a:ln w="0">
              <a:solidFill>
                <a:srgbClr val="000000"/>
              </a:solidFill>
              <a:round/>
              <a:headEnd/>
              <a:tailEnd/>
            </a:ln>
          </p:spPr>
          <p:txBody>
            <a:bodyPr/>
            <a:lstStyle/>
            <a:p>
              <a:endParaRPr lang="fr-FR"/>
            </a:p>
          </p:txBody>
        </p:sp>
        <p:sp>
          <p:nvSpPr>
            <p:cNvPr id="177210" name="Line 58"/>
            <p:cNvSpPr>
              <a:spLocks noChangeShapeType="1"/>
            </p:cNvSpPr>
            <p:nvPr/>
          </p:nvSpPr>
          <p:spPr bwMode="auto">
            <a:xfrm>
              <a:off x="4680" y="2804"/>
              <a:ext cx="1" cy="32"/>
            </a:xfrm>
            <a:prstGeom prst="line">
              <a:avLst/>
            </a:prstGeom>
            <a:noFill/>
            <a:ln w="0">
              <a:solidFill>
                <a:srgbClr val="000000"/>
              </a:solidFill>
              <a:round/>
              <a:headEnd/>
              <a:tailEnd/>
            </a:ln>
          </p:spPr>
          <p:txBody>
            <a:bodyPr/>
            <a:lstStyle/>
            <a:p>
              <a:endParaRPr lang="fr-FR"/>
            </a:p>
          </p:txBody>
        </p:sp>
        <p:sp>
          <p:nvSpPr>
            <p:cNvPr id="177211" name="Rectangle 59"/>
            <p:cNvSpPr>
              <a:spLocks noChangeArrowheads="1"/>
            </p:cNvSpPr>
            <p:nvPr/>
          </p:nvSpPr>
          <p:spPr bwMode="auto">
            <a:xfrm>
              <a:off x="4645" y="390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12" name="Line 60"/>
            <p:cNvSpPr>
              <a:spLocks noChangeShapeType="1"/>
            </p:cNvSpPr>
            <p:nvPr/>
          </p:nvSpPr>
          <p:spPr bwMode="auto">
            <a:xfrm>
              <a:off x="1324" y="3883"/>
              <a:ext cx="34" cy="1"/>
            </a:xfrm>
            <a:prstGeom prst="line">
              <a:avLst/>
            </a:prstGeom>
            <a:noFill/>
            <a:ln w="0">
              <a:solidFill>
                <a:srgbClr val="000000"/>
              </a:solidFill>
              <a:round/>
              <a:headEnd/>
              <a:tailEnd/>
            </a:ln>
          </p:spPr>
          <p:txBody>
            <a:bodyPr/>
            <a:lstStyle/>
            <a:p>
              <a:endParaRPr lang="fr-FR"/>
            </a:p>
          </p:txBody>
        </p:sp>
        <p:sp>
          <p:nvSpPr>
            <p:cNvPr id="177213" name="Line 61"/>
            <p:cNvSpPr>
              <a:spLocks noChangeShapeType="1"/>
            </p:cNvSpPr>
            <p:nvPr/>
          </p:nvSpPr>
          <p:spPr bwMode="auto">
            <a:xfrm flipH="1">
              <a:off x="4646" y="3883"/>
              <a:ext cx="34" cy="1"/>
            </a:xfrm>
            <a:prstGeom prst="line">
              <a:avLst/>
            </a:prstGeom>
            <a:noFill/>
            <a:ln w="0">
              <a:solidFill>
                <a:srgbClr val="000000"/>
              </a:solidFill>
              <a:round/>
              <a:headEnd/>
              <a:tailEnd/>
            </a:ln>
          </p:spPr>
          <p:txBody>
            <a:bodyPr/>
            <a:lstStyle/>
            <a:p>
              <a:endParaRPr lang="fr-FR"/>
            </a:p>
          </p:txBody>
        </p:sp>
        <p:sp>
          <p:nvSpPr>
            <p:cNvPr id="177214" name="Rectangle 62"/>
            <p:cNvSpPr>
              <a:spLocks noChangeArrowheads="1"/>
            </p:cNvSpPr>
            <p:nvPr/>
          </p:nvSpPr>
          <p:spPr bwMode="auto">
            <a:xfrm>
              <a:off x="1163" y="383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15" name="Line 63"/>
            <p:cNvSpPr>
              <a:spLocks noChangeShapeType="1"/>
            </p:cNvSpPr>
            <p:nvPr/>
          </p:nvSpPr>
          <p:spPr bwMode="auto">
            <a:xfrm>
              <a:off x="1324" y="3685"/>
              <a:ext cx="34" cy="1"/>
            </a:xfrm>
            <a:prstGeom prst="line">
              <a:avLst/>
            </a:prstGeom>
            <a:noFill/>
            <a:ln w="0">
              <a:solidFill>
                <a:srgbClr val="000000"/>
              </a:solidFill>
              <a:round/>
              <a:headEnd/>
              <a:tailEnd/>
            </a:ln>
          </p:spPr>
          <p:txBody>
            <a:bodyPr/>
            <a:lstStyle/>
            <a:p>
              <a:endParaRPr lang="fr-FR"/>
            </a:p>
          </p:txBody>
        </p:sp>
        <p:sp>
          <p:nvSpPr>
            <p:cNvPr id="177216" name="Line 64"/>
            <p:cNvSpPr>
              <a:spLocks noChangeShapeType="1"/>
            </p:cNvSpPr>
            <p:nvPr/>
          </p:nvSpPr>
          <p:spPr bwMode="auto">
            <a:xfrm flipH="1">
              <a:off x="4646" y="3685"/>
              <a:ext cx="34" cy="1"/>
            </a:xfrm>
            <a:prstGeom prst="line">
              <a:avLst/>
            </a:prstGeom>
            <a:noFill/>
            <a:ln w="0">
              <a:solidFill>
                <a:srgbClr val="000000"/>
              </a:solidFill>
              <a:round/>
              <a:headEnd/>
              <a:tailEnd/>
            </a:ln>
          </p:spPr>
          <p:txBody>
            <a:bodyPr/>
            <a:lstStyle/>
            <a:p>
              <a:endParaRPr lang="fr-FR"/>
            </a:p>
          </p:txBody>
        </p:sp>
        <p:sp>
          <p:nvSpPr>
            <p:cNvPr id="177217" name="Rectangle 65"/>
            <p:cNvSpPr>
              <a:spLocks noChangeArrowheads="1"/>
            </p:cNvSpPr>
            <p:nvPr/>
          </p:nvSpPr>
          <p:spPr bwMode="auto">
            <a:xfrm>
              <a:off x="1083" y="3634"/>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7218" name="Line 66"/>
            <p:cNvSpPr>
              <a:spLocks noChangeShapeType="1"/>
            </p:cNvSpPr>
            <p:nvPr/>
          </p:nvSpPr>
          <p:spPr bwMode="auto">
            <a:xfrm>
              <a:off x="1324" y="3494"/>
              <a:ext cx="34" cy="1"/>
            </a:xfrm>
            <a:prstGeom prst="line">
              <a:avLst/>
            </a:prstGeom>
            <a:noFill/>
            <a:ln w="0">
              <a:solidFill>
                <a:srgbClr val="000000"/>
              </a:solidFill>
              <a:round/>
              <a:headEnd/>
              <a:tailEnd/>
            </a:ln>
          </p:spPr>
          <p:txBody>
            <a:bodyPr/>
            <a:lstStyle/>
            <a:p>
              <a:endParaRPr lang="fr-FR"/>
            </a:p>
          </p:txBody>
        </p:sp>
        <p:sp>
          <p:nvSpPr>
            <p:cNvPr id="177219" name="Line 67"/>
            <p:cNvSpPr>
              <a:spLocks noChangeShapeType="1"/>
            </p:cNvSpPr>
            <p:nvPr/>
          </p:nvSpPr>
          <p:spPr bwMode="auto">
            <a:xfrm flipH="1">
              <a:off x="4646" y="3494"/>
              <a:ext cx="34" cy="1"/>
            </a:xfrm>
            <a:prstGeom prst="line">
              <a:avLst/>
            </a:prstGeom>
            <a:noFill/>
            <a:ln w="0">
              <a:solidFill>
                <a:srgbClr val="000000"/>
              </a:solidFill>
              <a:round/>
              <a:headEnd/>
              <a:tailEnd/>
            </a:ln>
          </p:spPr>
          <p:txBody>
            <a:bodyPr/>
            <a:lstStyle/>
            <a:p>
              <a:endParaRPr lang="fr-FR"/>
            </a:p>
          </p:txBody>
        </p:sp>
        <p:sp>
          <p:nvSpPr>
            <p:cNvPr id="177220" name="Rectangle 68"/>
            <p:cNvSpPr>
              <a:spLocks noChangeArrowheads="1"/>
            </p:cNvSpPr>
            <p:nvPr/>
          </p:nvSpPr>
          <p:spPr bwMode="auto">
            <a:xfrm>
              <a:off x="1083" y="34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7221" name="Line 69"/>
            <p:cNvSpPr>
              <a:spLocks noChangeShapeType="1"/>
            </p:cNvSpPr>
            <p:nvPr/>
          </p:nvSpPr>
          <p:spPr bwMode="auto">
            <a:xfrm>
              <a:off x="1324" y="3296"/>
              <a:ext cx="34" cy="1"/>
            </a:xfrm>
            <a:prstGeom prst="line">
              <a:avLst/>
            </a:prstGeom>
            <a:noFill/>
            <a:ln w="0">
              <a:solidFill>
                <a:srgbClr val="000000"/>
              </a:solidFill>
              <a:round/>
              <a:headEnd/>
              <a:tailEnd/>
            </a:ln>
          </p:spPr>
          <p:txBody>
            <a:bodyPr/>
            <a:lstStyle/>
            <a:p>
              <a:endParaRPr lang="fr-FR"/>
            </a:p>
          </p:txBody>
        </p:sp>
        <p:sp>
          <p:nvSpPr>
            <p:cNvPr id="177222" name="Line 70"/>
            <p:cNvSpPr>
              <a:spLocks noChangeShapeType="1"/>
            </p:cNvSpPr>
            <p:nvPr/>
          </p:nvSpPr>
          <p:spPr bwMode="auto">
            <a:xfrm flipH="1">
              <a:off x="4646" y="3296"/>
              <a:ext cx="34" cy="1"/>
            </a:xfrm>
            <a:prstGeom prst="line">
              <a:avLst/>
            </a:prstGeom>
            <a:noFill/>
            <a:ln w="0">
              <a:solidFill>
                <a:srgbClr val="000000"/>
              </a:solidFill>
              <a:round/>
              <a:headEnd/>
              <a:tailEnd/>
            </a:ln>
          </p:spPr>
          <p:txBody>
            <a:bodyPr/>
            <a:lstStyle/>
            <a:p>
              <a:endParaRPr lang="fr-FR"/>
            </a:p>
          </p:txBody>
        </p:sp>
        <p:sp>
          <p:nvSpPr>
            <p:cNvPr id="177223" name="Rectangle 71"/>
            <p:cNvSpPr>
              <a:spLocks noChangeArrowheads="1"/>
            </p:cNvSpPr>
            <p:nvPr/>
          </p:nvSpPr>
          <p:spPr bwMode="auto">
            <a:xfrm>
              <a:off x="1083" y="3245"/>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7224" name="Line 72"/>
            <p:cNvSpPr>
              <a:spLocks noChangeShapeType="1"/>
            </p:cNvSpPr>
            <p:nvPr/>
          </p:nvSpPr>
          <p:spPr bwMode="auto">
            <a:xfrm>
              <a:off x="1324" y="3098"/>
              <a:ext cx="34" cy="1"/>
            </a:xfrm>
            <a:prstGeom prst="line">
              <a:avLst/>
            </a:prstGeom>
            <a:noFill/>
            <a:ln w="0">
              <a:solidFill>
                <a:srgbClr val="000000"/>
              </a:solidFill>
              <a:round/>
              <a:headEnd/>
              <a:tailEnd/>
            </a:ln>
          </p:spPr>
          <p:txBody>
            <a:bodyPr/>
            <a:lstStyle/>
            <a:p>
              <a:endParaRPr lang="fr-FR"/>
            </a:p>
          </p:txBody>
        </p:sp>
        <p:sp>
          <p:nvSpPr>
            <p:cNvPr id="177225" name="Line 73"/>
            <p:cNvSpPr>
              <a:spLocks noChangeShapeType="1"/>
            </p:cNvSpPr>
            <p:nvPr/>
          </p:nvSpPr>
          <p:spPr bwMode="auto">
            <a:xfrm flipH="1">
              <a:off x="4646" y="3098"/>
              <a:ext cx="34" cy="1"/>
            </a:xfrm>
            <a:prstGeom prst="line">
              <a:avLst/>
            </a:prstGeom>
            <a:noFill/>
            <a:ln w="0">
              <a:solidFill>
                <a:srgbClr val="000000"/>
              </a:solidFill>
              <a:round/>
              <a:headEnd/>
              <a:tailEnd/>
            </a:ln>
          </p:spPr>
          <p:txBody>
            <a:bodyPr/>
            <a:lstStyle/>
            <a:p>
              <a:endParaRPr lang="fr-FR"/>
            </a:p>
          </p:txBody>
        </p:sp>
        <p:sp>
          <p:nvSpPr>
            <p:cNvPr id="177226" name="Rectangle 74"/>
            <p:cNvSpPr>
              <a:spLocks noChangeArrowheads="1"/>
            </p:cNvSpPr>
            <p:nvPr/>
          </p:nvSpPr>
          <p:spPr bwMode="auto">
            <a:xfrm>
              <a:off x="1083" y="3047"/>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7227" name="Line 75"/>
            <p:cNvSpPr>
              <a:spLocks noChangeShapeType="1"/>
            </p:cNvSpPr>
            <p:nvPr/>
          </p:nvSpPr>
          <p:spPr bwMode="auto">
            <a:xfrm>
              <a:off x="1324" y="2900"/>
              <a:ext cx="34" cy="1"/>
            </a:xfrm>
            <a:prstGeom prst="line">
              <a:avLst/>
            </a:prstGeom>
            <a:noFill/>
            <a:ln w="0">
              <a:solidFill>
                <a:srgbClr val="000000"/>
              </a:solidFill>
              <a:round/>
              <a:headEnd/>
              <a:tailEnd/>
            </a:ln>
          </p:spPr>
          <p:txBody>
            <a:bodyPr/>
            <a:lstStyle/>
            <a:p>
              <a:endParaRPr lang="fr-FR"/>
            </a:p>
          </p:txBody>
        </p:sp>
        <p:sp>
          <p:nvSpPr>
            <p:cNvPr id="177228" name="Line 76"/>
            <p:cNvSpPr>
              <a:spLocks noChangeShapeType="1"/>
            </p:cNvSpPr>
            <p:nvPr/>
          </p:nvSpPr>
          <p:spPr bwMode="auto">
            <a:xfrm flipH="1">
              <a:off x="4646" y="2900"/>
              <a:ext cx="34" cy="1"/>
            </a:xfrm>
            <a:prstGeom prst="line">
              <a:avLst/>
            </a:prstGeom>
            <a:noFill/>
            <a:ln w="0">
              <a:solidFill>
                <a:srgbClr val="000000"/>
              </a:solidFill>
              <a:round/>
              <a:headEnd/>
              <a:tailEnd/>
            </a:ln>
          </p:spPr>
          <p:txBody>
            <a:bodyPr/>
            <a:lstStyle/>
            <a:p>
              <a:endParaRPr lang="fr-FR"/>
            </a:p>
          </p:txBody>
        </p:sp>
        <p:sp>
          <p:nvSpPr>
            <p:cNvPr id="177229" name="Rectangle 77"/>
            <p:cNvSpPr>
              <a:spLocks noChangeArrowheads="1"/>
            </p:cNvSpPr>
            <p:nvPr/>
          </p:nvSpPr>
          <p:spPr bwMode="auto">
            <a:xfrm>
              <a:off x="1163" y="2849"/>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30" name="Line 78"/>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231" name="Freeform 79"/>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32" name="Line 80"/>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233" name="Rectangle 81"/>
            <p:cNvSpPr>
              <a:spLocks noChangeArrowheads="1"/>
            </p:cNvSpPr>
            <p:nvPr/>
          </p:nvSpPr>
          <p:spPr bwMode="auto">
            <a:xfrm>
              <a:off x="2685" y="4049"/>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7234" name="Rectangle 82"/>
            <p:cNvSpPr>
              <a:spLocks noChangeArrowheads="1"/>
            </p:cNvSpPr>
            <p:nvPr/>
          </p:nvSpPr>
          <p:spPr bwMode="auto">
            <a:xfrm rot="16200000">
              <a:off x="662" y="3221"/>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235" name="Rectangle 83"/>
            <p:cNvSpPr>
              <a:spLocks noChangeArrowheads="1"/>
            </p:cNvSpPr>
            <p:nvPr/>
          </p:nvSpPr>
          <p:spPr bwMode="auto">
            <a:xfrm>
              <a:off x="1842" y="2586"/>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7310" name="Freeform 158"/>
            <p:cNvSpPr>
              <a:spLocks/>
            </p:cNvSpPr>
            <p:nvPr/>
          </p:nvSpPr>
          <p:spPr bwMode="auto">
            <a:xfrm>
              <a:off x="1324" y="2900"/>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tx1"/>
              </a:solidFill>
              <a:prstDash val="solid"/>
              <a:round/>
              <a:headEnd/>
              <a:tailEnd/>
            </a:ln>
          </p:spPr>
          <p:txBody>
            <a:bodyPr/>
            <a:lstStyle/>
            <a:p>
              <a:endParaRPr lang="fr-FR"/>
            </a:p>
          </p:txBody>
        </p:sp>
        <p:sp>
          <p:nvSpPr>
            <p:cNvPr id="177311" name="Freeform 159"/>
            <p:cNvSpPr>
              <a:spLocks/>
            </p:cNvSpPr>
            <p:nvPr/>
          </p:nvSpPr>
          <p:spPr bwMode="auto">
            <a:xfrm>
              <a:off x="1324" y="3557"/>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cap="flat">
              <a:solidFill>
                <a:schemeClr val="accent1"/>
              </a:solidFill>
              <a:prstDash val="sysDot"/>
              <a:round/>
              <a:headEnd/>
              <a:tailEnd/>
            </a:ln>
          </p:spPr>
          <p:txBody>
            <a:bodyPr/>
            <a:lstStyle/>
            <a:p>
              <a:endParaRPr lang="fr-F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2"/>
          <p:cNvGrpSpPr>
            <a:grpSpLocks/>
          </p:cNvGrpSpPr>
          <p:nvPr/>
        </p:nvGrpSpPr>
        <p:grpSpPr bwMode="auto">
          <a:xfrm>
            <a:off x="1406770" y="3638551"/>
            <a:ext cx="5753100" cy="2600325"/>
            <a:chOff x="960" y="2292"/>
            <a:chExt cx="3926" cy="1638"/>
          </a:xfrm>
        </p:grpSpPr>
        <p:sp>
          <p:nvSpPr>
            <p:cNvPr id="178179" name="Rectangle 3"/>
            <p:cNvSpPr>
              <a:spLocks noChangeArrowheads="1"/>
            </p:cNvSpPr>
            <p:nvPr/>
          </p:nvSpPr>
          <p:spPr bwMode="auto">
            <a:xfrm>
              <a:off x="1899" y="372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8180" name="Rectangle 4"/>
            <p:cNvSpPr>
              <a:spLocks noChangeArrowheads="1"/>
            </p:cNvSpPr>
            <p:nvPr/>
          </p:nvSpPr>
          <p:spPr bwMode="auto">
            <a:xfrm>
              <a:off x="1429" y="2510"/>
              <a:ext cx="3356" cy="1079"/>
            </a:xfrm>
            <a:prstGeom prst="rect">
              <a:avLst/>
            </a:prstGeom>
            <a:noFill/>
            <a:ln w="9525">
              <a:noFill/>
              <a:miter lim="800000"/>
              <a:headEnd/>
              <a:tailEnd/>
            </a:ln>
          </p:spPr>
          <p:txBody>
            <a:bodyPr/>
            <a:lstStyle/>
            <a:p>
              <a:endParaRPr lang="fr-FR"/>
            </a:p>
          </p:txBody>
        </p:sp>
        <p:sp>
          <p:nvSpPr>
            <p:cNvPr id="178181" name="Rectangle 5"/>
            <p:cNvSpPr>
              <a:spLocks noChangeArrowheads="1"/>
            </p:cNvSpPr>
            <p:nvPr/>
          </p:nvSpPr>
          <p:spPr bwMode="auto">
            <a:xfrm>
              <a:off x="1429" y="2510"/>
              <a:ext cx="3356" cy="1079"/>
            </a:xfrm>
            <a:prstGeom prst="rect">
              <a:avLst/>
            </a:prstGeom>
            <a:noFill/>
            <a:ln w="0">
              <a:solidFill>
                <a:srgbClr val="FFFFFF"/>
              </a:solidFill>
              <a:miter lim="800000"/>
              <a:headEnd/>
              <a:tailEnd/>
            </a:ln>
          </p:spPr>
          <p:txBody>
            <a:bodyPr/>
            <a:lstStyle/>
            <a:p>
              <a:endParaRPr lang="fr-FR"/>
            </a:p>
          </p:txBody>
        </p:sp>
        <p:sp>
          <p:nvSpPr>
            <p:cNvPr id="178182" name="Freeform 6"/>
            <p:cNvSpPr>
              <a:spLocks/>
            </p:cNvSpPr>
            <p:nvPr/>
          </p:nvSpPr>
          <p:spPr bwMode="auto">
            <a:xfrm>
              <a:off x="1429"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3" name="Freeform 7"/>
            <p:cNvSpPr>
              <a:spLocks/>
            </p:cNvSpPr>
            <p:nvPr/>
          </p:nvSpPr>
          <p:spPr bwMode="auto">
            <a:xfrm>
              <a:off x="176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4" name="Freeform 8"/>
            <p:cNvSpPr>
              <a:spLocks/>
            </p:cNvSpPr>
            <p:nvPr/>
          </p:nvSpPr>
          <p:spPr bwMode="auto">
            <a:xfrm>
              <a:off x="210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5" name="Freeform 9"/>
            <p:cNvSpPr>
              <a:spLocks/>
            </p:cNvSpPr>
            <p:nvPr/>
          </p:nvSpPr>
          <p:spPr bwMode="auto">
            <a:xfrm>
              <a:off x="2436"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6" name="Freeform 10"/>
            <p:cNvSpPr>
              <a:spLocks/>
            </p:cNvSpPr>
            <p:nvPr/>
          </p:nvSpPr>
          <p:spPr bwMode="auto">
            <a:xfrm>
              <a:off x="277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7" name="Freeform 11"/>
            <p:cNvSpPr>
              <a:spLocks/>
            </p:cNvSpPr>
            <p:nvPr/>
          </p:nvSpPr>
          <p:spPr bwMode="auto">
            <a:xfrm>
              <a:off x="311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8" name="Freeform 12"/>
            <p:cNvSpPr>
              <a:spLocks/>
            </p:cNvSpPr>
            <p:nvPr/>
          </p:nvSpPr>
          <p:spPr bwMode="auto">
            <a:xfrm>
              <a:off x="3444"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9" name="Freeform 13"/>
            <p:cNvSpPr>
              <a:spLocks/>
            </p:cNvSpPr>
            <p:nvPr/>
          </p:nvSpPr>
          <p:spPr bwMode="auto">
            <a:xfrm>
              <a:off x="3777"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0" name="Freeform 14"/>
            <p:cNvSpPr>
              <a:spLocks/>
            </p:cNvSpPr>
            <p:nvPr/>
          </p:nvSpPr>
          <p:spPr bwMode="auto">
            <a:xfrm>
              <a:off x="411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1" name="Freeform 15"/>
            <p:cNvSpPr>
              <a:spLocks/>
            </p:cNvSpPr>
            <p:nvPr/>
          </p:nvSpPr>
          <p:spPr bwMode="auto">
            <a:xfrm>
              <a:off x="445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2" name="Freeform 16"/>
            <p:cNvSpPr>
              <a:spLocks/>
            </p:cNvSpPr>
            <p:nvPr/>
          </p:nvSpPr>
          <p:spPr bwMode="auto">
            <a:xfrm>
              <a:off x="4785"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3" name="Freeform 17"/>
            <p:cNvSpPr>
              <a:spLocks/>
            </p:cNvSpPr>
            <p:nvPr/>
          </p:nvSpPr>
          <p:spPr bwMode="auto">
            <a:xfrm>
              <a:off x="1429" y="358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4" name="Freeform 18"/>
            <p:cNvSpPr>
              <a:spLocks/>
            </p:cNvSpPr>
            <p:nvPr/>
          </p:nvSpPr>
          <p:spPr bwMode="auto">
            <a:xfrm>
              <a:off x="1429" y="339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5" name="Freeform 19"/>
            <p:cNvSpPr>
              <a:spLocks/>
            </p:cNvSpPr>
            <p:nvPr/>
          </p:nvSpPr>
          <p:spPr bwMode="auto">
            <a:xfrm>
              <a:off x="1429" y="32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6" name="Freeform 20"/>
            <p:cNvSpPr>
              <a:spLocks/>
            </p:cNvSpPr>
            <p:nvPr/>
          </p:nvSpPr>
          <p:spPr bwMode="auto">
            <a:xfrm>
              <a:off x="1429" y="30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7" name="Freeform 21"/>
            <p:cNvSpPr>
              <a:spLocks/>
            </p:cNvSpPr>
            <p:nvPr/>
          </p:nvSpPr>
          <p:spPr bwMode="auto">
            <a:xfrm>
              <a:off x="1429" y="280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8" name="Freeform 22"/>
            <p:cNvSpPr>
              <a:spLocks/>
            </p:cNvSpPr>
            <p:nvPr/>
          </p:nvSpPr>
          <p:spPr bwMode="auto">
            <a:xfrm>
              <a:off x="1429" y="260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9" name="Line 23"/>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00" name="Freeform 24"/>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01" name="Line 25"/>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2" name="Line 26"/>
            <p:cNvSpPr>
              <a:spLocks noChangeShapeType="1"/>
            </p:cNvSpPr>
            <p:nvPr/>
          </p:nvSpPr>
          <p:spPr bwMode="auto">
            <a:xfrm>
              <a:off x="1429" y="3589"/>
              <a:ext cx="3356" cy="1"/>
            </a:xfrm>
            <a:prstGeom prst="line">
              <a:avLst/>
            </a:prstGeom>
            <a:noFill/>
            <a:ln w="0">
              <a:solidFill>
                <a:srgbClr val="000000"/>
              </a:solidFill>
              <a:round/>
              <a:headEnd/>
              <a:tailEnd/>
            </a:ln>
          </p:spPr>
          <p:txBody>
            <a:bodyPr/>
            <a:lstStyle/>
            <a:p>
              <a:endParaRPr lang="fr-FR"/>
            </a:p>
          </p:txBody>
        </p:sp>
        <p:sp>
          <p:nvSpPr>
            <p:cNvPr id="178203" name="Line 27"/>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4" name="Line 28"/>
            <p:cNvSpPr>
              <a:spLocks noChangeShapeType="1"/>
            </p:cNvSpPr>
            <p:nvPr/>
          </p:nvSpPr>
          <p:spPr bwMode="auto">
            <a:xfrm flipV="1">
              <a:off x="1429" y="3557"/>
              <a:ext cx="1" cy="32"/>
            </a:xfrm>
            <a:prstGeom prst="line">
              <a:avLst/>
            </a:prstGeom>
            <a:noFill/>
            <a:ln w="0">
              <a:solidFill>
                <a:srgbClr val="000000"/>
              </a:solidFill>
              <a:round/>
              <a:headEnd/>
              <a:tailEnd/>
            </a:ln>
          </p:spPr>
          <p:txBody>
            <a:bodyPr/>
            <a:lstStyle/>
            <a:p>
              <a:endParaRPr lang="fr-FR"/>
            </a:p>
          </p:txBody>
        </p:sp>
        <p:sp>
          <p:nvSpPr>
            <p:cNvPr id="178205" name="Line 29"/>
            <p:cNvSpPr>
              <a:spLocks noChangeShapeType="1"/>
            </p:cNvSpPr>
            <p:nvPr/>
          </p:nvSpPr>
          <p:spPr bwMode="auto">
            <a:xfrm>
              <a:off x="1429" y="2510"/>
              <a:ext cx="1" cy="32"/>
            </a:xfrm>
            <a:prstGeom prst="line">
              <a:avLst/>
            </a:prstGeom>
            <a:noFill/>
            <a:ln w="0">
              <a:solidFill>
                <a:srgbClr val="000000"/>
              </a:solidFill>
              <a:round/>
              <a:headEnd/>
              <a:tailEnd/>
            </a:ln>
          </p:spPr>
          <p:txBody>
            <a:bodyPr/>
            <a:lstStyle/>
            <a:p>
              <a:endParaRPr lang="fr-FR"/>
            </a:p>
          </p:txBody>
        </p:sp>
        <p:sp>
          <p:nvSpPr>
            <p:cNvPr id="178206" name="Rectangle 30"/>
            <p:cNvSpPr>
              <a:spLocks noChangeArrowheads="1"/>
            </p:cNvSpPr>
            <p:nvPr/>
          </p:nvSpPr>
          <p:spPr bwMode="auto">
            <a:xfrm>
              <a:off x="1425"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07" name="Line 31"/>
            <p:cNvSpPr>
              <a:spLocks noChangeShapeType="1"/>
            </p:cNvSpPr>
            <p:nvPr/>
          </p:nvSpPr>
          <p:spPr bwMode="auto">
            <a:xfrm flipV="1">
              <a:off x="1763" y="3557"/>
              <a:ext cx="1" cy="32"/>
            </a:xfrm>
            <a:prstGeom prst="line">
              <a:avLst/>
            </a:prstGeom>
            <a:noFill/>
            <a:ln w="0">
              <a:solidFill>
                <a:srgbClr val="000000"/>
              </a:solidFill>
              <a:round/>
              <a:headEnd/>
              <a:tailEnd/>
            </a:ln>
          </p:spPr>
          <p:txBody>
            <a:bodyPr/>
            <a:lstStyle/>
            <a:p>
              <a:endParaRPr lang="fr-FR"/>
            </a:p>
          </p:txBody>
        </p:sp>
        <p:sp>
          <p:nvSpPr>
            <p:cNvPr id="178208" name="Line 32"/>
            <p:cNvSpPr>
              <a:spLocks noChangeShapeType="1"/>
            </p:cNvSpPr>
            <p:nvPr/>
          </p:nvSpPr>
          <p:spPr bwMode="auto">
            <a:xfrm>
              <a:off x="1763" y="2510"/>
              <a:ext cx="1" cy="32"/>
            </a:xfrm>
            <a:prstGeom prst="line">
              <a:avLst/>
            </a:prstGeom>
            <a:noFill/>
            <a:ln w="0">
              <a:solidFill>
                <a:srgbClr val="000000"/>
              </a:solidFill>
              <a:round/>
              <a:headEnd/>
              <a:tailEnd/>
            </a:ln>
          </p:spPr>
          <p:txBody>
            <a:bodyPr/>
            <a:lstStyle/>
            <a:p>
              <a:endParaRPr lang="fr-FR"/>
            </a:p>
          </p:txBody>
        </p:sp>
        <p:sp>
          <p:nvSpPr>
            <p:cNvPr id="178209" name="Rectangle 33"/>
            <p:cNvSpPr>
              <a:spLocks noChangeArrowheads="1"/>
            </p:cNvSpPr>
            <p:nvPr/>
          </p:nvSpPr>
          <p:spPr bwMode="auto">
            <a:xfrm>
              <a:off x="175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10" name="Line 34"/>
            <p:cNvSpPr>
              <a:spLocks noChangeShapeType="1"/>
            </p:cNvSpPr>
            <p:nvPr/>
          </p:nvSpPr>
          <p:spPr bwMode="auto">
            <a:xfrm flipV="1">
              <a:off x="2103" y="3557"/>
              <a:ext cx="1" cy="32"/>
            </a:xfrm>
            <a:prstGeom prst="line">
              <a:avLst/>
            </a:prstGeom>
            <a:noFill/>
            <a:ln w="0">
              <a:solidFill>
                <a:srgbClr val="000000"/>
              </a:solidFill>
              <a:round/>
              <a:headEnd/>
              <a:tailEnd/>
            </a:ln>
          </p:spPr>
          <p:txBody>
            <a:bodyPr/>
            <a:lstStyle/>
            <a:p>
              <a:endParaRPr lang="fr-FR"/>
            </a:p>
          </p:txBody>
        </p:sp>
        <p:sp>
          <p:nvSpPr>
            <p:cNvPr id="178211" name="Line 35"/>
            <p:cNvSpPr>
              <a:spLocks noChangeShapeType="1"/>
            </p:cNvSpPr>
            <p:nvPr/>
          </p:nvSpPr>
          <p:spPr bwMode="auto">
            <a:xfrm>
              <a:off x="2103" y="2510"/>
              <a:ext cx="1" cy="32"/>
            </a:xfrm>
            <a:prstGeom prst="line">
              <a:avLst/>
            </a:prstGeom>
            <a:noFill/>
            <a:ln w="0">
              <a:solidFill>
                <a:srgbClr val="000000"/>
              </a:solidFill>
              <a:round/>
              <a:headEnd/>
              <a:tailEnd/>
            </a:ln>
          </p:spPr>
          <p:txBody>
            <a:bodyPr/>
            <a:lstStyle/>
            <a:p>
              <a:endParaRPr lang="fr-FR"/>
            </a:p>
          </p:txBody>
        </p:sp>
        <p:sp>
          <p:nvSpPr>
            <p:cNvPr id="178212" name="Rectangle 36"/>
            <p:cNvSpPr>
              <a:spLocks noChangeArrowheads="1"/>
            </p:cNvSpPr>
            <p:nvPr/>
          </p:nvSpPr>
          <p:spPr bwMode="auto">
            <a:xfrm>
              <a:off x="209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13" name="Line 37"/>
            <p:cNvSpPr>
              <a:spLocks noChangeShapeType="1"/>
            </p:cNvSpPr>
            <p:nvPr/>
          </p:nvSpPr>
          <p:spPr bwMode="auto">
            <a:xfrm flipV="1">
              <a:off x="2436" y="3557"/>
              <a:ext cx="1" cy="32"/>
            </a:xfrm>
            <a:prstGeom prst="line">
              <a:avLst/>
            </a:prstGeom>
            <a:noFill/>
            <a:ln w="0">
              <a:solidFill>
                <a:srgbClr val="000000"/>
              </a:solidFill>
              <a:round/>
              <a:headEnd/>
              <a:tailEnd/>
            </a:ln>
          </p:spPr>
          <p:txBody>
            <a:bodyPr/>
            <a:lstStyle/>
            <a:p>
              <a:endParaRPr lang="fr-FR"/>
            </a:p>
          </p:txBody>
        </p:sp>
        <p:sp>
          <p:nvSpPr>
            <p:cNvPr id="178214" name="Line 38"/>
            <p:cNvSpPr>
              <a:spLocks noChangeShapeType="1"/>
            </p:cNvSpPr>
            <p:nvPr/>
          </p:nvSpPr>
          <p:spPr bwMode="auto">
            <a:xfrm>
              <a:off x="2436" y="2510"/>
              <a:ext cx="1" cy="32"/>
            </a:xfrm>
            <a:prstGeom prst="line">
              <a:avLst/>
            </a:prstGeom>
            <a:noFill/>
            <a:ln w="0">
              <a:solidFill>
                <a:srgbClr val="000000"/>
              </a:solidFill>
              <a:round/>
              <a:headEnd/>
              <a:tailEnd/>
            </a:ln>
          </p:spPr>
          <p:txBody>
            <a:bodyPr/>
            <a:lstStyle/>
            <a:p>
              <a:endParaRPr lang="fr-FR"/>
            </a:p>
          </p:txBody>
        </p:sp>
        <p:sp>
          <p:nvSpPr>
            <p:cNvPr id="178215" name="Rectangle 39"/>
            <p:cNvSpPr>
              <a:spLocks noChangeArrowheads="1"/>
            </p:cNvSpPr>
            <p:nvPr/>
          </p:nvSpPr>
          <p:spPr bwMode="auto">
            <a:xfrm>
              <a:off x="2432"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16" name="Line 40"/>
            <p:cNvSpPr>
              <a:spLocks noChangeShapeType="1"/>
            </p:cNvSpPr>
            <p:nvPr/>
          </p:nvSpPr>
          <p:spPr bwMode="auto">
            <a:xfrm flipV="1">
              <a:off x="2770" y="3557"/>
              <a:ext cx="1" cy="32"/>
            </a:xfrm>
            <a:prstGeom prst="line">
              <a:avLst/>
            </a:prstGeom>
            <a:noFill/>
            <a:ln w="0">
              <a:solidFill>
                <a:srgbClr val="000000"/>
              </a:solidFill>
              <a:round/>
              <a:headEnd/>
              <a:tailEnd/>
            </a:ln>
          </p:spPr>
          <p:txBody>
            <a:bodyPr/>
            <a:lstStyle/>
            <a:p>
              <a:endParaRPr lang="fr-FR"/>
            </a:p>
          </p:txBody>
        </p:sp>
        <p:sp>
          <p:nvSpPr>
            <p:cNvPr id="178217" name="Line 41"/>
            <p:cNvSpPr>
              <a:spLocks noChangeShapeType="1"/>
            </p:cNvSpPr>
            <p:nvPr/>
          </p:nvSpPr>
          <p:spPr bwMode="auto">
            <a:xfrm>
              <a:off x="2770" y="2510"/>
              <a:ext cx="1" cy="32"/>
            </a:xfrm>
            <a:prstGeom prst="line">
              <a:avLst/>
            </a:prstGeom>
            <a:noFill/>
            <a:ln w="0">
              <a:solidFill>
                <a:srgbClr val="000000"/>
              </a:solidFill>
              <a:round/>
              <a:headEnd/>
              <a:tailEnd/>
            </a:ln>
          </p:spPr>
          <p:txBody>
            <a:bodyPr/>
            <a:lstStyle/>
            <a:p>
              <a:endParaRPr lang="fr-FR"/>
            </a:p>
          </p:txBody>
        </p:sp>
        <p:sp>
          <p:nvSpPr>
            <p:cNvPr id="178218" name="Rectangle 42"/>
            <p:cNvSpPr>
              <a:spLocks noChangeArrowheads="1"/>
            </p:cNvSpPr>
            <p:nvPr/>
          </p:nvSpPr>
          <p:spPr bwMode="auto">
            <a:xfrm>
              <a:off x="276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19" name="Line 43"/>
            <p:cNvSpPr>
              <a:spLocks noChangeShapeType="1"/>
            </p:cNvSpPr>
            <p:nvPr/>
          </p:nvSpPr>
          <p:spPr bwMode="auto">
            <a:xfrm flipV="1">
              <a:off x="3110" y="3557"/>
              <a:ext cx="1" cy="32"/>
            </a:xfrm>
            <a:prstGeom prst="line">
              <a:avLst/>
            </a:prstGeom>
            <a:noFill/>
            <a:ln w="0">
              <a:solidFill>
                <a:srgbClr val="000000"/>
              </a:solidFill>
              <a:round/>
              <a:headEnd/>
              <a:tailEnd/>
            </a:ln>
          </p:spPr>
          <p:txBody>
            <a:bodyPr/>
            <a:lstStyle/>
            <a:p>
              <a:endParaRPr lang="fr-FR"/>
            </a:p>
          </p:txBody>
        </p:sp>
        <p:sp>
          <p:nvSpPr>
            <p:cNvPr id="178220" name="Line 44"/>
            <p:cNvSpPr>
              <a:spLocks noChangeShapeType="1"/>
            </p:cNvSpPr>
            <p:nvPr/>
          </p:nvSpPr>
          <p:spPr bwMode="auto">
            <a:xfrm>
              <a:off x="3110" y="2510"/>
              <a:ext cx="1" cy="32"/>
            </a:xfrm>
            <a:prstGeom prst="line">
              <a:avLst/>
            </a:prstGeom>
            <a:noFill/>
            <a:ln w="0">
              <a:solidFill>
                <a:srgbClr val="000000"/>
              </a:solidFill>
              <a:round/>
              <a:headEnd/>
              <a:tailEnd/>
            </a:ln>
          </p:spPr>
          <p:txBody>
            <a:bodyPr/>
            <a:lstStyle/>
            <a:p>
              <a:endParaRPr lang="fr-FR"/>
            </a:p>
          </p:txBody>
        </p:sp>
        <p:sp>
          <p:nvSpPr>
            <p:cNvPr id="178221" name="Rectangle 45"/>
            <p:cNvSpPr>
              <a:spLocks noChangeArrowheads="1"/>
            </p:cNvSpPr>
            <p:nvPr/>
          </p:nvSpPr>
          <p:spPr bwMode="auto">
            <a:xfrm>
              <a:off x="310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22" name="Line 46"/>
            <p:cNvSpPr>
              <a:spLocks noChangeShapeType="1"/>
            </p:cNvSpPr>
            <p:nvPr/>
          </p:nvSpPr>
          <p:spPr bwMode="auto">
            <a:xfrm flipV="1">
              <a:off x="3444" y="3557"/>
              <a:ext cx="1" cy="32"/>
            </a:xfrm>
            <a:prstGeom prst="line">
              <a:avLst/>
            </a:prstGeom>
            <a:noFill/>
            <a:ln w="0">
              <a:solidFill>
                <a:srgbClr val="000000"/>
              </a:solidFill>
              <a:round/>
              <a:headEnd/>
              <a:tailEnd/>
            </a:ln>
          </p:spPr>
          <p:txBody>
            <a:bodyPr/>
            <a:lstStyle/>
            <a:p>
              <a:endParaRPr lang="fr-FR"/>
            </a:p>
          </p:txBody>
        </p:sp>
        <p:sp>
          <p:nvSpPr>
            <p:cNvPr id="178223" name="Line 47"/>
            <p:cNvSpPr>
              <a:spLocks noChangeShapeType="1"/>
            </p:cNvSpPr>
            <p:nvPr/>
          </p:nvSpPr>
          <p:spPr bwMode="auto">
            <a:xfrm>
              <a:off x="3444" y="2510"/>
              <a:ext cx="1" cy="32"/>
            </a:xfrm>
            <a:prstGeom prst="line">
              <a:avLst/>
            </a:prstGeom>
            <a:noFill/>
            <a:ln w="0">
              <a:solidFill>
                <a:srgbClr val="000000"/>
              </a:solidFill>
              <a:round/>
              <a:headEnd/>
              <a:tailEnd/>
            </a:ln>
          </p:spPr>
          <p:txBody>
            <a:bodyPr/>
            <a:lstStyle/>
            <a:p>
              <a:endParaRPr lang="fr-FR"/>
            </a:p>
          </p:txBody>
        </p:sp>
        <p:sp>
          <p:nvSpPr>
            <p:cNvPr id="178224" name="Rectangle 48"/>
            <p:cNvSpPr>
              <a:spLocks noChangeArrowheads="1"/>
            </p:cNvSpPr>
            <p:nvPr/>
          </p:nvSpPr>
          <p:spPr bwMode="auto">
            <a:xfrm>
              <a:off x="3440"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225" name="Line 49"/>
            <p:cNvSpPr>
              <a:spLocks noChangeShapeType="1"/>
            </p:cNvSpPr>
            <p:nvPr/>
          </p:nvSpPr>
          <p:spPr bwMode="auto">
            <a:xfrm flipV="1">
              <a:off x="3777" y="3557"/>
              <a:ext cx="1" cy="32"/>
            </a:xfrm>
            <a:prstGeom prst="line">
              <a:avLst/>
            </a:prstGeom>
            <a:noFill/>
            <a:ln w="0">
              <a:solidFill>
                <a:srgbClr val="000000"/>
              </a:solidFill>
              <a:round/>
              <a:headEnd/>
              <a:tailEnd/>
            </a:ln>
          </p:spPr>
          <p:txBody>
            <a:bodyPr/>
            <a:lstStyle/>
            <a:p>
              <a:endParaRPr lang="fr-FR"/>
            </a:p>
          </p:txBody>
        </p:sp>
        <p:sp>
          <p:nvSpPr>
            <p:cNvPr id="178226" name="Line 50"/>
            <p:cNvSpPr>
              <a:spLocks noChangeShapeType="1"/>
            </p:cNvSpPr>
            <p:nvPr/>
          </p:nvSpPr>
          <p:spPr bwMode="auto">
            <a:xfrm>
              <a:off x="3777" y="2510"/>
              <a:ext cx="1" cy="32"/>
            </a:xfrm>
            <a:prstGeom prst="line">
              <a:avLst/>
            </a:prstGeom>
            <a:noFill/>
            <a:ln w="0">
              <a:solidFill>
                <a:srgbClr val="000000"/>
              </a:solidFill>
              <a:round/>
              <a:headEnd/>
              <a:tailEnd/>
            </a:ln>
          </p:spPr>
          <p:txBody>
            <a:bodyPr/>
            <a:lstStyle/>
            <a:p>
              <a:endParaRPr lang="fr-FR"/>
            </a:p>
          </p:txBody>
        </p:sp>
        <p:sp>
          <p:nvSpPr>
            <p:cNvPr id="178227" name="Rectangle 51"/>
            <p:cNvSpPr>
              <a:spLocks noChangeArrowheads="1"/>
            </p:cNvSpPr>
            <p:nvPr/>
          </p:nvSpPr>
          <p:spPr bwMode="auto">
            <a:xfrm>
              <a:off x="3773"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228" name="Line 52"/>
            <p:cNvSpPr>
              <a:spLocks noChangeShapeType="1"/>
            </p:cNvSpPr>
            <p:nvPr/>
          </p:nvSpPr>
          <p:spPr bwMode="auto">
            <a:xfrm flipV="1">
              <a:off x="4111" y="3557"/>
              <a:ext cx="1" cy="32"/>
            </a:xfrm>
            <a:prstGeom prst="line">
              <a:avLst/>
            </a:prstGeom>
            <a:noFill/>
            <a:ln w="0">
              <a:solidFill>
                <a:srgbClr val="000000"/>
              </a:solidFill>
              <a:round/>
              <a:headEnd/>
              <a:tailEnd/>
            </a:ln>
          </p:spPr>
          <p:txBody>
            <a:bodyPr/>
            <a:lstStyle/>
            <a:p>
              <a:endParaRPr lang="fr-FR"/>
            </a:p>
          </p:txBody>
        </p:sp>
        <p:sp>
          <p:nvSpPr>
            <p:cNvPr id="178229" name="Line 53"/>
            <p:cNvSpPr>
              <a:spLocks noChangeShapeType="1"/>
            </p:cNvSpPr>
            <p:nvPr/>
          </p:nvSpPr>
          <p:spPr bwMode="auto">
            <a:xfrm>
              <a:off x="4111" y="2510"/>
              <a:ext cx="1" cy="32"/>
            </a:xfrm>
            <a:prstGeom prst="line">
              <a:avLst/>
            </a:prstGeom>
            <a:noFill/>
            <a:ln w="0">
              <a:solidFill>
                <a:srgbClr val="000000"/>
              </a:solidFill>
              <a:round/>
              <a:headEnd/>
              <a:tailEnd/>
            </a:ln>
          </p:spPr>
          <p:txBody>
            <a:bodyPr/>
            <a:lstStyle/>
            <a:p>
              <a:endParaRPr lang="fr-FR"/>
            </a:p>
          </p:txBody>
        </p:sp>
        <p:sp>
          <p:nvSpPr>
            <p:cNvPr id="178230" name="Rectangle 54"/>
            <p:cNvSpPr>
              <a:spLocks noChangeArrowheads="1"/>
            </p:cNvSpPr>
            <p:nvPr/>
          </p:nvSpPr>
          <p:spPr bwMode="auto">
            <a:xfrm>
              <a:off x="410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231" name="Line 55"/>
            <p:cNvSpPr>
              <a:spLocks noChangeShapeType="1"/>
            </p:cNvSpPr>
            <p:nvPr/>
          </p:nvSpPr>
          <p:spPr bwMode="auto">
            <a:xfrm flipV="1">
              <a:off x="4451" y="3557"/>
              <a:ext cx="1" cy="32"/>
            </a:xfrm>
            <a:prstGeom prst="line">
              <a:avLst/>
            </a:prstGeom>
            <a:noFill/>
            <a:ln w="0">
              <a:solidFill>
                <a:srgbClr val="000000"/>
              </a:solidFill>
              <a:round/>
              <a:headEnd/>
              <a:tailEnd/>
            </a:ln>
          </p:spPr>
          <p:txBody>
            <a:bodyPr/>
            <a:lstStyle/>
            <a:p>
              <a:endParaRPr lang="fr-FR"/>
            </a:p>
          </p:txBody>
        </p:sp>
        <p:sp>
          <p:nvSpPr>
            <p:cNvPr id="178232" name="Line 56"/>
            <p:cNvSpPr>
              <a:spLocks noChangeShapeType="1"/>
            </p:cNvSpPr>
            <p:nvPr/>
          </p:nvSpPr>
          <p:spPr bwMode="auto">
            <a:xfrm>
              <a:off x="4451" y="2510"/>
              <a:ext cx="1" cy="32"/>
            </a:xfrm>
            <a:prstGeom prst="line">
              <a:avLst/>
            </a:prstGeom>
            <a:noFill/>
            <a:ln w="0">
              <a:solidFill>
                <a:srgbClr val="000000"/>
              </a:solidFill>
              <a:round/>
              <a:headEnd/>
              <a:tailEnd/>
            </a:ln>
          </p:spPr>
          <p:txBody>
            <a:bodyPr/>
            <a:lstStyle/>
            <a:p>
              <a:endParaRPr lang="fr-FR"/>
            </a:p>
          </p:txBody>
        </p:sp>
        <p:sp>
          <p:nvSpPr>
            <p:cNvPr id="178233" name="Rectangle 57"/>
            <p:cNvSpPr>
              <a:spLocks noChangeArrowheads="1"/>
            </p:cNvSpPr>
            <p:nvPr/>
          </p:nvSpPr>
          <p:spPr bwMode="auto">
            <a:xfrm>
              <a:off x="444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234" name="Line 58"/>
            <p:cNvSpPr>
              <a:spLocks noChangeShapeType="1"/>
            </p:cNvSpPr>
            <p:nvPr/>
          </p:nvSpPr>
          <p:spPr bwMode="auto">
            <a:xfrm flipV="1">
              <a:off x="4785" y="3557"/>
              <a:ext cx="1" cy="32"/>
            </a:xfrm>
            <a:prstGeom prst="line">
              <a:avLst/>
            </a:prstGeom>
            <a:noFill/>
            <a:ln w="0">
              <a:solidFill>
                <a:srgbClr val="000000"/>
              </a:solidFill>
              <a:round/>
              <a:headEnd/>
              <a:tailEnd/>
            </a:ln>
          </p:spPr>
          <p:txBody>
            <a:bodyPr/>
            <a:lstStyle/>
            <a:p>
              <a:endParaRPr lang="fr-FR"/>
            </a:p>
          </p:txBody>
        </p:sp>
        <p:sp>
          <p:nvSpPr>
            <p:cNvPr id="178235" name="Line 59"/>
            <p:cNvSpPr>
              <a:spLocks noChangeShapeType="1"/>
            </p:cNvSpPr>
            <p:nvPr/>
          </p:nvSpPr>
          <p:spPr bwMode="auto">
            <a:xfrm>
              <a:off x="4785" y="2510"/>
              <a:ext cx="1" cy="32"/>
            </a:xfrm>
            <a:prstGeom prst="line">
              <a:avLst/>
            </a:prstGeom>
            <a:noFill/>
            <a:ln w="0">
              <a:solidFill>
                <a:srgbClr val="000000"/>
              </a:solidFill>
              <a:round/>
              <a:headEnd/>
              <a:tailEnd/>
            </a:ln>
          </p:spPr>
          <p:txBody>
            <a:bodyPr/>
            <a:lstStyle/>
            <a:p>
              <a:endParaRPr lang="fr-FR"/>
            </a:p>
          </p:txBody>
        </p:sp>
        <p:sp>
          <p:nvSpPr>
            <p:cNvPr id="178236" name="Rectangle 60"/>
            <p:cNvSpPr>
              <a:spLocks noChangeArrowheads="1"/>
            </p:cNvSpPr>
            <p:nvPr/>
          </p:nvSpPr>
          <p:spPr bwMode="auto">
            <a:xfrm>
              <a:off x="4750" y="3614"/>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237" name="Line 61"/>
            <p:cNvSpPr>
              <a:spLocks noChangeShapeType="1"/>
            </p:cNvSpPr>
            <p:nvPr/>
          </p:nvSpPr>
          <p:spPr bwMode="auto">
            <a:xfrm>
              <a:off x="1429" y="3589"/>
              <a:ext cx="34" cy="1"/>
            </a:xfrm>
            <a:prstGeom prst="line">
              <a:avLst/>
            </a:prstGeom>
            <a:noFill/>
            <a:ln w="0">
              <a:solidFill>
                <a:srgbClr val="000000"/>
              </a:solidFill>
              <a:round/>
              <a:headEnd/>
              <a:tailEnd/>
            </a:ln>
          </p:spPr>
          <p:txBody>
            <a:bodyPr/>
            <a:lstStyle/>
            <a:p>
              <a:endParaRPr lang="fr-FR"/>
            </a:p>
          </p:txBody>
        </p:sp>
        <p:sp>
          <p:nvSpPr>
            <p:cNvPr id="178238" name="Line 62"/>
            <p:cNvSpPr>
              <a:spLocks noChangeShapeType="1"/>
            </p:cNvSpPr>
            <p:nvPr/>
          </p:nvSpPr>
          <p:spPr bwMode="auto">
            <a:xfrm flipH="1">
              <a:off x="4751" y="3589"/>
              <a:ext cx="34" cy="1"/>
            </a:xfrm>
            <a:prstGeom prst="line">
              <a:avLst/>
            </a:prstGeom>
            <a:noFill/>
            <a:ln w="0">
              <a:solidFill>
                <a:srgbClr val="000000"/>
              </a:solidFill>
              <a:round/>
              <a:headEnd/>
              <a:tailEnd/>
            </a:ln>
          </p:spPr>
          <p:txBody>
            <a:bodyPr/>
            <a:lstStyle/>
            <a:p>
              <a:endParaRPr lang="fr-FR"/>
            </a:p>
          </p:txBody>
        </p:sp>
        <p:sp>
          <p:nvSpPr>
            <p:cNvPr id="178239" name="Rectangle 63"/>
            <p:cNvSpPr>
              <a:spLocks noChangeArrowheads="1"/>
            </p:cNvSpPr>
            <p:nvPr/>
          </p:nvSpPr>
          <p:spPr bwMode="auto">
            <a:xfrm>
              <a:off x="1268" y="353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40" name="Line 64"/>
            <p:cNvSpPr>
              <a:spLocks noChangeShapeType="1"/>
            </p:cNvSpPr>
            <p:nvPr/>
          </p:nvSpPr>
          <p:spPr bwMode="auto">
            <a:xfrm>
              <a:off x="1429" y="3391"/>
              <a:ext cx="34" cy="1"/>
            </a:xfrm>
            <a:prstGeom prst="line">
              <a:avLst/>
            </a:prstGeom>
            <a:noFill/>
            <a:ln w="0">
              <a:solidFill>
                <a:srgbClr val="000000"/>
              </a:solidFill>
              <a:round/>
              <a:headEnd/>
              <a:tailEnd/>
            </a:ln>
          </p:spPr>
          <p:txBody>
            <a:bodyPr/>
            <a:lstStyle/>
            <a:p>
              <a:endParaRPr lang="fr-FR"/>
            </a:p>
          </p:txBody>
        </p:sp>
        <p:sp>
          <p:nvSpPr>
            <p:cNvPr id="178241" name="Line 65"/>
            <p:cNvSpPr>
              <a:spLocks noChangeShapeType="1"/>
            </p:cNvSpPr>
            <p:nvPr/>
          </p:nvSpPr>
          <p:spPr bwMode="auto">
            <a:xfrm flipH="1">
              <a:off x="4751" y="3391"/>
              <a:ext cx="34" cy="1"/>
            </a:xfrm>
            <a:prstGeom prst="line">
              <a:avLst/>
            </a:prstGeom>
            <a:noFill/>
            <a:ln w="0">
              <a:solidFill>
                <a:srgbClr val="000000"/>
              </a:solidFill>
              <a:round/>
              <a:headEnd/>
              <a:tailEnd/>
            </a:ln>
          </p:spPr>
          <p:txBody>
            <a:bodyPr/>
            <a:lstStyle/>
            <a:p>
              <a:endParaRPr lang="fr-FR"/>
            </a:p>
          </p:txBody>
        </p:sp>
        <p:sp>
          <p:nvSpPr>
            <p:cNvPr id="178242" name="Rectangle 66"/>
            <p:cNvSpPr>
              <a:spLocks noChangeArrowheads="1"/>
            </p:cNvSpPr>
            <p:nvPr/>
          </p:nvSpPr>
          <p:spPr bwMode="auto">
            <a:xfrm>
              <a:off x="1188" y="334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8243" name="Line 67"/>
            <p:cNvSpPr>
              <a:spLocks noChangeShapeType="1"/>
            </p:cNvSpPr>
            <p:nvPr/>
          </p:nvSpPr>
          <p:spPr bwMode="auto">
            <a:xfrm>
              <a:off x="1429" y="3200"/>
              <a:ext cx="34" cy="1"/>
            </a:xfrm>
            <a:prstGeom prst="line">
              <a:avLst/>
            </a:prstGeom>
            <a:noFill/>
            <a:ln w="0">
              <a:solidFill>
                <a:srgbClr val="000000"/>
              </a:solidFill>
              <a:round/>
              <a:headEnd/>
              <a:tailEnd/>
            </a:ln>
          </p:spPr>
          <p:txBody>
            <a:bodyPr/>
            <a:lstStyle/>
            <a:p>
              <a:endParaRPr lang="fr-FR"/>
            </a:p>
          </p:txBody>
        </p:sp>
        <p:sp>
          <p:nvSpPr>
            <p:cNvPr id="178244" name="Line 68"/>
            <p:cNvSpPr>
              <a:spLocks noChangeShapeType="1"/>
            </p:cNvSpPr>
            <p:nvPr/>
          </p:nvSpPr>
          <p:spPr bwMode="auto">
            <a:xfrm flipH="1">
              <a:off x="4751" y="3200"/>
              <a:ext cx="34" cy="1"/>
            </a:xfrm>
            <a:prstGeom prst="line">
              <a:avLst/>
            </a:prstGeom>
            <a:noFill/>
            <a:ln w="0">
              <a:solidFill>
                <a:srgbClr val="000000"/>
              </a:solidFill>
              <a:round/>
              <a:headEnd/>
              <a:tailEnd/>
            </a:ln>
          </p:spPr>
          <p:txBody>
            <a:bodyPr/>
            <a:lstStyle/>
            <a:p>
              <a:endParaRPr lang="fr-FR"/>
            </a:p>
          </p:txBody>
        </p:sp>
        <p:sp>
          <p:nvSpPr>
            <p:cNvPr id="178245" name="Rectangle 69"/>
            <p:cNvSpPr>
              <a:spLocks noChangeArrowheads="1"/>
            </p:cNvSpPr>
            <p:nvPr/>
          </p:nvSpPr>
          <p:spPr bwMode="auto">
            <a:xfrm>
              <a:off x="1188" y="314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8246" name="Line 70"/>
            <p:cNvSpPr>
              <a:spLocks noChangeShapeType="1"/>
            </p:cNvSpPr>
            <p:nvPr/>
          </p:nvSpPr>
          <p:spPr bwMode="auto">
            <a:xfrm>
              <a:off x="1429" y="3002"/>
              <a:ext cx="34" cy="1"/>
            </a:xfrm>
            <a:prstGeom prst="line">
              <a:avLst/>
            </a:prstGeom>
            <a:noFill/>
            <a:ln w="0">
              <a:solidFill>
                <a:srgbClr val="000000"/>
              </a:solidFill>
              <a:round/>
              <a:headEnd/>
              <a:tailEnd/>
            </a:ln>
          </p:spPr>
          <p:txBody>
            <a:bodyPr/>
            <a:lstStyle/>
            <a:p>
              <a:endParaRPr lang="fr-FR"/>
            </a:p>
          </p:txBody>
        </p:sp>
        <p:sp>
          <p:nvSpPr>
            <p:cNvPr id="178247" name="Line 71"/>
            <p:cNvSpPr>
              <a:spLocks noChangeShapeType="1"/>
            </p:cNvSpPr>
            <p:nvPr/>
          </p:nvSpPr>
          <p:spPr bwMode="auto">
            <a:xfrm flipH="1">
              <a:off x="4751" y="3002"/>
              <a:ext cx="34" cy="1"/>
            </a:xfrm>
            <a:prstGeom prst="line">
              <a:avLst/>
            </a:prstGeom>
            <a:noFill/>
            <a:ln w="0">
              <a:solidFill>
                <a:srgbClr val="000000"/>
              </a:solidFill>
              <a:round/>
              <a:headEnd/>
              <a:tailEnd/>
            </a:ln>
          </p:spPr>
          <p:txBody>
            <a:bodyPr/>
            <a:lstStyle/>
            <a:p>
              <a:endParaRPr lang="fr-FR"/>
            </a:p>
          </p:txBody>
        </p:sp>
        <p:sp>
          <p:nvSpPr>
            <p:cNvPr id="178248" name="Rectangle 72"/>
            <p:cNvSpPr>
              <a:spLocks noChangeArrowheads="1"/>
            </p:cNvSpPr>
            <p:nvPr/>
          </p:nvSpPr>
          <p:spPr bwMode="auto">
            <a:xfrm>
              <a:off x="1188" y="295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8249" name="Line 73"/>
            <p:cNvSpPr>
              <a:spLocks noChangeShapeType="1"/>
            </p:cNvSpPr>
            <p:nvPr/>
          </p:nvSpPr>
          <p:spPr bwMode="auto">
            <a:xfrm>
              <a:off x="1429" y="2804"/>
              <a:ext cx="34" cy="1"/>
            </a:xfrm>
            <a:prstGeom prst="line">
              <a:avLst/>
            </a:prstGeom>
            <a:noFill/>
            <a:ln w="0">
              <a:solidFill>
                <a:srgbClr val="000000"/>
              </a:solidFill>
              <a:round/>
              <a:headEnd/>
              <a:tailEnd/>
            </a:ln>
          </p:spPr>
          <p:txBody>
            <a:bodyPr/>
            <a:lstStyle/>
            <a:p>
              <a:endParaRPr lang="fr-FR"/>
            </a:p>
          </p:txBody>
        </p:sp>
        <p:sp>
          <p:nvSpPr>
            <p:cNvPr id="178250" name="Line 74"/>
            <p:cNvSpPr>
              <a:spLocks noChangeShapeType="1"/>
            </p:cNvSpPr>
            <p:nvPr/>
          </p:nvSpPr>
          <p:spPr bwMode="auto">
            <a:xfrm flipH="1">
              <a:off x="4751" y="2804"/>
              <a:ext cx="34" cy="1"/>
            </a:xfrm>
            <a:prstGeom prst="line">
              <a:avLst/>
            </a:prstGeom>
            <a:noFill/>
            <a:ln w="0">
              <a:solidFill>
                <a:srgbClr val="000000"/>
              </a:solidFill>
              <a:round/>
              <a:headEnd/>
              <a:tailEnd/>
            </a:ln>
          </p:spPr>
          <p:txBody>
            <a:bodyPr/>
            <a:lstStyle/>
            <a:p>
              <a:endParaRPr lang="fr-FR"/>
            </a:p>
          </p:txBody>
        </p:sp>
        <p:sp>
          <p:nvSpPr>
            <p:cNvPr id="178251" name="Rectangle 75"/>
            <p:cNvSpPr>
              <a:spLocks noChangeArrowheads="1"/>
            </p:cNvSpPr>
            <p:nvPr/>
          </p:nvSpPr>
          <p:spPr bwMode="auto">
            <a:xfrm>
              <a:off x="1188" y="275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8252" name="Line 76"/>
            <p:cNvSpPr>
              <a:spLocks noChangeShapeType="1"/>
            </p:cNvSpPr>
            <p:nvPr/>
          </p:nvSpPr>
          <p:spPr bwMode="auto">
            <a:xfrm>
              <a:off x="1429" y="2606"/>
              <a:ext cx="34" cy="1"/>
            </a:xfrm>
            <a:prstGeom prst="line">
              <a:avLst/>
            </a:prstGeom>
            <a:noFill/>
            <a:ln w="0">
              <a:solidFill>
                <a:srgbClr val="000000"/>
              </a:solidFill>
              <a:round/>
              <a:headEnd/>
              <a:tailEnd/>
            </a:ln>
          </p:spPr>
          <p:txBody>
            <a:bodyPr/>
            <a:lstStyle/>
            <a:p>
              <a:endParaRPr lang="fr-FR"/>
            </a:p>
          </p:txBody>
        </p:sp>
        <p:sp>
          <p:nvSpPr>
            <p:cNvPr id="178253" name="Line 77"/>
            <p:cNvSpPr>
              <a:spLocks noChangeShapeType="1"/>
            </p:cNvSpPr>
            <p:nvPr/>
          </p:nvSpPr>
          <p:spPr bwMode="auto">
            <a:xfrm flipH="1">
              <a:off x="4751" y="2606"/>
              <a:ext cx="34" cy="1"/>
            </a:xfrm>
            <a:prstGeom prst="line">
              <a:avLst/>
            </a:prstGeom>
            <a:noFill/>
            <a:ln w="0">
              <a:solidFill>
                <a:srgbClr val="000000"/>
              </a:solidFill>
              <a:round/>
              <a:headEnd/>
              <a:tailEnd/>
            </a:ln>
          </p:spPr>
          <p:txBody>
            <a:bodyPr/>
            <a:lstStyle/>
            <a:p>
              <a:endParaRPr lang="fr-FR"/>
            </a:p>
          </p:txBody>
        </p:sp>
        <p:sp>
          <p:nvSpPr>
            <p:cNvPr id="178254" name="Rectangle 78"/>
            <p:cNvSpPr>
              <a:spLocks noChangeArrowheads="1"/>
            </p:cNvSpPr>
            <p:nvPr/>
          </p:nvSpPr>
          <p:spPr bwMode="auto">
            <a:xfrm>
              <a:off x="1268" y="255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55" name="Line 79"/>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56" name="Freeform 80"/>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57" name="Line 81"/>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58" name="Rectangle 82"/>
            <p:cNvSpPr>
              <a:spLocks noChangeArrowheads="1"/>
            </p:cNvSpPr>
            <p:nvPr/>
          </p:nvSpPr>
          <p:spPr bwMode="auto">
            <a:xfrm>
              <a:off x="2790" y="375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8259" name="Rectangle 83"/>
            <p:cNvSpPr>
              <a:spLocks noChangeArrowheads="1"/>
            </p:cNvSpPr>
            <p:nvPr/>
          </p:nvSpPr>
          <p:spPr bwMode="auto">
            <a:xfrm rot="16200000">
              <a:off x="789" y="292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260" name="Rectangle 84"/>
            <p:cNvSpPr>
              <a:spLocks noChangeArrowheads="1"/>
            </p:cNvSpPr>
            <p:nvPr/>
          </p:nvSpPr>
          <p:spPr bwMode="auto">
            <a:xfrm>
              <a:off x="1948" y="229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8334" name="Freeform 158"/>
            <p:cNvSpPr>
              <a:spLocks/>
            </p:cNvSpPr>
            <p:nvPr/>
          </p:nvSpPr>
          <p:spPr bwMode="auto">
            <a:xfrm>
              <a:off x="1429" y="2606"/>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accent2"/>
              </a:solidFill>
              <a:prstDash val="solid"/>
              <a:round/>
              <a:headEnd/>
              <a:tailEnd/>
            </a:ln>
          </p:spPr>
          <p:txBody>
            <a:bodyPr/>
            <a:lstStyle/>
            <a:p>
              <a:endParaRPr lang="fr-FR"/>
            </a:p>
          </p:txBody>
        </p:sp>
        <p:sp>
          <p:nvSpPr>
            <p:cNvPr id="178335" name="Freeform 159"/>
            <p:cNvSpPr>
              <a:spLocks/>
            </p:cNvSpPr>
            <p:nvPr/>
          </p:nvSpPr>
          <p:spPr bwMode="auto">
            <a:xfrm>
              <a:off x="1429" y="3263"/>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a:solidFill>
                <a:schemeClr val="accent2"/>
              </a:solidFill>
              <a:prstDash val="solid"/>
              <a:round/>
              <a:headEnd/>
              <a:tailEnd/>
            </a:ln>
          </p:spPr>
          <p:txBody>
            <a:bodyPr/>
            <a:lstStyle/>
            <a:p>
              <a:endParaRPr lang="fr-FR"/>
            </a:p>
          </p:txBody>
        </p:sp>
      </p:grpSp>
      <p:grpSp>
        <p:nvGrpSpPr>
          <p:cNvPr id="3" name="Group 161"/>
          <p:cNvGrpSpPr>
            <a:grpSpLocks/>
          </p:cNvGrpSpPr>
          <p:nvPr/>
        </p:nvGrpSpPr>
        <p:grpSpPr bwMode="auto">
          <a:xfrm>
            <a:off x="1396512" y="328613"/>
            <a:ext cx="5704742" cy="2497137"/>
            <a:chOff x="953" y="207"/>
            <a:chExt cx="3893" cy="1573"/>
          </a:xfrm>
        </p:grpSpPr>
        <p:sp>
          <p:nvSpPr>
            <p:cNvPr id="178262" name="Rectangle 86"/>
            <p:cNvSpPr>
              <a:spLocks noChangeArrowheads="1"/>
            </p:cNvSpPr>
            <p:nvPr/>
          </p:nvSpPr>
          <p:spPr bwMode="auto">
            <a:xfrm>
              <a:off x="1389" y="444"/>
              <a:ext cx="3356" cy="1079"/>
            </a:xfrm>
            <a:prstGeom prst="rect">
              <a:avLst/>
            </a:prstGeom>
            <a:noFill/>
            <a:ln w="9525">
              <a:noFill/>
              <a:miter lim="800000"/>
              <a:headEnd/>
              <a:tailEnd/>
            </a:ln>
          </p:spPr>
          <p:txBody>
            <a:bodyPr/>
            <a:lstStyle/>
            <a:p>
              <a:endParaRPr lang="fr-FR"/>
            </a:p>
          </p:txBody>
        </p:sp>
        <p:sp>
          <p:nvSpPr>
            <p:cNvPr id="178263" name="Rectangle 87"/>
            <p:cNvSpPr>
              <a:spLocks noChangeArrowheads="1"/>
            </p:cNvSpPr>
            <p:nvPr/>
          </p:nvSpPr>
          <p:spPr bwMode="auto">
            <a:xfrm>
              <a:off x="1389" y="444"/>
              <a:ext cx="3356" cy="1079"/>
            </a:xfrm>
            <a:prstGeom prst="rect">
              <a:avLst/>
            </a:prstGeom>
            <a:noFill/>
            <a:ln w="0">
              <a:solidFill>
                <a:srgbClr val="FFFFFF"/>
              </a:solidFill>
              <a:miter lim="800000"/>
              <a:headEnd/>
              <a:tailEnd/>
            </a:ln>
          </p:spPr>
          <p:txBody>
            <a:bodyPr/>
            <a:lstStyle/>
            <a:p>
              <a:endParaRPr lang="fr-FR"/>
            </a:p>
          </p:txBody>
        </p:sp>
        <p:sp>
          <p:nvSpPr>
            <p:cNvPr id="178264" name="Freeform 88"/>
            <p:cNvSpPr>
              <a:spLocks/>
            </p:cNvSpPr>
            <p:nvPr/>
          </p:nvSpPr>
          <p:spPr bwMode="auto">
            <a:xfrm>
              <a:off x="172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5" name="Freeform 89"/>
            <p:cNvSpPr>
              <a:spLocks/>
            </p:cNvSpPr>
            <p:nvPr/>
          </p:nvSpPr>
          <p:spPr bwMode="auto">
            <a:xfrm>
              <a:off x="206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6" name="Freeform 90"/>
            <p:cNvSpPr>
              <a:spLocks/>
            </p:cNvSpPr>
            <p:nvPr/>
          </p:nvSpPr>
          <p:spPr bwMode="auto">
            <a:xfrm>
              <a:off x="2396"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7" name="Freeform 91"/>
            <p:cNvSpPr>
              <a:spLocks/>
            </p:cNvSpPr>
            <p:nvPr/>
          </p:nvSpPr>
          <p:spPr bwMode="auto">
            <a:xfrm>
              <a:off x="273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8" name="Freeform 92"/>
            <p:cNvSpPr>
              <a:spLocks/>
            </p:cNvSpPr>
            <p:nvPr/>
          </p:nvSpPr>
          <p:spPr bwMode="auto">
            <a:xfrm>
              <a:off x="307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9" name="Freeform 93"/>
            <p:cNvSpPr>
              <a:spLocks/>
            </p:cNvSpPr>
            <p:nvPr/>
          </p:nvSpPr>
          <p:spPr bwMode="auto">
            <a:xfrm>
              <a:off x="3404"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0" name="Freeform 94"/>
            <p:cNvSpPr>
              <a:spLocks/>
            </p:cNvSpPr>
            <p:nvPr/>
          </p:nvSpPr>
          <p:spPr bwMode="auto">
            <a:xfrm>
              <a:off x="3737"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1" name="Freeform 95"/>
            <p:cNvSpPr>
              <a:spLocks/>
            </p:cNvSpPr>
            <p:nvPr/>
          </p:nvSpPr>
          <p:spPr bwMode="auto">
            <a:xfrm>
              <a:off x="407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2" name="Freeform 96"/>
            <p:cNvSpPr>
              <a:spLocks/>
            </p:cNvSpPr>
            <p:nvPr/>
          </p:nvSpPr>
          <p:spPr bwMode="auto">
            <a:xfrm>
              <a:off x="441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3" name="Freeform 97"/>
            <p:cNvSpPr>
              <a:spLocks/>
            </p:cNvSpPr>
            <p:nvPr/>
          </p:nvSpPr>
          <p:spPr bwMode="auto">
            <a:xfrm>
              <a:off x="4745"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4" name="Freeform 98"/>
            <p:cNvSpPr>
              <a:spLocks/>
            </p:cNvSpPr>
            <p:nvPr/>
          </p:nvSpPr>
          <p:spPr bwMode="auto">
            <a:xfrm>
              <a:off x="1389" y="152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5" name="Freeform 99"/>
            <p:cNvSpPr>
              <a:spLocks/>
            </p:cNvSpPr>
            <p:nvPr/>
          </p:nvSpPr>
          <p:spPr bwMode="auto">
            <a:xfrm>
              <a:off x="1389" y="125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6" name="Freeform 100"/>
            <p:cNvSpPr>
              <a:spLocks/>
            </p:cNvSpPr>
            <p:nvPr/>
          </p:nvSpPr>
          <p:spPr bwMode="auto">
            <a:xfrm>
              <a:off x="1389" y="98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7" name="Freeform 101"/>
            <p:cNvSpPr>
              <a:spLocks/>
            </p:cNvSpPr>
            <p:nvPr/>
          </p:nvSpPr>
          <p:spPr bwMode="auto">
            <a:xfrm>
              <a:off x="1389" y="71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8" name="Freeform 102"/>
            <p:cNvSpPr>
              <a:spLocks/>
            </p:cNvSpPr>
            <p:nvPr/>
          </p:nvSpPr>
          <p:spPr bwMode="auto">
            <a:xfrm>
              <a:off x="1389" y="44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9" name="Line 103"/>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280" name="Freeform 104"/>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81" name="Line 105"/>
            <p:cNvSpPr>
              <a:spLocks noChangeShapeType="1"/>
            </p:cNvSpPr>
            <p:nvPr/>
          </p:nvSpPr>
          <p:spPr bwMode="auto">
            <a:xfrm>
              <a:off x="1389" y="1523"/>
              <a:ext cx="3356" cy="1"/>
            </a:xfrm>
            <a:prstGeom prst="line">
              <a:avLst/>
            </a:prstGeom>
            <a:noFill/>
            <a:ln w="0">
              <a:solidFill>
                <a:srgbClr val="000000"/>
              </a:solidFill>
              <a:round/>
              <a:headEnd/>
              <a:tailEnd/>
            </a:ln>
          </p:spPr>
          <p:txBody>
            <a:bodyPr/>
            <a:lstStyle/>
            <a:p>
              <a:endParaRPr lang="fr-FR"/>
            </a:p>
          </p:txBody>
        </p:sp>
        <p:sp>
          <p:nvSpPr>
            <p:cNvPr id="178282" name="Rectangle 106"/>
            <p:cNvSpPr>
              <a:spLocks noChangeArrowheads="1"/>
            </p:cNvSpPr>
            <p:nvPr/>
          </p:nvSpPr>
          <p:spPr bwMode="auto">
            <a:xfrm>
              <a:off x="1385"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83" name="Line 107"/>
            <p:cNvSpPr>
              <a:spLocks noChangeShapeType="1"/>
            </p:cNvSpPr>
            <p:nvPr/>
          </p:nvSpPr>
          <p:spPr bwMode="auto">
            <a:xfrm flipV="1">
              <a:off x="1723" y="1491"/>
              <a:ext cx="1" cy="32"/>
            </a:xfrm>
            <a:prstGeom prst="line">
              <a:avLst/>
            </a:prstGeom>
            <a:noFill/>
            <a:ln w="0">
              <a:solidFill>
                <a:srgbClr val="000000"/>
              </a:solidFill>
              <a:round/>
              <a:headEnd/>
              <a:tailEnd/>
            </a:ln>
          </p:spPr>
          <p:txBody>
            <a:bodyPr/>
            <a:lstStyle/>
            <a:p>
              <a:endParaRPr lang="fr-FR"/>
            </a:p>
          </p:txBody>
        </p:sp>
        <p:sp>
          <p:nvSpPr>
            <p:cNvPr id="178284" name="Line 108"/>
            <p:cNvSpPr>
              <a:spLocks noChangeShapeType="1"/>
            </p:cNvSpPr>
            <p:nvPr/>
          </p:nvSpPr>
          <p:spPr bwMode="auto">
            <a:xfrm>
              <a:off x="1723" y="444"/>
              <a:ext cx="1" cy="32"/>
            </a:xfrm>
            <a:prstGeom prst="line">
              <a:avLst/>
            </a:prstGeom>
            <a:noFill/>
            <a:ln w="0">
              <a:solidFill>
                <a:srgbClr val="000000"/>
              </a:solidFill>
              <a:round/>
              <a:headEnd/>
              <a:tailEnd/>
            </a:ln>
          </p:spPr>
          <p:txBody>
            <a:bodyPr/>
            <a:lstStyle/>
            <a:p>
              <a:endParaRPr lang="fr-FR"/>
            </a:p>
          </p:txBody>
        </p:sp>
        <p:sp>
          <p:nvSpPr>
            <p:cNvPr id="178285" name="Rectangle 109"/>
            <p:cNvSpPr>
              <a:spLocks noChangeArrowheads="1"/>
            </p:cNvSpPr>
            <p:nvPr/>
          </p:nvSpPr>
          <p:spPr bwMode="auto">
            <a:xfrm>
              <a:off x="171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86" name="Line 110"/>
            <p:cNvSpPr>
              <a:spLocks noChangeShapeType="1"/>
            </p:cNvSpPr>
            <p:nvPr/>
          </p:nvSpPr>
          <p:spPr bwMode="auto">
            <a:xfrm flipV="1">
              <a:off x="2063" y="1491"/>
              <a:ext cx="1" cy="32"/>
            </a:xfrm>
            <a:prstGeom prst="line">
              <a:avLst/>
            </a:prstGeom>
            <a:noFill/>
            <a:ln w="0">
              <a:solidFill>
                <a:srgbClr val="000000"/>
              </a:solidFill>
              <a:round/>
              <a:headEnd/>
              <a:tailEnd/>
            </a:ln>
          </p:spPr>
          <p:txBody>
            <a:bodyPr/>
            <a:lstStyle/>
            <a:p>
              <a:endParaRPr lang="fr-FR"/>
            </a:p>
          </p:txBody>
        </p:sp>
        <p:sp>
          <p:nvSpPr>
            <p:cNvPr id="178287" name="Line 111"/>
            <p:cNvSpPr>
              <a:spLocks noChangeShapeType="1"/>
            </p:cNvSpPr>
            <p:nvPr/>
          </p:nvSpPr>
          <p:spPr bwMode="auto">
            <a:xfrm>
              <a:off x="2063" y="444"/>
              <a:ext cx="1" cy="32"/>
            </a:xfrm>
            <a:prstGeom prst="line">
              <a:avLst/>
            </a:prstGeom>
            <a:noFill/>
            <a:ln w="0">
              <a:solidFill>
                <a:srgbClr val="000000"/>
              </a:solidFill>
              <a:round/>
              <a:headEnd/>
              <a:tailEnd/>
            </a:ln>
          </p:spPr>
          <p:txBody>
            <a:bodyPr/>
            <a:lstStyle/>
            <a:p>
              <a:endParaRPr lang="fr-FR"/>
            </a:p>
          </p:txBody>
        </p:sp>
        <p:sp>
          <p:nvSpPr>
            <p:cNvPr id="178288" name="Rectangle 112"/>
            <p:cNvSpPr>
              <a:spLocks noChangeArrowheads="1"/>
            </p:cNvSpPr>
            <p:nvPr/>
          </p:nvSpPr>
          <p:spPr bwMode="auto">
            <a:xfrm>
              <a:off x="205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89" name="Line 113"/>
            <p:cNvSpPr>
              <a:spLocks noChangeShapeType="1"/>
            </p:cNvSpPr>
            <p:nvPr/>
          </p:nvSpPr>
          <p:spPr bwMode="auto">
            <a:xfrm flipV="1">
              <a:off x="2396" y="1491"/>
              <a:ext cx="1" cy="32"/>
            </a:xfrm>
            <a:prstGeom prst="line">
              <a:avLst/>
            </a:prstGeom>
            <a:noFill/>
            <a:ln w="0">
              <a:solidFill>
                <a:srgbClr val="000000"/>
              </a:solidFill>
              <a:round/>
              <a:headEnd/>
              <a:tailEnd/>
            </a:ln>
          </p:spPr>
          <p:txBody>
            <a:bodyPr/>
            <a:lstStyle/>
            <a:p>
              <a:endParaRPr lang="fr-FR"/>
            </a:p>
          </p:txBody>
        </p:sp>
        <p:sp>
          <p:nvSpPr>
            <p:cNvPr id="178290" name="Line 114"/>
            <p:cNvSpPr>
              <a:spLocks noChangeShapeType="1"/>
            </p:cNvSpPr>
            <p:nvPr/>
          </p:nvSpPr>
          <p:spPr bwMode="auto">
            <a:xfrm>
              <a:off x="2396" y="444"/>
              <a:ext cx="1" cy="32"/>
            </a:xfrm>
            <a:prstGeom prst="line">
              <a:avLst/>
            </a:prstGeom>
            <a:noFill/>
            <a:ln w="0">
              <a:solidFill>
                <a:srgbClr val="000000"/>
              </a:solidFill>
              <a:round/>
              <a:headEnd/>
              <a:tailEnd/>
            </a:ln>
          </p:spPr>
          <p:txBody>
            <a:bodyPr/>
            <a:lstStyle/>
            <a:p>
              <a:endParaRPr lang="fr-FR"/>
            </a:p>
          </p:txBody>
        </p:sp>
        <p:sp>
          <p:nvSpPr>
            <p:cNvPr id="178291" name="Rectangle 115"/>
            <p:cNvSpPr>
              <a:spLocks noChangeArrowheads="1"/>
            </p:cNvSpPr>
            <p:nvPr/>
          </p:nvSpPr>
          <p:spPr bwMode="auto">
            <a:xfrm>
              <a:off x="2392"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92" name="Line 116"/>
            <p:cNvSpPr>
              <a:spLocks noChangeShapeType="1"/>
            </p:cNvSpPr>
            <p:nvPr/>
          </p:nvSpPr>
          <p:spPr bwMode="auto">
            <a:xfrm flipV="1">
              <a:off x="2730" y="1491"/>
              <a:ext cx="1" cy="32"/>
            </a:xfrm>
            <a:prstGeom prst="line">
              <a:avLst/>
            </a:prstGeom>
            <a:noFill/>
            <a:ln w="0">
              <a:solidFill>
                <a:srgbClr val="000000"/>
              </a:solidFill>
              <a:round/>
              <a:headEnd/>
              <a:tailEnd/>
            </a:ln>
          </p:spPr>
          <p:txBody>
            <a:bodyPr/>
            <a:lstStyle/>
            <a:p>
              <a:endParaRPr lang="fr-FR"/>
            </a:p>
          </p:txBody>
        </p:sp>
        <p:sp>
          <p:nvSpPr>
            <p:cNvPr id="178293" name="Line 117"/>
            <p:cNvSpPr>
              <a:spLocks noChangeShapeType="1"/>
            </p:cNvSpPr>
            <p:nvPr/>
          </p:nvSpPr>
          <p:spPr bwMode="auto">
            <a:xfrm>
              <a:off x="2730" y="444"/>
              <a:ext cx="1" cy="32"/>
            </a:xfrm>
            <a:prstGeom prst="line">
              <a:avLst/>
            </a:prstGeom>
            <a:noFill/>
            <a:ln w="0">
              <a:solidFill>
                <a:srgbClr val="000000"/>
              </a:solidFill>
              <a:round/>
              <a:headEnd/>
              <a:tailEnd/>
            </a:ln>
          </p:spPr>
          <p:txBody>
            <a:bodyPr/>
            <a:lstStyle/>
            <a:p>
              <a:endParaRPr lang="fr-FR"/>
            </a:p>
          </p:txBody>
        </p:sp>
        <p:sp>
          <p:nvSpPr>
            <p:cNvPr id="178294" name="Rectangle 118"/>
            <p:cNvSpPr>
              <a:spLocks noChangeArrowheads="1"/>
            </p:cNvSpPr>
            <p:nvPr/>
          </p:nvSpPr>
          <p:spPr bwMode="auto">
            <a:xfrm>
              <a:off x="272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95" name="Line 119"/>
            <p:cNvSpPr>
              <a:spLocks noChangeShapeType="1"/>
            </p:cNvSpPr>
            <p:nvPr/>
          </p:nvSpPr>
          <p:spPr bwMode="auto">
            <a:xfrm flipV="1">
              <a:off x="3070" y="1491"/>
              <a:ext cx="1" cy="32"/>
            </a:xfrm>
            <a:prstGeom prst="line">
              <a:avLst/>
            </a:prstGeom>
            <a:noFill/>
            <a:ln w="0">
              <a:solidFill>
                <a:srgbClr val="000000"/>
              </a:solidFill>
              <a:round/>
              <a:headEnd/>
              <a:tailEnd/>
            </a:ln>
          </p:spPr>
          <p:txBody>
            <a:bodyPr/>
            <a:lstStyle/>
            <a:p>
              <a:endParaRPr lang="fr-FR"/>
            </a:p>
          </p:txBody>
        </p:sp>
        <p:sp>
          <p:nvSpPr>
            <p:cNvPr id="178296" name="Line 120"/>
            <p:cNvSpPr>
              <a:spLocks noChangeShapeType="1"/>
            </p:cNvSpPr>
            <p:nvPr/>
          </p:nvSpPr>
          <p:spPr bwMode="auto">
            <a:xfrm>
              <a:off x="3070" y="444"/>
              <a:ext cx="1" cy="32"/>
            </a:xfrm>
            <a:prstGeom prst="line">
              <a:avLst/>
            </a:prstGeom>
            <a:noFill/>
            <a:ln w="0">
              <a:solidFill>
                <a:srgbClr val="000000"/>
              </a:solidFill>
              <a:round/>
              <a:headEnd/>
              <a:tailEnd/>
            </a:ln>
          </p:spPr>
          <p:txBody>
            <a:bodyPr/>
            <a:lstStyle/>
            <a:p>
              <a:endParaRPr lang="fr-FR"/>
            </a:p>
          </p:txBody>
        </p:sp>
        <p:sp>
          <p:nvSpPr>
            <p:cNvPr id="178297" name="Rectangle 121"/>
            <p:cNvSpPr>
              <a:spLocks noChangeArrowheads="1"/>
            </p:cNvSpPr>
            <p:nvPr/>
          </p:nvSpPr>
          <p:spPr bwMode="auto">
            <a:xfrm>
              <a:off x="306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98" name="Line 122"/>
            <p:cNvSpPr>
              <a:spLocks noChangeShapeType="1"/>
            </p:cNvSpPr>
            <p:nvPr/>
          </p:nvSpPr>
          <p:spPr bwMode="auto">
            <a:xfrm flipV="1">
              <a:off x="3404" y="1491"/>
              <a:ext cx="1" cy="32"/>
            </a:xfrm>
            <a:prstGeom prst="line">
              <a:avLst/>
            </a:prstGeom>
            <a:noFill/>
            <a:ln w="0">
              <a:solidFill>
                <a:srgbClr val="000000"/>
              </a:solidFill>
              <a:round/>
              <a:headEnd/>
              <a:tailEnd/>
            </a:ln>
          </p:spPr>
          <p:txBody>
            <a:bodyPr/>
            <a:lstStyle/>
            <a:p>
              <a:endParaRPr lang="fr-FR"/>
            </a:p>
          </p:txBody>
        </p:sp>
        <p:sp>
          <p:nvSpPr>
            <p:cNvPr id="178299" name="Line 123"/>
            <p:cNvSpPr>
              <a:spLocks noChangeShapeType="1"/>
            </p:cNvSpPr>
            <p:nvPr/>
          </p:nvSpPr>
          <p:spPr bwMode="auto">
            <a:xfrm>
              <a:off x="3404" y="444"/>
              <a:ext cx="1" cy="32"/>
            </a:xfrm>
            <a:prstGeom prst="line">
              <a:avLst/>
            </a:prstGeom>
            <a:noFill/>
            <a:ln w="0">
              <a:solidFill>
                <a:srgbClr val="000000"/>
              </a:solidFill>
              <a:round/>
              <a:headEnd/>
              <a:tailEnd/>
            </a:ln>
          </p:spPr>
          <p:txBody>
            <a:bodyPr/>
            <a:lstStyle/>
            <a:p>
              <a:endParaRPr lang="fr-FR"/>
            </a:p>
          </p:txBody>
        </p:sp>
        <p:sp>
          <p:nvSpPr>
            <p:cNvPr id="178300" name="Rectangle 124"/>
            <p:cNvSpPr>
              <a:spLocks noChangeArrowheads="1"/>
            </p:cNvSpPr>
            <p:nvPr/>
          </p:nvSpPr>
          <p:spPr bwMode="auto">
            <a:xfrm>
              <a:off x="3400"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301" name="Line 125"/>
            <p:cNvSpPr>
              <a:spLocks noChangeShapeType="1"/>
            </p:cNvSpPr>
            <p:nvPr/>
          </p:nvSpPr>
          <p:spPr bwMode="auto">
            <a:xfrm flipV="1">
              <a:off x="3737" y="1491"/>
              <a:ext cx="1" cy="32"/>
            </a:xfrm>
            <a:prstGeom prst="line">
              <a:avLst/>
            </a:prstGeom>
            <a:noFill/>
            <a:ln w="0">
              <a:solidFill>
                <a:srgbClr val="000000"/>
              </a:solidFill>
              <a:round/>
              <a:headEnd/>
              <a:tailEnd/>
            </a:ln>
          </p:spPr>
          <p:txBody>
            <a:bodyPr/>
            <a:lstStyle/>
            <a:p>
              <a:endParaRPr lang="fr-FR"/>
            </a:p>
          </p:txBody>
        </p:sp>
        <p:sp>
          <p:nvSpPr>
            <p:cNvPr id="178302" name="Line 126"/>
            <p:cNvSpPr>
              <a:spLocks noChangeShapeType="1"/>
            </p:cNvSpPr>
            <p:nvPr/>
          </p:nvSpPr>
          <p:spPr bwMode="auto">
            <a:xfrm>
              <a:off x="3737" y="444"/>
              <a:ext cx="1" cy="32"/>
            </a:xfrm>
            <a:prstGeom prst="line">
              <a:avLst/>
            </a:prstGeom>
            <a:noFill/>
            <a:ln w="0">
              <a:solidFill>
                <a:srgbClr val="000000"/>
              </a:solidFill>
              <a:round/>
              <a:headEnd/>
              <a:tailEnd/>
            </a:ln>
          </p:spPr>
          <p:txBody>
            <a:bodyPr/>
            <a:lstStyle/>
            <a:p>
              <a:endParaRPr lang="fr-FR"/>
            </a:p>
          </p:txBody>
        </p:sp>
        <p:sp>
          <p:nvSpPr>
            <p:cNvPr id="178303" name="Rectangle 127"/>
            <p:cNvSpPr>
              <a:spLocks noChangeArrowheads="1"/>
            </p:cNvSpPr>
            <p:nvPr/>
          </p:nvSpPr>
          <p:spPr bwMode="auto">
            <a:xfrm>
              <a:off x="3733"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304" name="Line 128"/>
            <p:cNvSpPr>
              <a:spLocks noChangeShapeType="1"/>
            </p:cNvSpPr>
            <p:nvPr/>
          </p:nvSpPr>
          <p:spPr bwMode="auto">
            <a:xfrm flipV="1">
              <a:off x="4071" y="1491"/>
              <a:ext cx="1" cy="32"/>
            </a:xfrm>
            <a:prstGeom prst="line">
              <a:avLst/>
            </a:prstGeom>
            <a:noFill/>
            <a:ln w="0">
              <a:solidFill>
                <a:srgbClr val="000000"/>
              </a:solidFill>
              <a:round/>
              <a:headEnd/>
              <a:tailEnd/>
            </a:ln>
          </p:spPr>
          <p:txBody>
            <a:bodyPr/>
            <a:lstStyle/>
            <a:p>
              <a:endParaRPr lang="fr-FR"/>
            </a:p>
          </p:txBody>
        </p:sp>
        <p:sp>
          <p:nvSpPr>
            <p:cNvPr id="178305" name="Line 129"/>
            <p:cNvSpPr>
              <a:spLocks noChangeShapeType="1"/>
            </p:cNvSpPr>
            <p:nvPr/>
          </p:nvSpPr>
          <p:spPr bwMode="auto">
            <a:xfrm>
              <a:off x="4071" y="444"/>
              <a:ext cx="1" cy="32"/>
            </a:xfrm>
            <a:prstGeom prst="line">
              <a:avLst/>
            </a:prstGeom>
            <a:noFill/>
            <a:ln w="0">
              <a:solidFill>
                <a:srgbClr val="000000"/>
              </a:solidFill>
              <a:round/>
              <a:headEnd/>
              <a:tailEnd/>
            </a:ln>
          </p:spPr>
          <p:txBody>
            <a:bodyPr/>
            <a:lstStyle/>
            <a:p>
              <a:endParaRPr lang="fr-FR"/>
            </a:p>
          </p:txBody>
        </p:sp>
        <p:sp>
          <p:nvSpPr>
            <p:cNvPr id="178306" name="Rectangle 130"/>
            <p:cNvSpPr>
              <a:spLocks noChangeArrowheads="1"/>
            </p:cNvSpPr>
            <p:nvPr/>
          </p:nvSpPr>
          <p:spPr bwMode="auto">
            <a:xfrm>
              <a:off x="406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307" name="Line 131"/>
            <p:cNvSpPr>
              <a:spLocks noChangeShapeType="1"/>
            </p:cNvSpPr>
            <p:nvPr/>
          </p:nvSpPr>
          <p:spPr bwMode="auto">
            <a:xfrm flipV="1">
              <a:off x="4411" y="1491"/>
              <a:ext cx="1" cy="32"/>
            </a:xfrm>
            <a:prstGeom prst="line">
              <a:avLst/>
            </a:prstGeom>
            <a:noFill/>
            <a:ln w="0">
              <a:solidFill>
                <a:srgbClr val="000000"/>
              </a:solidFill>
              <a:round/>
              <a:headEnd/>
              <a:tailEnd/>
            </a:ln>
          </p:spPr>
          <p:txBody>
            <a:bodyPr/>
            <a:lstStyle/>
            <a:p>
              <a:endParaRPr lang="fr-FR"/>
            </a:p>
          </p:txBody>
        </p:sp>
        <p:sp>
          <p:nvSpPr>
            <p:cNvPr id="178308" name="Line 132"/>
            <p:cNvSpPr>
              <a:spLocks noChangeShapeType="1"/>
            </p:cNvSpPr>
            <p:nvPr/>
          </p:nvSpPr>
          <p:spPr bwMode="auto">
            <a:xfrm>
              <a:off x="4411" y="444"/>
              <a:ext cx="1" cy="32"/>
            </a:xfrm>
            <a:prstGeom prst="line">
              <a:avLst/>
            </a:prstGeom>
            <a:noFill/>
            <a:ln w="0">
              <a:solidFill>
                <a:srgbClr val="000000"/>
              </a:solidFill>
              <a:round/>
              <a:headEnd/>
              <a:tailEnd/>
            </a:ln>
          </p:spPr>
          <p:txBody>
            <a:bodyPr/>
            <a:lstStyle/>
            <a:p>
              <a:endParaRPr lang="fr-FR"/>
            </a:p>
          </p:txBody>
        </p:sp>
        <p:sp>
          <p:nvSpPr>
            <p:cNvPr id="178309" name="Rectangle 133"/>
            <p:cNvSpPr>
              <a:spLocks noChangeArrowheads="1"/>
            </p:cNvSpPr>
            <p:nvPr/>
          </p:nvSpPr>
          <p:spPr bwMode="auto">
            <a:xfrm>
              <a:off x="440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310" name="Line 134"/>
            <p:cNvSpPr>
              <a:spLocks noChangeShapeType="1"/>
            </p:cNvSpPr>
            <p:nvPr/>
          </p:nvSpPr>
          <p:spPr bwMode="auto">
            <a:xfrm flipV="1">
              <a:off x="4745" y="1491"/>
              <a:ext cx="1" cy="32"/>
            </a:xfrm>
            <a:prstGeom prst="line">
              <a:avLst/>
            </a:prstGeom>
            <a:noFill/>
            <a:ln w="0">
              <a:solidFill>
                <a:srgbClr val="000000"/>
              </a:solidFill>
              <a:round/>
              <a:headEnd/>
              <a:tailEnd/>
            </a:ln>
          </p:spPr>
          <p:txBody>
            <a:bodyPr/>
            <a:lstStyle/>
            <a:p>
              <a:endParaRPr lang="fr-FR"/>
            </a:p>
          </p:txBody>
        </p:sp>
        <p:sp>
          <p:nvSpPr>
            <p:cNvPr id="178311" name="Line 135"/>
            <p:cNvSpPr>
              <a:spLocks noChangeShapeType="1"/>
            </p:cNvSpPr>
            <p:nvPr/>
          </p:nvSpPr>
          <p:spPr bwMode="auto">
            <a:xfrm>
              <a:off x="4745" y="444"/>
              <a:ext cx="1" cy="32"/>
            </a:xfrm>
            <a:prstGeom prst="line">
              <a:avLst/>
            </a:prstGeom>
            <a:noFill/>
            <a:ln w="0">
              <a:solidFill>
                <a:srgbClr val="000000"/>
              </a:solidFill>
              <a:round/>
              <a:headEnd/>
              <a:tailEnd/>
            </a:ln>
          </p:spPr>
          <p:txBody>
            <a:bodyPr/>
            <a:lstStyle/>
            <a:p>
              <a:endParaRPr lang="fr-FR"/>
            </a:p>
          </p:txBody>
        </p:sp>
        <p:sp>
          <p:nvSpPr>
            <p:cNvPr id="178312" name="Rectangle 136"/>
            <p:cNvSpPr>
              <a:spLocks noChangeArrowheads="1"/>
            </p:cNvSpPr>
            <p:nvPr/>
          </p:nvSpPr>
          <p:spPr bwMode="auto">
            <a:xfrm>
              <a:off x="4710" y="154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313" name="Line 137"/>
            <p:cNvSpPr>
              <a:spLocks noChangeShapeType="1"/>
            </p:cNvSpPr>
            <p:nvPr/>
          </p:nvSpPr>
          <p:spPr bwMode="auto">
            <a:xfrm>
              <a:off x="1389" y="1523"/>
              <a:ext cx="34" cy="1"/>
            </a:xfrm>
            <a:prstGeom prst="line">
              <a:avLst/>
            </a:prstGeom>
            <a:noFill/>
            <a:ln w="0">
              <a:solidFill>
                <a:srgbClr val="000000"/>
              </a:solidFill>
              <a:round/>
              <a:headEnd/>
              <a:tailEnd/>
            </a:ln>
          </p:spPr>
          <p:txBody>
            <a:bodyPr/>
            <a:lstStyle/>
            <a:p>
              <a:endParaRPr lang="fr-FR"/>
            </a:p>
          </p:txBody>
        </p:sp>
        <p:sp>
          <p:nvSpPr>
            <p:cNvPr id="178314" name="Line 138"/>
            <p:cNvSpPr>
              <a:spLocks noChangeShapeType="1"/>
            </p:cNvSpPr>
            <p:nvPr/>
          </p:nvSpPr>
          <p:spPr bwMode="auto">
            <a:xfrm flipH="1">
              <a:off x="4711" y="1523"/>
              <a:ext cx="34" cy="1"/>
            </a:xfrm>
            <a:prstGeom prst="line">
              <a:avLst/>
            </a:prstGeom>
            <a:noFill/>
            <a:ln w="0">
              <a:solidFill>
                <a:srgbClr val="000000"/>
              </a:solidFill>
              <a:round/>
              <a:headEnd/>
              <a:tailEnd/>
            </a:ln>
          </p:spPr>
          <p:txBody>
            <a:bodyPr/>
            <a:lstStyle/>
            <a:p>
              <a:endParaRPr lang="fr-FR"/>
            </a:p>
          </p:txBody>
        </p:sp>
        <p:sp>
          <p:nvSpPr>
            <p:cNvPr id="178315" name="Rectangle 139"/>
            <p:cNvSpPr>
              <a:spLocks noChangeArrowheads="1"/>
            </p:cNvSpPr>
            <p:nvPr/>
          </p:nvSpPr>
          <p:spPr bwMode="auto">
            <a:xfrm>
              <a:off x="1189" y="1472"/>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16" name="Line 140"/>
            <p:cNvSpPr>
              <a:spLocks noChangeShapeType="1"/>
            </p:cNvSpPr>
            <p:nvPr/>
          </p:nvSpPr>
          <p:spPr bwMode="auto">
            <a:xfrm>
              <a:off x="1389" y="1255"/>
              <a:ext cx="34" cy="1"/>
            </a:xfrm>
            <a:prstGeom prst="line">
              <a:avLst/>
            </a:prstGeom>
            <a:noFill/>
            <a:ln w="0">
              <a:solidFill>
                <a:srgbClr val="000000"/>
              </a:solidFill>
              <a:round/>
              <a:headEnd/>
              <a:tailEnd/>
            </a:ln>
          </p:spPr>
          <p:txBody>
            <a:bodyPr/>
            <a:lstStyle/>
            <a:p>
              <a:endParaRPr lang="fr-FR"/>
            </a:p>
          </p:txBody>
        </p:sp>
        <p:sp>
          <p:nvSpPr>
            <p:cNvPr id="178317" name="Line 141"/>
            <p:cNvSpPr>
              <a:spLocks noChangeShapeType="1"/>
            </p:cNvSpPr>
            <p:nvPr/>
          </p:nvSpPr>
          <p:spPr bwMode="auto">
            <a:xfrm flipH="1">
              <a:off x="4711" y="1255"/>
              <a:ext cx="34" cy="1"/>
            </a:xfrm>
            <a:prstGeom prst="line">
              <a:avLst/>
            </a:prstGeom>
            <a:noFill/>
            <a:ln w="0">
              <a:solidFill>
                <a:srgbClr val="000000"/>
              </a:solidFill>
              <a:round/>
              <a:headEnd/>
              <a:tailEnd/>
            </a:ln>
          </p:spPr>
          <p:txBody>
            <a:bodyPr/>
            <a:lstStyle/>
            <a:p>
              <a:endParaRPr lang="fr-FR"/>
            </a:p>
          </p:txBody>
        </p:sp>
        <p:sp>
          <p:nvSpPr>
            <p:cNvPr id="178318" name="Rectangle 142"/>
            <p:cNvSpPr>
              <a:spLocks noChangeArrowheads="1"/>
            </p:cNvSpPr>
            <p:nvPr/>
          </p:nvSpPr>
          <p:spPr bwMode="auto">
            <a:xfrm>
              <a:off x="1109" y="1204"/>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19" name="Line 143"/>
            <p:cNvSpPr>
              <a:spLocks noChangeShapeType="1"/>
            </p:cNvSpPr>
            <p:nvPr/>
          </p:nvSpPr>
          <p:spPr bwMode="auto">
            <a:xfrm>
              <a:off x="1389" y="987"/>
              <a:ext cx="34" cy="1"/>
            </a:xfrm>
            <a:prstGeom prst="line">
              <a:avLst/>
            </a:prstGeom>
            <a:noFill/>
            <a:ln w="0">
              <a:solidFill>
                <a:srgbClr val="000000"/>
              </a:solidFill>
              <a:round/>
              <a:headEnd/>
              <a:tailEnd/>
            </a:ln>
          </p:spPr>
          <p:txBody>
            <a:bodyPr/>
            <a:lstStyle/>
            <a:p>
              <a:endParaRPr lang="fr-FR"/>
            </a:p>
          </p:txBody>
        </p:sp>
        <p:sp>
          <p:nvSpPr>
            <p:cNvPr id="178320" name="Line 144"/>
            <p:cNvSpPr>
              <a:spLocks noChangeShapeType="1"/>
            </p:cNvSpPr>
            <p:nvPr/>
          </p:nvSpPr>
          <p:spPr bwMode="auto">
            <a:xfrm flipH="1">
              <a:off x="4711" y="987"/>
              <a:ext cx="34" cy="1"/>
            </a:xfrm>
            <a:prstGeom prst="line">
              <a:avLst/>
            </a:prstGeom>
            <a:noFill/>
            <a:ln w="0">
              <a:solidFill>
                <a:srgbClr val="000000"/>
              </a:solidFill>
              <a:round/>
              <a:headEnd/>
              <a:tailEnd/>
            </a:ln>
          </p:spPr>
          <p:txBody>
            <a:bodyPr/>
            <a:lstStyle/>
            <a:p>
              <a:endParaRPr lang="fr-FR"/>
            </a:p>
          </p:txBody>
        </p:sp>
        <p:sp>
          <p:nvSpPr>
            <p:cNvPr id="178321" name="Rectangle 145"/>
            <p:cNvSpPr>
              <a:spLocks noChangeArrowheads="1"/>
            </p:cNvSpPr>
            <p:nvPr/>
          </p:nvSpPr>
          <p:spPr bwMode="auto">
            <a:xfrm>
              <a:off x="1216" y="936"/>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322" name="Line 146"/>
            <p:cNvSpPr>
              <a:spLocks noChangeShapeType="1"/>
            </p:cNvSpPr>
            <p:nvPr/>
          </p:nvSpPr>
          <p:spPr bwMode="auto">
            <a:xfrm>
              <a:off x="1389" y="712"/>
              <a:ext cx="34" cy="1"/>
            </a:xfrm>
            <a:prstGeom prst="line">
              <a:avLst/>
            </a:prstGeom>
            <a:noFill/>
            <a:ln w="0">
              <a:solidFill>
                <a:srgbClr val="000000"/>
              </a:solidFill>
              <a:round/>
              <a:headEnd/>
              <a:tailEnd/>
            </a:ln>
          </p:spPr>
          <p:txBody>
            <a:bodyPr/>
            <a:lstStyle/>
            <a:p>
              <a:endParaRPr lang="fr-FR"/>
            </a:p>
          </p:txBody>
        </p:sp>
        <p:sp>
          <p:nvSpPr>
            <p:cNvPr id="178323" name="Line 147"/>
            <p:cNvSpPr>
              <a:spLocks noChangeShapeType="1"/>
            </p:cNvSpPr>
            <p:nvPr/>
          </p:nvSpPr>
          <p:spPr bwMode="auto">
            <a:xfrm flipH="1">
              <a:off x="4711" y="712"/>
              <a:ext cx="34" cy="1"/>
            </a:xfrm>
            <a:prstGeom prst="line">
              <a:avLst/>
            </a:prstGeom>
            <a:noFill/>
            <a:ln w="0">
              <a:solidFill>
                <a:srgbClr val="000000"/>
              </a:solidFill>
              <a:round/>
              <a:headEnd/>
              <a:tailEnd/>
            </a:ln>
          </p:spPr>
          <p:txBody>
            <a:bodyPr/>
            <a:lstStyle/>
            <a:p>
              <a:endParaRPr lang="fr-FR"/>
            </a:p>
          </p:txBody>
        </p:sp>
        <p:sp>
          <p:nvSpPr>
            <p:cNvPr id="178324" name="Rectangle 148"/>
            <p:cNvSpPr>
              <a:spLocks noChangeArrowheads="1"/>
            </p:cNvSpPr>
            <p:nvPr/>
          </p:nvSpPr>
          <p:spPr bwMode="auto">
            <a:xfrm>
              <a:off x="1136" y="66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25" name="Line 149"/>
            <p:cNvSpPr>
              <a:spLocks noChangeShapeType="1"/>
            </p:cNvSpPr>
            <p:nvPr/>
          </p:nvSpPr>
          <p:spPr bwMode="auto">
            <a:xfrm>
              <a:off x="1389" y="444"/>
              <a:ext cx="34" cy="1"/>
            </a:xfrm>
            <a:prstGeom prst="line">
              <a:avLst/>
            </a:prstGeom>
            <a:noFill/>
            <a:ln w="0">
              <a:solidFill>
                <a:srgbClr val="000000"/>
              </a:solidFill>
              <a:round/>
              <a:headEnd/>
              <a:tailEnd/>
            </a:ln>
          </p:spPr>
          <p:txBody>
            <a:bodyPr/>
            <a:lstStyle/>
            <a:p>
              <a:endParaRPr lang="fr-FR"/>
            </a:p>
          </p:txBody>
        </p:sp>
        <p:sp>
          <p:nvSpPr>
            <p:cNvPr id="178326" name="Line 150"/>
            <p:cNvSpPr>
              <a:spLocks noChangeShapeType="1"/>
            </p:cNvSpPr>
            <p:nvPr/>
          </p:nvSpPr>
          <p:spPr bwMode="auto">
            <a:xfrm flipH="1">
              <a:off x="4711" y="444"/>
              <a:ext cx="34" cy="1"/>
            </a:xfrm>
            <a:prstGeom prst="line">
              <a:avLst/>
            </a:prstGeom>
            <a:noFill/>
            <a:ln w="0">
              <a:solidFill>
                <a:srgbClr val="000000"/>
              </a:solidFill>
              <a:round/>
              <a:headEnd/>
              <a:tailEnd/>
            </a:ln>
          </p:spPr>
          <p:txBody>
            <a:bodyPr/>
            <a:lstStyle/>
            <a:p>
              <a:endParaRPr lang="fr-FR"/>
            </a:p>
          </p:txBody>
        </p:sp>
        <p:sp>
          <p:nvSpPr>
            <p:cNvPr id="178327" name="Rectangle 151"/>
            <p:cNvSpPr>
              <a:spLocks noChangeArrowheads="1"/>
            </p:cNvSpPr>
            <p:nvPr/>
          </p:nvSpPr>
          <p:spPr bwMode="auto">
            <a:xfrm>
              <a:off x="1216" y="39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28" name="Line 152"/>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329" name="Freeform 153"/>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330" name="Line 154"/>
            <p:cNvSpPr>
              <a:spLocks noChangeShapeType="1"/>
            </p:cNvSpPr>
            <p:nvPr/>
          </p:nvSpPr>
          <p:spPr bwMode="auto">
            <a:xfrm flipV="1">
              <a:off x="1377" y="444"/>
              <a:ext cx="1" cy="1079"/>
            </a:xfrm>
            <a:prstGeom prst="line">
              <a:avLst/>
            </a:prstGeom>
            <a:noFill/>
            <a:ln w="0">
              <a:solidFill>
                <a:srgbClr val="000000"/>
              </a:solidFill>
              <a:round/>
              <a:headEnd/>
              <a:tailEnd/>
            </a:ln>
          </p:spPr>
          <p:txBody>
            <a:bodyPr/>
            <a:lstStyle/>
            <a:p>
              <a:endParaRPr lang="fr-FR"/>
            </a:p>
          </p:txBody>
        </p:sp>
        <p:sp>
          <p:nvSpPr>
            <p:cNvPr id="178331" name="Rectangle 155"/>
            <p:cNvSpPr>
              <a:spLocks noChangeArrowheads="1"/>
            </p:cNvSpPr>
            <p:nvPr/>
          </p:nvSpPr>
          <p:spPr bwMode="auto">
            <a:xfrm>
              <a:off x="2836" y="1644"/>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8332" name="Rectangle 156"/>
            <p:cNvSpPr>
              <a:spLocks noChangeArrowheads="1"/>
            </p:cNvSpPr>
            <p:nvPr/>
          </p:nvSpPr>
          <p:spPr bwMode="auto">
            <a:xfrm rot="16200000">
              <a:off x="782" y="860"/>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333" name="Rectangle 157"/>
            <p:cNvSpPr>
              <a:spLocks noChangeArrowheads="1"/>
            </p:cNvSpPr>
            <p:nvPr/>
          </p:nvSpPr>
          <p:spPr bwMode="auto">
            <a:xfrm>
              <a:off x="1948" y="207"/>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8336" name="Freeform 160"/>
            <p:cNvSpPr>
              <a:spLocks/>
            </p:cNvSpPr>
            <p:nvPr/>
          </p:nvSpPr>
          <p:spPr bwMode="auto">
            <a:xfrm>
              <a:off x="1397" y="459"/>
              <a:ext cx="3347" cy="1025"/>
            </a:xfrm>
            <a:custGeom>
              <a:avLst/>
              <a:gdLst/>
              <a:ahLst/>
              <a:cxnLst>
                <a:cxn ang="0">
                  <a:pos x="39" y="11"/>
                </a:cxn>
                <a:cxn ang="0">
                  <a:pos x="90" y="53"/>
                </a:cxn>
                <a:cxn ang="0">
                  <a:pos x="136" y="314"/>
                </a:cxn>
                <a:cxn ang="0">
                  <a:pos x="181" y="845"/>
                </a:cxn>
                <a:cxn ang="0">
                  <a:pos x="226" y="782"/>
                </a:cxn>
                <a:cxn ang="0">
                  <a:pos x="272" y="590"/>
                </a:cxn>
                <a:cxn ang="0">
                  <a:pos x="317" y="0"/>
                </a:cxn>
                <a:cxn ang="0">
                  <a:pos x="362" y="85"/>
                </a:cxn>
                <a:cxn ang="0">
                  <a:pos x="408" y="208"/>
                </a:cxn>
                <a:cxn ang="0">
                  <a:pos x="447" y="845"/>
                </a:cxn>
                <a:cxn ang="0">
                  <a:pos x="498" y="755"/>
                </a:cxn>
                <a:cxn ang="0">
                  <a:pos x="544" y="686"/>
                </a:cxn>
                <a:cxn ang="0">
                  <a:pos x="589" y="16"/>
                </a:cxn>
                <a:cxn ang="0">
                  <a:pos x="635" y="107"/>
                </a:cxn>
                <a:cxn ang="0">
                  <a:pos x="680" y="123"/>
                </a:cxn>
                <a:cxn ang="0">
                  <a:pos x="725" y="819"/>
                </a:cxn>
                <a:cxn ang="0">
                  <a:pos x="776" y="734"/>
                </a:cxn>
                <a:cxn ang="0">
                  <a:pos x="816" y="766"/>
                </a:cxn>
                <a:cxn ang="0">
                  <a:pos x="861" y="59"/>
                </a:cxn>
                <a:cxn ang="0">
                  <a:pos x="907" y="123"/>
                </a:cxn>
                <a:cxn ang="0">
                  <a:pos x="958" y="59"/>
                </a:cxn>
                <a:cxn ang="0">
                  <a:pos x="997" y="766"/>
                </a:cxn>
                <a:cxn ang="0">
                  <a:pos x="1043" y="734"/>
                </a:cxn>
                <a:cxn ang="0">
                  <a:pos x="1094" y="819"/>
                </a:cxn>
                <a:cxn ang="0">
                  <a:pos x="1133" y="123"/>
                </a:cxn>
                <a:cxn ang="0">
                  <a:pos x="1179" y="107"/>
                </a:cxn>
                <a:cxn ang="0">
                  <a:pos x="1230" y="16"/>
                </a:cxn>
                <a:cxn ang="0">
                  <a:pos x="1269" y="686"/>
                </a:cxn>
                <a:cxn ang="0">
                  <a:pos x="1315" y="755"/>
                </a:cxn>
                <a:cxn ang="0">
                  <a:pos x="1366" y="845"/>
                </a:cxn>
                <a:cxn ang="0">
                  <a:pos x="1406" y="208"/>
                </a:cxn>
                <a:cxn ang="0">
                  <a:pos x="1451" y="85"/>
                </a:cxn>
                <a:cxn ang="0">
                  <a:pos x="1502" y="0"/>
                </a:cxn>
                <a:cxn ang="0">
                  <a:pos x="1547" y="590"/>
                </a:cxn>
                <a:cxn ang="0">
                  <a:pos x="1593" y="782"/>
                </a:cxn>
                <a:cxn ang="0">
                  <a:pos x="1638" y="845"/>
                </a:cxn>
                <a:cxn ang="0">
                  <a:pos x="1683" y="314"/>
                </a:cxn>
                <a:cxn ang="0">
                  <a:pos x="1729" y="53"/>
                </a:cxn>
                <a:cxn ang="0">
                  <a:pos x="1774" y="11"/>
                </a:cxn>
                <a:cxn ang="0">
                  <a:pos x="1819" y="484"/>
                </a:cxn>
                <a:cxn ang="0">
                  <a:pos x="1865" y="814"/>
                </a:cxn>
                <a:cxn ang="0">
                  <a:pos x="1910" y="824"/>
                </a:cxn>
                <a:cxn ang="0">
                  <a:pos x="1955" y="426"/>
                </a:cxn>
                <a:cxn ang="0">
                  <a:pos x="2001" y="27"/>
                </a:cxn>
                <a:cxn ang="0">
                  <a:pos x="2046" y="37"/>
                </a:cxn>
                <a:cxn ang="0">
                  <a:pos x="2092" y="367"/>
                </a:cxn>
                <a:cxn ang="0">
                  <a:pos x="2137" y="840"/>
                </a:cxn>
                <a:cxn ang="0">
                  <a:pos x="2188" y="798"/>
                </a:cxn>
                <a:cxn ang="0">
                  <a:pos x="2228" y="537"/>
                </a:cxn>
                <a:cxn ang="0">
                  <a:pos x="2273" y="6"/>
                </a:cxn>
                <a:cxn ang="0">
                  <a:pos x="2324" y="69"/>
                </a:cxn>
                <a:cxn ang="0">
                  <a:pos x="2369" y="261"/>
                </a:cxn>
                <a:cxn ang="0">
                  <a:pos x="2409" y="851"/>
                </a:cxn>
                <a:cxn ang="0">
                  <a:pos x="2460" y="766"/>
                </a:cxn>
                <a:cxn ang="0">
                  <a:pos x="2505" y="643"/>
                </a:cxn>
                <a:cxn ang="0">
                  <a:pos x="2545" y="6"/>
                </a:cxn>
                <a:cxn ang="0">
                  <a:pos x="2596" y="96"/>
                </a:cxn>
                <a:cxn ang="0">
                  <a:pos x="2641" y="165"/>
                </a:cxn>
                <a:cxn ang="0">
                  <a:pos x="2681" y="835"/>
                </a:cxn>
                <a:cxn ang="0">
                  <a:pos x="2732" y="744"/>
                </a:cxn>
                <a:cxn ang="0">
                  <a:pos x="2777" y="729"/>
                </a:cxn>
              </a:cxnLst>
              <a:rect l="0" t="0" r="r" b="b"/>
              <a:pathLst>
                <a:path w="2795" h="851">
                  <a:moveTo>
                    <a:pt x="0" y="426"/>
                  </a:moveTo>
                  <a:lnTo>
                    <a:pt x="0" y="367"/>
                  </a:lnTo>
                  <a:lnTo>
                    <a:pt x="5" y="314"/>
                  </a:lnTo>
                  <a:lnTo>
                    <a:pt x="5" y="261"/>
                  </a:lnTo>
                  <a:lnTo>
                    <a:pt x="11" y="208"/>
                  </a:lnTo>
                  <a:lnTo>
                    <a:pt x="11" y="165"/>
                  </a:lnTo>
                  <a:lnTo>
                    <a:pt x="17" y="123"/>
                  </a:lnTo>
                  <a:lnTo>
                    <a:pt x="17" y="85"/>
                  </a:lnTo>
                  <a:lnTo>
                    <a:pt x="22" y="59"/>
                  </a:lnTo>
                  <a:lnTo>
                    <a:pt x="22" y="32"/>
                  </a:lnTo>
                  <a:lnTo>
                    <a:pt x="28" y="16"/>
                  </a:lnTo>
                  <a:lnTo>
                    <a:pt x="28" y="6"/>
                  </a:lnTo>
                  <a:lnTo>
                    <a:pt x="34" y="0"/>
                  </a:lnTo>
                  <a:lnTo>
                    <a:pt x="39" y="6"/>
                  </a:lnTo>
                  <a:lnTo>
                    <a:pt x="39" y="11"/>
                  </a:lnTo>
                  <a:lnTo>
                    <a:pt x="45" y="27"/>
                  </a:lnTo>
                  <a:lnTo>
                    <a:pt x="45" y="37"/>
                  </a:lnTo>
                  <a:lnTo>
                    <a:pt x="51" y="53"/>
                  </a:lnTo>
                  <a:lnTo>
                    <a:pt x="51" y="69"/>
                  </a:lnTo>
                  <a:lnTo>
                    <a:pt x="56" y="85"/>
                  </a:lnTo>
                  <a:lnTo>
                    <a:pt x="56" y="96"/>
                  </a:lnTo>
                  <a:lnTo>
                    <a:pt x="62" y="107"/>
                  </a:lnTo>
                  <a:lnTo>
                    <a:pt x="62" y="117"/>
                  </a:lnTo>
                  <a:lnTo>
                    <a:pt x="68" y="123"/>
                  </a:lnTo>
                  <a:lnTo>
                    <a:pt x="73" y="117"/>
                  </a:lnTo>
                  <a:lnTo>
                    <a:pt x="79" y="107"/>
                  </a:lnTo>
                  <a:lnTo>
                    <a:pt x="79" y="96"/>
                  </a:lnTo>
                  <a:lnTo>
                    <a:pt x="85" y="85"/>
                  </a:lnTo>
                  <a:lnTo>
                    <a:pt x="85" y="69"/>
                  </a:lnTo>
                  <a:lnTo>
                    <a:pt x="90" y="53"/>
                  </a:lnTo>
                  <a:lnTo>
                    <a:pt x="90" y="37"/>
                  </a:lnTo>
                  <a:lnTo>
                    <a:pt x="96" y="27"/>
                  </a:lnTo>
                  <a:lnTo>
                    <a:pt x="96" y="11"/>
                  </a:lnTo>
                  <a:lnTo>
                    <a:pt x="102" y="6"/>
                  </a:lnTo>
                  <a:lnTo>
                    <a:pt x="107" y="0"/>
                  </a:lnTo>
                  <a:lnTo>
                    <a:pt x="107" y="6"/>
                  </a:lnTo>
                  <a:lnTo>
                    <a:pt x="113" y="16"/>
                  </a:lnTo>
                  <a:lnTo>
                    <a:pt x="113" y="32"/>
                  </a:lnTo>
                  <a:lnTo>
                    <a:pt x="119" y="59"/>
                  </a:lnTo>
                  <a:lnTo>
                    <a:pt x="119" y="85"/>
                  </a:lnTo>
                  <a:lnTo>
                    <a:pt x="124" y="123"/>
                  </a:lnTo>
                  <a:lnTo>
                    <a:pt x="124" y="165"/>
                  </a:lnTo>
                  <a:lnTo>
                    <a:pt x="130" y="208"/>
                  </a:lnTo>
                  <a:lnTo>
                    <a:pt x="130" y="261"/>
                  </a:lnTo>
                  <a:lnTo>
                    <a:pt x="136" y="314"/>
                  </a:lnTo>
                  <a:lnTo>
                    <a:pt x="136" y="367"/>
                  </a:lnTo>
                  <a:lnTo>
                    <a:pt x="141" y="426"/>
                  </a:lnTo>
                  <a:lnTo>
                    <a:pt x="141" y="484"/>
                  </a:lnTo>
                  <a:lnTo>
                    <a:pt x="147" y="537"/>
                  </a:lnTo>
                  <a:lnTo>
                    <a:pt x="147" y="590"/>
                  </a:lnTo>
                  <a:lnTo>
                    <a:pt x="153" y="643"/>
                  </a:lnTo>
                  <a:lnTo>
                    <a:pt x="153" y="686"/>
                  </a:lnTo>
                  <a:lnTo>
                    <a:pt x="158" y="729"/>
                  </a:lnTo>
                  <a:lnTo>
                    <a:pt x="158" y="766"/>
                  </a:lnTo>
                  <a:lnTo>
                    <a:pt x="164" y="792"/>
                  </a:lnTo>
                  <a:lnTo>
                    <a:pt x="164" y="819"/>
                  </a:lnTo>
                  <a:lnTo>
                    <a:pt x="170" y="835"/>
                  </a:lnTo>
                  <a:lnTo>
                    <a:pt x="170" y="845"/>
                  </a:lnTo>
                  <a:lnTo>
                    <a:pt x="175" y="851"/>
                  </a:lnTo>
                  <a:lnTo>
                    <a:pt x="181" y="845"/>
                  </a:lnTo>
                  <a:lnTo>
                    <a:pt x="181" y="840"/>
                  </a:lnTo>
                  <a:lnTo>
                    <a:pt x="187" y="824"/>
                  </a:lnTo>
                  <a:lnTo>
                    <a:pt x="187" y="814"/>
                  </a:lnTo>
                  <a:lnTo>
                    <a:pt x="192" y="798"/>
                  </a:lnTo>
                  <a:lnTo>
                    <a:pt x="192" y="782"/>
                  </a:lnTo>
                  <a:lnTo>
                    <a:pt x="198" y="766"/>
                  </a:lnTo>
                  <a:lnTo>
                    <a:pt x="198" y="755"/>
                  </a:lnTo>
                  <a:lnTo>
                    <a:pt x="198" y="744"/>
                  </a:lnTo>
                  <a:lnTo>
                    <a:pt x="204" y="734"/>
                  </a:lnTo>
                  <a:lnTo>
                    <a:pt x="209" y="729"/>
                  </a:lnTo>
                  <a:lnTo>
                    <a:pt x="215" y="734"/>
                  </a:lnTo>
                  <a:lnTo>
                    <a:pt x="215" y="744"/>
                  </a:lnTo>
                  <a:lnTo>
                    <a:pt x="221" y="755"/>
                  </a:lnTo>
                  <a:lnTo>
                    <a:pt x="221" y="766"/>
                  </a:lnTo>
                  <a:lnTo>
                    <a:pt x="226" y="782"/>
                  </a:lnTo>
                  <a:lnTo>
                    <a:pt x="226" y="798"/>
                  </a:lnTo>
                  <a:lnTo>
                    <a:pt x="232" y="814"/>
                  </a:lnTo>
                  <a:lnTo>
                    <a:pt x="232" y="824"/>
                  </a:lnTo>
                  <a:lnTo>
                    <a:pt x="238" y="840"/>
                  </a:lnTo>
                  <a:lnTo>
                    <a:pt x="238" y="845"/>
                  </a:lnTo>
                  <a:lnTo>
                    <a:pt x="243" y="851"/>
                  </a:lnTo>
                  <a:lnTo>
                    <a:pt x="249" y="845"/>
                  </a:lnTo>
                  <a:lnTo>
                    <a:pt x="249" y="835"/>
                  </a:lnTo>
                  <a:lnTo>
                    <a:pt x="255" y="819"/>
                  </a:lnTo>
                  <a:lnTo>
                    <a:pt x="255" y="792"/>
                  </a:lnTo>
                  <a:lnTo>
                    <a:pt x="260" y="766"/>
                  </a:lnTo>
                  <a:lnTo>
                    <a:pt x="260" y="729"/>
                  </a:lnTo>
                  <a:lnTo>
                    <a:pt x="266" y="686"/>
                  </a:lnTo>
                  <a:lnTo>
                    <a:pt x="266" y="643"/>
                  </a:lnTo>
                  <a:lnTo>
                    <a:pt x="272" y="590"/>
                  </a:lnTo>
                  <a:lnTo>
                    <a:pt x="272" y="537"/>
                  </a:lnTo>
                  <a:lnTo>
                    <a:pt x="277" y="484"/>
                  </a:lnTo>
                  <a:lnTo>
                    <a:pt x="277" y="426"/>
                  </a:lnTo>
                  <a:lnTo>
                    <a:pt x="283" y="367"/>
                  </a:lnTo>
                  <a:lnTo>
                    <a:pt x="283" y="314"/>
                  </a:lnTo>
                  <a:lnTo>
                    <a:pt x="289" y="261"/>
                  </a:lnTo>
                  <a:lnTo>
                    <a:pt x="289" y="208"/>
                  </a:lnTo>
                  <a:lnTo>
                    <a:pt x="294" y="165"/>
                  </a:lnTo>
                  <a:lnTo>
                    <a:pt x="294" y="123"/>
                  </a:lnTo>
                  <a:lnTo>
                    <a:pt x="300" y="85"/>
                  </a:lnTo>
                  <a:lnTo>
                    <a:pt x="300" y="59"/>
                  </a:lnTo>
                  <a:lnTo>
                    <a:pt x="306" y="32"/>
                  </a:lnTo>
                  <a:lnTo>
                    <a:pt x="306" y="16"/>
                  </a:lnTo>
                  <a:lnTo>
                    <a:pt x="311" y="6"/>
                  </a:lnTo>
                  <a:lnTo>
                    <a:pt x="317" y="0"/>
                  </a:lnTo>
                  <a:lnTo>
                    <a:pt x="317" y="6"/>
                  </a:lnTo>
                  <a:lnTo>
                    <a:pt x="323" y="11"/>
                  </a:lnTo>
                  <a:lnTo>
                    <a:pt x="323" y="27"/>
                  </a:lnTo>
                  <a:lnTo>
                    <a:pt x="328" y="37"/>
                  </a:lnTo>
                  <a:lnTo>
                    <a:pt x="328" y="53"/>
                  </a:lnTo>
                  <a:lnTo>
                    <a:pt x="334" y="69"/>
                  </a:lnTo>
                  <a:lnTo>
                    <a:pt x="334" y="85"/>
                  </a:lnTo>
                  <a:lnTo>
                    <a:pt x="340" y="96"/>
                  </a:lnTo>
                  <a:lnTo>
                    <a:pt x="340" y="107"/>
                  </a:lnTo>
                  <a:lnTo>
                    <a:pt x="345" y="117"/>
                  </a:lnTo>
                  <a:lnTo>
                    <a:pt x="351" y="123"/>
                  </a:lnTo>
                  <a:lnTo>
                    <a:pt x="357" y="117"/>
                  </a:lnTo>
                  <a:lnTo>
                    <a:pt x="357" y="107"/>
                  </a:lnTo>
                  <a:lnTo>
                    <a:pt x="362" y="96"/>
                  </a:lnTo>
                  <a:lnTo>
                    <a:pt x="362" y="85"/>
                  </a:lnTo>
                  <a:lnTo>
                    <a:pt x="368" y="69"/>
                  </a:lnTo>
                  <a:lnTo>
                    <a:pt x="368" y="53"/>
                  </a:lnTo>
                  <a:lnTo>
                    <a:pt x="374" y="37"/>
                  </a:lnTo>
                  <a:lnTo>
                    <a:pt x="374" y="27"/>
                  </a:lnTo>
                  <a:lnTo>
                    <a:pt x="379" y="11"/>
                  </a:lnTo>
                  <a:lnTo>
                    <a:pt x="379" y="6"/>
                  </a:lnTo>
                  <a:lnTo>
                    <a:pt x="385" y="0"/>
                  </a:lnTo>
                  <a:lnTo>
                    <a:pt x="391" y="6"/>
                  </a:lnTo>
                  <a:lnTo>
                    <a:pt x="391" y="16"/>
                  </a:lnTo>
                  <a:lnTo>
                    <a:pt x="396" y="32"/>
                  </a:lnTo>
                  <a:lnTo>
                    <a:pt x="396" y="59"/>
                  </a:lnTo>
                  <a:lnTo>
                    <a:pt x="396" y="85"/>
                  </a:lnTo>
                  <a:lnTo>
                    <a:pt x="402" y="123"/>
                  </a:lnTo>
                  <a:lnTo>
                    <a:pt x="402" y="165"/>
                  </a:lnTo>
                  <a:lnTo>
                    <a:pt x="408" y="208"/>
                  </a:lnTo>
                  <a:lnTo>
                    <a:pt x="408" y="261"/>
                  </a:lnTo>
                  <a:lnTo>
                    <a:pt x="413" y="314"/>
                  </a:lnTo>
                  <a:lnTo>
                    <a:pt x="413" y="367"/>
                  </a:lnTo>
                  <a:lnTo>
                    <a:pt x="419" y="426"/>
                  </a:lnTo>
                  <a:lnTo>
                    <a:pt x="419" y="484"/>
                  </a:lnTo>
                  <a:lnTo>
                    <a:pt x="425" y="537"/>
                  </a:lnTo>
                  <a:lnTo>
                    <a:pt x="425" y="590"/>
                  </a:lnTo>
                  <a:lnTo>
                    <a:pt x="430" y="643"/>
                  </a:lnTo>
                  <a:lnTo>
                    <a:pt x="430" y="686"/>
                  </a:lnTo>
                  <a:lnTo>
                    <a:pt x="436" y="729"/>
                  </a:lnTo>
                  <a:lnTo>
                    <a:pt x="436" y="766"/>
                  </a:lnTo>
                  <a:lnTo>
                    <a:pt x="442" y="792"/>
                  </a:lnTo>
                  <a:lnTo>
                    <a:pt x="442" y="819"/>
                  </a:lnTo>
                  <a:lnTo>
                    <a:pt x="447" y="835"/>
                  </a:lnTo>
                  <a:lnTo>
                    <a:pt x="447" y="845"/>
                  </a:lnTo>
                  <a:lnTo>
                    <a:pt x="453" y="851"/>
                  </a:lnTo>
                  <a:lnTo>
                    <a:pt x="459" y="845"/>
                  </a:lnTo>
                  <a:lnTo>
                    <a:pt x="459" y="840"/>
                  </a:lnTo>
                  <a:lnTo>
                    <a:pt x="464" y="824"/>
                  </a:lnTo>
                  <a:lnTo>
                    <a:pt x="464" y="814"/>
                  </a:lnTo>
                  <a:lnTo>
                    <a:pt x="470" y="798"/>
                  </a:lnTo>
                  <a:lnTo>
                    <a:pt x="470" y="782"/>
                  </a:lnTo>
                  <a:lnTo>
                    <a:pt x="476" y="766"/>
                  </a:lnTo>
                  <a:lnTo>
                    <a:pt x="476" y="755"/>
                  </a:lnTo>
                  <a:lnTo>
                    <a:pt x="481" y="744"/>
                  </a:lnTo>
                  <a:lnTo>
                    <a:pt x="481" y="734"/>
                  </a:lnTo>
                  <a:lnTo>
                    <a:pt x="487" y="729"/>
                  </a:lnTo>
                  <a:lnTo>
                    <a:pt x="493" y="734"/>
                  </a:lnTo>
                  <a:lnTo>
                    <a:pt x="498" y="744"/>
                  </a:lnTo>
                  <a:lnTo>
                    <a:pt x="498" y="755"/>
                  </a:lnTo>
                  <a:lnTo>
                    <a:pt x="504" y="766"/>
                  </a:lnTo>
                  <a:lnTo>
                    <a:pt x="504" y="782"/>
                  </a:lnTo>
                  <a:lnTo>
                    <a:pt x="510" y="798"/>
                  </a:lnTo>
                  <a:lnTo>
                    <a:pt x="510" y="814"/>
                  </a:lnTo>
                  <a:lnTo>
                    <a:pt x="515" y="824"/>
                  </a:lnTo>
                  <a:lnTo>
                    <a:pt x="515" y="840"/>
                  </a:lnTo>
                  <a:lnTo>
                    <a:pt x="521" y="845"/>
                  </a:lnTo>
                  <a:lnTo>
                    <a:pt x="527" y="851"/>
                  </a:lnTo>
                  <a:lnTo>
                    <a:pt x="527" y="845"/>
                  </a:lnTo>
                  <a:lnTo>
                    <a:pt x="532" y="835"/>
                  </a:lnTo>
                  <a:lnTo>
                    <a:pt x="532" y="819"/>
                  </a:lnTo>
                  <a:lnTo>
                    <a:pt x="538" y="792"/>
                  </a:lnTo>
                  <a:lnTo>
                    <a:pt x="538" y="766"/>
                  </a:lnTo>
                  <a:lnTo>
                    <a:pt x="544" y="729"/>
                  </a:lnTo>
                  <a:lnTo>
                    <a:pt x="544" y="686"/>
                  </a:lnTo>
                  <a:lnTo>
                    <a:pt x="549" y="643"/>
                  </a:lnTo>
                  <a:lnTo>
                    <a:pt x="549" y="590"/>
                  </a:lnTo>
                  <a:lnTo>
                    <a:pt x="555" y="537"/>
                  </a:lnTo>
                  <a:lnTo>
                    <a:pt x="555" y="484"/>
                  </a:lnTo>
                  <a:lnTo>
                    <a:pt x="561" y="426"/>
                  </a:lnTo>
                  <a:lnTo>
                    <a:pt x="561" y="367"/>
                  </a:lnTo>
                  <a:lnTo>
                    <a:pt x="566" y="314"/>
                  </a:lnTo>
                  <a:lnTo>
                    <a:pt x="566" y="261"/>
                  </a:lnTo>
                  <a:lnTo>
                    <a:pt x="572" y="208"/>
                  </a:lnTo>
                  <a:lnTo>
                    <a:pt x="572" y="165"/>
                  </a:lnTo>
                  <a:lnTo>
                    <a:pt x="578" y="123"/>
                  </a:lnTo>
                  <a:lnTo>
                    <a:pt x="578" y="85"/>
                  </a:lnTo>
                  <a:lnTo>
                    <a:pt x="583" y="59"/>
                  </a:lnTo>
                  <a:lnTo>
                    <a:pt x="583" y="32"/>
                  </a:lnTo>
                  <a:lnTo>
                    <a:pt x="589" y="16"/>
                  </a:lnTo>
                  <a:lnTo>
                    <a:pt x="589" y="6"/>
                  </a:lnTo>
                  <a:lnTo>
                    <a:pt x="595" y="0"/>
                  </a:lnTo>
                  <a:lnTo>
                    <a:pt x="600" y="6"/>
                  </a:lnTo>
                  <a:lnTo>
                    <a:pt x="600" y="11"/>
                  </a:lnTo>
                  <a:lnTo>
                    <a:pt x="600" y="27"/>
                  </a:lnTo>
                  <a:lnTo>
                    <a:pt x="606" y="37"/>
                  </a:lnTo>
                  <a:lnTo>
                    <a:pt x="606" y="53"/>
                  </a:lnTo>
                  <a:lnTo>
                    <a:pt x="612" y="69"/>
                  </a:lnTo>
                  <a:lnTo>
                    <a:pt x="612" y="85"/>
                  </a:lnTo>
                  <a:lnTo>
                    <a:pt x="618" y="96"/>
                  </a:lnTo>
                  <a:lnTo>
                    <a:pt x="618" y="107"/>
                  </a:lnTo>
                  <a:lnTo>
                    <a:pt x="623" y="117"/>
                  </a:lnTo>
                  <a:lnTo>
                    <a:pt x="629" y="123"/>
                  </a:lnTo>
                  <a:lnTo>
                    <a:pt x="635" y="117"/>
                  </a:lnTo>
                  <a:lnTo>
                    <a:pt x="635" y="107"/>
                  </a:lnTo>
                  <a:lnTo>
                    <a:pt x="640" y="96"/>
                  </a:lnTo>
                  <a:lnTo>
                    <a:pt x="640" y="85"/>
                  </a:lnTo>
                  <a:lnTo>
                    <a:pt x="646" y="69"/>
                  </a:lnTo>
                  <a:lnTo>
                    <a:pt x="646" y="53"/>
                  </a:lnTo>
                  <a:lnTo>
                    <a:pt x="652" y="37"/>
                  </a:lnTo>
                  <a:lnTo>
                    <a:pt x="652" y="27"/>
                  </a:lnTo>
                  <a:lnTo>
                    <a:pt x="657" y="11"/>
                  </a:lnTo>
                  <a:lnTo>
                    <a:pt x="657" y="6"/>
                  </a:lnTo>
                  <a:lnTo>
                    <a:pt x="663" y="0"/>
                  </a:lnTo>
                  <a:lnTo>
                    <a:pt x="669" y="6"/>
                  </a:lnTo>
                  <a:lnTo>
                    <a:pt x="669" y="16"/>
                  </a:lnTo>
                  <a:lnTo>
                    <a:pt x="674" y="32"/>
                  </a:lnTo>
                  <a:lnTo>
                    <a:pt x="674" y="59"/>
                  </a:lnTo>
                  <a:lnTo>
                    <a:pt x="680" y="85"/>
                  </a:lnTo>
                  <a:lnTo>
                    <a:pt x="680" y="123"/>
                  </a:lnTo>
                  <a:lnTo>
                    <a:pt x="686" y="165"/>
                  </a:lnTo>
                  <a:lnTo>
                    <a:pt x="686" y="208"/>
                  </a:lnTo>
                  <a:lnTo>
                    <a:pt x="691" y="261"/>
                  </a:lnTo>
                  <a:lnTo>
                    <a:pt x="691" y="314"/>
                  </a:lnTo>
                  <a:lnTo>
                    <a:pt x="697" y="367"/>
                  </a:lnTo>
                  <a:lnTo>
                    <a:pt x="697" y="426"/>
                  </a:lnTo>
                  <a:lnTo>
                    <a:pt x="703" y="484"/>
                  </a:lnTo>
                  <a:lnTo>
                    <a:pt x="703" y="537"/>
                  </a:lnTo>
                  <a:lnTo>
                    <a:pt x="708" y="590"/>
                  </a:lnTo>
                  <a:lnTo>
                    <a:pt x="708" y="643"/>
                  </a:lnTo>
                  <a:lnTo>
                    <a:pt x="714" y="686"/>
                  </a:lnTo>
                  <a:lnTo>
                    <a:pt x="714" y="729"/>
                  </a:lnTo>
                  <a:lnTo>
                    <a:pt x="720" y="766"/>
                  </a:lnTo>
                  <a:lnTo>
                    <a:pt x="720" y="792"/>
                  </a:lnTo>
                  <a:lnTo>
                    <a:pt x="725" y="819"/>
                  </a:lnTo>
                  <a:lnTo>
                    <a:pt x="725" y="835"/>
                  </a:lnTo>
                  <a:lnTo>
                    <a:pt x="731" y="845"/>
                  </a:lnTo>
                  <a:lnTo>
                    <a:pt x="737" y="851"/>
                  </a:lnTo>
                  <a:lnTo>
                    <a:pt x="737" y="845"/>
                  </a:lnTo>
                  <a:lnTo>
                    <a:pt x="742" y="840"/>
                  </a:lnTo>
                  <a:lnTo>
                    <a:pt x="742" y="824"/>
                  </a:lnTo>
                  <a:lnTo>
                    <a:pt x="748" y="814"/>
                  </a:lnTo>
                  <a:lnTo>
                    <a:pt x="748" y="798"/>
                  </a:lnTo>
                  <a:lnTo>
                    <a:pt x="754" y="782"/>
                  </a:lnTo>
                  <a:lnTo>
                    <a:pt x="754" y="766"/>
                  </a:lnTo>
                  <a:lnTo>
                    <a:pt x="759" y="755"/>
                  </a:lnTo>
                  <a:lnTo>
                    <a:pt x="759" y="744"/>
                  </a:lnTo>
                  <a:lnTo>
                    <a:pt x="765" y="734"/>
                  </a:lnTo>
                  <a:lnTo>
                    <a:pt x="771" y="729"/>
                  </a:lnTo>
                  <a:lnTo>
                    <a:pt x="776" y="734"/>
                  </a:lnTo>
                  <a:lnTo>
                    <a:pt x="776" y="744"/>
                  </a:lnTo>
                  <a:lnTo>
                    <a:pt x="782" y="755"/>
                  </a:lnTo>
                  <a:lnTo>
                    <a:pt x="782" y="766"/>
                  </a:lnTo>
                  <a:lnTo>
                    <a:pt x="788" y="782"/>
                  </a:lnTo>
                  <a:lnTo>
                    <a:pt x="788" y="798"/>
                  </a:lnTo>
                  <a:lnTo>
                    <a:pt x="793" y="814"/>
                  </a:lnTo>
                  <a:lnTo>
                    <a:pt x="793" y="824"/>
                  </a:lnTo>
                  <a:lnTo>
                    <a:pt x="799" y="840"/>
                  </a:lnTo>
                  <a:lnTo>
                    <a:pt x="799" y="845"/>
                  </a:lnTo>
                  <a:lnTo>
                    <a:pt x="805" y="851"/>
                  </a:lnTo>
                  <a:lnTo>
                    <a:pt x="805" y="845"/>
                  </a:lnTo>
                  <a:lnTo>
                    <a:pt x="810" y="835"/>
                  </a:lnTo>
                  <a:lnTo>
                    <a:pt x="810" y="819"/>
                  </a:lnTo>
                  <a:lnTo>
                    <a:pt x="816" y="792"/>
                  </a:lnTo>
                  <a:lnTo>
                    <a:pt x="816" y="766"/>
                  </a:lnTo>
                  <a:lnTo>
                    <a:pt x="822" y="729"/>
                  </a:lnTo>
                  <a:lnTo>
                    <a:pt x="822" y="686"/>
                  </a:lnTo>
                  <a:lnTo>
                    <a:pt x="827" y="643"/>
                  </a:lnTo>
                  <a:lnTo>
                    <a:pt x="827" y="590"/>
                  </a:lnTo>
                  <a:lnTo>
                    <a:pt x="833" y="537"/>
                  </a:lnTo>
                  <a:lnTo>
                    <a:pt x="833" y="484"/>
                  </a:lnTo>
                  <a:lnTo>
                    <a:pt x="839" y="426"/>
                  </a:lnTo>
                  <a:lnTo>
                    <a:pt x="839" y="367"/>
                  </a:lnTo>
                  <a:lnTo>
                    <a:pt x="844" y="314"/>
                  </a:lnTo>
                  <a:lnTo>
                    <a:pt x="844" y="261"/>
                  </a:lnTo>
                  <a:lnTo>
                    <a:pt x="850" y="208"/>
                  </a:lnTo>
                  <a:lnTo>
                    <a:pt x="850" y="165"/>
                  </a:lnTo>
                  <a:lnTo>
                    <a:pt x="856" y="123"/>
                  </a:lnTo>
                  <a:lnTo>
                    <a:pt x="856" y="85"/>
                  </a:lnTo>
                  <a:lnTo>
                    <a:pt x="861" y="59"/>
                  </a:lnTo>
                  <a:lnTo>
                    <a:pt x="861" y="32"/>
                  </a:lnTo>
                  <a:lnTo>
                    <a:pt x="867" y="16"/>
                  </a:lnTo>
                  <a:lnTo>
                    <a:pt x="867" y="6"/>
                  </a:lnTo>
                  <a:lnTo>
                    <a:pt x="873" y="0"/>
                  </a:lnTo>
                  <a:lnTo>
                    <a:pt x="878" y="6"/>
                  </a:lnTo>
                  <a:lnTo>
                    <a:pt x="878" y="11"/>
                  </a:lnTo>
                  <a:lnTo>
                    <a:pt x="884" y="27"/>
                  </a:lnTo>
                  <a:lnTo>
                    <a:pt x="884" y="37"/>
                  </a:lnTo>
                  <a:lnTo>
                    <a:pt x="890" y="53"/>
                  </a:lnTo>
                  <a:lnTo>
                    <a:pt x="890" y="69"/>
                  </a:lnTo>
                  <a:lnTo>
                    <a:pt x="895" y="85"/>
                  </a:lnTo>
                  <a:lnTo>
                    <a:pt x="895" y="96"/>
                  </a:lnTo>
                  <a:lnTo>
                    <a:pt x="901" y="107"/>
                  </a:lnTo>
                  <a:lnTo>
                    <a:pt x="901" y="117"/>
                  </a:lnTo>
                  <a:lnTo>
                    <a:pt x="907" y="123"/>
                  </a:lnTo>
                  <a:lnTo>
                    <a:pt x="912" y="117"/>
                  </a:lnTo>
                  <a:lnTo>
                    <a:pt x="918" y="107"/>
                  </a:lnTo>
                  <a:lnTo>
                    <a:pt x="918" y="96"/>
                  </a:lnTo>
                  <a:lnTo>
                    <a:pt x="924" y="85"/>
                  </a:lnTo>
                  <a:lnTo>
                    <a:pt x="924" y="69"/>
                  </a:lnTo>
                  <a:lnTo>
                    <a:pt x="929" y="53"/>
                  </a:lnTo>
                  <a:lnTo>
                    <a:pt x="929" y="37"/>
                  </a:lnTo>
                  <a:lnTo>
                    <a:pt x="935" y="27"/>
                  </a:lnTo>
                  <a:lnTo>
                    <a:pt x="935" y="11"/>
                  </a:lnTo>
                  <a:lnTo>
                    <a:pt x="941" y="6"/>
                  </a:lnTo>
                  <a:lnTo>
                    <a:pt x="946" y="0"/>
                  </a:lnTo>
                  <a:lnTo>
                    <a:pt x="946" y="6"/>
                  </a:lnTo>
                  <a:lnTo>
                    <a:pt x="952" y="16"/>
                  </a:lnTo>
                  <a:lnTo>
                    <a:pt x="952" y="32"/>
                  </a:lnTo>
                  <a:lnTo>
                    <a:pt x="958" y="59"/>
                  </a:lnTo>
                  <a:lnTo>
                    <a:pt x="958" y="85"/>
                  </a:lnTo>
                  <a:lnTo>
                    <a:pt x="963" y="123"/>
                  </a:lnTo>
                  <a:lnTo>
                    <a:pt x="963" y="165"/>
                  </a:lnTo>
                  <a:lnTo>
                    <a:pt x="969" y="208"/>
                  </a:lnTo>
                  <a:lnTo>
                    <a:pt x="969" y="261"/>
                  </a:lnTo>
                  <a:lnTo>
                    <a:pt x="975" y="314"/>
                  </a:lnTo>
                  <a:lnTo>
                    <a:pt x="975" y="367"/>
                  </a:lnTo>
                  <a:lnTo>
                    <a:pt x="980" y="426"/>
                  </a:lnTo>
                  <a:lnTo>
                    <a:pt x="980" y="484"/>
                  </a:lnTo>
                  <a:lnTo>
                    <a:pt x="986" y="537"/>
                  </a:lnTo>
                  <a:lnTo>
                    <a:pt x="986" y="590"/>
                  </a:lnTo>
                  <a:lnTo>
                    <a:pt x="992" y="643"/>
                  </a:lnTo>
                  <a:lnTo>
                    <a:pt x="992" y="686"/>
                  </a:lnTo>
                  <a:lnTo>
                    <a:pt x="997" y="729"/>
                  </a:lnTo>
                  <a:lnTo>
                    <a:pt x="997" y="766"/>
                  </a:lnTo>
                  <a:lnTo>
                    <a:pt x="997" y="792"/>
                  </a:lnTo>
                  <a:lnTo>
                    <a:pt x="1003" y="819"/>
                  </a:lnTo>
                  <a:lnTo>
                    <a:pt x="1003" y="835"/>
                  </a:lnTo>
                  <a:lnTo>
                    <a:pt x="1009" y="845"/>
                  </a:lnTo>
                  <a:lnTo>
                    <a:pt x="1014" y="851"/>
                  </a:lnTo>
                  <a:lnTo>
                    <a:pt x="1014" y="845"/>
                  </a:lnTo>
                  <a:lnTo>
                    <a:pt x="1020" y="840"/>
                  </a:lnTo>
                  <a:lnTo>
                    <a:pt x="1020" y="824"/>
                  </a:lnTo>
                  <a:lnTo>
                    <a:pt x="1026" y="814"/>
                  </a:lnTo>
                  <a:lnTo>
                    <a:pt x="1026" y="798"/>
                  </a:lnTo>
                  <a:lnTo>
                    <a:pt x="1031" y="782"/>
                  </a:lnTo>
                  <a:lnTo>
                    <a:pt x="1031" y="766"/>
                  </a:lnTo>
                  <a:lnTo>
                    <a:pt x="1037" y="755"/>
                  </a:lnTo>
                  <a:lnTo>
                    <a:pt x="1037" y="744"/>
                  </a:lnTo>
                  <a:lnTo>
                    <a:pt x="1043" y="734"/>
                  </a:lnTo>
                  <a:lnTo>
                    <a:pt x="1048" y="729"/>
                  </a:lnTo>
                  <a:lnTo>
                    <a:pt x="1054" y="734"/>
                  </a:lnTo>
                  <a:lnTo>
                    <a:pt x="1054" y="744"/>
                  </a:lnTo>
                  <a:lnTo>
                    <a:pt x="1060" y="755"/>
                  </a:lnTo>
                  <a:lnTo>
                    <a:pt x="1060" y="766"/>
                  </a:lnTo>
                  <a:lnTo>
                    <a:pt x="1065" y="782"/>
                  </a:lnTo>
                  <a:lnTo>
                    <a:pt x="1065" y="798"/>
                  </a:lnTo>
                  <a:lnTo>
                    <a:pt x="1071" y="814"/>
                  </a:lnTo>
                  <a:lnTo>
                    <a:pt x="1071" y="824"/>
                  </a:lnTo>
                  <a:lnTo>
                    <a:pt x="1077" y="840"/>
                  </a:lnTo>
                  <a:lnTo>
                    <a:pt x="1077" y="845"/>
                  </a:lnTo>
                  <a:lnTo>
                    <a:pt x="1082" y="851"/>
                  </a:lnTo>
                  <a:lnTo>
                    <a:pt x="1088" y="845"/>
                  </a:lnTo>
                  <a:lnTo>
                    <a:pt x="1088" y="835"/>
                  </a:lnTo>
                  <a:lnTo>
                    <a:pt x="1094" y="819"/>
                  </a:lnTo>
                  <a:lnTo>
                    <a:pt x="1094" y="792"/>
                  </a:lnTo>
                  <a:lnTo>
                    <a:pt x="1099" y="766"/>
                  </a:lnTo>
                  <a:lnTo>
                    <a:pt x="1099" y="729"/>
                  </a:lnTo>
                  <a:lnTo>
                    <a:pt x="1105" y="686"/>
                  </a:lnTo>
                  <a:lnTo>
                    <a:pt x="1105" y="643"/>
                  </a:lnTo>
                  <a:lnTo>
                    <a:pt x="1111" y="590"/>
                  </a:lnTo>
                  <a:lnTo>
                    <a:pt x="1111" y="537"/>
                  </a:lnTo>
                  <a:lnTo>
                    <a:pt x="1116" y="484"/>
                  </a:lnTo>
                  <a:lnTo>
                    <a:pt x="1116" y="426"/>
                  </a:lnTo>
                  <a:lnTo>
                    <a:pt x="1122" y="367"/>
                  </a:lnTo>
                  <a:lnTo>
                    <a:pt x="1122" y="314"/>
                  </a:lnTo>
                  <a:lnTo>
                    <a:pt x="1128" y="261"/>
                  </a:lnTo>
                  <a:lnTo>
                    <a:pt x="1128" y="208"/>
                  </a:lnTo>
                  <a:lnTo>
                    <a:pt x="1133" y="165"/>
                  </a:lnTo>
                  <a:lnTo>
                    <a:pt x="1133" y="123"/>
                  </a:lnTo>
                  <a:lnTo>
                    <a:pt x="1139" y="85"/>
                  </a:lnTo>
                  <a:lnTo>
                    <a:pt x="1139" y="59"/>
                  </a:lnTo>
                  <a:lnTo>
                    <a:pt x="1145" y="32"/>
                  </a:lnTo>
                  <a:lnTo>
                    <a:pt x="1145" y="16"/>
                  </a:lnTo>
                  <a:lnTo>
                    <a:pt x="1150" y="6"/>
                  </a:lnTo>
                  <a:lnTo>
                    <a:pt x="1156" y="0"/>
                  </a:lnTo>
                  <a:lnTo>
                    <a:pt x="1156" y="6"/>
                  </a:lnTo>
                  <a:lnTo>
                    <a:pt x="1162" y="11"/>
                  </a:lnTo>
                  <a:lnTo>
                    <a:pt x="1162" y="27"/>
                  </a:lnTo>
                  <a:lnTo>
                    <a:pt x="1167" y="37"/>
                  </a:lnTo>
                  <a:lnTo>
                    <a:pt x="1167" y="53"/>
                  </a:lnTo>
                  <a:lnTo>
                    <a:pt x="1173" y="69"/>
                  </a:lnTo>
                  <a:lnTo>
                    <a:pt x="1173" y="85"/>
                  </a:lnTo>
                  <a:lnTo>
                    <a:pt x="1179" y="96"/>
                  </a:lnTo>
                  <a:lnTo>
                    <a:pt x="1179" y="107"/>
                  </a:lnTo>
                  <a:lnTo>
                    <a:pt x="1184" y="117"/>
                  </a:lnTo>
                  <a:lnTo>
                    <a:pt x="1190" y="123"/>
                  </a:lnTo>
                  <a:lnTo>
                    <a:pt x="1196" y="117"/>
                  </a:lnTo>
                  <a:lnTo>
                    <a:pt x="1196" y="107"/>
                  </a:lnTo>
                  <a:lnTo>
                    <a:pt x="1196" y="96"/>
                  </a:lnTo>
                  <a:lnTo>
                    <a:pt x="1201" y="85"/>
                  </a:lnTo>
                  <a:lnTo>
                    <a:pt x="1201" y="69"/>
                  </a:lnTo>
                  <a:lnTo>
                    <a:pt x="1207" y="53"/>
                  </a:lnTo>
                  <a:lnTo>
                    <a:pt x="1207" y="37"/>
                  </a:lnTo>
                  <a:lnTo>
                    <a:pt x="1213" y="27"/>
                  </a:lnTo>
                  <a:lnTo>
                    <a:pt x="1213" y="11"/>
                  </a:lnTo>
                  <a:lnTo>
                    <a:pt x="1218" y="6"/>
                  </a:lnTo>
                  <a:lnTo>
                    <a:pt x="1224" y="0"/>
                  </a:lnTo>
                  <a:lnTo>
                    <a:pt x="1224" y="6"/>
                  </a:lnTo>
                  <a:lnTo>
                    <a:pt x="1230" y="16"/>
                  </a:lnTo>
                  <a:lnTo>
                    <a:pt x="1230" y="32"/>
                  </a:lnTo>
                  <a:lnTo>
                    <a:pt x="1235" y="59"/>
                  </a:lnTo>
                  <a:lnTo>
                    <a:pt x="1235" y="85"/>
                  </a:lnTo>
                  <a:lnTo>
                    <a:pt x="1241" y="123"/>
                  </a:lnTo>
                  <a:lnTo>
                    <a:pt x="1241" y="165"/>
                  </a:lnTo>
                  <a:lnTo>
                    <a:pt x="1247" y="208"/>
                  </a:lnTo>
                  <a:lnTo>
                    <a:pt x="1247" y="261"/>
                  </a:lnTo>
                  <a:lnTo>
                    <a:pt x="1252" y="314"/>
                  </a:lnTo>
                  <a:lnTo>
                    <a:pt x="1252" y="367"/>
                  </a:lnTo>
                  <a:lnTo>
                    <a:pt x="1258" y="426"/>
                  </a:lnTo>
                  <a:lnTo>
                    <a:pt x="1258" y="484"/>
                  </a:lnTo>
                  <a:lnTo>
                    <a:pt x="1264" y="537"/>
                  </a:lnTo>
                  <a:lnTo>
                    <a:pt x="1264" y="590"/>
                  </a:lnTo>
                  <a:lnTo>
                    <a:pt x="1269" y="643"/>
                  </a:lnTo>
                  <a:lnTo>
                    <a:pt x="1269" y="686"/>
                  </a:lnTo>
                  <a:lnTo>
                    <a:pt x="1275" y="729"/>
                  </a:lnTo>
                  <a:lnTo>
                    <a:pt x="1275" y="766"/>
                  </a:lnTo>
                  <a:lnTo>
                    <a:pt x="1281" y="792"/>
                  </a:lnTo>
                  <a:lnTo>
                    <a:pt x="1281" y="819"/>
                  </a:lnTo>
                  <a:lnTo>
                    <a:pt x="1286" y="835"/>
                  </a:lnTo>
                  <a:lnTo>
                    <a:pt x="1286" y="845"/>
                  </a:lnTo>
                  <a:lnTo>
                    <a:pt x="1292" y="851"/>
                  </a:lnTo>
                  <a:lnTo>
                    <a:pt x="1298" y="845"/>
                  </a:lnTo>
                  <a:lnTo>
                    <a:pt x="1298" y="840"/>
                  </a:lnTo>
                  <a:lnTo>
                    <a:pt x="1303" y="824"/>
                  </a:lnTo>
                  <a:lnTo>
                    <a:pt x="1303" y="814"/>
                  </a:lnTo>
                  <a:lnTo>
                    <a:pt x="1309" y="798"/>
                  </a:lnTo>
                  <a:lnTo>
                    <a:pt x="1309" y="782"/>
                  </a:lnTo>
                  <a:lnTo>
                    <a:pt x="1315" y="766"/>
                  </a:lnTo>
                  <a:lnTo>
                    <a:pt x="1315" y="755"/>
                  </a:lnTo>
                  <a:lnTo>
                    <a:pt x="1320" y="744"/>
                  </a:lnTo>
                  <a:lnTo>
                    <a:pt x="1320" y="734"/>
                  </a:lnTo>
                  <a:lnTo>
                    <a:pt x="1326" y="729"/>
                  </a:lnTo>
                  <a:lnTo>
                    <a:pt x="1332" y="734"/>
                  </a:lnTo>
                  <a:lnTo>
                    <a:pt x="1338" y="744"/>
                  </a:lnTo>
                  <a:lnTo>
                    <a:pt x="1338" y="755"/>
                  </a:lnTo>
                  <a:lnTo>
                    <a:pt x="1343" y="766"/>
                  </a:lnTo>
                  <a:lnTo>
                    <a:pt x="1343" y="782"/>
                  </a:lnTo>
                  <a:lnTo>
                    <a:pt x="1349" y="798"/>
                  </a:lnTo>
                  <a:lnTo>
                    <a:pt x="1349" y="814"/>
                  </a:lnTo>
                  <a:lnTo>
                    <a:pt x="1355" y="824"/>
                  </a:lnTo>
                  <a:lnTo>
                    <a:pt x="1355" y="840"/>
                  </a:lnTo>
                  <a:lnTo>
                    <a:pt x="1360" y="845"/>
                  </a:lnTo>
                  <a:lnTo>
                    <a:pt x="1366" y="851"/>
                  </a:lnTo>
                  <a:lnTo>
                    <a:pt x="1366" y="845"/>
                  </a:lnTo>
                  <a:lnTo>
                    <a:pt x="1372" y="835"/>
                  </a:lnTo>
                  <a:lnTo>
                    <a:pt x="1372" y="819"/>
                  </a:lnTo>
                  <a:lnTo>
                    <a:pt x="1377" y="792"/>
                  </a:lnTo>
                  <a:lnTo>
                    <a:pt x="1377" y="766"/>
                  </a:lnTo>
                  <a:lnTo>
                    <a:pt x="1383" y="729"/>
                  </a:lnTo>
                  <a:lnTo>
                    <a:pt x="1383" y="686"/>
                  </a:lnTo>
                  <a:lnTo>
                    <a:pt x="1389" y="643"/>
                  </a:lnTo>
                  <a:lnTo>
                    <a:pt x="1389" y="590"/>
                  </a:lnTo>
                  <a:lnTo>
                    <a:pt x="1394" y="537"/>
                  </a:lnTo>
                  <a:lnTo>
                    <a:pt x="1394" y="484"/>
                  </a:lnTo>
                  <a:lnTo>
                    <a:pt x="1400" y="426"/>
                  </a:lnTo>
                  <a:lnTo>
                    <a:pt x="1400" y="367"/>
                  </a:lnTo>
                  <a:lnTo>
                    <a:pt x="1400" y="314"/>
                  </a:lnTo>
                  <a:lnTo>
                    <a:pt x="1406" y="261"/>
                  </a:lnTo>
                  <a:lnTo>
                    <a:pt x="1406" y="208"/>
                  </a:lnTo>
                  <a:lnTo>
                    <a:pt x="1411" y="165"/>
                  </a:lnTo>
                  <a:lnTo>
                    <a:pt x="1411" y="123"/>
                  </a:lnTo>
                  <a:lnTo>
                    <a:pt x="1417" y="85"/>
                  </a:lnTo>
                  <a:lnTo>
                    <a:pt x="1417" y="59"/>
                  </a:lnTo>
                  <a:lnTo>
                    <a:pt x="1423" y="32"/>
                  </a:lnTo>
                  <a:lnTo>
                    <a:pt x="1423" y="16"/>
                  </a:lnTo>
                  <a:lnTo>
                    <a:pt x="1428" y="6"/>
                  </a:lnTo>
                  <a:lnTo>
                    <a:pt x="1434" y="0"/>
                  </a:lnTo>
                  <a:lnTo>
                    <a:pt x="1434" y="6"/>
                  </a:lnTo>
                  <a:lnTo>
                    <a:pt x="1440" y="11"/>
                  </a:lnTo>
                  <a:lnTo>
                    <a:pt x="1440" y="27"/>
                  </a:lnTo>
                  <a:lnTo>
                    <a:pt x="1445" y="37"/>
                  </a:lnTo>
                  <a:lnTo>
                    <a:pt x="1445" y="53"/>
                  </a:lnTo>
                  <a:lnTo>
                    <a:pt x="1451" y="69"/>
                  </a:lnTo>
                  <a:lnTo>
                    <a:pt x="1451" y="85"/>
                  </a:lnTo>
                  <a:lnTo>
                    <a:pt x="1457" y="96"/>
                  </a:lnTo>
                  <a:lnTo>
                    <a:pt x="1457" y="107"/>
                  </a:lnTo>
                  <a:lnTo>
                    <a:pt x="1462" y="117"/>
                  </a:lnTo>
                  <a:lnTo>
                    <a:pt x="1468" y="123"/>
                  </a:lnTo>
                  <a:lnTo>
                    <a:pt x="1474" y="117"/>
                  </a:lnTo>
                  <a:lnTo>
                    <a:pt x="1474" y="107"/>
                  </a:lnTo>
                  <a:lnTo>
                    <a:pt x="1479" y="96"/>
                  </a:lnTo>
                  <a:lnTo>
                    <a:pt x="1479" y="85"/>
                  </a:lnTo>
                  <a:lnTo>
                    <a:pt x="1485" y="69"/>
                  </a:lnTo>
                  <a:lnTo>
                    <a:pt x="1485" y="53"/>
                  </a:lnTo>
                  <a:lnTo>
                    <a:pt x="1491" y="37"/>
                  </a:lnTo>
                  <a:lnTo>
                    <a:pt x="1491" y="27"/>
                  </a:lnTo>
                  <a:lnTo>
                    <a:pt x="1496" y="11"/>
                  </a:lnTo>
                  <a:lnTo>
                    <a:pt x="1496" y="6"/>
                  </a:lnTo>
                  <a:lnTo>
                    <a:pt x="1502" y="0"/>
                  </a:lnTo>
                  <a:lnTo>
                    <a:pt x="1508" y="6"/>
                  </a:lnTo>
                  <a:lnTo>
                    <a:pt x="1508" y="16"/>
                  </a:lnTo>
                  <a:lnTo>
                    <a:pt x="1513" y="32"/>
                  </a:lnTo>
                  <a:lnTo>
                    <a:pt x="1513" y="59"/>
                  </a:lnTo>
                  <a:lnTo>
                    <a:pt x="1519" y="85"/>
                  </a:lnTo>
                  <a:lnTo>
                    <a:pt x="1519" y="123"/>
                  </a:lnTo>
                  <a:lnTo>
                    <a:pt x="1525" y="165"/>
                  </a:lnTo>
                  <a:lnTo>
                    <a:pt x="1525" y="208"/>
                  </a:lnTo>
                  <a:lnTo>
                    <a:pt x="1530" y="261"/>
                  </a:lnTo>
                  <a:lnTo>
                    <a:pt x="1530" y="314"/>
                  </a:lnTo>
                  <a:lnTo>
                    <a:pt x="1536" y="367"/>
                  </a:lnTo>
                  <a:lnTo>
                    <a:pt x="1536" y="426"/>
                  </a:lnTo>
                  <a:lnTo>
                    <a:pt x="1542" y="484"/>
                  </a:lnTo>
                  <a:lnTo>
                    <a:pt x="1542" y="537"/>
                  </a:lnTo>
                  <a:lnTo>
                    <a:pt x="1547" y="590"/>
                  </a:lnTo>
                  <a:lnTo>
                    <a:pt x="1547" y="643"/>
                  </a:lnTo>
                  <a:lnTo>
                    <a:pt x="1553" y="686"/>
                  </a:lnTo>
                  <a:lnTo>
                    <a:pt x="1553" y="729"/>
                  </a:lnTo>
                  <a:lnTo>
                    <a:pt x="1559" y="766"/>
                  </a:lnTo>
                  <a:lnTo>
                    <a:pt x="1559" y="792"/>
                  </a:lnTo>
                  <a:lnTo>
                    <a:pt x="1564" y="819"/>
                  </a:lnTo>
                  <a:lnTo>
                    <a:pt x="1564" y="835"/>
                  </a:lnTo>
                  <a:lnTo>
                    <a:pt x="1570" y="845"/>
                  </a:lnTo>
                  <a:lnTo>
                    <a:pt x="1576" y="851"/>
                  </a:lnTo>
                  <a:lnTo>
                    <a:pt x="1576" y="845"/>
                  </a:lnTo>
                  <a:lnTo>
                    <a:pt x="1581" y="840"/>
                  </a:lnTo>
                  <a:lnTo>
                    <a:pt x="1581" y="824"/>
                  </a:lnTo>
                  <a:lnTo>
                    <a:pt x="1587" y="814"/>
                  </a:lnTo>
                  <a:lnTo>
                    <a:pt x="1587" y="798"/>
                  </a:lnTo>
                  <a:lnTo>
                    <a:pt x="1593" y="782"/>
                  </a:lnTo>
                  <a:lnTo>
                    <a:pt x="1593" y="766"/>
                  </a:lnTo>
                  <a:lnTo>
                    <a:pt x="1598" y="755"/>
                  </a:lnTo>
                  <a:lnTo>
                    <a:pt x="1598" y="744"/>
                  </a:lnTo>
                  <a:lnTo>
                    <a:pt x="1598" y="734"/>
                  </a:lnTo>
                  <a:lnTo>
                    <a:pt x="1604" y="729"/>
                  </a:lnTo>
                  <a:lnTo>
                    <a:pt x="1610" y="734"/>
                  </a:lnTo>
                  <a:lnTo>
                    <a:pt x="1615" y="744"/>
                  </a:lnTo>
                  <a:lnTo>
                    <a:pt x="1615" y="755"/>
                  </a:lnTo>
                  <a:lnTo>
                    <a:pt x="1621" y="766"/>
                  </a:lnTo>
                  <a:lnTo>
                    <a:pt x="1621" y="782"/>
                  </a:lnTo>
                  <a:lnTo>
                    <a:pt x="1627" y="798"/>
                  </a:lnTo>
                  <a:lnTo>
                    <a:pt x="1627" y="814"/>
                  </a:lnTo>
                  <a:lnTo>
                    <a:pt x="1632" y="824"/>
                  </a:lnTo>
                  <a:lnTo>
                    <a:pt x="1632" y="840"/>
                  </a:lnTo>
                  <a:lnTo>
                    <a:pt x="1638" y="845"/>
                  </a:lnTo>
                  <a:lnTo>
                    <a:pt x="1644" y="851"/>
                  </a:lnTo>
                  <a:lnTo>
                    <a:pt x="1644" y="845"/>
                  </a:lnTo>
                  <a:lnTo>
                    <a:pt x="1649" y="835"/>
                  </a:lnTo>
                  <a:lnTo>
                    <a:pt x="1649" y="819"/>
                  </a:lnTo>
                  <a:lnTo>
                    <a:pt x="1655" y="792"/>
                  </a:lnTo>
                  <a:lnTo>
                    <a:pt x="1655" y="766"/>
                  </a:lnTo>
                  <a:lnTo>
                    <a:pt x="1661" y="729"/>
                  </a:lnTo>
                  <a:lnTo>
                    <a:pt x="1661" y="686"/>
                  </a:lnTo>
                  <a:lnTo>
                    <a:pt x="1666" y="643"/>
                  </a:lnTo>
                  <a:lnTo>
                    <a:pt x="1666" y="590"/>
                  </a:lnTo>
                  <a:lnTo>
                    <a:pt x="1672" y="537"/>
                  </a:lnTo>
                  <a:lnTo>
                    <a:pt x="1672" y="484"/>
                  </a:lnTo>
                  <a:lnTo>
                    <a:pt x="1678" y="426"/>
                  </a:lnTo>
                  <a:lnTo>
                    <a:pt x="1678" y="367"/>
                  </a:lnTo>
                  <a:lnTo>
                    <a:pt x="1683" y="314"/>
                  </a:lnTo>
                  <a:lnTo>
                    <a:pt x="1683" y="261"/>
                  </a:lnTo>
                  <a:lnTo>
                    <a:pt x="1689" y="208"/>
                  </a:lnTo>
                  <a:lnTo>
                    <a:pt x="1689" y="165"/>
                  </a:lnTo>
                  <a:lnTo>
                    <a:pt x="1695" y="123"/>
                  </a:lnTo>
                  <a:lnTo>
                    <a:pt x="1695" y="85"/>
                  </a:lnTo>
                  <a:lnTo>
                    <a:pt x="1700" y="59"/>
                  </a:lnTo>
                  <a:lnTo>
                    <a:pt x="1700" y="32"/>
                  </a:lnTo>
                  <a:lnTo>
                    <a:pt x="1706" y="16"/>
                  </a:lnTo>
                  <a:lnTo>
                    <a:pt x="1706" y="6"/>
                  </a:lnTo>
                  <a:lnTo>
                    <a:pt x="1712" y="0"/>
                  </a:lnTo>
                  <a:lnTo>
                    <a:pt x="1717" y="6"/>
                  </a:lnTo>
                  <a:lnTo>
                    <a:pt x="1717" y="11"/>
                  </a:lnTo>
                  <a:lnTo>
                    <a:pt x="1723" y="27"/>
                  </a:lnTo>
                  <a:lnTo>
                    <a:pt x="1723" y="37"/>
                  </a:lnTo>
                  <a:lnTo>
                    <a:pt x="1729" y="53"/>
                  </a:lnTo>
                  <a:lnTo>
                    <a:pt x="1729" y="69"/>
                  </a:lnTo>
                  <a:lnTo>
                    <a:pt x="1734" y="85"/>
                  </a:lnTo>
                  <a:lnTo>
                    <a:pt x="1734" y="96"/>
                  </a:lnTo>
                  <a:lnTo>
                    <a:pt x="1740" y="107"/>
                  </a:lnTo>
                  <a:lnTo>
                    <a:pt x="1740" y="117"/>
                  </a:lnTo>
                  <a:lnTo>
                    <a:pt x="1746" y="123"/>
                  </a:lnTo>
                  <a:lnTo>
                    <a:pt x="1751" y="117"/>
                  </a:lnTo>
                  <a:lnTo>
                    <a:pt x="1757" y="107"/>
                  </a:lnTo>
                  <a:lnTo>
                    <a:pt x="1757" y="96"/>
                  </a:lnTo>
                  <a:lnTo>
                    <a:pt x="1763" y="85"/>
                  </a:lnTo>
                  <a:lnTo>
                    <a:pt x="1763" y="69"/>
                  </a:lnTo>
                  <a:lnTo>
                    <a:pt x="1768" y="53"/>
                  </a:lnTo>
                  <a:lnTo>
                    <a:pt x="1768" y="37"/>
                  </a:lnTo>
                  <a:lnTo>
                    <a:pt x="1774" y="27"/>
                  </a:lnTo>
                  <a:lnTo>
                    <a:pt x="1774" y="11"/>
                  </a:lnTo>
                  <a:lnTo>
                    <a:pt x="1780" y="6"/>
                  </a:lnTo>
                  <a:lnTo>
                    <a:pt x="1785" y="0"/>
                  </a:lnTo>
                  <a:lnTo>
                    <a:pt x="1785" y="6"/>
                  </a:lnTo>
                  <a:lnTo>
                    <a:pt x="1791" y="16"/>
                  </a:lnTo>
                  <a:lnTo>
                    <a:pt x="1791" y="32"/>
                  </a:lnTo>
                  <a:lnTo>
                    <a:pt x="1797" y="59"/>
                  </a:lnTo>
                  <a:lnTo>
                    <a:pt x="1797" y="85"/>
                  </a:lnTo>
                  <a:lnTo>
                    <a:pt x="1797" y="123"/>
                  </a:lnTo>
                  <a:lnTo>
                    <a:pt x="1802" y="165"/>
                  </a:lnTo>
                  <a:lnTo>
                    <a:pt x="1802" y="208"/>
                  </a:lnTo>
                  <a:lnTo>
                    <a:pt x="1808" y="261"/>
                  </a:lnTo>
                  <a:lnTo>
                    <a:pt x="1808" y="314"/>
                  </a:lnTo>
                  <a:lnTo>
                    <a:pt x="1814" y="367"/>
                  </a:lnTo>
                  <a:lnTo>
                    <a:pt x="1814" y="426"/>
                  </a:lnTo>
                  <a:lnTo>
                    <a:pt x="1819" y="484"/>
                  </a:lnTo>
                  <a:lnTo>
                    <a:pt x="1819" y="537"/>
                  </a:lnTo>
                  <a:lnTo>
                    <a:pt x="1825" y="590"/>
                  </a:lnTo>
                  <a:lnTo>
                    <a:pt x="1825" y="643"/>
                  </a:lnTo>
                  <a:lnTo>
                    <a:pt x="1831" y="686"/>
                  </a:lnTo>
                  <a:lnTo>
                    <a:pt x="1831" y="729"/>
                  </a:lnTo>
                  <a:lnTo>
                    <a:pt x="1836" y="766"/>
                  </a:lnTo>
                  <a:lnTo>
                    <a:pt x="1836" y="792"/>
                  </a:lnTo>
                  <a:lnTo>
                    <a:pt x="1842" y="819"/>
                  </a:lnTo>
                  <a:lnTo>
                    <a:pt x="1842" y="835"/>
                  </a:lnTo>
                  <a:lnTo>
                    <a:pt x="1848" y="845"/>
                  </a:lnTo>
                  <a:lnTo>
                    <a:pt x="1853" y="851"/>
                  </a:lnTo>
                  <a:lnTo>
                    <a:pt x="1853" y="845"/>
                  </a:lnTo>
                  <a:lnTo>
                    <a:pt x="1859" y="840"/>
                  </a:lnTo>
                  <a:lnTo>
                    <a:pt x="1859" y="824"/>
                  </a:lnTo>
                  <a:lnTo>
                    <a:pt x="1865" y="814"/>
                  </a:lnTo>
                  <a:lnTo>
                    <a:pt x="1865" y="798"/>
                  </a:lnTo>
                  <a:lnTo>
                    <a:pt x="1870" y="782"/>
                  </a:lnTo>
                  <a:lnTo>
                    <a:pt x="1870" y="766"/>
                  </a:lnTo>
                  <a:lnTo>
                    <a:pt x="1876" y="755"/>
                  </a:lnTo>
                  <a:lnTo>
                    <a:pt x="1876" y="744"/>
                  </a:lnTo>
                  <a:lnTo>
                    <a:pt x="1882" y="734"/>
                  </a:lnTo>
                  <a:lnTo>
                    <a:pt x="1887" y="729"/>
                  </a:lnTo>
                  <a:lnTo>
                    <a:pt x="1893" y="734"/>
                  </a:lnTo>
                  <a:lnTo>
                    <a:pt x="1893" y="744"/>
                  </a:lnTo>
                  <a:lnTo>
                    <a:pt x="1899" y="755"/>
                  </a:lnTo>
                  <a:lnTo>
                    <a:pt x="1899" y="766"/>
                  </a:lnTo>
                  <a:lnTo>
                    <a:pt x="1904" y="782"/>
                  </a:lnTo>
                  <a:lnTo>
                    <a:pt x="1904" y="798"/>
                  </a:lnTo>
                  <a:lnTo>
                    <a:pt x="1910" y="814"/>
                  </a:lnTo>
                  <a:lnTo>
                    <a:pt x="1910" y="824"/>
                  </a:lnTo>
                  <a:lnTo>
                    <a:pt x="1916" y="840"/>
                  </a:lnTo>
                  <a:lnTo>
                    <a:pt x="1916" y="845"/>
                  </a:lnTo>
                  <a:lnTo>
                    <a:pt x="1921" y="851"/>
                  </a:lnTo>
                  <a:lnTo>
                    <a:pt x="1927" y="845"/>
                  </a:lnTo>
                  <a:lnTo>
                    <a:pt x="1927" y="835"/>
                  </a:lnTo>
                  <a:lnTo>
                    <a:pt x="1933" y="819"/>
                  </a:lnTo>
                  <a:lnTo>
                    <a:pt x="1933" y="792"/>
                  </a:lnTo>
                  <a:lnTo>
                    <a:pt x="1938" y="766"/>
                  </a:lnTo>
                  <a:lnTo>
                    <a:pt x="1938" y="729"/>
                  </a:lnTo>
                  <a:lnTo>
                    <a:pt x="1944" y="686"/>
                  </a:lnTo>
                  <a:lnTo>
                    <a:pt x="1944" y="643"/>
                  </a:lnTo>
                  <a:lnTo>
                    <a:pt x="1950" y="590"/>
                  </a:lnTo>
                  <a:lnTo>
                    <a:pt x="1950" y="537"/>
                  </a:lnTo>
                  <a:lnTo>
                    <a:pt x="1955" y="484"/>
                  </a:lnTo>
                  <a:lnTo>
                    <a:pt x="1955" y="426"/>
                  </a:lnTo>
                  <a:lnTo>
                    <a:pt x="1961" y="367"/>
                  </a:lnTo>
                  <a:lnTo>
                    <a:pt x="1961" y="314"/>
                  </a:lnTo>
                  <a:lnTo>
                    <a:pt x="1967" y="261"/>
                  </a:lnTo>
                  <a:lnTo>
                    <a:pt x="1967" y="208"/>
                  </a:lnTo>
                  <a:lnTo>
                    <a:pt x="1972" y="165"/>
                  </a:lnTo>
                  <a:lnTo>
                    <a:pt x="1972" y="123"/>
                  </a:lnTo>
                  <a:lnTo>
                    <a:pt x="1978" y="85"/>
                  </a:lnTo>
                  <a:lnTo>
                    <a:pt x="1978" y="59"/>
                  </a:lnTo>
                  <a:lnTo>
                    <a:pt x="1984" y="32"/>
                  </a:lnTo>
                  <a:lnTo>
                    <a:pt x="1984" y="16"/>
                  </a:lnTo>
                  <a:lnTo>
                    <a:pt x="1989" y="6"/>
                  </a:lnTo>
                  <a:lnTo>
                    <a:pt x="1995" y="0"/>
                  </a:lnTo>
                  <a:lnTo>
                    <a:pt x="1995" y="6"/>
                  </a:lnTo>
                  <a:lnTo>
                    <a:pt x="1995" y="11"/>
                  </a:lnTo>
                  <a:lnTo>
                    <a:pt x="2001" y="27"/>
                  </a:lnTo>
                  <a:lnTo>
                    <a:pt x="2001" y="37"/>
                  </a:lnTo>
                  <a:lnTo>
                    <a:pt x="2006" y="53"/>
                  </a:lnTo>
                  <a:lnTo>
                    <a:pt x="2006" y="69"/>
                  </a:lnTo>
                  <a:lnTo>
                    <a:pt x="2012" y="85"/>
                  </a:lnTo>
                  <a:lnTo>
                    <a:pt x="2012" y="96"/>
                  </a:lnTo>
                  <a:lnTo>
                    <a:pt x="2018" y="107"/>
                  </a:lnTo>
                  <a:lnTo>
                    <a:pt x="2018" y="117"/>
                  </a:lnTo>
                  <a:lnTo>
                    <a:pt x="2023" y="123"/>
                  </a:lnTo>
                  <a:lnTo>
                    <a:pt x="2029" y="117"/>
                  </a:lnTo>
                  <a:lnTo>
                    <a:pt x="2035" y="107"/>
                  </a:lnTo>
                  <a:lnTo>
                    <a:pt x="2035" y="96"/>
                  </a:lnTo>
                  <a:lnTo>
                    <a:pt x="2040" y="85"/>
                  </a:lnTo>
                  <a:lnTo>
                    <a:pt x="2040" y="69"/>
                  </a:lnTo>
                  <a:lnTo>
                    <a:pt x="2046" y="53"/>
                  </a:lnTo>
                  <a:lnTo>
                    <a:pt x="2046" y="37"/>
                  </a:lnTo>
                  <a:lnTo>
                    <a:pt x="2052" y="27"/>
                  </a:lnTo>
                  <a:lnTo>
                    <a:pt x="2052" y="11"/>
                  </a:lnTo>
                  <a:lnTo>
                    <a:pt x="2057" y="6"/>
                  </a:lnTo>
                  <a:lnTo>
                    <a:pt x="2063" y="0"/>
                  </a:lnTo>
                  <a:lnTo>
                    <a:pt x="2063" y="6"/>
                  </a:lnTo>
                  <a:lnTo>
                    <a:pt x="2069" y="16"/>
                  </a:lnTo>
                  <a:lnTo>
                    <a:pt x="2069" y="32"/>
                  </a:lnTo>
                  <a:lnTo>
                    <a:pt x="2075" y="59"/>
                  </a:lnTo>
                  <a:lnTo>
                    <a:pt x="2075" y="85"/>
                  </a:lnTo>
                  <a:lnTo>
                    <a:pt x="2080" y="123"/>
                  </a:lnTo>
                  <a:lnTo>
                    <a:pt x="2080" y="165"/>
                  </a:lnTo>
                  <a:lnTo>
                    <a:pt x="2086" y="208"/>
                  </a:lnTo>
                  <a:lnTo>
                    <a:pt x="2086" y="261"/>
                  </a:lnTo>
                  <a:lnTo>
                    <a:pt x="2092" y="314"/>
                  </a:lnTo>
                  <a:lnTo>
                    <a:pt x="2092" y="367"/>
                  </a:lnTo>
                  <a:lnTo>
                    <a:pt x="2097" y="426"/>
                  </a:lnTo>
                  <a:lnTo>
                    <a:pt x="2097" y="484"/>
                  </a:lnTo>
                  <a:lnTo>
                    <a:pt x="2103" y="537"/>
                  </a:lnTo>
                  <a:lnTo>
                    <a:pt x="2103" y="590"/>
                  </a:lnTo>
                  <a:lnTo>
                    <a:pt x="2109" y="643"/>
                  </a:lnTo>
                  <a:lnTo>
                    <a:pt x="2109" y="686"/>
                  </a:lnTo>
                  <a:lnTo>
                    <a:pt x="2114" y="729"/>
                  </a:lnTo>
                  <a:lnTo>
                    <a:pt x="2114" y="766"/>
                  </a:lnTo>
                  <a:lnTo>
                    <a:pt x="2120" y="792"/>
                  </a:lnTo>
                  <a:lnTo>
                    <a:pt x="2120" y="819"/>
                  </a:lnTo>
                  <a:lnTo>
                    <a:pt x="2126" y="835"/>
                  </a:lnTo>
                  <a:lnTo>
                    <a:pt x="2126" y="845"/>
                  </a:lnTo>
                  <a:lnTo>
                    <a:pt x="2131" y="851"/>
                  </a:lnTo>
                  <a:lnTo>
                    <a:pt x="2137" y="845"/>
                  </a:lnTo>
                  <a:lnTo>
                    <a:pt x="2137" y="840"/>
                  </a:lnTo>
                  <a:lnTo>
                    <a:pt x="2143" y="824"/>
                  </a:lnTo>
                  <a:lnTo>
                    <a:pt x="2143" y="814"/>
                  </a:lnTo>
                  <a:lnTo>
                    <a:pt x="2148" y="798"/>
                  </a:lnTo>
                  <a:lnTo>
                    <a:pt x="2148" y="782"/>
                  </a:lnTo>
                  <a:lnTo>
                    <a:pt x="2154" y="766"/>
                  </a:lnTo>
                  <a:lnTo>
                    <a:pt x="2154" y="755"/>
                  </a:lnTo>
                  <a:lnTo>
                    <a:pt x="2160" y="744"/>
                  </a:lnTo>
                  <a:lnTo>
                    <a:pt x="2160" y="734"/>
                  </a:lnTo>
                  <a:lnTo>
                    <a:pt x="2165" y="729"/>
                  </a:lnTo>
                  <a:lnTo>
                    <a:pt x="2171" y="734"/>
                  </a:lnTo>
                  <a:lnTo>
                    <a:pt x="2177" y="744"/>
                  </a:lnTo>
                  <a:lnTo>
                    <a:pt x="2177" y="755"/>
                  </a:lnTo>
                  <a:lnTo>
                    <a:pt x="2182" y="766"/>
                  </a:lnTo>
                  <a:lnTo>
                    <a:pt x="2182" y="782"/>
                  </a:lnTo>
                  <a:lnTo>
                    <a:pt x="2188" y="798"/>
                  </a:lnTo>
                  <a:lnTo>
                    <a:pt x="2188" y="814"/>
                  </a:lnTo>
                  <a:lnTo>
                    <a:pt x="2194" y="824"/>
                  </a:lnTo>
                  <a:lnTo>
                    <a:pt x="2194" y="840"/>
                  </a:lnTo>
                  <a:lnTo>
                    <a:pt x="2194" y="845"/>
                  </a:lnTo>
                  <a:lnTo>
                    <a:pt x="2199" y="851"/>
                  </a:lnTo>
                  <a:lnTo>
                    <a:pt x="2205" y="845"/>
                  </a:lnTo>
                  <a:lnTo>
                    <a:pt x="2205" y="835"/>
                  </a:lnTo>
                  <a:lnTo>
                    <a:pt x="2211" y="819"/>
                  </a:lnTo>
                  <a:lnTo>
                    <a:pt x="2211" y="792"/>
                  </a:lnTo>
                  <a:lnTo>
                    <a:pt x="2216" y="766"/>
                  </a:lnTo>
                  <a:lnTo>
                    <a:pt x="2216" y="729"/>
                  </a:lnTo>
                  <a:lnTo>
                    <a:pt x="2222" y="686"/>
                  </a:lnTo>
                  <a:lnTo>
                    <a:pt x="2222" y="643"/>
                  </a:lnTo>
                  <a:lnTo>
                    <a:pt x="2228" y="590"/>
                  </a:lnTo>
                  <a:lnTo>
                    <a:pt x="2228" y="537"/>
                  </a:lnTo>
                  <a:lnTo>
                    <a:pt x="2233" y="484"/>
                  </a:lnTo>
                  <a:lnTo>
                    <a:pt x="2233" y="426"/>
                  </a:lnTo>
                  <a:lnTo>
                    <a:pt x="2239" y="367"/>
                  </a:lnTo>
                  <a:lnTo>
                    <a:pt x="2239" y="314"/>
                  </a:lnTo>
                  <a:lnTo>
                    <a:pt x="2245" y="261"/>
                  </a:lnTo>
                  <a:lnTo>
                    <a:pt x="2245" y="208"/>
                  </a:lnTo>
                  <a:lnTo>
                    <a:pt x="2250" y="165"/>
                  </a:lnTo>
                  <a:lnTo>
                    <a:pt x="2250" y="123"/>
                  </a:lnTo>
                  <a:lnTo>
                    <a:pt x="2256" y="85"/>
                  </a:lnTo>
                  <a:lnTo>
                    <a:pt x="2256" y="59"/>
                  </a:lnTo>
                  <a:lnTo>
                    <a:pt x="2262" y="32"/>
                  </a:lnTo>
                  <a:lnTo>
                    <a:pt x="2262" y="16"/>
                  </a:lnTo>
                  <a:lnTo>
                    <a:pt x="2267" y="6"/>
                  </a:lnTo>
                  <a:lnTo>
                    <a:pt x="2273" y="0"/>
                  </a:lnTo>
                  <a:lnTo>
                    <a:pt x="2273" y="6"/>
                  </a:lnTo>
                  <a:lnTo>
                    <a:pt x="2279" y="11"/>
                  </a:lnTo>
                  <a:lnTo>
                    <a:pt x="2279" y="27"/>
                  </a:lnTo>
                  <a:lnTo>
                    <a:pt x="2284" y="37"/>
                  </a:lnTo>
                  <a:lnTo>
                    <a:pt x="2284" y="53"/>
                  </a:lnTo>
                  <a:lnTo>
                    <a:pt x="2290" y="69"/>
                  </a:lnTo>
                  <a:lnTo>
                    <a:pt x="2290" y="85"/>
                  </a:lnTo>
                  <a:lnTo>
                    <a:pt x="2296" y="96"/>
                  </a:lnTo>
                  <a:lnTo>
                    <a:pt x="2296" y="107"/>
                  </a:lnTo>
                  <a:lnTo>
                    <a:pt x="2301" y="117"/>
                  </a:lnTo>
                  <a:lnTo>
                    <a:pt x="2307" y="123"/>
                  </a:lnTo>
                  <a:lnTo>
                    <a:pt x="2313" y="117"/>
                  </a:lnTo>
                  <a:lnTo>
                    <a:pt x="2313" y="107"/>
                  </a:lnTo>
                  <a:lnTo>
                    <a:pt x="2318" y="96"/>
                  </a:lnTo>
                  <a:lnTo>
                    <a:pt x="2318" y="85"/>
                  </a:lnTo>
                  <a:lnTo>
                    <a:pt x="2324" y="69"/>
                  </a:lnTo>
                  <a:lnTo>
                    <a:pt x="2324" y="53"/>
                  </a:lnTo>
                  <a:lnTo>
                    <a:pt x="2330" y="37"/>
                  </a:lnTo>
                  <a:lnTo>
                    <a:pt x="2330" y="27"/>
                  </a:lnTo>
                  <a:lnTo>
                    <a:pt x="2335" y="11"/>
                  </a:lnTo>
                  <a:lnTo>
                    <a:pt x="2335" y="6"/>
                  </a:lnTo>
                  <a:lnTo>
                    <a:pt x="2341" y="0"/>
                  </a:lnTo>
                  <a:lnTo>
                    <a:pt x="2347" y="6"/>
                  </a:lnTo>
                  <a:lnTo>
                    <a:pt x="2347" y="16"/>
                  </a:lnTo>
                  <a:lnTo>
                    <a:pt x="2352" y="32"/>
                  </a:lnTo>
                  <a:lnTo>
                    <a:pt x="2352" y="59"/>
                  </a:lnTo>
                  <a:lnTo>
                    <a:pt x="2358" y="85"/>
                  </a:lnTo>
                  <a:lnTo>
                    <a:pt x="2358" y="123"/>
                  </a:lnTo>
                  <a:lnTo>
                    <a:pt x="2364" y="165"/>
                  </a:lnTo>
                  <a:lnTo>
                    <a:pt x="2364" y="208"/>
                  </a:lnTo>
                  <a:lnTo>
                    <a:pt x="2369" y="261"/>
                  </a:lnTo>
                  <a:lnTo>
                    <a:pt x="2369" y="314"/>
                  </a:lnTo>
                  <a:lnTo>
                    <a:pt x="2375" y="367"/>
                  </a:lnTo>
                  <a:lnTo>
                    <a:pt x="2375" y="426"/>
                  </a:lnTo>
                  <a:lnTo>
                    <a:pt x="2381" y="484"/>
                  </a:lnTo>
                  <a:lnTo>
                    <a:pt x="2381" y="537"/>
                  </a:lnTo>
                  <a:lnTo>
                    <a:pt x="2386" y="590"/>
                  </a:lnTo>
                  <a:lnTo>
                    <a:pt x="2386" y="643"/>
                  </a:lnTo>
                  <a:lnTo>
                    <a:pt x="2392" y="686"/>
                  </a:lnTo>
                  <a:lnTo>
                    <a:pt x="2392" y="729"/>
                  </a:lnTo>
                  <a:lnTo>
                    <a:pt x="2398" y="766"/>
                  </a:lnTo>
                  <a:lnTo>
                    <a:pt x="2398" y="792"/>
                  </a:lnTo>
                  <a:lnTo>
                    <a:pt x="2398" y="819"/>
                  </a:lnTo>
                  <a:lnTo>
                    <a:pt x="2403" y="835"/>
                  </a:lnTo>
                  <a:lnTo>
                    <a:pt x="2403" y="845"/>
                  </a:lnTo>
                  <a:lnTo>
                    <a:pt x="2409" y="851"/>
                  </a:lnTo>
                  <a:lnTo>
                    <a:pt x="2415" y="845"/>
                  </a:lnTo>
                  <a:lnTo>
                    <a:pt x="2415" y="840"/>
                  </a:lnTo>
                  <a:lnTo>
                    <a:pt x="2420" y="824"/>
                  </a:lnTo>
                  <a:lnTo>
                    <a:pt x="2420" y="814"/>
                  </a:lnTo>
                  <a:lnTo>
                    <a:pt x="2426" y="798"/>
                  </a:lnTo>
                  <a:lnTo>
                    <a:pt x="2426" y="782"/>
                  </a:lnTo>
                  <a:lnTo>
                    <a:pt x="2432" y="766"/>
                  </a:lnTo>
                  <a:lnTo>
                    <a:pt x="2432" y="755"/>
                  </a:lnTo>
                  <a:lnTo>
                    <a:pt x="2437" y="744"/>
                  </a:lnTo>
                  <a:lnTo>
                    <a:pt x="2437" y="734"/>
                  </a:lnTo>
                  <a:lnTo>
                    <a:pt x="2443" y="729"/>
                  </a:lnTo>
                  <a:lnTo>
                    <a:pt x="2449" y="734"/>
                  </a:lnTo>
                  <a:lnTo>
                    <a:pt x="2454" y="744"/>
                  </a:lnTo>
                  <a:lnTo>
                    <a:pt x="2454" y="755"/>
                  </a:lnTo>
                  <a:lnTo>
                    <a:pt x="2460" y="766"/>
                  </a:lnTo>
                  <a:lnTo>
                    <a:pt x="2460" y="782"/>
                  </a:lnTo>
                  <a:lnTo>
                    <a:pt x="2466" y="798"/>
                  </a:lnTo>
                  <a:lnTo>
                    <a:pt x="2466" y="814"/>
                  </a:lnTo>
                  <a:lnTo>
                    <a:pt x="2471" y="824"/>
                  </a:lnTo>
                  <a:lnTo>
                    <a:pt x="2471" y="840"/>
                  </a:lnTo>
                  <a:lnTo>
                    <a:pt x="2477" y="845"/>
                  </a:lnTo>
                  <a:lnTo>
                    <a:pt x="2483" y="851"/>
                  </a:lnTo>
                  <a:lnTo>
                    <a:pt x="2483" y="845"/>
                  </a:lnTo>
                  <a:lnTo>
                    <a:pt x="2488" y="835"/>
                  </a:lnTo>
                  <a:lnTo>
                    <a:pt x="2488" y="819"/>
                  </a:lnTo>
                  <a:lnTo>
                    <a:pt x="2494" y="792"/>
                  </a:lnTo>
                  <a:lnTo>
                    <a:pt x="2494" y="766"/>
                  </a:lnTo>
                  <a:lnTo>
                    <a:pt x="2500" y="729"/>
                  </a:lnTo>
                  <a:lnTo>
                    <a:pt x="2500" y="686"/>
                  </a:lnTo>
                  <a:lnTo>
                    <a:pt x="2505" y="643"/>
                  </a:lnTo>
                  <a:lnTo>
                    <a:pt x="2505" y="590"/>
                  </a:lnTo>
                  <a:lnTo>
                    <a:pt x="2511" y="537"/>
                  </a:lnTo>
                  <a:lnTo>
                    <a:pt x="2511" y="484"/>
                  </a:lnTo>
                  <a:lnTo>
                    <a:pt x="2517" y="426"/>
                  </a:lnTo>
                  <a:lnTo>
                    <a:pt x="2517" y="367"/>
                  </a:lnTo>
                  <a:lnTo>
                    <a:pt x="2522" y="314"/>
                  </a:lnTo>
                  <a:lnTo>
                    <a:pt x="2522" y="261"/>
                  </a:lnTo>
                  <a:lnTo>
                    <a:pt x="2528" y="208"/>
                  </a:lnTo>
                  <a:lnTo>
                    <a:pt x="2528" y="165"/>
                  </a:lnTo>
                  <a:lnTo>
                    <a:pt x="2534" y="123"/>
                  </a:lnTo>
                  <a:lnTo>
                    <a:pt x="2534" y="85"/>
                  </a:lnTo>
                  <a:lnTo>
                    <a:pt x="2539" y="59"/>
                  </a:lnTo>
                  <a:lnTo>
                    <a:pt x="2539" y="32"/>
                  </a:lnTo>
                  <a:lnTo>
                    <a:pt x="2545" y="16"/>
                  </a:lnTo>
                  <a:lnTo>
                    <a:pt x="2545" y="6"/>
                  </a:lnTo>
                  <a:lnTo>
                    <a:pt x="2551" y="0"/>
                  </a:lnTo>
                  <a:lnTo>
                    <a:pt x="2556" y="6"/>
                  </a:lnTo>
                  <a:lnTo>
                    <a:pt x="2556" y="11"/>
                  </a:lnTo>
                  <a:lnTo>
                    <a:pt x="2562" y="27"/>
                  </a:lnTo>
                  <a:lnTo>
                    <a:pt x="2562" y="37"/>
                  </a:lnTo>
                  <a:lnTo>
                    <a:pt x="2568" y="53"/>
                  </a:lnTo>
                  <a:lnTo>
                    <a:pt x="2568" y="69"/>
                  </a:lnTo>
                  <a:lnTo>
                    <a:pt x="2573" y="85"/>
                  </a:lnTo>
                  <a:lnTo>
                    <a:pt x="2573" y="96"/>
                  </a:lnTo>
                  <a:lnTo>
                    <a:pt x="2579" y="107"/>
                  </a:lnTo>
                  <a:lnTo>
                    <a:pt x="2579" y="117"/>
                  </a:lnTo>
                  <a:lnTo>
                    <a:pt x="2585" y="123"/>
                  </a:lnTo>
                  <a:lnTo>
                    <a:pt x="2590" y="117"/>
                  </a:lnTo>
                  <a:lnTo>
                    <a:pt x="2596" y="107"/>
                  </a:lnTo>
                  <a:lnTo>
                    <a:pt x="2596" y="96"/>
                  </a:lnTo>
                  <a:lnTo>
                    <a:pt x="2596" y="85"/>
                  </a:lnTo>
                  <a:lnTo>
                    <a:pt x="2602" y="69"/>
                  </a:lnTo>
                  <a:lnTo>
                    <a:pt x="2602" y="53"/>
                  </a:lnTo>
                  <a:lnTo>
                    <a:pt x="2607" y="37"/>
                  </a:lnTo>
                  <a:lnTo>
                    <a:pt x="2607" y="27"/>
                  </a:lnTo>
                  <a:lnTo>
                    <a:pt x="2613" y="11"/>
                  </a:lnTo>
                  <a:lnTo>
                    <a:pt x="2613" y="6"/>
                  </a:lnTo>
                  <a:lnTo>
                    <a:pt x="2619" y="0"/>
                  </a:lnTo>
                  <a:lnTo>
                    <a:pt x="2624" y="6"/>
                  </a:lnTo>
                  <a:lnTo>
                    <a:pt x="2624" y="16"/>
                  </a:lnTo>
                  <a:lnTo>
                    <a:pt x="2630" y="32"/>
                  </a:lnTo>
                  <a:lnTo>
                    <a:pt x="2630" y="59"/>
                  </a:lnTo>
                  <a:lnTo>
                    <a:pt x="2636" y="85"/>
                  </a:lnTo>
                  <a:lnTo>
                    <a:pt x="2636" y="123"/>
                  </a:lnTo>
                  <a:lnTo>
                    <a:pt x="2641" y="165"/>
                  </a:lnTo>
                  <a:lnTo>
                    <a:pt x="2641" y="208"/>
                  </a:lnTo>
                  <a:lnTo>
                    <a:pt x="2647" y="261"/>
                  </a:lnTo>
                  <a:lnTo>
                    <a:pt x="2647" y="314"/>
                  </a:lnTo>
                  <a:lnTo>
                    <a:pt x="2653" y="367"/>
                  </a:lnTo>
                  <a:lnTo>
                    <a:pt x="2653" y="426"/>
                  </a:lnTo>
                  <a:lnTo>
                    <a:pt x="2658" y="484"/>
                  </a:lnTo>
                  <a:lnTo>
                    <a:pt x="2658" y="537"/>
                  </a:lnTo>
                  <a:lnTo>
                    <a:pt x="2664" y="590"/>
                  </a:lnTo>
                  <a:lnTo>
                    <a:pt x="2664" y="643"/>
                  </a:lnTo>
                  <a:lnTo>
                    <a:pt x="2670" y="686"/>
                  </a:lnTo>
                  <a:lnTo>
                    <a:pt x="2670" y="729"/>
                  </a:lnTo>
                  <a:lnTo>
                    <a:pt x="2675" y="766"/>
                  </a:lnTo>
                  <a:lnTo>
                    <a:pt x="2675" y="792"/>
                  </a:lnTo>
                  <a:lnTo>
                    <a:pt x="2681" y="819"/>
                  </a:lnTo>
                  <a:lnTo>
                    <a:pt x="2681" y="835"/>
                  </a:lnTo>
                  <a:lnTo>
                    <a:pt x="2687" y="845"/>
                  </a:lnTo>
                  <a:lnTo>
                    <a:pt x="2692" y="851"/>
                  </a:lnTo>
                  <a:lnTo>
                    <a:pt x="2692" y="845"/>
                  </a:lnTo>
                  <a:lnTo>
                    <a:pt x="2698" y="840"/>
                  </a:lnTo>
                  <a:lnTo>
                    <a:pt x="2698" y="824"/>
                  </a:lnTo>
                  <a:lnTo>
                    <a:pt x="2704" y="814"/>
                  </a:lnTo>
                  <a:lnTo>
                    <a:pt x="2704" y="798"/>
                  </a:lnTo>
                  <a:lnTo>
                    <a:pt x="2709" y="782"/>
                  </a:lnTo>
                  <a:lnTo>
                    <a:pt x="2709" y="766"/>
                  </a:lnTo>
                  <a:lnTo>
                    <a:pt x="2715" y="755"/>
                  </a:lnTo>
                  <a:lnTo>
                    <a:pt x="2715" y="744"/>
                  </a:lnTo>
                  <a:lnTo>
                    <a:pt x="2721" y="734"/>
                  </a:lnTo>
                  <a:lnTo>
                    <a:pt x="2726" y="729"/>
                  </a:lnTo>
                  <a:lnTo>
                    <a:pt x="2732" y="734"/>
                  </a:lnTo>
                  <a:lnTo>
                    <a:pt x="2732" y="744"/>
                  </a:lnTo>
                  <a:lnTo>
                    <a:pt x="2738" y="755"/>
                  </a:lnTo>
                  <a:lnTo>
                    <a:pt x="2738" y="766"/>
                  </a:lnTo>
                  <a:lnTo>
                    <a:pt x="2743" y="782"/>
                  </a:lnTo>
                  <a:lnTo>
                    <a:pt x="2743" y="798"/>
                  </a:lnTo>
                  <a:lnTo>
                    <a:pt x="2749" y="814"/>
                  </a:lnTo>
                  <a:lnTo>
                    <a:pt x="2749" y="824"/>
                  </a:lnTo>
                  <a:lnTo>
                    <a:pt x="2755" y="840"/>
                  </a:lnTo>
                  <a:lnTo>
                    <a:pt x="2755" y="845"/>
                  </a:lnTo>
                  <a:lnTo>
                    <a:pt x="2760" y="851"/>
                  </a:lnTo>
                  <a:lnTo>
                    <a:pt x="2766" y="845"/>
                  </a:lnTo>
                  <a:lnTo>
                    <a:pt x="2766" y="835"/>
                  </a:lnTo>
                  <a:lnTo>
                    <a:pt x="2772" y="819"/>
                  </a:lnTo>
                  <a:lnTo>
                    <a:pt x="2772" y="792"/>
                  </a:lnTo>
                  <a:lnTo>
                    <a:pt x="2777" y="766"/>
                  </a:lnTo>
                  <a:lnTo>
                    <a:pt x="2777" y="729"/>
                  </a:lnTo>
                  <a:lnTo>
                    <a:pt x="2783" y="686"/>
                  </a:lnTo>
                  <a:lnTo>
                    <a:pt x="2783" y="643"/>
                  </a:lnTo>
                  <a:lnTo>
                    <a:pt x="2789" y="590"/>
                  </a:lnTo>
                  <a:lnTo>
                    <a:pt x="2789" y="537"/>
                  </a:lnTo>
                  <a:lnTo>
                    <a:pt x="2795" y="484"/>
                  </a:lnTo>
                  <a:lnTo>
                    <a:pt x="2795" y="426"/>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608993" y="511176"/>
            <a:ext cx="5704743" cy="2497138"/>
            <a:chOff x="1098" y="322"/>
            <a:chExt cx="3893" cy="1573"/>
          </a:xfrm>
        </p:grpSpPr>
        <p:sp>
          <p:nvSpPr>
            <p:cNvPr id="179270" name="Rectangle 70"/>
            <p:cNvSpPr>
              <a:spLocks noChangeArrowheads="1"/>
            </p:cNvSpPr>
            <p:nvPr/>
          </p:nvSpPr>
          <p:spPr bwMode="auto">
            <a:xfrm>
              <a:off x="1534" y="559"/>
              <a:ext cx="3356" cy="1079"/>
            </a:xfrm>
            <a:prstGeom prst="rect">
              <a:avLst/>
            </a:prstGeom>
            <a:noFill/>
            <a:ln w="9525">
              <a:noFill/>
              <a:miter lim="800000"/>
              <a:headEnd/>
              <a:tailEnd/>
            </a:ln>
          </p:spPr>
          <p:txBody>
            <a:bodyPr/>
            <a:lstStyle/>
            <a:p>
              <a:endParaRPr lang="fr-FR"/>
            </a:p>
          </p:txBody>
        </p:sp>
        <p:sp>
          <p:nvSpPr>
            <p:cNvPr id="179271" name="Rectangle 71"/>
            <p:cNvSpPr>
              <a:spLocks noChangeArrowheads="1"/>
            </p:cNvSpPr>
            <p:nvPr/>
          </p:nvSpPr>
          <p:spPr bwMode="auto">
            <a:xfrm>
              <a:off x="1534" y="559"/>
              <a:ext cx="3356" cy="1079"/>
            </a:xfrm>
            <a:prstGeom prst="rect">
              <a:avLst/>
            </a:prstGeom>
            <a:noFill/>
            <a:ln w="0">
              <a:solidFill>
                <a:srgbClr val="FFFFFF"/>
              </a:solidFill>
              <a:miter lim="800000"/>
              <a:headEnd/>
              <a:tailEnd/>
            </a:ln>
          </p:spPr>
          <p:txBody>
            <a:bodyPr/>
            <a:lstStyle/>
            <a:p>
              <a:endParaRPr lang="fr-FR"/>
            </a:p>
          </p:txBody>
        </p:sp>
        <p:sp>
          <p:nvSpPr>
            <p:cNvPr id="179272" name="Freeform 72"/>
            <p:cNvSpPr>
              <a:spLocks/>
            </p:cNvSpPr>
            <p:nvPr/>
          </p:nvSpPr>
          <p:spPr bwMode="auto">
            <a:xfrm>
              <a:off x="186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3" name="Freeform 73"/>
            <p:cNvSpPr>
              <a:spLocks/>
            </p:cNvSpPr>
            <p:nvPr/>
          </p:nvSpPr>
          <p:spPr bwMode="auto">
            <a:xfrm>
              <a:off x="220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4" name="Freeform 74"/>
            <p:cNvSpPr>
              <a:spLocks/>
            </p:cNvSpPr>
            <p:nvPr/>
          </p:nvSpPr>
          <p:spPr bwMode="auto">
            <a:xfrm>
              <a:off x="2541"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5" name="Freeform 75"/>
            <p:cNvSpPr>
              <a:spLocks/>
            </p:cNvSpPr>
            <p:nvPr/>
          </p:nvSpPr>
          <p:spPr bwMode="auto">
            <a:xfrm>
              <a:off x="287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6" name="Freeform 76"/>
            <p:cNvSpPr>
              <a:spLocks/>
            </p:cNvSpPr>
            <p:nvPr/>
          </p:nvSpPr>
          <p:spPr bwMode="auto">
            <a:xfrm>
              <a:off x="321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7" name="Freeform 77"/>
            <p:cNvSpPr>
              <a:spLocks/>
            </p:cNvSpPr>
            <p:nvPr/>
          </p:nvSpPr>
          <p:spPr bwMode="auto">
            <a:xfrm>
              <a:off x="3549"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8" name="Freeform 78"/>
            <p:cNvSpPr>
              <a:spLocks/>
            </p:cNvSpPr>
            <p:nvPr/>
          </p:nvSpPr>
          <p:spPr bwMode="auto">
            <a:xfrm>
              <a:off x="3882"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9" name="Freeform 79"/>
            <p:cNvSpPr>
              <a:spLocks/>
            </p:cNvSpPr>
            <p:nvPr/>
          </p:nvSpPr>
          <p:spPr bwMode="auto">
            <a:xfrm>
              <a:off x="421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0" name="Freeform 80"/>
            <p:cNvSpPr>
              <a:spLocks/>
            </p:cNvSpPr>
            <p:nvPr/>
          </p:nvSpPr>
          <p:spPr bwMode="auto">
            <a:xfrm>
              <a:off x="455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1" name="Freeform 81"/>
            <p:cNvSpPr>
              <a:spLocks/>
            </p:cNvSpPr>
            <p:nvPr/>
          </p:nvSpPr>
          <p:spPr bwMode="auto">
            <a:xfrm>
              <a:off x="4890"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2" name="Freeform 82"/>
            <p:cNvSpPr>
              <a:spLocks/>
            </p:cNvSpPr>
            <p:nvPr/>
          </p:nvSpPr>
          <p:spPr bwMode="auto">
            <a:xfrm>
              <a:off x="1534" y="163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3" name="Freeform 83"/>
            <p:cNvSpPr>
              <a:spLocks/>
            </p:cNvSpPr>
            <p:nvPr/>
          </p:nvSpPr>
          <p:spPr bwMode="auto">
            <a:xfrm>
              <a:off x="1534" y="137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4" name="Freeform 84"/>
            <p:cNvSpPr>
              <a:spLocks/>
            </p:cNvSpPr>
            <p:nvPr/>
          </p:nvSpPr>
          <p:spPr bwMode="auto">
            <a:xfrm>
              <a:off x="1534" y="11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5" name="Freeform 85"/>
            <p:cNvSpPr>
              <a:spLocks/>
            </p:cNvSpPr>
            <p:nvPr/>
          </p:nvSpPr>
          <p:spPr bwMode="auto">
            <a:xfrm>
              <a:off x="1534" y="82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6" name="Freeform 86"/>
            <p:cNvSpPr>
              <a:spLocks/>
            </p:cNvSpPr>
            <p:nvPr/>
          </p:nvSpPr>
          <p:spPr bwMode="auto">
            <a:xfrm>
              <a:off x="1534" y="55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7" name="Line 87"/>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288" name="Freeform 88"/>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89" name="Line 89"/>
            <p:cNvSpPr>
              <a:spLocks noChangeShapeType="1"/>
            </p:cNvSpPr>
            <p:nvPr/>
          </p:nvSpPr>
          <p:spPr bwMode="auto">
            <a:xfrm>
              <a:off x="1534" y="1638"/>
              <a:ext cx="3356" cy="1"/>
            </a:xfrm>
            <a:prstGeom prst="line">
              <a:avLst/>
            </a:prstGeom>
            <a:noFill/>
            <a:ln w="0">
              <a:solidFill>
                <a:srgbClr val="000000"/>
              </a:solidFill>
              <a:round/>
              <a:headEnd/>
              <a:tailEnd/>
            </a:ln>
          </p:spPr>
          <p:txBody>
            <a:bodyPr/>
            <a:lstStyle/>
            <a:p>
              <a:endParaRPr lang="fr-FR"/>
            </a:p>
          </p:txBody>
        </p:sp>
        <p:sp>
          <p:nvSpPr>
            <p:cNvPr id="179290" name="Rectangle 90"/>
            <p:cNvSpPr>
              <a:spLocks noChangeArrowheads="1"/>
            </p:cNvSpPr>
            <p:nvPr/>
          </p:nvSpPr>
          <p:spPr bwMode="auto">
            <a:xfrm>
              <a:off x="1530"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91" name="Line 91"/>
            <p:cNvSpPr>
              <a:spLocks noChangeShapeType="1"/>
            </p:cNvSpPr>
            <p:nvPr/>
          </p:nvSpPr>
          <p:spPr bwMode="auto">
            <a:xfrm flipV="1">
              <a:off x="1868" y="1606"/>
              <a:ext cx="1" cy="32"/>
            </a:xfrm>
            <a:prstGeom prst="line">
              <a:avLst/>
            </a:prstGeom>
            <a:noFill/>
            <a:ln w="0">
              <a:solidFill>
                <a:srgbClr val="000000"/>
              </a:solidFill>
              <a:round/>
              <a:headEnd/>
              <a:tailEnd/>
            </a:ln>
          </p:spPr>
          <p:txBody>
            <a:bodyPr/>
            <a:lstStyle/>
            <a:p>
              <a:endParaRPr lang="fr-FR"/>
            </a:p>
          </p:txBody>
        </p:sp>
        <p:sp>
          <p:nvSpPr>
            <p:cNvPr id="179292" name="Line 92"/>
            <p:cNvSpPr>
              <a:spLocks noChangeShapeType="1"/>
            </p:cNvSpPr>
            <p:nvPr/>
          </p:nvSpPr>
          <p:spPr bwMode="auto">
            <a:xfrm>
              <a:off x="1868" y="559"/>
              <a:ext cx="1" cy="32"/>
            </a:xfrm>
            <a:prstGeom prst="line">
              <a:avLst/>
            </a:prstGeom>
            <a:noFill/>
            <a:ln w="0">
              <a:solidFill>
                <a:srgbClr val="000000"/>
              </a:solidFill>
              <a:round/>
              <a:headEnd/>
              <a:tailEnd/>
            </a:ln>
          </p:spPr>
          <p:txBody>
            <a:bodyPr/>
            <a:lstStyle/>
            <a:p>
              <a:endParaRPr lang="fr-FR"/>
            </a:p>
          </p:txBody>
        </p:sp>
        <p:sp>
          <p:nvSpPr>
            <p:cNvPr id="179293" name="Rectangle 93"/>
            <p:cNvSpPr>
              <a:spLocks noChangeArrowheads="1"/>
            </p:cNvSpPr>
            <p:nvPr/>
          </p:nvSpPr>
          <p:spPr bwMode="auto">
            <a:xfrm>
              <a:off x="186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94" name="Line 94"/>
            <p:cNvSpPr>
              <a:spLocks noChangeShapeType="1"/>
            </p:cNvSpPr>
            <p:nvPr/>
          </p:nvSpPr>
          <p:spPr bwMode="auto">
            <a:xfrm flipV="1">
              <a:off x="2208" y="1606"/>
              <a:ext cx="1" cy="32"/>
            </a:xfrm>
            <a:prstGeom prst="line">
              <a:avLst/>
            </a:prstGeom>
            <a:noFill/>
            <a:ln w="0">
              <a:solidFill>
                <a:srgbClr val="000000"/>
              </a:solidFill>
              <a:round/>
              <a:headEnd/>
              <a:tailEnd/>
            </a:ln>
          </p:spPr>
          <p:txBody>
            <a:bodyPr/>
            <a:lstStyle/>
            <a:p>
              <a:endParaRPr lang="fr-FR"/>
            </a:p>
          </p:txBody>
        </p:sp>
        <p:sp>
          <p:nvSpPr>
            <p:cNvPr id="179295" name="Line 95"/>
            <p:cNvSpPr>
              <a:spLocks noChangeShapeType="1"/>
            </p:cNvSpPr>
            <p:nvPr/>
          </p:nvSpPr>
          <p:spPr bwMode="auto">
            <a:xfrm>
              <a:off x="2208" y="559"/>
              <a:ext cx="1" cy="32"/>
            </a:xfrm>
            <a:prstGeom prst="line">
              <a:avLst/>
            </a:prstGeom>
            <a:noFill/>
            <a:ln w="0">
              <a:solidFill>
                <a:srgbClr val="000000"/>
              </a:solidFill>
              <a:round/>
              <a:headEnd/>
              <a:tailEnd/>
            </a:ln>
          </p:spPr>
          <p:txBody>
            <a:bodyPr/>
            <a:lstStyle/>
            <a:p>
              <a:endParaRPr lang="fr-FR"/>
            </a:p>
          </p:txBody>
        </p:sp>
        <p:sp>
          <p:nvSpPr>
            <p:cNvPr id="179296" name="Rectangle 96"/>
            <p:cNvSpPr>
              <a:spLocks noChangeArrowheads="1"/>
            </p:cNvSpPr>
            <p:nvPr/>
          </p:nvSpPr>
          <p:spPr bwMode="auto">
            <a:xfrm>
              <a:off x="220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9297" name="Line 97"/>
            <p:cNvSpPr>
              <a:spLocks noChangeShapeType="1"/>
            </p:cNvSpPr>
            <p:nvPr/>
          </p:nvSpPr>
          <p:spPr bwMode="auto">
            <a:xfrm flipV="1">
              <a:off x="2541" y="1606"/>
              <a:ext cx="1" cy="32"/>
            </a:xfrm>
            <a:prstGeom prst="line">
              <a:avLst/>
            </a:prstGeom>
            <a:noFill/>
            <a:ln w="0">
              <a:solidFill>
                <a:srgbClr val="000000"/>
              </a:solidFill>
              <a:round/>
              <a:headEnd/>
              <a:tailEnd/>
            </a:ln>
          </p:spPr>
          <p:txBody>
            <a:bodyPr/>
            <a:lstStyle/>
            <a:p>
              <a:endParaRPr lang="fr-FR"/>
            </a:p>
          </p:txBody>
        </p:sp>
        <p:sp>
          <p:nvSpPr>
            <p:cNvPr id="179298" name="Line 98"/>
            <p:cNvSpPr>
              <a:spLocks noChangeShapeType="1"/>
            </p:cNvSpPr>
            <p:nvPr/>
          </p:nvSpPr>
          <p:spPr bwMode="auto">
            <a:xfrm>
              <a:off x="2541" y="559"/>
              <a:ext cx="1" cy="32"/>
            </a:xfrm>
            <a:prstGeom prst="line">
              <a:avLst/>
            </a:prstGeom>
            <a:noFill/>
            <a:ln w="0">
              <a:solidFill>
                <a:srgbClr val="000000"/>
              </a:solidFill>
              <a:round/>
              <a:headEnd/>
              <a:tailEnd/>
            </a:ln>
          </p:spPr>
          <p:txBody>
            <a:bodyPr/>
            <a:lstStyle/>
            <a:p>
              <a:endParaRPr lang="fr-FR"/>
            </a:p>
          </p:txBody>
        </p:sp>
        <p:sp>
          <p:nvSpPr>
            <p:cNvPr id="179299" name="Rectangle 99"/>
            <p:cNvSpPr>
              <a:spLocks noChangeArrowheads="1"/>
            </p:cNvSpPr>
            <p:nvPr/>
          </p:nvSpPr>
          <p:spPr bwMode="auto">
            <a:xfrm>
              <a:off x="2537"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9300" name="Line 100"/>
            <p:cNvSpPr>
              <a:spLocks noChangeShapeType="1"/>
            </p:cNvSpPr>
            <p:nvPr/>
          </p:nvSpPr>
          <p:spPr bwMode="auto">
            <a:xfrm flipV="1">
              <a:off x="2875" y="1606"/>
              <a:ext cx="1" cy="32"/>
            </a:xfrm>
            <a:prstGeom prst="line">
              <a:avLst/>
            </a:prstGeom>
            <a:noFill/>
            <a:ln w="0">
              <a:solidFill>
                <a:srgbClr val="000000"/>
              </a:solidFill>
              <a:round/>
              <a:headEnd/>
              <a:tailEnd/>
            </a:ln>
          </p:spPr>
          <p:txBody>
            <a:bodyPr/>
            <a:lstStyle/>
            <a:p>
              <a:endParaRPr lang="fr-FR"/>
            </a:p>
          </p:txBody>
        </p:sp>
        <p:sp>
          <p:nvSpPr>
            <p:cNvPr id="179301" name="Line 101"/>
            <p:cNvSpPr>
              <a:spLocks noChangeShapeType="1"/>
            </p:cNvSpPr>
            <p:nvPr/>
          </p:nvSpPr>
          <p:spPr bwMode="auto">
            <a:xfrm>
              <a:off x="2875" y="559"/>
              <a:ext cx="1" cy="32"/>
            </a:xfrm>
            <a:prstGeom prst="line">
              <a:avLst/>
            </a:prstGeom>
            <a:noFill/>
            <a:ln w="0">
              <a:solidFill>
                <a:srgbClr val="000000"/>
              </a:solidFill>
              <a:round/>
              <a:headEnd/>
              <a:tailEnd/>
            </a:ln>
          </p:spPr>
          <p:txBody>
            <a:bodyPr/>
            <a:lstStyle/>
            <a:p>
              <a:endParaRPr lang="fr-FR"/>
            </a:p>
          </p:txBody>
        </p:sp>
        <p:sp>
          <p:nvSpPr>
            <p:cNvPr id="179302" name="Rectangle 102"/>
            <p:cNvSpPr>
              <a:spLocks noChangeArrowheads="1"/>
            </p:cNvSpPr>
            <p:nvPr/>
          </p:nvSpPr>
          <p:spPr bwMode="auto">
            <a:xfrm>
              <a:off x="287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9303" name="Line 103"/>
            <p:cNvSpPr>
              <a:spLocks noChangeShapeType="1"/>
            </p:cNvSpPr>
            <p:nvPr/>
          </p:nvSpPr>
          <p:spPr bwMode="auto">
            <a:xfrm flipV="1">
              <a:off x="3215" y="1606"/>
              <a:ext cx="1" cy="32"/>
            </a:xfrm>
            <a:prstGeom prst="line">
              <a:avLst/>
            </a:prstGeom>
            <a:noFill/>
            <a:ln w="0">
              <a:solidFill>
                <a:srgbClr val="000000"/>
              </a:solidFill>
              <a:round/>
              <a:headEnd/>
              <a:tailEnd/>
            </a:ln>
          </p:spPr>
          <p:txBody>
            <a:bodyPr/>
            <a:lstStyle/>
            <a:p>
              <a:endParaRPr lang="fr-FR"/>
            </a:p>
          </p:txBody>
        </p:sp>
        <p:sp>
          <p:nvSpPr>
            <p:cNvPr id="179304" name="Line 104"/>
            <p:cNvSpPr>
              <a:spLocks noChangeShapeType="1"/>
            </p:cNvSpPr>
            <p:nvPr/>
          </p:nvSpPr>
          <p:spPr bwMode="auto">
            <a:xfrm>
              <a:off x="3215" y="559"/>
              <a:ext cx="1" cy="32"/>
            </a:xfrm>
            <a:prstGeom prst="line">
              <a:avLst/>
            </a:prstGeom>
            <a:noFill/>
            <a:ln w="0">
              <a:solidFill>
                <a:srgbClr val="000000"/>
              </a:solidFill>
              <a:round/>
              <a:headEnd/>
              <a:tailEnd/>
            </a:ln>
          </p:spPr>
          <p:txBody>
            <a:bodyPr/>
            <a:lstStyle/>
            <a:p>
              <a:endParaRPr lang="fr-FR"/>
            </a:p>
          </p:txBody>
        </p:sp>
        <p:sp>
          <p:nvSpPr>
            <p:cNvPr id="179305" name="Rectangle 105"/>
            <p:cNvSpPr>
              <a:spLocks noChangeArrowheads="1"/>
            </p:cNvSpPr>
            <p:nvPr/>
          </p:nvSpPr>
          <p:spPr bwMode="auto">
            <a:xfrm>
              <a:off x="321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9306" name="Line 106"/>
            <p:cNvSpPr>
              <a:spLocks noChangeShapeType="1"/>
            </p:cNvSpPr>
            <p:nvPr/>
          </p:nvSpPr>
          <p:spPr bwMode="auto">
            <a:xfrm flipV="1">
              <a:off x="3549" y="1606"/>
              <a:ext cx="1" cy="32"/>
            </a:xfrm>
            <a:prstGeom prst="line">
              <a:avLst/>
            </a:prstGeom>
            <a:noFill/>
            <a:ln w="0">
              <a:solidFill>
                <a:srgbClr val="000000"/>
              </a:solidFill>
              <a:round/>
              <a:headEnd/>
              <a:tailEnd/>
            </a:ln>
          </p:spPr>
          <p:txBody>
            <a:bodyPr/>
            <a:lstStyle/>
            <a:p>
              <a:endParaRPr lang="fr-FR"/>
            </a:p>
          </p:txBody>
        </p:sp>
        <p:sp>
          <p:nvSpPr>
            <p:cNvPr id="179307" name="Line 107"/>
            <p:cNvSpPr>
              <a:spLocks noChangeShapeType="1"/>
            </p:cNvSpPr>
            <p:nvPr/>
          </p:nvSpPr>
          <p:spPr bwMode="auto">
            <a:xfrm>
              <a:off x="3549" y="559"/>
              <a:ext cx="1" cy="32"/>
            </a:xfrm>
            <a:prstGeom prst="line">
              <a:avLst/>
            </a:prstGeom>
            <a:noFill/>
            <a:ln w="0">
              <a:solidFill>
                <a:srgbClr val="000000"/>
              </a:solidFill>
              <a:round/>
              <a:headEnd/>
              <a:tailEnd/>
            </a:ln>
          </p:spPr>
          <p:txBody>
            <a:bodyPr/>
            <a:lstStyle/>
            <a:p>
              <a:endParaRPr lang="fr-FR"/>
            </a:p>
          </p:txBody>
        </p:sp>
        <p:sp>
          <p:nvSpPr>
            <p:cNvPr id="179308" name="Rectangle 108"/>
            <p:cNvSpPr>
              <a:spLocks noChangeArrowheads="1"/>
            </p:cNvSpPr>
            <p:nvPr/>
          </p:nvSpPr>
          <p:spPr bwMode="auto">
            <a:xfrm>
              <a:off x="3545"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9309" name="Line 109"/>
            <p:cNvSpPr>
              <a:spLocks noChangeShapeType="1"/>
            </p:cNvSpPr>
            <p:nvPr/>
          </p:nvSpPr>
          <p:spPr bwMode="auto">
            <a:xfrm flipV="1">
              <a:off x="3882" y="1606"/>
              <a:ext cx="1" cy="32"/>
            </a:xfrm>
            <a:prstGeom prst="line">
              <a:avLst/>
            </a:prstGeom>
            <a:noFill/>
            <a:ln w="0">
              <a:solidFill>
                <a:srgbClr val="000000"/>
              </a:solidFill>
              <a:round/>
              <a:headEnd/>
              <a:tailEnd/>
            </a:ln>
          </p:spPr>
          <p:txBody>
            <a:bodyPr/>
            <a:lstStyle/>
            <a:p>
              <a:endParaRPr lang="fr-FR"/>
            </a:p>
          </p:txBody>
        </p:sp>
        <p:sp>
          <p:nvSpPr>
            <p:cNvPr id="179310" name="Line 110"/>
            <p:cNvSpPr>
              <a:spLocks noChangeShapeType="1"/>
            </p:cNvSpPr>
            <p:nvPr/>
          </p:nvSpPr>
          <p:spPr bwMode="auto">
            <a:xfrm>
              <a:off x="3882" y="559"/>
              <a:ext cx="1" cy="32"/>
            </a:xfrm>
            <a:prstGeom prst="line">
              <a:avLst/>
            </a:prstGeom>
            <a:noFill/>
            <a:ln w="0">
              <a:solidFill>
                <a:srgbClr val="000000"/>
              </a:solidFill>
              <a:round/>
              <a:headEnd/>
              <a:tailEnd/>
            </a:ln>
          </p:spPr>
          <p:txBody>
            <a:bodyPr/>
            <a:lstStyle/>
            <a:p>
              <a:endParaRPr lang="fr-FR"/>
            </a:p>
          </p:txBody>
        </p:sp>
        <p:sp>
          <p:nvSpPr>
            <p:cNvPr id="179311" name="Rectangle 111"/>
            <p:cNvSpPr>
              <a:spLocks noChangeArrowheads="1"/>
            </p:cNvSpPr>
            <p:nvPr/>
          </p:nvSpPr>
          <p:spPr bwMode="auto">
            <a:xfrm>
              <a:off x="3878"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9312" name="Line 112"/>
            <p:cNvSpPr>
              <a:spLocks noChangeShapeType="1"/>
            </p:cNvSpPr>
            <p:nvPr/>
          </p:nvSpPr>
          <p:spPr bwMode="auto">
            <a:xfrm flipV="1">
              <a:off x="4216" y="1606"/>
              <a:ext cx="1" cy="32"/>
            </a:xfrm>
            <a:prstGeom prst="line">
              <a:avLst/>
            </a:prstGeom>
            <a:noFill/>
            <a:ln w="0">
              <a:solidFill>
                <a:srgbClr val="000000"/>
              </a:solidFill>
              <a:round/>
              <a:headEnd/>
              <a:tailEnd/>
            </a:ln>
          </p:spPr>
          <p:txBody>
            <a:bodyPr/>
            <a:lstStyle/>
            <a:p>
              <a:endParaRPr lang="fr-FR"/>
            </a:p>
          </p:txBody>
        </p:sp>
        <p:sp>
          <p:nvSpPr>
            <p:cNvPr id="179313" name="Line 113"/>
            <p:cNvSpPr>
              <a:spLocks noChangeShapeType="1"/>
            </p:cNvSpPr>
            <p:nvPr/>
          </p:nvSpPr>
          <p:spPr bwMode="auto">
            <a:xfrm>
              <a:off x="4216" y="559"/>
              <a:ext cx="1" cy="32"/>
            </a:xfrm>
            <a:prstGeom prst="line">
              <a:avLst/>
            </a:prstGeom>
            <a:noFill/>
            <a:ln w="0">
              <a:solidFill>
                <a:srgbClr val="000000"/>
              </a:solidFill>
              <a:round/>
              <a:headEnd/>
              <a:tailEnd/>
            </a:ln>
          </p:spPr>
          <p:txBody>
            <a:bodyPr/>
            <a:lstStyle/>
            <a:p>
              <a:endParaRPr lang="fr-FR"/>
            </a:p>
          </p:txBody>
        </p:sp>
        <p:sp>
          <p:nvSpPr>
            <p:cNvPr id="179314" name="Rectangle 114"/>
            <p:cNvSpPr>
              <a:spLocks noChangeArrowheads="1"/>
            </p:cNvSpPr>
            <p:nvPr/>
          </p:nvSpPr>
          <p:spPr bwMode="auto">
            <a:xfrm>
              <a:off x="421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9315" name="Line 115"/>
            <p:cNvSpPr>
              <a:spLocks noChangeShapeType="1"/>
            </p:cNvSpPr>
            <p:nvPr/>
          </p:nvSpPr>
          <p:spPr bwMode="auto">
            <a:xfrm flipV="1">
              <a:off x="4556" y="1606"/>
              <a:ext cx="1" cy="32"/>
            </a:xfrm>
            <a:prstGeom prst="line">
              <a:avLst/>
            </a:prstGeom>
            <a:noFill/>
            <a:ln w="0">
              <a:solidFill>
                <a:srgbClr val="000000"/>
              </a:solidFill>
              <a:round/>
              <a:headEnd/>
              <a:tailEnd/>
            </a:ln>
          </p:spPr>
          <p:txBody>
            <a:bodyPr/>
            <a:lstStyle/>
            <a:p>
              <a:endParaRPr lang="fr-FR"/>
            </a:p>
          </p:txBody>
        </p:sp>
        <p:sp>
          <p:nvSpPr>
            <p:cNvPr id="179316" name="Line 116"/>
            <p:cNvSpPr>
              <a:spLocks noChangeShapeType="1"/>
            </p:cNvSpPr>
            <p:nvPr/>
          </p:nvSpPr>
          <p:spPr bwMode="auto">
            <a:xfrm>
              <a:off x="4556" y="559"/>
              <a:ext cx="1" cy="32"/>
            </a:xfrm>
            <a:prstGeom prst="line">
              <a:avLst/>
            </a:prstGeom>
            <a:noFill/>
            <a:ln w="0">
              <a:solidFill>
                <a:srgbClr val="000000"/>
              </a:solidFill>
              <a:round/>
              <a:headEnd/>
              <a:tailEnd/>
            </a:ln>
          </p:spPr>
          <p:txBody>
            <a:bodyPr/>
            <a:lstStyle/>
            <a:p>
              <a:endParaRPr lang="fr-FR"/>
            </a:p>
          </p:txBody>
        </p:sp>
        <p:sp>
          <p:nvSpPr>
            <p:cNvPr id="179317" name="Rectangle 117"/>
            <p:cNvSpPr>
              <a:spLocks noChangeArrowheads="1"/>
            </p:cNvSpPr>
            <p:nvPr/>
          </p:nvSpPr>
          <p:spPr bwMode="auto">
            <a:xfrm>
              <a:off x="455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9318" name="Line 118"/>
            <p:cNvSpPr>
              <a:spLocks noChangeShapeType="1"/>
            </p:cNvSpPr>
            <p:nvPr/>
          </p:nvSpPr>
          <p:spPr bwMode="auto">
            <a:xfrm flipV="1">
              <a:off x="4890" y="1606"/>
              <a:ext cx="1" cy="32"/>
            </a:xfrm>
            <a:prstGeom prst="line">
              <a:avLst/>
            </a:prstGeom>
            <a:noFill/>
            <a:ln w="0">
              <a:solidFill>
                <a:srgbClr val="000000"/>
              </a:solidFill>
              <a:round/>
              <a:headEnd/>
              <a:tailEnd/>
            </a:ln>
          </p:spPr>
          <p:txBody>
            <a:bodyPr/>
            <a:lstStyle/>
            <a:p>
              <a:endParaRPr lang="fr-FR"/>
            </a:p>
          </p:txBody>
        </p:sp>
        <p:sp>
          <p:nvSpPr>
            <p:cNvPr id="179319" name="Line 119"/>
            <p:cNvSpPr>
              <a:spLocks noChangeShapeType="1"/>
            </p:cNvSpPr>
            <p:nvPr/>
          </p:nvSpPr>
          <p:spPr bwMode="auto">
            <a:xfrm>
              <a:off x="4890" y="559"/>
              <a:ext cx="1" cy="32"/>
            </a:xfrm>
            <a:prstGeom prst="line">
              <a:avLst/>
            </a:prstGeom>
            <a:noFill/>
            <a:ln w="0">
              <a:solidFill>
                <a:srgbClr val="000000"/>
              </a:solidFill>
              <a:round/>
              <a:headEnd/>
              <a:tailEnd/>
            </a:ln>
          </p:spPr>
          <p:txBody>
            <a:bodyPr/>
            <a:lstStyle/>
            <a:p>
              <a:endParaRPr lang="fr-FR"/>
            </a:p>
          </p:txBody>
        </p:sp>
        <p:sp>
          <p:nvSpPr>
            <p:cNvPr id="179320" name="Rectangle 120"/>
            <p:cNvSpPr>
              <a:spLocks noChangeArrowheads="1"/>
            </p:cNvSpPr>
            <p:nvPr/>
          </p:nvSpPr>
          <p:spPr bwMode="auto">
            <a:xfrm>
              <a:off x="4855" y="1663"/>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9321" name="Line 121"/>
            <p:cNvSpPr>
              <a:spLocks noChangeShapeType="1"/>
            </p:cNvSpPr>
            <p:nvPr/>
          </p:nvSpPr>
          <p:spPr bwMode="auto">
            <a:xfrm>
              <a:off x="1534" y="1638"/>
              <a:ext cx="34" cy="1"/>
            </a:xfrm>
            <a:prstGeom prst="line">
              <a:avLst/>
            </a:prstGeom>
            <a:noFill/>
            <a:ln w="0">
              <a:solidFill>
                <a:srgbClr val="000000"/>
              </a:solidFill>
              <a:round/>
              <a:headEnd/>
              <a:tailEnd/>
            </a:ln>
          </p:spPr>
          <p:txBody>
            <a:bodyPr/>
            <a:lstStyle/>
            <a:p>
              <a:endParaRPr lang="fr-FR"/>
            </a:p>
          </p:txBody>
        </p:sp>
        <p:sp>
          <p:nvSpPr>
            <p:cNvPr id="179322" name="Line 122"/>
            <p:cNvSpPr>
              <a:spLocks noChangeShapeType="1"/>
            </p:cNvSpPr>
            <p:nvPr/>
          </p:nvSpPr>
          <p:spPr bwMode="auto">
            <a:xfrm flipH="1">
              <a:off x="4856" y="1638"/>
              <a:ext cx="34" cy="1"/>
            </a:xfrm>
            <a:prstGeom prst="line">
              <a:avLst/>
            </a:prstGeom>
            <a:noFill/>
            <a:ln w="0">
              <a:solidFill>
                <a:srgbClr val="000000"/>
              </a:solidFill>
              <a:round/>
              <a:headEnd/>
              <a:tailEnd/>
            </a:ln>
          </p:spPr>
          <p:txBody>
            <a:bodyPr/>
            <a:lstStyle/>
            <a:p>
              <a:endParaRPr lang="fr-FR"/>
            </a:p>
          </p:txBody>
        </p:sp>
        <p:sp>
          <p:nvSpPr>
            <p:cNvPr id="179323" name="Rectangle 123"/>
            <p:cNvSpPr>
              <a:spLocks noChangeArrowheads="1"/>
            </p:cNvSpPr>
            <p:nvPr/>
          </p:nvSpPr>
          <p:spPr bwMode="auto">
            <a:xfrm>
              <a:off x="1334" y="1587"/>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24" name="Line 124"/>
            <p:cNvSpPr>
              <a:spLocks noChangeShapeType="1"/>
            </p:cNvSpPr>
            <p:nvPr/>
          </p:nvSpPr>
          <p:spPr bwMode="auto">
            <a:xfrm>
              <a:off x="1534" y="1370"/>
              <a:ext cx="34" cy="1"/>
            </a:xfrm>
            <a:prstGeom prst="line">
              <a:avLst/>
            </a:prstGeom>
            <a:noFill/>
            <a:ln w="0">
              <a:solidFill>
                <a:srgbClr val="000000"/>
              </a:solidFill>
              <a:round/>
              <a:headEnd/>
              <a:tailEnd/>
            </a:ln>
          </p:spPr>
          <p:txBody>
            <a:bodyPr/>
            <a:lstStyle/>
            <a:p>
              <a:endParaRPr lang="fr-FR"/>
            </a:p>
          </p:txBody>
        </p:sp>
        <p:sp>
          <p:nvSpPr>
            <p:cNvPr id="179325" name="Line 125"/>
            <p:cNvSpPr>
              <a:spLocks noChangeShapeType="1"/>
            </p:cNvSpPr>
            <p:nvPr/>
          </p:nvSpPr>
          <p:spPr bwMode="auto">
            <a:xfrm flipH="1">
              <a:off x="4856" y="1370"/>
              <a:ext cx="34" cy="1"/>
            </a:xfrm>
            <a:prstGeom prst="line">
              <a:avLst/>
            </a:prstGeom>
            <a:noFill/>
            <a:ln w="0">
              <a:solidFill>
                <a:srgbClr val="000000"/>
              </a:solidFill>
              <a:round/>
              <a:headEnd/>
              <a:tailEnd/>
            </a:ln>
          </p:spPr>
          <p:txBody>
            <a:bodyPr/>
            <a:lstStyle/>
            <a:p>
              <a:endParaRPr lang="fr-FR"/>
            </a:p>
          </p:txBody>
        </p:sp>
        <p:sp>
          <p:nvSpPr>
            <p:cNvPr id="179326" name="Rectangle 126"/>
            <p:cNvSpPr>
              <a:spLocks noChangeArrowheads="1"/>
            </p:cNvSpPr>
            <p:nvPr/>
          </p:nvSpPr>
          <p:spPr bwMode="auto">
            <a:xfrm>
              <a:off x="1254" y="1319"/>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27" name="Line 127"/>
            <p:cNvSpPr>
              <a:spLocks noChangeShapeType="1"/>
            </p:cNvSpPr>
            <p:nvPr/>
          </p:nvSpPr>
          <p:spPr bwMode="auto">
            <a:xfrm>
              <a:off x="1534" y="1102"/>
              <a:ext cx="34" cy="1"/>
            </a:xfrm>
            <a:prstGeom prst="line">
              <a:avLst/>
            </a:prstGeom>
            <a:noFill/>
            <a:ln w="0">
              <a:solidFill>
                <a:srgbClr val="000000"/>
              </a:solidFill>
              <a:round/>
              <a:headEnd/>
              <a:tailEnd/>
            </a:ln>
          </p:spPr>
          <p:txBody>
            <a:bodyPr/>
            <a:lstStyle/>
            <a:p>
              <a:endParaRPr lang="fr-FR"/>
            </a:p>
          </p:txBody>
        </p:sp>
        <p:sp>
          <p:nvSpPr>
            <p:cNvPr id="179328" name="Line 128"/>
            <p:cNvSpPr>
              <a:spLocks noChangeShapeType="1"/>
            </p:cNvSpPr>
            <p:nvPr/>
          </p:nvSpPr>
          <p:spPr bwMode="auto">
            <a:xfrm flipH="1">
              <a:off x="4856" y="1102"/>
              <a:ext cx="34" cy="1"/>
            </a:xfrm>
            <a:prstGeom prst="line">
              <a:avLst/>
            </a:prstGeom>
            <a:noFill/>
            <a:ln w="0">
              <a:solidFill>
                <a:srgbClr val="000000"/>
              </a:solidFill>
              <a:round/>
              <a:headEnd/>
              <a:tailEnd/>
            </a:ln>
          </p:spPr>
          <p:txBody>
            <a:bodyPr/>
            <a:lstStyle/>
            <a:p>
              <a:endParaRPr lang="fr-FR"/>
            </a:p>
          </p:txBody>
        </p:sp>
        <p:sp>
          <p:nvSpPr>
            <p:cNvPr id="179329" name="Rectangle 129"/>
            <p:cNvSpPr>
              <a:spLocks noChangeArrowheads="1"/>
            </p:cNvSpPr>
            <p:nvPr/>
          </p:nvSpPr>
          <p:spPr bwMode="auto">
            <a:xfrm>
              <a:off x="1361" y="1051"/>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330" name="Line 130"/>
            <p:cNvSpPr>
              <a:spLocks noChangeShapeType="1"/>
            </p:cNvSpPr>
            <p:nvPr/>
          </p:nvSpPr>
          <p:spPr bwMode="auto">
            <a:xfrm>
              <a:off x="1534" y="827"/>
              <a:ext cx="34" cy="1"/>
            </a:xfrm>
            <a:prstGeom prst="line">
              <a:avLst/>
            </a:prstGeom>
            <a:noFill/>
            <a:ln w="0">
              <a:solidFill>
                <a:srgbClr val="000000"/>
              </a:solidFill>
              <a:round/>
              <a:headEnd/>
              <a:tailEnd/>
            </a:ln>
          </p:spPr>
          <p:txBody>
            <a:bodyPr/>
            <a:lstStyle/>
            <a:p>
              <a:endParaRPr lang="fr-FR"/>
            </a:p>
          </p:txBody>
        </p:sp>
        <p:sp>
          <p:nvSpPr>
            <p:cNvPr id="179331" name="Line 131"/>
            <p:cNvSpPr>
              <a:spLocks noChangeShapeType="1"/>
            </p:cNvSpPr>
            <p:nvPr/>
          </p:nvSpPr>
          <p:spPr bwMode="auto">
            <a:xfrm flipH="1">
              <a:off x="4856" y="827"/>
              <a:ext cx="34" cy="1"/>
            </a:xfrm>
            <a:prstGeom prst="line">
              <a:avLst/>
            </a:prstGeom>
            <a:noFill/>
            <a:ln w="0">
              <a:solidFill>
                <a:srgbClr val="000000"/>
              </a:solidFill>
              <a:round/>
              <a:headEnd/>
              <a:tailEnd/>
            </a:ln>
          </p:spPr>
          <p:txBody>
            <a:bodyPr/>
            <a:lstStyle/>
            <a:p>
              <a:endParaRPr lang="fr-FR"/>
            </a:p>
          </p:txBody>
        </p:sp>
        <p:sp>
          <p:nvSpPr>
            <p:cNvPr id="179332" name="Rectangle 132"/>
            <p:cNvSpPr>
              <a:spLocks noChangeArrowheads="1"/>
            </p:cNvSpPr>
            <p:nvPr/>
          </p:nvSpPr>
          <p:spPr bwMode="auto">
            <a:xfrm>
              <a:off x="1281" y="776"/>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33" name="Line 133"/>
            <p:cNvSpPr>
              <a:spLocks noChangeShapeType="1"/>
            </p:cNvSpPr>
            <p:nvPr/>
          </p:nvSpPr>
          <p:spPr bwMode="auto">
            <a:xfrm>
              <a:off x="1534" y="559"/>
              <a:ext cx="34" cy="1"/>
            </a:xfrm>
            <a:prstGeom prst="line">
              <a:avLst/>
            </a:prstGeom>
            <a:noFill/>
            <a:ln w="0">
              <a:solidFill>
                <a:srgbClr val="000000"/>
              </a:solidFill>
              <a:round/>
              <a:headEnd/>
              <a:tailEnd/>
            </a:ln>
          </p:spPr>
          <p:txBody>
            <a:bodyPr/>
            <a:lstStyle/>
            <a:p>
              <a:endParaRPr lang="fr-FR"/>
            </a:p>
          </p:txBody>
        </p:sp>
        <p:sp>
          <p:nvSpPr>
            <p:cNvPr id="179334" name="Line 134"/>
            <p:cNvSpPr>
              <a:spLocks noChangeShapeType="1"/>
            </p:cNvSpPr>
            <p:nvPr/>
          </p:nvSpPr>
          <p:spPr bwMode="auto">
            <a:xfrm flipH="1">
              <a:off x="4856" y="559"/>
              <a:ext cx="34" cy="1"/>
            </a:xfrm>
            <a:prstGeom prst="line">
              <a:avLst/>
            </a:prstGeom>
            <a:noFill/>
            <a:ln w="0">
              <a:solidFill>
                <a:srgbClr val="000000"/>
              </a:solidFill>
              <a:round/>
              <a:headEnd/>
              <a:tailEnd/>
            </a:ln>
          </p:spPr>
          <p:txBody>
            <a:bodyPr/>
            <a:lstStyle/>
            <a:p>
              <a:endParaRPr lang="fr-FR"/>
            </a:p>
          </p:txBody>
        </p:sp>
        <p:sp>
          <p:nvSpPr>
            <p:cNvPr id="179335" name="Rectangle 135"/>
            <p:cNvSpPr>
              <a:spLocks noChangeArrowheads="1"/>
            </p:cNvSpPr>
            <p:nvPr/>
          </p:nvSpPr>
          <p:spPr bwMode="auto">
            <a:xfrm>
              <a:off x="1361" y="5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36" name="Line 136"/>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337" name="Freeform 137"/>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338" name="Line 138"/>
            <p:cNvSpPr>
              <a:spLocks noChangeShapeType="1"/>
            </p:cNvSpPr>
            <p:nvPr/>
          </p:nvSpPr>
          <p:spPr bwMode="auto">
            <a:xfrm flipV="1">
              <a:off x="1522" y="559"/>
              <a:ext cx="1" cy="1079"/>
            </a:xfrm>
            <a:prstGeom prst="line">
              <a:avLst/>
            </a:prstGeom>
            <a:noFill/>
            <a:ln w="0">
              <a:solidFill>
                <a:srgbClr val="000000"/>
              </a:solidFill>
              <a:round/>
              <a:headEnd/>
              <a:tailEnd/>
            </a:ln>
          </p:spPr>
          <p:txBody>
            <a:bodyPr/>
            <a:lstStyle/>
            <a:p>
              <a:endParaRPr lang="fr-FR"/>
            </a:p>
          </p:txBody>
        </p:sp>
        <p:sp>
          <p:nvSpPr>
            <p:cNvPr id="179339" name="Rectangle 139"/>
            <p:cNvSpPr>
              <a:spLocks noChangeArrowheads="1"/>
            </p:cNvSpPr>
            <p:nvPr/>
          </p:nvSpPr>
          <p:spPr bwMode="auto">
            <a:xfrm>
              <a:off x="2981" y="1759"/>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9340" name="Rectangle 140"/>
            <p:cNvSpPr>
              <a:spLocks noChangeArrowheads="1"/>
            </p:cNvSpPr>
            <p:nvPr/>
          </p:nvSpPr>
          <p:spPr bwMode="auto">
            <a:xfrm rot="16200000">
              <a:off x="927" y="975"/>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341" name="Rectangle 141"/>
            <p:cNvSpPr>
              <a:spLocks noChangeArrowheads="1"/>
            </p:cNvSpPr>
            <p:nvPr/>
          </p:nvSpPr>
          <p:spPr bwMode="auto">
            <a:xfrm>
              <a:off x="2093" y="322"/>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9342" name="Freeform 142"/>
            <p:cNvSpPr>
              <a:spLocks/>
            </p:cNvSpPr>
            <p:nvPr/>
          </p:nvSpPr>
          <p:spPr bwMode="auto">
            <a:xfrm>
              <a:off x="1556" y="600"/>
              <a:ext cx="3337" cy="970"/>
            </a:xfrm>
            <a:custGeom>
              <a:avLst/>
              <a:gdLst/>
              <a:ahLst/>
              <a:cxnLst>
                <a:cxn ang="0">
                  <a:pos x="34" y="0"/>
                </a:cxn>
                <a:cxn ang="0">
                  <a:pos x="74" y="0"/>
                </a:cxn>
                <a:cxn ang="0">
                  <a:pos x="113" y="0"/>
                </a:cxn>
                <a:cxn ang="0">
                  <a:pos x="153" y="760"/>
                </a:cxn>
                <a:cxn ang="0">
                  <a:pos x="193" y="760"/>
                </a:cxn>
                <a:cxn ang="0">
                  <a:pos x="232" y="760"/>
                </a:cxn>
                <a:cxn ang="0">
                  <a:pos x="266" y="0"/>
                </a:cxn>
                <a:cxn ang="0">
                  <a:pos x="306" y="0"/>
                </a:cxn>
                <a:cxn ang="0">
                  <a:pos x="346" y="0"/>
                </a:cxn>
                <a:cxn ang="0">
                  <a:pos x="380" y="760"/>
                </a:cxn>
                <a:cxn ang="0">
                  <a:pos x="419" y="760"/>
                </a:cxn>
                <a:cxn ang="0">
                  <a:pos x="459" y="760"/>
                </a:cxn>
                <a:cxn ang="0">
                  <a:pos x="499" y="0"/>
                </a:cxn>
                <a:cxn ang="0">
                  <a:pos x="539" y="0"/>
                </a:cxn>
                <a:cxn ang="0">
                  <a:pos x="578" y="0"/>
                </a:cxn>
                <a:cxn ang="0">
                  <a:pos x="612" y="760"/>
                </a:cxn>
                <a:cxn ang="0">
                  <a:pos x="652" y="760"/>
                </a:cxn>
                <a:cxn ang="0">
                  <a:pos x="692" y="760"/>
                </a:cxn>
                <a:cxn ang="0">
                  <a:pos x="731" y="760"/>
                </a:cxn>
                <a:cxn ang="0">
                  <a:pos x="771" y="0"/>
                </a:cxn>
                <a:cxn ang="0">
                  <a:pos x="811" y="0"/>
                </a:cxn>
                <a:cxn ang="0">
                  <a:pos x="850" y="0"/>
                </a:cxn>
                <a:cxn ang="0">
                  <a:pos x="890" y="760"/>
                </a:cxn>
                <a:cxn ang="0">
                  <a:pos x="930" y="760"/>
                </a:cxn>
                <a:cxn ang="0">
                  <a:pos x="969" y="760"/>
                </a:cxn>
                <a:cxn ang="0">
                  <a:pos x="1003" y="0"/>
                </a:cxn>
                <a:cxn ang="0">
                  <a:pos x="1043" y="0"/>
                </a:cxn>
                <a:cxn ang="0">
                  <a:pos x="1083" y="0"/>
                </a:cxn>
                <a:cxn ang="0">
                  <a:pos x="1122" y="760"/>
                </a:cxn>
                <a:cxn ang="0">
                  <a:pos x="1162" y="760"/>
                </a:cxn>
                <a:cxn ang="0">
                  <a:pos x="1202" y="760"/>
                </a:cxn>
                <a:cxn ang="0">
                  <a:pos x="1242" y="0"/>
                </a:cxn>
                <a:cxn ang="0">
                  <a:pos x="1281" y="0"/>
                </a:cxn>
                <a:cxn ang="0">
                  <a:pos x="1321" y="0"/>
                </a:cxn>
                <a:cxn ang="0">
                  <a:pos x="1361" y="760"/>
                </a:cxn>
                <a:cxn ang="0">
                  <a:pos x="1400" y="760"/>
                </a:cxn>
                <a:cxn ang="0">
                  <a:pos x="1440" y="760"/>
                </a:cxn>
                <a:cxn ang="0">
                  <a:pos x="1480" y="0"/>
                </a:cxn>
                <a:cxn ang="0">
                  <a:pos x="1519" y="0"/>
                </a:cxn>
                <a:cxn ang="0">
                  <a:pos x="1559" y="0"/>
                </a:cxn>
                <a:cxn ang="0">
                  <a:pos x="1593" y="760"/>
                </a:cxn>
                <a:cxn ang="0">
                  <a:pos x="1633" y="760"/>
                </a:cxn>
                <a:cxn ang="0">
                  <a:pos x="1672" y="760"/>
                </a:cxn>
                <a:cxn ang="0">
                  <a:pos x="1712" y="760"/>
                </a:cxn>
                <a:cxn ang="0">
                  <a:pos x="1746" y="0"/>
                </a:cxn>
                <a:cxn ang="0">
                  <a:pos x="1786" y="0"/>
                </a:cxn>
                <a:cxn ang="0">
                  <a:pos x="1826" y="0"/>
                </a:cxn>
                <a:cxn ang="0">
                  <a:pos x="1860" y="760"/>
                </a:cxn>
                <a:cxn ang="0">
                  <a:pos x="1899" y="760"/>
                </a:cxn>
                <a:cxn ang="0">
                  <a:pos x="1939" y="760"/>
                </a:cxn>
                <a:cxn ang="0">
                  <a:pos x="1973" y="0"/>
                </a:cxn>
                <a:cxn ang="0">
                  <a:pos x="2013" y="0"/>
                </a:cxn>
                <a:cxn ang="0">
                  <a:pos x="2052" y="0"/>
                </a:cxn>
                <a:cxn ang="0">
                  <a:pos x="2086" y="760"/>
                </a:cxn>
                <a:cxn ang="0">
                  <a:pos x="2126" y="760"/>
                </a:cxn>
                <a:cxn ang="0">
                  <a:pos x="2166" y="760"/>
                </a:cxn>
                <a:cxn ang="0">
                  <a:pos x="2205" y="760"/>
                </a:cxn>
                <a:cxn ang="0">
                  <a:pos x="2245" y="0"/>
                </a:cxn>
                <a:cxn ang="0">
                  <a:pos x="2285" y="0"/>
                </a:cxn>
                <a:cxn ang="0">
                  <a:pos x="2324" y="0"/>
                </a:cxn>
                <a:cxn ang="0">
                  <a:pos x="2358" y="760"/>
                </a:cxn>
                <a:cxn ang="0">
                  <a:pos x="2398" y="760"/>
                </a:cxn>
                <a:cxn ang="0">
                  <a:pos x="2438" y="760"/>
                </a:cxn>
              </a:cxnLst>
              <a:rect l="0" t="0" r="r" b="b"/>
              <a:pathLst>
                <a:path w="2455" h="760">
                  <a:moveTo>
                    <a:pt x="0" y="0"/>
                  </a:moveTo>
                  <a:lnTo>
                    <a:pt x="6" y="0"/>
                  </a:lnTo>
                  <a:lnTo>
                    <a:pt x="11" y="0"/>
                  </a:lnTo>
                  <a:lnTo>
                    <a:pt x="17" y="0"/>
                  </a:lnTo>
                  <a:lnTo>
                    <a:pt x="23" y="0"/>
                  </a:lnTo>
                  <a:lnTo>
                    <a:pt x="28" y="0"/>
                  </a:lnTo>
                  <a:lnTo>
                    <a:pt x="34" y="0"/>
                  </a:lnTo>
                  <a:lnTo>
                    <a:pt x="40" y="0"/>
                  </a:lnTo>
                  <a:lnTo>
                    <a:pt x="45" y="0"/>
                  </a:lnTo>
                  <a:lnTo>
                    <a:pt x="51" y="0"/>
                  </a:lnTo>
                  <a:lnTo>
                    <a:pt x="57" y="0"/>
                  </a:lnTo>
                  <a:lnTo>
                    <a:pt x="62" y="0"/>
                  </a:lnTo>
                  <a:lnTo>
                    <a:pt x="68" y="0"/>
                  </a:lnTo>
                  <a:lnTo>
                    <a:pt x="74" y="0"/>
                  </a:lnTo>
                  <a:lnTo>
                    <a:pt x="79" y="0"/>
                  </a:lnTo>
                  <a:lnTo>
                    <a:pt x="85" y="0"/>
                  </a:lnTo>
                  <a:lnTo>
                    <a:pt x="91" y="0"/>
                  </a:lnTo>
                  <a:lnTo>
                    <a:pt x="96" y="0"/>
                  </a:lnTo>
                  <a:lnTo>
                    <a:pt x="102" y="0"/>
                  </a:lnTo>
                  <a:lnTo>
                    <a:pt x="108" y="0"/>
                  </a:lnTo>
                  <a:lnTo>
                    <a:pt x="113" y="0"/>
                  </a:lnTo>
                  <a:lnTo>
                    <a:pt x="119" y="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4" y="0"/>
                  </a:lnTo>
                  <a:lnTo>
                    <a:pt x="249" y="0"/>
                  </a:lnTo>
                  <a:lnTo>
                    <a:pt x="255" y="0"/>
                  </a:lnTo>
                  <a:lnTo>
                    <a:pt x="261" y="0"/>
                  </a:lnTo>
                  <a:lnTo>
                    <a:pt x="266" y="0"/>
                  </a:lnTo>
                  <a:lnTo>
                    <a:pt x="272" y="0"/>
                  </a:lnTo>
                  <a:lnTo>
                    <a:pt x="278" y="0"/>
                  </a:lnTo>
                  <a:lnTo>
                    <a:pt x="283" y="0"/>
                  </a:lnTo>
                  <a:lnTo>
                    <a:pt x="289" y="0"/>
                  </a:lnTo>
                  <a:lnTo>
                    <a:pt x="295" y="0"/>
                  </a:lnTo>
                  <a:lnTo>
                    <a:pt x="300" y="0"/>
                  </a:lnTo>
                  <a:lnTo>
                    <a:pt x="306" y="0"/>
                  </a:lnTo>
                  <a:lnTo>
                    <a:pt x="312" y="0"/>
                  </a:lnTo>
                  <a:lnTo>
                    <a:pt x="317" y="0"/>
                  </a:lnTo>
                  <a:lnTo>
                    <a:pt x="323" y="0"/>
                  </a:lnTo>
                  <a:lnTo>
                    <a:pt x="329" y="0"/>
                  </a:lnTo>
                  <a:lnTo>
                    <a:pt x="334" y="0"/>
                  </a:lnTo>
                  <a:lnTo>
                    <a:pt x="340" y="0"/>
                  </a:lnTo>
                  <a:lnTo>
                    <a:pt x="346" y="0"/>
                  </a:lnTo>
                  <a:lnTo>
                    <a:pt x="351" y="0"/>
                  </a:lnTo>
                  <a:lnTo>
                    <a:pt x="357" y="0"/>
                  </a:lnTo>
                  <a:lnTo>
                    <a:pt x="363" y="0"/>
                  </a:lnTo>
                  <a:lnTo>
                    <a:pt x="368" y="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0"/>
                  </a:lnTo>
                  <a:lnTo>
                    <a:pt x="499" y="0"/>
                  </a:lnTo>
                  <a:lnTo>
                    <a:pt x="504" y="0"/>
                  </a:lnTo>
                  <a:lnTo>
                    <a:pt x="510" y="0"/>
                  </a:lnTo>
                  <a:lnTo>
                    <a:pt x="516" y="0"/>
                  </a:lnTo>
                  <a:lnTo>
                    <a:pt x="521" y="0"/>
                  </a:lnTo>
                  <a:lnTo>
                    <a:pt x="527" y="0"/>
                  </a:lnTo>
                  <a:lnTo>
                    <a:pt x="533" y="0"/>
                  </a:lnTo>
                  <a:lnTo>
                    <a:pt x="539" y="0"/>
                  </a:lnTo>
                  <a:lnTo>
                    <a:pt x="544" y="0"/>
                  </a:lnTo>
                  <a:lnTo>
                    <a:pt x="550" y="0"/>
                  </a:lnTo>
                  <a:lnTo>
                    <a:pt x="556" y="0"/>
                  </a:lnTo>
                  <a:lnTo>
                    <a:pt x="561" y="0"/>
                  </a:lnTo>
                  <a:lnTo>
                    <a:pt x="567" y="0"/>
                  </a:lnTo>
                  <a:lnTo>
                    <a:pt x="573" y="0"/>
                  </a:lnTo>
                  <a:lnTo>
                    <a:pt x="578" y="0"/>
                  </a:lnTo>
                  <a:lnTo>
                    <a:pt x="584" y="0"/>
                  </a:lnTo>
                  <a:lnTo>
                    <a:pt x="590" y="0"/>
                  </a:lnTo>
                  <a:lnTo>
                    <a:pt x="595" y="0"/>
                  </a:lnTo>
                  <a:lnTo>
                    <a:pt x="601" y="0"/>
                  </a:lnTo>
                  <a:lnTo>
                    <a:pt x="607" y="0"/>
                  </a:lnTo>
                  <a:lnTo>
                    <a:pt x="612" y="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0"/>
                  </a:lnTo>
                  <a:lnTo>
                    <a:pt x="743" y="0"/>
                  </a:lnTo>
                  <a:lnTo>
                    <a:pt x="748" y="0"/>
                  </a:lnTo>
                  <a:lnTo>
                    <a:pt x="754" y="0"/>
                  </a:lnTo>
                  <a:lnTo>
                    <a:pt x="760" y="0"/>
                  </a:lnTo>
                  <a:lnTo>
                    <a:pt x="765" y="0"/>
                  </a:lnTo>
                  <a:lnTo>
                    <a:pt x="771" y="0"/>
                  </a:lnTo>
                  <a:lnTo>
                    <a:pt x="777" y="0"/>
                  </a:lnTo>
                  <a:lnTo>
                    <a:pt x="782" y="0"/>
                  </a:lnTo>
                  <a:lnTo>
                    <a:pt x="788" y="0"/>
                  </a:lnTo>
                  <a:lnTo>
                    <a:pt x="794" y="0"/>
                  </a:lnTo>
                  <a:lnTo>
                    <a:pt x="799" y="0"/>
                  </a:lnTo>
                  <a:lnTo>
                    <a:pt x="805" y="0"/>
                  </a:lnTo>
                  <a:lnTo>
                    <a:pt x="811" y="0"/>
                  </a:lnTo>
                  <a:lnTo>
                    <a:pt x="816" y="0"/>
                  </a:lnTo>
                  <a:lnTo>
                    <a:pt x="822" y="0"/>
                  </a:lnTo>
                  <a:lnTo>
                    <a:pt x="828" y="0"/>
                  </a:lnTo>
                  <a:lnTo>
                    <a:pt x="833" y="0"/>
                  </a:lnTo>
                  <a:lnTo>
                    <a:pt x="839" y="0"/>
                  </a:lnTo>
                  <a:lnTo>
                    <a:pt x="845" y="0"/>
                  </a:lnTo>
                  <a:lnTo>
                    <a:pt x="850" y="0"/>
                  </a:lnTo>
                  <a:lnTo>
                    <a:pt x="856" y="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1" y="0"/>
                  </a:lnTo>
                  <a:lnTo>
                    <a:pt x="986" y="0"/>
                  </a:lnTo>
                  <a:lnTo>
                    <a:pt x="992" y="0"/>
                  </a:lnTo>
                  <a:lnTo>
                    <a:pt x="998" y="0"/>
                  </a:lnTo>
                  <a:lnTo>
                    <a:pt x="1003" y="0"/>
                  </a:lnTo>
                  <a:lnTo>
                    <a:pt x="1009" y="0"/>
                  </a:lnTo>
                  <a:lnTo>
                    <a:pt x="1015" y="0"/>
                  </a:lnTo>
                  <a:lnTo>
                    <a:pt x="1020" y="0"/>
                  </a:lnTo>
                  <a:lnTo>
                    <a:pt x="1026" y="0"/>
                  </a:lnTo>
                  <a:lnTo>
                    <a:pt x="1032" y="0"/>
                  </a:lnTo>
                  <a:lnTo>
                    <a:pt x="1037" y="0"/>
                  </a:lnTo>
                  <a:lnTo>
                    <a:pt x="1043" y="0"/>
                  </a:lnTo>
                  <a:lnTo>
                    <a:pt x="1049" y="0"/>
                  </a:lnTo>
                  <a:lnTo>
                    <a:pt x="1054" y="0"/>
                  </a:lnTo>
                  <a:lnTo>
                    <a:pt x="1060" y="0"/>
                  </a:lnTo>
                  <a:lnTo>
                    <a:pt x="1066" y="0"/>
                  </a:lnTo>
                  <a:lnTo>
                    <a:pt x="1071" y="0"/>
                  </a:lnTo>
                  <a:lnTo>
                    <a:pt x="1077" y="0"/>
                  </a:lnTo>
                  <a:lnTo>
                    <a:pt x="1083" y="0"/>
                  </a:lnTo>
                  <a:lnTo>
                    <a:pt x="1088" y="0"/>
                  </a:lnTo>
                  <a:lnTo>
                    <a:pt x="1094" y="0"/>
                  </a:lnTo>
                  <a:lnTo>
                    <a:pt x="1100" y="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760"/>
                  </a:lnTo>
                  <a:lnTo>
                    <a:pt x="1361" y="760"/>
                  </a:lnTo>
                  <a:lnTo>
                    <a:pt x="1366" y="760"/>
                  </a:lnTo>
                  <a:lnTo>
                    <a:pt x="1372" y="760"/>
                  </a:lnTo>
                  <a:lnTo>
                    <a:pt x="1378" y="760"/>
                  </a:lnTo>
                  <a:lnTo>
                    <a:pt x="1383" y="760"/>
                  </a:lnTo>
                  <a:lnTo>
                    <a:pt x="1389" y="760"/>
                  </a:lnTo>
                  <a:lnTo>
                    <a:pt x="1395" y="760"/>
                  </a:lnTo>
                  <a:lnTo>
                    <a:pt x="1400" y="760"/>
                  </a:lnTo>
                  <a:lnTo>
                    <a:pt x="1406" y="76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18" y="0"/>
                  </a:lnTo>
                  <a:lnTo>
                    <a:pt x="1723" y="0"/>
                  </a:lnTo>
                  <a:lnTo>
                    <a:pt x="1729" y="0"/>
                  </a:lnTo>
                  <a:lnTo>
                    <a:pt x="1735" y="0"/>
                  </a:lnTo>
                  <a:lnTo>
                    <a:pt x="1740" y="0"/>
                  </a:lnTo>
                  <a:lnTo>
                    <a:pt x="1746" y="0"/>
                  </a:lnTo>
                  <a:lnTo>
                    <a:pt x="1752" y="0"/>
                  </a:lnTo>
                  <a:lnTo>
                    <a:pt x="1757" y="0"/>
                  </a:lnTo>
                  <a:lnTo>
                    <a:pt x="1763" y="0"/>
                  </a:lnTo>
                  <a:lnTo>
                    <a:pt x="1769" y="0"/>
                  </a:lnTo>
                  <a:lnTo>
                    <a:pt x="1774" y="0"/>
                  </a:lnTo>
                  <a:lnTo>
                    <a:pt x="1780" y="0"/>
                  </a:lnTo>
                  <a:lnTo>
                    <a:pt x="1786" y="0"/>
                  </a:lnTo>
                  <a:lnTo>
                    <a:pt x="1791" y="0"/>
                  </a:lnTo>
                  <a:lnTo>
                    <a:pt x="1797" y="0"/>
                  </a:lnTo>
                  <a:lnTo>
                    <a:pt x="1803" y="0"/>
                  </a:lnTo>
                  <a:lnTo>
                    <a:pt x="1809" y="0"/>
                  </a:lnTo>
                  <a:lnTo>
                    <a:pt x="1814" y="0"/>
                  </a:lnTo>
                  <a:lnTo>
                    <a:pt x="1820" y="0"/>
                  </a:lnTo>
                  <a:lnTo>
                    <a:pt x="1826" y="0"/>
                  </a:lnTo>
                  <a:lnTo>
                    <a:pt x="1831" y="0"/>
                  </a:lnTo>
                  <a:lnTo>
                    <a:pt x="1837" y="0"/>
                  </a:lnTo>
                  <a:lnTo>
                    <a:pt x="1843" y="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2" y="0"/>
                  </a:lnTo>
                  <a:lnTo>
                    <a:pt x="1967" y="0"/>
                  </a:lnTo>
                  <a:lnTo>
                    <a:pt x="1973" y="0"/>
                  </a:lnTo>
                  <a:lnTo>
                    <a:pt x="1979" y="0"/>
                  </a:lnTo>
                  <a:lnTo>
                    <a:pt x="1984" y="0"/>
                  </a:lnTo>
                  <a:lnTo>
                    <a:pt x="1990" y="0"/>
                  </a:lnTo>
                  <a:lnTo>
                    <a:pt x="1996" y="0"/>
                  </a:lnTo>
                  <a:lnTo>
                    <a:pt x="2001" y="0"/>
                  </a:lnTo>
                  <a:lnTo>
                    <a:pt x="2007" y="0"/>
                  </a:lnTo>
                  <a:lnTo>
                    <a:pt x="2013" y="0"/>
                  </a:lnTo>
                  <a:lnTo>
                    <a:pt x="2018" y="0"/>
                  </a:lnTo>
                  <a:lnTo>
                    <a:pt x="2024" y="0"/>
                  </a:lnTo>
                  <a:lnTo>
                    <a:pt x="2030" y="0"/>
                  </a:lnTo>
                  <a:lnTo>
                    <a:pt x="2035" y="0"/>
                  </a:lnTo>
                  <a:lnTo>
                    <a:pt x="2041" y="0"/>
                  </a:lnTo>
                  <a:lnTo>
                    <a:pt x="2047" y="0"/>
                  </a:lnTo>
                  <a:lnTo>
                    <a:pt x="2052" y="0"/>
                  </a:lnTo>
                  <a:lnTo>
                    <a:pt x="2058" y="0"/>
                  </a:lnTo>
                  <a:lnTo>
                    <a:pt x="2064" y="0"/>
                  </a:lnTo>
                  <a:lnTo>
                    <a:pt x="2069" y="0"/>
                  </a:lnTo>
                  <a:lnTo>
                    <a:pt x="2075" y="0"/>
                  </a:lnTo>
                  <a:lnTo>
                    <a:pt x="2081" y="0"/>
                  </a:lnTo>
                  <a:lnTo>
                    <a:pt x="2086" y="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0"/>
                  </a:lnTo>
                  <a:lnTo>
                    <a:pt x="2217" y="0"/>
                  </a:lnTo>
                  <a:lnTo>
                    <a:pt x="2222" y="0"/>
                  </a:lnTo>
                  <a:lnTo>
                    <a:pt x="2228" y="0"/>
                  </a:lnTo>
                  <a:lnTo>
                    <a:pt x="2234" y="0"/>
                  </a:lnTo>
                  <a:lnTo>
                    <a:pt x="2239" y="0"/>
                  </a:lnTo>
                  <a:lnTo>
                    <a:pt x="2245" y="0"/>
                  </a:lnTo>
                  <a:lnTo>
                    <a:pt x="2251" y="0"/>
                  </a:lnTo>
                  <a:lnTo>
                    <a:pt x="2256" y="0"/>
                  </a:lnTo>
                  <a:lnTo>
                    <a:pt x="2262" y="0"/>
                  </a:lnTo>
                  <a:lnTo>
                    <a:pt x="2268" y="0"/>
                  </a:lnTo>
                  <a:lnTo>
                    <a:pt x="2273" y="0"/>
                  </a:lnTo>
                  <a:lnTo>
                    <a:pt x="2279" y="0"/>
                  </a:lnTo>
                  <a:lnTo>
                    <a:pt x="2285" y="0"/>
                  </a:lnTo>
                  <a:lnTo>
                    <a:pt x="2290" y="0"/>
                  </a:lnTo>
                  <a:lnTo>
                    <a:pt x="2296" y="0"/>
                  </a:lnTo>
                  <a:lnTo>
                    <a:pt x="2302" y="0"/>
                  </a:lnTo>
                  <a:lnTo>
                    <a:pt x="2307" y="0"/>
                  </a:lnTo>
                  <a:lnTo>
                    <a:pt x="2313" y="0"/>
                  </a:lnTo>
                  <a:lnTo>
                    <a:pt x="2319" y="0"/>
                  </a:lnTo>
                  <a:lnTo>
                    <a:pt x="2324" y="0"/>
                  </a:lnTo>
                  <a:lnTo>
                    <a:pt x="2330" y="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lnTo>
                    <a:pt x="2455" y="0"/>
                  </a:lnTo>
                </a:path>
              </a:pathLst>
            </a:custGeom>
            <a:noFill/>
            <a:ln w="28575" cmpd="sng">
              <a:solidFill>
                <a:schemeClr val="accent2"/>
              </a:solidFill>
              <a:prstDash val="solid"/>
              <a:round/>
              <a:headEnd/>
              <a:tailEnd/>
            </a:ln>
          </p:spPr>
          <p:txBody>
            <a:bodyPr/>
            <a:lstStyle/>
            <a:p>
              <a:endParaRPr lang="fr-FR"/>
            </a:p>
          </p:txBody>
        </p:sp>
      </p:grpSp>
      <p:grpSp>
        <p:nvGrpSpPr>
          <p:cNvPr id="3" name="Group 144"/>
          <p:cNvGrpSpPr>
            <a:grpSpLocks/>
          </p:cNvGrpSpPr>
          <p:nvPr/>
        </p:nvGrpSpPr>
        <p:grpSpPr bwMode="auto">
          <a:xfrm>
            <a:off x="1525466" y="3622676"/>
            <a:ext cx="5694485" cy="2600325"/>
            <a:chOff x="1041" y="2282"/>
            <a:chExt cx="3886" cy="1638"/>
          </a:xfrm>
        </p:grpSpPr>
        <p:sp>
          <p:nvSpPr>
            <p:cNvPr id="179203" name="Rectangle 3"/>
            <p:cNvSpPr>
              <a:spLocks noChangeArrowheads="1"/>
            </p:cNvSpPr>
            <p:nvPr/>
          </p:nvSpPr>
          <p:spPr bwMode="auto">
            <a:xfrm>
              <a:off x="1980" y="371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9204" name="Rectangle 4"/>
            <p:cNvSpPr>
              <a:spLocks noChangeArrowheads="1"/>
            </p:cNvSpPr>
            <p:nvPr/>
          </p:nvSpPr>
          <p:spPr bwMode="auto">
            <a:xfrm>
              <a:off x="1510" y="2500"/>
              <a:ext cx="3356" cy="1079"/>
            </a:xfrm>
            <a:prstGeom prst="rect">
              <a:avLst/>
            </a:prstGeom>
            <a:noFill/>
            <a:ln w="9525">
              <a:noFill/>
              <a:miter lim="800000"/>
              <a:headEnd/>
              <a:tailEnd/>
            </a:ln>
          </p:spPr>
          <p:txBody>
            <a:bodyPr/>
            <a:lstStyle/>
            <a:p>
              <a:endParaRPr lang="fr-FR"/>
            </a:p>
          </p:txBody>
        </p:sp>
        <p:sp>
          <p:nvSpPr>
            <p:cNvPr id="179205" name="Rectangle 5"/>
            <p:cNvSpPr>
              <a:spLocks noChangeArrowheads="1"/>
            </p:cNvSpPr>
            <p:nvPr/>
          </p:nvSpPr>
          <p:spPr bwMode="auto">
            <a:xfrm>
              <a:off x="1510" y="2500"/>
              <a:ext cx="3356" cy="1079"/>
            </a:xfrm>
            <a:prstGeom prst="rect">
              <a:avLst/>
            </a:prstGeom>
            <a:noFill/>
            <a:ln w="0">
              <a:solidFill>
                <a:srgbClr val="FFFFFF"/>
              </a:solidFill>
              <a:miter lim="800000"/>
              <a:headEnd/>
              <a:tailEnd/>
            </a:ln>
          </p:spPr>
          <p:txBody>
            <a:bodyPr/>
            <a:lstStyle/>
            <a:p>
              <a:endParaRPr lang="fr-FR"/>
            </a:p>
          </p:txBody>
        </p:sp>
        <p:sp>
          <p:nvSpPr>
            <p:cNvPr id="179206" name="Freeform 6"/>
            <p:cNvSpPr>
              <a:spLocks/>
            </p:cNvSpPr>
            <p:nvPr/>
          </p:nvSpPr>
          <p:spPr bwMode="auto">
            <a:xfrm>
              <a:off x="1510"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7" name="Freeform 7"/>
            <p:cNvSpPr>
              <a:spLocks/>
            </p:cNvSpPr>
            <p:nvPr/>
          </p:nvSpPr>
          <p:spPr bwMode="auto">
            <a:xfrm>
              <a:off x="4866"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8" name="Freeform 8"/>
            <p:cNvSpPr>
              <a:spLocks/>
            </p:cNvSpPr>
            <p:nvPr/>
          </p:nvSpPr>
          <p:spPr bwMode="auto">
            <a:xfrm>
              <a:off x="1510" y="357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09" name="Freeform 9"/>
            <p:cNvSpPr>
              <a:spLocks/>
            </p:cNvSpPr>
            <p:nvPr/>
          </p:nvSpPr>
          <p:spPr bwMode="auto">
            <a:xfrm>
              <a:off x="1510" y="338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0" name="Freeform 10"/>
            <p:cNvSpPr>
              <a:spLocks/>
            </p:cNvSpPr>
            <p:nvPr/>
          </p:nvSpPr>
          <p:spPr bwMode="auto">
            <a:xfrm>
              <a:off x="1510" y="319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1" name="Freeform 11"/>
            <p:cNvSpPr>
              <a:spLocks/>
            </p:cNvSpPr>
            <p:nvPr/>
          </p:nvSpPr>
          <p:spPr bwMode="auto">
            <a:xfrm>
              <a:off x="1510" y="299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2" name="Freeform 12"/>
            <p:cNvSpPr>
              <a:spLocks/>
            </p:cNvSpPr>
            <p:nvPr/>
          </p:nvSpPr>
          <p:spPr bwMode="auto">
            <a:xfrm>
              <a:off x="1510" y="27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3" name="Freeform 13"/>
            <p:cNvSpPr>
              <a:spLocks/>
            </p:cNvSpPr>
            <p:nvPr/>
          </p:nvSpPr>
          <p:spPr bwMode="auto">
            <a:xfrm>
              <a:off x="1510" y="25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4" name="Line 14"/>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15" name="Freeform 15"/>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16" name="Line 16"/>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7" name="Line 17"/>
            <p:cNvSpPr>
              <a:spLocks noChangeShapeType="1"/>
            </p:cNvSpPr>
            <p:nvPr/>
          </p:nvSpPr>
          <p:spPr bwMode="auto">
            <a:xfrm>
              <a:off x="1510" y="3579"/>
              <a:ext cx="3356" cy="1"/>
            </a:xfrm>
            <a:prstGeom prst="line">
              <a:avLst/>
            </a:prstGeom>
            <a:noFill/>
            <a:ln w="0">
              <a:solidFill>
                <a:srgbClr val="000000"/>
              </a:solidFill>
              <a:round/>
              <a:headEnd/>
              <a:tailEnd/>
            </a:ln>
          </p:spPr>
          <p:txBody>
            <a:bodyPr/>
            <a:lstStyle/>
            <a:p>
              <a:endParaRPr lang="fr-FR"/>
            </a:p>
          </p:txBody>
        </p:sp>
        <p:sp>
          <p:nvSpPr>
            <p:cNvPr id="179218" name="Line 18"/>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9" name="Line 19"/>
            <p:cNvSpPr>
              <a:spLocks noChangeShapeType="1"/>
            </p:cNvSpPr>
            <p:nvPr/>
          </p:nvSpPr>
          <p:spPr bwMode="auto">
            <a:xfrm flipV="1">
              <a:off x="1510" y="3547"/>
              <a:ext cx="1" cy="32"/>
            </a:xfrm>
            <a:prstGeom prst="line">
              <a:avLst/>
            </a:prstGeom>
            <a:noFill/>
            <a:ln w="0">
              <a:solidFill>
                <a:srgbClr val="000000"/>
              </a:solidFill>
              <a:round/>
              <a:headEnd/>
              <a:tailEnd/>
            </a:ln>
          </p:spPr>
          <p:txBody>
            <a:bodyPr/>
            <a:lstStyle/>
            <a:p>
              <a:endParaRPr lang="fr-FR"/>
            </a:p>
          </p:txBody>
        </p:sp>
        <p:sp>
          <p:nvSpPr>
            <p:cNvPr id="179220" name="Line 20"/>
            <p:cNvSpPr>
              <a:spLocks noChangeShapeType="1"/>
            </p:cNvSpPr>
            <p:nvPr/>
          </p:nvSpPr>
          <p:spPr bwMode="auto">
            <a:xfrm>
              <a:off x="1510" y="2500"/>
              <a:ext cx="1" cy="32"/>
            </a:xfrm>
            <a:prstGeom prst="line">
              <a:avLst/>
            </a:prstGeom>
            <a:noFill/>
            <a:ln w="0">
              <a:solidFill>
                <a:srgbClr val="000000"/>
              </a:solidFill>
              <a:round/>
              <a:headEnd/>
              <a:tailEnd/>
            </a:ln>
          </p:spPr>
          <p:txBody>
            <a:bodyPr/>
            <a:lstStyle/>
            <a:p>
              <a:endParaRPr lang="fr-FR"/>
            </a:p>
          </p:txBody>
        </p:sp>
        <p:sp>
          <p:nvSpPr>
            <p:cNvPr id="179221" name="Line 21"/>
            <p:cNvSpPr>
              <a:spLocks noChangeShapeType="1"/>
            </p:cNvSpPr>
            <p:nvPr/>
          </p:nvSpPr>
          <p:spPr bwMode="auto">
            <a:xfrm flipV="1">
              <a:off x="1844" y="3547"/>
              <a:ext cx="1" cy="32"/>
            </a:xfrm>
            <a:prstGeom prst="line">
              <a:avLst/>
            </a:prstGeom>
            <a:noFill/>
            <a:ln w="0">
              <a:solidFill>
                <a:srgbClr val="000000"/>
              </a:solidFill>
              <a:round/>
              <a:headEnd/>
              <a:tailEnd/>
            </a:ln>
          </p:spPr>
          <p:txBody>
            <a:bodyPr/>
            <a:lstStyle/>
            <a:p>
              <a:endParaRPr lang="fr-FR"/>
            </a:p>
          </p:txBody>
        </p:sp>
        <p:sp>
          <p:nvSpPr>
            <p:cNvPr id="179222" name="Line 22"/>
            <p:cNvSpPr>
              <a:spLocks noChangeShapeType="1"/>
            </p:cNvSpPr>
            <p:nvPr/>
          </p:nvSpPr>
          <p:spPr bwMode="auto">
            <a:xfrm flipV="1">
              <a:off x="2184" y="3547"/>
              <a:ext cx="1" cy="32"/>
            </a:xfrm>
            <a:prstGeom prst="line">
              <a:avLst/>
            </a:prstGeom>
            <a:noFill/>
            <a:ln w="0">
              <a:solidFill>
                <a:srgbClr val="000000"/>
              </a:solidFill>
              <a:round/>
              <a:headEnd/>
              <a:tailEnd/>
            </a:ln>
          </p:spPr>
          <p:txBody>
            <a:bodyPr/>
            <a:lstStyle/>
            <a:p>
              <a:endParaRPr lang="fr-FR"/>
            </a:p>
          </p:txBody>
        </p:sp>
        <p:sp>
          <p:nvSpPr>
            <p:cNvPr id="179223" name="Line 23"/>
            <p:cNvSpPr>
              <a:spLocks noChangeShapeType="1"/>
            </p:cNvSpPr>
            <p:nvPr/>
          </p:nvSpPr>
          <p:spPr bwMode="auto">
            <a:xfrm flipV="1">
              <a:off x="2517" y="3547"/>
              <a:ext cx="1" cy="32"/>
            </a:xfrm>
            <a:prstGeom prst="line">
              <a:avLst/>
            </a:prstGeom>
            <a:noFill/>
            <a:ln w="0">
              <a:solidFill>
                <a:srgbClr val="000000"/>
              </a:solidFill>
              <a:round/>
              <a:headEnd/>
              <a:tailEnd/>
            </a:ln>
          </p:spPr>
          <p:txBody>
            <a:bodyPr/>
            <a:lstStyle/>
            <a:p>
              <a:endParaRPr lang="fr-FR"/>
            </a:p>
          </p:txBody>
        </p:sp>
        <p:sp>
          <p:nvSpPr>
            <p:cNvPr id="179224" name="Line 24"/>
            <p:cNvSpPr>
              <a:spLocks noChangeShapeType="1"/>
            </p:cNvSpPr>
            <p:nvPr/>
          </p:nvSpPr>
          <p:spPr bwMode="auto">
            <a:xfrm flipV="1">
              <a:off x="2851" y="3547"/>
              <a:ext cx="1" cy="32"/>
            </a:xfrm>
            <a:prstGeom prst="line">
              <a:avLst/>
            </a:prstGeom>
            <a:noFill/>
            <a:ln w="0">
              <a:solidFill>
                <a:srgbClr val="000000"/>
              </a:solidFill>
              <a:round/>
              <a:headEnd/>
              <a:tailEnd/>
            </a:ln>
          </p:spPr>
          <p:txBody>
            <a:bodyPr/>
            <a:lstStyle/>
            <a:p>
              <a:endParaRPr lang="fr-FR"/>
            </a:p>
          </p:txBody>
        </p:sp>
        <p:sp>
          <p:nvSpPr>
            <p:cNvPr id="179225" name="Line 25"/>
            <p:cNvSpPr>
              <a:spLocks noChangeShapeType="1"/>
            </p:cNvSpPr>
            <p:nvPr/>
          </p:nvSpPr>
          <p:spPr bwMode="auto">
            <a:xfrm flipV="1">
              <a:off x="3191" y="3547"/>
              <a:ext cx="1" cy="32"/>
            </a:xfrm>
            <a:prstGeom prst="line">
              <a:avLst/>
            </a:prstGeom>
            <a:noFill/>
            <a:ln w="0">
              <a:solidFill>
                <a:srgbClr val="000000"/>
              </a:solidFill>
              <a:round/>
              <a:headEnd/>
              <a:tailEnd/>
            </a:ln>
          </p:spPr>
          <p:txBody>
            <a:bodyPr/>
            <a:lstStyle/>
            <a:p>
              <a:endParaRPr lang="fr-FR"/>
            </a:p>
          </p:txBody>
        </p:sp>
        <p:sp>
          <p:nvSpPr>
            <p:cNvPr id="179226" name="Line 26"/>
            <p:cNvSpPr>
              <a:spLocks noChangeShapeType="1"/>
            </p:cNvSpPr>
            <p:nvPr/>
          </p:nvSpPr>
          <p:spPr bwMode="auto">
            <a:xfrm flipV="1">
              <a:off x="3525" y="3547"/>
              <a:ext cx="1" cy="32"/>
            </a:xfrm>
            <a:prstGeom prst="line">
              <a:avLst/>
            </a:prstGeom>
            <a:noFill/>
            <a:ln w="0">
              <a:solidFill>
                <a:srgbClr val="000000"/>
              </a:solidFill>
              <a:round/>
              <a:headEnd/>
              <a:tailEnd/>
            </a:ln>
          </p:spPr>
          <p:txBody>
            <a:bodyPr/>
            <a:lstStyle/>
            <a:p>
              <a:endParaRPr lang="fr-FR"/>
            </a:p>
          </p:txBody>
        </p:sp>
        <p:sp>
          <p:nvSpPr>
            <p:cNvPr id="179227" name="Line 27"/>
            <p:cNvSpPr>
              <a:spLocks noChangeShapeType="1"/>
            </p:cNvSpPr>
            <p:nvPr/>
          </p:nvSpPr>
          <p:spPr bwMode="auto">
            <a:xfrm flipV="1">
              <a:off x="3858" y="3547"/>
              <a:ext cx="1" cy="32"/>
            </a:xfrm>
            <a:prstGeom prst="line">
              <a:avLst/>
            </a:prstGeom>
            <a:noFill/>
            <a:ln w="0">
              <a:solidFill>
                <a:srgbClr val="000000"/>
              </a:solidFill>
              <a:round/>
              <a:headEnd/>
              <a:tailEnd/>
            </a:ln>
          </p:spPr>
          <p:txBody>
            <a:bodyPr/>
            <a:lstStyle/>
            <a:p>
              <a:endParaRPr lang="fr-FR"/>
            </a:p>
          </p:txBody>
        </p:sp>
        <p:sp>
          <p:nvSpPr>
            <p:cNvPr id="179228" name="Line 28"/>
            <p:cNvSpPr>
              <a:spLocks noChangeShapeType="1"/>
            </p:cNvSpPr>
            <p:nvPr/>
          </p:nvSpPr>
          <p:spPr bwMode="auto">
            <a:xfrm flipV="1">
              <a:off x="4192" y="3547"/>
              <a:ext cx="1" cy="32"/>
            </a:xfrm>
            <a:prstGeom prst="line">
              <a:avLst/>
            </a:prstGeom>
            <a:noFill/>
            <a:ln w="0">
              <a:solidFill>
                <a:srgbClr val="000000"/>
              </a:solidFill>
              <a:round/>
              <a:headEnd/>
              <a:tailEnd/>
            </a:ln>
          </p:spPr>
          <p:txBody>
            <a:bodyPr/>
            <a:lstStyle/>
            <a:p>
              <a:endParaRPr lang="fr-FR"/>
            </a:p>
          </p:txBody>
        </p:sp>
        <p:sp>
          <p:nvSpPr>
            <p:cNvPr id="179229" name="Line 29"/>
            <p:cNvSpPr>
              <a:spLocks noChangeShapeType="1"/>
            </p:cNvSpPr>
            <p:nvPr/>
          </p:nvSpPr>
          <p:spPr bwMode="auto">
            <a:xfrm flipV="1">
              <a:off x="4532" y="3547"/>
              <a:ext cx="1" cy="32"/>
            </a:xfrm>
            <a:prstGeom prst="line">
              <a:avLst/>
            </a:prstGeom>
            <a:noFill/>
            <a:ln w="0">
              <a:solidFill>
                <a:srgbClr val="000000"/>
              </a:solidFill>
              <a:round/>
              <a:headEnd/>
              <a:tailEnd/>
            </a:ln>
          </p:spPr>
          <p:txBody>
            <a:bodyPr/>
            <a:lstStyle/>
            <a:p>
              <a:endParaRPr lang="fr-FR"/>
            </a:p>
          </p:txBody>
        </p:sp>
        <p:sp>
          <p:nvSpPr>
            <p:cNvPr id="179230" name="Line 30"/>
            <p:cNvSpPr>
              <a:spLocks noChangeShapeType="1"/>
            </p:cNvSpPr>
            <p:nvPr/>
          </p:nvSpPr>
          <p:spPr bwMode="auto">
            <a:xfrm flipV="1">
              <a:off x="4866" y="3547"/>
              <a:ext cx="1" cy="32"/>
            </a:xfrm>
            <a:prstGeom prst="line">
              <a:avLst/>
            </a:prstGeom>
            <a:noFill/>
            <a:ln w="0">
              <a:solidFill>
                <a:srgbClr val="000000"/>
              </a:solidFill>
              <a:round/>
              <a:headEnd/>
              <a:tailEnd/>
            </a:ln>
          </p:spPr>
          <p:txBody>
            <a:bodyPr/>
            <a:lstStyle/>
            <a:p>
              <a:endParaRPr lang="fr-FR"/>
            </a:p>
          </p:txBody>
        </p:sp>
        <p:sp>
          <p:nvSpPr>
            <p:cNvPr id="179231" name="Line 31"/>
            <p:cNvSpPr>
              <a:spLocks noChangeShapeType="1"/>
            </p:cNvSpPr>
            <p:nvPr/>
          </p:nvSpPr>
          <p:spPr bwMode="auto">
            <a:xfrm>
              <a:off x="4866" y="2500"/>
              <a:ext cx="1" cy="32"/>
            </a:xfrm>
            <a:prstGeom prst="line">
              <a:avLst/>
            </a:prstGeom>
            <a:noFill/>
            <a:ln w="0">
              <a:solidFill>
                <a:srgbClr val="000000"/>
              </a:solidFill>
              <a:round/>
              <a:headEnd/>
              <a:tailEnd/>
            </a:ln>
          </p:spPr>
          <p:txBody>
            <a:bodyPr/>
            <a:lstStyle/>
            <a:p>
              <a:endParaRPr lang="fr-FR"/>
            </a:p>
          </p:txBody>
        </p:sp>
        <p:sp>
          <p:nvSpPr>
            <p:cNvPr id="179232" name="Line 32"/>
            <p:cNvSpPr>
              <a:spLocks noChangeShapeType="1"/>
            </p:cNvSpPr>
            <p:nvPr/>
          </p:nvSpPr>
          <p:spPr bwMode="auto">
            <a:xfrm>
              <a:off x="1510" y="3579"/>
              <a:ext cx="34" cy="1"/>
            </a:xfrm>
            <a:prstGeom prst="line">
              <a:avLst/>
            </a:prstGeom>
            <a:noFill/>
            <a:ln w="0">
              <a:solidFill>
                <a:srgbClr val="000000"/>
              </a:solidFill>
              <a:round/>
              <a:headEnd/>
              <a:tailEnd/>
            </a:ln>
          </p:spPr>
          <p:txBody>
            <a:bodyPr/>
            <a:lstStyle/>
            <a:p>
              <a:endParaRPr lang="fr-FR"/>
            </a:p>
          </p:txBody>
        </p:sp>
        <p:sp>
          <p:nvSpPr>
            <p:cNvPr id="179233" name="Line 33"/>
            <p:cNvSpPr>
              <a:spLocks noChangeShapeType="1"/>
            </p:cNvSpPr>
            <p:nvPr/>
          </p:nvSpPr>
          <p:spPr bwMode="auto">
            <a:xfrm flipH="1">
              <a:off x="4832" y="3579"/>
              <a:ext cx="34" cy="1"/>
            </a:xfrm>
            <a:prstGeom prst="line">
              <a:avLst/>
            </a:prstGeom>
            <a:noFill/>
            <a:ln w="0">
              <a:solidFill>
                <a:srgbClr val="000000"/>
              </a:solidFill>
              <a:round/>
              <a:headEnd/>
              <a:tailEnd/>
            </a:ln>
          </p:spPr>
          <p:txBody>
            <a:bodyPr/>
            <a:lstStyle/>
            <a:p>
              <a:endParaRPr lang="fr-FR"/>
            </a:p>
          </p:txBody>
        </p:sp>
        <p:sp>
          <p:nvSpPr>
            <p:cNvPr id="179234" name="Rectangle 34"/>
            <p:cNvSpPr>
              <a:spLocks noChangeArrowheads="1"/>
            </p:cNvSpPr>
            <p:nvPr/>
          </p:nvSpPr>
          <p:spPr bwMode="auto">
            <a:xfrm>
              <a:off x="1349" y="352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35" name="Line 35"/>
            <p:cNvSpPr>
              <a:spLocks noChangeShapeType="1"/>
            </p:cNvSpPr>
            <p:nvPr/>
          </p:nvSpPr>
          <p:spPr bwMode="auto">
            <a:xfrm>
              <a:off x="1510" y="3381"/>
              <a:ext cx="34" cy="1"/>
            </a:xfrm>
            <a:prstGeom prst="line">
              <a:avLst/>
            </a:prstGeom>
            <a:noFill/>
            <a:ln w="0">
              <a:solidFill>
                <a:srgbClr val="000000"/>
              </a:solidFill>
              <a:round/>
              <a:headEnd/>
              <a:tailEnd/>
            </a:ln>
          </p:spPr>
          <p:txBody>
            <a:bodyPr/>
            <a:lstStyle/>
            <a:p>
              <a:endParaRPr lang="fr-FR"/>
            </a:p>
          </p:txBody>
        </p:sp>
        <p:sp>
          <p:nvSpPr>
            <p:cNvPr id="179236" name="Line 36"/>
            <p:cNvSpPr>
              <a:spLocks noChangeShapeType="1"/>
            </p:cNvSpPr>
            <p:nvPr/>
          </p:nvSpPr>
          <p:spPr bwMode="auto">
            <a:xfrm flipH="1">
              <a:off x="4832" y="3381"/>
              <a:ext cx="34" cy="1"/>
            </a:xfrm>
            <a:prstGeom prst="line">
              <a:avLst/>
            </a:prstGeom>
            <a:noFill/>
            <a:ln w="0">
              <a:solidFill>
                <a:srgbClr val="000000"/>
              </a:solidFill>
              <a:round/>
              <a:headEnd/>
              <a:tailEnd/>
            </a:ln>
          </p:spPr>
          <p:txBody>
            <a:bodyPr/>
            <a:lstStyle/>
            <a:p>
              <a:endParaRPr lang="fr-FR"/>
            </a:p>
          </p:txBody>
        </p:sp>
        <p:sp>
          <p:nvSpPr>
            <p:cNvPr id="179237" name="Rectangle 37"/>
            <p:cNvSpPr>
              <a:spLocks noChangeArrowheads="1"/>
            </p:cNvSpPr>
            <p:nvPr/>
          </p:nvSpPr>
          <p:spPr bwMode="auto">
            <a:xfrm>
              <a:off x="1269" y="333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9238" name="Line 38"/>
            <p:cNvSpPr>
              <a:spLocks noChangeShapeType="1"/>
            </p:cNvSpPr>
            <p:nvPr/>
          </p:nvSpPr>
          <p:spPr bwMode="auto">
            <a:xfrm>
              <a:off x="1510" y="3190"/>
              <a:ext cx="34" cy="1"/>
            </a:xfrm>
            <a:prstGeom prst="line">
              <a:avLst/>
            </a:prstGeom>
            <a:noFill/>
            <a:ln w="0">
              <a:solidFill>
                <a:srgbClr val="000000"/>
              </a:solidFill>
              <a:round/>
              <a:headEnd/>
              <a:tailEnd/>
            </a:ln>
          </p:spPr>
          <p:txBody>
            <a:bodyPr/>
            <a:lstStyle/>
            <a:p>
              <a:endParaRPr lang="fr-FR"/>
            </a:p>
          </p:txBody>
        </p:sp>
        <p:sp>
          <p:nvSpPr>
            <p:cNvPr id="179239" name="Line 39"/>
            <p:cNvSpPr>
              <a:spLocks noChangeShapeType="1"/>
            </p:cNvSpPr>
            <p:nvPr/>
          </p:nvSpPr>
          <p:spPr bwMode="auto">
            <a:xfrm flipH="1">
              <a:off x="4832" y="3190"/>
              <a:ext cx="34" cy="1"/>
            </a:xfrm>
            <a:prstGeom prst="line">
              <a:avLst/>
            </a:prstGeom>
            <a:noFill/>
            <a:ln w="0">
              <a:solidFill>
                <a:srgbClr val="000000"/>
              </a:solidFill>
              <a:round/>
              <a:headEnd/>
              <a:tailEnd/>
            </a:ln>
          </p:spPr>
          <p:txBody>
            <a:bodyPr/>
            <a:lstStyle/>
            <a:p>
              <a:endParaRPr lang="fr-FR"/>
            </a:p>
          </p:txBody>
        </p:sp>
        <p:sp>
          <p:nvSpPr>
            <p:cNvPr id="179240" name="Rectangle 40"/>
            <p:cNvSpPr>
              <a:spLocks noChangeArrowheads="1"/>
            </p:cNvSpPr>
            <p:nvPr/>
          </p:nvSpPr>
          <p:spPr bwMode="auto">
            <a:xfrm>
              <a:off x="1269" y="313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9241" name="Line 41"/>
            <p:cNvSpPr>
              <a:spLocks noChangeShapeType="1"/>
            </p:cNvSpPr>
            <p:nvPr/>
          </p:nvSpPr>
          <p:spPr bwMode="auto">
            <a:xfrm>
              <a:off x="1510" y="2992"/>
              <a:ext cx="34" cy="1"/>
            </a:xfrm>
            <a:prstGeom prst="line">
              <a:avLst/>
            </a:prstGeom>
            <a:noFill/>
            <a:ln w="0">
              <a:solidFill>
                <a:srgbClr val="000000"/>
              </a:solidFill>
              <a:round/>
              <a:headEnd/>
              <a:tailEnd/>
            </a:ln>
          </p:spPr>
          <p:txBody>
            <a:bodyPr/>
            <a:lstStyle/>
            <a:p>
              <a:endParaRPr lang="fr-FR"/>
            </a:p>
          </p:txBody>
        </p:sp>
        <p:sp>
          <p:nvSpPr>
            <p:cNvPr id="179242" name="Line 42"/>
            <p:cNvSpPr>
              <a:spLocks noChangeShapeType="1"/>
            </p:cNvSpPr>
            <p:nvPr/>
          </p:nvSpPr>
          <p:spPr bwMode="auto">
            <a:xfrm flipH="1">
              <a:off x="4832" y="2992"/>
              <a:ext cx="34" cy="1"/>
            </a:xfrm>
            <a:prstGeom prst="line">
              <a:avLst/>
            </a:prstGeom>
            <a:noFill/>
            <a:ln w="0">
              <a:solidFill>
                <a:srgbClr val="000000"/>
              </a:solidFill>
              <a:round/>
              <a:headEnd/>
              <a:tailEnd/>
            </a:ln>
          </p:spPr>
          <p:txBody>
            <a:bodyPr/>
            <a:lstStyle/>
            <a:p>
              <a:endParaRPr lang="fr-FR"/>
            </a:p>
          </p:txBody>
        </p:sp>
        <p:sp>
          <p:nvSpPr>
            <p:cNvPr id="179243" name="Rectangle 43"/>
            <p:cNvSpPr>
              <a:spLocks noChangeArrowheads="1"/>
            </p:cNvSpPr>
            <p:nvPr/>
          </p:nvSpPr>
          <p:spPr bwMode="auto">
            <a:xfrm>
              <a:off x="1269" y="294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9244" name="Line 44"/>
            <p:cNvSpPr>
              <a:spLocks noChangeShapeType="1"/>
            </p:cNvSpPr>
            <p:nvPr/>
          </p:nvSpPr>
          <p:spPr bwMode="auto">
            <a:xfrm>
              <a:off x="1510" y="2794"/>
              <a:ext cx="34" cy="1"/>
            </a:xfrm>
            <a:prstGeom prst="line">
              <a:avLst/>
            </a:prstGeom>
            <a:noFill/>
            <a:ln w="0">
              <a:solidFill>
                <a:srgbClr val="000000"/>
              </a:solidFill>
              <a:round/>
              <a:headEnd/>
              <a:tailEnd/>
            </a:ln>
          </p:spPr>
          <p:txBody>
            <a:bodyPr/>
            <a:lstStyle/>
            <a:p>
              <a:endParaRPr lang="fr-FR"/>
            </a:p>
          </p:txBody>
        </p:sp>
        <p:sp>
          <p:nvSpPr>
            <p:cNvPr id="179245" name="Line 45"/>
            <p:cNvSpPr>
              <a:spLocks noChangeShapeType="1"/>
            </p:cNvSpPr>
            <p:nvPr/>
          </p:nvSpPr>
          <p:spPr bwMode="auto">
            <a:xfrm flipH="1">
              <a:off x="4832" y="2794"/>
              <a:ext cx="34" cy="1"/>
            </a:xfrm>
            <a:prstGeom prst="line">
              <a:avLst/>
            </a:prstGeom>
            <a:noFill/>
            <a:ln w="0">
              <a:solidFill>
                <a:srgbClr val="000000"/>
              </a:solidFill>
              <a:round/>
              <a:headEnd/>
              <a:tailEnd/>
            </a:ln>
          </p:spPr>
          <p:txBody>
            <a:bodyPr/>
            <a:lstStyle/>
            <a:p>
              <a:endParaRPr lang="fr-FR"/>
            </a:p>
          </p:txBody>
        </p:sp>
        <p:sp>
          <p:nvSpPr>
            <p:cNvPr id="179246" name="Rectangle 46"/>
            <p:cNvSpPr>
              <a:spLocks noChangeArrowheads="1"/>
            </p:cNvSpPr>
            <p:nvPr/>
          </p:nvSpPr>
          <p:spPr bwMode="auto">
            <a:xfrm>
              <a:off x="1269" y="27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9247" name="Line 47"/>
            <p:cNvSpPr>
              <a:spLocks noChangeShapeType="1"/>
            </p:cNvSpPr>
            <p:nvPr/>
          </p:nvSpPr>
          <p:spPr bwMode="auto">
            <a:xfrm>
              <a:off x="1510" y="2596"/>
              <a:ext cx="34" cy="1"/>
            </a:xfrm>
            <a:prstGeom prst="line">
              <a:avLst/>
            </a:prstGeom>
            <a:noFill/>
            <a:ln w="0">
              <a:solidFill>
                <a:srgbClr val="000000"/>
              </a:solidFill>
              <a:round/>
              <a:headEnd/>
              <a:tailEnd/>
            </a:ln>
          </p:spPr>
          <p:txBody>
            <a:bodyPr/>
            <a:lstStyle/>
            <a:p>
              <a:endParaRPr lang="fr-FR"/>
            </a:p>
          </p:txBody>
        </p:sp>
        <p:sp>
          <p:nvSpPr>
            <p:cNvPr id="179248" name="Line 48"/>
            <p:cNvSpPr>
              <a:spLocks noChangeShapeType="1"/>
            </p:cNvSpPr>
            <p:nvPr/>
          </p:nvSpPr>
          <p:spPr bwMode="auto">
            <a:xfrm flipH="1">
              <a:off x="4832" y="2596"/>
              <a:ext cx="34" cy="1"/>
            </a:xfrm>
            <a:prstGeom prst="line">
              <a:avLst/>
            </a:prstGeom>
            <a:noFill/>
            <a:ln w="0">
              <a:solidFill>
                <a:srgbClr val="000000"/>
              </a:solidFill>
              <a:round/>
              <a:headEnd/>
              <a:tailEnd/>
            </a:ln>
          </p:spPr>
          <p:txBody>
            <a:bodyPr/>
            <a:lstStyle/>
            <a:p>
              <a:endParaRPr lang="fr-FR"/>
            </a:p>
          </p:txBody>
        </p:sp>
        <p:sp>
          <p:nvSpPr>
            <p:cNvPr id="179249" name="Rectangle 49"/>
            <p:cNvSpPr>
              <a:spLocks noChangeArrowheads="1"/>
            </p:cNvSpPr>
            <p:nvPr/>
          </p:nvSpPr>
          <p:spPr bwMode="auto">
            <a:xfrm>
              <a:off x="1349" y="254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50" name="Line 50"/>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51" name="Freeform 51"/>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52" name="Line 52"/>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53" name="Rectangle 53"/>
            <p:cNvSpPr>
              <a:spLocks noChangeArrowheads="1"/>
            </p:cNvSpPr>
            <p:nvPr/>
          </p:nvSpPr>
          <p:spPr bwMode="auto">
            <a:xfrm>
              <a:off x="2871" y="374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9254" name="Rectangle 54"/>
            <p:cNvSpPr>
              <a:spLocks noChangeArrowheads="1"/>
            </p:cNvSpPr>
            <p:nvPr/>
          </p:nvSpPr>
          <p:spPr bwMode="auto">
            <a:xfrm rot="16200000">
              <a:off x="870" y="291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255" name="Rectangle 55"/>
            <p:cNvSpPr>
              <a:spLocks noChangeArrowheads="1"/>
            </p:cNvSpPr>
            <p:nvPr/>
          </p:nvSpPr>
          <p:spPr bwMode="auto">
            <a:xfrm>
              <a:off x="2029" y="228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grpSp>
          <p:nvGrpSpPr>
            <p:cNvPr id="4" name="Group 56"/>
            <p:cNvGrpSpPr>
              <a:grpSpLocks/>
            </p:cNvGrpSpPr>
            <p:nvPr/>
          </p:nvGrpSpPr>
          <p:grpSpPr bwMode="auto">
            <a:xfrm>
              <a:off x="2032" y="2593"/>
              <a:ext cx="2236" cy="984"/>
              <a:chOff x="1520" y="3167"/>
              <a:chExt cx="1640" cy="765"/>
            </a:xfrm>
          </p:grpSpPr>
          <p:sp>
            <p:nvSpPr>
              <p:cNvPr id="179257" name="Freeform 57"/>
              <p:cNvSpPr>
                <a:spLocks/>
              </p:cNvSpPr>
              <p:nvPr/>
            </p:nvSpPr>
            <p:spPr bwMode="auto">
              <a:xfrm>
                <a:off x="152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8" name="Freeform 58"/>
              <p:cNvSpPr>
                <a:spLocks/>
              </p:cNvSpPr>
              <p:nvPr/>
            </p:nvSpPr>
            <p:spPr bwMode="auto">
              <a:xfrm>
                <a:off x="1928"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9" name="Freeform 59"/>
              <p:cNvSpPr>
                <a:spLocks/>
              </p:cNvSpPr>
              <p:nvPr/>
            </p:nvSpPr>
            <p:spPr bwMode="auto">
              <a:xfrm>
                <a:off x="2342"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0" name="Freeform 60"/>
              <p:cNvSpPr>
                <a:spLocks/>
              </p:cNvSpPr>
              <p:nvPr/>
            </p:nvSpPr>
            <p:spPr bwMode="auto">
              <a:xfrm>
                <a:off x="275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1" name="Freeform 61"/>
              <p:cNvSpPr>
                <a:spLocks/>
              </p:cNvSpPr>
              <p:nvPr/>
            </p:nvSpPr>
            <p:spPr bwMode="auto">
              <a:xfrm>
                <a:off x="3159"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grpSp>
        <p:sp>
          <p:nvSpPr>
            <p:cNvPr id="179262" name="Rectangle 62"/>
            <p:cNvSpPr>
              <a:spLocks noChangeArrowheads="1"/>
            </p:cNvSpPr>
            <p:nvPr/>
          </p:nvSpPr>
          <p:spPr bwMode="auto">
            <a:xfrm>
              <a:off x="1474"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1400" b="1">
                <a:latin typeface="Times New Roman" pitchFamily="18" charset="0"/>
              </a:endParaRPr>
            </a:p>
          </p:txBody>
        </p:sp>
        <p:sp>
          <p:nvSpPr>
            <p:cNvPr id="179263" name="Rectangle 63"/>
            <p:cNvSpPr>
              <a:spLocks noChangeArrowheads="1"/>
            </p:cNvSpPr>
            <p:nvPr/>
          </p:nvSpPr>
          <p:spPr bwMode="auto">
            <a:xfrm>
              <a:off x="2030"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1400" b="1">
                <a:latin typeface="Times New Roman" pitchFamily="18" charset="0"/>
              </a:endParaRPr>
            </a:p>
          </p:txBody>
        </p:sp>
        <p:sp>
          <p:nvSpPr>
            <p:cNvPr id="179264" name="Rectangle 64"/>
            <p:cNvSpPr>
              <a:spLocks noChangeArrowheads="1"/>
            </p:cNvSpPr>
            <p:nvPr/>
          </p:nvSpPr>
          <p:spPr bwMode="auto">
            <a:xfrm>
              <a:off x="2557"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1400" b="1">
                <a:latin typeface="Times New Roman" pitchFamily="18" charset="0"/>
              </a:endParaRPr>
            </a:p>
          </p:txBody>
        </p:sp>
        <p:sp>
          <p:nvSpPr>
            <p:cNvPr id="179265" name="Rectangle 65"/>
            <p:cNvSpPr>
              <a:spLocks noChangeArrowheads="1"/>
            </p:cNvSpPr>
            <p:nvPr/>
          </p:nvSpPr>
          <p:spPr bwMode="auto">
            <a:xfrm>
              <a:off x="3122"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15</a:t>
              </a:r>
              <a:endParaRPr lang="fr-FR" sz="1400" b="1">
                <a:latin typeface="Times New Roman" pitchFamily="18" charset="0"/>
              </a:endParaRPr>
            </a:p>
          </p:txBody>
        </p:sp>
        <p:sp>
          <p:nvSpPr>
            <p:cNvPr id="179266" name="Rectangle 66"/>
            <p:cNvSpPr>
              <a:spLocks noChangeArrowheads="1"/>
            </p:cNvSpPr>
            <p:nvPr/>
          </p:nvSpPr>
          <p:spPr bwMode="auto">
            <a:xfrm>
              <a:off x="3679"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1400" b="1">
                <a:latin typeface="Times New Roman" pitchFamily="18" charset="0"/>
              </a:endParaRPr>
            </a:p>
          </p:txBody>
        </p:sp>
        <p:sp>
          <p:nvSpPr>
            <p:cNvPr id="179267" name="Rectangle 67"/>
            <p:cNvSpPr>
              <a:spLocks noChangeArrowheads="1"/>
            </p:cNvSpPr>
            <p:nvPr/>
          </p:nvSpPr>
          <p:spPr bwMode="auto">
            <a:xfrm>
              <a:off x="4236"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25</a:t>
              </a:r>
              <a:endParaRPr lang="fr-FR" sz="1400" b="1">
                <a:latin typeface="Times New Roman" pitchFamily="18" charset="0"/>
              </a:endParaRPr>
            </a:p>
          </p:txBody>
        </p:sp>
        <p:sp>
          <p:nvSpPr>
            <p:cNvPr id="179268" name="Rectangle 68"/>
            <p:cNvSpPr>
              <a:spLocks noChangeArrowheads="1"/>
            </p:cNvSpPr>
            <p:nvPr/>
          </p:nvSpPr>
          <p:spPr bwMode="auto">
            <a:xfrm>
              <a:off x="4791"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1400" b="1">
                <a:latin typeface="Times New Roman" pitchFamily="18" charset="0"/>
              </a:endParaRPr>
            </a:p>
          </p:txBody>
        </p:sp>
        <p:sp>
          <p:nvSpPr>
            <p:cNvPr id="179343" name="Freeform 143"/>
            <p:cNvSpPr>
              <a:spLocks/>
            </p:cNvSpPr>
            <p:nvPr/>
          </p:nvSpPr>
          <p:spPr bwMode="auto">
            <a:xfrm>
              <a:off x="1490" y="2908"/>
              <a:ext cx="3331" cy="666"/>
            </a:xfrm>
            <a:custGeom>
              <a:avLst/>
              <a:gdLst/>
              <a:ahLst/>
              <a:cxnLst>
                <a:cxn ang="0">
                  <a:pos x="34" y="643"/>
                </a:cxn>
                <a:cxn ang="0">
                  <a:pos x="74" y="643"/>
                </a:cxn>
                <a:cxn ang="0">
                  <a:pos x="113" y="643"/>
                </a:cxn>
                <a:cxn ang="0">
                  <a:pos x="153" y="648"/>
                </a:cxn>
                <a:cxn ang="0">
                  <a:pos x="198" y="643"/>
                </a:cxn>
                <a:cxn ang="0">
                  <a:pos x="238" y="643"/>
                </a:cxn>
                <a:cxn ang="0">
                  <a:pos x="278" y="643"/>
                </a:cxn>
                <a:cxn ang="0">
                  <a:pos x="317" y="648"/>
                </a:cxn>
                <a:cxn ang="0">
                  <a:pos x="363" y="643"/>
                </a:cxn>
                <a:cxn ang="0">
                  <a:pos x="402" y="643"/>
                </a:cxn>
                <a:cxn ang="0">
                  <a:pos x="442" y="643"/>
                </a:cxn>
                <a:cxn ang="0">
                  <a:pos x="482" y="648"/>
                </a:cxn>
                <a:cxn ang="0">
                  <a:pos x="521" y="643"/>
                </a:cxn>
                <a:cxn ang="0">
                  <a:pos x="567" y="643"/>
                </a:cxn>
                <a:cxn ang="0">
                  <a:pos x="607" y="643"/>
                </a:cxn>
                <a:cxn ang="0">
                  <a:pos x="646" y="648"/>
                </a:cxn>
                <a:cxn ang="0">
                  <a:pos x="686" y="643"/>
                </a:cxn>
                <a:cxn ang="0">
                  <a:pos x="726" y="643"/>
                </a:cxn>
                <a:cxn ang="0">
                  <a:pos x="771" y="643"/>
                </a:cxn>
                <a:cxn ang="0">
                  <a:pos x="811" y="648"/>
                </a:cxn>
                <a:cxn ang="0">
                  <a:pos x="850" y="643"/>
                </a:cxn>
                <a:cxn ang="0">
                  <a:pos x="890" y="643"/>
                </a:cxn>
                <a:cxn ang="0">
                  <a:pos x="935" y="643"/>
                </a:cxn>
                <a:cxn ang="0">
                  <a:pos x="975" y="648"/>
                </a:cxn>
                <a:cxn ang="0">
                  <a:pos x="1015" y="643"/>
                </a:cxn>
                <a:cxn ang="0">
                  <a:pos x="1054" y="643"/>
                </a:cxn>
                <a:cxn ang="0">
                  <a:pos x="1094" y="643"/>
                </a:cxn>
                <a:cxn ang="0">
                  <a:pos x="1139" y="648"/>
                </a:cxn>
                <a:cxn ang="0">
                  <a:pos x="1179" y="643"/>
                </a:cxn>
                <a:cxn ang="0">
                  <a:pos x="1219" y="643"/>
                </a:cxn>
                <a:cxn ang="0">
                  <a:pos x="1259" y="643"/>
                </a:cxn>
                <a:cxn ang="0">
                  <a:pos x="1298" y="648"/>
                </a:cxn>
                <a:cxn ang="0">
                  <a:pos x="1344" y="643"/>
                </a:cxn>
                <a:cxn ang="0">
                  <a:pos x="1383" y="643"/>
                </a:cxn>
                <a:cxn ang="0">
                  <a:pos x="1423" y="643"/>
                </a:cxn>
                <a:cxn ang="0">
                  <a:pos x="1463" y="648"/>
                </a:cxn>
                <a:cxn ang="0">
                  <a:pos x="1508" y="643"/>
                </a:cxn>
                <a:cxn ang="0">
                  <a:pos x="1548" y="643"/>
                </a:cxn>
                <a:cxn ang="0">
                  <a:pos x="1587" y="643"/>
                </a:cxn>
                <a:cxn ang="0">
                  <a:pos x="1627" y="648"/>
                </a:cxn>
                <a:cxn ang="0">
                  <a:pos x="1667" y="643"/>
                </a:cxn>
                <a:cxn ang="0">
                  <a:pos x="1712" y="643"/>
                </a:cxn>
                <a:cxn ang="0">
                  <a:pos x="1752" y="643"/>
                </a:cxn>
                <a:cxn ang="0">
                  <a:pos x="1791" y="648"/>
                </a:cxn>
                <a:cxn ang="0">
                  <a:pos x="1831" y="643"/>
                </a:cxn>
                <a:cxn ang="0">
                  <a:pos x="1877" y="643"/>
                </a:cxn>
                <a:cxn ang="0">
                  <a:pos x="1916" y="643"/>
                </a:cxn>
                <a:cxn ang="0">
                  <a:pos x="1956" y="648"/>
                </a:cxn>
                <a:cxn ang="0">
                  <a:pos x="1996" y="643"/>
                </a:cxn>
                <a:cxn ang="0">
                  <a:pos x="2035" y="643"/>
                </a:cxn>
                <a:cxn ang="0">
                  <a:pos x="2081" y="643"/>
                </a:cxn>
                <a:cxn ang="0">
                  <a:pos x="2120" y="648"/>
                </a:cxn>
                <a:cxn ang="0">
                  <a:pos x="2160" y="643"/>
                </a:cxn>
                <a:cxn ang="0">
                  <a:pos x="2200" y="643"/>
                </a:cxn>
                <a:cxn ang="0">
                  <a:pos x="2239" y="643"/>
                </a:cxn>
                <a:cxn ang="0">
                  <a:pos x="2285" y="648"/>
                </a:cxn>
                <a:cxn ang="0">
                  <a:pos x="2324" y="643"/>
                </a:cxn>
                <a:cxn ang="0">
                  <a:pos x="2364" y="643"/>
                </a:cxn>
                <a:cxn ang="0">
                  <a:pos x="2404" y="643"/>
                </a:cxn>
                <a:cxn ang="0">
                  <a:pos x="2449" y="648"/>
                </a:cxn>
              </a:cxnLst>
              <a:rect l="0" t="0" r="r" b="b"/>
              <a:pathLst>
                <a:path w="2455" h="648">
                  <a:moveTo>
                    <a:pt x="0" y="643"/>
                  </a:moveTo>
                  <a:lnTo>
                    <a:pt x="6" y="643"/>
                  </a:lnTo>
                  <a:lnTo>
                    <a:pt x="17" y="648"/>
                  </a:lnTo>
                  <a:lnTo>
                    <a:pt x="23" y="648"/>
                  </a:lnTo>
                  <a:lnTo>
                    <a:pt x="34" y="643"/>
                  </a:lnTo>
                  <a:lnTo>
                    <a:pt x="40" y="643"/>
                  </a:lnTo>
                  <a:lnTo>
                    <a:pt x="51" y="643"/>
                  </a:lnTo>
                  <a:lnTo>
                    <a:pt x="57" y="643"/>
                  </a:lnTo>
                  <a:lnTo>
                    <a:pt x="68" y="643"/>
                  </a:lnTo>
                  <a:lnTo>
                    <a:pt x="74" y="643"/>
                  </a:lnTo>
                  <a:lnTo>
                    <a:pt x="79" y="0"/>
                  </a:lnTo>
                  <a:lnTo>
                    <a:pt x="91" y="643"/>
                  </a:lnTo>
                  <a:lnTo>
                    <a:pt x="96" y="643"/>
                  </a:lnTo>
                  <a:lnTo>
                    <a:pt x="108" y="643"/>
                  </a:lnTo>
                  <a:lnTo>
                    <a:pt x="113" y="643"/>
                  </a:lnTo>
                  <a:lnTo>
                    <a:pt x="125" y="643"/>
                  </a:lnTo>
                  <a:lnTo>
                    <a:pt x="130" y="643"/>
                  </a:lnTo>
                  <a:lnTo>
                    <a:pt x="142" y="648"/>
                  </a:lnTo>
                  <a:lnTo>
                    <a:pt x="147" y="648"/>
                  </a:lnTo>
                  <a:lnTo>
                    <a:pt x="153" y="648"/>
                  </a:lnTo>
                  <a:lnTo>
                    <a:pt x="164" y="643"/>
                  </a:lnTo>
                  <a:lnTo>
                    <a:pt x="170" y="643"/>
                  </a:lnTo>
                  <a:lnTo>
                    <a:pt x="181" y="648"/>
                  </a:lnTo>
                  <a:lnTo>
                    <a:pt x="187" y="648"/>
                  </a:lnTo>
                  <a:lnTo>
                    <a:pt x="198" y="643"/>
                  </a:lnTo>
                  <a:lnTo>
                    <a:pt x="204" y="643"/>
                  </a:lnTo>
                  <a:lnTo>
                    <a:pt x="215" y="643"/>
                  </a:lnTo>
                  <a:lnTo>
                    <a:pt x="221" y="643"/>
                  </a:lnTo>
                  <a:lnTo>
                    <a:pt x="227" y="643"/>
                  </a:lnTo>
                  <a:lnTo>
                    <a:pt x="238" y="643"/>
                  </a:lnTo>
                  <a:lnTo>
                    <a:pt x="244" y="430"/>
                  </a:lnTo>
                  <a:lnTo>
                    <a:pt x="255" y="643"/>
                  </a:lnTo>
                  <a:lnTo>
                    <a:pt x="261" y="643"/>
                  </a:lnTo>
                  <a:lnTo>
                    <a:pt x="272" y="643"/>
                  </a:lnTo>
                  <a:lnTo>
                    <a:pt x="278" y="643"/>
                  </a:lnTo>
                  <a:lnTo>
                    <a:pt x="289" y="643"/>
                  </a:lnTo>
                  <a:lnTo>
                    <a:pt x="295" y="643"/>
                  </a:lnTo>
                  <a:lnTo>
                    <a:pt x="300" y="648"/>
                  </a:lnTo>
                  <a:lnTo>
                    <a:pt x="312" y="648"/>
                  </a:lnTo>
                  <a:lnTo>
                    <a:pt x="317" y="648"/>
                  </a:lnTo>
                  <a:lnTo>
                    <a:pt x="329" y="643"/>
                  </a:lnTo>
                  <a:lnTo>
                    <a:pt x="334" y="643"/>
                  </a:lnTo>
                  <a:lnTo>
                    <a:pt x="346" y="648"/>
                  </a:lnTo>
                  <a:lnTo>
                    <a:pt x="351" y="648"/>
                  </a:lnTo>
                  <a:lnTo>
                    <a:pt x="363" y="643"/>
                  </a:lnTo>
                  <a:lnTo>
                    <a:pt x="368" y="643"/>
                  </a:lnTo>
                  <a:lnTo>
                    <a:pt x="374" y="643"/>
                  </a:lnTo>
                  <a:lnTo>
                    <a:pt x="385" y="643"/>
                  </a:lnTo>
                  <a:lnTo>
                    <a:pt x="391" y="643"/>
                  </a:lnTo>
                  <a:lnTo>
                    <a:pt x="402" y="643"/>
                  </a:lnTo>
                  <a:lnTo>
                    <a:pt x="408" y="521"/>
                  </a:lnTo>
                  <a:lnTo>
                    <a:pt x="419" y="643"/>
                  </a:lnTo>
                  <a:lnTo>
                    <a:pt x="425" y="643"/>
                  </a:lnTo>
                  <a:lnTo>
                    <a:pt x="431" y="643"/>
                  </a:lnTo>
                  <a:lnTo>
                    <a:pt x="442" y="643"/>
                  </a:lnTo>
                  <a:lnTo>
                    <a:pt x="448" y="643"/>
                  </a:lnTo>
                  <a:lnTo>
                    <a:pt x="459" y="643"/>
                  </a:lnTo>
                  <a:lnTo>
                    <a:pt x="465" y="648"/>
                  </a:lnTo>
                  <a:lnTo>
                    <a:pt x="476" y="648"/>
                  </a:lnTo>
                  <a:lnTo>
                    <a:pt x="482" y="648"/>
                  </a:lnTo>
                  <a:lnTo>
                    <a:pt x="493" y="643"/>
                  </a:lnTo>
                  <a:lnTo>
                    <a:pt x="499" y="643"/>
                  </a:lnTo>
                  <a:lnTo>
                    <a:pt x="504" y="648"/>
                  </a:lnTo>
                  <a:lnTo>
                    <a:pt x="516" y="648"/>
                  </a:lnTo>
                  <a:lnTo>
                    <a:pt x="521" y="643"/>
                  </a:lnTo>
                  <a:lnTo>
                    <a:pt x="533" y="643"/>
                  </a:lnTo>
                  <a:lnTo>
                    <a:pt x="539" y="643"/>
                  </a:lnTo>
                  <a:lnTo>
                    <a:pt x="550" y="643"/>
                  </a:lnTo>
                  <a:lnTo>
                    <a:pt x="556" y="643"/>
                  </a:lnTo>
                  <a:lnTo>
                    <a:pt x="567" y="643"/>
                  </a:lnTo>
                  <a:lnTo>
                    <a:pt x="573" y="558"/>
                  </a:lnTo>
                  <a:lnTo>
                    <a:pt x="578" y="643"/>
                  </a:lnTo>
                  <a:lnTo>
                    <a:pt x="590" y="643"/>
                  </a:lnTo>
                  <a:lnTo>
                    <a:pt x="595" y="643"/>
                  </a:lnTo>
                  <a:lnTo>
                    <a:pt x="607" y="643"/>
                  </a:lnTo>
                  <a:lnTo>
                    <a:pt x="612" y="643"/>
                  </a:lnTo>
                  <a:lnTo>
                    <a:pt x="624" y="643"/>
                  </a:lnTo>
                  <a:lnTo>
                    <a:pt x="629" y="648"/>
                  </a:lnTo>
                  <a:lnTo>
                    <a:pt x="641" y="648"/>
                  </a:lnTo>
                  <a:lnTo>
                    <a:pt x="646" y="648"/>
                  </a:lnTo>
                  <a:lnTo>
                    <a:pt x="652" y="643"/>
                  </a:lnTo>
                  <a:lnTo>
                    <a:pt x="663" y="643"/>
                  </a:lnTo>
                  <a:lnTo>
                    <a:pt x="669" y="648"/>
                  </a:lnTo>
                  <a:lnTo>
                    <a:pt x="680" y="648"/>
                  </a:lnTo>
                  <a:lnTo>
                    <a:pt x="686" y="643"/>
                  </a:lnTo>
                  <a:lnTo>
                    <a:pt x="697" y="643"/>
                  </a:lnTo>
                  <a:lnTo>
                    <a:pt x="703" y="643"/>
                  </a:lnTo>
                  <a:lnTo>
                    <a:pt x="714" y="643"/>
                  </a:lnTo>
                  <a:lnTo>
                    <a:pt x="720" y="643"/>
                  </a:lnTo>
                  <a:lnTo>
                    <a:pt x="726" y="643"/>
                  </a:lnTo>
                  <a:lnTo>
                    <a:pt x="737" y="579"/>
                  </a:lnTo>
                  <a:lnTo>
                    <a:pt x="743" y="643"/>
                  </a:lnTo>
                  <a:lnTo>
                    <a:pt x="754" y="643"/>
                  </a:lnTo>
                  <a:lnTo>
                    <a:pt x="760" y="643"/>
                  </a:lnTo>
                  <a:lnTo>
                    <a:pt x="771" y="643"/>
                  </a:lnTo>
                  <a:lnTo>
                    <a:pt x="777" y="643"/>
                  </a:lnTo>
                  <a:lnTo>
                    <a:pt x="788" y="643"/>
                  </a:lnTo>
                  <a:lnTo>
                    <a:pt x="794" y="648"/>
                  </a:lnTo>
                  <a:lnTo>
                    <a:pt x="799" y="648"/>
                  </a:lnTo>
                  <a:lnTo>
                    <a:pt x="811" y="648"/>
                  </a:lnTo>
                  <a:lnTo>
                    <a:pt x="816" y="643"/>
                  </a:lnTo>
                  <a:lnTo>
                    <a:pt x="828" y="643"/>
                  </a:lnTo>
                  <a:lnTo>
                    <a:pt x="833" y="648"/>
                  </a:lnTo>
                  <a:lnTo>
                    <a:pt x="845" y="648"/>
                  </a:lnTo>
                  <a:lnTo>
                    <a:pt x="850" y="643"/>
                  </a:lnTo>
                  <a:lnTo>
                    <a:pt x="862" y="643"/>
                  </a:lnTo>
                  <a:lnTo>
                    <a:pt x="867" y="643"/>
                  </a:lnTo>
                  <a:lnTo>
                    <a:pt x="873" y="643"/>
                  </a:lnTo>
                  <a:lnTo>
                    <a:pt x="884" y="643"/>
                  </a:lnTo>
                  <a:lnTo>
                    <a:pt x="890" y="643"/>
                  </a:lnTo>
                  <a:lnTo>
                    <a:pt x="901" y="590"/>
                  </a:lnTo>
                  <a:lnTo>
                    <a:pt x="907" y="643"/>
                  </a:lnTo>
                  <a:lnTo>
                    <a:pt x="918" y="643"/>
                  </a:lnTo>
                  <a:lnTo>
                    <a:pt x="924" y="643"/>
                  </a:lnTo>
                  <a:lnTo>
                    <a:pt x="935" y="643"/>
                  </a:lnTo>
                  <a:lnTo>
                    <a:pt x="941" y="643"/>
                  </a:lnTo>
                  <a:lnTo>
                    <a:pt x="947" y="643"/>
                  </a:lnTo>
                  <a:lnTo>
                    <a:pt x="958" y="648"/>
                  </a:lnTo>
                  <a:lnTo>
                    <a:pt x="964" y="648"/>
                  </a:lnTo>
                  <a:lnTo>
                    <a:pt x="975" y="648"/>
                  </a:lnTo>
                  <a:lnTo>
                    <a:pt x="981" y="643"/>
                  </a:lnTo>
                  <a:lnTo>
                    <a:pt x="992" y="643"/>
                  </a:lnTo>
                  <a:lnTo>
                    <a:pt x="998" y="648"/>
                  </a:lnTo>
                  <a:lnTo>
                    <a:pt x="1009" y="648"/>
                  </a:lnTo>
                  <a:lnTo>
                    <a:pt x="1015" y="643"/>
                  </a:lnTo>
                  <a:lnTo>
                    <a:pt x="1020" y="643"/>
                  </a:lnTo>
                  <a:lnTo>
                    <a:pt x="1032" y="643"/>
                  </a:lnTo>
                  <a:lnTo>
                    <a:pt x="1037" y="643"/>
                  </a:lnTo>
                  <a:lnTo>
                    <a:pt x="1049" y="643"/>
                  </a:lnTo>
                  <a:lnTo>
                    <a:pt x="1054" y="643"/>
                  </a:lnTo>
                  <a:lnTo>
                    <a:pt x="1066" y="600"/>
                  </a:lnTo>
                  <a:lnTo>
                    <a:pt x="1071" y="643"/>
                  </a:lnTo>
                  <a:lnTo>
                    <a:pt x="1083" y="643"/>
                  </a:lnTo>
                  <a:lnTo>
                    <a:pt x="1088" y="643"/>
                  </a:lnTo>
                  <a:lnTo>
                    <a:pt x="1094" y="643"/>
                  </a:lnTo>
                  <a:lnTo>
                    <a:pt x="1105" y="643"/>
                  </a:lnTo>
                  <a:lnTo>
                    <a:pt x="1111" y="643"/>
                  </a:lnTo>
                  <a:lnTo>
                    <a:pt x="1122" y="648"/>
                  </a:lnTo>
                  <a:lnTo>
                    <a:pt x="1128" y="648"/>
                  </a:lnTo>
                  <a:lnTo>
                    <a:pt x="1139" y="648"/>
                  </a:lnTo>
                  <a:lnTo>
                    <a:pt x="1145" y="643"/>
                  </a:lnTo>
                  <a:lnTo>
                    <a:pt x="1156" y="643"/>
                  </a:lnTo>
                  <a:lnTo>
                    <a:pt x="1162" y="648"/>
                  </a:lnTo>
                  <a:lnTo>
                    <a:pt x="1168" y="648"/>
                  </a:lnTo>
                  <a:lnTo>
                    <a:pt x="1179" y="643"/>
                  </a:lnTo>
                  <a:lnTo>
                    <a:pt x="1185" y="643"/>
                  </a:lnTo>
                  <a:lnTo>
                    <a:pt x="1196" y="643"/>
                  </a:lnTo>
                  <a:lnTo>
                    <a:pt x="1202" y="643"/>
                  </a:lnTo>
                  <a:lnTo>
                    <a:pt x="1213" y="643"/>
                  </a:lnTo>
                  <a:lnTo>
                    <a:pt x="1219" y="643"/>
                  </a:lnTo>
                  <a:lnTo>
                    <a:pt x="1230" y="606"/>
                  </a:lnTo>
                  <a:lnTo>
                    <a:pt x="1236" y="643"/>
                  </a:lnTo>
                  <a:lnTo>
                    <a:pt x="1242" y="643"/>
                  </a:lnTo>
                  <a:lnTo>
                    <a:pt x="1253" y="643"/>
                  </a:lnTo>
                  <a:lnTo>
                    <a:pt x="1259" y="643"/>
                  </a:lnTo>
                  <a:lnTo>
                    <a:pt x="1270" y="643"/>
                  </a:lnTo>
                  <a:lnTo>
                    <a:pt x="1276" y="643"/>
                  </a:lnTo>
                  <a:lnTo>
                    <a:pt x="1287" y="648"/>
                  </a:lnTo>
                  <a:lnTo>
                    <a:pt x="1293" y="648"/>
                  </a:lnTo>
                  <a:lnTo>
                    <a:pt x="1298" y="648"/>
                  </a:lnTo>
                  <a:lnTo>
                    <a:pt x="1310" y="643"/>
                  </a:lnTo>
                  <a:lnTo>
                    <a:pt x="1315" y="643"/>
                  </a:lnTo>
                  <a:lnTo>
                    <a:pt x="1327" y="648"/>
                  </a:lnTo>
                  <a:lnTo>
                    <a:pt x="1332" y="648"/>
                  </a:lnTo>
                  <a:lnTo>
                    <a:pt x="1344" y="643"/>
                  </a:lnTo>
                  <a:lnTo>
                    <a:pt x="1349" y="643"/>
                  </a:lnTo>
                  <a:lnTo>
                    <a:pt x="1361" y="643"/>
                  </a:lnTo>
                  <a:lnTo>
                    <a:pt x="1366" y="643"/>
                  </a:lnTo>
                  <a:lnTo>
                    <a:pt x="1372" y="643"/>
                  </a:lnTo>
                  <a:lnTo>
                    <a:pt x="1383" y="643"/>
                  </a:lnTo>
                  <a:lnTo>
                    <a:pt x="1389" y="611"/>
                  </a:lnTo>
                  <a:lnTo>
                    <a:pt x="1400" y="643"/>
                  </a:lnTo>
                  <a:lnTo>
                    <a:pt x="1406" y="643"/>
                  </a:lnTo>
                  <a:lnTo>
                    <a:pt x="1417" y="643"/>
                  </a:lnTo>
                  <a:lnTo>
                    <a:pt x="1423" y="643"/>
                  </a:lnTo>
                  <a:lnTo>
                    <a:pt x="1434" y="643"/>
                  </a:lnTo>
                  <a:lnTo>
                    <a:pt x="1440" y="643"/>
                  </a:lnTo>
                  <a:lnTo>
                    <a:pt x="1446" y="648"/>
                  </a:lnTo>
                  <a:lnTo>
                    <a:pt x="1457" y="648"/>
                  </a:lnTo>
                  <a:lnTo>
                    <a:pt x="1463" y="648"/>
                  </a:lnTo>
                  <a:lnTo>
                    <a:pt x="1474" y="643"/>
                  </a:lnTo>
                  <a:lnTo>
                    <a:pt x="1480" y="643"/>
                  </a:lnTo>
                  <a:lnTo>
                    <a:pt x="1491" y="648"/>
                  </a:lnTo>
                  <a:lnTo>
                    <a:pt x="1497" y="648"/>
                  </a:lnTo>
                  <a:lnTo>
                    <a:pt x="1508" y="643"/>
                  </a:lnTo>
                  <a:lnTo>
                    <a:pt x="1514" y="643"/>
                  </a:lnTo>
                  <a:lnTo>
                    <a:pt x="1519" y="643"/>
                  </a:lnTo>
                  <a:lnTo>
                    <a:pt x="1531" y="643"/>
                  </a:lnTo>
                  <a:lnTo>
                    <a:pt x="1536" y="643"/>
                  </a:lnTo>
                  <a:lnTo>
                    <a:pt x="1548" y="643"/>
                  </a:lnTo>
                  <a:lnTo>
                    <a:pt x="1553" y="616"/>
                  </a:lnTo>
                  <a:lnTo>
                    <a:pt x="1565" y="643"/>
                  </a:lnTo>
                  <a:lnTo>
                    <a:pt x="1570" y="643"/>
                  </a:lnTo>
                  <a:lnTo>
                    <a:pt x="1582" y="643"/>
                  </a:lnTo>
                  <a:lnTo>
                    <a:pt x="1587" y="643"/>
                  </a:lnTo>
                  <a:lnTo>
                    <a:pt x="1593" y="643"/>
                  </a:lnTo>
                  <a:lnTo>
                    <a:pt x="1604" y="643"/>
                  </a:lnTo>
                  <a:lnTo>
                    <a:pt x="1610" y="648"/>
                  </a:lnTo>
                  <a:lnTo>
                    <a:pt x="1621" y="648"/>
                  </a:lnTo>
                  <a:lnTo>
                    <a:pt x="1627" y="648"/>
                  </a:lnTo>
                  <a:lnTo>
                    <a:pt x="1638" y="643"/>
                  </a:lnTo>
                  <a:lnTo>
                    <a:pt x="1644" y="643"/>
                  </a:lnTo>
                  <a:lnTo>
                    <a:pt x="1655" y="648"/>
                  </a:lnTo>
                  <a:lnTo>
                    <a:pt x="1661" y="648"/>
                  </a:lnTo>
                  <a:lnTo>
                    <a:pt x="1667" y="643"/>
                  </a:lnTo>
                  <a:lnTo>
                    <a:pt x="1678" y="643"/>
                  </a:lnTo>
                  <a:lnTo>
                    <a:pt x="1684" y="643"/>
                  </a:lnTo>
                  <a:lnTo>
                    <a:pt x="1695" y="643"/>
                  </a:lnTo>
                  <a:lnTo>
                    <a:pt x="1701" y="643"/>
                  </a:lnTo>
                  <a:lnTo>
                    <a:pt x="1712" y="643"/>
                  </a:lnTo>
                  <a:lnTo>
                    <a:pt x="1718" y="616"/>
                  </a:lnTo>
                  <a:lnTo>
                    <a:pt x="1729" y="643"/>
                  </a:lnTo>
                  <a:lnTo>
                    <a:pt x="1735" y="643"/>
                  </a:lnTo>
                  <a:lnTo>
                    <a:pt x="1740" y="643"/>
                  </a:lnTo>
                  <a:lnTo>
                    <a:pt x="1752" y="643"/>
                  </a:lnTo>
                  <a:lnTo>
                    <a:pt x="1757" y="648"/>
                  </a:lnTo>
                  <a:lnTo>
                    <a:pt x="1769" y="643"/>
                  </a:lnTo>
                  <a:lnTo>
                    <a:pt x="1774" y="648"/>
                  </a:lnTo>
                  <a:lnTo>
                    <a:pt x="1786" y="648"/>
                  </a:lnTo>
                  <a:lnTo>
                    <a:pt x="1791" y="648"/>
                  </a:lnTo>
                  <a:lnTo>
                    <a:pt x="1803" y="643"/>
                  </a:lnTo>
                  <a:lnTo>
                    <a:pt x="1809" y="643"/>
                  </a:lnTo>
                  <a:lnTo>
                    <a:pt x="1814" y="648"/>
                  </a:lnTo>
                  <a:lnTo>
                    <a:pt x="1826" y="648"/>
                  </a:lnTo>
                  <a:lnTo>
                    <a:pt x="1831" y="643"/>
                  </a:lnTo>
                  <a:lnTo>
                    <a:pt x="1843" y="643"/>
                  </a:lnTo>
                  <a:lnTo>
                    <a:pt x="1848" y="643"/>
                  </a:lnTo>
                  <a:lnTo>
                    <a:pt x="1860" y="643"/>
                  </a:lnTo>
                  <a:lnTo>
                    <a:pt x="1865" y="643"/>
                  </a:lnTo>
                  <a:lnTo>
                    <a:pt x="1877" y="643"/>
                  </a:lnTo>
                  <a:lnTo>
                    <a:pt x="1882" y="622"/>
                  </a:lnTo>
                  <a:lnTo>
                    <a:pt x="1888" y="643"/>
                  </a:lnTo>
                  <a:lnTo>
                    <a:pt x="1899" y="643"/>
                  </a:lnTo>
                  <a:lnTo>
                    <a:pt x="1905" y="643"/>
                  </a:lnTo>
                  <a:lnTo>
                    <a:pt x="1916" y="643"/>
                  </a:lnTo>
                  <a:lnTo>
                    <a:pt x="1922" y="648"/>
                  </a:lnTo>
                  <a:lnTo>
                    <a:pt x="1933" y="643"/>
                  </a:lnTo>
                  <a:lnTo>
                    <a:pt x="1939" y="648"/>
                  </a:lnTo>
                  <a:lnTo>
                    <a:pt x="1950" y="648"/>
                  </a:lnTo>
                  <a:lnTo>
                    <a:pt x="1956" y="648"/>
                  </a:lnTo>
                  <a:lnTo>
                    <a:pt x="1962" y="643"/>
                  </a:lnTo>
                  <a:lnTo>
                    <a:pt x="1973" y="643"/>
                  </a:lnTo>
                  <a:lnTo>
                    <a:pt x="1979" y="648"/>
                  </a:lnTo>
                  <a:lnTo>
                    <a:pt x="1990" y="648"/>
                  </a:lnTo>
                  <a:lnTo>
                    <a:pt x="1996" y="643"/>
                  </a:lnTo>
                  <a:lnTo>
                    <a:pt x="2007" y="643"/>
                  </a:lnTo>
                  <a:lnTo>
                    <a:pt x="2013" y="643"/>
                  </a:lnTo>
                  <a:lnTo>
                    <a:pt x="2024" y="643"/>
                  </a:lnTo>
                  <a:lnTo>
                    <a:pt x="2030" y="643"/>
                  </a:lnTo>
                  <a:lnTo>
                    <a:pt x="2035" y="643"/>
                  </a:lnTo>
                  <a:lnTo>
                    <a:pt x="2047" y="622"/>
                  </a:lnTo>
                  <a:lnTo>
                    <a:pt x="2052" y="643"/>
                  </a:lnTo>
                  <a:lnTo>
                    <a:pt x="2064" y="643"/>
                  </a:lnTo>
                  <a:lnTo>
                    <a:pt x="2069" y="648"/>
                  </a:lnTo>
                  <a:lnTo>
                    <a:pt x="2081" y="643"/>
                  </a:lnTo>
                  <a:lnTo>
                    <a:pt x="2086" y="648"/>
                  </a:lnTo>
                  <a:lnTo>
                    <a:pt x="2092" y="643"/>
                  </a:lnTo>
                  <a:lnTo>
                    <a:pt x="2103" y="648"/>
                  </a:lnTo>
                  <a:lnTo>
                    <a:pt x="2109" y="648"/>
                  </a:lnTo>
                  <a:lnTo>
                    <a:pt x="2120" y="648"/>
                  </a:lnTo>
                  <a:lnTo>
                    <a:pt x="2126" y="643"/>
                  </a:lnTo>
                  <a:lnTo>
                    <a:pt x="2137" y="643"/>
                  </a:lnTo>
                  <a:lnTo>
                    <a:pt x="2143" y="648"/>
                  </a:lnTo>
                  <a:lnTo>
                    <a:pt x="2154" y="648"/>
                  </a:lnTo>
                  <a:lnTo>
                    <a:pt x="2160" y="643"/>
                  </a:lnTo>
                  <a:lnTo>
                    <a:pt x="2166" y="643"/>
                  </a:lnTo>
                  <a:lnTo>
                    <a:pt x="2177" y="643"/>
                  </a:lnTo>
                  <a:lnTo>
                    <a:pt x="2183" y="643"/>
                  </a:lnTo>
                  <a:lnTo>
                    <a:pt x="2194" y="643"/>
                  </a:lnTo>
                  <a:lnTo>
                    <a:pt x="2200" y="643"/>
                  </a:lnTo>
                  <a:lnTo>
                    <a:pt x="2211" y="627"/>
                  </a:lnTo>
                  <a:lnTo>
                    <a:pt x="2217" y="643"/>
                  </a:lnTo>
                  <a:lnTo>
                    <a:pt x="2228" y="643"/>
                  </a:lnTo>
                  <a:lnTo>
                    <a:pt x="2234" y="648"/>
                  </a:lnTo>
                  <a:lnTo>
                    <a:pt x="2239" y="643"/>
                  </a:lnTo>
                  <a:lnTo>
                    <a:pt x="2251" y="648"/>
                  </a:lnTo>
                  <a:lnTo>
                    <a:pt x="2256" y="643"/>
                  </a:lnTo>
                  <a:lnTo>
                    <a:pt x="2268" y="648"/>
                  </a:lnTo>
                  <a:lnTo>
                    <a:pt x="2273" y="648"/>
                  </a:lnTo>
                  <a:lnTo>
                    <a:pt x="2285" y="648"/>
                  </a:lnTo>
                  <a:lnTo>
                    <a:pt x="2290" y="643"/>
                  </a:lnTo>
                  <a:lnTo>
                    <a:pt x="2302" y="643"/>
                  </a:lnTo>
                  <a:lnTo>
                    <a:pt x="2307" y="648"/>
                  </a:lnTo>
                  <a:lnTo>
                    <a:pt x="2313" y="648"/>
                  </a:lnTo>
                  <a:lnTo>
                    <a:pt x="2324" y="643"/>
                  </a:lnTo>
                  <a:lnTo>
                    <a:pt x="2330" y="643"/>
                  </a:lnTo>
                  <a:lnTo>
                    <a:pt x="2341" y="643"/>
                  </a:lnTo>
                  <a:lnTo>
                    <a:pt x="2347" y="643"/>
                  </a:lnTo>
                  <a:lnTo>
                    <a:pt x="2358" y="643"/>
                  </a:lnTo>
                  <a:lnTo>
                    <a:pt x="2364" y="643"/>
                  </a:lnTo>
                  <a:lnTo>
                    <a:pt x="2375" y="627"/>
                  </a:lnTo>
                  <a:lnTo>
                    <a:pt x="2381" y="643"/>
                  </a:lnTo>
                  <a:lnTo>
                    <a:pt x="2387" y="643"/>
                  </a:lnTo>
                  <a:lnTo>
                    <a:pt x="2398" y="648"/>
                  </a:lnTo>
                  <a:lnTo>
                    <a:pt x="2404" y="643"/>
                  </a:lnTo>
                  <a:lnTo>
                    <a:pt x="2415" y="648"/>
                  </a:lnTo>
                  <a:lnTo>
                    <a:pt x="2421" y="643"/>
                  </a:lnTo>
                  <a:lnTo>
                    <a:pt x="2432" y="648"/>
                  </a:lnTo>
                  <a:lnTo>
                    <a:pt x="2438" y="648"/>
                  </a:lnTo>
                  <a:lnTo>
                    <a:pt x="2449" y="648"/>
                  </a:lnTo>
                  <a:lnTo>
                    <a:pt x="2455" y="643"/>
                  </a:lnTo>
                  <a:lnTo>
                    <a:pt x="2455" y="643"/>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10" name="Rectangle 86"/>
          <p:cNvSpPr>
            <a:spLocks noChangeArrowheads="1"/>
          </p:cNvSpPr>
          <p:nvPr/>
        </p:nvSpPr>
        <p:spPr bwMode="auto">
          <a:xfrm>
            <a:off x="1893277" y="1077913"/>
            <a:ext cx="4917831" cy="1712912"/>
          </a:xfrm>
          <a:prstGeom prst="rect">
            <a:avLst/>
          </a:prstGeom>
          <a:noFill/>
          <a:ln w="9525">
            <a:noFill/>
            <a:miter lim="800000"/>
            <a:headEnd/>
            <a:tailEnd/>
          </a:ln>
        </p:spPr>
        <p:txBody>
          <a:bodyPr/>
          <a:lstStyle/>
          <a:p>
            <a:endParaRPr lang="fr-FR"/>
          </a:p>
        </p:txBody>
      </p:sp>
      <p:sp>
        <p:nvSpPr>
          <p:cNvPr id="180311" name="Rectangle 87"/>
          <p:cNvSpPr>
            <a:spLocks noChangeArrowheads="1"/>
          </p:cNvSpPr>
          <p:nvPr/>
        </p:nvSpPr>
        <p:spPr bwMode="auto">
          <a:xfrm>
            <a:off x="1893277" y="1077913"/>
            <a:ext cx="4917831" cy="1712912"/>
          </a:xfrm>
          <a:prstGeom prst="rect">
            <a:avLst/>
          </a:prstGeom>
          <a:noFill/>
          <a:ln w="0">
            <a:solidFill>
              <a:srgbClr val="FFFFFF"/>
            </a:solidFill>
            <a:miter lim="800000"/>
            <a:headEnd/>
            <a:tailEnd/>
          </a:ln>
        </p:spPr>
        <p:txBody>
          <a:bodyPr/>
          <a:lstStyle/>
          <a:p>
            <a:endParaRPr lang="fr-FR"/>
          </a:p>
        </p:txBody>
      </p:sp>
      <p:sp>
        <p:nvSpPr>
          <p:cNvPr id="180312" name="Freeform 88"/>
          <p:cNvSpPr>
            <a:spLocks/>
          </p:cNvSpPr>
          <p:nvPr/>
        </p:nvSpPr>
        <p:spPr bwMode="auto">
          <a:xfrm>
            <a:off x="2382715"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3" name="Freeform 89"/>
          <p:cNvSpPr>
            <a:spLocks/>
          </p:cNvSpPr>
          <p:nvPr/>
        </p:nvSpPr>
        <p:spPr bwMode="auto">
          <a:xfrm>
            <a:off x="2880946"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4" name="Freeform 90"/>
          <p:cNvSpPr>
            <a:spLocks/>
          </p:cNvSpPr>
          <p:nvPr/>
        </p:nvSpPr>
        <p:spPr bwMode="auto">
          <a:xfrm>
            <a:off x="3368920"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5" name="Freeform 91"/>
          <p:cNvSpPr>
            <a:spLocks/>
          </p:cNvSpPr>
          <p:nvPr/>
        </p:nvSpPr>
        <p:spPr bwMode="auto">
          <a:xfrm>
            <a:off x="385835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6" name="Freeform 92"/>
          <p:cNvSpPr>
            <a:spLocks/>
          </p:cNvSpPr>
          <p:nvPr/>
        </p:nvSpPr>
        <p:spPr bwMode="auto">
          <a:xfrm>
            <a:off x="435658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7" name="Freeform 93"/>
          <p:cNvSpPr>
            <a:spLocks/>
          </p:cNvSpPr>
          <p:nvPr/>
        </p:nvSpPr>
        <p:spPr bwMode="auto">
          <a:xfrm>
            <a:off x="4846028"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8" name="Freeform 94"/>
          <p:cNvSpPr>
            <a:spLocks/>
          </p:cNvSpPr>
          <p:nvPr/>
        </p:nvSpPr>
        <p:spPr bwMode="auto">
          <a:xfrm>
            <a:off x="5334000"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9" name="Freeform 95"/>
          <p:cNvSpPr>
            <a:spLocks/>
          </p:cNvSpPr>
          <p:nvPr/>
        </p:nvSpPr>
        <p:spPr bwMode="auto">
          <a:xfrm>
            <a:off x="582343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0" name="Freeform 96"/>
          <p:cNvSpPr>
            <a:spLocks/>
          </p:cNvSpPr>
          <p:nvPr/>
        </p:nvSpPr>
        <p:spPr bwMode="auto">
          <a:xfrm>
            <a:off x="6321669"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1" name="Freeform 97"/>
          <p:cNvSpPr>
            <a:spLocks/>
          </p:cNvSpPr>
          <p:nvPr/>
        </p:nvSpPr>
        <p:spPr bwMode="auto">
          <a:xfrm>
            <a:off x="681110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2" name="Freeform 98"/>
          <p:cNvSpPr>
            <a:spLocks/>
          </p:cNvSpPr>
          <p:nvPr/>
        </p:nvSpPr>
        <p:spPr bwMode="auto">
          <a:xfrm>
            <a:off x="1893277" y="27908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3" name="Freeform 99"/>
          <p:cNvSpPr>
            <a:spLocks/>
          </p:cNvSpPr>
          <p:nvPr/>
        </p:nvSpPr>
        <p:spPr bwMode="auto">
          <a:xfrm>
            <a:off x="1893277" y="2365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4" name="Freeform 100"/>
          <p:cNvSpPr>
            <a:spLocks/>
          </p:cNvSpPr>
          <p:nvPr/>
        </p:nvSpPr>
        <p:spPr bwMode="auto">
          <a:xfrm>
            <a:off x="1893277" y="1939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5" name="Freeform 101"/>
          <p:cNvSpPr>
            <a:spLocks/>
          </p:cNvSpPr>
          <p:nvPr/>
        </p:nvSpPr>
        <p:spPr bwMode="auto">
          <a:xfrm>
            <a:off x="1893277" y="150336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6" name="Freeform 102"/>
          <p:cNvSpPr>
            <a:spLocks/>
          </p:cNvSpPr>
          <p:nvPr/>
        </p:nvSpPr>
        <p:spPr bwMode="auto">
          <a:xfrm>
            <a:off x="1893277" y="10779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7" name="Line 103"/>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28" name="Freeform 104"/>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29" name="Line 105"/>
          <p:cNvSpPr>
            <a:spLocks noChangeShapeType="1"/>
          </p:cNvSpPr>
          <p:nvPr/>
        </p:nvSpPr>
        <p:spPr bwMode="auto">
          <a:xfrm>
            <a:off x="1893277" y="2790825"/>
            <a:ext cx="4917831" cy="1588"/>
          </a:xfrm>
          <a:prstGeom prst="line">
            <a:avLst/>
          </a:prstGeom>
          <a:noFill/>
          <a:ln w="0">
            <a:solidFill>
              <a:srgbClr val="000000"/>
            </a:solidFill>
            <a:round/>
            <a:headEnd/>
            <a:tailEnd/>
          </a:ln>
        </p:spPr>
        <p:txBody>
          <a:bodyPr/>
          <a:lstStyle/>
          <a:p>
            <a:endParaRPr lang="fr-FR"/>
          </a:p>
        </p:txBody>
      </p:sp>
      <p:sp>
        <p:nvSpPr>
          <p:cNvPr id="180330" name="Rectangle 106"/>
          <p:cNvSpPr>
            <a:spLocks noChangeArrowheads="1"/>
          </p:cNvSpPr>
          <p:nvPr/>
        </p:nvSpPr>
        <p:spPr bwMode="auto">
          <a:xfrm>
            <a:off x="1859573"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31" name="Line 107"/>
          <p:cNvSpPr>
            <a:spLocks noChangeShapeType="1"/>
          </p:cNvSpPr>
          <p:nvPr/>
        </p:nvSpPr>
        <p:spPr bwMode="auto">
          <a:xfrm flipV="1">
            <a:off x="2382715" y="2740025"/>
            <a:ext cx="1466" cy="50800"/>
          </a:xfrm>
          <a:prstGeom prst="line">
            <a:avLst/>
          </a:prstGeom>
          <a:noFill/>
          <a:ln w="0">
            <a:solidFill>
              <a:srgbClr val="000000"/>
            </a:solidFill>
            <a:round/>
            <a:headEnd/>
            <a:tailEnd/>
          </a:ln>
        </p:spPr>
        <p:txBody>
          <a:bodyPr/>
          <a:lstStyle/>
          <a:p>
            <a:endParaRPr lang="fr-FR"/>
          </a:p>
        </p:txBody>
      </p:sp>
      <p:sp>
        <p:nvSpPr>
          <p:cNvPr id="180332" name="Line 108"/>
          <p:cNvSpPr>
            <a:spLocks noChangeShapeType="1"/>
          </p:cNvSpPr>
          <p:nvPr/>
        </p:nvSpPr>
        <p:spPr bwMode="auto">
          <a:xfrm>
            <a:off x="2382715" y="1077913"/>
            <a:ext cx="1466" cy="50800"/>
          </a:xfrm>
          <a:prstGeom prst="line">
            <a:avLst/>
          </a:prstGeom>
          <a:noFill/>
          <a:ln w="0">
            <a:solidFill>
              <a:srgbClr val="000000"/>
            </a:solidFill>
            <a:round/>
            <a:headEnd/>
            <a:tailEnd/>
          </a:ln>
        </p:spPr>
        <p:txBody>
          <a:bodyPr/>
          <a:lstStyle/>
          <a:p>
            <a:endParaRPr lang="fr-FR"/>
          </a:p>
        </p:txBody>
      </p:sp>
      <p:sp>
        <p:nvSpPr>
          <p:cNvPr id="180333" name="Rectangle 109"/>
          <p:cNvSpPr>
            <a:spLocks noChangeArrowheads="1"/>
          </p:cNvSpPr>
          <p:nvPr/>
        </p:nvSpPr>
        <p:spPr bwMode="auto">
          <a:xfrm>
            <a:off x="234754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34" name="Line 110"/>
          <p:cNvSpPr>
            <a:spLocks noChangeShapeType="1"/>
          </p:cNvSpPr>
          <p:nvPr/>
        </p:nvSpPr>
        <p:spPr bwMode="auto">
          <a:xfrm flipV="1">
            <a:off x="2880946" y="2740025"/>
            <a:ext cx="1466" cy="50800"/>
          </a:xfrm>
          <a:prstGeom prst="line">
            <a:avLst/>
          </a:prstGeom>
          <a:noFill/>
          <a:ln w="0">
            <a:solidFill>
              <a:srgbClr val="000000"/>
            </a:solidFill>
            <a:round/>
            <a:headEnd/>
            <a:tailEnd/>
          </a:ln>
        </p:spPr>
        <p:txBody>
          <a:bodyPr/>
          <a:lstStyle/>
          <a:p>
            <a:endParaRPr lang="fr-FR"/>
          </a:p>
        </p:txBody>
      </p:sp>
      <p:sp>
        <p:nvSpPr>
          <p:cNvPr id="180335" name="Line 111"/>
          <p:cNvSpPr>
            <a:spLocks noChangeShapeType="1"/>
          </p:cNvSpPr>
          <p:nvPr/>
        </p:nvSpPr>
        <p:spPr bwMode="auto">
          <a:xfrm>
            <a:off x="2880946" y="1077913"/>
            <a:ext cx="1466" cy="50800"/>
          </a:xfrm>
          <a:prstGeom prst="line">
            <a:avLst/>
          </a:prstGeom>
          <a:noFill/>
          <a:ln w="0">
            <a:solidFill>
              <a:srgbClr val="000000"/>
            </a:solidFill>
            <a:round/>
            <a:headEnd/>
            <a:tailEnd/>
          </a:ln>
        </p:spPr>
        <p:txBody>
          <a:bodyPr/>
          <a:lstStyle/>
          <a:p>
            <a:endParaRPr lang="fr-FR"/>
          </a:p>
        </p:txBody>
      </p:sp>
      <p:sp>
        <p:nvSpPr>
          <p:cNvPr id="180336" name="Rectangle 112"/>
          <p:cNvSpPr>
            <a:spLocks noChangeArrowheads="1"/>
          </p:cNvSpPr>
          <p:nvPr/>
        </p:nvSpPr>
        <p:spPr bwMode="auto">
          <a:xfrm>
            <a:off x="2845777"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37" name="Line 113"/>
          <p:cNvSpPr>
            <a:spLocks noChangeShapeType="1"/>
          </p:cNvSpPr>
          <p:nvPr/>
        </p:nvSpPr>
        <p:spPr bwMode="auto">
          <a:xfrm flipV="1">
            <a:off x="3368920" y="2740025"/>
            <a:ext cx="1465" cy="50800"/>
          </a:xfrm>
          <a:prstGeom prst="line">
            <a:avLst/>
          </a:prstGeom>
          <a:noFill/>
          <a:ln w="0">
            <a:solidFill>
              <a:srgbClr val="000000"/>
            </a:solidFill>
            <a:round/>
            <a:headEnd/>
            <a:tailEnd/>
          </a:ln>
        </p:spPr>
        <p:txBody>
          <a:bodyPr/>
          <a:lstStyle/>
          <a:p>
            <a:endParaRPr lang="fr-FR"/>
          </a:p>
        </p:txBody>
      </p:sp>
      <p:sp>
        <p:nvSpPr>
          <p:cNvPr id="180338" name="Line 114"/>
          <p:cNvSpPr>
            <a:spLocks noChangeShapeType="1"/>
          </p:cNvSpPr>
          <p:nvPr/>
        </p:nvSpPr>
        <p:spPr bwMode="auto">
          <a:xfrm>
            <a:off x="3368920" y="1077913"/>
            <a:ext cx="1465" cy="50800"/>
          </a:xfrm>
          <a:prstGeom prst="line">
            <a:avLst/>
          </a:prstGeom>
          <a:noFill/>
          <a:ln w="0">
            <a:solidFill>
              <a:srgbClr val="000000"/>
            </a:solidFill>
            <a:round/>
            <a:headEnd/>
            <a:tailEnd/>
          </a:ln>
        </p:spPr>
        <p:txBody>
          <a:bodyPr/>
          <a:lstStyle/>
          <a:p>
            <a:endParaRPr lang="fr-FR"/>
          </a:p>
        </p:txBody>
      </p:sp>
      <p:sp>
        <p:nvSpPr>
          <p:cNvPr id="180339" name="Rectangle 115"/>
          <p:cNvSpPr>
            <a:spLocks noChangeArrowheads="1"/>
          </p:cNvSpPr>
          <p:nvPr/>
        </p:nvSpPr>
        <p:spPr bwMode="auto">
          <a:xfrm>
            <a:off x="333521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40" name="Line 116"/>
          <p:cNvSpPr>
            <a:spLocks noChangeShapeType="1"/>
          </p:cNvSpPr>
          <p:nvPr/>
        </p:nvSpPr>
        <p:spPr bwMode="auto">
          <a:xfrm flipV="1">
            <a:off x="3858359" y="2740025"/>
            <a:ext cx="1465" cy="50800"/>
          </a:xfrm>
          <a:prstGeom prst="line">
            <a:avLst/>
          </a:prstGeom>
          <a:noFill/>
          <a:ln w="0">
            <a:solidFill>
              <a:srgbClr val="000000"/>
            </a:solidFill>
            <a:round/>
            <a:headEnd/>
            <a:tailEnd/>
          </a:ln>
        </p:spPr>
        <p:txBody>
          <a:bodyPr/>
          <a:lstStyle/>
          <a:p>
            <a:endParaRPr lang="fr-FR"/>
          </a:p>
        </p:txBody>
      </p:sp>
      <p:sp>
        <p:nvSpPr>
          <p:cNvPr id="180341" name="Line 117"/>
          <p:cNvSpPr>
            <a:spLocks noChangeShapeType="1"/>
          </p:cNvSpPr>
          <p:nvPr/>
        </p:nvSpPr>
        <p:spPr bwMode="auto">
          <a:xfrm>
            <a:off x="3858359" y="1077913"/>
            <a:ext cx="1465" cy="50800"/>
          </a:xfrm>
          <a:prstGeom prst="line">
            <a:avLst/>
          </a:prstGeom>
          <a:noFill/>
          <a:ln w="0">
            <a:solidFill>
              <a:srgbClr val="000000"/>
            </a:solidFill>
            <a:round/>
            <a:headEnd/>
            <a:tailEnd/>
          </a:ln>
        </p:spPr>
        <p:txBody>
          <a:bodyPr/>
          <a:lstStyle/>
          <a:p>
            <a:endParaRPr lang="fr-FR"/>
          </a:p>
        </p:txBody>
      </p:sp>
      <p:sp>
        <p:nvSpPr>
          <p:cNvPr id="180342" name="Rectangle 118"/>
          <p:cNvSpPr>
            <a:spLocks noChangeArrowheads="1"/>
          </p:cNvSpPr>
          <p:nvPr/>
        </p:nvSpPr>
        <p:spPr bwMode="auto">
          <a:xfrm>
            <a:off x="3824654"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3" name="Line 119"/>
          <p:cNvSpPr>
            <a:spLocks noChangeShapeType="1"/>
          </p:cNvSpPr>
          <p:nvPr/>
        </p:nvSpPr>
        <p:spPr bwMode="auto">
          <a:xfrm flipV="1">
            <a:off x="4356589" y="2740025"/>
            <a:ext cx="1465" cy="50800"/>
          </a:xfrm>
          <a:prstGeom prst="line">
            <a:avLst/>
          </a:prstGeom>
          <a:noFill/>
          <a:ln w="0">
            <a:solidFill>
              <a:srgbClr val="000000"/>
            </a:solidFill>
            <a:round/>
            <a:headEnd/>
            <a:tailEnd/>
          </a:ln>
        </p:spPr>
        <p:txBody>
          <a:bodyPr/>
          <a:lstStyle/>
          <a:p>
            <a:endParaRPr lang="fr-FR"/>
          </a:p>
        </p:txBody>
      </p:sp>
      <p:sp>
        <p:nvSpPr>
          <p:cNvPr id="180344" name="Line 120"/>
          <p:cNvSpPr>
            <a:spLocks noChangeShapeType="1"/>
          </p:cNvSpPr>
          <p:nvPr/>
        </p:nvSpPr>
        <p:spPr bwMode="auto">
          <a:xfrm>
            <a:off x="4356589" y="1077913"/>
            <a:ext cx="1465" cy="50800"/>
          </a:xfrm>
          <a:prstGeom prst="line">
            <a:avLst/>
          </a:prstGeom>
          <a:noFill/>
          <a:ln w="0">
            <a:solidFill>
              <a:srgbClr val="000000"/>
            </a:solidFill>
            <a:round/>
            <a:headEnd/>
            <a:tailEnd/>
          </a:ln>
        </p:spPr>
        <p:txBody>
          <a:bodyPr/>
          <a:lstStyle/>
          <a:p>
            <a:endParaRPr lang="fr-FR"/>
          </a:p>
        </p:txBody>
      </p:sp>
      <p:sp>
        <p:nvSpPr>
          <p:cNvPr id="180345" name="Rectangle 121"/>
          <p:cNvSpPr>
            <a:spLocks noChangeArrowheads="1"/>
          </p:cNvSpPr>
          <p:nvPr/>
        </p:nvSpPr>
        <p:spPr bwMode="auto">
          <a:xfrm>
            <a:off x="435072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46" name="Line 122"/>
          <p:cNvSpPr>
            <a:spLocks noChangeShapeType="1"/>
          </p:cNvSpPr>
          <p:nvPr/>
        </p:nvSpPr>
        <p:spPr bwMode="auto">
          <a:xfrm flipV="1">
            <a:off x="4846028" y="2740025"/>
            <a:ext cx="1465" cy="50800"/>
          </a:xfrm>
          <a:prstGeom prst="line">
            <a:avLst/>
          </a:prstGeom>
          <a:noFill/>
          <a:ln w="0">
            <a:solidFill>
              <a:srgbClr val="000000"/>
            </a:solidFill>
            <a:round/>
            <a:headEnd/>
            <a:tailEnd/>
          </a:ln>
        </p:spPr>
        <p:txBody>
          <a:bodyPr/>
          <a:lstStyle/>
          <a:p>
            <a:endParaRPr lang="fr-FR"/>
          </a:p>
        </p:txBody>
      </p:sp>
      <p:sp>
        <p:nvSpPr>
          <p:cNvPr id="180347" name="Line 123"/>
          <p:cNvSpPr>
            <a:spLocks noChangeShapeType="1"/>
          </p:cNvSpPr>
          <p:nvPr/>
        </p:nvSpPr>
        <p:spPr bwMode="auto">
          <a:xfrm>
            <a:off x="4846028" y="1077913"/>
            <a:ext cx="1465" cy="50800"/>
          </a:xfrm>
          <a:prstGeom prst="line">
            <a:avLst/>
          </a:prstGeom>
          <a:noFill/>
          <a:ln w="0">
            <a:solidFill>
              <a:srgbClr val="000000"/>
            </a:solidFill>
            <a:round/>
            <a:headEnd/>
            <a:tailEnd/>
          </a:ln>
        </p:spPr>
        <p:txBody>
          <a:bodyPr/>
          <a:lstStyle/>
          <a:p>
            <a:endParaRPr lang="fr-FR"/>
          </a:p>
        </p:txBody>
      </p:sp>
      <p:sp>
        <p:nvSpPr>
          <p:cNvPr id="180348" name="Rectangle 124"/>
          <p:cNvSpPr>
            <a:spLocks noChangeArrowheads="1"/>
          </p:cNvSpPr>
          <p:nvPr/>
        </p:nvSpPr>
        <p:spPr bwMode="auto">
          <a:xfrm>
            <a:off x="4840166"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9" name="Line 125"/>
          <p:cNvSpPr>
            <a:spLocks noChangeShapeType="1"/>
          </p:cNvSpPr>
          <p:nvPr/>
        </p:nvSpPr>
        <p:spPr bwMode="auto">
          <a:xfrm flipV="1">
            <a:off x="5334000" y="2740025"/>
            <a:ext cx="1466" cy="50800"/>
          </a:xfrm>
          <a:prstGeom prst="line">
            <a:avLst/>
          </a:prstGeom>
          <a:noFill/>
          <a:ln w="0">
            <a:solidFill>
              <a:srgbClr val="000000"/>
            </a:solidFill>
            <a:round/>
            <a:headEnd/>
            <a:tailEnd/>
          </a:ln>
        </p:spPr>
        <p:txBody>
          <a:bodyPr/>
          <a:lstStyle/>
          <a:p>
            <a:endParaRPr lang="fr-FR"/>
          </a:p>
        </p:txBody>
      </p:sp>
      <p:sp>
        <p:nvSpPr>
          <p:cNvPr id="180350" name="Line 126"/>
          <p:cNvSpPr>
            <a:spLocks noChangeShapeType="1"/>
          </p:cNvSpPr>
          <p:nvPr/>
        </p:nvSpPr>
        <p:spPr bwMode="auto">
          <a:xfrm>
            <a:off x="5334000" y="1077913"/>
            <a:ext cx="1466" cy="50800"/>
          </a:xfrm>
          <a:prstGeom prst="line">
            <a:avLst/>
          </a:prstGeom>
          <a:noFill/>
          <a:ln w="0">
            <a:solidFill>
              <a:srgbClr val="000000"/>
            </a:solidFill>
            <a:round/>
            <a:headEnd/>
            <a:tailEnd/>
          </a:ln>
        </p:spPr>
        <p:txBody>
          <a:bodyPr/>
          <a:lstStyle/>
          <a:p>
            <a:endParaRPr lang="fr-FR"/>
          </a:p>
        </p:txBody>
      </p:sp>
      <p:sp>
        <p:nvSpPr>
          <p:cNvPr id="180351" name="Rectangle 127"/>
          <p:cNvSpPr>
            <a:spLocks noChangeArrowheads="1"/>
          </p:cNvSpPr>
          <p:nvPr/>
        </p:nvSpPr>
        <p:spPr bwMode="auto">
          <a:xfrm>
            <a:off x="5328139"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52" name="Line 128"/>
          <p:cNvSpPr>
            <a:spLocks noChangeShapeType="1"/>
          </p:cNvSpPr>
          <p:nvPr/>
        </p:nvSpPr>
        <p:spPr bwMode="auto">
          <a:xfrm flipV="1">
            <a:off x="5823438" y="2740025"/>
            <a:ext cx="1466" cy="50800"/>
          </a:xfrm>
          <a:prstGeom prst="line">
            <a:avLst/>
          </a:prstGeom>
          <a:noFill/>
          <a:ln w="0">
            <a:solidFill>
              <a:srgbClr val="000000"/>
            </a:solidFill>
            <a:round/>
            <a:headEnd/>
            <a:tailEnd/>
          </a:ln>
        </p:spPr>
        <p:txBody>
          <a:bodyPr/>
          <a:lstStyle/>
          <a:p>
            <a:endParaRPr lang="fr-FR"/>
          </a:p>
        </p:txBody>
      </p:sp>
      <p:sp>
        <p:nvSpPr>
          <p:cNvPr id="180353" name="Line 129"/>
          <p:cNvSpPr>
            <a:spLocks noChangeShapeType="1"/>
          </p:cNvSpPr>
          <p:nvPr/>
        </p:nvSpPr>
        <p:spPr bwMode="auto">
          <a:xfrm>
            <a:off x="5823438" y="1077913"/>
            <a:ext cx="1466" cy="50800"/>
          </a:xfrm>
          <a:prstGeom prst="line">
            <a:avLst/>
          </a:prstGeom>
          <a:noFill/>
          <a:ln w="0">
            <a:solidFill>
              <a:srgbClr val="000000"/>
            </a:solidFill>
            <a:round/>
            <a:headEnd/>
            <a:tailEnd/>
          </a:ln>
        </p:spPr>
        <p:txBody>
          <a:bodyPr/>
          <a:lstStyle/>
          <a:p>
            <a:endParaRPr lang="fr-FR"/>
          </a:p>
        </p:txBody>
      </p:sp>
      <p:sp>
        <p:nvSpPr>
          <p:cNvPr id="180354" name="Rectangle 130"/>
          <p:cNvSpPr>
            <a:spLocks noChangeArrowheads="1"/>
          </p:cNvSpPr>
          <p:nvPr/>
        </p:nvSpPr>
        <p:spPr bwMode="auto">
          <a:xfrm>
            <a:off x="581757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55" name="Line 131"/>
          <p:cNvSpPr>
            <a:spLocks noChangeShapeType="1"/>
          </p:cNvSpPr>
          <p:nvPr/>
        </p:nvSpPr>
        <p:spPr bwMode="auto">
          <a:xfrm flipV="1">
            <a:off x="6321669" y="2740025"/>
            <a:ext cx="1466" cy="50800"/>
          </a:xfrm>
          <a:prstGeom prst="line">
            <a:avLst/>
          </a:prstGeom>
          <a:noFill/>
          <a:ln w="0">
            <a:solidFill>
              <a:srgbClr val="000000"/>
            </a:solidFill>
            <a:round/>
            <a:headEnd/>
            <a:tailEnd/>
          </a:ln>
        </p:spPr>
        <p:txBody>
          <a:bodyPr/>
          <a:lstStyle/>
          <a:p>
            <a:endParaRPr lang="fr-FR"/>
          </a:p>
        </p:txBody>
      </p:sp>
      <p:sp>
        <p:nvSpPr>
          <p:cNvPr id="180356" name="Line 132"/>
          <p:cNvSpPr>
            <a:spLocks noChangeShapeType="1"/>
          </p:cNvSpPr>
          <p:nvPr/>
        </p:nvSpPr>
        <p:spPr bwMode="auto">
          <a:xfrm>
            <a:off x="6321669" y="1077913"/>
            <a:ext cx="1466" cy="50800"/>
          </a:xfrm>
          <a:prstGeom prst="line">
            <a:avLst/>
          </a:prstGeom>
          <a:noFill/>
          <a:ln w="0">
            <a:solidFill>
              <a:srgbClr val="000000"/>
            </a:solidFill>
            <a:round/>
            <a:headEnd/>
            <a:tailEnd/>
          </a:ln>
        </p:spPr>
        <p:txBody>
          <a:bodyPr/>
          <a:lstStyle/>
          <a:p>
            <a:endParaRPr lang="fr-FR"/>
          </a:p>
        </p:txBody>
      </p:sp>
      <p:sp>
        <p:nvSpPr>
          <p:cNvPr id="180357" name="Rectangle 133"/>
          <p:cNvSpPr>
            <a:spLocks noChangeArrowheads="1"/>
          </p:cNvSpPr>
          <p:nvPr/>
        </p:nvSpPr>
        <p:spPr bwMode="auto">
          <a:xfrm>
            <a:off x="631580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58" name="Line 134"/>
          <p:cNvSpPr>
            <a:spLocks noChangeShapeType="1"/>
          </p:cNvSpPr>
          <p:nvPr/>
        </p:nvSpPr>
        <p:spPr bwMode="auto">
          <a:xfrm flipV="1">
            <a:off x="6811108" y="2740025"/>
            <a:ext cx="1466" cy="50800"/>
          </a:xfrm>
          <a:prstGeom prst="line">
            <a:avLst/>
          </a:prstGeom>
          <a:noFill/>
          <a:ln w="0">
            <a:solidFill>
              <a:srgbClr val="000000"/>
            </a:solidFill>
            <a:round/>
            <a:headEnd/>
            <a:tailEnd/>
          </a:ln>
        </p:spPr>
        <p:txBody>
          <a:bodyPr/>
          <a:lstStyle/>
          <a:p>
            <a:endParaRPr lang="fr-FR"/>
          </a:p>
        </p:txBody>
      </p:sp>
      <p:sp>
        <p:nvSpPr>
          <p:cNvPr id="180359" name="Line 135"/>
          <p:cNvSpPr>
            <a:spLocks noChangeShapeType="1"/>
          </p:cNvSpPr>
          <p:nvPr/>
        </p:nvSpPr>
        <p:spPr bwMode="auto">
          <a:xfrm>
            <a:off x="6811108" y="1077913"/>
            <a:ext cx="1466" cy="50800"/>
          </a:xfrm>
          <a:prstGeom prst="line">
            <a:avLst/>
          </a:prstGeom>
          <a:noFill/>
          <a:ln w="0">
            <a:solidFill>
              <a:srgbClr val="000000"/>
            </a:solidFill>
            <a:round/>
            <a:headEnd/>
            <a:tailEnd/>
          </a:ln>
        </p:spPr>
        <p:txBody>
          <a:bodyPr/>
          <a:lstStyle/>
          <a:p>
            <a:endParaRPr lang="fr-FR"/>
          </a:p>
        </p:txBody>
      </p:sp>
      <p:sp>
        <p:nvSpPr>
          <p:cNvPr id="180360" name="Rectangle 136"/>
          <p:cNvSpPr>
            <a:spLocks noChangeArrowheads="1"/>
          </p:cNvSpPr>
          <p:nvPr/>
        </p:nvSpPr>
        <p:spPr bwMode="auto">
          <a:xfrm>
            <a:off x="680524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61" name="Line 137"/>
          <p:cNvSpPr>
            <a:spLocks noChangeShapeType="1"/>
          </p:cNvSpPr>
          <p:nvPr/>
        </p:nvSpPr>
        <p:spPr bwMode="auto">
          <a:xfrm>
            <a:off x="1893277" y="2790825"/>
            <a:ext cx="49823" cy="1588"/>
          </a:xfrm>
          <a:prstGeom prst="line">
            <a:avLst/>
          </a:prstGeom>
          <a:noFill/>
          <a:ln w="0">
            <a:solidFill>
              <a:srgbClr val="000000"/>
            </a:solidFill>
            <a:round/>
            <a:headEnd/>
            <a:tailEnd/>
          </a:ln>
        </p:spPr>
        <p:txBody>
          <a:bodyPr/>
          <a:lstStyle/>
          <a:p>
            <a:endParaRPr lang="fr-FR"/>
          </a:p>
        </p:txBody>
      </p:sp>
      <p:sp>
        <p:nvSpPr>
          <p:cNvPr id="180362" name="Line 138"/>
          <p:cNvSpPr>
            <a:spLocks noChangeShapeType="1"/>
          </p:cNvSpPr>
          <p:nvPr/>
        </p:nvSpPr>
        <p:spPr bwMode="auto">
          <a:xfrm flipH="1">
            <a:off x="6761285" y="2790825"/>
            <a:ext cx="49823" cy="1588"/>
          </a:xfrm>
          <a:prstGeom prst="line">
            <a:avLst/>
          </a:prstGeom>
          <a:noFill/>
          <a:ln w="0">
            <a:solidFill>
              <a:srgbClr val="000000"/>
            </a:solidFill>
            <a:round/>
            <a:headEnd/>
            <a:tailEnd/>
          </a:ln>
        </p:spPr>
        <p:txBody>
          <a:bodyPr/>
          <a:lstStyle/>
          <a:p>
            <a:endParaRPr lang="fr-FR"/>
          </a:p>
        </p:txBody>
      </p:sp>
      <p:sp>
        <p:nvSpPr>
          <p:cNvPr id="180363" name="Rectangle 139"/>
          <p:cNvSpPr>
            <a:spLocks noChangeArrowheads="1"/>
          </p:cNvSpPr>
          <p:nvPr/>
        </p:nvSpPr>
        <p:spPr bwMode="auto">
          <a:xfrm>
            <a:off x="1626577" y="27098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64" name="Line 140"/>
          <p:cNvSpPr>
            <a:spLocks noChangeShapeType="1"/>
          </p:cNvSpPr>
          <p:nvPr/>
        </p:nvSpPr>
        <p:spPr bwMode="auto">
          <a:xfrm>
            <a:off x="1893277" y="2365375"/>
            <a:ext cx="49823" cy="1588"/>
          </a:xfrm>
          <a:prstGeom prst="line">
            <a:avLst/>
          </a:prstGeom>
          <a:noFill/>
          <a:ln w="0">
            <a:solidFill>
              <a:srgbClr val="000000"/>
            </a:solidFill>
            <a:round/>
            <a:headEnd/>
            <a:tailEnd/>
          </a:ln>
        </p:spPr>
        <p:txBody>
          <a:bodyPr/>
          <a:lstStyle/>
          <a:p>
            <a:endParaRPr lang="fr-FR"/>
          </a:p>
        </p:txBody>
      </p:sp>
      <p:sp>
        <p:nvSpPr>
          <p:cNvPr id="180365" name="Line 141"/>
          <p:cNvSpPr>
            <a:spLocks noChangeShapeType="1"/>
          </p:cNvSpPr>
          <p:nvPr/>
        </p:nvSpPr>
        <p:spPr bwMode="auto">
          <a:xfrm flipH="1">
            <a:off x="6761285" y="2365375"/>
            <a:ext cx="49823" cy="1588"/>
          </a:xfrm>
          <a:prstGeom prst="line">
            <a:avLst/>
          </a:prstGeom>
          <a:noFill/>
          <a:ln w="0">
            <a:solidFill>
              <a:srgbClr val="000000"/>
            </a:solidFill>
            <a:round/>
            <a:headEnd/>
            <a:tailEnd/>
          </a:ln>
        </p:spPr>
        <p:txBody>
          <a:bodyPr/>
          <a:lstStyle/>
          <a:p>
            <a:endParaRPr lang="fr-FR"/>
          </a:p>
        </p:txBody>
      </p:sp>
      <p:sp>
        <p:nvSpPr>
          <p:cNvPr id="180366" name="Rectangle 142"/>
          <p:cNvSpPr>
            <a:spLocks noChangeArrowheads="1"/>
          </p:cNvSpPr>
          <p:nvPr/>
        </p:nvSpPr>
        <p:spPr bwMode="auto">
          <a:xfrm>
            <a:off x="1622181" y="2284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67" name="Line 143"/>
          <p:cNvSpPr>
            <a:spLocks noChangeShapeType="1"/>
          </p:cNvSpPr>
          <p:nvPr/>
        </p:nvSpPr>
        <p:spPr bwMode="auto">
          <a:xfrm>
            <a:off x="1893277" y="1939925"/>
            <a:ext cx="49823" cy="1588"/>
          </a:xfrm>
          <a:prstGeom prst="line">
            <a:avLst/>
          </a:prstGeom>
          <a:noFill/>
          <a:ln w="0">
            <a:solidFill>
              <a:srgbClr val="000000"/>
            </a:solidFill>
            <a:round/>
            <a:headEnd/>
            <a:tailEnd/>
          </a:ln>
        </p:spPr>
        <p:txBody>
          <a:bodyPr/>
          <a:lstStyle/>
          <a:p>
            <a:endParaRPr lang="fr-FR"/>
          </a:p>
        </p:txBody>
      </p:sp>
      <p:sp>
        <p:nvSpPr>
          <p:cNvPr id="180368" name="Line 144"/>
          <p:cNvSpPr>
            <a:spLocks noChangeShapeType="1"/>
          </p:cNvSpPr>
          <p:nvPr/>
        </p:nvSpPr>
        <p:spPr bwMode="auto">
          <a:xfrm flipH="1">
            <a:off x="6761285" y="1939925"/>
            <a:ext cx="49823" cy="1588"/>
          </a:xfrm>
          <a:prstGeom prst="line">
            <a:avLst/>
          </a:prstGeom>
          <a:noFill/>
          <a:ln w="0">
            <a:solidFill>
              <a:srgbClr val="000000"/>
            </a:solidFill>
            <a:round/>
            <a:headEnd/>
            <a:tailEnd/>
          </a:ln>
        </p:spPr>
        <p:txBody>
          <a:bodyPr/>
          <a:lstStyle/>
          <a:p>
            <a:endParaRPr lang="fr-FR"/>
          </a:p>
        </p:txBody>
      </p:sp>
      <p:sp>
        <p:nvSpPr>
          <p:cNvPr id="180369" name="Rectangle 145"/>
          <p:cNvSpPr>
            <a:spLocks noChangeArrowheads="1"/>
          </p:cNvSpPr>
          <p:nvPr/>
        </p:nvSpPr>
        <p:spPr bwMode="auto">
          <a:xfrm>
            <a:off x="1572358" y="185896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0.5</a:t>
            </a:r>
            <a:endParaRPr lang="fr-FR" sz="3200" b="1">
              <a:latin typeface="Times New Roman" pitchFamily="18" charset="0"/>
            </a:endParaRPr>
          </a:p>
        </p:txBody>
      </p:sp>
      <p:sp>
        <p:nvSpPr>
          <p:cNvPr id="180370" name="Line 146"/>
          <p:cNvSpPr>
            <a:spLocks noChangeShapeType="1"/>
          </p:cNvSpPr>
          <p:nvPr/>
        </p:nvSpPr>
        <p:spPr bwMode="auto">
          <a:xfrm>
            <a:off x="1893277" y="1503364"/>
            <a:ext cx="49823" cy="1587"/>
          </a:xfrm>
          <a:prstGeom prst="line">
            <a:avLst/>
          </a:prstGeom>
          <a:noFill/>
          <a:ln w="0">
            <a:solidFill>
              <a:srgbClr val="000000"/>
            </a:solidFill>
            <a:round/>
            <a:headEnd/>
            <a:tailEnd/>
          </a:ln>
        </p:spPr>
        <p:txBody>
          <a:bodyPr/>
          <a:lstStyle/>
          <a:p>
            <a:endParaRPr lang="fr-FR"/>
          </a:p>
        </p:txBody>
      </p:sp>
      <p:sp>
        <p:nvSpPr>
          <p:cNvPr id="180371" name="Line 147"/>
          <p:cNvSpPr>
            <a:spLocks noChangeShapeType="1"/>
          </p:cNvSpPr>
          <p:nvPr/>
        </p:nvSpPr>
        <p:spPr bwMode="auto">
          <a:xfrm flipH="1">
            <a:off x="6761285" y="1503364"/>
            <a:ext cx="49823" cy="1587"/>
          </a:xfrm>
          <a:prstGeom prst="line">
            <a:avLst/>
          </a:prstGeom>
          <a:noFill/>
          <a:ln w="0">
            <a:solidFill>
              <a:srgbClr val="000000"/>
            </a:solidFill>
            <a:round/>
            <a:headEnd/>
            <a:tailEnd/>
          </a:ln>
        </p:spPr>
        <p:txBody>
          <a:bodyPr/>
          <a:lstStyle/>
          <a:p>
            <a:endParaRPr lang="fr-FR"/>
          </a:p>
        </p:txBody>
      </p:sp>
      <p:sp>
        <p:nvSpPr>
          <p:cNvPr id="180372" name="Rectangle 148"/>
          <p:cNvSpPr>
            <a:spLocks noChangeArrowheads="1"/>
          </p:cNvSpPr>
          <p:nvPr/>
        </p:nvSpPr>
        <p:spPr bwMode="auto">
          <a:xfrm>
            <a:off x="1635369" y="1422401"/>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73" name="Line 149"/>
          <p:cNvSpPr>
            <a:spLocks noChangeShapeType="1"/>
          </p:cNvSpPr>
          <p:nvPr/>
        </p:nvSpPr>
        <p:spPr bwMode="auto">
          <a:xfrm>
            <a:off x="1893277" y="1077914"/>
            <a:ext cx="49823" cy="1587"/>
          </a:xfrm>
          <a:prstGeom prst="line">
            <a:avLst/>
          </a:prstGeom>
          <a:noFill/>
          <a:ln w="0">
            <a:solidFill>
              <a:srgbClr val="000000"/>
            </a:solidFill>
            <a:round/>
            <a:headEnd/>
            <a:tailEnd/>
          </a:ln>
        </p:spPr>
        <p:txBody>
          <a:bodyPr/>
          <a:lstStyle/>
          <a:p>
            <a:endParaRPr lang="fr-FR"/>
          </a:p>
        </p:txBody>
      </p:sp>
      <p:sp>
        <p:nvSpPr>
          <p:cNvPr id="180374" name="Line 150"/>
          <p:cNvSpPr>
            <a:spLocks noChangeShapeType="1"/>
          </p:cNvSpPr>
          <p:nvPr/>
        </p:nvSpPr>
        <p:spPr bwMode="auto">
          <a:xfrm flipH="1">
            <a:off x="6761285" y="1077914"/>
            <a:ext cx="49823" cy="1587"/>
          </a:xfrm>
          <a:prstGeom prst="line">
            <a:avLst/>
          </a:prstGeom>
          <a:noFill/>
          <a:ln w="0">
            <a:solidFill>
              <a:srgbClr val="000000"/>
            </a:solidFill>
            <a:round/>
            <a:headEnd/>
            <a:tailEnd/>
          </a:ln>
        </p:spPr>
        <p:txBody>
          <a:bodyPr/>
          <a:lstStyle/>
          <a:p>
            <a:endParaRPr lang="fr-FR"/>
          </a:p>
        </p:txBody>
      </p:sp>
      <p:sp>
        <p:nvSpPr>
          <p:cNvPr id="180375" name="Rectangle 151"/>
          <p:cNvSpPr>
            <a:spLocks noChangeArrowheads="1"/>
          </p:cNvSpPr>
          <p:nvPr/>
        </p:nvSpPr>
        <p:spPr bwMode="auto">
          <a:xfrm>
            <a:off x="1639766" y="996951"/>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76" name="Line 152"/>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77" name="Freeform 153"/>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78" name="Line 154"/>
          <p:cNvSpPr>
            <a:spLocks noChangeShapeType="1"/>
          </p:cNvSpPr>
          <p:nvPr/>
        </p:nvSpPr>
        <p:spPr bwMode="auto">
          <a:xfrm flipV="1">
            <a:off x="1875692" y="1077913"/>
            <a:ext cx="1466" cy="1712912"/>
          </a:xfrm>
          <a:prstGeom prst="line">
            <a:avLst/>
          </a:prstGeom>
          <a:noFill/>
          <a:ln w="0">
            <a:solidFill>
              <a:srgbClr val="000000"/>
            </a:solidFill>
            <a:round/>
            <a:headEnd/>
            <a:tailEnd/>
          </a:ln>
        </p:spPr>
        <p:txBody>
          <a:bodyPr/>
          <a:lstStyle/>
          <a:p>
            <a:endParaRPr lang="fr-FR"/>
          </a:p>
        </p:txBody>
      </p:sp>
      <p:sp>
        <p:nvSpPr>
          <p:cNvPr id="180379" name="Rectangle 155"/>
          <p:cNvSpPr>
            <a:spLocks noChangeArrowheads="1"/>
          </p:cNvSpPr>
          <p:nvPr/>
        </p:nvSpPr>
        <p:spPr bwMode="auto">
          <a:xfrm>
            <a:off x="3966797" y="2982914"/>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3200">
              <a:latin typeface="Times New Roman" pitchFamily="18" charset="0"/>
            </a:endParaRPr>
          </a:p>
        </p:txBody>
      </p:sp>
      <p:sp>
        <p:nvSpPr>
          <p:cNvPr id="180380" name="Rectangle 156"/>
          <p:cNvSpPr>
            <a:spLocks noChangeArrowheads="1"/>
          </p:cNvSpPr>
          <p:nvPr/>
        </p:nvSpPr>
        <p:spPr bwMode="auto">
          <a:xfrm rot="16200000">
            <a:off x="973417" y="1748066"/>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81" name="Rectangle 157"/>
          <p:cNvSpPr>
            <a:spLocks noChangeArrowheads="1"/>
          </p:cNvSpPr>
          <p:nvPr/>
        </p:nvSpPr>
        <p:spPr bwMode="auto">
          <a:xfrm>
            <a:off x="2712428" y="701676"/>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0382" name="Freeform 158"/>
          <p:cNvSpPr>
            <a:spLocks/>
          </p:cNvSpPr>
          <p:nvPr/>
        </p:nvSpPr>
        <p:spPr bwMode="auto">
          <a:xfrm>
            <a:off x="1890346" y="1133475"/>
            <a:ext cx="4925158" cy="16446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accent2"/>
            </a:solidFill>
            <a:prstDash val="solid"/>
            <a:round/>
            <a:headEnd/>
            <a:tailEnd/>
          </a:ln>
        </p:spPr>
        <p:txBody>
          <a:bodyPr/>
          <a:lstStyle/>
          <a:p>
            <a:endParaRPr lang="fr-FR"/>
          </a:p>
        </p:txBody>
      </p:sp>
      <p:sp>
        <p:nvSpPr>
          <p:cNvPr id="180227" name="Rectangle 3"/>
          <p:cNvSpPr>
            <a:spLocks noChangeArrowheads="1"/>
          </p:cNvSpPr>
          <p:nvPr/>
        </p:nvSpPr>
        <p:spPr bwMode="auto">
          <a:xfrm>
            <a:off x="2606920"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0228" name="Rectangle 4"/>
          <p:cNvSpPr>
            <a:spLocks noChangeArrowheads="1"/>
          </p:cNvSpPr>
          <p:nvPr/>
        </p:nvSpPr>
        <p:spPr bwMode="auto">
          <a:xfrm>
            <a:off x="1918189" y="3984626"/>
            <a:ext cx="4917831" cy="1712913"/>
          </a:xfrm>
          <a:prstGeom prst="rect">
            <a:avLst/>
          </a:prstGeom>
          <a:noFill/>
          <a:ln w="9525">
            <a:noFill/>
            <a:miter lim="800000"/>
            <a:headEnd/>
            <a:tailEnd/>
          </a:ln>
        </p:spPr>
        <p:txBody>
          <a:bodyPr/>
          <a:lstStyle/>
          <a:p>
            <a:endParaRPr lang="fr-FR"/>
          </a:p>
        </p:txBody>
      </p:sp>
      <p:sp>
        <p:nvSpPr>
          <p:cNvPr id="180229" name="Rectangle 5"/>
          <p:cNvSpPr>
            <a:spLocks noChangeArrowheads="1"/>
          </p:cNvSpPr>
          <p:nvPr/>
        </p:nvSpPr>
        <p:spPr bwMode="auto">
          <a:xfrm>
            <a:off x="1918189" y="3984626"/>
            <a:ext cx="4917831" cy="1712913"/>
          </a:xfrm>
          <a:prstGeom prst="rect">
            <a:avLst/>
          </a:prstGeom>
          <a:noFill/>
          <a:ln w="0">
            <a:solidFill>
              <a:srgbClr val="FFFFFF"/>
            </a:solidFill>
            <a:miter lim="800000"/>
            <a:headEnd/>
            <a:tailEnd/>
          </a:ln>
        </p:spPr>
        <p:txBody>
          <a:bodyPr/>
          <a:lstStyle/>
          <a:p>
            <a:endParaRPr lang="fr-FR"/>
          </a:p>
        </p:txBody>
      </p:sp>
      <p:sp>
        <p:nvSpPr>
          <p:cNvPr id="180230" name="Freeform 6"/>
          <p:cNvSpPr>
            <a:spLocks/>
          </p:cNvSpPr>
          <p:nvPr/>
        </p:nvSpPr>
        <p:spPr bwMode="auto">
          <a:xfrm>
            <a:off x="191818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1" name="Freeform 7"/>
          <p:cNvSpPr>
            <a:spLocks/>
          </p:cNvSpPr>
          <p:nvPr/>
        </p:nvSpPr>
        <p:spPr bwMode="auto">
          <a:xfrm>
            <a:off x="2407628"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2" name="Freeform 8"/>
          <p:cNvSpPr>
            <a:spLocks/>
          </p:cNvSpPr>
          <p:nvPr/>
        </p:nvSpPr>
        <p:spPr bwMode="auto">
          <a:xfrm>
            <a:off x="290585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3" name="Freeform 9"/>
          <p:cNvSpPr>
            <a:spLocks/>
          </p:cNvSpPr>
          <p:nvPr/>
        </p:nvSpPr>
        <p:spPr bwMode="auto">
          <a:xfrm>
            <a:off x="33938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4" name="Freeform 10"/>
          <p:cNvSpPr>
            <a:spLocks/>
          </p:cNvSpPr>
          <p:nvPr/>
        </p:nvSpPr>
        <p:spPr bwMode="auto">
          <a:xfrm>
            <a:off x="3883269"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5" name="Freeform 11"/>
          <p:cNvSpPr>
            <a:spLocks/>
          </p:cNvSpPr>
          <p:nvPr/>
        </p:nvSpPr>
        <p:spPr bwMode="auto">
          <a:xfrm>
            <a:off x="4381500"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6" name="Freeform 12"/>
          <p:cNvSpPr>
            <a:spLocks/>
          </p:cNvSpPr>
          <p:nvPr/>
        </p:nvSpPr>
        <p:spPr bwMode="auto">
          <a:xfrm>
            <a:off x="4870938"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7" name="Freeform 13"/>
          <p:cNvSpPr>
            <a:spLocks/>
          </p:cNvSpPr>
          <p:nvPr/>
        </p:nvSpPr>
        <p:spPr bwMode="auto">
          <a:xfrm>
            <a:off x="53589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8" name="Freeform 14"/>
          <p:cNvSpPr>
            <a:spLocks/>
          </p:cNvSpPr>
          <p:nvPr/>
        </p:nvSpPr>
        <p:spPr bwMode="auto">
          <a:xfrm>
            <a:off x="58483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9" name="Freeform 15"/>
          <p:cNvSpPr>
            <a:spLocks/>
          </p:cNvSpPr>
          <p:nvPr/>
        </p:nvSpPr>
        <p:spPr bwMode="auto">
          <a:xfrm>
            <a:off x="63465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0" name="Freeform 16"/>
          <p:cNvSpPr>
            <a:spLocks/>
          </p:cNvSpPr>
          <p:nvPr/>
        </p:nvSpPr>
        <p:spPr bwMode="auto">
          <a:xfrm>
            <a:off x="68360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1" name="Freeform 17"/>
          <p:cNvSpPr>
            <a:spLocks/>
          </p:cNvSpPr>
          <p:nvPr/>
        </p:nvSpPr>
        <p:spPr bwMode="auto">
          <a:xfrm>
            <a:off x="1918189"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2" name="Freeform 18"/>
          <p:cNvSpPr>
            <a:spLocks/>
          </p:cNvSpPr>
          <p:nvPr/>
        </p:nvSpPr>
        <p:spPr bwMode="auto">
          <a:xfrm>
            <a:off x="1918189"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3" name="Freeform 19"/>
          <p:cNvSpPr>
            <a:spLocks/>
          </p:cNvSpPr>
          <p:nvPr/>
        </p:nvSpPr>
        <p:spPr bwMode="auto">
          <a:xfrm>
            <a:off x="1918189"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4" name="Freeform 20"/>
          <p:cNvSpPr>
            <a:spLocks/>
          </p:cNvSpPr>
          <p:nvPr/>
        </p:nvSpPr>
        <p:spPr bwMode="auto">
          <a:xfrm>
            <a:off x="1918189"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5" name="Freeform 21"/>
          <p:cNvSpPr>
            <a:spLocks/>
          </p:cNvSpPr>
          <p:nvPr/>
        </p:nvSpPr>
        <p:spPr bwMode="auto">
          <a:xfrm>
            <a:off x="1918189"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6" name="Freeform 22"/>
          <p:cNvSpPr>
            <a:spLocks/>
          </p:cNvSpPr>
          <p:nvPr/>
        </p:nvSpPr>
        <p:spPr bwMode="auto">
          <a:xfrm>
            <a:off x="1918189"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7" name="Line 23"/>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248" name="Freeform 24"/>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249" name="Line 25"/>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0" name="Line 26"/>
          <p:cNvSpPr>
            <a:spLocks noChangeShapeType="1"/>
          </p:cNvSpPr>
          <p:nvPr/>
        </p:nvSpPr>
        <p:spPr bwMode="auto">
          <a:xfrm>
            <a:off x="1918189" y="5697539"/>
            <a:ext cx="4917831" cy="1587"/>
          </a:xfrm>
          <a:prstGeom prst="line">
            <a:avLst/>
          </a:prstGeom>
          <a:noFill/>
          <a:ln w="0">
            <a:solidFill>
              <a:srgbClr val="000000"/>
            </a:solidFill>
            <a:round/>
            <a:headEnd/>
            <a:tailEnd/>
          </a:ln>
        </p:spPr>
        <p:txBody>
          <a:bodyPr/>
          <a:lstStyle/>
          <a:p>
            <a:endParaRPr lang="fr-FR"/>
          </a:p>
        </p:txBody>
      </p:sp>
      <p:sp>
        <p:nvSpPr>
          <p:cNvPr id="180251" name="Line 27"/>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2" name="Line 28"/>
          <p:cNvSpPr>
            <a:spLocks noChangeShapeType="1"/>
          </p:cNvSpPr>
          <p:nvPr/>
        </p:nvSpPr>
        <p:spPr bwMode="auto">
          <a:xfrm flipV="1">
            <a:off x="1918189" y="5646738"/>
            <a:ext cx="1465" cy="50800"/>
          </a:xfrm>
          <a:prstGeom prst="line">
            <a:avLst/>
          </a:prstGeom>
          <a:noFill/>
          <a:ln w="0">
            <a:solidFill>
              <a:srgbClr val="000000"/>
            </a:solidFill>
            <a:round/>
            <a:headEnd/>
            <a:tailEnd/>
          </a:ln>
        </p:spPr>
        <p:txBody>
          <a:bodyPr/>
          <a:lstStyle/>
          <a:p>
            <a:endParaRPr lang="fr-FR"/>
          </a:p>
        </p:txBody>
      </p:sp>
      <p:sp>
        <p:nvSpPr>
          <p:cNvPr id="180253" name="Line 29"/>
          <p:cNvSpPr>
            <a:spLocks noChangeShapeType="1"/>
          </p:cNvSpPr>
          <p:nvPr/>
        </p:nvSpPr>
        <p:spPr bwMode="auto">
          <a:xfrm>
            <a:off x="1918189" y="3984625"/>
            <a:ext cx="1465" cy="50800"/>
          </a:xfrm>
          <a:prstGeom prst="line">
            <a:avLst/>
          </a:prstGeom>
          <a:noFill/>
          <a:ln w="0">
            <a:solidFill>
              <a:srgbClr val="000000"/>
            </a:solidFill>
            <a:round/>
            <a:headEnd/>
            <a:tailEnd/>
          </a:ln>
        </p:spPr>
        <p:txBody>
          <a:bodyPr/>
          <a:lstStyle/>
          <a:p>
            <a:endParaRPr lang="fr-FR"/>
          </a:p>
        </p:txBody>
      </p:sp>
      <p:sp>
        <p:nvSpPr>
          <p:cNvPr id="180254" name="Rectangle 30"/>
          <p:cNvSpPr>
            <a:spLocks noChangeArrowheads="1"/>
          </p:cNvSpPr>
          <p:nvPr/>
        </p:nvSpPr>
        <p:spPr bwMode="auto">
          <a:xfrm>
            <a:off x="191232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55" name="Line 31"/>
          <p:cNvSpPr>
            <a:spLocks noChangeShapeType="1"/>
          </p:cNvSpPr>
          <p:nvPr/>
        </p:nvSpPr>
        <p:spPr bwMode="auto">
          <a:xfrm flipV="1">
            <a:off x="2407628" y="5646738"/>
            <a:ext cx="1465" cy="50800"/>
          </a:xfrm>
          <a:prstGeom prst="line">
            <a:avLst/>
          </a:prstGeom>
          <a:noFill/>
          <a:ln w="0">
            <a:solidFill>
              <a:srgbClr val="000000"/>
            </a:solidFill>
            <a:round/>
            <a:headEnd/>
            <a:tailEnd/>
          </a:ln>
        </p:spPr>
        <p:txBody>
          <a:bodyPr/>
          <a:lstStyle/>
          <a:p>
            <a:endParaRPr lang="fr-FR"/>
          </a:p>
        </p:txBody>
      </p:sp>
      <p:sp>
        <p:nvSpPr>
          <p:cNvPr id="180256" name="Line 32"/>
          <p:cNvSpPr>
            <a:spLocks noChangeShapeType="1"/>
          </p:cNvSpPr>
          <p:nvPr/>
        </p:nvSpPr>
        <p:spPr bwMode="auto">
          <a:xfrm>
            <a:off x="2407628" y="3984625"/>
            <a:ext cx="1465" cy="50800"/>
          </a:xfrm>
          <a:prstGeom prst="line">
            <a:avLst/>
          </a:prstGeom>
          <a:noFill/>
          <a:ln w="0">
            <a:solidFill>
              <a:srgbClr val="000000"/>
            </a:solidFill>
            <a:round/>
            <a:headEnd/>
            <a:tailEnd/>
          </a:ln>
        </p:spPr>
        <p:txBody>
          <a:bodyPr/>
          <a:lstStyle/>
          <a:p>
            <a:endParaRPr lang="fr-FR"/>
          </a:p>
        </p:txBody>
      </p:sp>
      <p:sp>
        <p:nvSpPr>
          <p:cNvPr id="180257" name="Rectangle 33"/>
          <p:cNvSpPr>
            <a:spLocks noChangeArrowheads="1"/>
          </p:cNvSpPr>
          <p:nvPr/>
        </p:nvSpPr>
        <p:spPr bwMode="auto">
          <a:xfrm>
            <a:off x="24003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258" name="Line 34"/>
          <p:cNvSpPr>
            <a:spLocks noChangeShapeType="1"/>
          </p:cNvSpPr>
          <p:nvPr/>
        </p:nvSpPr>
        <p:spPr bwMode="auto">
          <a:xfrm flipV="1">
            <a:off x="2905859" y="5646738"/>
            <a:ext cx="1465" cy="50800"/>
          </a:xfrm>
          <a:prstGeom prst="line">
            <a:avLst/>
          </a:prstGeom>
          <a:noFill/>
          <a:ln w="0">
            <a:solidFill>
              <a:srgbClr val="000000"/>
            </a:solidFill>
            <a:round/>
            <a:headEnd/>
            <a:tailEnd/>
          </a:ln>
        </p:spPr>
        <p:txBody>
          <a:bodyPr/>
          <a:lstStyle/>
          <a:p>
            <a:endParaRPr lang="fr-FR"/>
          </a:p>
        </p:txBody>
      </p:sp>
      <p:sp>
        <p:nvSpPr>
          <p:cNvPr id="180259" name="Line 35"/>
          <p:cNvSpPr>
            <a:spLocks noChangeShapeType="1"/>
          </p:cNvSpPr>
          <p:nvPr/>
        </p:nvSpPr>
        <p:spPr bwMode="auto">
          <a:xfrm>
            <a:off x="2905859" y="3984625"/>
            <a:ext cx="1465" cy="50800"/>
          </a:xfrm>
          <a:prstGeom prst="line">
            <a:avLst/>
          </a:prstGeom>
          <a:noFill/>
          <a:ln w="0">
            <a:solidFill>
              <a:srgbClr val="000000"/>
            </a:solidFill>
            <a:round/>
            <a:headEnd/>
            <a:tailEnd/>
          </a:ln>
        </p:spPr>
        <p:txBody>
          <a:bodyPr/>
          <a:lstStyle/>
          <a:p>
            <a:endParaRPr lang="fr-FR"/>
          </a:p>
        </p:txBody>
      </p:sp>
      <p:sp>
        <p:nvSpPr>
          <p:cNvPr id="180260" name="Rectangle 36"/>
          <p:cNvSpPr>
            <a:spLocks noChangeArrowheads="1"/>
          </p:cNvSpPr>
          <p:nvPr/>
        </p:nvSpPr>
        <p:spPr bwMode="auto">
          <a:xfrm>
            <a:off x="28985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261" name="Line 37"/>
          <p:cNvSpPr>
            <a:spLocks noChangeShapeType="1"/>
          </p:cNvSpPr>
          <p:nvPr/>
        </p:nvSpPr>
        <p:spPr bwMode="auto">
          <a:xfrm flipV="1">
            <a:off x="3393831" y="5646738"/>
            <a:ext cx="1466" cy="50800"/>
          </a:xfrm>
          <a:prstGeom prst="line">
            <a:avLst/>
          </a:prstGeom>
          <a:noFill/>
          <a:ln w="0">
            <a:solidFill>
              <a:srgbClr val="000000"/>
            </a:solidFill>
            <a:round/>
            <a:headEnd/>
            <a:tailEnd/>
          </a:ln>
        </p:spPr>
        <p:txBody>
          <a:bodyPr/>
          <a:lstStyle/>
          <a:p>
            <a:endParaRPr lang="fr-FR"/>
          </a:p>
        </p:txBody>
      </p:sp>
      <p:sp>
        <p:nvSpPr>
          <p:cNvPr id="180262" name="Line 38"/>
          <p:cNvSpPr>
            <a:spLocks noChangeShapeType="1"/>
          </p:cNvSpPr>
          <p:nvPr/>
        </p:nvSpPr>
        <p:spPr bwMode="auto">
          <a:xfrm>
            <a:off x="3393831" y="3984625"/>
            <a:ext cx="1466" cy="50800"/>
          </a:xfrm>
          <a:prstGeom prst="line">
            <a:avLst/>
          </a:prstGeom>
          <a:noFill/>
          <a:ln w="0">
            <a:solidFill>
              <a:srgbClr val="000000"/>
            </a:solidFill>
            <a:round/>
            <a:headEnd/>
            <a:tailEnd/>
          </a:ln>
        </p:spPr>
        <p:txBody>
          <a:bodyPr/>
          <a:lstStyle/>
          <a:p>
            <a:endParaRPr lang="fr-FR"/>
          </a:p>
        </p:txBody>
      </p:sp>
      <p:sp>
        <p:nvSpPr>
          <p:cNvPr id="180263" name="Rectangle 39"/>
          <p:cNvSpPr>
            <a:spLocks noChangeArrowheads="1"/>
          </p:cNvSpPr>
          <p:nvPr/>
        </p:nvSpPr>
        <p:spPr bwMode="auto">
          <a:xfrm>
            <a:off x="33879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264" name="Line 40"/>
          <p:cNvSpPr>
            <a:spLocks noChangeShapeType="1"/>
          </p:cNvSpPr>
          <p:nvPr/>
        </p:nvSpPr>
        <p:spPr bwMode="auto">
          <a:xfrm flipV="1">
            <a:off x="3883269" y="5646738"/>
            <a:ext cx="1466" cy="50800"/>
          </a:xfrm>
          <a:prstGeom prst="line">
            <a:avLst/>
          </a:prstGeom>
          <a:noFill/>
          <a:ln w="0">
            <a:solidFill>
              <a:srgbClr val="000000"/>
            </a:solidFill>
            <a:round/>
            <a:headEnd/>
            <a:tailEnd/>
          </a:ln>
        </p:spPr>
        <p:txBody>
          <a:bodyPr/>
          <a:lstStyle/>
          <a:p>
            <a:endParaRPr lang="fr-FR"/>
          </a:p>
        </p:txBody>
      </p:sp>
      <p:sp>
        <p:nvSpPr>
          <p:cNvPr id="180265" name="Line 41"/>
          <p:cNvSpPr>
            <a:spLocks noChangeShapeType="1"/>
          </p:cNvSpPr>
          <p:nvPr/>
        </p:nvSpPr>
        <p:spPr bwMode="auto">
          <a:xfrm>
            <a:off x="3883269" y="3984625"/>
            <a:ext cx="1466" cy="50800"/>
          </a:xfrm>
          <a:prstGeom prst="line">
            <a:avLst/>
          </a:prstGeom>
          <a:noFill/>
          <a:ln w="0">
            <a:solidFill>
              <a:srgbClr val="000000"/>
            </a:solidFill>
            <a:round/>
            <a:headEnd/>
            <a:tailEnd/>
          </a:ln>
        </p:spPr>
        <p:txBody>
          <a:bodyPr/>
          <a:lstStyle/>
          <a:p>
            <a:endParaRPr lang="fr-FR"/>
          </a:p>
        </p:txBody>
      </p:sp>
      <p:sp>
        <p:nvSpPr>
          <p:cNvPr id="180266" name="Rectangle 42"/>
          <p:cNvSpPr>
            <a:spLocks noChangeArrowheads="1"/>
          </p:cNvSpPr>
          <p:nvPr/>
        </p:nvSpPr>
        <p:spPr bwMode="auto">
          <a:xfrm>
            <a:off x="387740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267" name="Line 43"/>
          <p:cNvSpPr>
            <a:spLocks noChangeShapeType="1"/>
          </p:cNvSpPr>
          <p:nvPr/>
        </p:nvSpPr>
        <p:spPr bwMode="auto">
          <a:xfrm flipV="1">
            <a:off x="4381500" y="5646738"/>
            <a:ext cx="1466" cy="50800"/>
          </a:xfrm>
          <a:prstGeom prst="line">
            <a:avLst/>
          </a:prstGeom>
          <a:noFill/>
          <a:ln w="0">
            <a:solidFill>
              <a:srgbClr val="000000"/>
            </a:solidFill>
            <a:round/>
            <a:headEnd/>
            <a:tailEnd/>
          </a:ln>
        </p:spPr>
        <p:txBody>
          <a:bodyPr/>
          <a:lstStyle/>
          <a:p>
            <a:endParaRPr lang="fr-FR"/>
          </a:p>
        </p:txBody>
      </p:sp>
      <p:sp>
        <p:nvSpPr>
          <p:cNvPr id="180268" name="Line 44"/>
          <p:cNvSpPr>
            <a:spLocks noChangeShapeType="1"/>
          </p:cNvSpPr>
          <p:nvPr/>
        </p:nvSpPr>
        <p:spPr bwMode="auto">
          <a:xfrm>
            <a:off x="4381500" y="3984625"/>
            <a:ext cx="1466" cy="50800"/>
          </a:xfrm>
          <a:prstGeom prst="line">
            <a:avLst/>
          </a:prstGeom>
          <a:noFill/>
          <a:ln w="0">
            <a:solidFill>
              <a:srgbClr val="000000"/>
            </a:solidFill>
            <a:round/>
            <a:headEnd/>
            <a:tailEnd/>
          </a:ln>
        </p:spPr>
        <p:txBody>
          <a:bodyPr/>
          <a:lstStyle/>
          <a:p>
            <a:endParaRPr lang="fr-FR"/>
          </a:p>
        </p:txBody>
      </p:sp>
      <p:sp>
        <p:nvSpPr>
          <p:cNvPr id="180269" name="Rectangle 45"/>
          <p:cNvSpPr>
            <a:spLocks noChangeArrowheads="1"/>
          </p:cNvSpPr>
          <p:nvPr/>
        </p:nvSpPr>
        <p:spPr bwMode="auto">
          <a:xfrm>
            <a:off x="437563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270" name="Line 46"/>
          <p:cNvSpPr>
            <a:spLocks noChangeShapeType="1"/>
          </p:cNvSpPr>
          <p:nvPr/>
        </p:nvSpPr>
        <p:spPr bwMode="auto">
          <a:xfrm flipV="1">
            <a:off x="4870938" y="5646738"/>
            <a:ext cx="1466" cy="50800"/>
          </a:xfrm>
          <a:prstGeom prst="line">
            <a:avLst/>
          </a:prstGeom>
          <a:noFill/>
          <a:ln w="0">
            <a:solidFill>
              <a:srgbClr val="000000"/>
            </a:solidFill>
            <a:round/>
            <a:headEnd/>
            <a:tailEnd/>
          </a:ln>
        </p:spPr>
        <p:txBody>
          <a:bodyPr/>
          <a:lstStyle/>
          <a:p>
            <a:endParaRPr lang="fr-FR"/>
          </a:p>
        </p:txBody>
      </p:sp>
      <p:sp>
        <p:nvSpPr>
          <p:cNvPr id="180271" name="Line 47"/>
          <p:cNvSpPr>
            <a:spLocks noChangeShapeType="1"/>
          </p:cNvSpPr>
          <p:nvPr/>
        </p:nvSpPr>
        <p:spPr bwMode="auto">
          <a:xfrm>
            <a:off x="4870938" y="3984625"/>
            <a:ext cx="1466" cy="50800"/>
          </a:xfrm>
          <a:prstGeom prst="line">
            <a:avLst/>
          </a:prstGeom>
          <a:noFill/>
          <a:ln w="0">
            <a:solidFill>
              <a:srgbClr val="000000"/>
            </a:solidFill>
            <a:round/>
            <a:headEnd/>
            <a:tailEnd/>
          </a:ln>
        </p:spPr>
        <p:txBody>
          <a:bodyPr/>
          <a:lstStyle/>
          <a:p>
            <a:endParaRPr lang="fr-FR"/>
          </a:p>
        </p:txBody>
      </p:sp>
      <p:sp>
        <p:nvSpPr>
          <p:cNvPr id="180272" name="Rectangle 48"/>
          <p:cNvSpPr>
            <a:spLocks noChangeArrowheads="1"/>
          </p:cNvSpPr>
          <p:nvPr/>
        </p:nvSpPr>
        <p:spPr bwMode="auto">
          <a:xfrm>
            <a:off x="4865077"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0273" name="Line 49"/>
          <p:cNvSpPr>
            <a:spLocks noChangeShapeType="1"/>
          </p:cNvSpPr>
          <p:nvPr/>
        </p:nvSpPr>
        <p:spPr bwMode="auto">
          <a:xfrm flipV="1">
            <a:off x="5358912" y="5646738"/>
            <a:ext cx="1465" cy="50800"/>
          </a:xfrm>
          <a:prstGeom prst="line">
            <a:avLst/>
          </a:prstGeom>
          <a:noFill/>
          <a:ln w="0">
            <a:solidFill>
              <a:srgbClr val="000000"/>
            </a:solidFill>
            <a:round/>
            <a:headEnd/>
            <a:tailEnd/>
          </a:ln>
        </p:spPr>
        <p:txBody>
          <a:bodyPr/>
          <a:lstStyle/>
          <a:p>
            <a:endParaRPr lang="fr-FR"/>
          </a:p>
        </p:txBody>
      </p:sp>
      <p:sp>
        <p:nvSpPr>
          <p:cNvPr id="180274" name="Line 50"/>
          <p:cNvSpPr>
            <a:spLocks noChangeShapeType="1"/>
          </p:cNvSpPr>
          <p:nvPr/>
        </p:nvSpPr>
        <p:spPr bwMode="auto">
          <a:xfrm>
            <a:off x="5358912" y="3984625"/>
            <a:ext cx="1465" cy="50800"/>
          </a:xfrm>
          <a:prstGeom prst="line">
            <a:avLst/>
          </a:prstGeom>
          <a:noFill/>
          <a:ln w="0">
            <a:solidFill>
              <a:srgbClr val="000000"/>
            </a:solidFill>
            <a:round/>
            <a:headEnd/>
            <a:tailEnd/>
          </a:ln>
        </p:spPr>
        <p:txBody>
          <a:bodyPr/>
          <a:lstStyle/>
          <a:p>
            <a:endParaRPr lang="fr-FR"/>
          </a:p>
        </p:txBody>
      </p:sp>
      <p:sp>
        <p:nvSpPr>
          <p:cNvPr id="180275" name="Rectangle 51"/>
          <p:cNvSpPr>
            <a:spLocks noChangeArrowheads="1"/>
          </p:cNvSpPr>
          <p:nvPr/>
        </p:nvSpPr>
        <p:spPr bwMode="auto">
          <a:xfrm>
            <a:off x="535305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0276" name="Line 52"/>
          <p:cNvSpPr>
            <a:spLocks noChangeShapeType="1"/>
          </p:cNvSpPr>
          <p:nvPr/>
        </p:nvSpPr>
        <p:spPr bwMode="auto">
          <a:xfrm flipV="1">
            <a:off x="5848351" y="5646738"/>
            <a:ext cx="1465" cy="50800"/>
          </a:xfrm>
          <a:prstGeom prst="line">
            <a:avLst/>
          </a:prstGeom>
          <a:noFill/>
          <a:ln w="0">
            <a:solidFill>
              <a:srgbClr val="000000"/>
            </a:solidFill>
            <a:round/>
            <a:headEnd/>
            <a:tailEnd/>
          </a:ln>
        </p:spPr>
        <p:txBody>
          <a:bodyPr/>
          <a:lstStyle/>
          <a:p>
            <a:endParaRPr lang="fr-FR"/>
          </a:p>
        </p:txBody>
      </p:sp>
      <p:sp>
        <p:nvSpPr>
          <p:cNvPr id="180277" name="Line 53"/>
          <p:cNvSpPr>
            <a:spLocks noChangeShapeType="1"/>
          </p:cNvSpPr>
          <p:nvPr/>
        </p:nvSpPr>
        <p:spPr bwMode="auto">
          <a:xfrm>
            <a:off x="5848351" y="3984625"/>
            <a:ext cx="1465" cy="50800"/>
          </a:xfrm>
          <a:prstGeom prst="line">
            <a:avLst/>
          </a:prstGeom>
          <a:noFill/>
          <a:ln w="0">
            <a:solidFill>
              <a:srgbClr val="000000"/>
            </a:solidFill>
            <a:round/>
            <a:headEnd/>
            <a:tailEnd/>
          </a:ln>
        </p:spPr>
        <p:txBody>
          <a:bodyPr/>
          <a:lstStyle/>
          <a:p>
            <a:endParaRPr lang="fr-FR"/>
          </a:p>
        </p:txBody>
      </p:sp>
      <p:sp>
        <p:nvSpPr>
          <p:cNvPr id="180278" name="Rectangle 54"/>
          <p:cNvSpPr>
            <a:spLocks noChangeArrowheads="1"/>
          </p:cNvSpPr>
          <p:nvPr/>
        </p:nvSpPr>
        <p:spPr bwMode="auto">
          <a:xfrm>
            <a:off x="584248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0279" name="Line 55"/>
          <p:cNvSpPr>
            <a:spLocks noChangeShapeType="1"/>
          </p:cNvSpPr>
          <p:nvPr/>
        </p:nvSpPr>
        <p:spPr bwMode="auto">
          <a:xfrm flipV="1">
            <a:off x="6346582" y="5646738"/>
            <a:ext cx="1465" cy="50800"/>
          </a:xfrm>
          <a:prstGeom prst="line">
            <a:avLst/>
          </a:prstGeom>
          <a:noFill/>
          <a:ln w="0">
            <a:solidFill>
              <a:srgbClr val="000000"/>
            </a:solidFill>
            <a:round/>
            <a:headEnd/>
            <a:tailEnd/>
          </a:ln>
        </p:spPr>
        <p:txBody>
          <a:bodyPr/>
          <a:lstStyle/>
          <a:p>
            <a:endParaRPr lang="fr-FR"/>
          </a:p>
        </p:txBody>
      </p:sp>
      <p:sp>
        <p:nvSpPr>
          <p:cNvPr id="180280" name="Line 56"/>
          <p:cNvSpPr>
            <a:spLocks noChangeShapeType="1"/>
          </p:cNvSpPr>
          <p:nvPr/>
        </p:nvSpPr>
        <p:spPr bwMode="auto">
          <a:xfrm>
            <a:off x="6346582" y="3984625"/>
            <a:ext cx="1465" cy="50800"/>
          </a:xfrm>
          <a:prstGeom prst="line">
            <a:avLst/>
          </a:prstGeom>
          <a:noFill/>
          <a:ln w="0">
            <a:solidFill>
              <a:srgbClr val="000000"/>
            </a:solidFill>
            <a:round/>
            <a:headEnd/>
            <a:tailEnd/>
          </a:ln>
        </p:spPr>
        <p:txBody>
          <a:bodyPr/>
          <a:lstStyle/>
          <a:p>
            <a:endParaRPr lang="fr-FR"/>
          </a:p>
        </p:txBody>
      </p:sp>
      <p:sp>
        <p:nvSpPr>
          <p:cNvPr id="180281" name="Rectangle 57"/>
          <p:cNvSpPr>
            <a:spLocks noChangeArrowheads="1"/>
          </p:cNvSpPr>
          <p:nvPr/>
        </p:nvSpPr>
        <p:spPr bwMode="auto">
          <a:xfrm>
            <a:off x="63407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0282" name="Line 58"/>
          <p:cNvSpPr>
            <a:spLocks noChangeShapeType="1"/>
          </p:cNvSpPr>
          <p:nvPr/>
        </p:nvSpPr>
        <p:spPr bwMode="auto">
          <a:xfrm flipV="1">
            <a:off x="6836020" y="5646738"/>
            <a:ext cx="1465" cy="50800"/>
          </a:xfrm>
          <a:prstGeom prst="line">
            <a:avLst/>
          </a:prstGeom>
          <a:noFill/>
          <a:ln w="0">
            <a:solidFill>
              <a:srgbClr val="000000"/>
            </a:solidFill>
            <a:round/>
            <a:headEnd/>
            <a:tailEnd/>
          </a:ln>
        </p:spPr>
        <p:txBody>
          <a:bodyPr/>
          <a:lstStyle/>
          <a:p>
            <a:endParaRPr lang="fr-FR"/>
          </a:p>
        </p:txBody>
      </p:sp>
      <p:sp>
        <p:nvSpPr>
          <p:cNvPr id="180283" name="Line 59"/>
          <p:cNvSpPr>
            <a:spLocks noChangeShapeType="1"/>
          </p:cNvSpPr>
          <p:nvPr/>
        </p:nvSpPr>
        <p:spPr bwMode="auto">
          <a:xfrm>
            <a:off x="6836020" y="3984625"/>
            <a:ext cx="1465" cy="50800"/>
          </a:xfrm>
          <a:prstGeom prst="line">
            <a:avLst/>
          </a:prstGeom>
          <a:noFill/>
          <a:ln w="0">
            <a:solidFill>
              <a:srgbClr val="000000"/>
            </a:solidFill>
            <a:round/>
            <a:headEnd/>
            <a:tailEnd/>
          </a:ln>
        </p:spPr>
        <p:txBody>
          <a:bodyPr/>
          <a:lstStyle/>
          <a:p>
            <a:endParaRPr lang="fr-FR"/>
          </a:p>
        </p:txBody>
      </p:sp>
      <p:sp>
        <p:nvSpPr>
          <p:cNvPr id="180284" name="Rectangle 60"/>
          <p:cNvSpPr>
            <a:spLocks noChangeArrowheads="1"/>
          </p:cNvSpPr>
          <p:nvPr/>
        </p:nvSpPr>
        <p:spPr bwMode="auto">
          <a:xfrm>
            <a:off x="6784731"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0285" name="Line 61"/>
          <p:cNvSpPr>
            <a:spLocks noChangeShapeType="1"/>
          </p:cNvSpPr>
          <p:nvPr/>
        </p:nvSpPr>
        <p:spPr bwMode="auto">
          <a:xfrm>
            <a:off x="1918189" y="5697539"/>
            <a:ext cx="49823" cy="1587"/>
          </a:xfrm>
          <a:prstGeom prst="line">
            <a:avLst/>
          </a:prstGeom>
          <a:noFill/>
          <a:ln w="0">
            <a:solidFill>
              <a:srgbClr val="000000"/>
            </a:solidFill>
            <a:round/>
            <a:headEnd/>
            <a:tailEnd/>
          </a:ln>
        </p:spPr>
        <p:txBody>
          <a:bodyPr/>
          <a:lstStyle/>
          <a:p>
            <a:endParaRPr lang="fr-FR"/>
          </a:p>
        </p:txBody>
      </p:sp>
      <p:sp>
        <p:nvSpPr>
          <p:cNvPr id="180286" name="Line 62"/>
          <p:cNvSpPr>
            <a:spLocks noChangeShapeType="1"/>
          </p:cNvSpPr>
          <p:nvPr/>
        </p:nvSpPr>
        <p:spPr bwMode="auto">
          <a:xfrm flipH="1">
            <a:off x="6786197" y="5697539"/>
            <a:ext cx="49823" cy="1587"/>
          </a:xfrm>
          <a:prstGeom prst="line">
            <a:avLst/>
          </a:prstGeom>
          <a:noFill/>
          <a:ln w="0">
            <a:solidFill>
              <a:srgbClr val="000000"/>
            </a:solidFill>
            <a:round/>
            <a:headEnd/>
            <a:tailEnd/>
          </a:ln>
        </p:spPr>
        <p:txBody>
          <a:bodyPr/>
          <a:lstStyle/>
          <a:p>
            <a:endParaRPr lang="fr-FR"/>
          </a:p>
        </p:txBody>
      </p:sp>
      <p:sp>
        <p:nvSpPr>
          <p:cNvPr id="180287" name="Rectangle 63"/>
          <p:cNvSpPr>
            <a:spLocks noChangeArrowheads="1"/>
          </p:cNvSpPr>
          <p:nvPr/>
        </p:nvSpPr>
        <p:spPr bwMode="auto">
          <a:xfrm>
            <a:off x="1682262" y="56165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88" name="Line 64"/>
          <p:cNvSpPr>
            <a:spLocks noChangeShapeType="1"/>
          </p:cNvSpPr>
          <p:nvPr/>
        </p:nvSpPr>
        <p:spPr bwMode="auto">
          <a:xfrm>
            <a:off x="1918189" y="5383214"/>
            <a:ext cx="49823" cy="1587"/>
          </a:xfrm>
          <a:prstGeom prst="line">
            <a:avLst/>
          </a:prstGeom>
          <a:noFill/>
          <a:ln w="0">
            <a:solidFill>
              <a:srgbClr val="000000"/>
            </a:solidFill>
            <a:round/>
            <a:headEnd/>
            <a:tailEnd/>
          </a:ln>
        </p:spPr>
        <p:txBody>
          <a:bodyPr/>
          <a:lstStyle/>
          <a:p>
            <a:endParaRPr lang="fr-FR"/>
          </a:p>
        </p:txBody>
      </p:sp>
      <p:sp>
        <p:nvSpPr>
          <p:cNvPr id="180289" name="Line 65"/>
          <p:cNvSpPr>
            <a:spLocks noChangeShapeType="1"/>
          </p:cNvSpPr>
          <p:nvPr/>
        </p:nvSpPr>
        <p:spPr bwMode="auto">
          <a:xfrm flipH="1">
            <a:off x="6786197" y="5383214"/>
            <a:ext cx="49823" cy="1587"/>
          </a:xfrm>
          <a:prstGeom prst="line">
            <a:avLst/>
          </a:prstGeom>
          <a:noFill/>
          <a:ln w="0">
            <a:solidFill>
              <a:srgbClr val="000000"/>
            </a:solidFill>
            <a:round/>
            <a:headEnd/>
            <a:tailEnd/>
          </a:ln>
        </p:spPr>
        <p:txBody>
          <a:bodyPr/>
          <a:lstStyle/>
          <a:p>
            <a:endParaRPr lang="fr-FR"/>
          </a:p>
        </p:txBody>
      </p:sp>
      <p:sp>
        <p:nvSpPr>
          <p:cNvPr id="180290" name="Rectangle 66"/>
          <p:cNvSpPr>
            <a:spLocks noChangeArrowheads="1"/>
          </p:cNvSpPr>
          <p:nvPr/>
        </p:nvSpPr>
        <p:spPr bwMode="auto">
          <a:xfrm>
            <a:off x="1565031" y="5302251"/>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0.2</a:t>
            </a:r>
            <a:endParaRPr lang="fr-FR" sz="3200" b="1">
              <a:latin typeface="Times New Roman" pitchFamily="18" charset="0"/>
            </a:endParaRPr>
          </a:p>
        </p:txBody>
      </p:sp>
      <p:sp>
        <p:nvSpPr>
          <p:cNvPr id="180291" name="Line 67"/>
          <p:cNvSpPr>
            <a:spLocks noChangeShapeType="1"/>
          </p:cNvSpPr>
          <p:nvPr/>
        </p:nvSpPr>
        <p:spPr bwMode="auto">
          <a:xfrm>
            <a:off x="1918189" y="5080000"/>
            <a:ext cx="49823" cy="1588"/>
          </a:xfrm>
          <a:prstGeom prst="line">
            <a:avLst/>
          </a:prstGeom>
          <a:noFill/>
          <a:ln w="0">
            <a:solidFill>
              <a:srgbClr val="000000"/>
            </a:solidFill>
            <a:round/>
            <a:headEnd/>
            <a:tailEnd/>
          </a:ln>
        </p:spPr>
        <p:txBody>
          <a:bodyPr/>
          <a:lstStyle/>
          <a:p>
            <a:endParaRPr lang="fr-FR"/>
          </a:p>
        </p:txBody>
      </p:sp>
      <p:sp>
        <p:nvSpPr>
          <p:cNvPr id="180292" name="Line 68"/>
          <p:cNvSpPr>
            <a:spLocks noChangeShapeType="1"/>
          </p:cNvSpPr>
          <p:nvPr/>
        </p:nvSpPr>
        <p:spPr bwMode="auto">
          <a:xfrm flipH="1">
            <a:off x="6786197" y="5080000"/>
            <a:ext cx="49823" cy="1588"/>
          </a:xfrm>
          <a:prstGeom prst="line">
            <a:avLst/>
          </a:prstGeom>
          <a:noFill/>
          <a:ln w="0">
            <a:solidFill>
              <a:srgbClr val="000000"/>
            </a:solidFill>
            <a:round/>
            <a:headEnd/>
            <a:tailEnd/>
          </a:ln>
        </p:spPr>
        <p:txBody>
          <a:bodyPr/>
          <a:lstStyle/>
          <a:p>
            <a:endParaRPr lang="fr-FR"/>
          </a:p>
        </p:txBody>
      </p:sp>
      <p:sp>
        <p:nvSpPr>
          <p:cNvPr id="180293" name="Rectangle 69"/>
          <p:cNvSpPr>
            <a:spLocks noChangeArrowheads="1"/>
          </p:cNvSpPr>
          <p:nvPr/>
        </p:nvSpPr>
        <p:spPr bwMode="auto">
          <a:xfrm>
            <a:off x="1565031" y="499903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0.4</a:t>
            </a:r>
            <a:endParaRPr lang="fr-FR" sz="3200" b="1">
              <a:latin typeface="Times New Roman" pitchFamily="18" charset="0"/>
            </a:endParaRPr>
          </a:p>
        </p:txBody>
      </p:sp>
      <p:sp>
        <p:nvSpPr>
          <p:cNvPr id="180294" name="Line 70"/>
          <p:cNvSpPr>
            <a:spLocks noChangeShapeType="1"/>
          </p:cNvSpPr>
          <p:nvPr/>
        </p:nvSpPr>
        <p:spPr bwMode="auto">
          <a:xfrm>
            <a:off x="1918189" y="4765675"/>
            <a:ext cx="49823" cy="1588"/>
          </a:xfrm>
          <a:prstGeom prst="line">
            <a:avLst/>
          </a:prstGeom>
          <a:noFill/>
          <a:ln w="0">
            <a:solidFill>
              <a:srgbClr val="000000"/>
            </a:solidFill>
            <a:round/>
            <a:headEnd/>
            <a:tailEnd/>
          </a:ln>
        </p:spPr>
        <p:txBody>
          <a:bodyPr/>
          <a:lstStyle/>
          <a:p>
            <a:endParaRPr lang="fr-FR"/>
          </a:p>
        </p:txBody>
      </p:sp>
      <p:sp>
        <p:nvSpPr>
          <p:cNvPr id="180295" name="Line 71"/>
          <p:cNvSpPr>
            <a:spLocks noChangeShapeType="1"/>
          </p:cNvSpPr>
          <p:nvPr/>
        </p:nvSpPr>
        <p:spPr bwMode="auto">
          <a:xfrm flipH="1">
            <a:off x="6786197" y="4765675"/>
            <a:ext cx="49823" cy="1588"/>
          </a:xfrm>
          <a:prstGeom prst="line">
            <a:avLst/>
          </a:prstGeom>
          <a:noFill/>
          <a:ln w="0">
            <a:solidFill>
              <a:srgbClr val="000000"/>
            </a:solidFill>
            <a:round/>
            <a:headEnd/>
            <a:tailEnd/>
          </a:ln>
        </p:spPr>
        <p:txBody>
          <a:bodyPr/>
          <a:lstStyle/>
          <a:p>
            <a:endParaRPr lang="fr-FR"/>
          </a:p>
        </p:txBody>
      </p:sp>
      <p:sp>
        <p:nvSpPr>
          <p:cNvPr id="180296" name="Rectangle 72"/>
          <p:cNvSpPr>
            <a:spLocks noChangeArrowheads="1"/>
          </p:cNvSpPr>
          <p:nvPr/>
        </p:nvSpPr>
        <p:spPr bwMode="auto">
          <a:xfrm>
            <a:off x="1565031" y="468471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0.6</a:t>
            </a:r>
            <a:endParaRPr lang="fr-FR" sz="3200" b="1">
              <a:latin typeface="Times New Roman" pitchFamily="18" charset="0"/>
            </a:endParaRPr>
          </a:p>
        </p:txBody>
      </p:sp>
      <p:sp>
        <p:nvSpPr>
          <p:cNvPr id="180297" name="Line 73"/>
          <p:cNvSpPr>
            <a:spLocks noChangeShapeType="1"/>
          </p:cNvSpPr>
          <p:nvPr/>
        </p:nvSpPr>
        <p:spPr bwMode="auto">
          <a:xfrm>
            <a:off x="1918189" y="4451350"/>
            <a:ext cx="49823" cy="1588"/>
          </a:xfrm>
          <a:prstGeom prst="line">
            <a:avLst/>
          </a:prstGeom>
          <a:noFill/>
          <a:ln w="0">
            <a:solidFill>
              <a:srgbClr val="000000"/>
            </a:solidFill>
            <a:round/>
            <a:headEnd/>
            <a:tailEnd/>
          </a:ln>
        </p:spPr>
        <p:txBody>
          <a:bodyPr/>
          <a:lstStyle/>
          <a:p>
            <a:endParaRPr lang="fr-FR"/>
          </a:p>
        </p:txBody>
      </p:sp>
      <p:sp>
        <p:nvSpPr>
          <p:cNvPr id="180298" name="Line 74"/>
          <p:cNvSpPr>
            <a:spLocks noChangeShapeType="1"/>
          </p:cNvSpPr>
          <p:nvPr/>
        </p:nvSpPr>
        <p:spPr bwMode="auto">
          <a:xfrm flipH="1">
            <a:off x="6786197" y="4451350"/>
            <a:ext cx="49823" cy="1588"/>
          </a:xfrm>
          <a:prstGeom prst="line">
            <a:avLst/>
          </a:prstGeom>
          <a:noFill/>
          <a:ln w="0">
            <a:solidFill>
              <a:srgbClr val="000000"/>
            </a:solidFill>
            <a:round/>
            <a:headEnd/>
            <a:tailEnd/>
          </a:ln>
        </p:spPr>
        <p:txBody>
          <a:bodyPr/>
          <a:lstStyle/>
          <a:p>
            <a:endParaRPr lang="fr-FR"/>
          </a:p>
        </p:txBody>
      </p:sp>
      <p:sp>
        <p:nvSpPr>
          <p:cNvPr id="180299" name="Rectangle 75"/>
          <p:cNvSpPr>
            <a:spLocks noChangeArrowheads="1"/>
          </p:cNvSpPr>
          <p:nvPr/>
        </p:nvSpPr>
        <p:spPr bwMode="auto">
          <a:xfrm>
            <a:off x="1565031" y="437038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0.8</a:t>
            </a:r>
            <a:endParaRPr lang="fr-FR" sz="3200" b="1">
              <a:latin typeface="Times New Roman" pitchFamily="18" charset="0"/>
            </a:endParaRPr>
          </a:p>
        </p:txBody>
      </p:sp>
      <p:sp>
        <p:nvSpPr>
          <p:cNvPr id="180300" name="Line 76"/>
          <p:cNvSpPr>
            <a:spLocks noChangeShapeType="1"/>
          </p:cNvSpPr>
          <p:nvPr/>
        </p:nvSpPr>
        <p:spPr bwMode="auto">
          <a:xfrm>
            <a:off x="1918189" y="4137025"/>
            <a:ext cx="49823" cy="1588"/>
          </a:xfrm>
          <a:prstGeom prst="line">
            <a:avLst/>
          </a:prstGeom>
          <a:noFill/>
          <a:ln w="0">
            <a:solidFill>
              <a:srgbClr val="000000"/>
            </a:solidFill>
            <a:round/>
            <a:headEnd/>
            <a:tailEnd/>
          </a:ln>
        </p:spPr>
        <p:txBody>
          <a:bodyPr/>
          <a:lstStyle/>
          <a:p>
            <a:endParaRPr lang="fr-FR"/>
          </a:p>
        </p:txBody>
      </p:sp>
      <p:sp>
        <p:nvSpPr>
          <p:cNvPr id="180301" name="Line 77"/>
          <p:cNvSpPr>
            <a:spLocks noChangeShapeType="1"/>
          </p:cNvSpPr>
          <p:nvPr/>
        </p:nvSpPr>
        <p:spPr bwMode="auto">
          <a:xfrm flipH="1">
            <a:off x="6786197" y="4137025"/>
            <a:ext cx="49823" cy="1588"/>
          </a:xfrm>
          <a:prstGeom prst="line">
            <a:avLst/>
          </a:prstGeom>
          <a:noFill/>
          <a:ln w="0">
            <a:solidFill>
              <a:srgbClr val="000000"/>
            </a:solidFill>
            <a:round/>
            <a:headEnd/>
            <a:tailEnd/>
          </a:ln>
        </p:spPr>
        <p:txBody>
          <a:bodyPr/>
          <a:lstStyle/>
          <a:p>
            <a:endParaRPr lang="fr-FR"/>
          </a:p>
        </p:txBody>
      </p:sp>
      <p:sp>
        <p:nvSpPr>
          <p:cNvPr id="180302" name="Rectangle 78"/>
          <p:cNvSpPr>
            <a:spLocks noChangeArrowheads="1"/>
          </p:cNvSpPr>
          <p:nvPr/>
        </p:nvSpPr>
        <p:spPr bwMode="auto">
          <a:xfrm>
            <a:off x="1682262" y="40560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03" name="Line 79"/>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304" name="Freeform 80"/>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05" name="Line 81"/>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306" name="Rectangle 82"/>
          <p:cNvSpPr>
            <a:spLocks noChangeArrowheads="1"/>
          </p:cNvSpPr>
          <p:nvPr/>
        </p:nvSpPr>
        <p:spPr bwMode="auto">
          <a:xfrm>
            <a:off x="3843704"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b="1">
              <a:latin typeface="Times New Roman" pitchFamily="18" charset="0"/>
            </a:endParaRPr>
          </a:p>
        </p:txBody>
      </p:sp>
      <p:sp>
        <p:nvSpPr>
          <p:cNvPr id="180307" name="Rectangle 83"/>
          <p:cNvSpPr>
            <a:spLocks noChangeArrowheads="1"/>
          </p:cNvSpPr>
          <p:nvPr/>
        </p:nvSpPr>
        <p:spPr bwMode="auto">
          <a:xfrm rot="16200000">
            <a:off x="948506" y="4653191"/>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08" name="Rectangle 84"/>
          <p:cNvSpPr>
            <a:spLocks noChangeArrowheads="1"/>
          </p:cNvSpPr>
          <p:nvPr/>
        </p:nvSpPr>
        <p:spPr bwMode="auto">
          <a:xfrm>
            <a:off x="2678723"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0383" name="Freeform 159"/>
          <p:cNvSpPr>
            <a:spLocks/>
          </p:cNvSpPr>
          <p:nvPr/>
        </p:nvSpPr>
        <p:spPr bwMode="auto">
          <a:xfrm>
            <a:off x="1941635" y="4146551"/>
            <a:ext cx="4863611" cy="1533525"/>
          </a:xfrm>
          <a:custGeom>
            <a:avLst/>
            <a:gdLst/>
            <a:ahLst/>
            <a:cxnLst>
              <a:cxn ang="0">
                <a:pos x="23" y="11"/>
              </a:cxn>
              <a:cxn ang="0">
                <a:pos x="74" y="74"/>
              </a:cxn>
              <a:cxn ang="0">
                <a:pos x="125" y="186"/>
              </a:cxn>
              <a:cxn ang="0">
                <a:pos x="170" y="324"/>
              </a:cxn>
              <a:cxn ang="0">
                <a:pos x="221" y="452"/>
              </a:cxn>
              <a:cxn ang="0">
                <a:pos x="272" y="468"/>
              </a:cxn>
              <a:cxn ang="0">
                <a:pos x="317" y="409"/>
              </a:cxn>
              <a:cxn ang="0">
                <a:pos x="368" y="404"/>
              </a:cxn>
              <a:cxn ang="0">
                <a:pos x="419" y="431"/>
              </a:cxn>
              <a:cxn ang="0">
                <a:pos x="465" y="484"/>
              </a:cxn>
              <a:cxn ang="0">
                <a:pos x="516" y="489"/>
              </a:cxn>
              <a:cxn ang="0">
                <a:pos x="567" y="452"/>
              </a:cxn>
              <a:cxn ang="0">
                <a:pos x="612" y="446"/>
              </a:cxn>
              <a:cxn ang="0">
                <a:pos x="663" y="462"/>
              </a:cxn>
              <a:cxn ang="0">
                <a:pos x="714" y="494"/>
              </a:cxn>
              <a:cxn ang="0">
                <a:pos x="760" y="494"/>
              </a:cxn>
              <a:cxn ang="0">
                <a:pos x="811" y="473"/>
              </a:cxn>
              <a:cxn ang="0">
                <a:pos x="862" y="462"/>
              </a:cxn>
              <a:cxn ang="0">
                <a:pos x="907" y="473"/>
              </a:cxn>
              <a:cxn ang="0">
                <a:pos x="958" y="494"/>
              </a:cxn>
              <a:cxn ang="0">
                <a:pos x="1009" y="500"/>
              </a:cxn>
              <a:cxn ang="0">
                <a:pos x="1054" y="478"/>
              </a:cxn>
              <a:cxn ang="0">
                <a:pos x="1105" y="473"/>
              </a:cxn>
              <a:cxn ang="0">
                <a:pos x="1156" y="484"/>
              </a:cxn>
              <a:cxn ang="0">
                <a:pos x="1202" y="500"/>
              </a:cxn>
              <a:cxn ang="0">
                <a:pos x="1253" y="500"/>
              </a:cxn>
              <a:cxn ang="0">
                <a:pos x="1298" y="484"/>
              </a:cxn>
              <a:cxn ang="0">
                <a:pos x="1349" y="478"/>
              </a:cxn>
              <a:cxn ang="0">
                <a:pos x="1400" y="489"/>
              </a:cxn>
              <a:cxn ang="0">
                <a:pos x="1446" y="500"/>
              </a:cxn>
              <a:cxn ang="0">
                <a:pos x="1497" y="505"/>
              </a:cxn>
              <a:cxn ang="0">
                <a:pos x="1548" y="489"/>
              </a:cxn>
              <a:cxn ang="0">
                <a:pos x="1593" y="484"/>
              </a:cxn>
              <a:cxn ang="0">
                <a:pos x="1644" y="489"/>
              </a:cxn>
              <a:cxn ang="0">
                <a:pos x="1695" y="505"/>
              </a:cxn>
              <a:cxn ang="0">
                <a:pos x="1740" y="505"/>
              </a:cxn>
              <a:cxn ang="0">
                <a:pos x="1791" y="494"/>
              </a:cxn>
              <a:cxn ang="0">
                <a:pos x="1843" y="489"/>
              </a:cxn>
              <a:cxn ang="0">
                <a:pos x="1888" y="494"/>
              </a:cxn>
              <a:cxn ang="0">
                <a:pos x="1939" y="505"/>
              </a:cxn>
              <a:cxn ang="0">
                <a:pos x="1990" y="505"/>
              </a:cxn>
              <a:cxn ang="0">
                <a:pos x="2035" y="494"/>
              </a:cxn>
              <a:cxn ang="0">
                <a:pos x="2086" y="489"/>
              </a:cxn>
              <a:cxn ang="0">
                <a:pos x="2137" y="494"/>
              </a:cxn>
              <a:cxn ang="0">
                <a:pos x="2183" y="505"/>
              </a:cxn>
              <a:cxn ang="0">
                <a:pos x="2234" y="505"/>
              </a:cxn>
              <a:cxn ang="0">
                <a:pos x="2285" y="494"/>
              </a:cxn>
              <a:cxn ang="0">
                <a:pos x="2330" y="494"/>
              </a:cxn>
              <a:cxn ang="0">
                <a:pos x="2381" y="494"/>
              </a:cxn>
              <a:cxn ang="0">
                <a:pos x="2432" y="505"/>
              </a:cxn>
              <a:cxn ang="0">
                <a:pos x="2455" y="510"/>
              </a:cxn>
            </a:cxnLst>
            <a:rect l="0" t="0" r="r" b="b"/>
            <a:pathLst>
              <a:path w="2455" h="510">
                <a:moveTo>
                  <a:pt x="0" y="0"/>
                </a:moveTo>
                <a:lnTo>
                  <a:pt x="23" y="11"/>
                </a:lnTo>
                <a:lnTo>
                  <a:pt x="51" y="32"/>
                </a:lnTo>
                <a:lnTo>
                  <a:pt x="74" y="74"/>
                </a:lnTo>
                <a:lnTo>
                  <a:pt x="96" y="122"/>
                </a:lnTo>
                <a:lnTo>
                  <a:pt x="125" y="186"/>
                </a:lnTo>
                <a:lnTo>
                  <a:pt x="147" y="255"/>
                </a:lnTo>
                <a:lnTo>
                  <a:pt x="170" y="324"/>
                </a:lnTo>
                <a:lnTo>
                  <a:pt x="198" y="388"/>
                </a:lnTo>
                <a:lnTo>
                  <a:pt x="221" y="452"/>
                </a:lnTo>
                <a:lnTo>
                  <a:pt x="244" y="510"/>
                </a:lnTo>
                <a:lnTo>
                  <a:pt x="272" y="468"/>
                </a:lnTo>
                <a:lnTo>
                  <a:pt x="295" y="431"/>
                </a:lnTo>
                <a:lnTo>
                  <a:pt x="317" y="409"/>
                </a:lnTo>
                <a:lnTo>
                  <a:pt x="346" y="399"/>
                </a:lnTo>
                <a:lnTo>
                  <a:pt x="368" y="404"/>
                </a:lnTo>
                <a:lnTo>
                  <a:pt x="391" y="415"/>
                </a:lnTo>
                <a:lnTo>
                  <a:pt x="419" y="431"/>
                </a:lnTo>
                <a:lnTo>
                  <a:pt x="442" y="457"/>
                </a:lnTo>
                <a:lnTo>
                  <a:pt x="465" y="484"/>
                </a:lnTo>
                <a:lnTo>
                  <a:pt x="493" y="510"/>
                </a:lnTo>
                <a:lnTo>
                  <a:pt x="516" y="489"/>
                </a:lnTo>
                <a:lnTo>
                  <a:pt x="539" y="468"/>
                </a:lnTo>
                <a:lnTo>
                  <a:pt x="567" y="452"/>
                </a:lnTo>
                <a:lnTo>
                  <a:pt x="590" y="446"/>
                </a:lnTo>
                <a:lnTo>
                  <a:pt x="612" y="446"/>
                </a:lnTo>
                <a:lnTo>
                  <a:pt x="641" y="452"/>
                </a:lnTo>
                <a:lnTo>
                  <a:pt x="663" y="462"/>
                </a:lnTo>
                <a:lnTo>
                  <a:pt x="686" y="473"/>
                </a:lnTo>
                <a:lnTo>
                  <a:pt x="714" y="494"/>
                </a:lnTo>
                <a:lnTo>
                  <a:pt x="737" y="510"/>
                </a:lnTo>
                <a:lnTo>
                  <a:pt x="760" y="494"/>
                </a:lnTo>
                <a:lnTo>
                  <a:pt x="788" y="478"/>
                </a:lnTo>
                <a:lnTo>
                  <a:pt x="811" y="473"/>
                </a:lnTo>
                <a:lnTo>
                  <a:pt x="833" y="462"/>
                </a:lnTo>
                <a:lnTo>
                  <a:pt x="862" y="462"/>
                </a:lnTo>
                <a:lnTo>
                  <a:pt x="884" y="468"/>
                </a:lnTo>
                <a:lnTo>
                  <a:pt x="907" y="473"/>
                </a:lnTo>
                <a:lnTo>
                  <a:pt x="935" y="484"/>
                </a:lnTo>
                <a:lnTo>
                  <a:pt x="958" y="494"/>
                </a:lnTo>
                <a:lnTo>
                  <a:pt x="981" y="510"/>
                </a:lnTo>
                <a:lnTo>
                  <a:pt x="1009" y="500"/>
                </a:lnTo>
                <a:lnTo>
                  <a:pt x="1032" y="489"/>
                </a:lnTo>
                <a:lnTo>
                  <a:pt x="1054" y="478"/>
                </a:lnTo>
                <a:lnTo>
                  <a:pt x="1083" y="473"/>
                </a:lnTo>
                <a:lnTo>
                  <a:pt x="1105" y="473"/>
                </a:lnTo>
                <a:lnTo>
                  <a:pt x="1128" y="478"/>
                </a:lnTo>
                <a:lnTo>
                  <a:pt x="1156" y="484"/>
                </a:lnTo>
                <a:lnTo>
                  <a:pt x="1179" y="489"/>
                </a:lnTo>
                <a:lnTo>
                  <a:pt x="1202" y="500"/>
                </a:lnTo>
                <a:lnTo>
                  <a:pt x="1230" y="510"/>
                </a:lnTo>
                <a:lnTo>
                  <a:pt x="1253" y="500"/>
                </a:lnTo>
                <a:lnTo>
                  <a:pt x="1276" y="494"/>
                </a:lnTo>
                <a:lnTo>
                  <a:pt x="1298" y="484"/>
                </a:lnTo>
                <a:lnTo>
                  <a:pt x="1327" y="484"/>
                </a:lnTo>
                <a:lnTo>
                  <a:pt x="1349" y="478"/>
                </a:lnTo>
                <a:lnTo>
                  <a:pt x="1372" y="484"/>
                </a:lnTo>
                <a:lnTo>
                  <a:pt x="1400" y="489"/>
                </a:lnTo>
                <a:lnTo>
                  <a:pt x="1423" y="494"/>
                </a:lnTo>
                <a:lnTo>
                  <a:pt x="1446" y="500"/>
                </a:lnTo>
                <a:lnTo>
                  <a:pt x="1474" y="510"/>
                </a:lnTo>
                <a:lnTo>
                  <a:pt x="1497" y="505"/>
                </a:lnTo>
                <a:lnTo>
                  <a:pt x="1519" y="494"/>
                </a:lnTo>
                <a:lnTo>
                  <a:pt x="1548" y="489"/>
                </a:lnTo>
                <a:lnTo>
                  <a:pt x="1570" y="484"/>
                </a:lnTo>
                <a:lnTo>
                  <a:pt x="1593" y="484"/>
                </a:lnTo>
                <a:lnTo>
                  <a:pt x="1621" y="489"/>
                </a:lnTo>
                <a:lnTo>
                  <a:pt x="1644" y="489"/>
                </a:lnTo>
                <a:lnTo>
                  <a:pt x="1667" y="494"/>
                </a:lnTo>
                <a:lnTo>
                  <a:pt x="1695" y="505"/>
                </a:lnTo>
                <a:lnTo>
                  <a:pt x="1718" y="510"/>
                </a:lnTo>
                <a:lnTo>
                  <a:pt x="1740" y="505"/>
                </a:lnTo>
                <a:lnTo>
                  <a:pt x="1769" y="500"/>
                </a:lnTo>
                <a:lnTo>
                  <a:pt x="1791" y="494"/>
                </a:lnTo>
                <a:lnTo>
                  <a:pt x="1814" y="489"/>
                </a:lnTo>
                <a:lnTo>
                  <a:pt x="1843" y="489"/>
                </a:lnTo>
                <a:lnTo>
                  <a:pt x="1865" y="489"/>
                </a:lnTo>
                <a:lnTo>
                  <a:pt x="1888" y="494"/>
                </a:lnTo>
                <a:lnTo>
                  <a:pt x="1916" y="500"/>
                </a:lnTo>
                <a:lnTo>
                  <a:pt x="1939" y="505"/>
                </a:lnTo>
                <a:lnTo>
                  <a:pt x="1962" y="510"/>
                </a:lnTo>
                <a:lnTo>
                  <a:pt x="1990" y="505"/>
                </a:lnTo>
                <a:lnTo>
                  <a:pt x="2013" y="500"/>
                </a:lnTo>
                <a:lnTo>
                  <a:pt x="2035" y="494"/>
                </a:lnTo>
                <a:lnTo>
                  <a:pt x="2064" y="494"/>
                </a:lnTo>
                <a:lnTo>
                  <a:pt x="2086" y="489"/>
                </a:lnTo>
                <a:lnTo>
                  <a:pt x="2109" y="494"/>
                </a:lnTo>
                <a:lnTo>
                  <a:pt x="2137" y="494"/>
                </a:lnTo>
                <a:lnTo>
                  <a:pt x="2160" y="500"/>
                </a:lnTo>
                <a:lnTo>
                  <a:pt x="2183" y="505"/>
                </a:lnTo>
                <a:lnTo>
                  <a:pt x="2211" y="510"/>
                </a:lnTo>
                <a:lnTo>
                  <a:pt x="2234" y="505"/>
                </a:lnTo>
                <a:lnTo>
                  <a:pt x="2256" y="500"/>
                </a:lnTo>
                <a:lnTo>
                  <a:pt x="2285" y="494"/>
                </a:lnTo>
                <a:lnTo>
                  <a:pt x="2307" y="494"/>
                </a:lnTo>
                <a:lnTo>
                  <a:pt x="2330" y="494"/>
                </a:lnTo>
                <a:lnTo>
                  <a:pt x="2358" y="494"/>
                </a:lnTo>
                <a:lnTo>
                  <a:pt x="2381" y="494"/>
                </a:lnTo>
                <a:lnTo>
                  <a:pt x="2404" y="500"/>
                </a:lnTo>
                <a:lnTo>
                  <a:pt x="2432" y="505"/>
                </a:lnTo>
                <a:lnTo>
                  <a:pt x="2455" y="510"/>
                </a:lnTo>
                <a:lnTo>
                  <a:pt x="2455" y="510"/>
                </a:lnTo>
              </a:path>
            </a:pathLst>
          </a:custGeom>
          <a:noFill/>
          <a:ln w="28575" cmpd="sng">
            <a:solidFill>
              <a:schemeClr val="accent2"/>
            </a:solidFill>
            <a:prstDash val="solid"/>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382"/>
                                        </p:tgtEl>
                                        <p:attrNameLst>
                                          <p:attrName>style.visibility</p:attrName>
                                        </p:attrNameLst>
                                      </p:cBhvr>
                                      <p:to>
                                        <p:strVal val="visible"/>
                                      </p:to>
                                    </p:set>
                                    <p:animEffect transition="in" filter="wipe(left)">
                                      <p:cBhvr>
                                        <p:cTn id="7" dur="500"/>
                                        <p:tgtEl>
                                          <p:spTgt spid="1803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0383"/>
                                        </p:tgtEl>
                                        <p:attrNameLst>
                                          <p:attrName>style.visibility</p:attrName>
                                        </p:attrNameLst>
                                      </p:cBhvr>
                                      <p:to>
                                        <p:strVal val="visible"/>
                                      </p:to>
                                    </p:set>
                                    <p:animEffect transition="in" filter="wipe(left)">
                                      <p:cBhvr>
                                        <p:cTn id="12" dur="500"/>
                                        <p:tgtEl>
                                          <p:spTgt spid="180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82" grpId="0" animBg="1"/>
      <p:bldP spid="1803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806212"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1252" name="Rectangle 4"/>
          <p:cNvSpPr>
            <a:spLocks noChangeArrowheads="1"/>
          </p:cNvSpPr>
          <p:nvPr/>
        </p:nvSpPr>
        <p:spPr bwMode="auto">
          <a:xfrm>
            <a:off x="2117481" y="3984626"/>
            <a:ext cx="4917831" cy="1712913"/>
          </a:xfrm>
          <a:prstGeom prst="rect">
            <a:avLst/>
          </a:prstGeom>
          <a:noFill/>
          <a:ln w="9525">
            <a:noFill/>
            <a:miter lim="800000"/>
            <a:headEnd/>
            <a:tailEnd/>
          </a:ln>
        </p:spPr>
        <p:txBody>
          <a:bodyPr/>
          <a:lstStyle/>
          <a:p>
            <a:endParaRPr lang="fr-FR"/>
          </a:p>
        </p:txBody>
      </p:sp>
      <p:sp>
        <p:nvSpPr>
          <p:cNvPr id="181253" name="Rectangle 5"/>
          <p:cNvSpPr>
            <a:spLocks noChangeArrowheads="1"/>
          </p:cNvSpPr>
          <p:nvPr/>
        </p:nvSpPr>
        <p:spPr bwMode="auto">
          <a:xfrm>
            <a:off x="2117481" y="3984626"/>
            <a:ext cx="4917831" cy="1712913"/>
          </a:xfrm>
          <a:prstGeom prst="rect">
            <a:avLst/>
          </a:prstGeom>
          <a:noFill/>
          <a:ln w="0">
            <a:solidFill>
              <a:srgbClr val="FFFFFF"/>
            </a:solidFill>
            <a:miter lim="800000"/>
            <a:headEnd/>
            <a:tailEnd/>
          </a:ln>
        </p:spPr>
        <p:txBody>
          <a:bodyPr/>
          <a:lstStyle/>
          <a:p>
            <a:endParaRPr lang="fr-FR"/>
          </a:p>
        </p:txBody>
      </p:sp>
      <p:sp>
        <p:nvSpPr>
          <p:cNvPr id="181254" name="Freeform 6"/>
          <p:cNvSpPr>
            <a:spLocks/>
          </p:cNvSpPr>
          <p:nvPr/>
        </p:nvSpPr>
        <p:spPr bwMode="auto">
          <a:xfrm>
            <a:off x="21174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5" name="Freeform 7"/>
          <p:cNvSpPr>
            <a:spLocks/>
          </p:cNvSpPr>
          <p:nvPr/>
        </p:nvSpPr>
        <p:spPr bwMode="auto">
          <a:xfrm>
            <a:off x="26069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6" name="Freeform 8"/>
          <p:cNvSpPr>
            <a:spLocks/>
          </p:cNvSpPr>
          <p:nvPr/>
        </p:nvSpPr>
        <p:spPr bwMode="auto">
          <a:xfrm>
            <a:off x="31051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7" name="Freeform 9"/>
          <p:cNvSpPr>
            <a:spLocks/>
          </p:cNvSpPr>
          <p:nvPr/>
        </p:nvSpPr>
        <p:spPr bwMode="auto">
          <a:xfrm>
            <a:off x="3593123"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8" name="Freeform 10"/>
          <p:cNvSpPr>
            <a:spLocks/>
          </p:cNvSpPr>
          <p:nvPr/>
        </p:nvSpPr>
        <p:spPr bwMode="auto">
          <a:xfrm>
            <a:off x="408256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9" name="Freeform 11"/>
          <p:cNvSpPr>
            <a:spLocks/>
          </p:cNvSpPr>
          <p:nvPr/>
        </p:nvSpPr>
        <p:spPr bwMode="auto">
          <a:xfrm>
            <a:off x="4580792"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0" name="Freeform 12"/>
          <p:cNvSpPr>
            <a:spLocks/>
          </p:cNvSpPr>
          <p:nvPr/>
        </p:nvSpPr>
        <p:spPr bwMode="auto">
          <a:xfrm>
            <a:off x="50702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1" name="Freeform 13"/>
          <p:cNvSpPr>
            <a:spLocks/>
          </p:cNvSpPr>
          <p:nvPr/>
        </p:nvSpPr>
        <p:spPr bwMode="auto">
          <a:xfrm>
            <a:off x="5558205"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2" name="Freeform 14"/>
          <p:cNvSpPr>
            <a:spLocks/>
          </p:cNvSpPr>
          <p:nvPr/>
        </p:nvSpPr>
        <p:spPr bwMode="auto">
          <a:xfrm>
            <a:off x="6047643"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3" name="Freeform 15"/>
          <p:cNvSpPr>
            <a:spLocks/>
          </p:cNvSpPr>
          <p:nvPr/>
        </p:nvSpPr>
        <p:spPr bwMode="auto">
          <a:xfrm>
            <a:off x="6545874"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4" name="Freeform 16"/>
          <p:cNvSpPr>
            <a:spLocks/>
          </p:cNvSpPr>
          <p:nvPr/>
        </p:nvSpPr>
        <p:spPr bwMode="auto">
          <a:xfrm>
            <a:off x="70353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5" name="Freeform 17"/>
          <p:cNvSpPr>
            <a:spLocks/>
          </p:cNvSpPr>
          <p:nvPr/>
        </p:nvSpPr>
        <p:spPr bwMode="auto">
          <a:xfrm>
            <a:off x="2117481"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6" name="Freeform 18"/>
          <p:cNvSpPr>
            <a:spLocks/>
          </p:cNvSpPr>
          <p:nvPr/>
        </p:nvSpPr>
        <p:spPr bwMode="auto">
          <a:xfrm>
            <a:off x="2117481"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7" name="Freeform 19"/>
          <p:cNvSpPr>
            <a:spLocks/>
          </p:cNvSpPr>
          <p:nvPr/>
        </p:nvSpPr>
        <p:spPr bwMode="auto">
          <a:xfrm>
            <a:off x="2117481"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8" name="Freeform 20"/>
          <p:cNvSpPr>
            <a:spLocks/>
          </p:cNvSpPr>
          <p:nvPr/>
        </p:nvSpPr>
        <p:spPr bwMode="auto">
          <a:xfrm>
            <a:off x="2117481"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9" name="Freeform 21"/>
          <p:cNvSpPr>
            <a:spLocks/>
          </p:cNvSpPr>
          <p:nvPr/>
        </p:nvSpPr>
        <p:spPr bwMode="auto">
          <a:xfrm>
            <a:off x="2117481"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0" name="Freeform 22"/>
          <p:cNvSpPr>
            <a:spLocks/>
          </p:cNvSpPr>
          <p:nvPr/>
        </p:nvSpPr>
        <p:spPr bwMode="auto">
          <a:xfrm>
            <a:off x="2117481"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1" name="Line 23"/>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272" name="Freeform 24"/>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273" name="Line 25"/>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4" name="Line 26"/>
          <p:cNvSpPr>
            <a:spLocks noChangeShapeType="1"/>
          </p:cNvSpPr>
          <p:nvPr/>
        </p:nvSpPr>
        <p:spPr bwMode="auto">
          <a:xfrm>
            <a:off x="2117481" y="5697539"/>
            <a:ext cx="4917831" cy="1587"/>
          </a:xfrm>
          <a:prstGeom prst="line">
            <a:avLst/>
          </a:prstGeom>
          <a:noFill/>
          <a:ln w="0">
            <a:solidFill>
              <a:srgbClr val="000000"/>
            </a:solidFill>
            <a:round/>
            <a:headEnd/>
            <a:tailEnd/>
          </a:ln>
        </p:spPr>
        <p:txBody>
          <a:bodyPr/>
          <a:lstStyle/>
          <a:p>
            <a:endParaRPr lang="fr-FR"/>
          </a:p>
        </p:txBody>
      </p:sp>
      <p:sp>
        <p:nvSpPr>
          <p:cNvPr id="181275" name="Line 27"/>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6" name="Line 28"/>
          <p:cNvSpPr>
            <a:spLocks noChangeShapeType="1"/>
          </p:cNvSpPr>
          <p:nvPr/>
        </p:nvSpPr>
        <p:spPr bwMode="auto">
          <a:xfrm flipV="1">
            <a:off x="2117482" y="5646738"/>
            <a:ext cx="1465" cy="50800"/>
          </a:xfrm>
          <a:prstGeom prst="line">
            <a:avLst/>
          </a:prstGeom>
          <a:noFill/>
          <a:ln w="0">
            <a:solidFill>
              <a:srgbClr val="000000"/>
            </a:solidFill>
            <a:round/>
            <a:headEnd/>
            <a:tailEnd/>
          </a:ln>
        </p:spPr>
        <p:txBody>
          <a:bodyPr/>
          <a:lstStyle/>
          <a:p>
            <a:endParaRPr lang="fr-FR"/>
          </a:p>
        </p:txBody>
      </p:sp>
      <p:sp>
        <p:nvSpPr>
          <p:cNvPr id="181277" name="Line 29"/>
          <p:cNvSpPr>
            <a:spLocks noChangeShapeType="1"/>
          </p:cNvSpPr>
          <p:nvPr/>
        </p:nvSpPr>
        <p:spPr bwMode="auto">
          <a:xfrm>
            <a:off x="2117482" y="3984625"/>
            <a:ext cx="1465" cy="50800"/>
          </a:xfrm>
          <a:prstGeom prst="line">
            <a:avLst/>
          </a:prstGeom>
          <a:noFill/>
          <a:ln w="0">
            <a:solidFill>
              <a:srgbClr val="000000"/>
            </a:solidFill>
            <a:round/>
            <a:headEnd/>
            <a:tailEnd/>
          </a:ln>
        </p:spPr>
        <p:txBody>
          <a:bodyPr/>
          <a:lstStyle/>
          <a:p>
            <a:endParaRPr lang="fr-FR"/>
          </a:p>
        </p:txBody>
      </p:sp>
      <p:sp>
        <p:nvSpPr>
          <p:cNvPr id="181278" name="Rectangle 30"/>
          <p:cNvSpPr>
            <a:spLocks noChangeArrowheads="1"/>
          </p:cNvSpPr>
          <p:nvPr/>
        </p:nvSpPr>
        <p:spPr bwMode="auto">
          <a:xfrm>
            <a:off x="21116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279" name="Line 31"/>
          <p:cNvSpPr>
            <a:spLocks noChangeShapeType="1"/>
          </p:cNvSpPr>
          <p:nvPr/>
        </p:nvSpPr>
        <p:spPr bwMode="auto">
          <a:xfrm flipV="1">
            <a:off x="2606920" y="5646738"/>
            <a:ext cx="1465" cy="50800"/>
          </a:xfrm>
          <a:prstGeom prst="line">
            <a:avLst/>
          </a:prstGeom>
          <a:noFill/>
          <a:ln w="0">
            <a:solidFill>
              <a:srgbClr val="000000"/>
            </a:solidFill>
            <a:round/>
            <a:headEnd/>
            <a:tailEnd/>
          </a:ln>
        </p:spPr>
        <p:txBody>
          <a:bodyPr/>
          <a:lstStyle/>
          <a:p>
            <a:endParaRPr lang="fr-FR"/>
          </a:p>
        </p:txBody>
      </p:sp>
      <p:sp>
        <p:nvSpPr>
          <p:cNvPr id="181280" name="Line 32"/>
          <p:cNvSpPr>
            <a:spLocks noChangeShapeType="1"/>
          </p:cNvSpPr>
          <p:nvPr/>
        </p:nvSpPr>
        <p:spPr bwMode="auto">
          <a:xfrm>
            <a:off x="2606920" y="3984625"/>
            <a:ext cx="1465" cy="50800"/>
          </a:xfrm>
          <a:prstGeom prst="line">
            <a:avLst/>
          </a:prstGeom>
          <a:noFill/>
          <a:ln w="0">
            <a:solidFill>
              <a:srgbClr val="000000"/>
            </a:solidFill>
            <a:round/>
            <a:headEnd/>
            <a:tailEnd/>
          </a:ln>
        </p:spPr>
        <p:txBody>
          <a:bodyPr/>
          <a:lstStyle/>
          <a:p>
            <a:endParaRPr lang="fr-FR"/>
          </a:p>
        </p:txBody>
      </p:sp>
      <p:sp>
        <p:nvSpPr>
          <p:cNvPr id="181281" name="Rectangle 33"/>
          <p:cNvSpPr>
            <a:spLocks noChangeArrowheads="1"/>
          </p:cNvSpPr>
          <p:nvPr/>
        </p:nvSpPr>
        <p:spPr bwMode="auto">
          <a:xfrm>
            <a:off x="259959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282" name="Line 34"/>
          <p:cNvSpPr>
            <a:spLocks noChangeShapeType="1"/>
          </p:cNvSpPr>
          <p:nvPr/>
        </p:nvSpPr>
        <p:spPr bwMode="auto">
          <a:xfrm flipV="1">
            <a:off x="3105151" y="5646738"/>
            <a:ext cx="1465" cy="50800"/>
          </a:xfrm>
          <a:prstGeom prst="line">
            <a:avLst/>
          </a:prstGeom>
          <a:noFill/>
          <a:ln w="0">
            <a:solidFill>
              <a:srgbClr val="000000"/>
            </a:solidFill>
            <a:round/>
            <a:headEnd/>
            <a:tailEnd/>
          </a:ln>
        </p:spPr>
        <p:txBody>
          <a:bodyPr/>
          <a:lstStyle/>
          <a:p>
            <a:endParaRPr lang="fr-FR"/>
          </a:p>
        </p:txBody>
      </p:sp>
      <p:sp>
        <p:nvSpPr>
          <p:cNvPr id="181283" name="Line 35"/>
          <p:cNvSpPr>
            <a:spLocks noChangeShapeType="1"/>
          </p:cNvSpPr>
          <p:nvPr/>
        </p:nvSpPr>
        <p:spPr bwMode="auto">
          <a:xfrm>
            <a:off x="3105151" y="3984625"/>
            <a:ext cx="1465" cy="50800"/>
          </a:xfrm>
          <a:prstGeom prst="line">
            <a:avLst/>
          </a:prstGeom>
          <a:noFill/>
          <a:ln w="0">
            <a:solidFill>
              <a:srgbClr val="000000"/>
            </a:solidFill>
            <a:round/>
            <a:headEnd/>
            <a:tailEnd/>
          </a:ln>
        </p:spPr>
        <p:txBody>
          <a:bodyPr/>
          <a:lstStyle/>
          <a:p>
            <a:endParaRPr lang="fr-FR"/>
          </a:p>
        </p:txBody>
      </p:sp>
      <p:sp>
        <p:nvSpPr>
          <p:cNvPr id="181284" name="Rectangle 36"/>
          <p:cNvSpPr>
            <a:spLocks noChangeArrowheads="1"/>
          </p:cNvSpPr>
          <p:nvPr/>
        </p:nvSpPr>
        <p:spPr bwMode="auto">
          <a:xfrm>
            <a:off x="309782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285" name="Line 37"/>
          <p:cNvSpPr>
            <a:spLocks noChangeShapeType="1"/>
          </p:cNvSpPr>
          <p:nvPr/>
        </p:nvSpPr>
        <p:spPr bwMode="auto">
          <a:xfrm flipV="1">
            <a:off x="3593123" y="5646738"/>
            <a:ext cx="1466" cy="50800"/>
          </a:xfrm>
          <a:prstGeom prst="line">
            <a:avLst/>
          </a:prstGeom>
          <a:noFill/>
          <a:ln w="0">
            <a:solidFill>
              <a:srgbClr val="000000"/>
            </a:solidFill>
            <a:round/>
            <a:headEnd/>
            <a:tailEnd/>
          </a:ln>
        </p:spPr>
        <p:txBody>
          <a:bodyPr/>
          <a:lstStyle/>
          <a:p>
            <a:endParaRPr lang="fr-FR"/>
          </a:p>
        </p:txBody>
      </p:sp>
      <p:sp>
        <p:nvSpPr>
          <p:cNvPr id="181286" name="Line 38"/>
          <p:cNvSpPr>
            <a:spLocks noChangeShapeType="1"/>
          </p:cNvSpPr>
          <p:nvPr/>
        </p:nvSpPr>
        <p:spPr bwMode="auto">
          <a:xfrm>
            <a:off x="3593123" y="3984625"/>
            <a:ext cx="1466" cy="50800"/>
          </a:xfrm>
          <a:prstGeom prst="line">
            <a:avLst/>
          </a:prstGeom>
          <a:noFill/>
          <a:ln w="0">
            <a:solidFill>
              <a:srgbClr val="000000"/>
            </a:solidFill>
            <a:round/>
            <a:headEnd/>
            <a:tailEnd/>
          </a:ln>
        </p:spPr>
        <p:txBody>
          <a:bodyPr/>
          <a:lstStyle/>
          <a:p>
            <a:endParaRPr lang="fr-FR"/>
          </a:p>
        </p:txBody>
      </p:sp>
      <p:sp>
        <p:nvSpPr>
          <p:cNvPr id="181287" name="Rectangle 39"/>
          <p:cNvSpPr>
            <a:spLocks noChangeArrowheads="1"/>
          </p:cNvSpPr>
          <p:nvPr/>
        </p:nvSpPr>
        <p:spPr bwMode="auto">
          <a:xfrm>
            <a:off x="358726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288" name="Line 40"/>
          <p:cNvSpPr>
            <a:spLocks noChangeShapeType="1"/>
          </p:cNvSpPr>
          <p:nvPr/>
        </p:nvSpPr>
        <p:spPr bwMode="auto">
          <a:xfrm flipV="1">
            <a:off x="4082561" y="5646738"/>
            <a:ext cx="1466" cy="50800"/>
          </a:xfrm>
          <a:prstGeom prst="line">
            <a:avLst/>
          </a:prstGeom>
          <a:noFill/>
          <a:ln w="0">
            <a:solidFill>
              <a:srgbClr val="000000"/>
            </a:solidFill>
            <a:round/>
            <a:headEnd/>
            <a:tailEnd/>
          </a:ln>
        </p:spPr>
        <p:txBody>
          <a:bodyPr/>
          <a:lstStyle/>
          <a:p>
            <a:endParaRPr lang="fr-FR"/>
          </a:p>
        </p:txBody>
      </p:sp>
      <p:sp>
        <p:nvSpPr>
          <p:cNvPr id="181289" name="Line 41"/>
          <p:cNvSpPr>
            <a:spLocks noChangeShapeType="1"/>
          </p:cNvSpPr>
          <p:nvPr/>
        </p:nvSpPr>
        <p:spPr bwMode="auto">
          <a:xfrm>
            <a:off x="4082561" y="3984625"/>
            <a:ext cx="1466" cy="50800"/>
          </a:xfrm>
          <a:prstGeom prst="line">
            <a:avLst/>
          </a:prstGeom>
          <a:noFill/>
          <a:ln w="0">
            <a:solidFill>
              <a:srgbClr val="000000"/>
            </a:solidFill>
            <a:round/>
            <a:headEnd/>
            <a:tailEnd/>
          </a:ln>
        </p:spPr>
        <p:txBody>
          <a:bodyPr/>
          <a:lstStyle/>
          <a:p>
            <a:endParaRPr lang="fr-FR"/>
          </a:p>
        </p:txBody>
      </p:sp>
      <p:sp>
        <p:nvSpPr>
          <p:cNvPr id="181290" name="Rectangle 42"/>
          <p:cNvSpPr>
            <a:spLocks noChangeArrowheads="1"/>
          </p:cNvSpPr>
          <p:nvPr/>
        </p:nvSpPr>
        <p:spPr bwMode="auto">
          <a:xfrm>
            <a:off x="40767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291" name="Line 43"/>
          <p:cNvSpPr>
            <a:spLocks noChangeShapeType="1"/>
          </p:cNvSpPr>
          <p:nvPr/>
        </p:nvSpPr>
        <p:spPr bwMode="auto">
          <a:xfrm flipV="1">
            <a:off x="4580792" y="5646738"/>
            <a:ext cx="1466" cy="50800"/>
          </a:xfrm>
          <a:prstGeom prst="line">
            <a:avLst/>
          </a:prstGeom>
          <a:noFill/>
          <a:ln w="0">
            <a:solidFill>
              <a:srgbClr val="000000"/>
            </a:solidFill>
            <a:round/>
            <a:headEnd/>
            <a:tailEnd/>
          </a:ln>
        </p:spPr>
        <p:txBody>
          <a:bodyPr/>
          <a:lstStyle/>
          <a:p>
            <a:endParaRPr lang="fr-FR"/>
          </a:p>
        </p:txBody>
      </p:sp>
      <p:sp>
        <p:nvSpPr>
          <p:cNvPr id="181292" name="Line 44"/>
          <p:cNvSpPr>
            <a:spLocks noChangeShapeType="1"/>
          </p:cNvSpPr>
          <p:nvPr/>
        </p:nvSpPr>
        <p:spPr bwMode="auto">
          <a:xfrm>
            <a:off x="4580792" y="3984625"/>
            <a:ext cx="1466" cy="50800"/>
          </a:xfrm>
          <a:prstGeom prst="line">
            <a:avLst/>
          </a:prstGeom>
          <a:noFill/>
          <a:ln w="0">
            <a:solidFill>
              <a:srgbClr val="000000"/>
            </a:solidFill>
            <a:round/>
            <a:headEnd/>
            <a:tailEnd/>
          </a:ln>
        </p:spPr>
        <p:txBody>
          <a:bodyPr/>
          <a:lstStyle/>
          <a:p>
            <a:endParaRPr lang="fr-FR"/>
          </a:p>
        </p:txBody>
      </p:sp>
      <p:sp>
        <p:nvSpPr>
          <p:cNvPr id="181293" name="Rectangle 45"/>
          <p:cNvSpPr>
            <a:spLocks noChangeArrowheads="1"/>
          </p:cNvSpPr>
          <p:nvPr/>
        </p:nvSpPr>
        <p:spPr bwMode="auto">
          <a:xfrm>
            <a:off x="45749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294" name="Line 46"/>
          <p:cNvSpPr>
            <a:spLocks noChangeShapeType="1"/>
          </p:cNvSpPr>
          <p:nvPr/>
        </p:nvSpPr>
        <p:spPr bwMode="auto">
          <a:xfrm flipV="1">
            <a:off x="5070231" y="5646738"/>
            <a:ext cx="1466" cy="50800"/>
          </a:xfrm>
          <a:prstGeom prst="line">
            <a:avLst/>
          </a:prstGeom>
          <a:noFill/>
          <a:ln w="0">
            <a:solidFill>
              <a:srgbClr val="000000"/>
            </a:solidFill>
            <a:round/>
            <a:headEnd/>
            <a:tailEnd/>
          </a:ln>
        </p:spPr>
        <p:txBody>
          <a:bodyPr/>
          <a:lstStyle/>
          <a:p>
            <a:endParaRPr lang="fr-FR"/>
          </a:p>
        </p:txBody>
      </p:sp>
      <p:sp>
        <p:nvSpPr>
          <p:cNvPr id="181295" name="Line 47"/>
          <p:cNvSpPr>
            <a:spLocks noChangeShapeType="1"/>
          </p:cNvSpPr>
          <p:nvPr/>
        </p:nvSpPr>
        <p:spPr bwMode="auto">
          <a:xfrm>
            <a:off x="5070231" y="3984625"/>
            <a:ext cx="1466" cy="50800"/>
          </a:xfrm>
          <a:prstGeom prst="line">
            <a:avLst/>
          </a:prstGeom>
          <a:noFill/>
          <a:ln w="0">
            <a:solidFill>
              <a:srgbClr val="000000"/>
            </a:solidFill>
            <a:round/>
            <a:headEnd/>
            <a:tailEnd/>
          </a:ln>
        </p:spPr>
        <p:txBody>
          <a:bodyPr/>
          <a:lstStyle/>
          <a:p>
            <a:endParaRPr lang="fr-FR"/>
          </a:p>
        </p:txBody>
      </p:sp>
      <p:sp>
        <p:nvSpPr>
          <p:cNvPr id="181296" name="Rectangle 48"/>
          <p:cNvSpPr>
            <a:spLocks noChangeArrowheads="1"/>
          </p:cNvSpPr>
          <p:nvPr/>
        </p:nvSpPr>
        <p:spPr bwMode="auto">
          <a:xfrm>
            <a:off x="50643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1297" name="Line 49"/>
          <p:cNvSpPr>
            <a:spLocks noChangeShapeType="1"/>
          </p:cNvSpPr>
          <p:nvPr/>
        </p:nvSpPr>
        <p:spPr bwMode="auto">
          <a:xfrm flipV="1">
            <a:off x="5558205" y="5646738"/>
            <a:ext cx="1465" cy="50800"/>
          </a:xfrm>
          <a:prstGeom prst="line">
            <a:avLst/>
          </a:prstGeom>
          <a:noFill/>
          <a:ln w="0">
            <a:solidFill>
              <a:srgbClr val="000000"/>
            </a:solidFill>
            <a:round/>
            <a:headEnd/>
            <a:tailEnd/>
          </a:ln>
        </p:spPr>
        <p:txBody>
          <a:bodyPr/>
          <a:lstStyle/>
          <a:p>
            <a:endParaRPr lang="fr-FR"/>
          </a:p>
        </p:txBody>
      </p:sp>
      <p:sp>
        <p:nvSpPr>
          <p:cNvPr id="181298" name="Line 50"/>
          <p:cNvSpPr>
            <a:spLocks noChangeShapeType="1"/>
          </p:cNvSpPr>
          <p:nvPr/>
        </p:nvSpPr>
        <p:spPr bwMode="auto">
          <a:xfrm>
            <a:off x="5558205" y="3984625"/>
            <a:ext cx="1465" cy="50800"/>
          </a:xfrm>
          <a:prstGeom prst="line">
            <a:avLst/>
          </a:prstGeom>
          <a:noFill/>
          <a:ln w="0">
            <a:solidFill>
              <a:srgbClr val="000000"/>
            </a:solidFill>
            <a:round/>
            <a:headEnd/>
            <a:tailEnd/>
          </a:ln>
        </p:spPr>
        <p:txBody>
          <a:bodyPr/>
          <a:lstStyle/>
          <a:p>
            <a:endParaRPr lang="fr-FR"/>
          </a:p>
        </p:txBody>
      </p:sp>
      <p:sp>
        <p:nvSpPr>
          <p:cNvPr id="181299" name="Rectangle 51"/>
          <p:cNvSpPr>
            <a:spLocks noChangeArrowheads="1"/>
          </p:cNvSpPr>
          <p:nvPr/>
        </p:nvSpPr>
        <p:spPr bwMode="auto">
          <a:xfrm>
            <a:off x="555234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1300" name="Line 52"/>
          <p:cNvSpPr>
            <a:spLocks noChangeShapeType="1"/>
          </p:cNvSpPr>
          <p:nvPr/>
        </p:nvSpPr>
        <p:spPr bwMode="auto">
          <a:xfrm flipV="1">
            <a:off x="6047643" y="5646738"/>
            <a:ext cx="1465" cy="50800"/>
          </a:xfrm>
          <a:prstGeom prst="line">
            <a:avLst/>
          </a:prstGeom>
          <a:noFill/>
          <a:ln w="0">
            <a:solidFill>
              <a:srgbClr val="000000"/>
            </a:solidFill>
            <a:round/>
            <a:headEnd/>
            <a:tailEnd/>
          </a:ln>
        </p:spPr>
        <p:txBody>
          <a:bodyPr/>
          <a:lstStyle/>
          <a:p>
            <a:endParaRPr lang="fr-FR"/>
          </a:p>
        </p:txBody>
      </p:sp>
      <p:sp>
        <p:nvSpPr>
          <p:cNvPr id="181301" name="Line 53"/>
          <p:cNvSpPr>
            <a:spLocks noChangeShapeType="1"/>
          </p:cNvSpPr>
          <p:nvPr/>
        </p:nvSpPr>
        <p:spPr bwMode="auto">
          <a:xfrm>
            <a:off x="6047643" y="3984625"/>
            <a:ext cx="1465" cy="50800"/>
          </a:xfrm>
          <a:prstGeom prst="line">
            <a:avLst/>
          </a:prstGeom>
          <a:noFill/>
          <a:ln w="0">
            <a:solidFill>
              <a:srgbClr val="000000"/>
            </a:solidFill>
            <a:round/>
            <a:headEnd/>
            <a:tailEnd/>
          </a:ln>
        </p:spPr>
        <p:txBody>
          <a:bodyPr/>
          <a:lstStyle/>
          <a:p>
            <a:endParaRPr lang="fr-FR"/>
          </a:p>
        </p:txBody>
      </p:sp>
      <p:sp>
        <p:nvSpPr>
          <p:cNvPr id="181302" name="Rectangle 54"/>
          <p:cNvSpPr>
            <a:spLocks noChangeArrowheads="1"/>
          </p:cNvSpPr>
          <p:nvPr/>
        </p:nvSpPr>
        <p:spPr bwMode="auto">
          <a:xfrm>
            <a:off x="604178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1303" name="Line 55"/>
          <p:cNvSpPr>
            <a:spLocks noChangeShapeType="1"/>
          </p:cNvSpPr>
          <p:nvPr/>
        </p:nvSpPr>
        <p:spPr bwMode="auto">
          <a:xfrm flipV="1">
            <a:off x="6545874" y="5646738"/>
            <a:ext cx="1465" cy="50800"/>
          </a:xfrm>
          <a:prstGeom prst="line">
            <a:avLst/>
          </a:prstGeom>
          <a:noFill/>
          <a:ln w="0">
            <a:solidFill>
              <a:srgbClr val="000000"/>
            </a:solidFill>
            <a:round/>
            <a:headEnd/>
            <a:tailEnd/>
          </a:ln>
        </p:spPr>
        <p:txBody>
          <a:bodyPr/>
          <a:lstStyle/>
          <a:p>
            <a:endParaRPr lang="fr-FR"/>
          </a:p>
        </p:txBody>
      </p:sp>
      <p:sp>
        <p:nvSpPr>
          <p:cNvPr id="181304" name="Line 56"/>
          <p:cNvSpPr>
            <a:spLocks noChangeShapeType="1"/>
          </p:cNvSpPr>
          <p:nvPr/>
        </p:nvSpPr>
        <p:spPr bwMode="auto">
          <a:xfrm>
            <a:off x="6545874" y="3984625"/>
            <a:ext cx="1465" cy="50800"/>
          </a:xfrm>
          <a:prstGeom prst="line">
            <a:avLst/>
          </a:prstGeom>
          <a:noFill/>
          <a:ln w="0">
            <a:solidFill>
              <a:srgbClr val="000000"/>
            </a:solidFill>
            <a:round/>
            <a:headEnd/>
            <a:tailEnd/>
          </a:ln>
        </p:spPr>
        <p:txBody>
          <a:bodyPr/>
          <a:lstStyle/>
          <a:p>
            <a:endParaRPr lang="fr-FR"/>
          </a:p>
        </p:txBody>
      </p:sp>
      <p:sp>
        <p:nvSpPr>
          <p:cNvPr id="181305" name="Rectangle 57"/>
          <p:cNvSpPr>
            <a:spLocks noChangeArrowheads="1"/>
          </p:cNvSpPr>
          <p:nvPr/>
        </p:nvSpPr>
        <p:spPr bwMode="auto">
          <a:xfrm>
            <a:off x="654001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1306" name="Line 58"/>
          <p:cNvSpPr>
            <a:spLocks noChangeShapeType="1"/>
          </p:cNvSpPr>
          <p:nvPr/>
        </p:nvSpPr>
        <p:spPr bwMode="auto">
          <a:xfrm flipV="1">
            <a:off x="7035312" y="5646738"/>
            <a:ext cx="1465" cy="50800"/>
          </a:xfrm>
          <a:prstGeom prst="line">
            <a:avLst/>
          </a:prstGeom>
          <a:noFill/>
          <a:ln w="0">
            <a:solidFill>
              <a:srgbClr val="000000"/>
            </a:solidFill>
            <a:round/>
            <a:headEnd/>
            <a:tailEnd/>
          </a:ln>
        </p:spPr>
        <p:txBody>
          <a:bodyPr/>
          <a:lstStyle/>
          <a:p>
            <a:endParaRPr lang="fr-FR"/>
          </a:p>
        </p:txBody>
      </p:sp>
      <p:sp>
        <p:nvSpPr>
          <p:cNvPr id="181307" name="Line 59"/>
          <p:cNvSpPr>
            <a:spLocks noChangeShapeType="1"/>
          </p:cNvSpPr>
          <p:nvPr/>
        </p:nvSpPr>
        <p:spPr bwMode="auto">
          <a:xfrm>
            <a:off x="7035312" y="3984625"/>
            <a:ext cx="1465" cy="50800"/>
          </a:xfrm>
          <a:prstGeom prst="line">
            <a:avLst/>
          </a:prstGeom>
          <a:noFill/>
          <a:ln w="0">
            <a:solidFill>
              <a:srgbClr val="000000"/>
            </a:solidFill>
            <a:round/>
            <a:headEnd/>
            <a:tailEnd/>
          </a:ln>
        </p:spPr>
        <p:txBody>
          <a:bodyPr/>
          <a:lstStyle/>
          <a:p>
            <a:endParaRPr lang="fr-FR"/>
          </a:p>
        </p:txBody>
      </p:sp>
      <p:sp>
        <p:nvSpPr>
          <p:cNvPr id="181308" name="Rectangle 60"/>
          <p:cNvSpPr>
            <a:spLocks noChangeArrowheads="1"/>
          </p:cNvSpPr>
          <p:nvPr/>
        </p:nvSpPr>
        <p:spPr bwMode="auto">
          <a:xfrm>
            <a:off x="6984023"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09" name="Line 61"/>
          <p:cNvSpPr>
            <a:spLocks noChangeShapeType="1"/>
          </p:cNvSpPr>
          <p:nvPr/>
        </p:nvSpPr>
        <p:spPr bwMode="auto">
          <a:xfrm>
            <a:off x="2117482" y="5697539"/>
            <a:ext cx="49823" cy="1587"/>
          </a:xfrm>
          <a:prstGeom prst="line">
            <a:avLst/>
          </a:prstGeom>
          <a:noFill/>
          <a:ln w="0">
            <a:solidFill>
              <a:srgbClr val="000000"/>
            </a:solidFill>
            <a:round/>
            <a:headEnd/>
            <a:tailEnd/>
          </a:ln>
        </p:spPr>
        <p:txBody>
          <a:bodyPr/>
          <a:lstStyle/>
          <a:p>
            <a:endParaRPr lang="fr-FR"/>
          </a:p>
        </p:txBody>
      </p:sp>
      <p:sp>
        <p:nvSpPr>
          <p:cNvPr id="181310" name="Line 62"/>
          <p:cNvSpPr>
            <a:spLocks noChangeShapeType="1"/>
          </p:cNvSpPr>
          <p:nvPr/>
        </p:nvSpPr>
        <p:spPr bwMode="auto">
          <a:xfrm flipH="1">
            <a:off x="6985489" y="5697539"/>
            <a:ext cx="49823" cy="1587"/>
          </a:xfrm>
          <a:prstGeom prst="line">
            <a:avLst/>
          </a:prstGeom>
          <a:noFill/>
          <a:ln w="0">
            <a:solidFill>
              <a:srgbClr val="000000"/>
            </a:solidFill>
            <a:round/>
            <a:headEnd/>
            <a:tailEnd/>
          </a:ln>
        </p:spPr>
        <p:txBody>
          <a:bodyPr/>
          <a:lstStyle/>
          <a:p>
            <a:endParaRPr lang="fr-FR"/>
          </a:p>
        </p:txBody>
      </p:sp>
      <p:sp>
        <p:nvSpPr>
          <p:cNvPr id="181311" name="Rectangle 63"/>
          <p:cNvSpPr>
            <a:spLocks noChangeArrowheads="1"/>
          </p:cNvSpPr>
          <p:nvPr/>
        </p:nvSpPr>
        <p:spPr bwMode="auto">
          <a:xfrm>
            <a:off x="1926981" y="561657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12" name="Line 64"/>
          <p:cNvSpPr>
            <a:spLocks noChangeShapeType="1"/>
          </p:cNvSpPr>
          <p:nvPr/>
        </p:nvSpPr>
        <p:spPr bwMode="auto">
          <a:xfrm>
            <a:off x="2117482" y="5383214"/>
            <a:ext cx="49823" cy="1587"/>
          </a:xfrm>
          <a:prstGeom prst="line">
            <a:avLst/>
          </a:prstGeom>
          <a:noFill/>
          <a:ln w="0">
            <a:solidFill>
              <a:srgbClr val="000000"/>
            </a:solidFill>
            <a:round/>
            <a:headEnd/>
            <a:tailEnd/>
          </a:ln>
        </p:spPr>
        <p:txBody>
          <a:bodyPr/>
          <a:lstStyle/>
          <a:p>
            <a:endParaRPr lang="fr-FR"/>
          </a:p>
        </p:txBody>
      </p:sp>
      <p:sp>
        <p:nvSpPr>
          <p:cNvPr id="181313" name="Line 65"/>
          <p:cNvSpPr>
            <a:spLocks noChangeShapeType="1"/>
          </p:cNvSpPr>
          <p:nvPr/>
        </p:nvSpPr>
        <p:spPr bwMode="auto">
          <a:xfrm flipH="1">
            <a:off x="6985489" y="5383214"/>
            <a:ext cx="49823" cy="1587"/>
          </a:xfrm>
          <a:prstGeom prst="line">
            <a:avLst/>
          </a:prstGeom>
          <a:noFill/>
          <a:ln w="0">
            <a:solidFill>
              <a:srgbClr val="000000"/>
            </a:solidFill>
            <a:round/>
            <a:headEnd/>
            <a:tailEnd/>
          </a:ln>
        </p:spPr>
        <p:txBody>
          <a:bodyPr/>
          <a:lstStyle/>
          <a:p>
            <a:endParaRPr lang="fr-FR"/>
          </a:p>
        </p:txBody>
      </p:sp>
      <p:sp>
        <p:nvSpPr>
          <p:cNvPr id="181314" name="Rectangle 66"/>
          <p:cNvSpPr>
            <a:spLocks noChangeArrowheads="1"/>
          </p:cNvSpPr>
          <p:nvPr/>
        </p:nvSpPr>
        <p:spPr bwMode="auto">
          <a:xfrm>
            <a:off x="1758462" y="5302251"/>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3200" b="1">
              <a:latin typeface="Times New Roman" pitchFamily="18" charset="0"/>
            </a:endParaRPr>
          </a:p>
        </p:txBody>
      </p:sp>
      <p:sp>
        <p:nvSpPr>
          <p:cNvPr id="181315" name="Line 67"/>
          <p:cNvSpPr>
            <a:spLocks noChangeShapeType="1"/>
          </p:cNvSpPr>
          <p:nvPr/>
        </p:nvSpPr>
        <p:spPr bwMode="auto">
          <a:xfrm>
            <a:off x="2117482" y="5080000"/>
            <a:ext cx="49823" cy="1588"/>
          </a:xfrm>
          <a:prstGeom prst="line">
            <a:avLst/>
          </a:prstGeom>
          <a:noFill/>
          <a:ln w="0">
            <a:solidFill>
              <a:srgbClr val="000000"/>
            </a:solidFill>
            <a:round/>
            <a:headEnd/>
            <a:tailEnd/>
          </a:ln>
        </p:spPr>
        <p:txBody>
          <a:bodyPr/>
          <a:lstStyle/>
          <a:p>
            <a:endParaRPr lang="fr-FR"/>
          </a:p>
        </p:txBody>
      </p:sp>
      <p:sp>
        <p:nvSpPr>
          <p:cNvPr id="181316" name="Line 68"/>
          <p:cNvSpPr>
            <a:spLocks noChangeShapeType="1"/>
          </p:cNvSpPr>
          <p:nvPr/>
        </p:nvSpPr>
        <p:spPr bwMode="auto">
          <a:xfrm flipH="1">
            <a:off x="6985489" y="5080000"/>
            <a:ext cx="49823" cy="1588"/>
          </a:xfrm>
          <a:prstGeom prst="line">
            <a:avLst/>
          </a:prstGeom>
          <a:noFill/>
          <a:ln w="0">
            <a:solidFill>
              <a:srgbClr val="000000"/>
            </a:solidFill>
            <a:round/>
            <a:headEnd/>
            <a:tailEnd/>
          </a:ln>
        </p:spPr>
        <p:txBody>
          <a:bodyPr/>
          <a:lstStyle/>
          <a:p>
            <a:endParaRPr lang="fr-FR"/>
          </a:p>
        </p:txBody>
      </p:sp>
      <p:sp>
        <p:nvSpPr>
          <p:cNvPr id="181317" name="Rectangle 69"/>
          <p:cNvSpPr>
            <a:spLocks noChangeArrowheads="1"/>
          </p:cNvSpPr>
          <p:nvPr/>
        </p:nvSpPr>
        <p:spPr bwMode="auto">
          <a:xfrm>
            <a:off x="1758462" y="4999039"/>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3200" b="1">
              <a:latin typeface="Times New Roman" pitchFamily="18" charset="0"/>
            </a:endParaRPr>
          </a:p>
        </p:txBody>
      </p:sp>
      <p:sp>
        <p:nvSpPr>
          <p:cNvPr id="181318" name="Line 70"/>
          <p:cNvSpPr>
            <a:spLocks noChangeShapeType="1"/>
          </p:cNvSpPr>
          <p:nvPr/>
        </p:nvSpPr>
        <p:spPr bwMode="auto">
          <a:xfrm>
            <a:off x="2117482" y="4765675"/>
            <a:ext cx="49823" cy="1588"/>
          </a:xfrm>
          <a:prstGeom prst="line">
            <a:avLst/>
          </a:prstGeom>
          <a:noFill/>
          <a:ln w="0">
            <a:solidFill>
              <a:srgbClr val="000000"/>
            </a:solidFill>
            <a:round/>
            <a:headEnd/>
            <a:tailEnd/>
          </a:ln>
        </p:spPr>
        <p:txBody>
          <a:bodyPr/>
          <a:lstStyle/>
          <a:p>
            <a:endParaRPr lang="fr-FR"/>
          </a:p>
        </p:txBody>
      </p:sp>
      <p:sp>
        <p:nvSpPr>
          <p:cNvPr id="181319" name="Line 71"/>
          <p:cNvSpPr>
            <a:spLocks noChangeShapeType="1"/>
          </p:cNvSpPr>
          <p:nvPr/>
        </p:nvSpPr>
        <p:spPr bwMode="auto">
          <a:xfrm flipH="1">
            <a:off x="6985489" y="4765675"/>
            <a:ext cx="49823" cy="1588"/>
          </a:xfrm>
          <a:prstGeom prst="line">
            <a:avLst/>
          </a:prstGeom>
          <a:noFill/>
          <a:ln w="0">
            <a:solidFill>
              <a:srgbClr val="000000"/>
            </a:solidFill>
            <a:round/>
            <a:headEnd/>
            <a:tailEnd/>
          </a:ln>
        </p:spPr>
        <p:txBody>
          <a:bodyPr/>
          <a:lstStyle/>
          <a:p>
            <a:endParaRPr lang="fr-FR"/>
          </a:p>
        </p:txBody>
      </p:sp>
      <p:sp>
        <p:nvSpPr>
          <p:cNvPr id="181320" name="Rectangle 72"/>
          <p:cNvSpPr>
            <a:spLocks noChangeArrowheads="1"/>
          </p:cNvSpPr>
          <p:nvPr/>
        </p:nvSpPr>
        <p:spPr bwMode="auto">
          <a:xfrm>
            <a:off x="1758462" y="4684714"/>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1" name="Line 73"/>
          <p:cNvSpPr>
            <a:spLocks noChangeShapeType="1"/>
          </p:cNvSpPr>
          <p:nvPr/>
        </p:nvSpPr>
        <p:spPr bwMode="auto">
          <a:xfrm>
            <a:off x="2117482" y="4451350"/>
            <a:ext cx="49823" cy="1588"/>
          </a:xfrm>
          <a:prstGeom prst="line">
            <a:avLst/>
          </a:prstGeom>
          <a:noFill/>
          <a:ln w="0">
            <a:solidFill>
              <a:srgbClr val="000000"/>
            </a:solidFill>
            <a:round/>
            <a:headEnd/>
            <a:tailEnd/>
          </a:ln>
        </p:spPr>
        <p:txBody>
          <a:bodyPr/>
          <a:lstStyle/>
          <a:p>
            <a:endParaRPr lang="fr-FR"/>
          </a:p>
        </p:txBody>
      </p:sp>
      <p:sp>
        <p:nvSpPr>
          <p:cNvPr id="181322" name="Line 74"/>
          <p:cNvSpPr>
            <a:spLocks noChangeShapeType="1"/>
          </p:cNvSpPr>
          <p:nvPr/>
        </p:nvSpPr>
        <p:spPr bwMode="auto">
          <a:xfrm flipH="1">
            <a:off x="6985489" y="4451350"/>
            <a:ext cx="49823" cy="1588"/>
          </a:xfrm>
          <a:prstGeom prst="line">
            <a:avLst/>
          </a:prstGeom>
          <a:noFill/>
          <a:ln w="0">
            <a:solidFill>
              <a:srgbClr val="000000"/>
            </a:solidFill>
            <a:round/>
            <a:headEnd/>
            <a:tailEnd/>
          </a:ln>
        </p:spPr>
        <p:txBody>
          <a:bodyPr/>
          <a:lstStyle/>
          <a:p>
            <a:endParaRPr lang="fr-FR"/>
          </a:p>
        </p:txBody>
      </p:sp>
      <p:sp>
        <p:nvSpPr>
          <p:cNvPr id="181323" name="Rectangle 75"/>
          <p:cNvSpPr>
            <a:spLocks noChangeArrowheads="1"/>
          </p:cNvSpPr>
          <p:nvPr/>
        </p:nvSpPr>
        <p:spPr bwMode="auto">
          <a:xfrm>
            <a:off x="1830266" y="4370389"/>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24" name="Line 76"/>
          <p:cNvSpPr>
            <a:spLocks noChangeShapeType="1"/>
          </p:cNvSpPr>
          <p:nvPr/>
        </p:nvSpPr>
        <p:spPr bwMode="auto">
          <a:xfrm>
            <a:off x="2117482" y="4137025"/>
            <a:ext cx="49823" cy="1588"/>
          </a:xfrm>
          <a:prstGeom prst="line">
            <a:avLst/>
          </a:prstGeom>
          <a:noFill/>
          <a:ln w="0">
            <a:solidFill>
              <a:srgbClr val="000000"/>
            </a:solidFill>
            <a:round/>
            <a:headEnd/>
            <a:tailEnd/>
          </a:ln>
        </p:spPr>
        <p:txBody>
          <a:bodyPr/>
          <a:lstStyle/>
          <a:p>
            <a:endParaRPr lang="fr-FR"/>
          </a:p>
        </p:txBody>
      </p:sp>
      <p:sp>
        <p:nvSpPr>
          <p:cNvPr id="181325" name="Line 77"/>
          <p:cNvSpPr>
            <a:spLocks noChangeShapeType="1"/>
          </p:cNvSpPr>
          <p:nvPr/>
        </p:nvSpPr>
        <p:spPr bwMode="auto">
          <a:xfrm flipH="1">
            <a:off x="6985489" y="4137025"/>
            <a:ext cx="49823" cy="1588"/>
          </a:xfrm>
          <a:prstGeom prst="line">
            <a:avLst/>
          </a:prstGeom>
          <a:noFill/>
          <a:ln w="0">
            <a:solidFill>
              <a:srgbClr val="000000"/>
            </a:solidFill>
            <a:round/>
            <a:headEnd/>
            <a:tailEnd/>
          </a:ln>
        </p:spPr>
        <p:txBody>
          <a:bodyPr/>
          <a:lstStyle/>
          <a:p>
            <a:endParaRPr lang="fr-FR"/>
          </a:p>
        </p:txBody>
      </p:sp>
      <p:sp>
        <p:nvSpPr>
          <p:cNvPr id="181326" name="Rectangle 78"/>
          <p:cNvSpPr>
            <a:spLocks noChangeArrowheads="1"/>
          </p:cNvSpPr>
          <p:nvPr/>
        </p:nvSpPr>
        <p:spPr bwMode="auto">
          <a:xfrm>
            <a:off x="1836127" y="4056064"/>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7" name="Line 79"/>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328" name="Freeform 80"/>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29" name="Line 81"/>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330" name="Rectangle 82"/>
          <p:cNvSpPr>
            <a:spLocks noChangeArrowheads="1"/>
          </p:cNvSpPr>
          <p:nvPr/>
        </p:nvSpPr>
        <p:spPr bwMode="auto">
          <a:xfrm>
            <a:off x="4042997"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a:latin typeface="Times New Roman" pitchFamily="18" charset="0"/>
            </a:endParaRPr>
          </a:p>
        </p:txBody>
      </p:sp>
      <p:sp>
        <p:nvSpPr>
          <p:cNvPr id="181331" name="Rectangle 83"/>
          <p:cNvSpPr>
            <a:spLocks noChangeArrowheads="1"/>
          </p:cNvSpPr>
          <p:nvPr/>
        </p:nvSpPr>
        <p:spPr bwMode="auto">
          <a:xfrm rot="16200000">
            <a:off x="1031717" y="4649222"/>
            <a:ext cx="100508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Énergie (dB)</a:t>
            </a:r>
            <a:endParaRPr lang="fr-FR" sz="3200" b="1">
              <a:latin typeface="Times New Roman" pitchFamily="18" charset="0"/>
            </a:endParaRPr>
          </a:p>
        </p:txBody>
      </p:sp>
      <p:sp>
        <p:nvSpPr>
          <p:cNvPr id="181332" name="Rectangle 84"/>
          <p:cNvSpPr>
            <a:spLocks noChangeArrowheads="1"/>
          </p:cNvSpPr>
          <p:nvPr/>
        </p:nvSpPr>
        <p:spPr bwMode="auto">
          <a:xfrm>
            <a:off x="2878015"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1334" name="Rectangle 86"/>
          <p:cNvSpPr>
            <a:spLocks noChangeArrowheads="1"/>
          </p:cNvSpPr>
          <p:nvPr/>
        </p:nvSpPr>
        <p:spPr bwMode="auto">
          <a:xfrm>
            <a:off x="2082312" y="923925"/>
            <a:ext cx="4917831" cy="1712913"/>
          </a:xfrm>
          <a:prstGeom prst="rect">
            <a:avLst/>
          </a:prstGeom>
          <a:noFill/>
          <a:ln w="9525">
            <a:noFill/>
            <a:miter lim="800000"/>
            <a:headEnd/>
            <a:tailEnd/>
          </a:ln>
        </p:spPr>
        <p:txBody>
          <a:bodyPr/>
          <a:lstStyle/>
          <a:p>
            <a:endParaRPr lang="fr-FR"/>
          </a:p>
        </p:txBody>
      </p:sp>
      <p:sp>
        <p:nvSpPr>
          <p:cNvPr id="181335" name="Rectangle 87"/>
          <p:cNvSpPr>
            <a:spLocks noChangeArrowheads="1"/>
          </p:cNvSpPr>
          <p:nvPr/>
        </p:nvSpPr>
        <p:spPr bwMode="auto">
          <a:xfrm>
            <a:off x="2082312" y="923925"/>
            <a:ext cx="4917831" cy="1712913"/>
          </a:xfrm>
          <a:prstGeom prst="rect">
            <a:avLst/>
          </a:prstGeom>
          <a:noFill/>
          <a:ln w="0">
            <a:solidFill>
              <a:srgbClr val="FFFFFF"/>
            </a:solidFill>
            <a:miter lim="800000"/>
            <a:headEnd/>
            <a:tailEnd/>
          </a:ln>
        </p:spPr>
        <p:txBody>
          <a:bodyPr/>
          <a:lstStyle/>
          <a:p>
            <a:endParaRPr lang="fr-FR"/>
          </a:p>
        </p:txBody>
      </p:sp>
      <p:sp>
        <p:nvSpPr>
          <p:cNvPr id="181336" name="Freeform 88"/>
          <p:cNvSpPr>
            <a:spLocks/>
          </p:cNvSpPr>
          <p:nvPr/>
        </p:nvSpPr>
        <p:spPr bwMode="auto">
          <a:xfrm>
            <a:off x="2571751"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7" name="Freeform 89"/>
          <p:cNvSpPr>
            <a:spLocks/>
          </p:cNvSpPr>
          <p:nvPr/>
        </p:nvSpPr>
        <p:spPr bwMode="auto">
          <a:xfrm>
            <a:off x="3069982"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8" name="Freeform 90"/>
          <p:cNvSpPr>
            <a:spLocks/>
          </p:cNvSpPr>
          <p:nvPr/>
        </p:nvSpPr>
        <p:spPr bwMode="auto">
          <a:xfrm>
            <a:off x="3557954"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9" name="Freeform 91"/>
          <p:cNvSpPr>
            <a:spLocks/>
          </p:cNvSpPr>
          <p:nvPr/>
        </p:nvSpPr>
        <p:spPr bwMode="auto">
          <a:xfrm>
            <a:off x="4047392"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0" name="Freeform 92"/>
          <p:cNvSpPr>
            <a:spLocks/>
          </p:cNvSpPr>
          <p:nvPr/>
        </p:nvSpPr>
        <p:spPr bwMode="auto">
          <a:xfrm>
            <a:off x="4545623"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1" name="Freeform 93"/>
          <p:cNvSpPr>
            <a:spLocks/>
          </p:cNvSpPr>
          <p:nvPr/>
        </p:nvSpPr>
        <p:spPr bwMode="auto">
          <a:xfrm>
            <a:off x="5035061"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2" name="Freeform 94"/>
          <p:cNvSpPr>
            <a:spLocks/>
          </p:cNvSpPr>
          <p:nvPr/>
        </p:nvSpPr>
        <p:spPr bwMode="auto">
          <a:xfrm>
            <a:off x="5523036"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3" name="Freeform 95"/>
          <p:cNvSpPr>
            <a:spLocks/>
          </p:cNvSpPr>
          <p:nvPr/>
        </p:nvSpPr>
        <p:spPr bwMode="auto">
          <a:xfrm>
            <a:off x="6012474"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4" name="Freeform 96"/>
          <p:cNvSpPr>
            <a:spLocks/>
          </p:cNvSpPr>
          <p:nvPr/>
        </p:nvSpPr>
        <p:spPr bwMode="auto">
          <a:xfrm>
            <a:off x="6510705"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5" name="Freeform 97"/>
          <p:cNvSpPr>
            <a:spLocks/>
          </p:cNvSpPr>
          <p:nvPr/>
        </p:nvSpPr>
        <p:spPr bwMode="auto">
          <a:xfrm>
            <a:off x="7000143"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6" name="Freeform 98"/>
          <p:cNvSpPr>
            <a:spLocks/>
          </p:cNvSpPr>
          <p:nvPr/>
        </p:nvSpPr>
        <p:spPr bwMode="auto">
          <a:xfrm>
            <a:off x="2082312" y="26368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7" name="Freeform 99"/>
          <p:cNvSpPr>
            <a:spLocks/>
          </p:cNvSpPr>
          <p:nvPr/>
        </p:nvSpPr>
        <p:spPr bwMode="auto">
          <a:xfrm>
            <a:off x="2082312" y="221138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8" name="Freeform 100"/>
          <p:cNvSpPr>
            <a:spLocks/>
          </p:cNvSpPr>
          <p:nvPr/>
        </p:nvSpPr>
        <p:spPr bwMode="auto">
          <a:xfrm>
            <a:off x="2082312" y="17859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9" name="Freeform 101"/>
          <p:cNvSpPr>
            <a:spLocks/>
          </p:cNvSpPr>
          <p:nvPr/>
        </p:nvSpPr>
        <p:spPr bwMode="auto">
          <a:xfrm>
            <a:off x="2082312" y="1349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0" name="Freeform 102"/>
          <p:cNvSpPr>
            <a:spLocks/>
          </p:cNvSpPr>
          <p:nvPr/>
        </p:nvSpPr>
        <p:spPr bwMode="auto">
          <a:xfrm>
            <a:off x="2082312" y="923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1" name="Line 103"/>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352" name="Freeform 104"/>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53" name="Line 105"/>
          <p:cNvSpPr>
            <a:spLocks noChangeShapeType="1"/>
          </p:cNvSpPr>
          <p:nvPr/>
        </p:nvSpPr>
        <p:spPr bwMode="auto">
          <a:xfrm>
            <a:off x="2082312" y="2636839"/>
            <a:ext cx="4917831" cy="1587"/>
          </a:xfrm>
          <a:prstGeom prst="line">
            <a:avLst/>
          </a:prstGeom>
          <a:noFill/>
          <a:ln w="0">
            <a:solidFill>
              <a:srgbClr val="000000"/>
            </a:solidFill>
            <a:round/>
            <a:headEnd/>
            <a:tailEnd/>
          </a:ln>
        </p:spPr>
        <p:txBody>
          <a:bodyPr/>
          <a:lstStyle/>
          <a:p>
            <a:endParaRPr lang="fr-FR"/>
          </a:p>
        </p:txBody>
      </p:sp>
      <p:sp>
        <p:nvSpPr>
          <p:cNvPr id="181354" name="Rectangle 106"/>
          <p:cNvSpPr>
            <a:spLocks noChangeArrowheads="1"/>
          </p:cNvSpPr>
          <p:nvPr/>
        </p:nvSpPr>
        <p:spPr bwMode="auto">
          <a:xfrm>
            <a:off x="2048608"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55" name="Line 107"/>
          <p:cNvSpPr>
            <a:spLocks noChangeShapeType="1"/>
          </p:cNvSpPr>
          <p:nvPr/>
        </p:nvSpPr>
        <p:spPr bwMode="auto">
          <a:xfrm flipV="1">
            <a:off x="2571751" y="2586038"/>
            <a:ext cx="1465" cy="50800"/>
          </a:xfrm>
          <a:prstGeom prst="line">
            <a:avLst/>
          </a:prstGeom>
          <a:noFill/>
          <a:ln w="0">
            <a:solidFill>
              <a:srgbClr val="000000"/>
            </a:solidFill>
            <a:round/>
            <a:headEnd/>
            <a:tailEnd/>
          </a:ln>
        </p:spPr>
        <p:txBody>
          <a:bodyPr/>
          <a:lstStyle/>
          <a:p>
            <a:endParaRPr lang="fr-FR"/>
          </a:p>
        </p:txBody>
      </p:sp>
      <p:sp>
        <p:nvSpPr>
          <p:cNvPr id="181356" name="Line 108"/>
          <p:cNvSpPr>
            <a:spLocks noChangeShapeType="1"/>
          </p:cNvSpPr>
          <p:nvPr/>
        </p:nvSpPr>
        <p:spPr bwMode="auto">
          <a:xfrm>
            <a:off x="2571751" y="923925"/>
            <a:ext cx="1465" cy="50800"/>
          </a:xfrm>
          <a:prstGeom prst="line">
            <a:avLst/>
          </a:prstGeom>
          <a:noFill/>
          <a:ln w="0">
            <a:solidFill>
              <a:srgbClr val="000000"/>
            </a:solidFill>
            <a:round/>
            <a:headEnd/>
            <a:tailEnd/>
          </a:ln>
        </p:spPr>
        <p:txBody>
          <a:bodyPr/>
          <a:lstStyle/>
          <a:p>
            <a:endParaRPr lang="fr-FR"/>
          </a:p>
        </p:txBody>
      </p:sp>
      <p:sp>
        <p:nvSpPr>
          <p:cNvPr id="181357" name="Rectangle 109"/>
          <p:cNvSpPr>
            <a:spLocks noChangeArrowheads="1"/>
          </p:cNvSpPr>
          <p:nvPr/>
        </p:nvSpPr>
        <p:spPr bwMode="auto">
          <a:xfrm>
            <a:off x="2536581"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58" name="Line 110"/>
          <p:cNvSpPr>
            <a:spLocks noChangeShapeType="1"/>
          </p:cNvSpPr>
          <p:nvPr/>
        </p:nvSpPr>
        <p:spPr bwMode="auto">
          <a:xfrm flipV="1">
            <a:off x="3069982" y="2586038"/>
            <a:ext cx="1465" cy="50800"/>
          </a:xfrm>
          <a:prstGeom prst="line">
            <a:avLst/>
          </a:prstGeom>
          <a:noFill/>
          <a:ln w="0">
            <a:solidFill>
              <a:srgbClr val="000000"/>
            </a:solidFill>
            <a:round/>
            <a:headEnd/>
            <a:tailEnd/>
          </a:ln>
        </p:spPr>
        <p:txBody>
          <a:bodyPr/>
          <a:lstStyle/>
          <a:p>
            <a:endParaRPr lang="fr-FR"/>
          </a:p>
        </p:txBody>
      </p:sp>
      <p:sp>
        <p:nvSpPr>
          <p:cNvPr id="181359" name="Line 111"/>
          <p:cNvSpPr>
            <a:spLocks noChangeShapeType="1"/>
          </p:cNvSpPr>
          <p:nvPr/>
        </p:nvSpPr>
        <p:spPr bwMode="auto">
          <a:xfrm>
            <a:off x="3069982" y="923925"/>
            <a:ext cx="1465" cy="50800"/>
          </a:xfrm>
          <a:prstGeom prst="line">
            <a:avLst/>
          </a:prstGeom>
          <a:noFill/>
          <a:ln w="0">
            <a:solidFill>
              <a:srgbClr val="000000"/>
            </a:solidFill>
            <a:round/>
            <a:headEnd/>
            <a:tailEnd/>
          </a:ln>
        </p:spPr>
        <p:txBody>
          <a:bodyPr/>
          <a:lstStyle/>
          <a:p>
            <a:endParaRPr lang="fr-FR"/>
          </a:p>
        </p:txBody>
      </p:sp>
      <p:sp>
        <p:nvSpPr>
          <p:cNvPr id="181360" name="Rectangle 112"/>
          <p:cNvSpPr>
            <a:spLocks noChangeArrowheads="1"/>
          </p:cNvSpPr>
          <p:nvPr/>
        </p:nvSpPr>
        <p:spPr bwMode="auto">
          <a:xfrm>
            <a:off x="3034812"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61" name="Line 113"/>
          <p:cNvSpPr>
            <a:spLocks noChangeShapeType="1"/>
          </p:cNvSpPr>
          <p:nvPr/>
        </p:nvSpPr>
        <p:spPr bwMode="auto">
          <a:xfrm flipV="1">
            <a:off x="3557954" y="2586038"/>
            <a:ext cx="1466" cy="50800"/>
          </a:xfrm>
          <a:prstGeom prst="line">
            <a:avLst/>
          </a:prstGeom>
          <a:noFill/>
          <a:ln w="0">
            <a:solidFill>
              <a:srgbClr val="000000"/>
            </a:solidFill>
            <a:round/>
            <a:headEnd/>
            <a:tailEnd/>
          </a:ln>
        </p:spPr>
        <p:txBody>
          <a:bodyPr/>
          <a:lstStyle/>
          <a:p>
            <a:endParaRPr lang="fr-FR"/>
          </a:p>
        </p:txBody>
      </p:sp>
      <p:sp>
        <p:nvSpPr>
          <p:cNvPr id="181362" name="Line 114"/>
          <p:cNvSpPr>
            <a:spLocks noChangeShapeType="1"/>
          </p:cNvSpPr>
          <p:nvPr/>
        </p:nvSpPr>
        <p:spPr bwMode="auto">
          <a:xfrm>
            <a:off x="3557954" y="923925"/>
            <a:ext cx="1466" cy="50800"/>
          </a:xfrm>
          <a:prstGeom prst="line">
            <a:avLst/>
          </a:prstGeom>
          <a:noFill/>
          <a:ln w="0">
            <a:solidFill>
              <a:srgbClr val="000000"/>
            </a:solidFill>
            <a:round/>
            <a:headEnd/>
            <a:tailEnd/>
          </a:ln>
        </p:spPr>
        <p:txBody>
          <a:bodyPr/>
          <a:lstStyle/>
          <a:p>
            <a:endParaRPr lang="fr-FR"/>
          </a:p>
        </p:txBody>
      </p:sp>
      <p:sp>
        <p:nvSpPr>
          <p:cNvPr id="181363" name="Rectangle 115"/>
          <p:cNvSpPr>
            <a:spLocks noChangeArrowheads="1"/>
          </p:cNvSpPr>
          <p:nvPr/>
        </p:nvSpPr>
        <p:spPr bwMode="auto">
          <a:xfrm>
            <a:off x="3524250"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64" name="Line 116"/>
          <p:cNvSpPr>
            <a:spLocks noChangeShapeType="1"/>
          </p:cNvSpPr>
          <p:nvPr/>
        </p:nvSpPr>
        <p:spPr bwMode="auto">
          <a:xfrm flipV="1">
            <a:off x="4047392" y="2586038"/>
            <a:ext cx="1466" cy="50800"/>
          </a:xfrm>
          <a:prstGeom prst="line">
            <a:avLst/>
          </a:prstGeom>
          <a:noFill/>
          <a:ln w="0">
            <a:solidFill>
              <a:srgbClr val="000000"/>
            </a:solidFill>
            <a:round/>
            <a:headEnd/>
            <a:tailEnd/>
          </a:ln>
        </p:spPr>
        <p:txBody>
          <a:bodyPr/>
          <a:lstStyle/>
          <a:p>
            <a:endParaRPr lang="fr-FR"/>
          </a:p>
        </p:txBody>
      </p:sp>
      <p:sp>
        <p:nvSpPr>
          <p:cNvPr id="181365" name="Line 117"/>
          <p:cNvSpPr>
            <a:spLocks noChangeShapeType="1"/>
          </p:cNvSpPr>
          <p:nvPr/>
        </p:nvSpPr>
        <p:spPr bwMode="auto">
          <a:xfrm>
            <a:off x="4047392" y="923925"/>
            <a:ext cx="1466" cy="50800"/>
          </a:xfrm>
          <a:prstGeom prst="line">
            <a:avLst/>
          </a:prstGeom>
          <a:noFill/>
          <a:ln w="0">
            <a:solidFill>
              <a:srgbClr val="000000"/>
            </a:solidFill>
            <a:round/>
            <a:headEnd/>
            <a:tailEnd/>
          </a:ln>
        </p:spPr>
        <p:txBody>
          <a:bodyPr/>
          <a:lstStyle/>
          <a:p>
            <a:endParaRPr lang="fr-FR"/>
          </a:p>
        </p:txBody>
      </p:sp>
      <p:sp>
        <p:nvSpPr>
          <p:cNvPr id="181366" name="Rectangle 118"/>
          <p:cNvSpPr>
            <a:spLocks noChangeArrowheads="1"/>
          </p:cNvSpPr>
          <p:nvPr/>
        </p:nvSpPr>
        <p:spPr bwMode="auto">
          <a:xfrm>
            <a:off x="4013689"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67" name="Line 119"/>
          <p:cNvSpPr>
            <a:spLocks noChangeShapeType="1"/>
          </p:cNvSpPr>
          <p:nvPr/>
        </p:nvSpPr>
        <p:spPr bwMode="auto">
          <a:xfrm flipV="1">
            <a:off x="4545623" y="2586038"/>
            <a:ext cx="1466" cy="50800"/>
          </a:xfrm>
          <a:prstGeom prst="line">
            <a:avLst/>
          </a:prstGeom>
          <a:noFill/>
          <a:ln w="0">
            <a:solidFill>
              <a:srgbClr val="000000"/>
            </a:solidFill>
            <a:round/>
            <a:headEnd/>
            <a:tailEnd/>
          </a:ln>
        </p:spPr>
        <p:txBody>
          <a:bodyPr/>
          <a:lstStyle/>
          <a:p>
            <a:endParaRPr lang="fr-FR"/>
          </a:p>
        </p:txBody>
      </p:sp>
      <p:sp>
        <p:nvSpPr>
          <p:cNvPr id="181368" name="Line 120"/>
          <p:cNvSpPr>
            <a:spLocks noChangeShapeType="1"/>
          </p:cNvSpPr>
          <p:nvPr/>
        </p:nvSpPr>
        <p:spPr bwMode="auto">
          <a:xfrm>
            <a:off x="4545623" y="923925"/>
            <a:ext cx="1466" cy="50800"/>
          </a:xfrm>
          <a:prstGeom prst="line">
            <a:avLst/>
          </a:prstGeom>
          <a:noFill/>
          <a:ln w="0">
            <a:solidFill>
              <a:srgbClr val="000000"/>
            </a:solidFill>
            <a:round/>
            <a:headEnd/>
            <a:tailEnd/>
          </a:ln>
        </p:spPr>
        <p:txBody>
          <a:bodyPr/>
          <a:lstStyle/>
          <a:p>
            <a:endParaRPr lang="fr-FR"/>
          </a:p>
        </p:txBody>
      </p:sp>
      <p:sp>
        <p:nvSpPr>
          <p:cNvPr id="181369" name="Rectangle 121"/>
          <p:cNvSpPr>
            <a:spLocks noChangeArrowheads="1"/>
          </p:cNvSpPr>
          <p:nvPr/>
        </p:nvSpPr>
        <p:spPr bwMode="auto">
          <a:xfrm>
            <a:off x="453976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70" name="Line 122"/>
          <p:cNvSpPr>
            <a:spLocks noChangeShapeType="1"/>
          </p:cNvSpPr>
          <p:nvPr/>
        </p:nvSpPr>
        <p:spPr bwMode="auto">
          <a:xfrm flipV="1">
            <a:off x="5035061" y="2586038"/>
            <a:ext cx="1466" cy="50800"/>
          </a:xfrm>
          <a:prstGeom prst="line">
            <a:avLst/>
          </a:prstGeom>
          <a:noFill/>
          <a:ln w="0">
            <a:solidFill>
              <a:srgbClr val="000000"/>
            </a:solidFill>
            <a:round/>
            <a:headEnd/>
            <a:tailEnd/>
          </a:ln>
        </p:spPr>
        <p:txBody>
          <a:bodyPr/>
          <a:lstStyle/>
          <a:p>
            <a:endParaRPr lang="fr-FR"/>
          </a:p>
        </p:txBody>
      </p:sp>
      <p:sp>
        <p:nvSpPr>
          <p:cNvPr id="181371" name="Line 123"/>
          <p:cNvSpPr>
            <a:spLocks noChangeShapeType="1"/>
          </p:cNvSpPr>
          <p:nvPr/>
        </p:nvSpPr>
        <p:spPr bwMode="auto">
          <a:xfrm>
            <a:off x="5035061" y="923925"/>
            <a:ext cx="1466" cy="50800"/>
          </a:xfrm>
          <a:prstGeom prst="line">
            <a:avLst/>
          </a:prstGeom>
          <a:noFill/>
          <a:ln w="0">
            <a:solidFill>
              <a:srgbClr val="000000"/>
            </a:solidFill>
            <a:round/>
            <a:headEnd/>
            <a:tailEnd/>
          </a:ln>
        </p:spPr>
        <p:txBody>
          <a:bodyPr/>
          <a:lstStyle/>
          <a:p>
            <a:endParaRPr lang="fr-FR"/>
          </a:p>
        </p:txBody>
      </p:sp>
      <p:sp>
        <p:nvSpPr>
          <p:cNvPr id="181372" name="Rectangle 124"/>
          <p:cNvSpPr>
            <a:spLocks noChangeArrowheads="1"/>
          </p:cNvSpPr>
          <p:nvPr/>
        </p:nvSpPr>
        <p:spPr bwMode="auto">
          <a:xfrm>
            <a:off x="5029200"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73" name="Line 125"/>
          <p:cNvSpPr>
            <a:spLocks noChangeShapeType="1"/>
          </p:cNvSpPr>
          <p:nvPr/>
        </p:nvSpPr>
        <p:spPr bwMode="auto">
          <a:xfrm flipV="1">
            <a:off x="5523036" y="2586038"/>
            <a:ext cx="1465" cy="50800"/>
          </a:xfrm>
          <a:prstGeom prst="line">
            <a:avLst/>
          </a:prstGeom>
          <a:noFill/>
          <a:ln w="0">
            <a:solidFill>
              <a:srgbClr val="000000"/>
            </a:solidFill>
            <a:round/>
            <a:headEnd/>
            <a:tailEnd/>
          </a:ln>
        </p:spPr>
        <p:txBody>
          <a:bodyPr/>
          <a:lstStyle/>
          <a:p>
            <a:endParaRPr lang="fr-FR"/>
          </a:p>
        </p:txBody>
      </p:sp>
      <p:sp>
        <p:nvSpPr>
          <p:cNvPr id="181374" name="Line 126"/>
          <p:cNvSpPr>
            <a:spLocks noChangeShapeType="1"/>
          </p:cNvSpPr>
          <p:nvPr/>
        </p:nvSpPr>
        <p:spPr bwMode="auto">
          <a:xfrm>
            <a:off x="5523036" y="923925"/>
            <a:ext cx="1465" cy="50800"/>
          </a:xfrm>
          <a:prstGeom prst="line">
            <a:avLst/>
          </a:prstGeom>
          <a:noFill/>
          <a:ln w="0">
            <a:solidFill>
              <a:srgbClr val="000000"/>
            </a:solidFill>
            <a:round/>
            <a:headEnd/>
            <a:tailEnd/>
          </a:ln>
        </p:spPr>
        <p:txBody>
          <a:bodyPr/>
          <a:lstStyle/>
          <a:p>
            <a:endParaRPr lang="fr-FR"/>
          </a:p>
        </p:txBody>
      </p:sp>
      <p:sp>
        <p:nvSpPr>
          <p:cNvPr id="181375" name="Rectangle 127"/>
          <p:cNvSpPr>
            <a:spLocks noChangeArrowheads="1"/>
          </p:cNvSpPr>
          <p:nvPr/>
        </p:nvSpPr>
        <p:spPr bwMode="auto">
          <a:xfrm>
            <a:off x="5517174"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76" name="Line 128"/>
          <p:cNvSpPr>
            <a:spLocks noChangeShapeType="1"/>
          </p:cNvSpPr>
          <p:nvPr/>
        </p:nvSpPr>
        <p:spPr bwMode="auto">
          <a:xfrm flipV="1">
            <a:off x="6012474" y="2586038"/>
            <a:ext cx="1465" cy="50800"/>
          </a:xfrm>
          <a:prstGeom prst="line">
            <a:avLst/>
          </a:prstGeom>
          <a:noFill/>
          <a:ln w="0">
            <a:solidFill>
              <a:srgbClr val="000000"/>
            </a:solidFill>
            <a:round/>
            <a:headEnd/>
            <a:tailEnd/>
          </a:ln>
        </p:spPr>
        <p:txBody>
          <a:bodyPr/>
          <a:lstStyle/>
          <a:p>
            <a:endParaRPr lang="fr-FR"/>
          </a:p>
        </p:txBody>
      </p:sp>
      <p:sp>
        <p:nvSpPr>
          <p:cNvPr id="181377" name="Line 129"/>
          <p:cNvSpPr>
            <a:spLocks noChangeShapeType="1"/>
          </p:cNvSpPr>
          <p:nvPr/>
        </p:nvSpPr>
        <p:spPr bwMode="auto">
          <a:xfrm>
            <a:off x="6012474" y="923925"/>
            <a:ext cx="1465" cy="50800"/>
          </a:xfrm>
          <a:prstGeom prst="line">
            <a:avLst/>
          </a:prstGeom>
          <a:noFill/>
          <a:ln w="0">
            <a:solidFill>
              <a:srgbClr val="000000"/>
            </a:solidFill>
            <a:round/>
            <a:headEnd/>
            <a:tailEnd/>
          </a:ln>
        </p:spPr>
        <p:txBody>
          <a:bodyPr/>
          <a:lstStyle/>
          <a:p>
            <a:endParaRPr lang="fr-FR"/>
          </a:p>
        </p:txBody>
      </p:sp>
      <p:sp>
        <p:nvSpPr>
          <p:cNvPr id="181378" name="Rectangle 130"/>
          <p:cNvSpPr>
            <a:spLocks noChangeArrowheads="1"/>
          </p:cNvSpPr>
          <p:nvPr/>
        </p:nvSpPr>
        <p:spPr bwMode="auto">
          <a:xfrm>
            <a:off x="600661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79" name="Line 131"/>
          <p:cNvSpPr>
            <a:spLocks noChangeShapeType="1"/>
          </p:cNvSpPr>
          <p:nvPr/>
        </p:nvSpPr>
        <p:spPr bwMode="auto">
          <a:xfrm flipV="1">
            <a:off x="6510705" y="2586038"/>
            <a:ext cx="1465" cy="50800"/>
          </a:xfrm>
          <a:prstGeom prst="line">
            <a:avLst/>
          </a:prstGeom>
          <a:noFill/>
          <a:ln w="0">
            <a:solidFill>
              <a:srgbClr val="000000"/>
            </a:solidFill>
            <a:round/>
            <a:headEnd/>
            <a:tailEnd/>
          </a:ln>
        </p:spPr>
        <p:txBody>
          <a:bodyPr/>
          <a:lstStyle/>
          <a:p>
            <a:endParaRPr lang="fr-FR"/>
          </a:p>
        </p:txBody>
      </p:sp>
      <p:sp>
        <p:nvSpPr>
          <p:cNvPr id="181380" name="Line 132"/>
          <p:cNvSpPr>
            <a:spLocks noChangeShapeType="1"/>
          </p:cNvSpPr>
          <p:nvPr/>
        </p:nvSpPr>
        <p:spPr bwMode="auto">
          <a:xfrm>
            <a:off x="6510705" y="923925"/>
            <a:ext cx="1465" cy="50800"/>
          </a:xfrm>
          <a:prstGeom prst="line">
            <a:avLst/>
          </a:prstGeom>
          <a:noFill/>
          <a:ln w="0">
            <a:solidFill>
              <a:srgbClr val="000000"/>
            </a:solidFill>
            <a:round/>
            <a:headEnd/>
            <a:tailEnd/>
          </a:ln>
        </p:spPr>
        <p:txBody>
          <a:bodyPr/>
          <a:lstStyle/>
          <a:p>
            <a:endParaRPr lang="fr-FR"/>
          </a:p>
        </p:txBody>
      </p:sp>
      <p:sp>
        <p:nvSpPr>
          <p:cNvPr id="181381" name="Rectangle 133"/>
          <p:cNvSpPr>
            <a:spLocks noChangeArrowheads="1"/>
          </p:cNvSpPr>
          <p:nvPr/>
        </p:nvSpPr>
        <p:spPr bwMode="auto">
          <a:xfrm>
            <a:off x="6504843"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82" name="Line 134"/>
          <p:cNvSpPr>
            <a:spLocks noChangeShapeType="1"/>
          </p:cNvSpPr>
          <p:nvPr/>
        </p:nvSpPr>
        <p:spPr bwMode="auto">
          <a:xfrm flipV="1">
            <a:off x="7000143" y="2586038"/>
            <a:ext cx="1465" cy="50800"/>
          </a:xfrm>
          <a:prstGeom prst="line">
            <a:avLst/>
          </a:prstGeom>
          <a:noFill/>
          <a:ln w="0">
            <a:solidFill>
              <a:srgbClr val="000000"/>
            </a:solidFill>
            <a:round/>
            <a:headEnd/>
            <a:tailEnd/>
          </a:ln>
        </p:spPr>
        <p:txBody>
          <a:bodyPr/>
          <a:lstStyle/>
          <a:p>
            <a:endParaRPr lang="fr-FR"/>
          </a:p>
        </p:txBody>
      </p:sp>
      <p:sp>
        <p:nvSpPr>
          <p:cNvPr id="181383" name="Line 135"/>
          <p:cNvSpPr>
            <a:spLocks noChangeShapeType="1"/>
          </p:cNvSpPr>
          <p:nvPr/>
        </p:nvSpPr>
        <p:spPr bwMode="auto">
          <a:xfrm>
            <a:off x="7000143" y="923925"/>
            <a:ext cx="1465" cy="50800"/>
          </a:xfrm>
          <a:prstGeom prst="line">
            <a:avLst/>
          </a:prstGeom>
          <a:noFill/>
          <a:ln w="0">
            <a:solidFill>
              <a:srgbClr val="000000"/>
            </a:solidFill>
            <a:round/>
            <a:headEnd/>
            <a:tailEnd/>
          </a:ln>
        </p:spPr>
        <p:txBody>
          <a:bodyPr/>
          <a:lstStyle/>
          <a:p>
            <a:endParaRPr lang="fr-FR"/>
          </a:p>
        </p:txBody>
      </p:sp>
      <p:sp>
        <p:nvSpPr>
          <p:cNvPr id="181384" name="Rectangle 136"/>
          <p:cNvSpPr>
            <a:spLocks noChangeArrowheads="1"/>
          </p:cNvSpPr>
          <p:nvPr/>
        </p:nvSpPr>
        <p:spPr bwMode="auto">
          <a:xfrm>
            <a:off x="699428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85" name="Line 137"/>
          <p:cNvSpPr>
            <a:spLocks noChangeShapeType="1"/>
          </p:cNvSpPr>
          <p:nvPr/>
        </p:nvSpPr>
        <p:spPr bwMode="auto">
          <a:xfrm>
            <a:off x="2082313" y="2636839"/>
            <a:ext cx="49823" cy="1587"/>
          </a:xfrm>
          <a:prstGeom prst="line">
            <a:avLst/>
          </a:prstGeom>
          <a:noFill/>
          <a:ln w="0">
            <a:solidFill>
              <a:srgbClr val="000000"/>
            </a:solidFill>
            <a:round/>
            <a:headEnd/>
            <a:tailEnd/>
          </a:ln>
        </p:spPr>
        <p:txBody>
          <a:bodyPr/>
          <a:lstStyle/>
          <a:p>
            <a:endParaRPr lang="fr-FR"/>
          </a:p>
        </p:txBody>
      </p:sp>
      <p:sp>
        <p:nvSpPr>
          <p:cNvPr id="181386" name="Line 138"/>
          <p:cNvSpPr>
            <a:spLocks noChangeShapeType="1"/>
          </p:cNvSpPr>
          <p:nvPr/>
        </p:nvSpPr>
        <p:spPr bwMode="auto">
          <a:xfrm flipH="1">
            <a:off x="6950320" y="2636839"/>
            <a:ext cx="49823" cy="1587"/>
          </a:xfrm>
          <a:prstGeom prst="line">
            <a:avLst/>
          </a:prstGeom>
          <a:noFill/>
          <a:ln w="0">
            <a:solidFill>
              <a:srgbClr val="000000"/>
            </a:solidFill>
            <a:round/>
            <a:headEnd/>
            <a:tailEnd/>
          </a:ln>
        </p:spPr>
        <p:txBody>
          <a:bodyPr/>
          <a:lstStyle/>
          <a:p>
            <a:endParaRPr lang="fr-FR"/>
          </a:p>
        </p:txBody>
      </p:sp>
      <p:sp>
        <p:nvSpPr>
          <p:cNvPr id="181387" name="Rectangle 139"/>
          <p:cNvSpPr>
            <a:spLocks noChangeArrowheads="1"/>
          </p:cNvSpPr>
          <p:nvPr/>
        </p:nvSpPr>
        <p:spPr bwMode="auto">
          <a:xfrm>
            <a:off x="1815612" y="25558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88" name="Line 140"/>
          <p:cNvSpPr>
            <a:spLocks noChangeShapeType="1"/>
          </p:cNvSpPr>
          <p:nvPr/>
        </p:nvSpPr>
        <p:spPr bwMode="auto">
          <a:xfrm>
            <a:off x="2082313" y="2211389"/>
            <a:ext cx="49823" cy="1587"/>
          </a:xfrm>
          <a:prstGeom prst="line">
            <a:avLst/>
          </a:prstGeom>
          <a:noFill/>
          <a:ln w="0">
            <a:solidFill>
              <a:srgbClr val="000000"/>
            </a:solidFill>
            <a:round/>
            <a:headEnd/>
            <a:tailEnd/>
          </a:ln>
        </p:spPr>
        <p:txBody>
          <a:bodyPr/>
          <a:lstStyle/>
          <a:p>
            <a:endParaRPr lang="fr-FR"/>
          </a:p>
        </p:txBody>
      </p:sp>
      <p:sp>
        <p:nvSpPr>
          <p:cNvPr id="181389" name="Line 141"/>
          <p:cNvSpPr>
            <a:spLocks noChangeShapeType="1"/>
          </p:cNvSpPr>
          <p:nvPr/>
        </p:nvSpPr>
        <p:spPr bwMode="auto">
          <a:xfrm flipH="1">
            <a:off x="6950320" y="2211389"/>
            <a:ext cx="49823" cy="1587"/>
          </a:xfrm>
          <a:prstGeom prst="line">
            <a:avLst/>
          </a:prstGeom>
          <a:noFill/>
          <a:ln w="0">
            <a:solidFill>
              <a:srgbClr val="000000"/>
            </a:solidFill>
            <a:round/>
            <a:headEnd/>
            <a:tailEnd/>
          </a:ln>
        </p:spPr>
        <p:txBody>
          <a:bodyPr/>
          <a:lstStyle/>
          <a:p>
            <a:endParaRPr lang="fr-FR"/>
          </a:p>
        </p:txBody>
      </p:sp>
      <p:sp>
        <p:nvSpPr>
          <p:cNvPr id="181390" name="Rectangle 142"/>
          <p:cNvSpPr>
            <a:spLocks noChangeArrowheads="1"/>
          </p:cNvSpPr>
          <p:nvPr/>
        </p:nvSpPr>
        <p:spPr bwMode="auto">
          <a:xfrm>
            <a:off x="1811215" y="213042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1" name="Line 143"/>
          <p:cNvSpPr>
            <a:spLocks noChangeShapeType="1"/>
          </p:cNvSpPr>
          <p:nvPr/>
        </p:nvSpPr>
        <p:spPr bwMode="auto">
          <a:xfrm>
            <a:off x="2082313" y="1785939"/>
            <a:ext cx="49823" cy="1587"/>
          </a:xfrm>
          <a:prstGeom prst="line">
            <a:avLst/>
          </a:prstGeom>
          <a:noFill/>
          <a:ln w="0">
            <a:solidFill>
              <a:srgbClr val="000000"/>
            </a:solidFill>
            <a:round/>
            <a:headEnd/>
            <a:tailEnd/>
          </a:ln>
        </p:spPr>
        <p:txBody>
          <a:bodyPr/>
          <a:lstStyle/>
          <a:p>
            <a:endParaRPr lang="fr-FR"/>
          </a:p>
        </p:txBody>
      </p:sp>
      <p:sp>
        <p:nvSpPr>
          <p:cNvPr id="181392" name="Line 144"/>
          <p:cNvSpPr>
            <a:spLocks noChangeShapeType="1"/>
          </p:cNvSpPr>
          <p:nvPr/>
        </p:nvSpPr>
        <p:spPr bwMode="auto">
          <a:xfrm flipH="1">
            <a:off x="6950320" y="1785939"/>
            <a:ext cx="49823" cy="1587"/>
          </a:xfrm>
          <a:prstGeom prst="line">
            <a:avLst/>
          </a:prstGeom>
          <a:noFill/>
          <a:ln w="0">
            <a:solidFill>
              <a:srgbClr val="000000"/>
            </a:solidFill>
            <a:round/>
            <a:headEnd/>
            <a:tailEnd/>
          </a:ln>
        </p:spPr>
        <p:txBody>
          <a:bodyPr/>
          <a:lstStyle/>
          <a:p>
            <a:endParaRPr lang="fr-FR"/>
          </a:p>
        </p:txBody>
      </p:sp>
      <p:sp>
        <p:nvSpPr>
          <p:cNvPr id="181393" name="Rectangle 145"/>
          <p:cNvSpPr>
            <a:spLocks noChangeArrowheads="1"/>
          </p:cNvSpPr>
          <p:nvPr/>
        </p:nvSpPr>
        <p:spPr bwMode="auto">
          <a:xfrm>
            <a:off x="1828800" y="17049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94" name="Line 146"/>
          <p:cNvSpPr>
            <a:spLocks noChangeShapeType="1"/>
          </p:cNvSpPr>
          <p:nvPr/>
        </p:nvSpPr>
        <p:spPr bwMode="auto">
          <a:xfrm>
            <a:off x="2082313" y="1349375"/>
            <a:ext cx="49823" cy="1588"/>
          </a:xfrm>
          <a:prstGeom prst="line">
            <a:avLst/>
          </a:prstGeom>
          <a:noFill/>
          <a:ln w="0">
            <a:solidFill>
              <a:srgbClr val="000000"/>
            </a:solidFill>
            <a:round/>
            <a:headEnd/>
            <a:tailEnd/>
          </a:ln>
        </p:spPr>
        <p:txBody>
          <a:bodyPr/>
          <a:lstStyle/>
          <a:p>
            <a:endParaRPr lang="fr-FR"/>
          </a:p>
        </p:txBody>
      </p:sp>
      <p:sp>
        <p:nvSpPr>
          <p:cNvPr id="181395" name="Line 147"/>
          <p:cNvSpPr>
            <a:spLocks noChangeShapeType="1"/>
          </p:cNvSpPr>
          <p:nvPr/>
        </p:nvSpPr>
        <p:spPr bwMode="auto">
          <a:xfrm flipH="1">
            <a:off x="6950320" y="1349375"/>
            <a:ext cx="49823" cy="1588"/>
          </a:xfrm>
          <a:prstGeom prst="line">
            <a:avLst/>
          </a:prstGeom>
          <a:noFill/>
          <a:ln w="0">
            <a:solidFill>
              <a:srgbClr val="000000"/>
            </a:solidFill>
            <a:round/>
            <a:headEnd/>
            <a:tailEnd/>
          </a:ln>
        </p:spPr>
        <p:txBody>
          <a:bodyPr/>
          <a:lstStyle/>
          <a:p>
            <a:endParaRPr lang="fr-FR"/>
          </a:p>
        </p:txBody>
      </p:sp>
      <p:sp>
        <p:nvSpPr>
          <p:cNvPr id="181396" name="Rectangle 148"/>
          <p:cNvSpPr>
            <a:spLocks noChangeArrowheads="1"/>
          </p:cNvSpPr>
          <p:nvPr/>
        </p:nvSpPr>
        <p:spPr bwMode="auto">
          <a:xfrm>
            <a:off x="1824404" y="1268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7" name="Line 149"/>
          <p:cNvSpPr>
            <a:spLocks noChangeShapeType="1"/>
          </p:cNvSpPr>
          <p:nvPr/>
        </p:nvSpPr>
        <p:spPr bwMode="auto">
          <a:xfrm>
            <a:off x="2082313" y="923925"/>
            <a:ext cx="49823" cy="1588"/>
          </a:xfrm>
          <a:prstGeom prst="line">
            <a:avLst/>
          </a:prstGeom>
          <a:noFill/>
          <a:ln w="0">
            <a:solidFill>
              <a:srgbClr val="000000"/>
            </a:solidFill>
            <a:round/>
            <a:headEnd/>
            <a:tailEnd/>
          </a:ln>
        </p:spPr>
        <p:txBody>
          <a:bodyPr/>
          <a:lstStyle/>
          <a:p>
            <a:endParaRPr lang="fr-FR"/>
          </a:p>
        </p:txBody>
      </p:sp>
      <p:sp>
        <p:nvSpPr>
          <p:cNvPr id="181398" name="Line 150"/>
          <p:cNvSpPr>
            <a:spLocks noChangeShapeType="1"/>
          </p:cNvSpPr>
          <p:nvPr/>
        </p:nvSpPr>
        <p:spPr bwMode="auto">
          <a:xfrm flipH="1">
            <a:off x="6950320" y="923925"/>
            <a:ext cx="49823" cy="1588"/>
          </a:xfrm>
          <a:prstGeom prst="line">
            <a:avLst/>
          </a:prstGeom>
          <a:noFill/>
          <a:ln w="0">
            <a:solidFill>
              <a:srgbClr val="000000"/>
            </a:solidFill>
            <a:round/>
            <a:headEnd/>
            <a:tailEnd/>
          </a:ln>
        </p:spPr>
        <p:txBody>
          <a:bodyPr/>
          <a:lstStyle/>
          <a:p>
            <a:endParaRPr lang="fr-FR"/>
          </a:p>
        </p:txBody>
      </p:sp>
      <p:sp>
        <p:nvSpPr>
          <p:cNvPr id="181399" name="Rectangle 151"/>
          <p:cNvSpPr>
            <a:spLocks noChangeArrowheads="1"/>
          </p:cNvSpPr>
          <p:nvPr/>
        </p:nvSpPr>
        <p:spPr bwMode="auto">
          <a:xfrm>
            <a:off x="1828800" y="842963"/>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400" name="Line 152"/>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401" name="Freeform 153"/>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402" name="Line 154"/>
          <p:cNvSpPr>
            <a:spLocks noChangeShapeType="1"/>
          </p:cNvSpPr>
          <p:nvPr/>
        </p:nvSpPr>
        <p:spPr bwMode="auto">
          <a:xfrm flipV="1">
            <a:off x="2064728" y="923925"/>
            <a:ext cx="1465" cy="1712913"/>
          </a:xfrm>
          <a:prstGeom prst="line">
            <a:avLst/>
          </a:prstGeom>
          <a:noFill/>
          <a:ln w="0">
            <a:solidFill>
              <a:srgbClr val="000000"/>
            </a:solidFill>
            <a:round/>
            <a:headEnd/>
            <a:tailEnd/>
          </a:ln>
        </p:spPr>
        <p:txBody>
          <a:bodyPr/>
          <a:lstStyle/>
          <a:p>
            <a:endParaRPr lang="fr-FR"/>
          </a:p>
        </p:txBody>
      </p:sp>
      <p:sp>
        <p:nvSpPr>
          <p:cNvPr id="181403" name="Rectangle 155"/>
          <p:cNvSpPr>
            <a:spLocks noChangeArrowheads="1"/>
          </p:cNvSpPr>
          <p:nvPr/>
        </p:nvSpPr>
        <p:spPr bwMode="auto">
          <a:xfrm>
            <a:off x="4155831" y="2828926"/>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1400" b="1">
              <a:solidFill>
                <a:srgbClr val="000000"/>
              </a:solidFill>
              <a:latin typeface="Helvetica" pitchFamily="34" charset="0"/>
            </a:endParaRPr>
          </a:p>
        </p:txBody>
      </p:sp>
      <p:sp>
        <p:nvSpPr>
          <p:cNvPr id="181404" name="Rectangle 156"/>
          <p:cNvSpPr>
            <a:spLocks noChangeArrowheads="1"/>
          </p:cNvSpPr>
          <p:nvPr/>
        </p:nvSpPr>
        <p:spPr bwMode="auto">
          <a:xfrm rot="16200000">
            <a:off x="1162452" y="1594078"/>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1405" name="Rectangle 157"/>
          <p:cNvSpPr>
            <a:spLocks noChangeArrowheads="1"/>
          </p:cNvSpPr>
          <p:nvPr/>
        </p:nvSpPr>
        <p:spPr bwMode="auto">
          <a:xfrm>
            <a:off x="2899997" y="547688"/>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1406" name="Freeform 158"/>
          <p:cNvSpPr>
            <a:spLocks/>
          </p:cNvSpPr>
          <p:nvPr/>
        </p:nvSpPr>
        <p:spPr bwMode="auto">
          <a:xfrm>
            <a:off x="2079382" y="1779588"/>
            <a:ext cx="4925157" cy="8445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lgDashDot"/>
            <a:round/>
            <a:headEnd/>
            <a:tailEnd/>
          </a:ln>
        </p:spPr>
        <p:txBody>
          <a:bodyPr/>
          <a:lstStyle/>
          <a:p>
            <a:endParaRPr lang="fr-FR"/>
          </a:p>
        </p:txBody>
      </p:sp>
      <p:grpSp>
        <p:nvGrpSpPr>
          <p:cNvPr id="2" name="Group 159"/>
          <p:cNvGrpSpPr>
            <a:grpSpLocks/>
          </p:cNvGrpSpPr>
          <p:nvPr/>
        </p:nvGrpSpPr>
        <p:grpSpPr bwMode="auto">
          <a:xfrm>
            <a:off x="2120412" y="4451350"/>
            <a:ext cx="4840165" cy="1244600"/>
            <a:chOff x="1706" y="2474"/>
            <a:chExt cx="2415" cy="552"/>
          </a:xfrm>
        </p:grpSpPr>
        <p:sp>
          <p:nvSpPr>
            <p:cNvPr id="181408" name="Freeform 160"/>
            <p:cNvSpPr>
              <a:spLocks/>
            </p:cNvSpPr>
            <p:nvPr/>
          </p:nvSpPr>
          <p:spPr bwMode="auto">
            <a:xfrm>
              <a:off x="1706" y="2474"/>
              <a:ext cx="232" cy="552"/>
            </a:xfrm>
            <a:custGeom>
              <a:avLst/>
              <a:gdLst/>
              <a:ahLst/>
              <a:cxnLst>
                <a:cxn ang="0">
                  <a:pos x="0" y="0"/>
                </a:cxn>
                <a:cxn ang="0">
                  <a:pos x="23" y="5"/>
                </a:cxn>
                <a:cxn ang="0">
                  <a:pos x="51" y="10"/>
                </a:cxn>
                <a:cxn ang="0">
                  <a:pos x="74" y="21"/>
                </a:cxn>
                <a:cxn ang="0">
                  <a:pos x="96" y="37"/>
                </a:cxn>
                <a:cxn ang="0">
                  <a:pos x="125" y="63"/>
                </a:cxn>
                <a:cxn ang="0">
                  <a:pos x="147" y="90"/>
                </a:cxn>
                <a:cxn ang="0">
                  <a:pos x="170" y="132"/>
                </a:cxn>
                <a:cxn ang="0">
                  <a:pos x="198" y="196"/>
                </a:cxn>
                <a:cxn ang="0">
                  <a:pos x="221" y="292"/>
                </a:cxn>
                <a:cxn ang="0">
                  <a:pos x="232" y="552"/>
                </a:cxn>
              </a:cxnLst>
              <a:rect l="0" t="0" r="r" b="b"/>
              <a:pathLst>
                <a:path w="232" h="552">
                  <a:moveTo>
                    <a:pt x="0" y="0"/>
                  </a:moveTo>
                  <a:lnTo>
                    <a:pt x="23" y="5"/>
                  </a:lnTo>
                  <a:lnTo>
                    <a:pt x="51" y="10"/>
                  </a:lnTo>
                  <a:lnTo>
                    <a:pt x="74" y="21"/>
                  </a:lnTo>
                  <a:lnTo>
                    <a:pt x="96" y="37"/>
                  </a:lnTo>
                  <a:lnTo>
                    <a:pt x="125" y="63"/>
                  </a:lnTo>
                  <a:lnTo>
                    <a:pt x="147" y="90"/>
                  </a:lnTo>
                  <a:lnTo>
                    <a:pt x="170" y="132"/>
                  </a:lnTo>
                  <a:lnTo>
                    <a:pt x="198" y="196"/>
                  </a:lnTo>
                  <a:lnTo>
                    <a:pt x="221" y="292"/>
                  </a:lnTo>
                  <a:lnTo>
                    <a:pt x="232" y="552"/>
                  </a:lnTo>
                </a:path>
              </a:pathLst>
            </a:custGeom>
            <a:noFill/>
            <a:ln w="28575" cap="flat" cmpd="sng">
              <a:solidFill>
                <a:schemeClr val="tx1"/>
              </a:solidFill>
              <a:prstDash val="lgDashDot"/>
              <a:round/>
              <a:headEnd/>
              <a:tailEnd/>
            </a:ln>
          </p:spPr>
          <p:txBody>
            <a:bodyPr/>
            <a:lstStyle/>
            <a:p>
              <a:endParaRPr lang="fr-FR"/>
            </a:p>
          </p:txBody>
        </p:sp>
        <p:sp>
          <p:nvSpPr>
            <p:cNvPr id="181409" name="Freeform 161"/>
            <p:cNvSpPr>
              <a:spLocks/>
            </p:cNvSpPr>
            <p:nvPr/>
          </p:nvSpPr>
          <p:spPr bwMode="auto">
            <a:xfrm>
              <a:off x="1967" y="2681"/>
              <a:ext cx="215" cy="345"/>
            </a:xfrm>
            <a:custGeom>
              <a:avLst/>
              <a:gdLst/>
              <a:ahLst/>
              <a:cxnLst>
                <a:cxn ang="0">
                  <a:pos x="0" y="345"/>
                </a:cxn>
                <a:cxn ang="0">
                  <a:pos x="11" y="117"/>
                </a:cxn>
                <a:cxn ang="0">
                  <a:pos x="34" y="42"/>
                </a:cxn>
                <a:cxn ang="0">
                  <a:pos x="56" y="10"/>
                </a:cxn>
                <a:cxn ang="0">
                  <a:pos x="85" y="0"/>
                </a:cxn>
                <a:cxn ang="0">
                  <a:pos x="107" y="0"/>
                </a:cxn>
                <a:cxn ang="0">
                  <a:pos x="130" y="16"/>
                </a:cxn>
                <a:cxn ang="0">
                  <a:pos x="158" y="42"/>
                </a:cxn>
                <a:cxn ang="0">
                  <a:pos x="181" y="95"/>
                </a:cxn>
                <a:cxn ang="0">
                  <a:pos x="204" y="186"/>
                </a:cxn>
                <a:cxn ang="0">
                  <a:pos x="215" y="345"/>
                </a:cxn>
              </a:cxnLst>
              <a:rect l="0" t="0" r="r" b="b"/>
              <a:pathLst>
                <a:path w="215" h="345">
                  <a:moveTo>
                    <a:pt x="0" y="345"/>
                  </a:moveTo>
                  <a:lnTo>
                    <a:pt x="11" y="117"/>
                  </a:lnTo>
                  <a:lnTo>
                    <a:pt x="34" y="42"/>
                  </a:lnTo>
                  <a:lnTo>
                    <a:pt x="56" y="10"/>
                  </a:lnTo>
                  <a:lnTo>
                    <a:pt x="85" y="0"/>
                  </a:lnTo>
                  <a:lnTo>
                    <a:pt x="107" y="0"/>
                  </a:lnTo>
                  <a:lnTo>
                    <a:pt x="130" y="16"/>
                  </a:lnTo>
                  <a:lnTo>
                    <a:pt x="158" y="42"/>
                  </a:lnTo>
                  <a:lnTo>
                    <a:pt x="181" y="95"/>
                  </a:lnTo>
                  <a:lnTo>
                    <a:pt x="204" y="186"/>
                  </a:lnTo>
                  <a:lnTo>
                    <a:pt x="215" y="345"/>
                  </a:lnTo>
                </a:path>
              </a:pathLst>
            </a:custGeom>
            <a:noFill/>
            <a:ln w="28575" cap="flat" cmpd="sng">
              <a:solidFill>
                <a:schemeClr val="tx1"/>
              </a:solidFill>
              <a:prstDash val="lgDashDot"/>
              <a:round/>
              <a:headEnd/>
              <a:tailEnd/>
            </a:ln>
          </p:spPr>
          <p:txBody>
            <a:bodyPr/>
            <a:lstStyle/>
            <a:p>
              <a:endParaRPr lang="fr-FR"/>
            </a:p>
          </p:txBody>
        </p:sp>
        <p:sp>
          <p:nvSpPr>
            <p:cNvPr id="181410" name="Freeform 162"/>
            <p:cNvSpPr>
              <a:spLocks/>
            </p:cNvSpPr>
            <p:nvPr/>
          </p:nvSpPr>
          <p:spPr bwMode="auto">
            <a:xfrm>
              <a:off x="2216" y="2750"/>
              <a:ext cx="210" cy="276"/>
            </a:xfrm>
            <a:custGeom>
              <a:avLst/>
              <a:gdLst/>
              <a:ahLst/>
              <a:cxnLst>
                <a:cxn ang="0">
                  <a:pos x="0" y="276"/>
                </a:cxn>
                <a:cxn ang="0">
                  <a:pos x="6" y="133"/>
                </a:cxn>
                <a:cxn ang="0">
                  <a:pos x="29" y="53"/>
                </a:cxn>
                <a:cxn ang="0">
                  <a:pos x="57" y="16"/>
                </a:cxn>
                <a:cxn ang="0">
                  <a:pos x="80" y="0"/>
                </a:cxn>
                <a:cxn ang="0">
                  <a:pos x="102" y="0"/>
                </a:cxn>
                <a:cxn ang="0">
                  <a:pos x="131" y="11"/>
                </a:cxn>
                <a:cxn ang="0">
                  <a:pos x="153" y="37"/>
                </a:cxn>
                <a:cxn ang="0">
                  <a:pos x="176" y="85"/>
                </a:cxn>
                <a:cxn ang="0">
                  <a:pos x="204" y="170"/>
                </a:cxn>
                <a:cxn ang="0">
                  <a:pos x="210" y="276"/>
                </a:cxn>
              </a:cxnLst>
              <a:rect l="0" t="0" r="r" b="b"/>
              <a:pathLst>
                <a:path w="210" h="276">
                  <a:moveTo>
                    <a:pt x="0" y="276"/>
                  </a:moveTo>
                  <a:lnTo>
                    <a:pt x="6" y="133"/>
                  </a:lnTo>
                  <a:lnTo>
                    <a:pt x="29" y="53"/>
                  </a:lnTo>
                  <a:lnTo>
                    <a:pt x="57" y="16"/>
                  </a:lnTo>
                  <a:lnTo>
                    <a:pt x="80" y="0"/>
                  </a:lnTo>
                  <a:lnTo>
                    <a:pt x="102" y="0"/>
                  </a:lnTo>
                  <a:lnTo>
                    <a:pt x="131" y="11"/>
                  </a:lnTo>
                  <a:lnTo>
                    <a:pt x="153" y="37"/>
                  </a:lnTo>
                  <a:lnTo>
                    <a:pt x="176" y="85"/>
                  </a:lnTo>
                  <a:lnTo>
                    <a:pt x="204" y="170"/>
                  </a:lnTo>
                  <a:lnTo>
                    <a:pt x="210" y="276"/>
                  </a:lnTo>
                </a:path>
              </a:pathLst>
            </a:custGeom>
            <a:noFill/>
            <a:ln w="28575" cap="flat" cmpd="sng">
              <a:solidFill>
                <a:schemeClr val="tx1"/>
              </a:solidFill>
              <a:prstDash val="lgDashDot"/>
              <a:round/>
              <a:headEnd/>
              <a:tailEnd/>
            </a:ln>
          </p:spPr>
          <p:txBody>
            <a:bodyPr/>
            <a:lstStyle/>
            <a:p>
              <a:endParaRPr lang="fr-FR"/>
            </a:p>
          </p:txBody>
        </p:sp>
        <p:sp>
          <p:nvSpPr>
            <p:cNvPr id="181411" name="Freeform 163"/>
            <p:cNvSpPr>
              <a:spLocks/>
            </p:cNvSpPr>
            <p:nvPr/>
          </p:nvSpPr>
          <p:spPr bwMode="auto">
            <a:xfrm>
              <a:off x="2460" y="2792"/>
              <a:ext cx="210" cy="234"/>
            </a:xfrm>
            <a:custGeom>
              <a:avLst/>
              <a:gdLst/>
              <a:ahLst/>
              <a:cxnLst>
                <a:cxn ang="0">
                  <a:pos x="0" y="234"/>
                </a:cxn>
                <a:cxn ang="0">
                  <a:pos x="6" y="144"/>
                </a:cxn>
                <a:cxn ang="0">
                  <a:pos x="34" y="64"/>
                </a:cxn>
                <a:cxn ang="0">
                  <a:pos x="57" y="22"/>
                </a:cxn>
                <a:cxn ang="0">
                  <a:pos x="79" y="6"/>
                </a:cxn>
                <a:cxn ang="0">
                  <a:pos x="108" y="0"/>
                </a:cxn>
                <a:cxn ang="0">
                  <a:pos x="130" y="11"/>
                </a:cxn>
                <a:cxn ang="0">
                  <a:pos x="153" y="38"/>
                </a:cxn>
                <a:cxn ang="0">
                  <a:pos x="181" y="80"/>
                </a:cxn>
                <a:cxn ang="0">
                  <a:pos x="204" y="165"/>
                </a:cxn>
                <a:cxn ang="0">
                  <a:pos x="210" y="234"/>
                </a:cxn>
              </a:cxnLst>
              <a:rect l="0" t="0" r="r" b="b"/>
              <a:pathLst>
                <a:path w="210" h="234">
                  <a:moveTo>
                    <a:pt x="0" y="234"/>
                  </a:moveTo>
                  <a:lnTo>
                    <a:pt x="6" y="144"/>
                  </a:lnTo>
                  <a:lnTo>
                    <a:pt x="34" y="64"/>
                  </a:lnTo>
                  <a:lnTo>
                    <a:pt x="57" y="22"/>
                  </a:lnTo>
                  <a:lnTo>
                    <a:pt x="79" y="6"/>
                  </a:lnTo>
                  <a:lnTo>
                    <a:pt x="108" y="0"/>
                  </a:lnTo>
                  <a:lnTo>
                    <a:pt x="130" y="11"/>
                  </a:lnTo>
                  <a:lnTo>
                    <a:pt x="153" y="38"/>
                  </a:lnTo>
                  <a:lnTo>
                    <a:pt x="181" y="80"/>
                  </a:lnTo>
                  <a:lnTo>
                    <a:pt x="204" y="165"/>
                  </a:lnTo>
                  <a:lnTo>
                    <a:pt x="210" y="234"/>
                  </a:lnTo>
                </a:path>
              </a:pathLst>
            </a:custGeom>
            <a:noFill/>
            <a:ln w="28575" cap="flat" cmpd="sng">
              <a:solidFill>
                <a:schemeClr val="tx1"/>
              </a:solidFill>
              <a:prstDash val="lgDashDot"/>
              <a:round/>
              <a:headEnd/>
              <a:tailEnd/>
            </a:ln>
          </p:spPr>
          <p:txBody>
            <a:bodyPr/>
            <a:lstStyle/>
            <a:p>
              <a:endParaRPr lang="fr-FR"/>
            </a:p>
          </p:txBody>
        </p:sp>
        <p:sp>
          <p:nvSpPr>
            <p:cNvPr id="181412" name="Freeform 164"/>
            <p:cNvSpPr>
              <a:spLocks/>
            </p:cNvSpPr>
            <p:nvPr/>
          </p:nvSpPr>
          <p:spPr bwMode="auto">
            <a:xfrm>
              <a:off x="2709" y="2824"/>
              <a:ext cx="199" cy="202"/>
            </a:xfrm>
            <a:custGeom>
              <a:avLst/>
              <a:gdLst/>
              <a:ahLst/>
              <a:cxnLst>
                <a:cxn ang="0">
                  <a:pos x="0" y="202"/>
                </a:cxn>
                <a:cxn ang="0">
                  <a:pos x="6" y="154"/>
                </a:cxn>
                <a:cxn ang="0">
                  <a:pos x="29" y="64"/>
                </a:cxn>
                <a:cxn ang="0">
                  <a:pos x="51" y="27"/>
                </a:cxn>
                <a:cxn ang="0">
                  <a:pos x="80" y="6"/>
                </a:cxn>
                <a:cxn ang="0">
                  <a:pos x="102" y="0"/>
                </a:cxn>
                <a:cxn ang="0">
                  <a:pos x="125" y="11"/>
                </a:cxn>
                <a:cxn ang="0">
                  <a:pos x="153" y="37"/>
                </a:cxn>
                <a:cxn ang="0">
                  <a:pos x="176" y="80"/>
                </a:cxn>
                <a:cxn ang="0">
                  <a:pos x="199" y="165"/>
                </a:cxn>
                <a:cxn ang="0">
                  <a:pos x="199" y="202"/>
                </a:cxn>
              </a:cxnLst>
              <a:rect l="0" t="0" r="r" b="b"/>
              <a:pathLst>
                <a:path w="199" h="202">
                  <a:moveTo>
                    <a:pt x="0" y="202"/>
                  </a:moveTo>
                  <a:lnTo>
                    <a:pt x="6" y="154"/>
                  </a:lnTo>
                  <a:lnTo>
                    <a:pt x="29" y="64"/>
                  </a:lnTo>
                  <a:lnTo>
                    <a:pt x="51" y="27"/>
                  </a:lnTo>
                  <a:lnTo>
                    <a:pt x="80" y="6"/>
                  </a:lnTo>
                  <a:lnTo>
                    <a:pt x="102" y="0"/>
                  </a:lnTo>
                  <a:lnTo>
                    <a:pt x="125" y="11"/>
                  </a:lnTo>
                  <a:lnTo>
                    <a:pt x="153" y="37"/>
                  </a:lnTo>
                  <a:lnTo>
                    <a:pt x="176" y="80"/>
                  </a:lnTo>
                  <a:lnTo>
                    <a:pt x="199" y="165"/>
                  </a:lnTo>
                  <a:lnTo>
                    <a:pt x="199" y="202"/>
                  </a:lnTo>
                </a:path>
              </a:pathLst>
            </a:custGeom>
            <a:noFill/>
            <a:ln w="28575" cap="flat" cmpd="sng">
              <a:solidFill>
                <a:schemeClr val="tx1"/>
              </a:solidFill>
              <a:prstDash val="lgDashDot"/>
              <a:round/>
              <a:headEnd/>
              <a:tailEnd/>
            </a:ln>
          </p:spPr>
          <p:txBody>
            <a:bodyPr/>
            <a:lstStyle/>
            <a:p>
              <a:endParaRPr lang="fr-FR"/>
            </a:p>
          </p:txBody>
        </p:sp>
        <p:sp>
          <p:nvSpPr>
            <p:cNvPr id="181413" name="Freeform 165"/>
            <p:cNvSpPr>
              <a:spLocks/>
            </p:cNvSpPr>
            <p:nvPr/>
          </p:nvSpPr>
          <p:spPr bwMode="auto">
            <a:xfrm>
              <a:off x="2959" y="2851"/>
              <a:ext cx="193" cy="175"/>
            </a:xfrm>
            <a:custGeom>
              <a:avLst/>
              <a:gdLst/>
              <a:ahLst/>
              <a:cxnLst>
                <a:cxn ang="0">
                  <a:pos x="0" y="175"/>
                </a:cxn>
                <a:cxn ang="0">
                  <a:pos x="0" y="154"/>
                </a:cxn>
                <a:cxn ang="0">
                  <a:pos x="23" y="69"/>
                </a:cxn>
                <a:cxn ang="0">
                  <a:pos x="45" y="26"/>
                </a:cxn>
                <a:cxn ang="0">
                  <a:pos x="74" y="5"/>
                </a:cxn>
                <a:cxn ang="0">
                  <a:pos x="96" y="0"/>
                </a:cxn>
                <a:cxn ang="0">
                  <a:pos x="119" y="10"/>
                </a:cxn>
                <a:cxn ang="0">
                  <a:pos x="147" y="32"/>
                </a:cxn>
                <a:cxn ang="0">
                  <a:pos x="170" y="74"/>
                </a:cxn>
                <a:cxn ang="0">
                  <a:pos x="193" y="159"/>
                </a:cxn>
                <a:cxn ang="0">
                  <a:pos x="193" y="175"/>
                </a:cxn>
              </a:cxnLst>
              <a:rect l="0" t="0" r="r" b="b"/>
              <a:pathLst>
                <a:path w="193" h="175">
                  <a:moveTo>
                    <a:pt x="0" y="175"/>
                  </a:moveTo>
                  <a:lnTo>
                    <a:pt x="0" y="154"/>
                  </a:lnTo>
                  <a:lnTo>
                    <a:pt x="23" y="69"/>
                  </a:lnTo>
                  <a:lnTo>
                    <a:pt x="45" y="26"/>
                  </a:lnTo>
                  <a:lnTo>
                    <a:pt x="74" y="5"/>
                  </a:lnTo>
                  <a:lnTo>
                    <a:pt x="96" y="0"/>
                  </a:lnTo>
                  <a:lnTo>
                    <a:pt x="119" y="10"/>
                  </a:lnTo>
                  <a:lnTo>
                    <a:pt x="147" y="32"/>
                  </a:lnTo>
                  <a:lnTo>
                    <a:pt x="170" y="74"/>
                  </a:lnTo>
                  <a:lnTo>
                    <a:pt x="193" y="159"/>
                  </a:lnTo>
                  <a:lnTo>
                    <a:pt x="193" y="175"/>
                  </a:lnTo>
                </a:path>
              </a:pathLst>
            </a:custGeom>
            <a:noFill/>
            <a:ln w="28575" cap="flat" cmpd="sng">
              <a:solidFill>
                <a:schemeClr val="tx1"/>
              </a:solidFill>
              <a:prstDash val="lgDashDot"/>
              <a:round/>
              <a:headEnd/>
              <a:tailEnd/>
            </a:ln>
          </p:spPr>
          <p:txBody>
            <a:bodyPr/>
            <a:lstStyle/>
            <a:p>
              <a:endParaRPr lang="fr-FR"/>
            </a:p>
          </p:txBody>
        </p:sp>
        <p:sp>
          <p:nvSpPr>
            <p:cNvPr id="181414" name="Freeform 166"/>
            <p:cNvSpPr>
              <a:spLocks/>
            </p:cNvSpPr>
            <p:nvPr/>
          </p:nvSpPr>
          <p:spPr bwMode="auto">
            <a:xfrm>
              <a:off x="3203" y="2877"/>
              <a:ext cx="198" cy="149"/>
            </a:xfrm>
            <a:custGeom>
              <a:avLst/>
              <a:gdLst/>
              <a:ahLst/>
              <a:cxnLst>
                <a:cxn ang="0">
                  <a:pos x="0" y="149"/>
                </a:cxn>
                <a:cxn ang="0">
                  <a:pos x="22" y="64"/>
                </a:cxn>
                <a:cxn ang="0">
                  <a:pos x="51" y="22"/>
                </a:cxn>
                <a:cxn ang="0">
                  <a:pos x="73" y="6"/>
                </a:cxn>
                <a:cxn ang="0">
                  <a:pos x="96" y="0"/>
                </a:cxn>
                <a:cxn ang="0">
                  <a:pos x="124" y="6"/>
                </a:cxn>
                <a:cxn ang="0">
                  <a:pos x="147" y="27"/>
                </a:cxn>
                <a:cxn ang="0">
                  <a:pos x="170" y="70"/>
                </a:cxn>
                <a:cxn ang="0">
                  <a:pos x="198" y="149"/>
                </a:cxn>
              </a:cxnLst>
              <a:rect l="0" t="0" r="r" b="b"/>
              <a:pathLst>
                <a:path w="198" h="149">
                  <a:moveTo>
                    <a:pt x="0" y="149"/>
                  </a:moveTo>
                  <a:lnTo>
                    <a:pt x="22" y="64"/>
                  </a:lnTo>
                  <a:lnTo>
                    <a:pt x="51" y="22"/>
                  </a:lnTo>
                  <a:lnTo>
                    <a:pt x="73" y="6"/>
                  </a:lnTo>
                  <a:lnTo>
                    <a:pt x="96" y="0"/>
                  </a:lnTo>
                  <a:lnTo>
                    <a:pt x="124" y="6"/>
                  </a:lnTo>
                  <a:lnTo>
                    <a:pt x="147" y="27"/>
                  </a:lnTo>
                  <a:lnTo>
                    <a:pt x="170" y="70"/>
                  </a:lnTo>
                  <a:lnTo>
                    <a:pt x="198" y="149"/>
                  </a:lnTo>
                </a:path>
              </a:pathLst>
            </a:custGeom>
            <a:noFill/>
            <a:ln w="28575" cap="flat" cmpd="sng">
              <a:solidFill>
                <a:schemeClr val="tx1"/>
              </a:solidFill>
              <a:prstDash val="lgDashDot"/>
              <a:round/>
              <a:headEnd/>
              <a:tailEnd/>
            </a:ln>
          </p:spPr>
          <p:txBody>
            <a:bodyPr/>
            <a:lstStyle/>
            <a:p>
              <a:endParaRPr lang="fr-FR"/>
            </a:p>
          </p:txBody>
        </p:sp>
        <p:sp>
          <p:nvSpPr>
            <p:cNvPr id="181415" name="Freeform 167"/>
            <p:cNvSpPr>
              <a:spLocks/>
            </p:cNvSpPr>
            <p:nvPr/>
          </p:nvSpPr>
          <p:spPr bwMode="auto">
            <a:xfrm>
              <a:off x="3452" y="2893"/>
              <a:ext cx="187" cy="133"/>
            </a:xfrm>
            <a:custGeom>
              <a:avLst/>
              <a:gdLst/>
              <a:ahLst/>
              <a:cxnLst>
                <a:cxn ang="0">
                  <a:pos x="0" y="133"/>
                </a:cxn>
                <a:cxn ang="0">
                  <a:pos x="23" y="69"/>
                </a:cxn>
                <a:cxn ang="0">
                  <a:pos x="45" y="27"/>
                </a:cxn>
                <a:cxn ang="0">
                  <a:pos x="68" y="6"/>
                </a:cxn>
                <a:cxn ang="0">
                  <a:pos x="97" y="0"/>
                </a:cxn>
                <a:cxn ang="0">
                  <a:pos x="119" y="6"/>
                </a:cxn>
                <a:cxn ang="0">
                  <a:pos x="142" y="32"/>
                </a:cxn>
                <a:cxn ang="0">
                  <a:pos x="170" y="75"/>
                </a:cxn>
                <a:cxn ang="0">
                  <a:pos x="187" y="133"/>
                </a:cxn>
              </a:cxnLst>
              <a:rect l="0" t="0" r="r" b="b"/>
              <a:pathLst>
                <a:path w="187" h="133">
                  <a:moveTo>
                    <a:pt x="0" y="133"/>
                  </a:moveTo>
                  <a:lnTo>
                    <a:pt x="23" y="69"/>
                  </a:lnTo>
                  <a:lnTo>
                    <a:pt x="45" y="27"/>
                  </a:lnTo>
                  <a:lnTo>
                    <a:pt x="68" y="6"/>
                  </a:lnTo>
                  <a:lnTo>
                    <a:pt x="97" y="0"/>
                  </a:lnTo>
                  <a:lnTo>
                    <a:pt x="119" y="6"/>
                  </a:lnTo>
                  <a:lnTo>
                    <a:pt x="142" y="32"/>
                  </a:lnTo>
                  <a:lnTo>
                    <a:pt x="170" y="75"/>
                  </a:lnTo>
                  <a:lnTo>
                    <a:pt x="187" y="133"/>
                  </a:lnTo>
                </a:path>
              </a:pathLst>
            </a:custGeom>
            <a:noFill/>
            <a:ln w="28575" cap="flat" cmpd="sng">
              <a:solidFill>
                <a:schemeClr val="tx1"/>
              </a:solidFill>
              <a:prstDash val="lgDashDot"/>
              <a:round/>
              <a:headEnd/>
              <a:tailEnd/>
            </a:ln>
          </p:spPr>
          <p:txBody>
            <a:bodyPr/>
            <a:lstStyle/>
            <a:p>
              <a:endParaRPr lang="fr-FR"/>
            </a:p>
          </p:txBody>
        </p:sp>
        <p:sp>
          <p:nvSpPr>
            <p:cNvPr id="181416" name="Freeform 168"/>
            <p:cNvSpPr>
              <a:spLocks/>
            </p:cNvSpPr>
            <p:nvPr/>
          </p:nvSpPr>
          <p:spPr bwMode="auto">
            <a:xfrm>
              <a:off x="3707" y="2909"/>
              <a:ext cx="170" cy="117"/>
            </a:xfrm>
            <a:custGeom>
              <a:avLst/>
              <a:gdLst/>
              <a:ahLst/>
              <a:cxnLst>
                <a:cxn ang="0">
                  <a:pos x="0" y="117"/>
                </a:cxn>
                <a:cxn ang="0">
                  <a:pos x="12" y="69"/>
                </a:cxn>
                <a:cxn ang="0">
                  <a:pos x="34" y="27"/>
                </a:cxn>
                <a:cxn ang="0">
                  <a:pos x="63" y="6"/>
                </a:cxn>
                <a:cxn ang="0">
                  <a:pos x="85" y="0"/>
                </a:cxn>
                <a:cxn ang="0">
                  <a:pos x="108" y="6"/>
                </a:cxn>
                <a:cxn ang="0">
                  <a:pos x="136" y="32"/>
                </a:cxn>
                <a:cxn ang="0">
                  <a:pos x="159" y="69"/>
                </a:cxn>
                <a:cxn ang="0">
                  <a:pos x="170" y="117"/>
                </a:cxn>
              </a:cxnLst>
              <a:rect l="0" t="0" r="r" b="b"/>
              <a:pathLst>
                <a:path w="170" h="117">
                  <a:moveTo>
                    <a:pt x="0" y="117"/>
                  </a:moveTo>
                  <a:lnTo>
                    <a:pt x="12" y="69"/>
                  </a:lnTo>
                  <a:lnTo>
                    <a:pt x="34" y="27"/>
                  </a:lnTo>
                  <a:lnTo>
                    <a:pt x="63" y="6"/>
                  </a:lnTo>
                  <a:lnTo>
                    <a:pt x="85" y="0"/>
                  </a:lnTo>
                  <a:lnTo>
                    <a:pt x="108" y="6"/>
                  </a:lnTo>
                  <a:lnTo>
                    <a:pt x="136" y="32"/>
                  </a:lnTo>
                  <a:lnTo>
                    <a:pt x="159" y="69"/>
                  </a:lnTo>
                  <a:lnTo>
                    <a:pt x="170" y="117"/>
                  </a:lnTo>
                </a:path>
              </a:pathLst>
            </a:custGeom>
            <a:noFill/>
            <a:ln w="28575" cap="flat" cmpd="sng">
              <a:solidFill>
                <a:schemeClr val="tx1"/>
              </a:solidFill>
              <a:prstDash val="lgDashDot"/>
              <a:round/>
              <a:headEnd/>
              <a:tailEnd/>
            </a:ln>
          </p:spPr>
          <p:txBody>
            <a:bodyPr/>
            <a:lstStyle/>
            <a:p>
              <a:endParaRPr lang="fr-FR"/>
            </a:p>
          </p:txBody>
        </p:sp>
        <p:sp>
          <p:nvSpPr>
            <p:cNvPr id="181417" name="Freeform 169"/>
            <p:cNvSpPr>
              <a:spLocks/>
            </p:cNvSpPr>
            <p:nvPr/>
          </p:nvSpPr>
          <p:spPr bwMode="auto">
            <a:xfrm>
              <a:off x="3957" y="2925"/>
              <a:ext cx="164" cy="101"/>
            </a:xfrm>
            <a:custGeom>
              <a:avLst/>
              <a:gdLst/>
              <a:ahLst/>
              <a:cxnLst>
                <a:cxn ang="0">
                  <a:pos x="0" y="101"/>
                </a:cxn>
                <a:cxn ang="0">
                  <a:pos x="5" y="69"/>
                </a:cxn>
                <a:cxn ang="0">
                  <a:pos x="34" y="27"/>
                </a:cxn>
                <a:cxn ang="0">
                  <a:pos x="56" y="6"/>
                </a:cxn>
                <a:cxn ang="0">
                  <a:pos x="79" y="0"/>
                </a:cxn>
                <a:cxn ang="0">
                  <a:pos x="107" y="6"/>
                </a:cxn>
                <a:cxn ang="0">
                  <a:pos x="130" y="27"/>
                </a:cxn>
                <a:cxn ang="0">
                  <a:pos x="153" y="69"/>
                </a:cxn>
                <a:cxn ang="0">
                  <a:pos x="164" y="101"/>
                </a:cxn>
              </a:cxnLst>
              <a:rect l="0" t="0" r="r" b="b"/>
              <a:pathLst>
                <a:path w="164" h="101">
                  <a:moveTo>
                    <a:pt x="0" y="101"/>
                  </a:moveTo>
                  <a:lnTo>
                    <a:pt x="5" y="69"/>
                  </a:lnTo>
                  <a:lnTo>
                    <a:pt x="34" y="27"/>
                  </a:lnTo>
                  <a:lnTo>
                    <a:pt x="56" y="6"/>
                  </a:lnTo>
                  <a:lnTo>
                    <a:pt x="79" y="0"/>
                  </a:lnTo>
                  <a:lnTo>
                    <a:pt x="107" y="6"/>
                  </a:lnTo>
                  <a:lnTo>
                    <a:pt x="130" y="27"/>
                  </a:lnTo>
                  <a:lnTo>
                    <a:pt x="153" y="69"/>
                  </a:lnTo>
                  <a:lnTo>
                    <a:pt x="164" y="101"/>
                  </a:lnTo>
                </a:path>
              </a:pathLst>
            </a:custGeom>
            <a:noFill/>
            <a:ln w="28575" cap="flat" cmpd="sng">
              <a:solidFill>
                <a:schemeClr val="tx1"/>
              </a:solidFill>
              <a:prstDash val="lgDashDot"/>
              <a:round/>
              <a:headEnd/>
              <a:tailEnd/>
            </a:ln>
          </p:spPr>
          <p:txBody>
            <a:bodyPr/>
            <a:lstStyle/>
            <a:p>
              <a:endParaRPr lang="fr-FR"/>
            </a:p>
          </p:txBody>
        </p:sp>
      </p:grpSp>
      <p:grpSp>
        <p:nvGrpSpPr>
          <p:cNvPr id="3" name="Group 170"/>
          <p:cNvGrpSpPr>
            <a:grpSpLocks/>
          </p:cNvGrpSpPr>
          <p:nvPr/>
        </p:nvGrpSpPr>
        <p:grpSpPr bwMode="auto">
          <a:xfrm>
            <a:off x="2120412" y="4446588"/>
            <a:ext cx="4865077" cy="1249362"/>
            <a:chOff x="1326" y="3095"/>
            <a:chExt cx="2432" cy="643"/>
          </a:xfrm>
        </p:grpSpPr>
        <p:sp>
          <p:nvSpPr>
            <p:cNvPr id="181419" name="Freeform 171"/>
            <p:cNvSpPr>
              <a:spLocks/>
            </p:cNvSpPr>
            <p:nvPr/>
          </p:nvSpPr>
          <p:spPr bwMode="auto">
            <a:xfrm>
              <a:off x="1326" y="3095"/>
              <a:ext cx="113" cy="643"/>
            </a:xfrm>
            <a:custGeom>
              <a:avLst/>
              <a:gdLst/>
              <a:ahLst/>
              <a:cxnLst>
                <a:cxn ang="0">
                  <a:pos x="0" y="0"/>
                </a:cxn>
                <a:cxn ang="0">
                  <a:pos x="23" y="11"/>
                </a:cxn>
                <a:cxn ang="0">
                  <a:pos x="51" y="37"/>
                </a:cxn>
                <a:cxn ang="0">
                  <a:pos x="74" y="91"/>
                </a:cxn>
                <a:cxn ang="0">
                  <a:pos x="96" y="192"/>
                </a:cxn>
                <a:cxn ang="0">
                  <a:pos x="113" y="643"/>
                </a:cxn>
              </a:cxnLst>
              <a:rect l="0" t="0" r="r" b="b"/>
              <a:pathLst>
                <a:path w="113" h="643">
                  <a:moveTo>
                    <a:pt x="0" y="0"/>
                  </a:moveTo>
                  <a:lnTo>
                    <a:pt x="23" y="11"/>
                  </a:lnTo>
                  <a:lnTo>
                    <a:pt x="51" y="37"/>
                  </a:lnTo>
                  <a:lnTo>
                    <a:pt x="74" y="91"/>
                  </a:lnTo>
                  <a:lnTo>
                    <a:pt x="96" y="192"/>
                  </a:lnTo>
                  <a:lnTo>
                    <a:pt x="113" y="643"/>
                  </a:lnTo>
                </a:path>
              </a:pathLst>
            </a:custGeom>
            <a:noFill/>
            <a:ln w="28575" cap="flat" cmpd="sng">
              <a:solidFill>
                <a:schemeClr val="tx1"/>
              </a:solidFill>
              <a:prstDash val="sysDot"/>
              <a:round/>
              <a:headEnd/>
              <a:tailEnd/>
            </a:ln>
          </p:spPr>
          <p:txBody>
            <a:bodyPr/>
            <a:lstStyle/>
            <a:p>
              <a:endParaRPr lang="fr-FR"/>
            </a:p>
          </p:txBody>
        </p:sp>
        <p:sp>
          <p:nvSpPr>
            <p:cNvPr id="181420" name="Freeform 172"/>
            <p:cNvSpPr>
              <a:spLocks/>
            </p:cNvSpPr>
            <p:nvPr/>
          </p:nvSpPr>
          <p:spPr bwMode="auto">
            <a:xfrm>
              <a:off x="1462" y="3297"/>
              <a:ext cx="96" cy="441"/>
            </a:xfrm>
            <a:custGeom>
              <a:avLst/>
              <a:gdLst/>
              <a:ahLst/>
              <a:cxnLst>
                <a:cxn ang="0">
                  <a:pos x="0" y="441"/>
                </a:cxn>
                <a:cxn ang="0">
                  <a:pos x="11" y="48"/>
                </a:cxn>
                <a:cxn ang="0">
                  <a:pos x="34" y="0"/>
                </a:cxn>
                <a:cxn ang="0">
                  <a:pos x="62" y="21"/>
                </a:cxn>
                <a:cxn ang="0">
                  <a:pos x="85" y="96"/>
                </a:cxn>
                <a:cxn ang="0">
                  <a:pos x="96" y="441"/>
                </a:cxn>
              </a:cxnLst>
              <a:rect l="0" t="0" r="r" b="b"/>
              <a:pathLst>
                <a:path w="96" h="441">
                  <a:moveTo>
                    <a:pt x="0" y="441"/>
                  </a:moveTo>
                  <a:lnTo>
                    <a:pt x="11" y="48"/>
                  </a:lnTo>
                  <a:lnTo>
                    <a:pt x="34" y="0"/>
                  </a:lnTo>
                  <a:lnTo>
                    <a:pt x="62" y="21"/>
                  </a:lnTo>
                  <a:lnTo>
                    <a:pt x="85" y="96"/>
                  </a:lnTo>
                  <a:lnTo>
                    <a:pt x="96" y="441"/>
                  </a:lnTo>
                </a:path>
              </a:pathLst>
            </a:custGeom>
            <a:noFill/>
            <a:ln w="28575" cap="flat" cmpd="sng">
              <a:solidFill>
                <a:schemeClr val="tx1"/>
              </a:solidFill>
              <a:prstDash val="sysDot"/>
              <a:round/>
              <a:headEnd/>
              <a:tailEnd/>
            </a:ln>
          </p:spPr>
          <p:txBody>
            <a:bodyPr/>
            <a:lstStyle/>
            <a:p>
              <a:endParaRPr lang="fr-FR"/>
            </a:p>
          </p:txBody>
        </p:sp>
        <p:sp>
          <p:nvSpPr>
            <p:cNvPr id="181421" name="Freeform 173"/>
            <p:cNvSpPr>
              <a:spLocks/>
            </p:cNvSpPr>
            <p:nvPr/>
          </p:nvSpPr>
          <p:spPr bwMode="auto">
            <a:xfrm>
              <a:off x="1581" y="3372"/>
              <a:ext cx="102" cy="366"/>
            </a:xfrm>
            <a:custGeom>
              <a:avLst/>
              <a:gdLst/>
              <a:ahLst/>
              <a:cxnLst>
                <a:cxn ang="0">
                  <a:pos x="0" y="366"/>
                </a:cxn>
                <a:cxn ang="0">
                  <a:pos x="17" y="53"/>
                </a:cxn>
                <a:cxn ang="0">
                  <a:pos x="40" y="0"/>
                </a:cxn>
                <a:cxn ang="0">
                  <a:pos x="62" y="10"/>
                </a:cxn>
                <a:cxn ang="0">
                  <a:pos x="91" y="79"/>
                </a:cxn>
                <a:cxn ang="0">
                  <a:pos x="102" y="366"/>
                </a:cxn>
              </a:cxnLst>
              <a:rect l="0" t="0" r="r" b="b"/>
              <a:pathLst>
                <a:path w="102" h="366">
                  <a:moveTo>
                    <a:pt x="0" y="366"/>
                  </a:moveTo>
                  <a:lnTo>
                    <a:pt x="17" y="53"/>
                  </a:lnTo>
                  <a:lnTo>
                    <a:pt x="40" y="0"/>
                  </a:lnTo>
                  <a:lnTo>
                    <a:pt x="62" y="10"/>
                  </a:lnTo>
                  <a:lnTo>
                    <a:pt x="91" y="79"/>
                  </a:lnTo>
                  <a:lnTo>
                    <a:pt x="102" y="366"/>
                  </a:lnTo>
                </a:path>
              </a:pathLst>
            </a:custGeom>
            <a:noFill/>
            <a:ln w="28575" cap="flat" cmpd="sng">
              <a:solidFill>
                <a:schemeClr val="tx1"/>
              </a:solidFill>
              <a:prstDash val="sysDot"/>
              <a:round/>
              <a:headEnd/>
              <a:tailEnd/>
            </a:ln>
          </p:spPr>
          <p:txBody>
            <a:bodyPr/>
            <a:lstStyle/>
            <a:p>
              <a:endParaRPr lang="fr-FR"/>
            </a:p>
          </p:txBody>
        </p:sp>
        <p:sp>
          <p:nvSpPr>
            <p:cNvPr id="181422" name="Freeform 174"/>
            <p:cNvSpPr>
              <a:spLocks/>
            </p:cNvSpPr>
            <p:nvPr/>
          </p:nvSpPr>
          <p:spPr bwMode="auto">
            <a:xfrm>
              <a:off x="1706" y="3419"/>
              <a:ext cx="96" cy="319"/>
            </a:xfrm>
            <a:custGeom>
              <a:avLst/>
              <a:gdLst/>
              <a:ahLst/>
              <a:cxnLst>
                <a:cxn ang="0">
                  <a:pos x="0" y="319"/>
                </a:cxn>
                <a:cxn ang="0">
                  <a:pos x="11" y="54"/>
                </a:cxn>
                <a:cxn ang="0">
                  <a:pos x="39" y="0"/>
                </a:cxn>
                <a:cxn ang="0">
                  <a:pos x="62" y="6"/>
                </a:cxn>
                <a:cxn ang="0">
                  <a:pos x="85" y="75"/>
                </a:cxn>
                <a:cxn ang="0">
                  <a:pos x="96" y="319"/>
                </a:cxn>
              </a:cxnLst>
              <a:rect l="0" t="0" r="r" b="b"/>
              <a:pathLst>
                <a:path w="96" h="319">
                  <a:moveTo>
                    <a:pt x="0" y="319"/>
                  </a:moveTo>
                  <a:lnTo>
                    <a:pt x="11" y="54"/>
                  </a:lnTo>
                  <a:lnTo>
                    <a:pt x="39" y="0"/>
                  </a:lnTo>
                  <a:lnTo>
                    <a:pt x="62" y="6"/>
                  </a:lnTo>
                  <a:lnTo>
                    <a:pt x="85" y="75"/>
                  </a:lnTo>
                  <a:lnTo>
                    <a:pt x="96" y="319"/>
                  </a:lnTo>
                </a:path>
              </a:pathLst>
            </a:custGeom>
            <a:noFill/>
            <a:ln w="28575" cap="flat" cmpd="sng">
              <a:solidFill>
                <a:schemeClr val="tx1"/>
              </a:solidFill>
              <a:prstDash val="sysDot"/>
              <a:round/>
              <a:headEnd/>
              <a:tailEnd/>
            </a:ln>
          </p:spPr>
          <p:txBody>
            <a:bodyPr/>
            <a:lstStyle/>
            <a:p>
              <a:endParaRPr lang="fr-FR"/>
            </a:p>
          </p:txBody>
        </p:sp>
        <p:sp>
          <p:nvSpPr>
            <p:cNvPr id="181423" name="Freeform 175"/>
            <p:cNvSpPr>
              <a:spLocks/>
            </p:cNvSpPr>
            <p:nvPr/>
          </p:nvSpPr>
          <p:spPr bwMode="auto">
            <a:xfrm>
              <a:off x="1830" y="3451"/>
              <a:ext cx="97" cy="287"/>
            </a:xfrm>
            <a:custGeom>
              <a:avLst/>
              <a:gdLst/>
              <a:ahLst/>
              <a:cxnLst>
                <a:cxn ang="0">
                  <a:pos x="0" y="287"/>
                </a:cxn>
                <a:cxn ang="0">
                  <a:pos x="12" y="59"/>
                </a:cxn>
                <a:cxn ang="0">
                  <a:pos x="35" y="0"/>
                </a:cxn>
                <a:cxn ang="0">
                  <a:pos x="63" y="6"/>
                </a:cxn>
                <a:cxn ang="0">
                  <a:pos x="86" y="75"/>
                </a:cxn>
                <a:cxn ang="0">
                  <a:pos x="97" y="287"/>
                </a:cxn>
              </a:cxnLst>
              <a:rect l="0" t="0" r="r" b="b"/>
              <a:pathLst>
                <a:path w="97" h="287">
                  <a:moveTo>
                    <a:pt x="0" y="287"/>
                  </a:moveTo>
                  <a:lnTo>
                    <a:pt x="12" y="59"/>
                  </a:lnTo>
                  <a:lnTo>
                    <a:pt x="35" y="0"/>
                  </a:lnTo>
                  <a:lnTo>
                    <a:pt x="63" y="6"/>
                  </a:lnTo>
                  <a:lnTo>
                    <a:pt x="86" y="75"/>
                  </a:lnTo>
                  <a:lnTo>
                    <a:pt x="97" y="287"/>
                  </a:lnTo>
                </a:path>
              </a:pathLst>
            </a:custGeom>
            <a:noFill/>
            <a:ln w="28575" cap="flat" cmpd="sng">
              <a:solidFill>
                <a:schemeClr val="tx1"/>
              </a:solidFill>
              <a:prstDash val="sysDot"/>
              <a:round/>
              <a:headEnd/>
              <a:tailEnd/>
            </a:ln>
          </p:spPr>
          <p:txBody>
            <a:bodyPr/>
            <a:lstStyle/>
            <a:p>
              <a:endParaRPr lang="fr-FR"/>
            </a:p>
          </p:txBody>
        </p:sp>
        <p:sp>
          <p:nvSpPr>
            <p:cNvPr id="181424" name="Freeform 176"/>
            <p:cNvSpPr>
              <a:spLocks/>
            </p:cNvSpPr>
            <p:nvPr/>
          </p:nvSpPr>
          <p:spPr bwMode="auto">
            <a:xfrm>
              <a:off x="1955" y="3478"/>
              <a:ext cx="97" cy="260"/>
            </a:xfrm>
            <a:custGeom>
              <a:avLst/>
              <a:gdLst/>
              <a:ahLst/>
              <a:cxnLst>
                <a:cxn ang="0">
                  <a:pos x="0" y="260"/>
                </a:cxn>
                <a:cxn ang="0">
                  <a:pos x="12" y="64"/>
                </a:cxn>
                <a:cxn ang="0">
                  <a:pos x="34" y="0"/>
                </a:cxn>
                <a:cxn ang="0">
                  <a:pos x="57" y="5"/>
                </a:cxn>
                <a:cxn ang="0">
                  <a:pos x="85" y="69"/>
                </a:cxn>
                <a:cxn ang="0">
                  <a:pos x="97" y="260"/>
                </a:cxn>
              </a:cxnLst>
              <a:rect l="0" t="0" r="r" b="b"/>
              <a:pathLst>
                <a:path w="97" h="260">
                  <a:moveTo>
                    <a:pt x="0" y="260"/>
                  </a:moveTo>
                  <a:lnTo>
                    <a:pt x="12" y="64"/>
                  </a:lnTo>
                  <a:lnTo>
                    <a:pt x="34" y="0"/>
                  </a:lnTo>
                  <a:lnTo>
                    <a:pt x="57" y="5"/>
                  </a:lnTo>
                  <a:lnTo>
                    <a:pt x="85" y="69"/>
                  </a:lnTo>
                  <a:lnTo>
                    <a:pt x="97" y="260"/>
                  </a:lnTo>
                </a:path>
              </a:pathLst>
            </a:custGeom>
            <a:noFill/>
            <a:ln w="28575" cap="flat" cmpd="sng">
              <a:solidFill>
                <a:schemeClr val="tx1"/>
              </a:solidFill>
              <a:prstDash val="sysDot"/>
              <a:round/>
              <a:headEnd/>
              <a:tailEnd/>
            </a:ln>
          </p:spPr>
          <p:txBody>
            <a:bodyPr/>
            <a:lstStyle/>
            <a:p>
              <a:endParaRPr lang="fr-FR"/>
            </a:p>
          </p:txBody>
        </p:sp>
        <p:sp>
          <p:nvSpPr>
            <p:cNvPr id="181425" name="Freeform 177"/>
            <p:cNvSpPr>
              <a:spLocks/>
            </p:cNvSpPr>
            <p:nvPr/>
          </p:nvSpPr>
          <p:spPr bwMode="auto">
            <a:xfrm>
              <a:off x="2074" y="3499"/>
              <a:ext cx="97" cy="239"/>
            </a:xfrm>
            <a:custGeom>
              <a:avLst/>
              <a:gdLst/>
              <a:ahLst/>
              <a:cxnLst>
                <a:cxn ang="0">
                  <a:pos x="0" y="239"/>
                </a:cxn>
                <a:cxn ang="0">
                  <a:pos x="12" y="64"/>
                </a:cxn>
                <a:cxn ang="0">
                  <a:pos x="40" y="0"/>
                </a:cxn>
                <a:cxn ang="0">
                  <a:pos x="63" y="5"/>
                </a:cxn>
                <a:cxn ang="0">
                  <a:pos x="85" y="69"/>
                </a:cxn>
                <a:cxn ang="0">
                  <a:pos x="97" y="239"/>
                </a:cxn>
              </a:cxnLst>
              <a:rect l="0" t="0" r="r" b="b"/>
              <a:pathLst>
                <a:path w="97" h="239">
                  <a:moveTo>
                    <a:pt x="0" y="239"/>
                  </a:moveTo>
                  <a:lnTo>
                    <a:pt x="12" y="64"/>
                  </a:lnTo>
                  <a:lnTo>
                    <a:pt x="40" y="0"/>
                  </a:lnTo>
                  <a:lnTo>
                    <a:pt x="63" y="5"/>
                  </a:lnTo>
                  <a:lnTo>
                    <a:pt x="85" y="69"/>
                  </a:lnTo>
                  <a:lnTo>
                    <a:pt x="97" y="239"/>
                  </a:lnTo>
                </a:path>
              </a:pathLst>
            </a:custGeom>
            <a:noFill/>
            <a:ln w="28575" cap="flat" cmpd="sng">
              <a:solidFill>
                <a:schemeClr val="tx1"/>
              </a:solidFill>
              <a:prstDash val="sysDot"/>
              <a:round/>
              <a:headEnd/>
              <a:tailEnd/>
            </a:ln>
          </p:spPr>
          <p:txBody>
            <a:bodyPr/>
            <a:lstStyle/>
            <a:p>
              <a:endParaRPr lang="fr-FR"/>
            </a:p>
          </p:txBody>
        </p:sp>
        <p:sp>
          <p:nvSpPr>
            <p:cNvPr id="181426" name="Freeform 178"/>
            <p:cNvSpPr>
              <a:spLocks/>
            </p:cNvSpPr>
            <p:nvPr/>
          </p:nvSpPr>
          <p:spPr bwMode="auto">
            <a:xfrm>
              <a:off x="2205" y="3520"/>
              <a:ext cx="85" cy="218"/>
            </a:xfrm>
            <a:custGeom>
              <a:avLst/>
              <a:gdLst/>
              <a:ahLst/>
              <a:cxnLst>
                <a:cxn ang="0">
                  <a:pos x="0" y="218"/>
                </a:cxn>
                <a:cxn ang="0">
                  <a:pos x="5" y="64"/>
                </a:cxn>
                <a:cxn ang="0">
                  <a:pos x="28" y="0"/>
                </a:cxn>
                <a:cxn ang="0">
                  <a:pos x="56" y="0"/>
                </a:cxn>
                <a:cxn ang="0">
                  <a:pos x="79" y="64"/>
                </a:cxn>
                <a:cxn ang="0">
                  <a:pos x="85" y="218"/>
                </a:cxn>
              </a:cxnLst>
              <a:rect l="0" t="0" r="r" b="b"/>
              <a:pathLst>
                <a:path w="85" h="218">
                  <a:moveTo>
                    <a:pt x="0" y="218"/>
                  </a:moveTo>
                  <a:lnTo>
                    <a:pt x="5" y="64"/>
                  </a:lnTo>
                  <a:lnTo>
                    <a:pt x="28" y="0"/>
                  </a:lnTo>
                  <a:lnTo>
                    <a:pt x="56" y="0"/>
                  </a:lnTo>
                  <a:lnTo>
                    <a:pt x="79" y="64"/>
                  </a:lnTo>
                  <a:lnTo>
                    <a:pt x="85" y="218"/>
                  </a:lnTo>
                </a:path>
              </a:pathLst>
            </a:custGeom>
            <a:noFill/>
            <a:ln w="28575" cap="flat" cmpd="sng">
              <a:solidFill>
                <a:schemeClr val="tx1"/>
              </a:solidFill>
              <a:prstDash val="sysDot"/>
              <a:round/>
              <a:headEnd/>
              <a:tailEnd/>
            </a:ln>
          </p:spPr>
          <p:txBody>
            <a:bodyPr/>
            <a:lstStyle/>
            <a:p>
              <a:endParaRPr lang="fr-FR"/>
            </a:p>
          </p:txBody>
        </p:sp>
        <p:sp>
          <p:nvSpPr>
            <p:cNvPr id="181427" name="Freeform 179"/>
            <p:cNvSpPr>
              <a:spLocks/>
            </p:cNvSpPr>
            <p:nvPr/>
          </p:nvSpPr>
          <p:spPr bwMode="auto">
            <a:xfrm>
              <a:off x="2324" y="3536"/>
              <a:ext cx="90" cy="202"/>
            </a:xfrm>
            <a:custGeom>
              <a:avLst/>
              <a:gdLst/>
              <a:ahLst/>
              <a:cxnLst>
                <a:cxn ang="0">
                  <a:pos x="0" y="202"/>
                </a:cxn>
                <a:cxn ang="0">
                  <a:pos x="11" y="64"/>
                </a:cxn>
                <a:cxn ang="0">
                  <a:pos x="34" y="0"/>
                </a:cxn>
                <a:cxn ang="0">
                  <a:pos x="56" y="0"/>
                </a:cxn>
                <a:cxn ang="0">
                  <a:pos x="85" y="64"/>
                </a:cxn>
                <a:cxn ang="0">
                  <a:pos x="90" y="202"/>
                </a:cxn>
              </a:cxnLst>
              <a:rect l="0" t="0" r="r" b="b"/>
              <a:pathLst>
                <a:path w="90" h="202">
                  <a:moveTo>
                    <a:pt x="0" y="202"/>
                  </a:moveTo>
                  <a:lnTo>
                    <a:pt x="11" y="64"/>
                  </a:lnTo>
                  <a:lnTo>
                    <a:pt x="34" y="0"/>
                  </a:lnTo>
                  <a:lnTo>
                    <a:pt x="56" y="0"/>
                  </a:lnTo>
                  <a:lnTo>
                    <a:pt x="85" y="64"/>
                  </a:lnTo>
                  <a:lnTo>
                    <a:pt x="90" y="202"/>
                  </a:lnTo>
                </a:path>
              </a:pathLst>
            </a:custGeom>
            <a:noFill/>
            <a:ln w="28575" cap="flat" cmpd="sng">
              <a:solidFill>
                <a:schemeClr val="tx1"/>
              </a:solidFill>
              <a:prstDash val="sysDot"/>
              <a:round/>
              <a:headEnd/>
              <a:tailEnd/>
            </a:ln>
          </p:spPr>
          <p:txBody>
            <a:bodyPr/>
            <a:lstStyle/>
            <a:p>
              <a:endParaRPr lang="fr-FR"/>
            </a:p>
          </p:txBody>
        </p:sp>
        <p:sp>
          <p:nvSpPr>
            <p:cNvPr id="181428" name="Freeform 180"/>
            <p:cNvSpPr>
              <a:spLocks/>
            </p:cNvSpPr>
            <p:nvPr/>
          </p:nvSpPr>
          <p:spPr bwMode="auto">
            <a:xfrm>
              <a:off x="2448" y="3552"/>
              <a:ext cx="91" cy="186"/>
            </a:xfrm>
            <a:custGeom>
              <a:avLst/>
              <a:gdLst/>
              <a:ahLst/>
              <a:cxnLst>
                <a:cxn ang="0">
                  <a:pos x="0" y="186"/>
                </a:cxn>
                <a:cxn ang="0">
                  <a:pos x="6" y="64"/>
                </a:cxn>
                <a:cxn ang="0">
                  <a:pos x="34" y="0"/>
                </a:cxn>
                <a:cxn ang="0">
                  <a:pos x="57" y="0"/>
                </a:cxn>
                <a:cxn ang="0">
                  <a:pos x="80" y="64"/>
                </a:cxn>
                <a:cxn ang="0">
                  <a:pos x="91" y="186"/>
                </a:cxn>
              </a:cxnLst>
              <a:rect l="0" t="0" r="r" b="b"/>
              <a:pathLst>
                <a:path w="91" h="186">
                  <a:moveTo>
                    <a:pt x="0" y="186"/>
                  </a:moveTo>
                  <a:lnTo>
                    <a:pt x="6" y="64"/>
                  </a:lnTo>
                  <a:lnTo>
                    <a:pt x="34" y="0"/>
                  </a:lnTo>
                  <a:lnTo>
                    <a:pt x="57" y="0"/>
                  </a:lnTo>
                  <a:lnTo>
                    <a:pt x="80" y="64"/>
                  </a:lnTo>
                  <a:lnTo>
                    <a:pt x="91" y="186"/>
                  </a:lnTo>
                </a:path>
              </a:pathLst>
            </a:custGeom>
            <a:noFill/>
            <a:ln w="28575" cap="flat" cmpd="sng">
              <a:solidFill>
                <a:schemeClr val="tx1"/>
              </a:solidFill>
              <a:prstDash val="sysDot"/>
              <a:round/>
              <a:headEnd/>
              <a:tailEnd/>
            </a:ln>
          </p:spPr>
          <p:txBody>
            <a:bodyPr/>
            <a:lstStyle/>
            <a:p>
              <a:endParaRPr lang="fr-FR"/>
            </a:p>
          </p:txBody>
        </p:sp>
        <p:sp>
          <p:nvSpPr>
            <p:cNvPr id="181429" name="Freeform 181"/>
            <p:cNvSpPr>
              <a:spLocks/>
            </p:cNvSpPr>
            <p:nvPr/>
          </p:nvSpPr>
          <p:spPr bwMode="auto">
            <a:xfrm>
              <a:off x="2573" y="3563"/>
              <a:ext cx="85" cy="175"/>
            </a:xfrm>
            <a:custGeom>
              <a:avLst/>
              <a:gdLst/>
              <a:ahLst/>
              <a:cxnLst>
                <a:cxn ang="0">
                  <a:pos x="0" y="175"/>
                </a:cxn>
                <a:cxn ang="0">
                  <a:pos x="6" y="69"/>
                </a:cxn>
                <a:cxn ang="0">
                  <a:pos x="29" y="5"/>
                </a:cxn>
                <a:cxn ang="0">
                  <a:pos x="51" y="0"/>
                </a:cxn>
                <a:cxn ang="0">
                  <a:pos x="80" y="64"/>
                </a:cxn>
                <a:cxn ang="0">
                  <a:pos x="85" y="175"/>
                </a:cxn>
              </a:cxnLst>
              <a:rect l="0" t="0" r="r" b="b"/>
              <a:pathLst>
                <a:path w="85" h="175">
                  <a:moveTo>
                    <a:pt x="0" y="175"/>
                  </a:moveTo>
                  <a:lnTo>
                    <a:pt x="6" y="69"/>
                  </a:lnTo>
                  <a:lnTo>
                    <a:pt x="29" y="5"/>
                  </a:lnTo>
                  <a:lnTo>
                    <a:pt x="51" y="0"/>
                  </a:lnTo>
                  <a:lnTo>
                    <a:pt x="80" y="64"/>
                  </a:lnTo>
                  <a:lnTo>
                    <a:pt x="85" y="175"/>
                  </a:lnTo>
                </a:path>
              </a:pathLst>
            </a:custGeom>
            <a:noFill/>
            <a:ln w="28575" cap="flat" cmpd="sng">
              <a:solidFill>
                <a:schemeClr val="tx1"/>
              </a:solidFill>
              <a:prstDash val="sysDot"/>
              <a:round/>
              <a:headEnd/>
              <a:tailEnd/>
            </a:ln>
          </p:spPr>
          <p:txBody>
            <a:bodyPr/>
            <a:lstStyle/>
            <a:p>
              <a:endParaRPr lang="fr-FR"/>
            </a:p>
          </p:txBody>
        </p:sp>
        <p:sp>
          <p:nvSpPr>
            <p:cNvPr id="181430" name="Freeform 182"/>
            <p:cNvSpPr>
              <a:spLocks/>
            </p:cNvSpPr>
            <p:nvPr/>
          </p:nvSpPr>
          <p:spPr bwMode="auto">
            <a:xfrm>
              <a:off x="2692" y="3579"/>
              <a:ext cx="85" cy="159"/>
            </a:xfrm>
            <a:custGeom>
              <a:avLst/>
              <a:gdLst/>
              <a:ahLst/>
              <a:cxnLst>
                <a:cxn ang="0">
                  <a:pos x="0" y="159"/>
                </a:cxn>
                <a:cxn ang="0">
                  <a:pos x="6" y="64"/>
                </a:cxn>
                <a:cxn ang="0">
                  <a:pos x="34" y="0"/>
                </a:cxn>
                <a:cxn ang="0">
                  <a:pos x="57" y="0"/>
                </a:cxn>
                <a:cxn ang="0">
                  <a:pos x="80" y="58"/>
                </a:cxn>
                <a:cxn ang="0">
                  <a:pos x="85" y="159"/>
                </a:cxn>
              </a:cxnLst>
              <a:rect l="0" t="0" r="r" b="b"/>
              <a:pathLst>
                <a:path w="85" h="159">
                  <a:moveTo>
                    <a:pt x="0" y="159"/>
                  </a:moveTo>
                  <a:lnTo>
                    <a:pt x="6" y="64"/>
                  </a:lnTo>
                  <a:lnTo>
                    <a:pt x="34" y="0"/>
                  </a:lnTo>
                  <a:lnTo>
                    <a:pt x="57" y="0"/>
                  </a:lnTo>
                  <a:lnTo>
                    <a:pt x="80" y="58"/>
                  </a:lnTo>
                  <a:lnTo>
                    <a:pt x="85" y="159"/>
                  </a:lnTo>
                </a:path>
              </a:pathLst>
            </a:custGeom>
            <a:noFill/>
            <a:ln w="28575" cap="flat" cmpd="sng">
              <a:solidFill>
                <a:schemeClr val="tx1"/>
              </a:solidFill>
              <a:prstDash val="sysDot"/>
              <a:round/>
              <a:headEnd/>
              <a:tailEnd/>
            </a:ln>
          </p:spPr>
          <p:txBody>
            <a:bodyPr/>
            <a:lstStyle/>
            <a:p>
              <a:endParaRPr lang="fr-FR"/>
            </a:p>
          </p:txBody>
        </p:sp>
        <p:sp>
          <p:nvSpPr>
            <p:cNvPr id="181431" name="Freeform 183"/>
            <p:cNvSpPr>
              <a:spLocks/>
            </p:cNvSpPr>
            <p:nvPr/>
          </p:nvSpPr>
          <p:spPr bwMode="auto">
            <a:xfrm>
              <a:off x="2817" y="3589"/>
              <a:ext cx="85" cy="149"/>
            </a:xfrm>
            <a:custGeom>
              <a:avLst/>
              <a:gdLst/>
              <a:ahLst/>
              <a:cxnLst>
                <a:cxn ang="0">
                  <a:pos x="0" y="149"/>
                </a:cxn>
                <a:cxn ang="0">
                  <a:pos x="6" y="70"/>
                </a:cxn>
                <a:cxn ang="0">
                  <a:pos x="28" y="0"/>
                </a:cxn>
                <a:cxn ang="0">
                  <a:pos x="57" y="0"/>
                </a:cxn>
                <a:cxn ang="0">
                  <a:pos x="79" y="59"/>
                </a:cxn>
                <a:cxn ang="0">
                  <a:pos x="85" y="149"/>
                </a:cxn>
              </a:cxnLst>
              <a:rect l="0" t="0" r="r" b="b"/>
              <a:pathLst>
                <a:path w="85" h="149">
                  <a:moveTo>
                    <a:pt x="0" y="149"/>
                  </a:moveTo>
                  <a:lnTo>
                    <a:pt x="6" y="70"/>
                  </a:lnTo>
                  <a:lnTo>
                    <a:pt x="28" y="0"/>
                  </a:lnTo>
                  <a:lnTo>
                    <a:pt x="57" y="0"/>
                  </a:lnTo>
                  <a:lnTo>
                    <a:pt x="79" y="59"/>
                  </a:lnTo>
                  <a:lnTo>
                    <a:pt x="85" y="149"/>
                  </a:lnTo>
                </a:path>
              </a:pathLst>
            </a:custGeom>
            <a:noFill/>
            <a:ln w="28575" cap="flat" cmpd="sng">
              <a:solidFill>
                <a:schemeClr val="tx1"/>
              </a:solidFill>
              <a:prstDash val="sysDot"/>
              <a:round/>
              <a:headEnd/>
              <a:tailEnd/>
            </a:ln>
          </p:spPr>
          <p:txBody>
            <a:bodyPr/>
            <a:lstStyle/>
            <a:p>
              <a:endParaRPr lang="fr-FR"/>
            </a:p>
          </p:txBody>
        </p:sp>
        <p:sp>
          <p:nvSpPr>
            <p:cNvPr id="181432" name="Freeform 184"/>
            <p:cNvSpPr>
              <a:spLocks/>
            </p:cNvSpPr>
            <p:nvPr/>
          </p:nvSpPr>
          <p:spPr bwMode="auto">
            <a:xfrm>
              <a:off x="2942" y="3600"/>
              <a:ext cx="85" cy="138"/>
            </a:xfrm>
            <a:custGeom>
              <a:avLst/>
              <a:gdLst/>
              <a:ahLst/>
              <a:cxnLst>
                <a:cxn ang="0">
                  <a:pos x="0" y="138"/>
                </a:cxn>
                <a:cxn ang="0">
                  <a:pos x="5" y="69"/>
                </a:cxn>
                <a:cxn ang="0">
                  <a:pos x="28" y="0"/>
                </a:cxn>
                <a:cxn ang="0">
                  <a:pos x="51" y="0"/>
                </a:cxn>
                <a:cxn ang="0">
                  <a:pos x="79" y="59"/>
                </a:cxn>
                <a:cxn ang="0">
                  <a:pos x="85" y="138"/>
                </a:cxn>
              </a:cxnLst>
              <a:rect l="0" t="0" r="r" b="b"/>
              <a:pathLst>
                <a:path w="85" h="138">
                  <a:moveTo>
                    <a:pt x="0" y="138"/>
                  </a:moveTo>
                  <a:lnTo>
                    <a:pt x="5" y="69"/>
                  </a:lnTo>
                  <a:lnTo>
                    <a:pt x="28" y="0"/>
                  </a:lnTo>
                  <a:lnTo>
                    <a:pt x="51" y="0"/>
                  </a:lnTo>
                  <a:lnTo>
                    <a:pt x="79" y="59"/>
                  </a:lnTo>
                  <a:lnTo>
                    <a:pt x="85" y="138"/>
                  </a:lnTo>
                </a:path>
              </a:pathLst>
            </a:custGeom>
            <a:noFill/>
            <a:ln w="28575" cap="flat" cmpd="sng">
              <a:solidFill>
                <a:schemeClr val="tx1"/>
              </a:solidFill>
              <a:prstDash val="sysDot"/>
              <a:round/>
              <a:headEnd/>
              <a:tailEnd/>
            </a:ln>
          </p:spPr>
          <p:txBody>
            <a:bodyPr/>
            <a:lstStyle/>
            <a:p>
              <a:endParaRPr lang="fr-FR"/>
            </a:p>
          </p:txBody>
        </p:sp>
        <p:sp>
          <p:nvSpPr>
            <p:cNvPr id="181433" name="Freeform 185"/>
            <p:cNvSpPr>
              <a:spLocks/>
            </p:cNvSpPr>
            <p:nvPr/>
          </p:nvSpPr>
          <p:spPr bwMode="auto">
            <a:xfrm>
              <a:off x="3061" y="3605"/>
              <a:ext cx="85" cy="133"/>
            </a:xfrm>
            <a:custGeom>
              <a:avLst/>
              <a:gdLst/>
              <a:ahLst/>
              <a:cxnLst>
                <a:cxn ang="0">
                  <a:pos x="0" y="133"/>
                </a:cxn>
                <a:cxn ang="0">
                  <a:pos x="5" y="75"/>
                </a:cxn>
                <a:cxn ang="0">
                  <a:pos x="34" y="6"/>
                </a:cxn>
                <a:cxn ang="0">
                  <a:pos x="56" y="0"/>
                </a:cxn>
                <a:cxn ang="0">
                  <a:pos x="79" y="64"/>
                </a:cxn>
                <a:cxn ang="0">
                  <a:pos x="85" y="133"/>
                </a:cxn>
              </a:cxnLst>
              <a:rect l="0" t="0" r="r" b="b"/>
              <a:pathLst>
                <a:path w="85" h="133">
                  <a:moveTo>
                    <a:pt x="0" y="133"/>
                  </a:moveTo>
                  <a:lnTo>
                    <a:pt x="5" y="75"/>
                  </a:lnTo>
                  <a:lnTo>
                    <a:pt x="34" y="6"/>
                  </a:lnTo>
                  <a:lnTo>
                    <a:pt x="56" y="0"/>
                  </a:lnTo>
                  <a:lnTo>
                    <a:pt x="79" y="64"/>
                  </a:lnTo>
                  <a:lnTo>
                    <a:pt x="85" y="133"/>
                  </a:lnTo>
                </a:path>
              </a:pathLst>
            </a:custGeom>
            <a:noFill/>
            <a:ln w="28575" cap="flat" cmpd="sng">
              <a:solidFill>
                <a:schemeClr val="tx1"/>
              </a:solidFill>
              <a:prstDash val="sysDot"/>
              <a:round/>
              <a:headEnd/>
              <a:tailEnd/>
            </a:ln>
          </p:spPr>
          <p:txBody>
            <a:bodyPr/>
            <a:lstStyle/>
            <a:p>
              <a:endParaRPr lang="fr-FR"/>
            </a:p>
          </p:txBody>
        </p:sp>
        <p:sp>
          <p:nvSpPr>
            <p:cNvPr id="181434" name="Freeform 186"/>
            <p:cNvSpPr>
              <a:spLocks/>
            </p:cNvSpPr>
            <p:nvPr/>
          </p:nvSpPr>
          <p:spPr bwMode="auto">
            <a:xfrm>
              <a:off x="3186" y="3616"/>
              <a:ext cx="85" cy="122"/>
            </a:xfrm>
            <a:custGeom>
              <a:avLst/>
              <a:gdLst/>
              <a:ahLst/>
              <a:cxnLst>
                <a:cxn ang="0">
                  <a:pos x="0" y="122"/>
                </a:cxn>
                <a:cxn ang="0">
                  <a:pos x="5" y="69"/>
                </a:cxn>
                <a:cxn ang="0">
                  <a:pos x="28" y="0"/>
                </a:cxn>
                <a:cxn ang="0">
                  <a:pos x="56" y="0"/>
                </a:cxn>
                <a:cxn ang="0">
                  <a:pos x="79" y="58"/>
                </a:cxn>
                <a:cxn ang="0">
                  <a:pos x="85" y="122"/>
                </a:cxn>
              </a:cxnLst>
              <a:rect l="0" t="0" r="r" b="b"/>
              <a:pathLst>
                <a:path w="85" h="122">
                  <a:moveTo>
                    <a:pt x="0" y="122"/>
                  </a:moveTo>
                  <a:lnTo>
                    <a:pt x="5" y="69"/>
                  </a:lnTo>
                  <a:lnTo>
                    <a:pt x="28" y="0"/>
                  </a:lnTo>
                  <a:lnTo>
                    <a:pt x="56" y="0"/>
                  </a:lnTo>
                  <a:lnTo>
                    <a:pt x="79" y="58"/>
                  </a:lnTo>
                  <a:lnTo>
                    <a:pt x="85" y="122"/>
                  </a:lnTo>
                </a:path>
              </a:pathLst>
            </a:custGeom>
            <a:noFill/>
            <a:ln w="28575" cap="flat" cmpd="sng">
              <a:solidFill>
                <a:schemeClr val="tx1"/>
              </a:solidFill>
              <a:prstDash val="sysDot"/>
              <a:round/>
              <a:headEnd/>
              <a:tailEnd/>
            </a:ln>
          </p:spPr>
          <p:txBody>
            <a:bodyPr/>
            <a:lstStyle/>
            <a:p>
              <a:endParaRPr lang="fr-FR"/>
            </a:p>
          </p:txBody>
        </p:sp>
        <p:sp>
          <p:nvSpPr>
            <p:cNvPr id="181435" name="Freeform 187"/>
            <p:cNvSpPr>
              <a:spLocks/>
            </p:cNvSpPr>
            <p:nvPr/>
          </p:nvSpPr>
          <p:spPr bwMode="auto">
            <a:xfrm>
              <a:off x="3310" y="3621"/>
              <a:ext cx="85" cy="117"/>
            </a:xfrm>
            <a:custGeom>
              <a:avLst/>
              <a:gdLst/>
              <a:ahLst/>
              <a:cxnLst>
                <a:cxn ang="0">
                  <a:pos x="0" y="117"/>
                </a:cxn>
                <a:cxn ang="0">
                  <a:pos x="6" y="75"/>
                </a:cxn>
                <a:cxn ang="0">
                  <a:pos x="29" y="6"/>
                </a:cxn>
                <a:cxn ang="0">
                  <a:pos x="51" y="0"/>
                </a:cxn>
                <a:cxn ang="0">
                  <a:pos x="80" y="59"/>
                </a:cxn>
                <a:cxn ang="0">
                  <a:pos x="85" y="117"/>
                </a:cxn>
              </a:cxnLst>
              <a:rect l="0" t="0" r="r" b="b"/>
              <a:pathLst>
                <a:path w="85" h="117">
                  <a:moveTo>
                    <a:pt x="0" y="117"/>
                  </a:moveTo>
                  <a:lnTo>
                    <a:pt x="6" y="75"/>
                  </a:lnTo>
                  <a:lnTo>
                    <a:pt x="29" y="6"/>
                  </a:lnTo>
                  <a:lnTo>
                    <a:pt x="51" y="0"/>
                  </a:lnTo>
                  <a:lnTo>
                    <a:pt x="80" y="59"/>
                  </a:lnTo>
                  <a:lnTo>
                    <a:pt x="85" y="117"/>
                  </a:lnTo>
                </a:path>
              </a:pathLst>
            </a:custGeom>
            <a:noFill/>
            <a:ln w="28575" cap="flat" cmpd="sng">
              <a:solidFill>
                <a:schemeClr val="tx1"/>
              </a:solidFill>
              <a:prstDash val="sysDot"/>
              <a:round/>
              <a:headEnd/>
              <a:tailEnd/>
            </a:ln>
          </p:spPr>
          <p:txBody>
            <a:bodyPr/>
            <a:lstStyle/>
            <a:p>
              <a:endParaRPr lang="fr-FR"/>
            </a:p>
          </p:txBody>
        </p:sp>
        <p:sp>
          <p:nvSpPr>
            <p:cNvPr id="181436" name="Freeform 188"/>
            <p:cNvSpPr>
              <a:spLocks/>
            </p:cNvSpPr>
            <p:nvPr/>
          </p:nvSpPr>
          <p:spPr bwMode="auto">
            <a:xfrm>
              <a:off x="3435" y="3632"/>
              <a:ext cx="79" cy="106"/>
            </a:xfrm>
            <a:custGeom>
              <a:avLst/>
              <a:gdLst/>
              <a:ahLst/>
              <a:cxnLst>
                <a:cxn ang="0">
                  <a:pos x="0" y="106"/>
                </a:cxn>
                <a:cxn ang="0">
                  <a:pos x="0" y="74"/>
                </a:cxn>
                <a:cxn ang="0">
                  <a:pos x="28" y="0"/>
                </a:cxn>
                <a:cxn ang="0">
                  <a:pos x="51" y="0"/>
                </a:cxn>
                <a:cxn ang="0">
                  <a:pos x="74" y="58"/>
                </a:cxn>
                <a:cxn ang="0">
                  <a:pos x="79" y="106"/>
                </a:cxn>
              </a:cxnLst>
              <a:rect l="0" t="0" r="r" b="b"/>
              <a:pathLst>
                <a:path w="79" h="106">
                  <a:moveTo>
                    <a:pt x="0" y="106"/>
                  </a:moveTo>
                  <a:lnTo>
                    <a:pt x="0" y="74"/>
                  </a:lnTo>
                  <a:lnTo>
                    <a:pt x="28" y="0"/>
                  </a:lnTo>
                  <a:lnTo>
                    <a:pt x="51" y="0"/>
                  </a:lnTo>
                  <a:lnTo>
                    <a:pt x="74" y="58"/>
                  </a:lnTo>
                  <a:lnTo>
                    <a:pt x="79" y="106"/>
                  </a:lnTo>
                </a:path>
              </a:pathLst>
            </a:custGeom>
            <a:noFill/>
            <a:ln w="28575" cap="flat" cmpd="sng">
              <a:solidFill>
                <a:schemeClr val="tx1"/>
              </a:solidFill>
              <a:prstDash val="sysDot"/>
              <a:round/>
              <a:headEnd/>
              <a:tailEnd/>
            </a:ln>
          </p:spPr>
          <p:txBody>
            <a:bodyPr/>
            <a:lstStyle/>
            <a:p>
              <a:endParaRPr lang="fr-FR"/>
            </a:p>
          </p:txBody>
        </p:sp>
        <p:sp>
          <p:nvSpPr>
            <p:cNvPr id="181437" name="Freeform 189"/>
            <p:cNvSpPr>
              <a:spLocks/>
            </p:cNvSpPr>
            <p:nvPr/>
          </p:nvSpPr>
          <p:spPr bwMode="auto">
            <a:xfrm>
              <a:off x="3560" y="3637"/>
              <a:ext cx="79" cy="101"/>
            </a:xfrm>
            <a:custGeom>
              <a:avLst/>
              <a:gdLst/>
              <a:ahLst/>
              <a:cxnLst>
                <a:cxn ang="0">
                  <a:pos x="0" y="101"/>
                </a:cxn>
                <a:cxn ang="0">
                  <a:pos x="0" y="75"/>
                </a:cxn>
                <a:cxn ang="0">
                  <a:pos x="22" y="6"/>
                </a:cxn>
                <a:cxn ang="0">
                  <a:pos x="51" y="0"/>
                </a:cxn>
                <a:cxn ang="0">
                  <a:pos x="73" y="59"/>
                </a:cxn>
                <a:cxn ang="0">
                  <a:pos x="79" y="101"/>
                </a:cxn>
              </a:cxnLst>
              <a:rect l="0" t="0" r="r" b="b"/>
              <a:pathLst>
                <a:path w="79" h="101">
                  <a:moveTo>
                    <a:pt x="0" y="101"/>
                  </a:moveTo>
                  <a:lnTo>
                    <a:pt x="0" y="75"/>
                  </a:lnTo>
                  <a:lnTo>
                    <a:pt x="22" y="6"/>
                  </a:lnTo>
                  <a:lnTo>
                    <a:pt x="51" y="0"/>
                  </a:lnTo>
                  <a:lnTo>
                    <a:pt x="73" y="59"/>
                  </a:lnTo>
                  <a:lnTo>
                    <a:pt x="79" y="101"/>
                  </a:lnTo>
                </a:path>
              </a:pathLst>
            </a:custGeom>
            <a:noFill/>
            <a:ln w="28575" cap="flat" cmpd="sng">
              <a:solidFill>
                <a:schemeClr val="tx1"/>
              </a:solidFill>
              <a:prstDash val="sysDot"/>
              <a:round/>
              <a:headEnd/>
              <a:tailEnd/>
            </a:ln>
          </p:spPr>
          <p:txBody>
            <a:bodyPr/>
            <a:lstStyle/>
            <a:p>
              <a:endParaRPr lang="fr-FR"/>
            </a:p>
          </p:txBody>
        </p:sp>
        <p:sp>
          <p:nvSpPr>
            <p:cNvPr id="181438" name="Freeform 190"/>
            <p:cNvSpPr>
              <a:spLocks/>
            </p:cNvSpPr>
            <p:nvPr/>
          </p:nvSpPr>
          <p:spPr bwMode="auto">
            <a:xfrm>
              <a:off x="3684" y="3643"/>
              <a:ext cx="74" cy="95"/>
            </a:xfrm>
            <a:custGeom>
              <a:avLst/>
              <a:gdLst/>
              <a:ahLst/>
              <a:cxnLst>
                <a:cxn ang="0">
                  <a:pos x="0" y="95"/>
                </a:cxn>
                <a:cxn ang="0">
                  <a:pos x="0" y="79"/>
                </a:cxn>
                <a:cxn ang="0">
                  <a:pos x="23" y="5"/>
                </a:cxn>
                <a:cxn ang="0">
                  <a:pos x="46" y="0"/>
                </a:cxn>
                <a:cxn ang="0">
                  <a:pos x="74" y="58"/>
                </a:cxn>
                <a:cxn ang="0">
                  <a:pos x="74" y="95"/>
                </a:cxn>
              </a:cxnLst>
              <a:rect l="0" t="0" r="r" b="b"/>
              <a:pathLst>
                <a:path w="74" h="95">
                  <a:moveTo>
                    <a:pt x="0" y="95"/>
                  </a:moveTo>
                  <a:lnTo>
                    <a:pt x="0" y="79"/>
                  </a:lnTo>
                  <a:lnTo>
                    <a:pt x="23" y="5"/>
                  </a:lnTo>
                  <a:lnTo>
                    <a:pt x="46" y="0"/>
                  </a:lnTo>
                  <a:lnTo>
                    <a:pt x="74" y="58"/>
                  </a:lnTo>
                  <a:lnTo>
                    <a:pt x="74" y="95"/>
                  </a:lnTo>
                </a:path>
              </a:pathLst>
            </a:custGeom>
            <a:noFill/>
            <a:ln w="28575" cap="flat" cmpd="sng">
              <a:solidFill>
                <a:schemeClr val="tx1"/>
              </a:solidFill>
              <a:prstDash val="sysDot"/>
              <a:round/>
              <a:headEnd/>
              <a:tailEnd/>
            </a:ln>
          </p:spPr>
          <p:txBody>
            <a:bodyPr/>
            <a:lstStyle/>
            <a:p>
              <a:endParaRPr lang="fr-FR"/>
            </a:p>
          </p:txBody>
        </p:sp>
      </p:grpSp>
      <p:sp>
        <p:nvSpPr>
          <p:cNvPr id="181439" name="Freeform 191"/>
          <p:cNvSpPr>
            <a:spLocks/>
          </p:cNvSpPr>
          <p:nvPr/>
        </p:nvSpPr>
        <p:spPr bwMode="auto">
          <a:xfrm>
            <a:off x="2091105" y="2205038"/>
            <a:ext cx="4910503" cy="4127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0"/>
              </a:cxn>
              <a:cxn ang="0">
                <a:pos x="1145" y="0"/>
              </a:cxn>
              <a:cxn ang="0">
                <a:pos x="1185" y="0"/>
              </a:cxn>
              <a:cxn ang="0">
                <a:pos x="1225" y="0"/>
              </a:cxn>
              <a:cxn ang="0">
                <a:pos x="1264" y="0"/>
              </a:cxn>
              <a:cxn ang="0">
                <a:pos x="1304" y="0"/>
              </a:cxn>
              <a:cxn ang="0">
                <a:pos x="1344" y="0"/>
              </a:cxn>
              <a:cxn ang="0">
                <a:pos x="1383" y="0"/>
              </a:cxn>
              <a:cxn ang="0">
                <a:pos x="1423" y="0"/>
              </a:cxn>
              <a:cxn ang="0">
                <a:pos x="1463" y="0"/>
              </a:cxn>
              <a:cxn ang="0">
                <a:pos x="1502" y="0"/>
              </a:cxn>
              <a:cxn ang="0">
                <a:pos x="1542" y="0"/>
              </a:cxn>
              <a:cxn ang="0">
                <a:pos x="1582" y="0"/>
              </a:cxn>
              <a:cxn ang="0">
                <a:pos x="1616" y="760"/>
              </a:cxn>
              <a:cxn ang="0">
                <a:pos x="1655" y="760"/>
              </a:cxn>
              <a:cxn ang="0">
                <a:pos x="1695" y="760"/>
              </a:cxn>
              <a:cxn ang="0">
                <a:pos x="1735" y="760"/>
              </a:cxn>
              <a:cxn ang="0">
                <a:pos x="1774" y="760"/>
              </a:cxn>
              <a:cxn ang="0">
                <a:pos x="1814" y="760"/>
              </a:cxn>
              <a:cxn ang="0">
                <a:pos x="1854" y="760"/>
              </a:cxn>
              <a:cxn ang="0">
                <a:pos x="1894" y="760"/>
              </a:cxn>
              <a:cxn ang="0">
                <a:pos x="1933" y="760"/>
              </a:cxn>
              <a:cxn ang="0">
                <a:pos x="1973" y="760"/>
              </a:cxn>
              <a:cxn ang="0">
                <a:pos x="2013" y="760"/>
              </a:cxn>
              <a:cxn ang="0">
                <a:pos x="2052" y="760"/>
              </a:cxn>
              <a:cxn ang="0">
                <a:pos x="2092" y="760"/>
              </a:cxn>
              <a:cxn ang="0">
                <a:pos x="2132" y="760"/>
              </a:cxn>
              <a:cxn ang="0">
                <a:pos x="2171" y="760"/>
              </a:cxn>
              <a:cxn ang="0">
                <a:pos x="2211" y="760"/>
              </a:cxn>
              <a:cxn ang="0">
                <a:pos x="2251" y="760"/>
              </a:cxn>
              <a:cxn ang="0">
                <a:pos x="2290" y="760"/>
              </a:cxn>
              <a:cxn ang="0">
                <a:pos x="2330" y="760"/>
              </a:cxn>
              <a:cxn ang="0">
                <a:pos x="2370" y="760"/>
              </a:cxn>
              <a:cxn ang="0">
                <a:pos x="2409" y="760"/>
              </a:cxn>
              <a:cxn ang="0">
                <a:pos x="2449"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0"/>
                </a:lnTo>
                <a:lnTo>
                  <a:pt x="1111" y="0"/>
                </a:lnTo>
                <a:lnTo>
                  <a:pt x="1117" y="0"/>
                </a:lnTo>
                <a:lnTo>
                  <a:pt x="1122" y="0"/>
                </a:lnTo>
                <a:lnTo>
                  <a:pt x="1128" y="0"/>
                </a:lnTo>
                <a:lnTo>
                  <a:pt x="1134" y="0"/>
                </a:lnTo>
                <a:lnTo>
                  <a:pt x="1139" y="0"/>
                </a:lnTo>
                <a:lnTo>
                  <a:pt x="1145" y="0"/>
                </a:lnTo>
                <a:lnTo>
                  <a:pt x="1151" y="0"/>
                </a:lnTo>
                <a:lnTo>
                  <a:pt x="1156" y="0"/>
                </a:lnTo>
                <a:lnTo>
                  <a:pt x="1162" y="0"/>
                </a:lnTo>
                <a:lnTo>
                  <a:pt x="1168" y="0"/>
                </a:lnTo>
                <a:lnTo>
                  <a:pt x="1174" y="0"/>
                </a:lnTo>
                <a:lnTo>
                  <a:pt x="1179" y="0"/>
                </a:lnTo>
                <a:lnTo>
                  <a:pt x="1185" y="0"/>
                </a:lnTo>
                <a:lnTo>
                  <a:pt x="1191" y="0"/>
                </a:lnTo>
                <a:lnTo>
                  <a:pt x="1196" y="0"/>
                </a:lnTo>
                <a:lnTo>
                  <a:pt x="1202" y="0"/>
                </a:lnTo>
                <a:lnTo>
                  <a:pt x="1208" y="0"/>
                </a:lnTo>
                <a:lnTo>
                  <a:pt x="1213" y="0"/>
                </a:lnTo>
                <a:lnTo>
                  <a:pt x="1219" y="0"/>
                </a:lnTo>
                <a:lnTo>
                  <a:pt x="1225" y="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sysDot"/>
            <a:round/>
            <a:headEnd/>
            <a:tailEnd/>
          </a:ln>
        </p:spPr>
        <p:txBody>
          <a:bodyPr/>
          <a:lstStyle/>
          <a:p>
            <a:endParaRPr lang="fr-FR"/>
          </a:p>
        </p:txBody>
      </p:sp>
      <p:grpSp>
        <p:nvGrpSpPr>
          <p:cNvPr id="4" name="Group 192"/>
          <p:cNvGrpSpPr>
            <a:grpSpLocks/>
          </p:cNvGrpSpPr>
          <p:nvPr/>
        </p:nvGrpSpPr>
        <p:grpSpPr bwMode="auto">
          <a:xfrm>
            <a:off x="2120413" y="4462464"/>
            <a:ext cx="4749311" cy="1233487"/>
            <a:chOff x="1326" y="3105"/>
            <a:chExt cx="2381" cy="457"/>
          </a:xfrm>
        </p:grpSpPr>
        <p:sp>
          <p:nvSpPr>
            <p:cNvPr id="181441" name="Freeform 193"/>
            <p:cNvSpPr>
              <a:spLocks/>
            </p:cNvSpPr>
            <p:nvPr/>
          </p:nvSpPr>
          <p:spPr bwMode="auto">
            <a:xfrm>
              <a:off x="1326" y="3105"/>
              <a:ext cx="470" cy="457"/>
            </a:xfrm>
            <a:custGeom>
              <a:avLst/>
              <a:gdLst/>
              <a:ahLst/>
              <a:cxnLst>
                <a:cxn ang="0">
                  <a:pos x="0" y="0"/>
                </a:cxn>
                <a:cxn ang="0">
                  <a:pos x="23" y="0"/>
                </a:cxn>
                <a:cxn ang="0">
                  <a:pos x="51" y="0"/>
                </a:cxn>
                <a:cxn ang="0">
                  <a:pos x="74" y="6"/>
                </a:cxn>
                <a:cxn ang="0">
                  <a:pos x="96" y="6"/>
                </a:cxn>
                <a:cxn ang="0">
                  <a:pos x="125" y="11"/>
                </a:cxn>
                <a:cxn ang="0">
                  <a:pos x="147" y="16"/>
                </a:cxn>
                <a:cxn ang="0">
                  <a:pos x="170" y="27"/>
                </a:cxn>
                <a:cxn ang="0">
                  <a:pos x="198" y="37"/>
                </a:cxn>
                <a:cxn ang="0">
                  <a:pos x="221" y="48"/>
                </a:cxn>
                <a:cxn ang="0">
                  <a:pos x="244" y="59"/>
                </a:cxn>
                <a:cxn ang="0">
                  <a:pos x="272" y="75"/>
                </a:cxn>
                <a:cxn ang="0">
                  <a:pos x="295" y="91"/>
                </a:cxn>
                <a:cxn ang="0">
                  <a:pos x="317" y="106"/>
                </a:cxn>
                <a:cxn ang="0">
                  <a:pos x="346" y="133"/>
                </a:cxn>
                <a:cxn ang="0">
                  <a:pos x="368" y="160"/>
                </a:cxn>
                <a:cxn ang="0">
                  <a:pos x="391" y="192"/>
                </a:cxn>
                <a:cxn ang="0">
                  <a:pos x="419" y="234"/>
                </a:cxn>
                <a:cxn ang="0">
                  <a:pos x="442" y="292"/>
                </a:cxn>
                <a:cxn ang="0">
                  <a:pos x="465" y="388"/>
                </a:cxn>
                <a:cxn ang="0">
                  <a:pos x="470" y="457"/>
                </a:cxn>
              </a:cxnLst>
              <a:rect l="0" t="0" r="r" b="b"/>
              <a:pathLst>
                <a:path w="470" h="457">
                  <a:moveTo>
                    <a:pt x="0" y="0"/>
                  </a:moveTo>
                  <a:lnTo>
                    <a:pt x="23" y="0"/>
                  </a:lnTo>
                  <a:lnTo>
                    <a:pt x="51" y="0"/>
                  </a:lnTo>
                  <a:lnTo>
                    <a:pt x="74" y="6"/>
                  </a:lnTo>
                  <a:lnTo>
                    <a:pt x="96" y="6"/>
                  </a:lnTo>
                  <a:lnTo>
                    <a:pt x="125" y="11"/>
                  </a:lnTo>
                  <a:lnTo>
                    <a:pt x="147" y="16"/>
                  </a:lnTo>
                  <a:lnTo>
                    <a:pt x="170" y="27"/>
                  </a:lnTo>
                  <a:lnTo>
                    <a:pt x="198" y="37"/>
                  </a:lnTo>
                  <a:lnTo>
                    <a:pt x="221" y="48"/>
                  </a:lnTo>
                  <a:lnTo>
                    <a:pt x="244" y="59"/>
                  </a:lnTo>
                  <a:lnTo>
                    <a:pt x="272" y="75"/>
                  </a:lnTo>
                  <a:lnTo>
                    <a:pt x="295" y="91"/>
                  </a:lnTo>
                  <a:lnTo>
                    <a:pt x="317" y="106"/>
                  </a:lnTo>
                  <a:lnTo>
                    <a:pt x="346" y="133"/>
                  </a:lnTo>
                  <a:lnTo>
                    <a:pt x="368" y="160"/>
                  </a:lnTo>
                  <a:lnTo>
                    <a:pt x="391" y="192"/>
                  </a:lnTo>
                  <a:lnTo>
                    <a:pt x="419" y="234"/>
                  </a:lnTo>
                  <a:lnTo>
                    <a:pt x="442" y="292"/>
                  </a:lnTo>
                  <a:lnTo>
                    <a:pt x="465" y="388"/>
                  </a:lnTo>
                  <a:lnTo>
                    <a:pt x="470" y="457"/>
                  </a:lnTo>
                </a:path>
              </a:pathLst>
            </a:custGeom>
            <a:noFill/>
            <a:ln w="28575" cmpd="sng">
              <a:solidFill>
                <a:schemeClr val="tx1"/>
              </a:solidFill>
              <a:prstDash val="solid"/>
              <a:round/>
              <a:headEnd/>
              <a:tailEnd/>
            </a:ln>
          </p:spPr>
          <p:txBody>
            <a:bodyPr/>
            <a:lstStyle/>
            <a:p>
              <a:endParaRPr lang="fr-FR"/>
            </a:p>
          </p:txBody>
        </p:sp>
        <p:sp>
          <p:nvSpPr>
            <p:cNvPr id="181442" name="Freeform 194"/>
            <p:cNvSpPr>
              <a:spLocks/>
            </p:cNvSpPr>
            <p:nvPr/>
          </p:nvSpPr>
          <p:spPr bwMode="auto">
            <a:xfrm>
              <a:off x="1842" y="3307"/>
              <a:ext cx="436" cy="255"/>
            </a:xfrm>
            <a:custGeom>
              <a:avLst/>
              <a:gdLst/>
              <a:ahLst/>
              <a:cxnLst>
                <a:cxn ang="0">
                  <a:pos x="0" y="255"/>
                </a:cxn>
                <a:cxn ang="0">
                  <a:pos x="0" y="202"/>
                </a:cxn>
                <a:cxn ang="0">
                  <a:pos x="23" y="117"/>
                </a:cxn>
                <a:cxn ang="0">
                  <a:pos x="51" y="75"/>
                </a:cxn>
                <a:cxn ang="0">
                  <a:pos x="74" y="43"/>
                </a:cxn>
                <a:cxn ang="0">
                  <a:pos x="96" y="27"/>
                </a:cxn>
                <a:cxn ang="0">
                  <a:pos x="125" y="11"/>
                </a:cxn>
                <a:cxn ang="0">
                  <a:pos x="147" y="5"/>
                </a:cxn>
                <a:cxn ang="0">
                  <a:pos x="170" y="0"/>
                </a:cxn>
                <a:cxn ang="0">
                  <a:pos x="198" y="0"/>
                </a:cxn>
                <a:cxn ang="0">
                  <a:pos x="221" y="0"/>
                </a:cxn>
                <a:cxn ang="0">
                  <a:pos x="244" y="5"/>
                </a:cxn>
                <a:cxn ang="0">
                  <a:pos x="272" y="16"/>
                </a:cxn>
                <a:cxn ang="0">
                  <a:pos x="295" y="32"/>
                </a:cxn>
                <a:cxn ang="0">
                  <a:pos x="317" y="48"/>
                </a:cxn>
                <a:cxn ang="0">
                  <a:pos x="346" y="69"/>
                </a:cxn>
                <a:cxn ang="0">
                  <a:pos x="368" y="96"/>
                </a:cxn>
                <a:cxn ang="0">
                  <a:pos x="391" y="133"/>
                </a:cxn>
                <a:cxn ang="0">
                  <a:pos x="419" y="186"/>
                </a:cxn>
                <a:cxn ang="0">
                  <a:pos x="436" y="255"/>
                </a:cxn>
              </a:cxnLst>
              <a:rect l="0" t="0" r="r" b="b"/>
              <a:pathLst>
                <a:path w="436" h="255">
                  <a:moveTo>
                    <a:pt x="0" y="255"/>
                  </a:moveTo>
                  <a:lnTo>
                    <a:pt x="0" y="202"/>
                  </a:lnTo>
                  <a:lnTo>
                    <a:pt x="23" y="117"/>
                  </a:lnTo>
                  <a:lnTo>
                    <a:pt x="51" y="75"/>
                  </a:lnTo>
                  <a:lnTo>
                    <a:pt x="74" y="43"/>
                  </a:lnTo>
                  <a:lnTo>
                    <a:pt x="96" y="27"/>
                  </a:lnTo>
                  <a:lnTo>
                    <a:pt x="125" y="11"/>
                  </a:lnTo>
                  <a:lnTo>
                    <a:pt x="147" y="5"/>
                  </a:lnTo>
                  <a:lnTo>
                    <a:pt x="170" y="0"/>
                  </a:lnTo>
                  <a:lnTo>
                    <a:pt x="198" y="0"/>
                  </a:lnTo>
                  <a:lnTo>
                    <a:pt x="221" y="0"/>
                  </a:lnTo>
                  <a:lnTo>
                    <a:pt x="244" y="5"/>
                  </a:lnTo>
                  <a:lnTo>
                    <a:pt x="272" y="16"/>
                  </a:lnTo>
                  <a:lnTo>
                    <a:pt x="295" y="32"/>
                  </a:lnTo>
                  <a:lnTo>
                    <a:pt x="317" y="48"/>
                  </a:lnTo>
                  <a:lnTo>
                    <a:pt x="346" y="69"/>
                  </a:lnTo>
                  <a:lnTo>
                    <a:pt x="368" y="96"/>
                  </a:lnTo>
                  <a:lnTo>
                    <a:pt x="391" y="133"/>
                  </a:lnTo>
                  <a:lnTo>
                    <a:pt x="419" y="186"/>
                  </a:lnTo>
                  <a:lnTo>
                    <a:pt x="436" y="255"/>
                  </a:lnTo>
                </a:path>
              </a:pathLst>
            </a:custGeom>
            <a:noFill/>
            <a:ln w="28575" cmpd="sng">
              <a:solidFill>
                <a:schemeClr val="tx1"/>
              </a:solidFill>
              <a:prstDash val="solid"/>
              <a:round/>
              <a:headEnd/>
              <a:tailEnd/>
            </a:ln>
          </p:spPr>
          <p:txBody>
            <a:bodyPr/>
            <a:lstStyle/>
            <a:p>
              <a:endParaRPr lang="fr-FR"/>
            </a:p>
          </p:txBody>
        </p:sp>
        <p:sp>
          <p:nvSpPr>
            <p:cNvPr id="181443" name="Freeform 195"/>
            <p:cNvSpPr>
              <a:spLocks/>
            </p:cNvSpPr>
            <p:nvPr/>
          </p:nvSpPr>
          <p:spPr bwMode="auto">
            <a:xfrm>
              <a:off x="2346" y="3376"/>
              <a:ext cx="409" cy="186"/>
            </a:xfrm>
            <a:custGeom>
              <a:avLst/>
              <a:gdLst/>
              <a:ahLst/>
              <a:cxnLst>
                <a:cxn ang="0">
                  <a:pos x="0" y="186"/>
                </a:cxn>
                <a:cxn ang="0">
                  <a:pos x="12" y="138"/>
                </a:cxn>
                <a:cxn ang="0">
                  <a:pos x="34" y="85"/>
                </a:cxn>
                <a:cxn ang="0">
                  <a:pos x="63" y="53"/>
                </a:cxn>
                <a:cxn ang="0">
                  <a:pos x="85" y="32"/>
                </a:cxn>
                <a:cxn ang="0">
                  <a:pos x="108" y="16"/>
                </a:cxn>
                <a:cxn ang="0">
                  <a:pos x="136" y="11"/>
                </a:cxn>
                <a:cxn ang="0">
                  <a:pos x="159" y="0"/>
                </a:cxn>
                <a:cxn ang="0">
                  <a:pos x="182" y="0"/>
                </a:cxn>
                <a:cxn ang="0">
                  <a:pos x="210" y="0"/>
                </a:cxn>
                <a:cxn ang="0">
                  <a:pos x="233" y="6"/>
                </a:cxn>
                <a:cxn ang="0">
                  <a:pos x="256" y="11"/>
                </a:cxn>
                <a:cxn ang="0">
                  <a:pos x="278" y="21"/>
                </a:cxn>
                <a:cxn ang="0">
                  <a:pos x="307" y="37"/>
                </a:cxn>
                <a:cxn ang="0">
                  <a:pos x="329" y="59"/>
                </a:cxn>
                <a:cxn ang="0">
                  <a:pos x="352" y="85"/>
                </a:cxn>
                <a:cxn ang="0">
                  <a:pos x="380" y="122"/>
                </a:cxn>
                <a:cxn ang="0">
                  <a:pos x="403" y="170"/>
                </a:cxn>
                <a:cxn ang="0">
                  <a:pos x="409" y="186"/>
                </a:cxn>
              </a:cxnLst>
              <a:rect l="0" t="0" r="r" b="b"/>
              <a:pathLst>
                <a:path w="409" h="186">
                  <a:moveTo>
                    <a:pt x="0" y="186"/>
                  </a:moveTo>
                  <a:lnTo>
                    <a:pt x="12" y="138"/>
                  </a:lnTo>
                  <a:lnTo>
                    <a:pt x="34" y="85"/>
                  </a:lnTo>
                  <a:lnTo>
                    <a:pt x="63" y="53"/>
                  </a:lnTo>
                  <a:lnTo>
                    <a:pt x="85" y="32"/>
                  </a:lnTo>
                  <a:lnTo>
                    <a:pt x="108" y="16"/>
                  </a:lnTo>
                  <a:lnTo>
                    <a:pt x="136" y="11"/>
                  </a:lnTo>
                  <a:lnTo>
                    <a:pt x="159" y="0"/>
                  </a:lnTo>
                  <a:lnTo>
                    <a:pt x="182" y="0"/>
                  </a:lnTo>
                  <a:lnTo>
                    <a:pt x="210" y="0"/>
                  </a:lnTo>
                  <a:lnTo>
                    <a:pt x="233" y="6"/>
                  </a:lnTo>
                  <a:lnTo>
                    <a:pt x="256" y="11"/>
                  </a:lnTo>
                  <a:lnTo>
                    <a:pt x="278" y="21"/>
                  </a:lnTo>
                  <a:lnTo>
                    <a:pt x="307" y="37"/>
                  </a:lnTo>
                  <a:lnTo>
                    <a:pt x="329" y="59"/>
                  </a:lnTo>
                  <a:lnTo>
                    <a:pt x="352" y="85"/>
                  </a:lnTo>
                  <a:lnTo>
                    <a:pt x="380" y="122"/>
                  </a:lnTo>
                  <a:lnTo>
                    <a:pt x="403" y="170"/>
                  </a:lnTo>
                  <a:lnTo>
                    <a:pt x="409" y="186"/>
                  </a:lnTo>
                </a:path>
              </a:pathLst>
            </a:custGeom>
            <a:noFill/>
            <a:ln w="28575" cmpd="sng">
              <a:solidFill>
                <a:schemeClr val="tx1"/>
              </a:solidFill>
              <a:prstDash val="solid"/>
              <a:round/>
              <a:headEnd/>
              <a:tailEnd/>
            </a:ln>
          </p:spPr>
          <p:txBody>
            <a:bodyPr/>
            <a:lstStyle/>
            <a:p>
              <a:endParaRPr lang="fr-FR"/>
            </a:p>
          </p:txBody>
        </p:sp>
        <p:sp>
          <p:nvSpPr>
            <p:cNvPr id="181444" name="Freeform 196"/>
            <p:cNvSpPr>
              <a:spLocks/>
            </p:cNvSpPr>
            <p:nvPr/>
          </p:nvSpPr>
          <p:spPr bwMode="auto">
            <a:xfrm>
              <a:off x="2851" y="3419"/>
              <a:ext cx="380" cy="143"/>
            </a:xfrm>
            <a:custGeom>
              <a:avLst/>
              <a:gdLst/>
              <a:ahLst/>
              <a:cxnLst>
                <a:cxn ang="0">
                  <a:pos x="0" y="143"/>
                </a:cxn>
                <a:cxn ang="0">
                  <a:pos x="23" y="95"/>
                </a:cxn>
                <a:cxn ang="0">
                  <a:pos x="45" y="64"/>
                </a:cxn>
                <a:cxn ang="0">
                  <a:pos x="68" y="37"/>
                </a:cxn>
                <a:cxn ang="0">
                  <a:pos x="96" y="21"/>
                </a:cxn>
                <a:cxn ang="0">
                  <a:pos x="119" y="10"/>
                </a:cxn>
                <a:cxn ang="0">
                  <a:pos x="142" y="5"/>
                </a:cxn>
                <a:cxn ang="0">
                  <a:pos x="170" y="0"/>
                </a:cxn>
                <a:cxn ang="0">
                  <a:pos x="193" y="0"/>
                </a:cxn>
                <a:cxn ang="0">
                  <a:pos x="215" y="5"/>
                </a:cxn>
                <a:cxn ang="0">
                  <a:pos x="244" y="10"/>
                </a:cxn>
                <a:cxn ang="0">
                  <a:pos x="266" y="21"/>
                </a:cxn>
                <a:cxn ang="0">
                  <a:pos x="289" y="37"/>
                </a:cxn>
                <a:cxn ang="0">
                  <a:pos x="318" y="53"/>
                </a:cxn>
                <a:cxn ang="0">
                  <a:pos x="340" y="79"/>
                </a:cxn>
                <a:cxn ang="0">
                  <a:pos x="363" y="117"/>
                </a:cxn>
                <a:cxn ang="0">
                  <a:pos x="380" y="143"/>
                </a:cxn>
              </a:cxnLst>
              <a:rect l="0" t="0" r="r" b="b"/>
              <a:pathLst>
                <a:path w="380" h="143">
                  <a:moveTo>
                    <a:pt x="0" y="143"/>
                  </a:moveTo>
                  <a:lnTo>
                    <a:pt x="23" y="95"/>
                  </a:lnTo>
                  <a:lnTo>
                    <a:pt x="45" y="64"/>
                  </a:lnTo>
                  <a:lnTo>
                    <a:pt x="68" y="37"/>
                  </a:lnTo>
                  <a:lnTo>
                    <a:pt x="96" y="21"/>
                  </a:lnTo>
                  <a:lnTo>
                    <a:pt x="119" y="10"/>
                  </a:lnTo>
                  <a:lnTo>
                    <a:pt x="142" y="5"/>
                  </a:lnTo>
                  <a:lnTo>
                    <a:pt x="170" y="0"/>
                  </a:lnTo>
                  <a:lnTo>
                    <a:pt x="193" y="0"/>
                  </a:lnTo>
                  <a:lnTo>
                    <a:pt x="215" y="5"/>
                  </a:lnTo>
                  <a:lnTo>
                    <a:pt x="244" y="10"/>
                  </a:lnTo>
                  <a:lnTo>
                    <a:pt x="266" y="21"/>
                  </a:lnTo>
                  <a:lnTo>
                    <a:pt x="289" y="37"/>
                  </a:lnTo>
                  <a:lnTo>
                    <a:pt x="318" y="53"/>
                  </a:lnTo>
                  <a:lnTo>
                    <a:pt x="340" y="79"/>
                  </a:lnTo>
                  <a:lnTo>
                    <a:pt x="363" y="117"/>
                  </a:lnTo>
                  <a:lnTo>
                    <a:pt x="380" y="143"/>
                  </a:lnTo>
                </a:path>
              </a:pathLst>
            </a:custGeom>
            <a:noFill/>
            <a:ln w="28575" cmpd="sng">
              <a:solidFill>
                <a:schemeClr val="tx1"/>
              </a:solidFill>
              <a:prstDash val="solid"/>
              <a:round/>
              <a:headEnd/>
              <a:tailEnd/>
            </a:ln>
          </p:spPr>
          <p:txBody>
            <a:bodyPr/>
            <a:lstStyle/>
            <a:p>
              <a:endParaRPr lang="fr-FR"/>
            </a:p>
          </p:txBody>
        </p:sp>
        <p:sp>
          <p:nvSpPr>
            <p:cNvPr id="181445" name="Freeform 197"/>
            <p:cNvSpPr>
              <a:spLocks/>
            </p:cNvSpPr>
            <p:nvPr/>
          </p:nvSpPr>
          <p:spPr bwMode="auto">
            <a:xfrm>
              <a:off x="3356" y="3456"/>
              <a:ext cx="351" cy="106"/>
            </a:xfrm>
            <a:custGeom>
              <a:avLst/>
              <a:gdLst/>
              <a:ahLst/>
              <a:cxnLst>
                <a:cxn ang="0">
                  <a:pos x="0" y="106"/>
                </a:cxn>
                <a:cxn ang="0">
                  <a:pos x="5" y="96"/>
                </a:cxn>
                <a:cxn ang="0">
                  <a:pos x="34" y="64"/>
                </a:cxn>
                <a:cxn ang="0">
                  <a:pos x="56" y="37"/>
                </a:cxn>
                <a:cxn ang="0">
                  <a:pos x="79" y="21"/>
                </a:cxn>
                <a:cxn ang="0">
                  <a:pos x="107" y="11"/>
                </a:cxn>
                <a:cxn ang="0">
                  <a:pos x="130" y="0"/>
                </a:cxn>
                <a:cxn ang="0">
                  <a:pos x="153" y="0"/>
                </a:cxn>
                <a:cxn ang="0">
                  <a:pos x="181" y="0"/>
                </a:cxn>
                <a:cxn ang="0">
                  <a:pos x="204" y="0"/>
                </a:cxn>
                <a:cxn ang="0">
                  <a:pos x="226" y="5"/>
                </a:cxn>
                <a:cxn ang="0">
                  <a:pos x="255" y="16"/>
                </a:cxn>
                <a:cxn ang="0">
                  <a:pos x="277" y="32"/>
                </a:cxn>
                <a:cxn ang="0">
                  <a:pos x="300" y="48"/>
                </a:cxn>
                <a:cxn ang="0">
                  <a:pos x="328" y="74"/>
                </a:cxn>
                <a:cxn ang="0">
                  <a:pos x="351" y="106"/>
                </a:cxn>
                <a:cxn ang="0">
                  <a:pos x="351" y="106"/>
                </a:cxn>
              </a:cxnLst>
              <a:rect l="0" t="0" r="r" b="b"/>
              <a:pathLst>
                <a:path w="351" h="106">
                  <a:moveTo>
                    <a:pt x="0" y="106"/>
                  </a:moveTo>
                  <a:lnTo>
                    <a:pt x="5" y="96"/>
                  </a:lnTo>
                  <a:lnTo>
                    <a:pt x="34" y="64"/>
                  </a:lnTo>
                  <a:lnTo>
                    <a:pt x="56" y="37"/>
                  </a:lnTo>
                  <a:lnTo>
                    <a:pt x="79" y="21"/>
                  </a:lnTo>
                  <a:lnTo>
                    <a:pt x="107" y="11"/>
                  </a:lnTo>
                  <a:lnTo>
                    <a:pt x="130" y="0"/>
                  </a:lnTo>
                  <a:lnTo>
                    <a:pt x="153" y="0"/>
                  </a:lnTo>
                  <a:lnTo>
                    <a:pt x="181" y="0"/>
                  </a:lnTo>
                  <a:lnTo>
                    <a:pt x="204" y="0"/>
                  </a:lnTo>
                  <a:lnTo>
                    <a:pt x="226" y="5"/>
                  </a:lnTo>
                  <a:lnTo>
                    <a:pt x="255" y="16"/>
                  </a:lnTo>
                  <a:lnTo>
                    <a:pt x="277" y="32"/>
                  </a:lnTo>
                  <a:lnTo>
                    <a:pt x="300" y="48"/>
                  </a:lnTo>
                  <a:lnTo>
                    <a:pt x="328" y="74"/>
                  </a:lnTo>
                  <a:lnTo>
                    <a:pt x="351" y="106"/>
                  </a:lnTo>
                  <a:lnTo>
                    <a:pt x="351" y="106"/>
                  </a:lnTo>
                </a:path>
              </a:pathLst>
            </a:custGeom>
            <a:noFill/>
            <a:ln w="28575" cmpd="sng">
              <a:solidFill>
                <a:schemeClr val="tx1"/>
              </a:solidFill>
              <a:prstDash val="solid"/>
              <a:round/>
              <a:headEnd/>
              <a:tailEnd/>
            </a:ln>
          </p:spPr>
          <p:txBody>
            <a:bodyPr/>
            <a:lstStyle/>
            <a:p>
              <a:endParaRPr lang="fr-FR"/>
            </a:p>
          </p:txBody>
        </p:sp>
      </p:grpSp>
      <p:sp>
        <p:nvSpPr>
          <p:cNvPr id="181446" name="Freeform 198"/>
          <p:cNvSpPr>
            <a:spLocks/>
          </p:cNvSpPr>
          <p:nvPr/>
        </p:nvSpPr>
        <p:spPr bwMode="auto">
          <a:xfrm>
            <a:off x="2091105" y="922338"/>
            <a:ext cx="4910503" cy="17081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760"/>
              </a:cxn>
              <a:cxn ang="0">
                <a:pos x="1298" y="0"/>
              </a:cxn>
              <a:cxn ang="0">
                <a:pos x="1338" y="0"/>
              </a:cxn>
              <a:cxn ang="0">
                <a:pos x="1378" y="0"/>
              </a:cxn>
              <a:cxn ang="0">
                <a:pos x="1412" y="760"/>
              </a:cxn>
              <a:cxn ang="0">
                <a:pos x="1451" y="760"/>
              </a:cxn>
              <a:cxn ang="0">
                <a:pos x="1491" y="760"/>
              </a:cxn>
              <a:cxn ang="0">
                <a:pos x="1531" y="760"/>
              </a:cxn>
              <a:cxn ang="0">
                <a:pos x="1570" y="760"/>
              </a:cxn>
              <a:cxn ang="0">
                <a:pos x="1610" y="760"/>
              </a:cxn>
              <a:cxn ang="0">
                <a:pos x="1650" y="760"/>
              </a:cxn>
              <a:cxn ang="0">
                <a:pos x="1689" y="760"/>
              </a:cxn>
              <a:cxn ang="0">
                <a:pos x="1729" y="760"/>
              </a:cxn>
              <a:cxn ang="0">
                <a:pos x="1769" y="760"/>
              </a:cxn>
              <a:cxn ang="0">
                <a:pos x="1809" y="760"/>
              </a:cxn>
              <a:cxn ang="0">
                <a:pos x="1848" y="760"/>
              </a:cxn>
              <a:cxn ang="0">
                <a:pos x="1888" y="760"/>
              </a:cxn>
              <a:cxn ang="0">
                <a:pos x="1928" y="760"/>
              </a:cxn>
              <a:cxn ang="0">
                <a:pos x="1967" y="760"/>
              </a:cxn>
              <a:cxn ang="0">
                <a:pos x="2007" y="760"/>
              </a:cxn>
              <a:cxn ang="0">
                <a:pos x="2047" y="760"/>
              </a:cxn>
              <a:cxn ang="0">
                <a:pos x="2086" y="760"/>
              </a:cxn>
              <a:cxn ang="0">
                <a:pos x="2126" y="760"/>
              </a:cxn>
              <a:cxn ang="0">
                <a:pos x="2166" y="760"/>
              </a:cxn>
              <a:cxn ang="0">
                <a:pos x="2205" y="760"/>
              </a:cxn>
              <a:cxn ang="0">
                <a:pos x="2245" y="760"/>
              </a:cxn>
              <a:cxn ang="0">
                <a:pos x="2285" y="760"/>
              </a:cxn>
              <a:cxn ang="0">
                <a:pos x="2324" y="760"/>
              </a:cxn>
              <a:cxn ang="0">
                <a:pos x="2364" y="760"/>
              </a:cxn>
              <a:cxn ang="0">
                <a:pos x="2404" y="760"/>
              </a:cxn>
              <a:cxn ang="0">
                <a:pos x="2444"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760"/>
                </a:lnTo>
                <a:lnTo>
                  <a:pt x="1236" y="760"/>
                </a:lnTo>
                <a:lnTo>
                  <a:pt x="1242" y="760"/>
                </a:lnTo>
                <a:lnTo>
                  <a:pt x="1247" y="760"/>
                </a:lnTo>
                <a:lnTo>
                  <a:pt x="1253" y="760"/>
                </a:lnTo>
                <a:lnTo>
                  <a:pt x="1259" y="760"/>
                </a:lnTo>
                <a:lnTo>
                  <a:pt x="1264" y="760"/>
                </a:lnTo>
                <a:lnTo>
                  <a:pt x="1270" y="760"/>
                </a:lnTo>
                <a:lnTo>
                  <a:pt x="1276" y="760"/>
                </a:lnTo>
                <a:lnTo>
                  <a:pt x="1281" y="760"/>
                </a:lnTo>
                <a:lnTo>
                  <a:pt x="1287" y="76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tx1"/>
            </a:solidFill>
            <a:prstDash val="solid"/>
            <a:round/>
            <a:headEnd/>
            <a:tailEnd/>
          </a:ln>
        </p:spPr>
        <p:txBody>
          <a:bodyPr/>
          <a:lstStyle/>
          <a:p>
            <a:endParaRPr lang="fr-FR"/>
          </a:p>
        </p:txBody>
      </p:sp>
      <p:sp>
        <p:nvSpPr>
          <p:cNvPr id="181447" name="Line 199"/>
          <p:cNvSpPr>
            <a:spLocks noChangeShapeType="1"/>
          </p:cNvSpPr>
          <p:nvPr/>
        </p:nvSpPr>
        <p:spPr bwMode="auto">
          <a:xfrm flipV="1">
            <a:off x="4784481" y="1204913"/>
            <a:ext cx="0" cy="1435100"/>
          </a:xfrm>
          <a:prstGeom prst="line">
            <a:avLst/>
          </a:prstGeom>
          <a:noFill/>
          <a:ln w="57150">
            <a:solidFill>
              <a:schemeClr val="tx1"/>
            </a:solidFill>
            <a:round/>
            <a:headEnd/>
            <a:tailEnd type="triangle" w="med" len="med"/>
          </a:ln>
          <a:effectLst/>
        </p:spPr>
        <p:txBody>
          <a:bodyPr wrap="none" anchor="ctr"/>
          <a:lstStyle/>
          <a:p>
            <a:endParaRPr lang="fr-FR"/>
          </a:p>
        </p:txBody>
      </p:sp>
      <p:sp>
        <p:nvSpPr>
          <p:cNvPr id="181448" name="Line 200"/>
          <p:cNvSpPr>
            <a:spLocks noChangeShapeType="1"/>
          </p:cNvSpPr>
          <p:nvPr/>
        </p:nvSpPr>
        <p:spPr bwMode="auto">
          <a:xfrm>
            <a:off x="2123343" y="4448175"/>
            <a:ext cx="4911969" cy="0"/>
          </a:xfrm>
          <a:prstGeom prst="line">
            <a:avLst/>
          </a:prstGeom>
          <a:noFill/>
          <a:ln w="38100">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406"/>
                                        </p:tgtEl>
                                        <p:attrNameLst>
                                          <p:attrName>style.visibility</p:attrName>
                                        </p:attrNameLst>
                                      </p:cBhvr>
                                      <p:to>
                                        <p:strVal val="visible"/>
                                      </p:to>
                                    </p:set>
                                    <p:animEffect transition="in" filter="wipe(left)">
                                      <p:cBhvr>
                                        <p:cTn id="7" dur="500"/>
                                        <p:tgtEl>
                                          <p:spTgt spid="181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439"/>
                                        </p:tgtEl>
                                        <p:attrNameLst>
                                          <p:attrName>style.visibility</p:attrName>
                                        </p:attrNameLst>
                                      </p:cBhvr>
                                      <p:to>
                                        <p:strVal val="visible"/>
                                      </p:to>
                                    </p:set>
                                    <p:animEffect transition="in" filter="wipe(left)">
                                      <p:cBhvr>
                                        <p:cTn id="17" dur="500"/>
                                        <p:tgtEl>
                                          <p:spTgt spid="18143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1446"/>
                                        </p:tgtEl>
                                        <p:attrNameLst>
                                          <p:attrName>style.visibility</p:attrName>
                                        </p:attrNameLst>
                                      </p:cBhvr>
                                      <p:to>
                                        <p:strVal val="visible"/>
                                      </p:to>
                                    </p:set>
                                    <p:animEffect transition="in" filter="wipe(left)">
                                      <p:cBhvr>
                                        <p:cTn id="30" dur="500"/>
                                        <p:tgtEl>
                                          <p:spTgt spid="1814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1447"/>
                                        </p:tgtEl>
                                        <p:attrNameLst>
                                          <p:attrName>style.visibility</p:attrName>
                                        </p:attrNameLst>
                                      </p:cBhvr>
                                      <p:to>
                                        <p:strVal val="visible"/>
                                      </p:to>
                                    </p:set>
                                    <p:animEffect transition="in" filter="wipe(down)">
                                      <p:cBhvr>
                                        <p:cTn id="35" dur="500"/>
                                        <p:tgtEl>
                                          <p:spTgt spid="18144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1448"/>
                                        </p:tgtEl>
                                        <p:attrNameLst>
                                          <p:attrName>style.visibility</p:attrName>
                                        </p:attrNameLst>
                                      </p:cBhvr>
                                      <p:to>
                                        <p:strVal val="visible"/>
                                      </p:to>
                                    </p:set>
                                    <p:animEffect transition="in" filter="wipe(left)">
                                      <p:cBhvr>
                                        <p:cTn id="39" dur="500"/>
                                        <p:tgtEl>
                                          <p:spTgt spid="18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06" grpId="0" animBg="1"/>
      <p:bldP spid="181439" grpId="0" animBg="1"/>
      <p:bldP spid="181446" grpId="0" animBg="1"/>
      <p:bldP spid="181447" grpId="0" animBg="1"/>
      <p:bldP spid="1814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TEMPS DISCRET</a:t>
            </a:r>
          </a:p>
        </p:txBody>
      </p:sp>
      <p:sp>
        <p:nvSpPr>
          <p:cNvPr id="3" name="ZoneTexte 2"/>
          <p:cNvSpPr txBox="1"/>
          <p:nvPr/>
        </p:nvSpPr>
        <p:spPr>
          <a:xfrm>
            <a:off x="0" y="714356"/>
            <a:ext cx="9144000" cy="1015663"/>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En traitement numérique les signaux sont d’abord numérisés (échantillonnés et quantifiés). L’échantillonnage dans le domaine temporel conduit à une périodisation dans le domaine spectral.</a:t>
            </a:r>
          </a:p>
        </p:txBody>
      </p:sp>
      <p:graphicFrame>
        <p:nvGraphicFramePr>
          <p:cNvPr id="124930" name="Object 2"/>
          <p:cNvGraphicFramePr>
            <a:graphicFrameLocks noChangeAspect="1"/>
          </p:cNvGraphicFramePr>
          <p:nvPr/>
        </p:nvGraphicFramePr>
        <p:xfrm>
          <a:off x="434975" y="1905000"/>
          <a:ext cx="8251825" cy="2667000"/>
        </p:xfrm>
        <a:graphic>
          <a:graphicData uri="http://schemas.openxmlformats.org/presentationml/2006/ole">
            <mc:AlternateContent xmlns:mc="http://schemas.openxmlformats.org/markup-compatibility/2006">
              <mc:Choice xmlns:v="urn:schemas-microsoft-com:vml" Requires="v">
                <p:oleObj spid="_x0000_s124960" name="Équation" r:id="rId3" imgW="3530520" imgH="1130040" progId="Equation.3">
                  <p:embed/>
                </p:oleObj>
              </mc:Choice>
              <mc:Fallback>
                <p:oleObj name="Équation" r:id="rId3" imgW="3530520" imgH="1130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905000"/>
                        <a:ext cx="825182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ZoneTexte 4"/>
          <p:cNvSpPr txBox="1"/>
          <p:nvPr/>
        </p:nvSpPr>
        <p:spPr>
          <a:xfrm>
            <a:off x="0" y="4714884"/>
            <a:ext cx="9144000" cy="1015663"/>
          </a:xfrm>
          <a:prstGeom prst="rect">
            <a:avLst/>
          </a:prstGeom>
          <a:noFill/>
        </p:spPr>
        <p:txBody>
          <a:bodyPr wrap="square" rtlCol="0">
            <a:spAutoFit/>
          </a:bodyPr>
          <a:lstStyle/>
          <a:p>
            <a:pPr algn="just"/>
            <a:r>
              <a:rPr lang="fr-FR" sz="2000" dirty="0">
                <a:solidFill>
                  <a:srgbClr val="7030A0"/>
                </a:solidFill>
                <a:latin typeface="Times New Roman" pitchFamily="18" charset="0"/>
                <a:cs typeface="Times New Roman" pitchFamily="18" charset="0"/>
              </a:rPr>
              <a:t>Ainsi, lorsque nous avons un signal échantillonné x(</a:t>
            </a:r>
            <a:r>
              <a:rPr lang="fr-FR" sz="2000" dirty="0" err="1">
                <a:solidFill>
                  <a:srgbClr val="7030A0"/>
                </a:solidFill>
                <a:latin typeface="Times New Roman" pitchFamily="18" charset="0"/>
                <a:cs typeface="Times New Roman" pitchFamily="18" charset="0"/>
              </a:rPr>
              <a:t>nTe</a:t>
            </a:r>
            <a:r>
              <a:rPr lang="fr-FR" sz="2000" dirty="0">
                <a:solidFill>
                  <a:srgbClr val="7030A0"/>
                </a:solidFill>
                <a:latin typeface="Times New Roman" pitchFamily="18" charset="0"/>
                <a:cs typeface="Times New Roman" pitchFamily="18" charset="0"/>
              </a:rPr>
              <a:t>) nous appliquons une TFTD (transformée de Fourier à temps discret) qui nous donnera un spectre de Fourier continu par rapport à f mais périodique de période égale à la fréquence d’échantillonnage 1/Te.</a:t>
            </a:r>
          </a:p>
        </p:txBody>
      </p:sp>
      <p:graphicFrame>
        <p:nvGraphicFramePr>
          <p:cNvPr id="6" name="Objet 5"/>
          <p:cNvGraphicFramePr>
            <a:graphicFrameLocks noChangeAspect="1"/>
          </p:cNvGraphicFramePr>
          <p:nvPr/>
        </p:nvGraphicFramePr>
        <p:xfrm>
          <a:off x="2347913" y="6000750"/>
          <a:ext cx="4976812" cy="642938"/>
        </p:xfrm>
        <a:graphic>
          <a:graphicData uri="http://schemas.openxmlformats.org/presentationml/2006/ole">
            <mc:AlternateContent xmlns:mc="http://schemas.openxmlformats.org/markup-compatibility/2006">
              <mc:Choice xmlns:v="urn:schemas-microsoft-com:vml" Requires="v">
                <p:oleObj spid="_x0000_s124961" name="Équation" r:id="rId5" imgW="2654280" imgH="342720" progId="Equation.3">
                  <p:embed/>
                </p:oleObj>
              </mc:Choice>
              <mc:Fallback>
                <p:oleObj name="Équation" r:id="rId5" imgW="2654280" imgH="3427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913" y="6000750"/>
                        <a:ext cx="4976812"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LIMITATIONS DE LA TRANSFORMEE DE FOURIER</a:t>
            </a: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Tout ce que nous venons de voir à propos de la transformée de Fourier et de ses versions discrètes présente des limitations de taille pour une analyse spectrale correcte et efficace sur des données mesurées et/ou observées représentant des variations de phénomènes naturels réels tels que le son, l’image, ….etc. Parmi ces limitations qui vont rendre une analyse spectrale par cet outil et de cette manière irréalisable ou  impossible:</a:t>
            </a:r>
          </a:p>
          <a:p>
            <a:pPr algn="just"/>
            <a:endParaRPr lang="fr-FR" sz="2200" dirty="0">
              <a:latin typeface="Times New Roman" pitchFamily="18" charset="0"/>
              <a:cs typeface="Times New Roman" pitchFamily="18" charset="0"/>
            </a:endParaRPr>
          </a:p>
          <a:p>
            <a:pPr marL="457200" indent="-457200" algn="just">
              <a:buAutoNum type="arabicPeriod"/>
            </a:pPr>
            <a:r>
              <a:rPr lang="fr-FR" sz="2200" dirty="0">
                <a:solidFill>
                  <a:srgbClr val="002060"/>
                </a:solidFill>
                <a:latin typeface="Times New Roman" pitchFamily="18" charset="0"/>
                <a:cs typeface="Times New Roman" pitchFamily="18" charset="0"/>
              </a:rPr>
              <a:t>La transformée de Fourier ou intégrale de Fourier peut ne pas converger</a:t>
            </a:r>
          </a:p>
          <a:p>
            <a:pPr marL="342900" indent="-342900" algn="just">
              <a:buAutoNum type="arabicPeriod"/>
            </a:pPr>
            <a:endParaRPr lang="fr-FR" sz="2200" dirty="0">
              <a:latin typeface="Times New Roman" pitchFamily="18" charset="0"/>
              <a:cs typeface="Times New Roman" pitchFamily="18" charset="0"/>
            </a:endParaRPr>
          </a:p>
          <a:p>
            <a:pPr marL="342900" indent="-342900" algn="just">
              <a:buAutoNum type="arabicPeriod"/>
            </a:pPr>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L’intégrale de Fourier nécessite la connaissance de tout l’historique du signal pour être calculée</a:t>
            </a:r>
          </a:p>
          <a:p>
            <a:pPr marL="342900" indent="-342900" algn="just">
              <a:buAutoNum type="arabicPeriod"/>
            </a:pPr>
            <a:endParaRPr lang="fr-FR" sz="2200" dirty="0">
              <a:latin typeface="Times New Roman" pitchFamily="18" charset="0"/>
              <a:cs typeface="Times New Roman" pitchFamily="18" charset="0"/>
            </a:endParaRPr>
          </a:p>
          <a:p>
            <a:pPr marL="342900" indent="-342900" algn="just">
              <a:buAutoNum type="arabicPeriod"/>
            </a:pPr>
            <a:r>
              <a:rPr lang="fr-FR" sz="2200" dirty="0">
                <a:solidFill>
                  <a:srgbClr val="00B050"/>
                </a:solidFill>
                <a:latin typeface="Times New Roman" pitchFamily="18" charset="0"/>
                <a:cs typeface="Times New Roman" pitchFamily="18" charset="0"/>
              </a:rPr>
              <a:t>La TF ne nous permet pas de localiser dans le temps, les différentes composantes fréquentielles calculées. Or, les signaux naturels sont généralement non stationnaires.</a:t>
            </a:r>
          </a:p>
          <a:p>
            <a:pPr marL="342900" indent="-342900" algn="just">
              <a:buAutoNum type="arabicPeriod"/>
            </a:pPr>
            <a:endParaRPr lang="fr-FR" sz="2200" dirty="0">
              <a:latin typeface="Times New Roman" pitchFamily="18" charset="0"/>
              <a:cs typeface="Times New Roman" pitchFamily="18" charset="0"/>
            </a:endParaRPr>
          </a:p>
          <a:p>
            <a:pPr marL="342900" indent="-342900" algn="just">
              <a:buAutoNum type="arabicPeriod"/>
            </a:pPr>
            <a:r>
              <a:rPr lang="fr-FR" sz="2200" dirty="0">
                <a:solidFill>
                  <a:schemeClr val="accent6">
                    <a:lumMod val="50000"/>
                  </a:schemeClr>
                </a:solidFill>
                <a:latin typeface="Times New Roman" pitchFamily="18" charset="0"/>
                <a:cs typeface="Times New Roman" pitchFamily="18" charset="0"/>
              </a:rPr>
              <a:t>L’intégrale de Fourier a besoin d’une expression déterministe du signal mesuré. Or, les signaux naturels ont toujours des caractéristiques aléatoires.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000232" y="4857760"/>
            <a:ext cx="557216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bruit blanc centré et Gaussien</a:t>
            </a:r>
          </a:p>
        </p:txBody>
      </p:sp>
      <p:pic>
        <p:nvPicPr>
          <p:cNvPr id="167938" name="Picture 2"/>
          <p:cNvPicPr>
            <a:picLocks noChangeAspect="1" noChangeArrowheads="1"/>
          </p:cNvPicPr>
          <p:nvPr/>
        </p:nvPicPr>
        <p:blipFill>
          <a:blip r:embed="rId2"/>
          <a:srcRect/>
          <a:stretch>
            <a:fillRect/>
          </a:stretch>
        </p:blipFill>
        <p:spPr bwMode="auto">
          <a:xfrm>
            <a:off x="428596" y="2000240"/>
            <a:ext cx="8244832" cy="2376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14356"/>
            <a:ext cx="9144000" cy="3816429"/>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L’analyse spectrale à base de la transformée de Fourier présente plusieurs limitations en particulier, elle se prête mal à l’analyse des signaux non-stationnaires. En effet, la TF détecte la présence des composantes fréquentielles d’un signal </a:t>
            </a:r>
            <a:r>
              <a:rPr lang="fr-FR" sz="2200" b="1" u="sng" dirty="0">
                <a:solidFill>
                  <a:srgbClr val="002060"/>
                </a:solidFill>
                <a:latin typeface="Times New Roman" pitchFamily="18" charset="0"/>
                <a:cs typeface="Times New Roman" pitchFamily="18" charset="0"/>
              </a:rPr>
              <a:t>sans pouvoir les localiser dans le temps.</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cxnSp>
        <p:nvCxnSpPr>
          <p:cNvPr id="5" name="Connecteur droit avec flèche 4"/>
          <p:cNvCxnSpPr/>
          <p:nvPr/>
        </p:nvCxnSpPr>
        <p:spPr>
          <a:xfrm>
            <a:off x="-32" y="3500438"/>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5400000" flipH="1" flipV="1">
            <a:off x="-642180" y="2857496"/>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32" y="2514592"/>
            <a:ext cx="4375053" cy="858129"/>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p:cNvCxnSpPr/>
          <p:nvPr/>
        </p:nvCxnSpPr>
        <p:spPr>
          <a:xfrm>
            <a:off x="2071670" y="2927346"/>
            <a:ext cx="500066" cy="1588"/>
          </a:xfrm>
          <a:prstGeom prst="straightConnector1">
            <a:avLst/>
          </a:prstGeom>
          <a:ln w="285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3259" y="2571744"/>
            <a:ext cx="428628" cy="430887"/>
          </a:xfrm>
          <a:prstGeom prst="rect">
            <a:avLst/>
          </a:prstGeom>
          <a:noFill/>
        </p:spPr>
        <p:txBody>
          <a:bodyPr wrap="square" rtlCol="0">
            <a:spAutoFit/>
          </a:bodyPr>
          <a:lstStyle/>
          <a:p>
            <a:r>
              <a:rPr lang="fr-FR" dirty="0">
                <a:sym typeface="Symbol"/>
              </a:rPr>
              <a:t></a:t>
            </a:r>
            <a:r>
              <a:rPr lang="fr-FR" sz="2200" b="1" dirty="0">
                <a:solidFill>
                  <a:srgbClr val="002060"/>
                </a:solidFill>
                <a:latin typeface="Times New Roman" pitchFamily="18" charset="0"/>
                <a:cs typeface="Times New Roman" pitchFamily="18" charset="0"/>
                <a:sym typeface="Symbol"/>
              </a:rPr>
              <a:t></a:t>
            </a:r>
            <a:endParaRPr lang="fr-FR" sz="2200" b="1" dirty="0">
              <a:solidFill>
                <a:srgbClr val="002060"/>
              </a:solidFill>
              <a:latin typeface="Times New Roman" pitchFamily="18" charset="0"/>
              <a:cs typeface="Times New Roman" pitchFamily="18" charset="0"/>
            </a:endParaRPr>
          </a:p>
        </p:txBody>
      </p:sp>
      <p:cxnSp>
        <p:nvCxnSpPr>
          <p:cNvPr id="14" name="Connecteur droit avec flèche 13"/>
          <p:cNvCxnSpPr/>
          <p:nvPr/>
        </p:nvCxnSpPr>
        <p:spPr>
          <a:xfrm>
            <a:off x="71406" y="2428868"/>
            <a:ext cx="4286280" cy="1588"/>
          </a:xfrm>
          <a:prstGeom prst="straightConnector1">
            <a:avLst/>
          </a:prstGeom>
          <a:ln w="28575">
            <a:solidFill>
              <a:srgbClr val="0070C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716069" y="2000240"/>
            <a:ext cx="1000132" cy="430887"/>
          </a:xfrm>
          <a:prstGeom prst="rect">
            <a:avLst/>
          </a:prstGeom>
          <a:noFill/>
        </p:spPr>
        <p:txBody>
          <a:bodyPr wrap="square" rtlCol="0">
            <a:spAutoFit/>
          </a:bodyPr>
          <a:lstStyle/>
          <a:p>
            <a:pPr algn="ctr"/>
            <a:r>
              <a:rPr lang="fr-FR" sz="2200" b="1" dirty="0">
                <a:solidFill>
                  <a:srgbClr val="0070C0"/>
                </a:solidFill>
                <a:latin typeface="Times New Roman" pitchFamily="18" charset="0"/>
                <a:cs typeface="Times New Roman" pitchFamily="18" charset="0"/>
              </a:rPr>
              <a:t>T</a:t>
            </a:r>
          </a:p>
        </p:txBody>
      </p:sp>
      <p:sp>
        <p:nvSpPr>
          <p:cNvPr id="18" name="ZoneTexte 17"/>
          <p:cNvSpPr txBox="1"/>
          <p:nvPr/>
        </p:nvSpPr>
        <p:spPr>
          <a:xfrm>
            <a:off x="3859209" y="3559734"/>
            <a:ext cx="928694" cy="369332"/>
          </a:xfrm>
          <a:prstGeom prst="rect">
            <a:avLst/>
          </a:prstGeom>
          <a:noFill/>
        </p:spPr>
        <p:txBody>
          <a:bodyPr wrap="square" rtlCol="0">
            <a:spAutoFit/>
          </a:bodyPr>
          <a:lstStyle/>
          <a:p>
            <a:r>
              <a:rPr lang="fr-FR" b="1" dirty="0"/>
              <a:t>temps</a:t>
            </a:r>
          </a:p>
        </p:txBody>
      </p:sp>
      <p:cxnSp>
        <p:nvCxnSpPr>
          <p:cNvPr id="15" name="Connecteur droit avec flèche 14"/>
          <p:cNvCxnSpPr/>
          <p:nvPr/>
        </p:nvCxnSpPr>
        <p:spPr>
          <a:xfrm>
            <a:off x="4645027" y="3499644"/>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001290" y="285670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2462" y="3559734"/>
            <a:ext cx="1143008" cy="369332"/>
          </a:xfrm>
          <a:prstGeom prst="rect">
            <a:avLst/>
          </a:prstGeom>
          <a:noFill/>
        </p:spPr>
        <p:txBody>
          <a:bodyPr wrap="square" rtlCol="0">
            <a:spAutoFit/>
          </a:bodyPr>
          <a:lstStyle/>
          <a:p>
            <a:r>
              <a:rPr lang="fr-FR" b="1" dirty="0"/>
              <a:t>fréquence</a:t>
            </a:r>
          </a:p>
        </p:txBody>
      </p:sp>
      <p:sp>
        <p:nvSpPr>
          <p:cNvPr id="22" name="ZoneTexte 21"/>
          <p:cNvSpPr txBox="1"/>
          <p:nvPr/>
        </p:nvSpPr>
        <p:spPr>
          <a:xfrm>
            <a:off x="4786314" y="2071678"/>
            <a:ext cx="928694" cy="369332"/>
          </a:xfrm>
          <a:prstGeom prst="rect">
            <a:avLst/>
          </a:prstGeom>
          <a:noFill/>
        </p:spPr>
        <p:txBody>
          <a:bodyPr wrap="square" rtlCol="0">
            <a:spAutoFit/>
          </a:bodyPr>
          <a:lstStyle/>
          <a:p>
            <a:r>
              <a:rPr lang="fr-FR" b="1" dirty="0">
                <a:solidFill>
                  <a:srgbClr val="7030A0"/>
                </a:solidFill>
              </a:rPr>
              <a:t>Spectre</a:t>
            </a:r>
          </a:p>
        </p:txBody>
      </p:sp>
      <p:sp>
        <p:nvSpPr>
          <p:cNvPr id="23" name="Forme libre 22"/>
          <p:cNvSpPr/>
          <p:nvPr/>
        </p:nvSpPr>
        <p:spPr>
          <a:xfrm>
            <a:off x="4628271" y="2504049"/>
            <a:ext cx="2799471" cy="1033976"/>
          </a:xfrm>
          <a:custGeom>
            <a:avLst/>
            <a:gdLst>
              <a:gd name="connsiteX0" fmla="*/ 0 w 2799471"/>
              <a:gd name="connsiteY0" fmla="*/ 0 h 1033976"/>
              <a:gd name="connsiteX1" fmla="*/ 365760 w 2799471"/>
              <a:gd name="connsiteY1" fmla="*/ 196948 h 1033976"/>
              <a:gd name="connsiteX2" fmla="*/ 548640 w 2799471"/>
              <a:gd name="connsiteY2" fmla="*/ 422031 h 1033976"/>
              <a:gd name="connsiteX3" fmla="*/ 675249 w 2799471"/>
              <a:gd name="connsiteY3" fmla="*/ 689317 h 1033976"/>
              <a:gd name="connsiteX4" fmla="*/ 731520 w 2799471"/>
              <a:gd name="connsiteY4" fmla="*/ 886265 h 1033976"/>
              <a:gd name="connsiteX5" fmla="*/ 815926 w 2799471"/>
              <a:gd name="connsiteY5" fmla="*/ 970671 h 1033976"/>
              <a:gd name="connsiteX6" fmla="*/ 942535 w 2799471"/>
              <a:gd name="connsiteY6" fmla="*/ 956603 h 1033976"/>
              <a:gd name="connsiteX7" fmla="*/ 998806 w 2799471"/>
              <a:gd name="connsiteY7" fmla="*/ 886265 h 1033976"/>
              <a:gd name="connsiteX8" fmla="*/ 1167618 w 2799471"/>
              <a:gd name="connsiteY8" fmla="*/ 900333 h 1033976"/>
              <a:gd name="connsiteX9" fmla="*/ 1237957 w 2799471"/>
              <a:gd name="connsiteY9" fmla="*/ 1012874 h 1033976"/>
              <a:gd name="connsiteX10" fmla="*/ 1350498 w 2799471"/>
              <a:gd name="connsiteY10" fmla="*/ 970671 h 1033976"/>
              <a:gd name="connsiteX11" fmla="*/ 1448972 w 2799471"/>
              <a:gd name="connsiteY11" fmla="*/ 633046 h 1033976"/>
              <a:gd name="connsiteX12" fmla="*/ 1491175 w 2799471"/>
              <a:gd name="connsiteY12" fmla="*/ 534573 h 1033976"/>
              <a:gd name="connsiteX13" fmla="*/ 1561514 w 2799471"/>
              <a:gd name="connsiteY13" fmla="*/ 703385 h 1033976"/>
              <a:gd name="connsiteX14" fmla="*/ 1702191 w 2799471"/>
              <a:gd name="connsiteY14" fmla="*/ 900333 h 1033976"/>
              <a:gd name="connsiteX15" fmla="*/ 1828800 w 2799471"/>
              <a:gd name="connsiteY15" fmla="*/ 984739 h 1033976"/>
              <a:gd name="connsiteX16" fmla="*/ 1969477 w 2799471"/>
              <a:gd name="connsiteY16" fmla="*/ 942536 h 1033976"/>
              <a:gd name="connsiteX17" fmla="*/ 2011680 w 2799471"/>
              <a:gd name="connsiteY17" fmla="*/ 872197 h 1033976"/>
              <a:gd name="connsiteX18" fmla="*/ 2152357 w 2799471"/>
              <a:gd name="connsiteY18" fmla="*/ 914400 h 1033976"/>
              <a:gd name="connsiteX19" fmla="*/ 2208627 w 2799471"/>
              <a:gd name="connsiteY19" fmla="*/ 942536 h 1033976"/>
              <a:gd name="connsiteX20" fmla="*/ 2335237 w 2799471"/>
              <a:gd name="connsiteY20" fmla="*/ 998806 h 1033976"/>
              <a:gd name="connsiteX21" fmla="*/ 2405575 w 2799471"/>
              <a:gd name="connsiteY21" fmla="*/ 970671 h 1033976"/>
              <a:gd name="connsiteX22" fmla="*/ 2433711 w 2799471"/>
              <a:gd name="connsiteY22" fmla="*/ 984739 h 1033976"/>
              <a:gd name="connsiteX23" fmla="*/ 2799471 w 2799471"/>
              <a:gd name="connsiteY23" fmla="*/ 886265 h 1033976"/>
              <a:gd name="connsiteX24" fmla="*/ 2799471 w 2799471"/>
              <a:gd name="connsiteY24" fmla="*/ 886265 h 1033976"/>
              <a:gd name="connsiteX25" fmla="*/ 2771335 w 2799471"/>
              <a:gd name="connsiteY25" fmla="*/ 900333 h 1033976"/>
              <a:gd name="connsiteX26" fmla="*/ 2799471 w 2799471"/>
              <a:gd name="connsiteY26" fmla="*/ 914400 h 103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99471" h="1033976">
                <a:moveTo>
                  <a:pt x="0" y="0"/>
                </a:moveTo>
                <a:cubicBezTo>
                  <a:pt x="137160" y="63305"/>
                  <a:pt x="274320" y="126610"/>
                  <a:pt x="365760" y="196948"/>
                </a:cubicBezTo>
                <a:cubicBezTo>
                  <a:pt x="457200" y="267286"/>
                  <a:pt x="497059" y="339970"/>
                  <a:pt x="548640" y="422031"/>
                </a:cubicBezTo>
                <a:cubicBezTo>
                  <a:pt x="600221" y="504092"/>
                  <a:pt x="644769" y="611945"/>
                  <a:pt x="675249" y="689317"/>
                </a:cubicBezTo>
                <a:cubicBezTo>
                  <a:pt x="705729" y="766689"/>
                  <a:pt x="708074" y="839373"/>
                  <a:pt x="731520" y="886265"/>
                </a:cubicBezTo>
                <a:cubicBezTo>
                  <a:pt x="754966" y="933157"/>
                  <a:pt x="780757" y="958948"/>
                  <a:pt x="815926" y="970671"/>
                </a:cubicBezTo>
                <a:cubicBezTo>
                  <a:pt x="851095" y="982394"/>
                  <a:pt x="912055" y="970671"/>
                  <a:pt x="942535" y="956603"/>
                </a:cubicBezTo>
                <a:cubicBezTo>
                  <a:pt x="973015" y="942535"/>
                  <a:pt x="961292" y="895643"/>
                  <a:pt x="998806" y="886265"/>
                </a:cubicBezTo>
                <a:cubicBezTo>
                  <a:pt x="1036320" y="876887"/>
                  <a:pt x="1127760" y="879232"/>
                  <a:pt x="1167618" y="900333"/>
                </a:cubicBezTo>
                <a:cubicBezTo>
                  <a:pt x="1207477" y="921435"/>
                  <a:pt x="1207477" y="1001151"/>
                  <a:pt x="1237957" y="1012874"/>
                </a:cubicBezTo>
                <a:cubicBezTo>
                  <a:pt x="1268437" y="1024597"/>
                  <a:pt x="1315329" y="1033976"/>
                  <a:pt x="1350498" y="970671"/>
                </a:cubicBezTo>
                <a:cubicBezTo>
                  <a:pt x="1385667" y="907366"/>
                  <a:pt x="1425526" y="705729"/>
                  <a:pt x="1448972" y="633046"/>
                </a:cubicBezTo>
                <a:cubicBezTo>
                  <a:pt x="1472418" y="560363"/>
                  <a:pt x="1472418" y="522850"/>
                  <a:pt x="1491175" y="534573"/>
                </a:cubicBezTo>
                <a:cubicBezTo>
                  <a:pt x="1509932" y="546296"/>
                  <a:pt x="1526345" y="642425"/>
                  <a:pt x="1561514" y="703385"/>
                </a:cubicBezTo>
                <a:cubicBezTo>
                  <a:pt x="1596683" y="764345"/>
                  <a:pt x="1657643" y="853441"/>
                  <a:pt x="1702191" y="900333"/>
                </a:cubicBezTo>
                <a:cubicBezTo>
                  <a:pt x="1746739" y="947225"/>
                  <a:pt x="1784252" y="977705"/>
                  <a:pt x="1828800" y="984739"/>
                </a:cubicBezTo>
                <a:cubicBezTo>
                  <a:pt x="1873348" y="991773"/>
                  <a:pt x="1938997" y="961293"/>
                  <a:pt x="1969477" y="942536"/>
                </a:cubicBezTo>
                <a:cubicBezTo>
                  <a:pt x="1999957" y="923779"/>
                  <a:pt x="1981200" y="876886"/>
                  <a:pt x="2011680" y="872197"/>
                </a:cubicBezTo>
                <a:cubicBezTo>
                  <a:pt x="2042160" y="867508"/>
                  <a:pt x="2119533" y="902677"/>
                  <a:pt x="2152357" y="914400"/>
                </a:cubicBezTo>
                <a:cubicBezTo>
                  <a:pt x="2185181" y="926123"/>
                  <a:pt x="2178147" y="928468"/>
                  <a:pt x="2208627" y="942536"/>
                </a:cubicBezTo>
                <a:cubicBezTo>
                  <a:pt x="2239107" y="956604"/>
                  <a:pt x="2302412" y="994117"/>
                  <a:pt x="2335237" y="998806"/>
                </a:cubicBezTo>
                <a:cubicBezTo>
                  <a:pt x="2368062" y="1003495"/>
                  <a:pt x="2389163" y="973016"/>
                  <a:pt x="2405575" y="970671"/>
                </a:cubicBezTo>
                <a:cubicBezTo>
                  <a:pt x="2421987" y="968327"/>
                  <a:pt x="2368062" y="998807"/>
                  <a:pt x="2433711" y="984739"/>
                </a:cubicBezTo>
                <a:cubicBezTo>
                  <a:pt x="2499360" y="970671"/>
                  <a:pt x="2799471" y="886265"/>
                  <a:pt x="2799471" y="886265"/>
                </a:cubicBezTo>
                <a:lnTo>
                  <a:pt x="2799471" y="886265"/>
                </a:lnTo>
                <a:cubicBezTo>
                  <a:pt x="2794782" y="888610"/>
                  <a:pt x="2771335" y="895644"/>
                  <a:pt x="2771335" y="900333"/>
                </a:cubicBezTo>
                <a:cubicBezTo>
                  <a:pt x="2771335" y="905022"/>
                  <a:pt x="2785403" y="909711"/>
                  <a:pt x="2799471" y="914400"/>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6072198" y="2143116"/>
            <a:ext cx="2714644" cy="892552"/>
          </a:xfrm>
          <a:prstGeom prst="rect">
            <a:avLst/>
          </a:prstGeom>
          <a:noFill/>
        </p:spPr>
        <p:txBody>
          <a:bodyPr wrap="square" rtlCol="0">
            <a:spAutoFit/>
          </a:bodyPr>
          <a:lstStyle/>
          <a:p>
            <a:pPr algn="just"/>
            <a:r>
              <a:rPr lang="fr-FR" sz="2000" b="1" dirty="0">
                <a:solidFill>
                  <a:srgbClr val="00B050"/>
                </a:solidFill>
                <a:latin typeface="Tahoma" pitchFamily="34" charset="0"/>
                <a:ea typeface="Tahoma" pitchFamily="34" charset="0"/>
                <a:cs typeface="Tahoma" pitchFamily="34" charset="0"/>
                <a:sym typeface="Symbol"/>
              </a:rPr>
              <a:t></a:t>
            </a:r>
            <a:r>
              <a:rPr lang="fr-FR" sz="1600" b="1" dirty="0">
                <a:solidFill>
                  <a:srgbClr val="00B050"/>
                </a:solidFill>
                <a:latin typeface="Tahoma" pitchFamily="34" charset="0"/>
                <a:ea typeface="Tahoma" pitchFamily="34" charset="0"/>
                <a:cs typeface="Tahoma" pitchFamily="34" charset="0"/>
              </a:rPr>
              <a:t> bandes fréquentielles présentent dans le signal analysé</a:t>
            </a:r>
          </a:p>
        </p:txBody>
      </p:sp>
      <p:cxnSp>
        <p:nvCxnSpPr>
          <p:cNvPr id="26" name="Connecteur droit avec flèche 25"/>
          <p:cNvCxnSpPr/>
          <p:nvPr/>
        </p:nvCxnSpPr>
        <p:spPr>
          <a:xfrm rot="10800000" flipV="1">
            <a:off x="4929190" y="2643182"/>
            <a:ext cx="1000132" cy="357190"/>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5400000">
            <a:off x="6143636" y="3071810"/>
            <a:ext cx="357190" cy="357190"/>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0" y="4143380"/>
            <a:ext cx="9144000" cy="1938992"/>
          </a:xfrm>
          <a:prstGeom prst="rect">
            <a:avLst/>
          </a:prstGeom>
          <a:noFill/>
        </p:spPr>
        <p:txBody>
          <a:bodyPr wrap="square" rtlCol="0">
            <a:spAutoFit/>
          </a:bodyPr>
          <a:lstStyle/>
          <a:p>
            <a:pPr algn="just"/>
            <a:r>
              <a:rPr lang="fr-FR" dirty="0">
                <a:solidFill>
                  <a:srgbClr val="7030A0"/>
                </a:solidFill>
                <a:latin typeface="Tahoma" pitchFamily="34" charset="0"/>
                <a:ea typeface="Tahoma" pitchFamily="34" charset="0"/>
                <a:cs typeface="Tahoma" pitchFamily="34" charset="0"/>
              </a:rPr>
              <a:t>Dans l’exemple ci-dessus, la TF nous permet de détecter la présence des différentes composantes fréquentielles du signal mais elle ne peut pas préciser les instants de leurs présences ou leur disparitions dans le signal.</a:t>
            </a:r>
          </a:p>
          <a:p>
            <a:pPr algn="just"/>
            <a:endParaRPr lang="fr-FR" sz="2200" dirty="0">
              <a:solidFill>
                <a:srgbClr val="0070C0"/>
              </a:solidFill>
              <a:latin typeface="Times New Roman" pitchFamily="18" charset="0"/>
              <a:ea typeface="Tahoma" pitchFamily="34" charset="0"/>
              <a:cs typeface="Times New Roman" pitchFamily="18" charset="0"/>
            </a:endParaRPr>
          </a:p>
          <a:p>
            <a:pPr algn="just"/>
            <a:r>
              <a:rPr lang="fr-FR" sz="2200" dirty="0">
                <a:solidFill>
                  <a:srgbClr val="0070C0"/>
                </a:solidFill>
                <a:latin typeface="Times New Roman" pitchFamily="18" charset="0"/>
                <a:ea typeface="Tahoma" pitchFamily="34" charset="0"/>
                <a:cs typeface="Times New Roman" pitchFamily="18" charset="0"/>
              </a:rPr>
              <a:t>Pour pallier à cet inconvénients une transformée de Fourier à court terme a été proposée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714356"/>
            <a:ext cx="9144000" cy="5447645"/>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La transformée de Fourier à court terme ou TFCT (STFT : Short-Time Fourier </a:t>
            </a:r>
            <a:r>
              <a:rPr lang="fr-FR" sz="2200" dirty="0" err="1">
                <a:solidFill>
                  <a:srgbClr val="0070C0"/>
                </a:solidFill>
                <a:latin typeface="Times New Roman" pitchFamily="18" charset="0"/>
                <a:cs typeface="Times New Roman" pitchFamily="18" charset="0"/>
              </a:rPr>
              <a:t>Transform</a:t>
            </a:r>
            <a:r>
              <a:rPr lang="fr-FR" sz="2200" dirty="0">
                <a:solidFill>
                  <a:srgbClr val="0070C0"/>
                </a:solidFill>
                <a:latin typeface="Times New Roman" pitchFamily="18" charset="0"/>
                <a:cs typeface="Times New Roman" pitchFamily="18" charset="0"/>
              </a:rPr>
              <a:t>) est un outil pertinent utilisé en particulier  pour le traitement des signaux audio notamment les signaux de parole. </a:t>
            </a:r>
          </a:p>
          <a:p>
            <a:pPr algn="just"/>
            <a:endParaRPr lang="fr-FR" sz="2200" dirty="0">
              <a:solidFill>
                <a:srgbClr val="0070C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Cette transformation fait partie des transformations temps-fréquences qui spécifient une amplitude complexe en fonction du temps et de la fréquence pour tout signal. </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Pour étudier cette transformation, supposons que nous avons un signal discret x(n) d’une durée assez longue (N: nombre d’échantillons important). Au lieu d’appliquer la TFTD (Transformée de Fourier à temps discrets) sur tout le signal nous allons le ‘’morceler’’  en petits blocs à l’aide d’une fenêtre w(n) (par exemple une fenêtre de </a:t>
            </a:r>
            <a:r>
              <a:rPr lang="fr-FR" sz="2200" dirty="0" err="1">
                <a:solidFill>
                  <a:srgbClr val="7030A0"/>
                </a:solidFill>
                <a:latin typeface="Times New Roman" pitchFamily="18" charset="0"/>
                <a:cs typeface="Times New Roman" pitchFamily="18" charset="0"/>
              </a:rPr>
              <a:t>Hamming</a:t>
            </a:r>
            <a:r>
              <a:rPr lang="fr-FR" sz="2200" dirty="0">
                <a:solidFill>
                  <a:srgbClr val="7030A0"/>
                </a:solidFill>
                <a:latin typeface="Times New Roman" pitchFamily="18" charset="0"/>
                <a:cs typeface="Times New Roman" pitchFamily="18" charset="0"/>
              </a:rPr>
              <a:t> de M échantillons où M &lt;&lt; N) et on appliquera la TFTD à chacun de ces blocs séparément (deux TFTD successives sont espacées de R échantillons) :  </a:t>
            </a:r>
          </a:p>
          <a:p>
            <a:endParaRPr lang="fr-FR" dirty="0"/>
          </a:p>
        </p:txBody>
      </p:sp>
      <p:graphicFrame>
        <p:nvGraphicFramePr>
          <p:cNvPr id="5" name="Objet 4"/>
          <p:cNvGraphicFramePr>
            <a:graphicFrameLocks noChangeAspect="1"/>
          </p:cNvGraphicFramePr>
          <p:nvPr/>
        </p:nvGraphicFramePr>
        <p:xfrm>
          <a:off x="71406" y="5972194"/>
          <a:ext cx="6839515" cy="671516"/>
        </p:xfrm>
        <a:graphic>
          <a:graphicData uri="http://schemas.openxmlformats.org/presentationml/2006/ole">
            <mc:AlternateContent xmlns:mc="http://schemas.openxmlformats.org/markup-compatibility/2006">
              <mc:Choice xmlns:v="urn:schemas-microsoft-com:vml" Requires="v">
                <p:oleObj spid="_x0000_s113696" name="Équation" r:id="rId3" imgW="3492360" imgH="342720" progId="Equation.3">
                  <p:embed/>
                </p:oleObj>
              </mc:Choice>
              <mc:Fallback>
                <p:oleObj name="Équation" r:id="rId3" imgW="349236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6" y="5972194"/>
                        <a:ext cx="6839515" cy="67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p:cNvGraphicFramePr>
            <a:graphicFrameLocks noChangeAspect="1"/>
          </p:cNvGraphicFramePr>
          <p:nvPr/>
        </p:nvGraphicFramePr>
        <p:xfrm>
          <a:off x="7358082" y="5929330"/>
          <a:ext cx="1757375" cy="428628"/>
        </p:xfrm>
        <a:graphic>
          <a:graphicData uri="http://schemas.openxmlformats.org/presentationml/2006/ole">
            <mc:AlternateContent xmlns:mc="http://schemas.openxmlformats.org/markup-compatibility/2006">
              <mc:Choice xmlns:v="urn:schemas-microsoft-com:vml" Requires="v">
                <p:oleObj spid="_x0000_s113697" name="Équation" r:id="rId5" imgW="1041120" imgH="253800" progId="Equation.3">
                  <p:embed/>
                </p:oleObj>
              </mc:Choice>
              <mc:Fallback>
                <p:oleObj name="Équation" r:id="rId5" imgW="104112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82" y="5929330"/>
                        <a:ext cx="1757375"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6929454" y="5998509"/>
            <a:ext cx="785818" cy="430887"/>
          </a:xfrm>
          <a:prstGeom prst="rect">
            <a:avLst/>
          </a:prstGeom>
          <a:noFill/>
        </p:spPr>
        <p:txBody>
          <a:bodyPr wrap="square" rtlCol="0">
            <a:spAutoFit/>
          </a:bodyPr>
          <a:lstStyle/>
          <a:p>
            <a:r>
              <a:rPr lang="fr-FR" sz="2200" b="1" dirty="0">
                <a:solidFill>
                  <a:srgbClr val="C00000"/>
                </a:solidFill>
              </a:rPr>
              <a:t>où</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714356"/>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Si la fenêtre utilisée pour découper le signal en segments, vérifie bien la condition:</a:t>
            </a:r>
          </a:p>
        </p:txBody>
      </p:sp>
      <p:graphicFrame>
        <p:nvGraphicFramePr>
          <p:cNvPr id="5" name="Objet 4"/>
          <p:cNvGraphicFramePr>
            <a:graphicFrameLocks noChangeAspect="1"/>
          </p:cNvGraphicFramePr>
          <p:nvPr/>
        </p:nvGraphicFramePr>
        <p:xfrm>
          <a:off x="857224" y="2214554"/>
          <a:ext cx="6839515" cy="671516"/>
        </p:xfrm>
        <a:graphic>
          <a:graphicData uri="http://schemas.openxmlformats.org/presentationml/2006/ole">
            <mc:AlternateContent xmlns:mc="http://schemas.openxmlformats.org/markup-compatibility/2006">
              <mc:Choice xmlns:v="urn:schemas-microsoft-com:vml" Requires="v">
                <p:oleObj spid="_x0000_s114754" name="Équation" r:id="rId3" imgW="3492360" imgH="342720" progId="Equation.3">
                  <p:embed/>
                </p:oleObj>
              </mc:Choice>
              <mc:Fallback>
                <p:oleObj name="Équation" r:id="rId3" imgW="349236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214554"/>
                        <a:ext cx="6839515" cy="67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4"/>
          <p:cNvGraphicFramePr>
            <a:graphicFrameLocks noChangeAspect="1"/>
          </p:cNvGraphicFramePr>
          <p:nvPr/>
        </p:nvGraphicFramePr>
        <p:xfrm>
          <a:off x="642910" y="3643314"/>
          <a:ext cx="8156575" cy="895350"/>
        </p:xfrm>
        <a:graphic>
          <a:graphicData uri="http://schemas.openxmlformats.org/presentationml/2006/ole">
            <mc:AlternateContent xmlns:mc="http://schemas.openxmlformats.org/markup-compatibility/2006">
              <mc:Choice xmlns:v="urn:schemas-microsoft-com:vml" Requires="v">
                <p:oleObj spid="_x0000_s114755" name="Équation" r:id="rId5" imgW="4165560" imgH="457200" progId="Equation.3">
                  <p:embed/>
                </p:oleObj>
              </mc:Choice>
              <mc:Fallback>
                <p:oleObj name="Équation" r:id="rId5" imgW="416556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3643314"/>
                        <a:ext cx="8156575"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ccolade fermante 8"/>
          <p:cNvSpPr/>
          <p:nvPr/>
        </p:nvSpPr>
        <p:spPr>
          <a:xfrm rot="5400000">
            <a:off x="6607983" y="3821909"/>
            <a:ext cx="500066" cy="157163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6572264" y="4936821"/>
            <a:ext cx="1357322" cy="492443"/>
          </a:xfrm>
          <a:prstGeom prst="rect">
            <a:avLst/>
          </a:prstGeom>
          <a:noFill/>
        </p:spPr>
        <p:txBody>
          <a:bodyPr wrap="square" rtlCol="0">
            <a:spAutoFit/>
          </a:bodyPr>
          <a:lstStyle/>
          <a:p>
            <a:r>
              <a:rPr lang="fr-FR" sz="2600" b="1" dirty="0">
                <a:solidFill>
                  <a:srgbClr val="C00000"/>
                </a:solidFill>
              </a:rPr>
              <a:t>= 1</a:t>
            </a:r>
          </a:p>
        </p:txBody>
      </p:sp>
      <p:graphicFrame>
        <p:nvGraphicFramePr>
          <p:cNvPr id="50181" name="Object 5"/>
          <p:cNvGraphicFramePr>
            <a:graphicFrameLocks noChangeAspect="1"/>
          </p:cNvGraphicFramePr>
          <p:nvPr/>
        </p:nvGraphicFramePr>
        <p:xfrm>
          <a:off x="2143108" y="6065898"/>
          <a:ext cx="4537093" cy="720688"/>
        </p:xfrm>
        <a:graphic>
          <a:graphicData uri="http://schemas.openxmlformats.org/presentationml/2006/ole">
            <mc:AlternateContent xmlns:mc="http://schemas.openxmlformats.org/markup-compatibility/2006">
              <mc:Choice xmlns:v="urn:schemas-microsoft-com:vml" Requires="v">
                <p:oleObj spid="_x0000_s114756" name="Équation" r:id="rId7" imgW="2158920" imgH="342720" progId="Equation.3">
                  <p:embed/>
                </p:oleObj>
              </mc:Choice>
              <mc:Fallback>
                <p:oleObj name="Équation" r:id="rId7" imgW="2158920" imgH="3427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08" y="6065898"/>
                        <a:ext cx="4537093" cy="7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6"/>
          <p:cNvGraphicFramePr>
            <a:graphicFrameLocks noChangeAspect="1"/>
          </p:cNvGraphicFramePr>
          <p:nvPr/>
        </p:nvGraphicFramePr>
        <p:xfrm>
          <a:off x="3786182" y="1142984"/>
          <a:ext cx="1757362" cy="428625"/>
        </p:xfrm>
        <a:graphic>
          <a:graphicData uri="http://schemas.openxmlformats.org/presentationml/2006/ole">
            <mc:AlternateContent xmlns:mc="http://schemas.openxmlformats.org/markup-compatibility/2006">
              <mc:Choice xmlns:v="urn:schemas-microsoft-com:vml" Requires="v">
                <p:oleObj spid="_x0000_s114757" name="Équation" r:id="rId9" imgW="1041120" imgH="253800" progId="Equation.3">
                  <p:embed/>
                </p:oleObj>
              </mc:Choice>
              <mc:Fallback>
                <p:oleObj name="Équation" r:id="rId9" imgW="104112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2" y="1142984"/>
                        <a:ext cx="175736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1643050"/>
            <a:ext cx="9144000" cy="430887"/>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Et en sachant que chaque segment du signal aura une TFTD de la forme :</a:t>
            </a:r>
          </a:p>
        </p:txBody>
      </p:sp>
      <p:sp>
        <p:nvSpPr>
          <p:cNvPr id="13" name="ZoneTexte 12"/>
          <p:cNvSpPr txBox="1"/>
          <p:nvPr/>
        </p:nvSpPr>
        <p:spPr>
          <a:xfrm>
            <a:off x="-32" y="3069551"/>
            <a:ext cx="9144000" cy="430887"/>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Alors la somme de toutes les TFTD des différents segments du signal sera égale</a:t>
            </a:r>
          </a:p>
        </p:txBody>
      </p:sp>
      <p:sp>
        <p:nvSpPr>
          <p:cNvPr id="14" name="ZoneTexte 13"/>
          <p:cNvSpPr txBox="1"/>
          <p:nvPr/>
        </p:nvSpPr>
        <p:spPr>
          <a:xfrm>
            <a:off x="0" y="5286388"/>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 qui nous permet de vérifier, quand la contrainte sur la fenêtre est vérifiée, que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p:cNvCxnSpPr/>
          <p:nvPr/>
        </p:nvCxnSpPr>
        <p:spPr>
          <a:xfrm>
            <a:off x="1858944" y="3429000"/>
            <a:ext cx="521338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rot="5400000" flipH="1" flipV="1">
            <a:off x="1002879" y="2571347"/>
            <a:ext cx="171371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orme libre 3"/>
          <p:cNvSpPr/>
          <p:nvPr/>
        </p:nvSpPr>
        <p:spPr>
          <a:xfrm>
            <a:off x="1930382" y="2014526"/>
            <a:ext cx="4944969" cy="1271598"/>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orme libre 11"/>
          <p:cNvSpPr/>
          <p:nvPr/>
        </p:nvSpPr>
        <p:spPr>
          <a:xfrm>
            <a:off x="150175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185894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15"/>
          <p:cNvSpPr/>
          <p:nvPr/>
        </p:nvSpPr>
        <p:spPr>
          <a:xfrm>
            <a:off x="22161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257332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293051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Forme libre 19"/>
          <p:cNvSpPr/>
          <p:nvPr/>
        </p:nvSpPr>
        <p:spPr>
          <a:xfrm>
            <a:off x="328770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orme libre 21"/>
          <p:cNvSpPr/>
          <p:nvPr/>
        </p:nvSpPr>
        <p:spPr>
          <a:xfrm>
            <a:off x="364489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a:off x="400208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435927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471646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507365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43084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Forme libre 28"/>
          <p:cNvSpPr/>
          <p:nvPr/>
        </p:nvSpPr>
        <p:spPr>
          <a:xfrm>
            <a:off x="57880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614522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2" name="ZoneTexte 31"/>
          <p:cNvSpPr txBox="1"/>
          <p:nvPr/>
        </p:nvSpPr>
        <p:spPr>
          <a:xfrm>
            <a:off x="6715140" y="3429000"/>
            <a:ext cx="928694" cy="369332"/>
          </a:xfrm>
          <a:prstGeom prst="rect">
            <a:avLst/>
          </a:prstGeom>
          <a:noFill/>
        </p:spPr>
        <p:txBody>
          <a:bodyPr wrap="square" rtlCol="0">
            <a:spAutoFit/>
          </a:bodyPr>
          <a:lstStyle/>
          <a:p>
            <a:r>
              <a:rPr lang="fr-FR" b="1" dirty="0"/>
              <a:t>temps</a:t>
            </a:r>
          </a:p>
        </p:txBody>
      </p:sp>
      <p:sp>
        <p:nvSpPr>
          <p:cNvPr id="33" name="ZoneTexte 32"/>
          <p:cNvSpPr txBox="1"/>
          <p:nvPr/>
        </p:nvSpPr>
        <p:spPr>
          <a:xfrm>
            <a:off x="2714612" y="642918"/>
            <a:ext cx="4857784" cy="369332"/>
          </a:xfrm>
          <a:prstGeom prst="rect">
            <a:avLst/>
          </a:prstGeom>
          <a:noFill/>
        </p:spPr>
        <p:txBody>
          <a:bodyPr wrap="square" rtlCol="0">
            <a:spAutoFit/>
          </a:bodyPr>
          <a:lstStyle/>
          <a:p>
            <a:r>
              <a:rPr lang="fr-FR" b="1" dirty="0">
                <a:solidFill>
                  <a:srgbClr val="0070C0"/>
                </a:solidFill>
              </a:rPr>
              <a:t>La fenêtre w(n-</a:t>
            </a:r>
            <a:r>
              <a:rPr lang="fr-FR" b="1" dirty="0" err="1">
                <a:solidFill>
                  <a:srgbClr val="0070C0"/>
                </a:solidFill>
              </a:rPr>
              <a:t>mR</a:t>
            </a:r>
            <a:r>
              <a:rPr lang="fr-FR" b="1" dirty="0">
                <a:solidFill>
                  <a:srgbClr val="0070C0"/>
                </a:solidFill>
              </a:rPr>
              <a:t>) avec différents décalages R</a:t>
            </a:r>
          </a:p>
        </p:txBody>
      </p:sp>
      <p:cxnSp>
        <p:nvCxnSpPr>
          <p:cNvPr id="35" name="Connecteur droit avec flèche 34"/>
          <p:cNvCxnSpPr>
            <a:endCxn id="12" idx="2"/>
          </p:cNvCxnSpPr>
          <p:nvPr/>
        </p:nvCxnSpPr>
        <p:spPr>
          <a:xfrm rot="10800000" flipV="1">
            <a:off x="1802140" y="1071545"/>
            <a:ext cx="2412670" cy="10013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0" idx="3"/>
          </p:cNvCxnSpPr>
          <p:nvPr/>
        </p:nvCxnSpPr>
        <p:spPr>
          <a:xfrm rot="5400000">
            <a:off x="3497046" y="1330114"/>
            <a:ext cx="976332" cy="459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6200000" flipH="1">
            <a:off x="4214810" y="1071546"/>
            <a:ext cx="857256" cy="85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30" idx="2"/>
          </p:cNvCxnSpPr>
          <p:nvPr/>
        </p:nvCxnSpPr>
        <p:spPr>
          <a:xfrm>
            <a:off x="4143372" y="1000108"/>
            <a:ext cx="2302238" cy="1072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1428728" y="3500438"/>
            <a:ext cx="78581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14348" y="3488296"/>
            <a:ext cx="2571768" cy="369332"/>
          </a:xfrm>
          <a:prstGeom prst="rect">
            <a:avLst/>
          </a:prstGeom>
          <a:noFill/>
        </p:spPr>
        <p:txBody>
          <a:bodyPr wrap="square" rtlCol="0">
            <a:spAutoFit/>
          </a:bodyPr>
          <a:lstStyle/>
          <a:p>
            <a:r>
              <a:rPr lang="fr-FR" b="1" dirty="0">
                <a:solidFill>
                  <a:srgbClr val="7030A0"/>
                </a:solidFill>
              </a:rPr>
              <a:t>Durée fixe d’une fenêtre</a:t>
            </a:r>
          </a:p>
        </p:txBody>
      </p:sp>
      <p:sp>
        <p:nvSpPr>
          <p:cNvPr id="45" name="ZoneTexte 44"/>
          <p:cNvSpPr txBox="1"/>
          <p:nvPr/>
        </p:nvSpPr>
        <p:spPr>
          <a:xfrm>
            <a:off x="714348" y="4071942"/>
            <a:ext cx="7786742" cy="369332"/>
          </a:xfrm>
          <a:prstGeom prst="rect">
            <a:avLst/>
          </a:prstGeom>
          <a:noFill/>
        </p:spPr>
        <p:txBody>
          <a:bodyPr wrap="square" rtlCol="0">
            <a:spAutoFit/>
          </a:bodyPr>
          <a:lstStyle/>
          <a:p>
            <a:pPr algn="ctr"/>
            <a:r>
              <a:rPr lang="fr-FR" b="1" dirty="0">
                <a:solidFill>
                  <a:srgbClr val="00B050"/>
                </a:solidFill>
              </a:rPr>
              <a:t>Principe d’une transformée de Fourier à court terme</a:t>
            </a:r>
          </a:p>
        </p:txBody>
      </p:sp>
      <p:sp>
        <p:nvSpPr>
          <p:cNvPr id="46" name="ZoneTexte 45"/>
          <p:cNvSpPr txBox="1"/>
          <p:nvPr/>
        </p:nvSpPr>
        <p:spPr>
          <a:xfrm>
            <a:off x="0" y="5435758"/>
            <a:ext cx="9144000" cy="707886"/>
          </a:xfrm>
          <a:prstGeom prst="rect">
            <a:avLst/>
          </a:prstGeom>
          <a:noFill/>
        </p:spPr>
        <p:txBody>
          <a:bodyPr wrap="square" rtlCol="0">
            <a:spAutoFit/>
          </a:bodyPr>
          <a:lstStyle/>
          <a:p>
            <a:pPr algn="just"/>
            <a:r>
              <a:rPr lang="fr-FR" sz="2000" b="1" dirty="0">
                <a:solidFill>
                  <a:srgbClr val="FF0000"/>
                </a:solidFill>
                <a:latin typeface="Times New Roman" pitchFamily="18" charset="0"/>
                <a:cs typeface="Times New Roman" pitchFamily="18" charset="0"/>
              </a:rPr>
              <a:t>Le choix de la taille de la fenêtre est pertinent …..!</a:t>
            </a:r>
          </a:p>
          <a:p>
            <a:pPr algn="just"/>
            <a:endParaRPr lang="fr-FR" sz="2000" dirty="0">
              <a:solidFill>
                <a:srgbClr val="002060"/>
              </a:solidFill>
              <a:latin typeface="Times New Roman" pitchFamily="18" charset="0"/>
              <a:cs typeface="Times New Roman" pitchFamily="18" charset="0"/>
            </a:endParaRPr>
          </a:p>
        </p:txBody>
      </p:sp>
      <p:sp>
        <p:nvSpPr>
          <p:cNvPr id="48" name="ZoneTexte 47"/>
          <p:cNvSpPr txBox="1"/>
          <p:nvPr/>
        </p:nvSpPr>
        <p:spPr>
          <a:xfrm>
            <a:off x="5715008" y="1071546"/>
            <a:ext cx="3428992" cy="646331"/>
          </a:xfrm>
          <a:prstGeom prst="rect">
            <a:avLst/>
          </a:prstGeom>
          <a:noFill/>
        </p:spPr>
        <p:txBody>
          <a:bodyPr wrap="square" rtlCol="0">
            <a:spAutoFit/>
          </a:bodyPr>
          <a:lstStyle/>
          <a:p>
            <a:pPr algn="just"/>
            <a:r>
              <a:rPr lang="fr-FR" b="1" i="1" dirty="0">
                <a:solidFill>
                  <a:srgbClr val="002060"/>
                </a:solidFill>
              </a:rPr>
              <a:t>Les fenêtres présentent souvent des chevauchements entre elles.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46" name="ZoneTexte 45"/>
          <p:cNvSpPr txBox="1"/>
          <p:nvPr/>
        </p:nvSpPr>
        <p:spPr>
          <a:xfrm>
            <a:off x="0" y="1264398"/>
            <a:ext cx="9144000" cy="3785652"/>
          </a:xfrm>
          <a:prstGeom prst="rect">
            <a:avLst/>
          </a:prstGeom>
          <a:noFill/>
        </p:spPr>
        <p:txBody>
          <a:bodyPr wrap="square" rtlCol="0">
            <a:spAutoFit/>
          </a:bodyPr>
          <a:lstStyle/>
          <a:p>
            <a:pPr algn="just"/>
            <a:r>
              <a:rPr lang="fr-FR" sz="2000" dirty="0">
                <a:solidFill>
                  <a:srgbClr val="FF0000"/>
                </a:solidFill>
                <a:latin typeface="Times New Roman" pitchFamily="18" charset="0"/>
                <a:cs typeface="Times New Roman" pitchFamily="18" charset="0"/>
              </a:rPr>
              <a:t>Le choix de la taille de la fenêtre est pertinent et il pose problème lorsqu’il doit être fixe, en effet :</a:t>
            </a:r>
          </a:p>
          <a:p>
            <a:pPr algn="just">
              <a:buFont typeface="Wingdings" pitchFamily="2" charset="2"/>
              <a:buChar char="ü"/>
            </a:pPr>
            <a:r>
              <a:rPr lang="fr-FR" sz="2000" dirty="0">
                <a:solidFill>
                  <a:srgbClr val="002060"/>
                </a:solidFill>
                <a:latin typeface="Times New Roman" pitchFamily="18" charset="0"/>
                <a:cs typeface="Times New Roman" pitchFamily="18" charset="0"/>
              </a:rPr>
              <a:t> une faible taille de fenêtre favorisera la résolution fréquentielle au détriment de la résolution temporelle. C’est-à-dire risque de non stationnarité.</a:t>
            </a:r>
          </a:p>
          <a:p>
            <a:pPr algn="just">
              <a:buFont typeface="Wingdings" pitchFamily="2" charset="2"/>
              <a:buChar char="ü"/>
            </a:pPr>
            <a:r>
              <a:rPr lang="fr-FR" sz="2000"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dans le cas contraire, on aura une mauvaise résolution fréquentielle pour une bonne résolution temporelle</a:t>
            </a:r>
          </a:p>
          <a:p>
            <a:pPr algn="just"/>
            <a:endParaRPr lang="fr-FR" sz="2000" dirty="0">
              <a:solidFill>
                <a:srgbClr val="7030A0"/>
              </a:solidFill>
              <a:latin typeface="Times New Roman" pitchFamily="18" charset="0"/>
              <a:cs typeface="Times New Roman" pitchFamily="18" charset="0"/>
            </a:endParaRPr>
          </a:p>
          <a:p>
            <a:pPr algn="just"/>
            <a:r>
              <a:rPr lang="fr-FR" sz="2000" dirty="0">
                <a:solidFill>
                  <a:srgbClr val="00B050"/>
                </a:solidFill>
                <a:latin typeface="Times New Roman" pitchFamily="18" charset="0"/>
                <a:cs typeface="Times New Roman" pitchFamily="18" charset="0"/>
              </a:rPr>
              <a:t>C’est ce qu’on appelle habituellement ‘’P</a:t>
            </a:r>
            <a:r>
              <a:rPr lang="vi-VN" sz="2000" dirty="0">
                <a:solidFill>
                  <a:srgbClr val="00B050"/>
                </a:solidFill>
                <a:latin typeface="Times New Roman" pitchFamily="18" charset="0"/>
                <a:cs typeface="Times New Roman" pitchFamily="18" charset="0"/>
              </a:rPr>
              <a:t>rincipe d’incertitude d’Heisenberg</a:t>
            </a:r>
            <a:r>
              <a:rPr lang="fr-FR" sz="2000" dirty="0">
                <a:solidFill>
                  <a:srgbClr val="00B050"/>
                </a:solidFill>
                <a:latin typeface="Times New Roman" pitchFamily="18" charset="0"/>
                <a:cs typeface="Times New Roman" pitchFamily="18" charset="0"/>
              </a:rPr>
              <a:t>’’</a:t>
            </a:r>
            <a:r>
              <a:rPr lang="vi-VN" sz="2000" dirty="0">
                <a:solidFill>
                  <a:srgbClr val="00B050"/>
                </a:solidFill>
                <a:latin typeface="Times New Roman" pitchFamily="18" charset="0"/>
                <a:cs typeface="Times New Roman" pitchFamily="18" charset="0"/>
              </a:rPr>
              <a:t> : impossible de localiser</a:t>
            </a:r>
            <a:r>
              <a:rPr lang="fr-FR" sz="2000" dirty="0">
                <a:solidFill>
                  <a:srgbClr val="00B050"/>
                </a:solidFill>
                <a:latin typeface="Times New Roman" pitchFamily="18" charset="0"/>
                <a:cs typeface="Times New Roman" pitchFamily="18" charset="0"/>
              </a:rPr>
              <a:t> </a:t>
            </a:r>
            <a:r>
              <a:rPr lang="vi-VN" sz="2000" dirty="0">
                <a:solidFill>
                  <a:srgbClr val="00B050"/>
                </a:solidFill>
                <a:latin typeface="Times New Roman" pitchFamily="18" charset="0"/>
                <a:cs typeface="Times New Roman" pitchFamily="18" charset="0"/>
              </a:rPr>
              <a:t>pr</a:t>
            </a:r>
            <a:r>
              <a:rPr lang="fr-FR" sz="2000" dirty="0">
                <a:solidFill>
                  <a:srgbClr val="00B050"/>
                </a:solidFill>
                <a:latin typeface="Times New Roman" pitchFamily="18" charset="0"/>
                <a:cs typeface="Times New Roman" pitchFamily="18" charset="0"/>
              </a:rPr>
              <a:t>é</a:t>
            </a:r>
            <a:r>
              <a:rPr lang="vi-VN" sz="2000" dirty="0">
                <a:solidFill>
                  <a:srgbClr val="00B050"/>
                </a:solidFill>
                <a:latin typeface="Times New Roman" pitchFamily="18" charset="0"/>
                <a:cs typeface="Times New Roman" pitchFamily="18" charset="0"/>
              </a:rPr>
              <a:t>cis</a:t>
            </a:r>
            <a:r>
              <a:rPr lang="fr-FR" sz="2000" dirty="0">
                <a:solidFill>
                  <a:srgbClr val="00B050"/>
                </a:solidFill>
                <a:latin typeface="Times New Roman" pitchFamily="18" charset="0"/>
                <a:cs typeface="Times New Roman" pitchFamily="18" charset="0"/>
              </a:rPr>
              <a:t>é</a:t>
            </a:r>
            <a:r>
              <a:rPr lang="vi-VN" sz="2000" dirty="0">
                <a:solidFill>
                  <a:srgbClr val="00B050"/>
                </a:solidFill>
                <a:latin typeface="Times New Roman" pitchFamily="18" charset="0"/>
                <a:cs typeface="Times New Roman" pitchFamily="18" charset="0"/>
              </a:rPr>
              <a:t>ment un signal en temps et en fr</a:t>
            </a:r>
            <a:r>
              <a:rPr lang="fr-FR" sz="2000" dirty="0">
                <a:solidFill>
                  <a:srgbClr val="00B050"/>
                </a:solidFill>
                <a:latin typeface="Times New Roman" pitchFamily="18" charset="0"/>
                <a:cs typeface="Times New Roman" pitchFamily="18" charset="0"/>
              </a:rPr>
              <a:t>é</a:t>
            </a:r>
            <a:r>
              <a:rPr lang="vi-VN" sz="2000" dirty="0">
                <a:solidFill>
                  <a:srgbClr val="00B050"/>
                </a:solidFill>
                <a:latin typeface="Times New Roman" pitchFamily="18" charset="0"/>
                <a:cs typeface="Times New Roman" pitchFamily="18" charset="0"/>
              </a:rPr>
              <a:t>quence </a:t>
            </a:r>
            <a:r>
              <a:rPr lang="fr-FR" sz="2000" dirty="0">
                <a:solidFill>
                  <a:srgbClr val="00B050"/>
                </a:solidFill>
                <a:latin typeface="Times New Roman" pitchFamily="18" charset="0"/>
                <a:cs typeface="Times New Roman" pitchFamily="18" charset="0"/>
              </a:rPr>
              <a:t>.</a:t>
            </a:r>
          </a:p>
          <a:p>
            <a:pPr algn="just"/>
            <a:endParaRPr lang="fr-FR" sz="2000" dirty="0">
              <a:solidFill>
                <a:srgbClr val="00B050"/>
              </a:solidFill>
              <a:latin typeface="Times New Roman" pitchFamily="18" charset="0"/>
              <a:cs typeface="Times New Roman" pitchFamily="18" charset="0"/>
            </a:endParaRPr>
          </a:p>
          <a:p>
            <a:pPr algn="just"/>
            <a:r>
              <a:rPr lang="vi-VN" sz="2000" dirty="0">
                <a:solidFill>
                  <a:srgbClr val="C00000"/>
                </a:solidFill>
                <a:latin typeface="Times New Roman" pitchFamily="18" charset="0"/>
                <a:cs typeface="Times New Roman" pitchFamily="18" charset="0"/>
              </a:rPr>
              <a:t>R</a:t>
            </a:r>
            <a:r>
              <a:rPr lang="fr-FR" sz="2000" dirty="0">
                <a:solidFill>
                  <a:srgbClr val="C00000"/>
                </a:solidFill>
                <a:latin typeface="Times New Roman" pitchFamily="18" charset="0"/>
                <a:cs typeface="Times New Roman" pitchFamily="18" charset="0"/>
              </a:rPr>
              <a:t>é</a:t>
            </a:r>
            <a:r>
              <a:rPr lang="vi-VN" sz="2000" dirty="0">
                <a:solidFill>
                  <a:srgbClr val="C00000"/>
                </a:solidFill>
                <a:latin typeface="Times New Roman" pitchFamily="18" charset="0"/>
                <a:cs typeface="Times New Roman" pitchFamily="18" charset="0"/>
              </a:rPr>
              <a:t>solution temporelle</a:t>
            </a:r>
            <a:r>
              <a:rPr lang="fr-FR" sz="2000" dirty="0">
                <a:solidFill>
                  <a:srgbClr val="C00000"/>
                </a:solidFill>
                <a:latin typeface="Times New Roman" pitchFamily="18" charset="0"/>
                <a:cs typeface="Times New Roman" pitchFamily="18" charset="0"/>
              </a:rPr>
              <a:t> </a:t>
            </a:r>
            <a:r>
              <a:rPr lang="el-GR" sz="2000" dirty="0">
                <a:solidFill>
                  <a:srgbClr val="C00000"/>
                </a:solidFill>
                <a:latin typeface="Times New Roman" pitchFamily="18" charset="0"/>
                <a:cs typeface="Times New Roman" pitchFamily="18" charset="0"/>
              </a:rPr>
              <a:t>σ</a:t>
            </a:r>
            <a:r>
              <a:rPr lang="vi-VN" sz="2000" baseline="-25000" dirty="0">
                <a:solidFill>
                  <a:srgbClr val="C00000"/>
                </a:solidFill>
                <a:latin typeface="Times New Roman" pitchFamily="18" charset="0"/>
                <a:cs typeface="Times New Roman" pitchFamily="18" charset="0"/>
              </a:rPr>
              <a:t>t</a:t>
            </a:r>
            <a:r>
              <a:rPr lang="fr-FR" sz="2000" baseline="-25000" dirty="0">
                <a:solidFill>
                  <a:srgbClr val="C00000"/>
                </a:solidFill>
                <a:latin typeface="Times New Roman" pitchFamily="18" charset="0"/>
                <a:cs typeface="Times New Roman" pitchFamily="18" charset="0"/>
              </a:rPr>
              <a:t> </a:t>
            </a:r>
            <a:r>
              <a:rPr lang="fr-FR" sz="2000" dirty="0">
                <a:solidFill>
                  <a:srgbClr val="C00000"/>
                </a:solidFill>
                <a:latin typeface="Times New Roman" pitchFamily="18" charset="0"/>
                <a:cs typeface="Times New Roman" pitchFamily="18" charset="0"/>
              </a:rPr>
              <a:t> e</a:t>
            </a:r>
            <a:r>
              <a:rPr lang="vi-VN" sz="2000" dirty="0">
                <a:solidFill>
                  <a:srgbClr val="C00000"/>
                </a:solidFill>
                <a:latin typeface="Times New Roman" pitchFamily="18" charset="0"/>
                <a:cs typeface="Times New Roman" pitchFamily="18" charset="0"/>
              </a:rPr>
              <a:t>t fr</a:t>
            </a:r>
            <a:r>
              <a:rPr lang="fr-FR" sz="2000" dirty="0">
                <a:solidFill>
                  <a:srgbClr val="C00000"/>
                </a:solidFill>
                <a:latin typeface="Times New Roman" pitchFamily="18" charset="0"/>
                <a:cs typeface="Times New Roman" pitchFamily="18" charset="0"/>
              </a:rPr>
              <a:t>é</a:t>
            </a:r>
            <a:r>
              <a:rPr lang="vi-VN" sz="2000" dirty="0">
                <a:solidFill>
                  <a:srgbClr val="C00000"/>
                </a:solidFill>
                <a:latin typeface="Times New Roman" pitchFamily="18" charset="0"/>
                <a:cs typeface="Times New Roman" pitchFamily="18" charset="0"/>
              </a:rPr>
              <a:t>quentielle</a:t>
            </a:r>
            <a:r>
              <a:rPr lang="fr-FR" sz="2000" dirty="0">
                <a:solidFill>
                  <a:srgbClr val="C00000"/>
                </a:solidFill>
                <a:latin typeface="Times New Roman" pitchFamily="18" charset="0"/>
                <a:cs typeface="Times New Roman" pitchFamily="18" charset="0"/>
              </a:rPr>
              <a:t> </a:t>
            </a:r>
            <a:r>
              <a:rPr lang="el-GR" sz="2000" dirty="0">
                <a:solidFill>
                  <a:srgbClr val="C00000"/>
                </a:solidFill>
                <a:latin typeface="Times New Roman" pitchFamily="18" charset="0"/>
                <a:cs typeface="Times New Roman" pitchFamily="18" charset="0"/>
              </a:rPr>
              <a:t>σ</a:t>
            </a:r>
            <a:r>
              <a:rPr lang="vi-VN" sz="2000" baseline="-25000" dirty="0">
                <a:solidFill>
                  <a:srgbClr val="C00000"/>
                </a:solidFill>
                <a:latin typeface="Times New Roman" pitchFamily="18" charset="0"/>
                <a:cs typeface="Times New Roman" pitchFamily="18" charset="0"/>
              </a:rPr>
              <a:t>f</a:t>
            </a:r>
            <a:r>
              <a:rPr lang="fr-FR" sz="2000" dirty="0">
                <a:solidFill>
                  <a:srgbClr val="C00000"/>
                </a:solidFill>
                <a:latin typeface="Times New Roman" pitchFamily="18" charset="0"/>
                <a:cs typeface="Times New Roman" pitchFamily="18" charset="0"/>
              </a:rPr>
              <a:t> </a:t>
            </a:r>
            <a:r>
              <a:rPr lang="vi-VN" sz="2000" dirty="0">
                <a:solidFill>
                  <a:srgbClr val="C00000"/>
                </a:solidFill>
                <a:latin typeface="Times New Roman" pitchFamily="18" charset="0"/>
                <a:cs typeface="Times New Roman" pitchFamily="18" charset="0"/>
              </a:rPr>
              <a:t>v</a:t>
            </a:r>
            <a:r>
              <a:rPr lang="fr-FR" sz="2000" dirty="0">
                <a:solidFill>
                  <a:srgbClr val="C00000"/>
                </a:solidFill>
                <a:latin typeface="Times New Roman" pitchFamily="18" charset="0"/>
                <a:cs typeface="Times New Roman" pitchFamily="18" charset="0"/>
              </a:rPr>
              <a:t>é</a:t>
            </a:r>
            <a:r>
              <a:rPr lang="vi-VN" sz="2000" dirty="0">
                <a:solidFill>
                  <a:srgbClr val="C00000"/>
                </a:solidFill>
                <a:latin typeface="Times New Roman" pitchFamily="18" charset="0"/>
                <a:cs typeface="Times New Roman" pitchFamily="18" charset="0"/>
              </a:rPr>
              <a:t>rifient :</a:t>
            </a:r>
            <a:endParaRPr lang="fr-FR" sz="2000" dirty="0">
              <a:solidFill>
                <a:srgbClr val="C00000"/>
              </a:solidFill>
              <a:latin typeface="Times New Roman" pitchFamily="18" charset="0"/>
              <a:cs typeface="Times New Roman" pitchFamily="18" charset="0"/>
            </a:endParaRPr>
          </a:p>
          <a:p>
            <a:pPr algn="just"/>
            <a:endParaRPr lang="fr-FR" sz="2000" dirty="0">
              <a:solidFill>
                <a:srgbClr val="7030A0"/>
              </a:solidFill>
              <a:latin typeface="Times New Roman" pitchFamily="18" charset="0"/>
              <a:cs typeface="Times New Roman" pitchFamily="18" charset="0"/>
            </a:endParaRP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TAILLE DE FENETRE FIXE : PROBLEME</a:t>
            </a:r>
          </a:p>
        </p:txBody>
      </p:sp>
      <p:graphicFrame>
        <p:nvGraphicFramePr>
          <p:cNvPr id="36" name="Objet 35"/>
          <p:cNvGraphicFramePr>
            <a:graphicFrameLocks noChangeAspect="1"/>
          </p:cNvGraphicFramePr>
          <p:nvPr/>
        </p:nvGraphicFramePr>
        <p:xfrm>
          <a:off x="4113414" y="5072074"/>
          <a:ext cx="1548592" cy="857256"/>
        </p:xfrm>
        <a:graphic>
          <a:graphicData uri="http://schemas.openxmlformats.org/presentationml/2006/ole">
            <mc:AlternateContent xmlns:mc="http://schemas.openxmlformats.org/markup-compatibility/2006">
              <mc:Choice xmlns:v="urn:schemas-microsoft-com:vml" Requires="v">
                <p:oleObj spid="_x0000_s115729" name="Équation" r:id="rId3" imgW="711000" imgH="393480" progId="Equation.3">
                  <p:embed/>
                </p:oleObj>
              </mc:Choice>
              <mc:Fallback>
                <p:oleObj name="Équation" r:id="rId3" imgW="7110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414" y="5072074"/>
                        <a:ext cx="154859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46" name="ZoneTexte 45"/>
          <p:cNvSpPr txBox="1"/>
          <p:nvPr/>
        </p:nvSpPr>
        <p:spPr>
          <a:xfrm>
            <a:off x="0" y="1264398"/>
            <a:ext cx="9144000" cy="769441"/>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C’est ce qu’on appelle habituellement ‘’P</a:t>
            </a:r>
            <a:r>
              <a:rPr lang="vi-VN" sz="2200" dirty="0">
                <a:solidFill>
                  <a:srgbClr val="00B050"/>
                </a:solidFill>
                <a:latin typeface="Times New Roman" pitchFamily="18" charset="0"/>
                <a:cs typeface="Times New Roman" pitchFamily="18" charset="0"/>
              </a:rPr>
              <a:t>rincipe d’incertitude d’Heisenberg</a:t>
            </a:r>
            <a:r>
              <a:rPr lang="fr-FR" sz="2200" dirty="0">
                <a:solidFill>
                  <a:srgbClr val="00B050"/>
                </a:solidFill>
                <a:latin typeface="Times New Roman" pitchFamily="18" charset="0"/>
                <a:cs typeface="Times New Roman" pitchFamily="18" charset="0"/>
              </a:rPr>
              <a:t>’’</a:t>
            </a:r>
            <a:r>
              <a:rPr lang="vi-VN" sz="2200" dirty="0">
                <a:solidFill>
                  <a:srgbClr val="00B050"/>
                </a:solidFill>
                <a:latin typeface="Times New Roman" pitchFamily="18" charset="0"/>
                <a:cs typeface="Times New Roman" pitchFamily="18" charset="0"/>
              </a:rPr>
              <a:t> : impossible de localiser</a:t>
            </a:r>
            <a:r>
              <a:rPr lang="fr-FR" sz="2200" dirty="0">
                <a:solidFill>
                  <a:srgbClr val="00B050"/>
                </a:solidFill>
                <a:latin typeface="Times New Roman" pitchFamily="18" charset="0"/>
                <a:cs typeface="Times New Roman" pitchFamily="18" charset="0"/>
              </a:rPr>
              <a:t> </a:t>
            </a:r>
            <a:r>
              <a:rPr lang="vi-VN" sz="2200" dirty="0">
                <a:solidFill>
                  <a:srgbClr val="00B050"/>
                </a:solidFill>
                <a:latin typeface="Times New Roman" pitchFamily="18" charset="0"/>
                <a:cs typeface="Times New Roman" pitchFamily="18" charset="0"/>
              </a:rPr>
              <a:t>pr</a:t>
            </a:r>
            <a:r>
              <a:rPr lang="fr-FR" sz="2200" dirty="0">
                <a:solidFill>
                  <a:srgbClr val="00B050"/>
                </a:solidFill>
                <a:latin typeface="Times New Roman" pitchFamily="18" charset="0"/>
                <a:cs typeface="Times New Roman" pitchFamily="18" charset="0"/>
              </a:rPr>
              <a:t>é</a:t>
            </a:r>
            <a:r>
              <a:rPr lang="vi-VN" sz="2200" dirty="0">
                <a:solidFill>
                  <a:srgbClr val="00B050"/>
                </a:solidFill>
                <a:latin typeface="Times New Roman" pitchFamily="18" charset="0"/>
                <a:cs typeface="Times New Roman" pitchFamily="18" charset="0"/>
              </a:rPr>
              <a:t>cis</a:t>
            </a:r>
            <a:r>
              <a:rPr lang="fr-FR" sz="2200" dirty="0">
                <a:solidFill>
                  <a:srgbClr val="00B050"/>
                </a:solidFill>
                <a:latin typeface="Times New Roman" pitchFamily="18" charset="0"/>
                <a:cs typeface="Times New Roman" pitchFamily="18" charset="0"/>
              </a:rPr>
              <a:t>é</a:t>
            </a:r>
            <a:r>
              <a:rPr lang="vi-VN" sz="2200" dirty="0">
                <a:solidFill>
                  <a:srgbClr val="00B050"/>
                </a:solidFill>
                <a:latin typeface="Times New Roman" pitchFamily="18" charset="0"/>
                <a:cs typeface="Times New Roman" pitchFamily="18" charset="0"/>
              </a:rPr>
              <a:t>ment un signal en temps et en fr</a:t>
            </a:r>
            <a:r>
              <a:rPr lang="fr-FR" sz="2200" dirty="0">
                <a:solidFill>
                  <a:srgbClr val="00B050"/>
                </a:solidFill>
                <a:latin typeface="Times New Roman" pitchFamily="18" charset="0"/>
                <a:cs typeface="Times New Roman" pitchFamily="18" charset="0"/>
              </a:rPr>
              <a:t>é</a:t>
            </a:r>
            <a:r>
              <a:rPr lang="vi-VN" sz="2200" dirty="0">
                <a:solidFill>
                  <a:srgbClr val="00B050"/>
                </a:solidFill>
                <a:latin typeface="Times New Roman" pitchFamily="18" charset="0"/>
                <a:cs typeface="Times New Roman" pitchFamily="18" charset="0"/>
              </a:rPr>
              <a:t>quence </a:t>
            </a:r>
            <a:r>
              <a:rPr lang="fr-FR" sz="2200" dirty="0">
                <a:solidFill>
                  <a:srgbClr val="00B050"/>
                </a:solidFill>
                <a:latin typeface="Times New Roman" pitchFamily="18" charset="0"/>
                <a:cs typeface="Times New Roman" pitchFamily="18" charset="0"/>
              </a:rPr>
              <a:t>.</a:t>
            </a: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65</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TAILLE DE FENETRE FIXE : PROBLEME</a:t>
            </a:r>
          </a:p>
        </p:txBody>
      </p:sp>
      <p:sp>
        <p:nvSpPr>
          <p:cNvPr id="9" name="ZoneTexte 8"/>
          <p:cNvSpPr txBox="1"/>
          <p:nvPr/>
        </p:nvSpPr>
        <p:spPr>
          <a:xfrm>
            <a:off x="0" y="5072074"/>
            <a:ext cx="9144000" cy="1785104"/>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On représentera la "localisation temps-fréquence" d'un atome de base (par exemple un détail dans un signal) sous forme d'une </a:t>
            </a:r>
            <a:r>
              <a:rPr lang="fr-FR" sz="2200" i="1" dirty="0">
                <a:solidFill>
                  <a:srgbClr val="0070C0"/>
                </a:solidFill>
                <a:latin typeface="Times New Roman" pitchFamily="18" charset="0"/>
                <a:cs typeface="Times New Roman" pitchFamily="18" charset="0"/>
              </a:rPr>
              <a:t>"</a:t>
            </a:r>
            <a:r>
              <a:rPr lang="fr-FR" sz="2200" b="1" i="1" dirty="0">
                <a:solidFill>
                  <a:srgbClr val="C00000"/>
                </a:solidFill>
                <a:latin typeface="Times New Roman" pitchFamily="18" charset="0"/>
                <a:cs typeface="Times New Roman" pitchFamily="18" charset="0"/>
              </a:rPr>
              <a:t>boîte de Heisenberg</a:t>
            </a:r>
            <a:r>
              <a:rPr lang="fr-FR" sz="2200" i="1" dirty="0">
                <a:solidFill>
                  <a:srgbClr val="0070C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située dans le plan temps fréquence, qui est un rectangle de dimensions égales aux deux résolutions centré sur le point de coordonnées (centre temporel, centre fréquentiel).</a:t>
            </a:r>
          </a:p>
        </p:txBody>
      </p:sp>
      <p:pic>
        <p:nvPicPr>
          <p:cNvPr id="67589" name="Picture 5"/>
          <p:cNvPicPr>
            <a:picLocks noChangeAspect="1" noChangeArrowheads="1"/>
          </p:cNvPicPr>
          <p:nvPr/>
        </p:nvPicPr>
        <p:blipFill>
          <a:blip r:embed="rId2"/>
          <a:srcRect/>
          <a:stretch>
            <a:fillRect/>
          </a:stretch>
        </p:blipFill>
        <p:spPr bwMode="auto">
          <a:xfrm>
            <a:off x="285720" y="1943100"/>
            <a:ext cx="3810000" cy="2971800"/>
          </a:xfrm>
          <a:prstGeom prst="rect">
            <a:avLst/>
          </a:prstGeom>
          <a:noFill/>
          <a:ln w="9525">
            <a:noFill/>
            <a:miter lim="800000"/>
            <a:headEnd/>
            <a:tailEnd/>
          </a:ln>
          <a:effectLst/>
        </p:spPr>
      </p:pic>
      <p:sp>
        <p:nvSpPr>
          <p:cNvPr id="11" name="ZoneTexte 10"/>
          <p:cNvSpPr txBox="1"/>
          <p:nvPr/>
        </p:nvSpPr>
        <p:spPr>
          <a:xfrm>
            <a:off x="4143372" y="2775892"/>
            <a:ext cx="5000628" cy="1938992"/>
          </a:xfrm>
          <a:prstGeom prst="rect">
            <a:avLst/>
          </a:prstGeom>
          <a:noFill/>
        </p:spPr>
        <p:txBody>
          <a:bodyPr wrap="square" rtlCol="0">
            <a:spAutoFit/>
          </a:bodyPr>
          <a:lstStyle/>
          <a:p>
            <a:pPr algn="just"/>
            <a:r>
              <a:rPr lang="fr-FR" sz="2000" i="1" dirty="0">
                <a:solidFill>
                  <a:srgbClr val="C00000"/>
                </a:solidFill>
                <a:latin typeface="Times New Roman" pitchFamily="18" charset="0"/>
                <a:cs typeface="Times New Roman" pitchFamily="18" charset="0"/>
              </a:rPr>
              <a:t>Avec une transformée de Fourier à court terme on gardera la même résolution temporelle </a:t>
            </a:r>
            <a:r>
              <a:rPr lang="fr-FR" sz="2000" i="1" dirty="0">
                <a:solidFill>
                  <a:srgbClr val="C00000"/>
                </a:solidFill>
                <a:latin typeface="Times New Roman" pitchFamily="18" charset="0"/>
                <a:cs typeface="Times New Roman" pitchFamily="18" charset="0"/>
                <a:sym typeface="Symbol"/>
              </a:rPr>
              <a:t></a:t>
            </a:r>
            <a:r>
              <a:rPr lang="fr-FR" sz="2000" i="1" baseline="-25000" dirty="0">
                <a:solidFill>
                  <a:srgbClr val="C00000"/>
                </a:solidFill>
                <a:latin typeface="Times New Roman" pitchFamily="18" charset="0"/>
                <a:cs typeface="Times New Roman" pitchFamily="18" charset="0"/>
                <a:sym typeface="Symbol"/>
              </a:rPr>
              <a:t>t</a:t>
            </a:r>
            <a:r>
              <a:rPr lang="fr-FR" sz="2000" i="1" dirty="0">
                <a:solidFill>
                  <a:srgbClr val="C00000"/>
                </a:solidFill>
                <a:latin typeface="Times New Roman" pitchFamily="18" charset="0"/>
                <a:cs typeface="Times New Roman" pitchFamily="18" charset="0"/>
                <a:sym typeface="Symbol"/>
              </a:rPr>
              <a:t> et fréquentielle </a:t>
            </a:r>
            <a:r>
              <a:rPr lang="fr-FR" sz="2000" i="1" baseline="-25000" dirty="0">
                <a:solidFill>
                  <a:srgbClr val="C00000"/>
                </a:solidFill>
                <a:latin typeface="Times New Roman" pitchFamily="18" charset="0"/>
                <a:cs typeface="Times New Roman" pitchFamily="18" charset="0"/>
                <a:sym typeface="Symbol"/>
              </a:rPr>
              <a:t>f</a:t>
            </a:r>
            <a:r>
              <a:rPr lang="fr-FR" sz="2000" i="1" dirty="0">
                <a:solidFill>
                  <a:srgbClr val="C00000"/>
                </a:solidFill>
                <a:latin typeface="Times New Roman" pitchFamily="18" charset="0"/>
                <a:cs typeface="Times New Roman" pitchFamily="18" charset="0"/>
                <a:sym typeface="Symbol"/>
              </a:rPr>
              <a:t> sur toute la durée du signal et pour localiser toutes les composantes fréquentielles quelles que soient leurs largeurs spectrales …..!</a:t>
            </a:r>
            <a:endParaRPr lang="fr-FR" sz="2000" i="1" dirty="0">
              <a:solidFill>
                <a:srgbClr val="C00000"/>
              </a:solidFill>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1252539"/>
            <a:ext cx="9144000" cy="415498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Différentes fenêtres peuvent être utilisées :</a:t>
            </a:r>
          </a:p>
          <a:p>
            <a:pPr algn="just"/>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a:t>
            </a:r>
            <a:r>
              <a:rPr lang="fr-FR" sz="2200" dirty="0" err="1">
                <a:solidFill>
                  <a:srgbClr val="002060"/>
                </a:solidFill>
                <a:latin typeface="Times New Roman" pitchFamily="18" charset="0"/>
                <a:cs typeface="Times New Roman" pitchFamily="18" charset="0"/>
              </a:rPr>
              <a:t>rectagulaire</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a:t>
            </a:r>
            <a:r>
              <a:rPr lang="fr-FR" sz="2200" dirty="0" err="1">
                <a:solidFill>
                  <a:srgbClr val="002060"/>
                </a:solidFill>
                <a:latin typeface="Times New Roman" pitchFamily="18" charset="0"/>
                <a:cs typeface="Times New Roman" pitchFamily="18" charset="0"/>
              </a:rPr>
              <a:t>Hamming</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a:t>
            </a:r>
            <a:r>
              <a:rPr lang="fr-FR" sz="2200" dirty="0" err="1">
                <a:solidFill>
                  <a:srgbClr val="002060"/>
                </a:solidFill>
                <a:latin typeface="Times New Roman" pitchFamily="18" charset="0"/>
                <a:cs typeface="Times New Roman" pitchFamily="18" charset="0"/>
              </a:rPr>
              <a:t>Hanning</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Bartlett</a:t>
            </a:r>
          </a:p>
          <a:p>
            <a:pPr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etc</a:t>
            </a:r>
            <a:endParaRPr lang="fr-FR" sz="2200" dirty="0">
              <a:solidFill>
                <a:srgbClr val="002060"/>
              </a:solidFill>
              <a:latin typeface="Times New Roman" pitchFamily="18" charset="0"/>
              <a:cs typeface="Times New Roman" pitchFamily="18" charset="0"/>
            </a:endParaRPr>
          </a:p>
          <a:p>
            <a:pPr lvl="1" algn="just">
              <a:buFont typeface="Wingdings" pitchFamily="2" charset="2"/>
              <a:buChar char="ü"/>
            </a:pPr>
            <a:endParaRPr lang="fr-FR" sz="2200" dirty="0">
              <a:solidFill>
                <a:srgbClr val="00206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66</a:t>
            </a:fld>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52388" y="1500174"/>
            <a:ext cx="9039225" cy="535785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FF936A18-84F8-4772-AD13-4816EA8FE5AA}" type="slidenum">
              <a:rPr lang="fr-FR" smtClean="0"/>
              <a:pPr/>
              <a:t>67</a:t>
            </a:fld>
            <a:endParaRPr lang="fr-F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7" name="ZoneTexte 6"/>
          <p:cNvSpPr txBox="1"/>
          <p:nvPr/>
        </p:nvSpPr>
        <p:spPr>
          <a:xfrm>
            <a:off x="0" y="857232"/>
            <a:ext cx="5429256" cy="461665"/>
          </a:xfrm>
          <a:prstGeom prst="rect">
            <a:avLst/>
          </a:prstGeom>
          <a:noFill/>
        </p:spPr>
        <p:txBody>
          <a:bodyPr wrap="square" rtlCol="0">
            <a:spAutoFit/>
          </a:bodyPr>
          <a:lstStyle/>
          <a:p>
            <a:r>
              <a:rPr lang="fr-FR" sz="2400" b="1" dirty="0">
                <a:solidFill>
                  <a:srgbClr val="002060"/>
                </a:solidFill>
                <a:latin typeface="Times New Roman" pitchFamily="18" charset="0"/>
                <a:cs typeface="Times New Roman" pitchFamily="18" charset="0"/>
              </a:rPr>
              <a:t>Exemples de fenêtres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628650" y="1643050"/>
            <a:ext cx="7886700" cy="5143536"/>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FF936A18-84F8-4772-AD13-4816EA8FE5AA}" type="slidenum">
              <a:rPr lang="fr-FR" smtClean="0"/>
              <a:pPr/>
              <a:t>68</a:t>
            </a:fld>
            <a:endParaRPr lang="fr-F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7" name="ZoneTexte 6"/>
          <p:cNvSpPr txBox="1"/>
          <p:nvPr/>
        </p:nvSpPr>
        <p:spPr>
          <a:xfrm>
            <a:off x="0" y="857232"/>
            <a:ext cx="5429256" cy="461665"/>
          </a:xfrm>
          <a:prstGeom prst="rect">
            <a:avLst/>
          </a:prstGeom>
          <a:noFill/>
        </p:spPr>
        <p:txBody>
          <a:bodyPr wrap="square" rtlCol="0">
            <a:spAutoFit/>
          </a:bodyPr>
          <a:lstStyle/>
          <a:p>
            <a:r>
              <a:rPr lang="fr-FR" sz="2400" b="1" dirty="0">
                <a:solidFill>
                  <a:srgbClr val="002060"/>
                </a:solidFill>
                <a:latin typeface="Times New Roman" pitchFamily="18" charset="0"/>
                <a:cs typeface="Times New Roman" pitchFamily="18" charset="0"/>
              </a:rPr>
              <a:t>Exemples de fenêtres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71406" y="1643050"/>
            <a:ext cx="9001156" cy="5214974"/>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FF936A18-84F8-4772-AD13-4816EA8FE5AA}" type="slidenum">
              <a:rPr lang="fr-FR" smtClean="0"/>
              <a:pPr/>
              <a:t>69</a:t>
            </a:fld>
            <a:endParaRPr lang="fr-F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7" name="ZoneTexte 6"/>
          <p:cNvSpPr txBox="1"/>
          <p:nvPr/>
        </p:nvSpPr>
        <p:spPr>
          <a:xfrm>
            <a:off x="0" y="857232"/>
            <a:ext cx="5429256" cy="461665"/>
          </a:xfrm>
          <a:prstGeom prst="rect">
            <a:avLst/>
          </a:prstGeom>
          <a:noFill/>
        </p:spPr>
        <p:txBody>
          <a:bodyPr wrap="square" rtlCol="0">
            <a:spAutoFit/>
          </a:bodyPr>
          <a:lstStyle/>
          <a:p>
            <a:r>
              <a:rPr lang="fr-FR" sz="2400" b="1" dirty="0">
                <a:solidFill>
                  <a:srgbClr val="002060"/>
                </a:solidFill>
                <a:latin typeface="Times New Roman" pitchFamily="18" charset="0"/>
                <a:cs typeface="Times New Roman" pitchFamily="18" charset="0"/>
              </a:rPr>
              <a:t>Exemples de fenêtres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8722" name="Picture 2"/>
          <p:cNvPicPr>
            <a:picLocks noChangeAspect="1" noChangeArrowheads="1"/>
          </p:cNvPicPr>
          <p:nvPr/>
        </p:nvPicPr>
        <p:blipFill>
          <a:blip r:embed="rId2"/>
          <a:srcRect/>
          <a:stretch>
            <a:fillRect/>
          </a:stretch>
        </p:blipFill>
        <p:spPr bwMode="auto">
          <a:xfrm>
            <a:off x="0" y="1760636"/>
            <a:ext cx="3049449" cy="30600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a:srcRect/>
          <a:stretch>
            <a:fillRect/>
          </a:stretch>
        </p:blipFill>
        <p:spPr bwMode="auto">
          <a:xfrm>
            <a:off x="3000364" y="1785926"/>
            <a:ext cx="3060000" cy="306000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4"/>
          <a:srcRect/>
          <a:stretch>
            <a:fillRect/>
          </a:stretch>
        </p:blipFill>
        <p:spPr bwMode="auto">
          <a:xfrm>
            <a:off x="6072198" y="1797760"/>
            <a:ext cx="3060000" cy="3060000"/>
          </a:xfrm>
          <a:prstGeom prst="rect">
            <a:avLst/>
          </a:prstGeom>
          <a:noFill/>
          <a:ln w="9525">
            <a:noFill/>
            <a:miter lim="800000"/>
            <a:headEnd/>
            <a:tailEnd/>
          </a:ln>
          <a:effectLst/>
        </p:spPr>
      </p:pic>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sp>
        <p:nvSpPr>
          <p:cNvPr id="13" name="ZoneTexte 12"/>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Barbara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Différentes fenêtres peuvent être utilisées :</a:t>
            </a: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a:t>
            </a:r>
            <a:r>
              <a:rPr lang="fr-FR" sz="2200" dirty="0" err="1">
                <a:solidFill>
                  <a:srgbClr val="002060"/>
                </a:solidFill>
                <a:latin typeface="Times New Roman" pitchFamily="18" charset="0"/>
                <a:cs typeface="Times New Roman" pitchFamily="18" charset="0"/>
              </a:rPr>
              <a:t>rectagulaire</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a:t>
            </a:r>
            <a:r>
              <a:rPr lang="fr-FR" sz="2200" dirty="0" err="1">
                <a:solidFill>
                  <a:srgbClr val="002060"/>
                </a:solidFill>
                <a:latin typeface="Times New Roman" pitchFamily="18" charset="0"/>
                <a:cs typeface="Times New Roman" pitchFamily="18" charset="0"/>
              </a:rPr>
              <a:t>Hamming</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a:t>
            </a:r>
            <a:r>
              <a:rPr lang="fr-FR" sz="2200" dirty="0" err="1">
                <a:solidFill>
                  <a:srgbClr val="002060"/>
                </a:solidFill>
                <a:latin typeface="Times New Roman" pitchFamily="18" charset="0"/>
                <a:cs typeface="Times New Roman" pitchFamily="18" charset="0"/>
              </a:rPr>
              <a:t>Hanning</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Bartlett</a:t>
            </a: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etc</a:t>
            </a:r>
            <a:endParaRPr lang="fr-FR" sz="2200" dirty="0">
              <a:solidFill>
                <a:srgbClr val="002060"/>
              </a:solidFill>
              <a:latin typeface="Times New Roman" pitchFamily="18" charset="0"/>
              <a:cs typeface="Times New Roman" pitchFamily="18" charset="0"/>
            </a:endParaRPr>
          </a:p>
          <a:p>
            <a:pPr lvl="1"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marL="0" lvl="1" algn="just"/>
            <a:r>
              <a:rPr lang="fr-FR" sz="2200" dirty="0">
                <a:solidFill>
                  <a:srgbClr val="7030A0"/>
                </a:solidFill>
                <a:latin typeface="Times New Roman" pitchFamily="18" charset="0"/>
                <a:cs typeface="Times New Roman" pitchFamily="18" charset="0"/>
              </a:rPr>
              <a:t>Cependant, la TFTC présente aussi un inconvénient majeure à savoir la taille de la fenêtre est fixe. Evidemment, que nous pouvons la choisir, mais durant toute la durée de l’analyse du signal, la fenêtre gardera la même taille . Or un signal, souvent non stationnaire, peut présenter une variabilité qui évolue fortement dans le temps . Alors si on choisit  :</a:t>
            </a:r>
          </a:p>
          <a:p>
            <a:pPr marL="0" lvl="1" algn="just"/>
            <a:endParaRPr lang="fr-FR" sz="2200" dirty="0">
              <a:solidFill>
                <a:srgbClr val="002060"/>
              </a:solidFill>
              <a:latin typeface="Times New Roman" pitchFamily="18" charset="0"/>
              <a:cs typeface="Times New Roman" pitchFamily="18" charset="0"/>
            </a:endParaRPr>
          </a:p>
          <a:p>
            <a:pPr marL="0" lvl="1" algn="just">
              <a:buFont typeface="Wingdings" pitchFamily="2" charset="2"/>
              <a:buChar char="q"/>
            </a:pPr>
            <a:r>
              <a:rPr lang="fr-FR" sz="2200" dirty="0">
                <a:solidFill>
                  <a:srgbClr val="002060"/>
                </a:solidFill>
                <a:latin typeface="Times New Roman" pitchFamily="18" charset="0"/>
                <a:cs typeface="Times New Roman" pitchFamily="18" charset="0"/>
              </a:rPr>
              <a:t> </a:t>
            </a:r>
            <a:r>
              <a:rPr lang="fr-FR" sz="2200" dirty="0">
                <a:solidFill>
                  <a:srgbClr val="00B050"/>
                </a:solidFill>
                <a:latin typeface="Times New Roman" pitchFamily="18" charset="0"/>
                <a:cs typeface="Times New Roman" pitchFamily="18" charset="0"/>
              </a:rPr>
              <a:t>une fenêtre de taille faible nous allons favoriser les détails rapides du signal</a:t>
            </a:r>
          </a:p>
          <a:p>
            <a:pPr marL="0" lvl="1" algn="just">
              <a:buFont typeface="Wingdings" pitchFamily="2" charset="2"/>
              <a:buChar char="q"/>
            </a:pPr>
            <a:r>
              <a:rPr lang="fr-FR" sz="2200" dirty="0">
                <a:solidFill>
                  <a:srgbClr val="00B050"/>
                </a:solidFill>
                <a:latin typeface="Times New Roman" pitchFamily="18" charset="0"/>
                <a:cs typeface="Times New Roman" pitchFamily="18" charset="0"/>
              </a:rPr>
              <a:t>dans le cas contraire nous n’allons plus pouvoir localiser dans le temps ces mêmes détails rapides.</a:t>
            </a:r>
          </a:p>
          <a:p>
            <a:pPr marL="0" lvl="1" algn="just">
              <a:buFont typeface="Wingdings" pitchFamily="2" charset="2"/>
              <a:buChar char="q"/>
            </a:pPr>
            <a:endParaRPr lang="fr-FR" sz="2200" dirty="0">
              <a:solidFill>
                <a:srgbClr val="002060"/>
              </a:solidFill>
              <a:latin typeface="Times New Roman" pitchFamily="18" charset="0"/>
              <a:cs typeface="Times New Roman" pitchFamily="18" charset="0"/>
            </a:endParaRPr>
          </a:p>
          <a:p>
            <a:pPr marL="0" lvl="1" algn="just"/>
            <a:r>
              <a:rPr lang="fr-FR" sz="2200" b="1" dirty="0">
                <a:solidFill>
                  <a:srgbClr val="FF0000"/>
                </a:solidFill>
                <a:latin typeface="Times New Roman" pitchFamily="18" charset="0"/>
                <a:cs typeface="Times New Roman" pitchFamily="18" charset="0"/>
              </a:rPr>
              <a:t>La solution est de choisir une fenêtre de taille variable</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70</a:t>
            </a:fld>
            <a:endParaRPr lang="fr-F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71</a:t>
            </a:fld>
            <a:endParaRPr lang="fr-FR"/>
          </a:p>
        </p:txBody>
      </p:sp>
      <p:pic>
        <p:nvPicPr>
          <p:cNvPr id="68610" name="Picture 2"/>
          <p:cNvPicPr>
            <a:picLocks noChangeAspect="1" noChangeArrowheads="1"/>
          </p:cNvPicPr>
          <p:nvPr/>
        </p:nvPicPr>
        <p:blipFill>
          <a:blip r:embed="rId2"/>
          <a:srcRect/>
          <a:stretch>
            <a:fillRect/>
          </a:stretch>
        </p:blipFill>
        <p:spPr bwMode="auto">
          <a:xfrm>
            <a:off x="4714876" y="2115016"/>
            <a:ext cx="4429124" cy="360000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71407" y="2115016"/>
            <a:ext cx="4429155" cy="3600000"/>
          </a:xfrm>
          <a:prstGeom prst="rect">
            <a:avLst/>
          </a:prstGeom>
          <a:noFill/>
          <a:ln w="9525">
            <a:noFill/>
            <a:miter lim="800000"/>
            <a:headEnd/>
            <a:tailEnd/>
          </a:ln>
          <a:effectLst/>
        </p:spPr>
      </p:pic>
      <p:sp>
        <p:nvSpPr>
          <p:cNvPr id="7" name="ZoneTexte 6"/>
          <p:cNvSpPr txBox="1"/>
          <p:nvPr/>
        </p:nvSpPr>
        <p:spPr>
          <a:xfrm>
            <a:off x="0" y="642918"/>
            <a:ext cx="9144000" cy="400110"/>
          </a:xfrm>
          <a:prstGeom prst="rect">
            <a:avLst/>
          </a:prstGeom>
          <a:noFill/>
        </p:spPr>
        <p:txBody>
          <a:bodyPr wrap="square" rtlCol="0">
            <a:spAutoFit/>
          </a:bodyPr>
          <a:lstStyle/>
          <a:p>
            <a:pPr algn="ctr"/>
            <a:r>
              <a:rPr lang="fr-FR" sz="2000" b="1" dirty="0">
                <a:solidFill>
                  <a:srgbClr val="002060"/>
                </a:solidFill>
              </a:rPr>
              <a:t>FENETRE DE TAILLE FIXE    vs     FENETRE DE TAILLE VARIABLE</a:t>
            </a:r>
          </a:p>
        </p:txBody>
      </p:sp>
      <p:sp>
        <p:nvSpPr>
          <p:cNvPr id="8" name="ZoneTexte 7"/>
          <p:cNvSpPr txBox="1"/>
          <p:nvPr/>
        </p:nvSpPr>
        <p:spPr>
          <a:xfrm>
            <a:off x="0" y="1142984"/>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Pour mieux expliquer la différence entre une taille fixe et une taille variable de la fenêtre d’analyse, reprenons le principe des  </a:t>
            </a:r>
            <a:r>
              <a:rPr lang="fr-FR" sz="2000" b="1" i="1" dirty="0">
                <a:solidFill>
                  <a:srgbClr val="FF0000"/>
                </a:solidFill>
                <a:latin typeface="Times New Roman" pitchFamily="18" charset="0"/>
                <a:cs typeface="Times New Roman" pitchFamily="18" charset="0"/>
              </a:rPr>
              <a:t>boîtes de Heisenberg </a:t>
            </a:r>
            <a:r>
              <a:rPr lang="fr-FR" sz="2000" dirty="0">
                <a:solidFill>
                  <a:srgbClr val="002060"/>
                </a:solidFill>
                <a:latin typeface="Times New Roman" pitchFamily="18" charset="0"/>
                <a:cs typeface="Times New Roman" pitchFamily="18" charset="0"/>
              </a:rPr>
              <a:t>pour les deux cas:</a:t>
            </a:r>
          </a:p>
        </p:txBody>
      </p:sp>
      <p:sp>
        <p:nvSpPr>
          <p:cNvPr id="9" name="ZoneTexte 8"/>
          <p:cNvSpPr txBox="1"/>
          <p:nvPr/>
        </p:nvSpPr>
        <p:spPr>
          <a:xfrm>
            <a:off x="214282" y="5857892"/>
            <a:ext cx="4429156" cy="584775"/>
          </a:xfrm>
          <a:prstGeom prst="rect">
            <a:avLst/>
          </a:prstGeom>
          <a:noFill/>
        </p:spPr>
        <p:txBody>
          <a:bodyPr wrap="square" rtlCol="0">
            <a:spAutoFit/>
          </a:bodyPr>
          <a:lstStyle/>
          <a:p>
            <a:pPr algn="ctr"/>
            <a:r>
              <a:rPr lang="fr-FR" sz="1600" b="1" dirty="0">
                <a:solidFill>
                  <a:srgbClr val="C00000"/>
                </a:solidFill>
                <a:latin typeface="Times New Roman" pitchFamily="18" charset="0"/>
                <a:cs typeface="Times New Roman" pitchFamily="18" charset="0"/>
              </a:rPr>
              <a:t>CAS DE LA TRANSFORMEE DE FOURIER A COURT TERME</a:t>
            </a:r>
          </a:p>
        </p:txBody>
      </p:sp>
      <p:sp>
        <p:nvSpPr>
          <p:cNvPr id="10" name="ZoneTexte 9"/>
          <p:cNvSpPr txBox="1"/>
          <p:nvPr/>
        </p:nvSpPr>
        <p:spPr>
          <a:xfrm>
            <a:off x="4714876" y="5845750"/>
            <a:ext cx="4429156" cy="584775"/>
          </a:xfrm>
          <a:prstGeom prst="rect">
            <a:avLst/>
          </a:prstGeom>
          <a:noFill/>
        </p:spPr>
        <p:txBody>
          <a:bodyPr wrap="square" rtlCol="0">
            <a:spAutoFit/>
          </a:bodyPr>
          <a:lstStyle/>
          <a:p>
            <a:pPr algn="ctr"/>
            <a:r>
              <a:rPr lang="fr-FR" sz="1600" b="1" dirty="0">
                <a:solidFill>
                  <a:srgbClr val="C00000"/>
                </a:solidFill>
                <a:latin typeface="Times New Roman" pitchFamily="18" charset="0"/>
                <a:cs typeface="Times New Roman" pitchFamily="18" charset="0"/>
              </a:rPr>
              <a:t>CAS DE LA TRANSFORMEE EN ONDELETTES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99C87B-BF76-4E33-AD53-4ECE559130EB}"/>
              </a:ext>
            </a:extLst>
          </p:cNvPr>
          <p:cNvSpPr txBox="1"/>
          <p:nvPr/>
        </p:nvSpPr>
        <p:spPr>
          <a:xfrm>
            <a:off x="0" y="836712"/>
            <a:ext cx="9144000" cy="1015663"/>
          </a:xfrm>
          <a:prstGeom prst="rect">
            <a:avLst/>
          </a:prstGeom>
          <a:noFill/>
        </p:spPr>
        <p:txBody>
          <a:bodyPr wrap="square" rtlCol="0">
            <a:spAutoFit/>
          </a:bodyPr>
          <a:lstStyle/>
          <a:p>
            <a:pPr algn="just"/>
            <a:r>
              <a:rPr lang="fr-FR" sz="2000" dirty="0">
                <a:solidFill>
                  <a:srgbClr val="002060"/>
                </a:solidFill>
                <a:latin typeface="Times New Roman" panose="02020603050405020304" pitchFamily="18" charset="0"/>
                <a:cs typeface="Times New Roman" panose="02020603050405020304" pitchFamily="18" charset="0"/>
              </a:rPr>
              <a:t>On appelle généralement Spectrogramme le carré du module de la transformation de Fourier à court terme associé à une distribution d’énergie (carré du signal) et qui prend la forme </a:t>
            </a:r>
          </a:p>
        </p:txBody>
      </p:sp>
      <mc:AlternateContent xmlns:mc="http://schemas.openxmlformats.org/markup-compatibility/2006" xmlns:a14="http://schemas.microsoft.com/office/drawing/2010/main">
        <mc:Choice Requires="a14">
          <p:sp>
            <p:nvSpPr>
              <p:cNvPr id="3" name="Objet 2">
                <a:extLst>
                  <a:ext uri="{FF2B5EF4-FFF2-40B4-BE49-F238E27FC236}">
                    <a16:creationId xmlns:a16="http://schemas.microsoft.com/office/drawing/2014/main" id="{93C6E6E4-89A1-4F71-83FB-3A368A960559}"/>
                  </a:ext>
                </a:extLst>
              </p:cNvPr>
              <p:cNvSpPr txBox="1"/>
              <p:nvPr/>
            </p:nvSpPr>
            <p:spPr bwMode="auto">
              <a:xfrm>
                <a:off x="467544" y="1700808"/>
                <a:ext cx="7488832" cy="1015662"/>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fr-FR" sz="1600" i="1" smtClean="0">
                              <a:solidFill>
                                <a:srgbClr val="000000"/>
                              </a:solidFill>
                              <a:latin typeface="Cambria Math" panose="02040503050406030204" pitchFamily="18" charset="0"/>
                            </a:rPr>
                          </m:ctrlPr>
                        </m:sSubPr>
                        <m:e>
                          <m:sSub>
                            <m:sSubPr>
                              <m:ctrlPr>
                                <a:rPr lang="fr-FR" sz="1600" i="1" smtClean="0">
                                  <a:solidFill>
                                    <a:srgbClr val="000000"/>
                                  </a:solidFill>
                                  <a:latin typeface="Cambria Math" panose="02040503050406030204" pitchFamily="18" charset="0"/>
                                </a:rPr>
                              </m:ctrlPr>
                            </m:sSubPr>
                            <m:e>
                              <m:r>
                                <a:rPr lang="fr-FR" sz="1600" i="1" smtClean="0">
                                  <a:solidFill>
                                    <a:srgbClr val="000000"/>
                                  </a:solidFill>
                                  <a:latin typeface="Cambria Math" panose="02040503050406030204" pitchFamily="18" charset="0"/>
                                  <a:ea typeface="Cambria Math" panose="02040503050406030204" pitchFamily="18" charset="0"/>
                                </a:rPr>
                                <m:t>𝜙</m:t>
                              </m:r>
                            </m:e>
                            <m:sub>
                              <m:r>
                                <a:rPr lang="fr-FR" sz="1600" b="0" i="1" smtClean="0">
                                  <a:solidFill>
                                    <a:srgbClr val="000000"/>
                                  </a:solidFill>
                                  <a:latin typeface="Cambria Math" panose="02040503050406030204" pitchFamily="18" charset="0"/>
                                </a:rPr>
                                <m:t>𝑥</m:t>
                              </m:r>
                            </m:sub>
                          </m:sSub>
                          <m:d>
                            <m:dPr>
                              <m:ctrlPr>
                                <a:rPr lang="fr-FR" sz="1600" i="1" smtClean="0">
                                  <a:solidFill>
                                    <a:srgbClr val="000000"/>
                                  </a:solidFill>
                                  <a:latin typeface="Cambria Math" panose="02040503050406030204" pitchFamily="18" charset="0"/>
                                </a:rPr>
                              </m:ctrlPr>
                            </m:dPr>
                            <m:e>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rPr>
                                    <m:t>𝑒</m:t>
                                  </m:r>
                                </m:e>
                                <m:sup>
                                  <m:r>
                                    <a:rPr lang="fr-FR" sz="1600" i="1">
                                      <a:solidFill>
                                        <a:srgbClr val="000000"/>
                                      </a:solidFill>
                                      <a:latin typeface="Cambria Math" panose="02040503050406030204" pitchFamily="18" charset="0"/>
                                    </a:rPr>
                                    <m:t>𝑗</m:t>
                                  </m:r>
                                  <m:r>
                                    <a:rPr lang="fr-FR" sz="1600" i="1">
                                      <a:solidFill>
                                        <a:srgbClr val="000000"/>
                                      </a:solidFill>
                                      <a:latin typeface="Cambria Math" panose="02040503050406030204" pitchFamily="18" charset="0"/>
                                    </a:rPr>
                                    <m:t>𝜔</m:t>
                                  </m:r>
                                </m:sup>
                              </m:sSup>
                            </m:e>
                          </m:d>
                          <m:r>
                            <a:rPr lang="fr-FR" sz="1600" b="0" i="1" smtClean="0">
                              <a:solidFill>
                                <a:srgbClr val="000000"/>
                              </a:solidFill>
                              <a:latin typeface="Cambria Math" panose="02040503050406030204" pitchFamily="18" charset="0"/>
                            </a:rPr>
                            <m:t>=</m:t>
                          </m:r>
                          <m:sSubSup>
                            <m:sSubSupPr>
                              <m:ctrlPr>
                                <a:rPr lang="fr-FR" sz="1600" b="0" i="1" smtClean="0">
                                  <a:solidFill>
                                    <a:srgbClr val="000000"/>
                                  </a:solidFill>
                                  <a:latin typeface="Cambria Math" panose="02040503050406030204" pitchFamily="18" charset="0"/>
                                </a:rPr>
                              </m:ctrlPr>
                            </m:sSubSupPr>
                            <m:e>
                              <m:d>
                                <m:dPr>
                                  <m:begChr m:val="|"/>
                                  <m:endChr m:val="|"/>
                                  <m:ctrlPr>
                                    <a:rPr lang="fr-FR" sz="1600" i="1">
                                      <a:solidFill>
                                        <a:srgbClr val="000000"/>
                                      </a:solidFill>
                                      <a:latin typeface="Cambria Math" panose="02040503050406030204" pitchFamily="18" charset="0"/>
                                    </a:rPr>
                                  </m:ctrlPr>
                                </m:dPr>
                                <m:e>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𝑋</m:t>
                                      </m:r>
                                    </m:e>
                                    <m:sub>
                                      <m:r>
                                        <a:rPr lang="fr-FR" sz="1600" i="1">
                                          <a:solidFill>
                                            <a:srgbClr val="000000"/>
                                          </a:solidFill>
                                          <a:latin typeface="Cambria Math" panose="02040503050406030204" pitchFamily="18" charset="0"/>
                                        </a:rPr>
                                        <m:t>𝑚</m:t>
                                      </m:r>
                                    </m:sub>
                                  </m:sSub>
                                  <m:d>
                                    <m:dPr>
                                      <m:ctrlPr>
                                        <a:rPr lang="fr-FR" sz="1600" i="1" smtClean="0">
                                          <a:solidFill>
                                            <a:srgbClr val="000000"/>
                                          </a:solidFill>
                                          <a:latin typeface="Cambria Math" panose="02040503050406030204" pitchFamily="18" charset="0"/>
                                        </a:rPr>
                                      </m:ctrlPr>
                                    </m:dPr>
                                    <m:e>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rPr>
                                            <m:t>𝑒</m:t>
                                          </m:r>
                                        </m:e>
                                        <m:sup>
                                          <m:r>
                                            <a:rPr lang="fr-FR" sz="1600" i="1">
                                              <a:solidFill>
                                                <a:srgbClr val="000000"/>
                                              </a:solidFill>
                                              <a:latin typeface="Cambria Math" panose="02040503050406030204" pitchFamily="18" charset="0"/>
                                            </a:rPr>
                                            <m:t>𝑗</m:t>
                                          </m:r>
                                          <m:r>
                                            <a:rPr lang="fr-FR" sz="1600" i="1">
                                              <a:solidFill>
                                                <a:srgbClr val="000000"/>
                                              </a:solidFill>
                                              <a:latin typeface="Cambria Math" panose="02040503050406030204" pitchFamily="18" charset="0"/>
                                            </a:rPr>
                                            <m:t>𝜔</m:t>
                                          </m:r>
                                        </m:sup>
                                      </m:sSup>
                                    </m:e>
                                  </m:d>
                                </m:e>
                              </m:d>
                            </m:e>
                            <m:sub/>
                            <m:sup>
                              <m:r>
                                <a:rPr lang="fr-FR" sz="1600" b="0" i="1" smtClean="0">
                                  <a:solidFill>
                                    <a:srgbClr val="000000"/>
                                  </a:solidFill>
                                  <a:latin typeface="Cambria Math" panose="02040503050406030204" pitchFamily="18" charset="0"/>
                                </a:rPr>
                                <m:t>2</m:t>
                              </m:r>
                            </m:sup>
                          </m:sSubSup>
                        </m:e>
                        <m:sub/>
                      </m:sSub>
                      <m:r>
                        <a:rPr lang="fr-FR" sz="1600" i="1">
                          <a:solidFill>
                            <a:srgbClr val="000000"/>
                          </a:solidFill>
                          <a:latin typeface="Cambria Math" panose="02040503050406030204" pitchFamily="18" charset="0"/>
                        </a:rPr>
                        <m:t>=</m:t>
                      </m:r>
                      <m:sSup>
                        <m:sSupPr>
                          <m:ctrlPr>
                            <a:rPr lang="fr-FR" sz="1600" i="1" smtClean="0">
                              <a:solidFill>
                                <a:srgbClr val="000000"/>
                              </a:solidFill>
                              <a:latin typeface="Cambria Math" panose="02040503050406030204" pitchFamily="18" charset="0"/>
                            </a:rPr>
                          </m:ctrlPr>
                        </m:sSupPr>
                        <m:e>
                          <m:d>
                            <m:dPr>
                              <m:begChr m:val="|"/>
                              <m:endChr m:val="|"/>
                              <m:ctrlPr>
                                <a:rPr lang="fr-FR" sz="1600" i="1">
                                  <a:solidFill>
                                    <a:srgbClr val="000000"/>
                                  </a:solidFill>
                                  <a:latin typeface="Cambria Math" panose="02040503050406030204" pitchFamily="18" charset="0"/>
                                </a:rPr>
                              </m:ctrlPr>
                            </m:dPr>
                            <m:e>
                              <m:nary>
                                <m:naryPr>
                                  <m:chr m:val="∑"/>
                                  <m:supHide m:val="on"/>
                                  <m:ctrlPr>
                                    <a:rPr lang="fr-FR" sz="1600" i="1">
                                      <a:solidFill>
                                        <a:srgbClr val="000000"/>
                                      </a:solidFill>
                                      <a:latin typeface="Cambria Math" panose="02040503050406030204" pitchFamily="18" charset="0"/>
                                    </a:rPr>
                                  </m:ctrlPr>
                                </m:naryPr>
                                <m:sub>
                                  <m:r>
                                    <m:rPr>
                                      <m:brk m:alnAt="7"/>
                                    </m:rPr>
                                    <a:rPr lang="fr-FR" sz="1600" i="1">
                                      <a:solidFill>
                                        <a:srgbClr val="000000"/>
                                      </a:solidFill>
                                      <a:latin typeface="Cambria Math" panose="02040503050406030204" pitchFamily="18" charset="0"/>
                                    </a:rPr>
                                    <m:t>𝑛</m:t>
                                  </m:r>
                                </m:sub>
                                <m:sup/>
                                <m:e>
                                  <m:r>
                                    <a:rPr lang="fr-FR" sz="1600" i="1">
                                      <a:solidFill>
                                        <a:srgbClr val="000000"/>
                                      </a:solidFill>
                                      <a:latin typeface="Cambria Math" panose="02040503050406030204" pitchFamily="18" charset="0"/>
                                    </a:rPr>
                                    <m:t>𝑥</m:t>
                                  </m:r>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𝑛</m:t>
                                      </m:r>
                                    </m:e>
                                  </m:d>
                                  <m:r>
                                    <a:rPr lang="fr-FR" sz="1600" i="1">
                                      <a:solidFill>
                                        <a:srgbClr val="000000"/>
                                      </a:solidFill>
                                      <a:latin typeface="Cambria Math" panose="02040503050406030204" pitchFamily="18" charset="0"/>
                                    </a:rPr>
                                    <m:t>𝑤</m:t>
                                  </m:r>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𝑛</m:t>
                                      </m: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rPr>
                                        <m:t>𝑚𝑅</m:t>
                                      </m:r>
                                    </m:e>
                                  </m:d>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rPr>
                                        <m:t>𝑒</m:t>
                                      </m:r>
                                    </m:e>
                                    <m:sup>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rPr>
                                        <m:t>𝑗</m:t>
                                      </m:r>
                                      <m:r>
                                        <a:rPr lang="fr-FR" sz="1600" i="1">
                                          <a:solidFill>
                                            <a:srgbClr val="000000"/>
                                          </a:solidFill>
                                          <a:latin typeface="Cambria Math" panose="02040503050406030204" pitchFamily="18" charset="0"/>
                                        </a:rPr>
                                        <m:t>𝜔</m:t>
                                      </m:r>
                                      <m:r>
                                        <a:rPr lang="fr-FR" sz="1600" i="1">
                                          <a:solidFill>
                                            <a:srgbClr val="000000"/>
                                          </a:solidFill>
                                          <a:latin typeface="Cambria Math" panose="02040503050406030204" pitchFamily="18" charset="0"/>
                                        </a:rPr>
                                        <m:t>𝑛</m:t>
                                      </m:r>
                                    </m:sup>
                                  </m:sSup>
                                </m:e>
                              </m:nary>
                            </m:e>
                          </m:d>
                        </m:e>
                        <m:sup>
                          <m:r>
                            <a:rPr lang="fr-FR" sz="1600" b="0" i="1" smtClean="0">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rPr>
                        <m:t>=</m:t>
                      </m:r>
                      <m:sSup>
                        <m:sSupPr>
                          <m:ctrlPr>
                            <a:rPr lang="fr-FR" sz="1600" b="0" i="1" smtClean="0">
                              <a:solidFill>
                                <a:srgbClr val="000000"/>
                              </a:solidFill>
                              <a:latin typeface="Cambria Math" panose="02040503050406030204" pitchFamily="18" charset="0"/>
                            </a:rPr>
                          </m:ctrlPr>
                        </m:sSupPr>
                        <m:e>
                          <m:d>
                            <m:dPr>
                              <m:begChr m:val="|"/>
                              <m:endChr m:val="|"/>
                              <m:ctrlPr>
                                <a:rPr lang="fr-FR" sz="1600" b="0" i="1" smtClean="0">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𝑇𝐹𝑇𝐷</m:t>
                              </m:r>
                              <m:d>
                                <m:dPr>
                                  <m:begChr m:val="["/>
                                  <m:endChr m:val="]"/>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𝑥</m:t>
                                  </m:r>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𝑛</m:t>
                                      </m:r>
                                    </m:e>
                                  </m:d>
                                  <m:r>
                                    <a:rPr lang="fr-FR" sz="1600" i="1">
                                      <a:solidFill>
                                        <a:srgbClr val="000000"/>
                                      </a:solidFill>
                                      <a:latin typeface="Cambria Math" panose="02040503050406030204" pitchFamily="18" charset="0"/>
                                    </a:rPr>
                                    <m:t>𝑤</m:t>
                                  </m:r>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𝑛</m:t>
                                      </m: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rPr>
                                        <m:t>𝑚𝑅</m:t>
                                      </m:r>
                                    </m:e>
                                  </m:d>
                                </m:e>
                              </m:d>
                            </m:e>
                          </m:d>
                        </m:e>
                        <m:sup>
                          <m:r>
                            <a:rPr lang="fr-FR" sz="1600" b="0" i="1" smtClean="0">
                              <a:solidFill>
                                <a:srgbClr val="000000"/>
                              </a:solidFill>
                              <a:latin typeface="Cambria Math" panose="02040503050406030204" pitchFamily="18" charset="0"/>
                            </a:rPr>
                            <m:t>2</m:t>
                          </m:r>
                        </m:sup>
                      </m:sSup>
                    </m:oMath>
                  </m:oMathPara>
                </a14:m>
                <a:endParaRPr lang="fr-FR" sz="1600" baseline="30000" dirty="0"/>
              </a:p>
            </p:txBody>
          </p:sp>
        </mc:Choice>
        <mc:Fallback xmlns="">
          <p:sp>
            <p:nvSpPr>
              <p:cNvPr id="3" name="Objet 2">
                <a:extLst>
                  <a:ext uri="{FF2B5EF4-FFF2-40B4-BE49-F238E27FC236}">
                    <a16:creationId xmlns:a16="http://schemas.microsoft.com/office/drawing/2014/main" id="{93C6E6E4-89A1-4F71-83FB-3A368A960559}"/>
                  </a:ext>
                </a:extLst>
              </p:cNvPr>
              <p:cNvSpPr txBox="1">
                <a:spLocks noRot="1" noChangeAspect="1" noMove="1" noResize="1" noEditPoints="1" noAdjustHandles="1" noChangeArrowheads="1" noChangeShapeType="1" noTextEdit="1"/>
              </p:cNvSpPr>
              <p:nvPr/>
            </p:nvSpPr>
            <p:spPr bwMode="auto">
              <a:xfrm>
                <a:off x="467544" y="1700808"/>
                <a:ext cx="7488832" cy="1015662"/>
              </a:xfrm>
              <a:prstGeom prst="rect">
                <a:avLst/>
              </a:prstGeom>
              <a:blipFill>
                <a:blip r:embed="rId2"/>
                <a:stretch>
                  <a:fillRect/>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2EC8B114-BD51-4A0D-AD93-4FD6F9F78222}"/>
              </a:ext>
            </a:extLst>
          </p:cNvPr>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SPECTROGRAMME</a:t>
            </a:r>
          </a:p>
        </p:txBody>
      </p:sp>
      <p:pic>
        <p:nvPicPr>
          <p:cNvPr id="8" name="Image 7">
            <a:extLst>
              <a:ext uri="{FF2B5EF4-FFF2-40B4-BE49-F238E27FC236}">
                <a16:creationId xmlns:a16="http://schemas.microsoft.com/office/drawing/2014/main" id="{8F103AE7-711B-4034-8988-CCA115261B73}"/>
              </a:ext>
            </a:extLst>
          </p:cNvPr>
          <p:cNvPicPr>
            <a:picLocks noChangeAspect="1"/>
          </p:cNvPicPr>
          <p:nvPr/>
        </p:nvPicPr>
        <p:blipFill>
          <a:blip r:embed="rId3"/>
          <a:stretch>
            <a:fillRect/>
          </a:stretch>
        </p:blipFill>
        <p:spPr>
          <a:xfrm>
            <a:off x="2085975" y="2492896"/>
            <a:ext cx="4972050" cy="3886200"/>
          </a:xfrm>
          <a:prstGeom prst="rect">
            <a:avLst/>
          </a:prstGeom>
        </p:spPr>
      </p:pic>
      <p:sp>
        <p:nvSpPr>
          <p:cNvPr id="9" name="ZoneTexte 8">
            <a:extLst>
              <a:ext uri="{FF2B5EF4-FFF2-40B4-BE49-F238E27FC236}">
                <a16:creationId xmlns:a16="http://schemas.microsoft.com/office/drawing/2014/main" id="{521315CB-7738-4AFA-8E57-AB6F8A2591BE}"/>
              </a:ext>
            </a:extLst>
          </p:cNvPr>
          <p:cNvSpPr txBox="1"/>
          <p:nvPr/>
        </p:nvSpPr>
        <p:spPr>
          <a:xfrm>
            <a:off x="1115616" y="6237312"/>
            <a:ext cx="7488832"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Analyse temps-fréquence de signaux </a:t>
            </a:r>
            <a:r>
              <a:rPr lang="fr-FR" dirty="0" err="1">
                <a:latin typeface="Times New Roman" panose="02020603050405020304" pitchFamily="18" charset="0"/>
                <a:cs typeface="Times New Roman" panose="02020603050405020304" pitchFamily="18" charset="0"/>
              </a:rPr>
              <a:t>chirps</a:t>
            </a:r>
            <a:r>
              <a:rPr lang="fr-FR" dirty="0">
                <a:latin typeface="Times New Roman" panose="02020603050405020304" pitchFamily="18" charset="0"/>
                <a:cs typeface="Times New Roman" panose="02020603050405020304" pitchFamily="18" charset="0"/>
              </a:rPr>
              <a:t> par Spectrogramme</a:t>
            </a:r>
          </a:p>
        </p:txBody>
      </p:sp>
      <p:sp>
        <p:nvSpPr>
          <p:cNvPr id="10" name="ZoneTexte 9">
            <a:extLst>
              <a:ext uri="{FF2B5EF4-FFF2-40B4-BE49-F238E27FC236}">
                <a16:creationId xmlns:a16="http://schemas.microsoft.com/office/drawing/2014/main" id="{CEC617C7-B9C4-4CA1-89B7-FE8340C3B814}"/>
              </a:ext>
            </a:extLst>
          </p:cNvPr>
          <p:cNvSpPr txBox="1"/>
          <p:nvPr/>
        </p:nvSpPr>
        <p:spPr>
          <a:xfrm>
            <a:off x="2987824" y="6546830"/>
            <a:ext cx="6156176" cy="338554"/>
          </a:xfrm>
          <a:prstGeom prst="rect">
            <a:avLst/>
          </a:prstGeom>
          <a:noFill/>
        </p:spPr>
        <p:txBody>
          <a:bodyPr wrap="square" rtlCol="0">
            <a:spAutoFit/>
          </a:bodyPr>
          <a:lstStyle/>
          <a:p>
            <a:r>
              <a:rPr lang="fr-FR" sz="1600" dirty="0">
                <a:latin typeface="Times New Roman" panose="02020603050405020304" pitchFamily="18" charset="0"/>
                <a:cs typeface="Times New Roman" panose="02020603050405020304" pitchFamily="18" charset="0"/>
              </a:rPr>
              <a:t>D’après ‘’DISTRIBUTIONS TEMPS-FRÉQUENCE’’ par J.P. </a:t>
            </a:r>
            <a:r>
              <a:rPr lang="fr-FR" sz="1600" dirty="0" err="1">
                <a:latin typeface="Times New Roman" panose="02020603050405020304" pitchFamily="18" charset="0"/>
                <a:cs typeface="Times New Roman" panose="02020603050405020304" pitchFamily="18" charset="0"/>
              </a:rPr>
              <a:t>Ovarlez</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516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B061AD-87A3-41B7-AA1E-2801D0227428}"/>
              </a:ext>
            </a:extLst>
          </p:cNvPr>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REPRESENTATION TEMPS-FREQUENCE</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5C7E9D7C-0680-4F38-AA3D-BCF04536AFE3}"/>
                  </a:ext>
                </a:extLst>
              </p:cNvPr>
              <p:cNvSpPr txBox="1"/>
              <p:nvPr/>
            </p:nvSpPr>
            <p:spPr>
              <a:xfrm>
                <a:off x="0" y="1124744"/>
                <a:ext cx="9144000" cy="2246769"/>
              </a:xfrm>
              <a:prstGeom prst="rect">
                <a:avLst/>
              </a:prstGeom>
              <a:noFill/>
            </p:spPr>
            <p:txBody>
              <a:bodyPr wrap="square" rtlCol="0">
                <a:spAutoFit/>
              </a:bodyPr>
              <a:lstStyle/>
              <a:p>
                <a:pPr algn="just"/>
                <a:r>
                  <a:rPr lang="fr-FR" sz="2000" dirty="0">
                    <a:solidFill>
                      <a:srgbClr val="7030A0"/>
                    </a:solidFill>
                    <a:latin typeface="Times New Roman" panose="02020603050405020304" pitchFamily="18" charset="0"/>
                    <a:cs typeface="Times New Roman" panose="02020603050405020304" pitchFamily="18" charset="0"/>
                  </a:rPr>
                  <a:t>Une </a:t>
                </a:r>
                <a:r>
                  <a:rPr lang="fr-FR" sz="2000" b="1" dirty="0">
                    <a:solidFill>
                      <a:srgbClr val="7030A0"/>
                    </a:solidFill>
                    <a:latin typeface="Times New Roman" panose="02020603050405020304" pitchFamily="18" charset="0"/>
                    <a:cs typeface="Times New Roman" panose="02020603050405020304" pitchFamily="18" charset="0"/>
                  </a:rPr>
                  <a:t>représentation temps-fréquence</a:t>
                </a:r>
                <a:r>
                  <a:rPr lang="fr-FR" sz="2000" dirty="0">
                    <a:solidFill>
                      <a:srgbClr val="7030A0"/>
                    </a:solidFill>
                    <a:latin typeface="Times New Roman" panose="02020603050405020304" pitchFamily="18" charset="0"/>
                    <a:cs typeface="Times New Roman" panose="02020603050405020304" pitchFamily="18" charset="0"/>
                  </a:rPr>
                  <a:t> permet d’obtenir un spectre instantané d’un signal non-stationnaire, Autrement dit, c’est une représentation d’un signal conjointement par rapport au temps et par rapport à la fréquence. Ceci peut être réalisé, entre autres,  en utilisant une transformée de Fourier de la fonction d’autocorrélation.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solidFill>
                      <a:srgbClr val="002060"/>
                    </a:solidFill>
                    <a:latin typeface="Times New Roman" panose="02020603050405020304" pitchFamily="18" charset="0"/>
                    <a:cs typeface="Times New Roman" panose="02020603050405020304" pitchFamily="18" charset="0"/>
                  </a:rPr>
                  <a:t>Il s’agit principalement de la distribution de Wigner-Ville dérivée de la notion d’</a:t>
                </a:r>
                <a:r>
                  <a:rPr lang="fr-FR" sz="2000" dirty="0" err="1">
                    <a:solidFill>
                      <a:srgbClr val="002060"/>
                    </a:solidFill>
                    <a:latin typeface="Times New Roman" panose="02020603050405020304" pitchFamily="18" charset="0"/>
                    <a:cs typeface="Times New Roman" panose="02020603050405020304" pitchFamily="18" charset="0"/>
                  </a:rPr>
                  <a:t>autocorélation</a:t>
                </a:r>
                <a:r>
                  <a:rPr lang="fr-FR" sz="200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000" i="1">
                            <a:solidFill>
                              <a:srgbClr val="002060"/>
                            </a:solidFill>
                            <a:latin typeface="Cambria Math" panose="02040503050406030204" pitchFamily="18" charset="0"/>
                          </a:rPr>
                        </m:ctrlPr>
                      </m:sSubPr>
                      <m:e>
                        <m:r>
                          <a:rPr lang="fr-FR" sz="2000" i="1">
                            <a:solidFill>
                              <a:srgbClr val="002060"/>
                            </a:solidFill>
                            <a:latin typeface="Cambria Math" panose="02040503050406030204" pitchFamily="18" charset="0"/>
                          </a:rPr>
                          <m:t>𝑅</m:t>
                        </m:r>
                      </m:e>
                      <m:sub>
                        <m:r>
                          <a:rPr lang="fr-FR" sz="2000" i="1">
                            <a:solidFill>
                              <a:srgbClr val="002060"/>
                            </a:solidFill>
                            <a:latin typeface="Cambria Math" panose="02040503050406030204" pitchFamily="18" charset="0"/>
                          </a:rPr>
                          <m:t>𝑥</m:t>
                        </m:r>
                      </m:sub>
                    </m:sSub>
                    <m:d>
                      <m:dPr>
                        <m:ctrlPr>
                          <a:rPr lang="fr-FR" sz="2000" i="1">
                            <a:solidFill>
                              <a:srgbClr val="002060"/>
                            </a:solidFill>
                            <a:latin typeface="Cambria Math" panose="02040503050406030204" pitchFamily="18" charset="0"/>
                          </a:rPr>
                        </m:ctrlPr>
                      </m:dPr>
                      <m:e>
                        <m:r>
                          <a:rPr lang="fr-FR" sz="2000" i="1">
                            <a:solidFill>
                              <a:srgbClr val="002060"/>
                            </a:solidFill>
                            <a:latin typeface="Cambria Math" panose="02040503050406030204" pitchFamily="18" charset="0"/>
                          </a:rPr>
                          <m:t>𝑡</m:t>
                        </m:r>
                        <m:r>
                          <a:rPr lang="fr-FR" sz="2000" i="1">
                            <a:solidFill>
                              <a:srgbClr val="002060"/>
                            </a:solidFill>
                            <a:latin typeface="Cambria Math" panose="02040503050406030204" pitchFamily="18" charset="0"/>
                          </a:rPr>
                          <m:t>,</m:t>
                        </m:r>
                        <m:r>
                          <a:rPr lang="fr-FR" sz="2000" i="1">
                            <a:solidFill>
                              <a:srgbClr val="002060"/>
                            </a:solidFill>
                            <a:latin typeface="Cambria Math" panose="02040503050406030204" pitchFamily="18" charset="0"/>
                            <a:ea typeface="Cambria Math" panose="02040503050406030204" pitchFamily="18" charset="0"/>
                          </a:rPr>
                          <m:t>𝜏</m:t>
                        </m:r>
                      </m:e>
                    </m:d>
                  </m:oMath>
                </a14:m>
                <a:r>
                  <a:rPr lang="fr-FR" sz="2000" dirty="0">
                    <a:solidFill>
                      <a:srgbClr val="002060"/>
                    </a:solidFill>
                    <a:latin typeface="Times New Roman" panose="02020603050405020304" pitchFamily="18" charset="0"/>
                    <a:cs typeface="Times New Roman" panose="02020603050405020304" pitchFamily="18" charset="0"/>
                  </a:rPr>
                  <a:t>, donnée par :</a:t>
                </a:r>
              </a:p>
            </p:txBody>
          </p:sp>
        </mc:Choice>
        <mc:Fallback xmlns="">
          <p:sp>
            <p:nvSpPr>
              <p:cNvPr id="3" name="ZoneTexte 2">
                <a:extLst>
                  <a:ext uri="{FF2B5EF4-FFF2-40B4-BE49-F238E27FC236}">
                    <a16:creationId xmlns:a16="http://schemas.microsoft.com/office/drawing/2014/main" id="{5C7E9D7C-0680-4F38-AA3D-BCF04536AFE3}"/>
                  </a:ext>
                </a:extLst>
              </p:cNvPr>
              <p:cNvSpPr txBox="1">
                <a:spLocks noRot="1" noChangeAspect="1" noMove="1" noResize="1" noEditPoints="1" noAdjustHandles="1" noChangeArrowheads="1" noChangeShapeType="1" noTextEdit="1"/>
              </p:cNvSpPr>
              <p:nvPr/>
            </p:nvSpPr>
            <p:spPr>
              <a:xfrm>
                <a:off x="0" y="1124744"/>
                <a:ext cx="9144000" cy="2246769"/>
              </a:xfrm>
              <a:prstGeom prst="rect">
                <a:avLst/>
              </a:prstGeom>
              <a:blipFill>
                <a:blip r:embed="rId2"/>
                <a:stretch>
                  <a:fillRect l="-667" t="-1630" r="-667" b="-40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CF5D5CCE-D85F-4D49-9165-FBE1E8B55DF9}"/>
                  </a:ext>
                </a:extLst>
              </p:cNvPr>
              <p:cNvSpPr txBox="1"/>
              <p:nvPr/>
            </p:nvSpPr>
            <p:spPr>
              <a:xfrm>
                <a:off x="1619672" y="3284984"/>
                <a:ext cx="5688632" cy="899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𝑊</m:t>
                          </m:r>
                        </m:e>
                        <m:sub>
                          <m:r>
                            <a:rPr lang="fr-FR" sz="2000" b="0" i="1" smtClean="0">
                              <a:latin typeface="Cambria Math" panose="02040503050406030204" pitchFamily="18" charset="0"/>
                            </a:rPr>
                            <m:t>𝑥</m:t>
                          </m:r>
                        </m:sub>
                      </m:sSub>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𝑡</m:t>
                          </m:r>
                          <m:r>
                            <a:rPr lang="fr-FR" sz="2000" b="0" i="1" smtClean="0">
                              <a:latin typeface="Cambria Math" panose="02040503050406030204" pitchFamily="18" charset="0"/>
                            </a:rPr>
                            <m:t>,</m:t>
                          </m:r>
                          <m:r>
                            <a:rPr lang="fr-FR" sz="2000" b="0" i="1" smtClean="0">
                              <a:latin typeface="Cambria Math" panose="02040503050406030204" pitchFamily="18" charset="0"/>
                            </a:rPr>
                            <m:t>𝑓</m:t>
                          </m:r>
                        </m:e>
                      </m:d>
                      <m:r>
                        <a:rPr lang="fr-FR" sz="2000" b="0" i="1" smtClean="0">
                          <a:latin typeface="Cambria Math" panose="02040503050406030204" pitchFamily="18" charset="0"/>
                        </a:rPr>
                        <m:t>=</m:t>
                      </m:r>
                      <m:nary>
                        <m:naryPr>
                          <m:limLoc m:val="undOvr"/>
                          <m:subHide m:val="on"/>
                          <m:supHide m:val="on"/>
                          <m:ctrlPr>
                            <a:rPr lang="fr-FR" sz="2000" b="0" i="1" smtClean="0">
                              <a:latin typeface="Cambria Math" panose="02040503050406030204" pitchFamily="18" charset="0"/>
                            </a:rPr>
                          </m:ctrlPr>
                        </m:naryPr>
                        <m:sub/>
                        <m:sup/>
                        <m:e>
                          <m:r>
                            <a:rPr lang="fr-FR" sz="2000" b="0" i="1" smtClean="0">
                              <a:latin typeface="Cambria Math" panose="02040503050406030204" pitchFamily="18" charset="0"/>
                            </a:rPr>
                            <m:t>𝑥</m:t>
                          </m:r>
                          <m:r>
                            <a:rPr lang="fr-FR" sz="2000" b="0" i="1" smtClean="0">
                              <a:latin typeface="Cambria Math" panose="02040503050406030204" pitchFamily="18" charset="0"/>
                            </a:rPr>
                            <m:t>(</m:t>
                          </m:r>
                          <m:r>
                            <a:rPr lang="fr-FR" sz="2000" b="0" i="1" smtClean="0">
                              <a:latin typeface="Cambria Math" panose="02040503050406030204" pitchFamily="18" charset="0"/>
                            </a:rPr>
                            <m:t>𝑡</m:t>
                          </m:r>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ea typeface="Cambria Math" panose="02040503050406030204" pitchFamily="18" charset="0"/>
                                </a:rPr>
                                <m:t>𝜏</m:t>
                              </m:r>
                            </m:num>
                            <m:den>
                              <m:r>
                                <a:rPr lang="fr-FR" sz="2000" b="0" i="1" smtClean="0">
                                  <a:latin typeface="Cambria Math" panose="02040503050406030204" pitchFamily="18" charset="0"/>
                                </a:rPr>
                                <m:t>2</m:t>
                              </m:r>
                            </m:den>
                          </m:f>
                          <m:r>
                            <a:rPr lang="fr-FR" sz="2000" b="0" i="1" smtClean="0">
                              <a:latin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𝑥</m:t>
                              </m:r>
                            </m:e>
                            <m:sup>
                              <m:r>
                                <a:rPr lang="fr-FR" sz="2000" b="0" i="1" smtClean="0">
                                  <a:latin typeface="Cambria Math" panose="02040503050406030204" pitchFamily="18" charset="0"/>
                                  <a:ea typeface="Cambria Math" panose="02040503050406030204" pitchFamily="18" charset="0"/>
                                </a:rPr>
                                <m:t>∗</m:t>
                              </m:r>
                            </m:sup>
                          </m:sSup>
                          <m:d>
                            <m:dPr>
                              <m:ctrlPr>
                                <a:rPr lang="fr-FR" sz="2000" b="0" i="1" smtClean="0">
                                  <a:latin typeface="Cambria Math" panose="02040503050406030204" pitchFamily="18" charset="0"/>
                                  <a:ea typeface="Cambria Math" panose="02040503050406030204" pitchFamily="18" charset="0"/>
                                </a:rPr>
                              </m:ctrlPr>
                            </m:dPr>
                            <m:e>
                              <m:r>
                                <a:rPr lang="fr-FR" sz="2000" b="0" i="1" smtClean="0">
                                  <a:latin typeface="Cambria Math" panose="02040503050406030204" pitchFamily="18" charset="0"/>
                                  <a:ea typeface="Cambria Math" panose="02040503050406030204" pitchFamily="18" charset="0"/>
                                </a:rPr>
                                <m:t>𝑡</m:t>
                              </m:r>
                              <m:r>
                                <a:rPr lang="fr-FR" sz="2000" b="0" i="1" smtClean="0">
                                  <a:latin typeface="Cambria Math" panose="02040503050406030204" pitchFamily="18" charset="0"/>
                                  <a:ea typeface="Cambria Math" panose="02040503050406030204" pitchFamily="18" charset="0"/>
                                </a:rPr>
                                <m:t>−</m:t>
                              </m:r>
                              <m:f>
                                <m:fPr>
                                  <m:ctrlPr>
                                    <a:rPr lang="fr-FR" sz="2000" b="0" i="1" smtClean="0">
                                      <a:latin typeface="Cambria Math" panose="02040503050406030204" pitchFamily="18" charset="0"/>
                                      <a:ea typeface="Cambria Math" panose="02040503050406030204" pitchFamily="18" charset="0"/>
                                    </a:rPr>
                                  </m:ctrlPr>
                                </m:fPr>
                                <m:num>
                                  <m:r>
                                    <a:rPr lang="fr-FR" sz="2000" b="0" i="1" smtClean="0">
                                      <a:latin typeface="Cambria Math" panose="02040503050406030204" pitchFamily="18" charset="0"/>
                                      <a:ea typeface="Cambria Math" panose="02040503050406030204" pitchFamily="18" charset="0"/>
                                    </a:rPr>
                                    <m:t>𝜏</m:t>
                                  </m:r>
                                </m:num>
                                <m:den>
                                  <m:r>
                                    <a:rPr lang="fr-FR" sz="2000" b="0" i="1" smtClean="0">
                                      <a:latin typeface="Cambria Math" panose="02040503050406030204" pitchFamily="18" charset="0"/>
                                      <a:ea typeface="Cambria Math" panose="02040503050406030204" pitchFamily="18" charset="0"/>
                                    </a:rPr>
                                    <m:t>2</m:t>
                                  </m:r>
                                </m:den>
                              </m:f>
                            </m:e>
                          </m:d>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𝑒</m:t>
                              </m:r>
                            </m:e>
                            <m:sup>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2</m:t>
                              </m:r>
                              <m:r>
                                <a:rPr lang="fr-FR" sz="2000" b="0" i="1" smtClean="0">
                                  <a:latin typeface="Cambria Math" panose="02040503050406030204" pitchFamily="18" charset="0"/>
                                  <a:ea typeface="Cambria Math" panose="02040503050406030204" pitchFamily="18" charset="0"/>
                                </a:rPr>
                                <m:t>𝜋</m:t>
                              </m:r>
                              <m:r>
                                <a:rPr lang="fr-FR" sz="2000" b="0" i="1" smtClean="0">
                                  <a:latin typeface="Cambria Math" panose="02040503050406030204" pitchFamily="18" charset="0"/>
                                  <a:ea typeface="Cambria Math" panose="02040503050406030204" pitchFamily="18" charset="0"/>
                                </a:rPr>
                                <m:t>𝑗𝑓</m:t>
                              </m:r>
                              <m:r>
                                <a:rPr lang="fr-FR" sz="2000" b="0" i="1" smtClean="0">
                                  <a:latin typeface="Cambria Math" panose="02040503050406030204" pitchFamily="18" charset="0"/>
                                  <a:ea typeface="Cambria Math" panose="02040503050406030204" pitchFamily="18" charset="0"/>
                                </a:rPr>
                                <m:t>𝜏</m:t>
                              </m:r>
                            </m:sup>
                          </m:sSup>
                          <m:r>
                            <a:rPr lang="fr-FR" sz="2000" b="0" i="1" smtClean="0">
                              <a:latin typeface="Cambria Math" panose="02040503050406030204" pitchFamily="18" charset="0"/>
                              <a:ea typeface="Cambria Math" panose="02040503050406030204" pitchFamily="18" charset="0"/>
                            </a:rPr>
                            <m:t>𝑑</m:t>
                          </m:r>
                          <m:r>
                            <a:rPr lang="fr-FR" sz="2000" b="0" i="1" smtClean="0">
                              <a:latin typeface="Cambria Math" panose="02040503050406030204" pitchFamily="18" charset="0"/>
                              <a:ea typeface="Cambria Math" panose="02040503050406030204" pitchFamily="18" charset="0"/>
                            </a:rPr>
                            <m:t>𝜏</m:t>
                          </m:r>
                        </m:e>
                      </m:nary>
                    </m:oMath>
                  </m:oMathPara>
                </a14:m>
                <a:endParaRPr lang="fr-FR" sz="2000" dirty="0"/>
              </a:p>
            </p:txBody>
          </p:sp>
        </mc:Choice>
        <mc:Fallback xmlns="">
          <p:sp>
            <p:nvSpPr>
              <p:cNvPr id="13" name="ZoneTexte 12">
                <a:extLst>
                  <a:ext uri="{FF2B5EF4-FFF2-40B4-BE49-F238E27FC236}">
                    <a16:creationId xmlns:a16="http://schemas.microsoft.com/office/drawing/2014/main" id="{CF5D5CCE-D85F-4D49-9165-FBE1E8B55DF9}"/>
                  </a:ext>
                </a:extLst>
              </p:cNvPr>
              <p:cNvSpPr txBox="1">
                <a:spLocks noRot="1" noChangeAspect="1" noMove="1" noResize="1" noEditPoints="1" noAdjustHandles="1" noChangeArrowheads="1" noChangeShapeType="1" noTextEdit="1"/>
              </p:cNvSpPr>
              <p:nvPr/>
            </p:nvSpPr>
            <p:spPr>
              <a:xfrm>
                <a:off x="1619672" y="3284984"/>
                <a:ext cx="5688632" cy="899670"/>
              </a:xfrm>
              <a:prstGeom prst="rect">
                <a:avLst/>
              </a:prstGeom>
              <a:blipFill>
                <a:blip r:embed="rId3"/>
                <a:stretch>
                  <a:fillRect/>
                </a:stretch>
              </a:blipFill>
            </p:spPr>
            <p:txBody>
              <a:bodyPr/>
              <a:lstStyle/>
              <a:p>
                <a:r>
                  <a:rPr lang="fr-FR">
                    <a:noFill/>
                  </a:rPr>
                  <a:t> </a:t>
                </a:r>
              </a:p>
            </p:txBody>
          </p:sp>
        </mc:Fallback>
      </mc:AlternateContent>
      <p:sp>
        <p:nvSpPr>
          <p:cNvPr id="14" name="ZoneTexte 13">
            <a:extLst>
              <a:ext uri="{FF2B5EF4-FFF2-40B4-BE49-F238E27FC236}">
                <a16:creationId xmlns:a16="http://schemas.microsoft.com/office/drawing/2014/main" id="{F1281076-D17F-4975-9189-95F916EF86DA}"/>
              </a:ext>
            </a:extLst>
          </p:cNvPr>
          <p:cNvSpPr txBox="1"/>
          <p:nvPr/>
        </p:nvSpPr>
        <p:spPr>
          <a:xfrm>
            <a:off x="0" y="4678104"/>
            <a:ext cx="9144000" cy="1631216"/>
          </a:xfrm>
          <a:prstGeom prst="rect">
            <a:avLst/>
          </a:prstGeom>
          <a:noFill/>
        </p:spPr>
        <p:txBody>
          <a:bodyPr wrap="square" rtlCol="0">
            <a:spAutoFit/>
          </a:bodyPr>
          <a:lstStyle/>
          <a:p>
            <a:pPr algn="just"/>
            <a:r>
              <a:rPr lang="fr-FR" sz="2000" dirty="0">
                <a:solidFill>
                  <a:srgbClr val="00B0F0"/>
                </a:solidFill>
                <a:latin typeface="Times New Roman" panose="02020603050405020304" pitchFamily="18" charset="0"/>
                <a:cs typeface="Times New Roman" panose="02020603050405020304" pitchFamily="18" charset="0"/>
              </a:rPr>
              <a:t>Elle peut être interprétée comme une densité spectrale de puissance instantanée du signal. Néanmoins,  des phénomènes d'interférence entre temps et fréquence peuvent entrer en jeu et réduisent l’efficacité de cette représentation.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solidFill>
                  <a:srgbClr val="00B050"/>
                </a:solidFill>
                <a:latin typeface="Times New Roman" panose="02020603050405020304" pitchFamily="18" charset="0"/>
                <a:cs typeface="Times New Roman" panose="02020603050405020304" pitchFamily="18" charset="0"/>
              </a:rPr>
              <a:t>Pour réduire ces interférences, nous serons amenés à utiliser des noyaux convolutifs </a:t>
            </a: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C03306A2-8BF0-4E95-AF33-AFEBB0702819}"/>
                  </a:ext>
                </a:extLst>
              </p:cNvPr>
              <p:cNvSpPr txBox="1"/>
              <p:nvPr/>
            </p:nvSpPr>
            <p:spPr>
              <a:xfrm>
                <a:off x="2123728" y="6344746"/>
                <a:ext cx="5184576"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200" i="1" smtClean="0">
                              <a:latin typeface="Cambria Math" panose="02040503050406030204" pitchFamily="18" charset="0"/>
                            </a:rPr>
                          </m:ctrlPr>
                        </m:sSubPr>
                        <m:e>
                          <m:r>
                            <a:rPr lang="fr-FR" sz="2200" b="0" i="1" smtClean="0">
                              <a:latin typeface="Cambria Math" panose="02040503050406030204" pitchFamily="18" charset="0"/>
                            </a:rPr>
                            <m:t>𝑊</m:t>
                          </m:r>
                        </m:e>
                        <m:sub>
                          <m:r>
                            <a:rPr lang="fr-FR" sz="2200" b="0" i="1" smtClean="0">
                              <a:latin typeface="Cambria Math" panose="02040503050406030204" pitchFamily="18" charset="0"/>
                            </a:rPr>
                            <m:t>𝑥</m:t>
                          </m:r>
                        </m:sub>
                      </m:sSub>
                      <m:d>
                        <m:dPr>
                          <m:ctrlPr>
                            <a:rPr lang="fr-FR" sz="2200" i="1" smtClean="0">
                              <a:latin typeface="Cambria Math" panose="02040503050406030204" pitchFamily="18" charset="0"/>
                            </a:rPr>
                          </m:ctrlPr>
                        </m:dPr>
                        <m:e>
                          <m:r>
                            <a:rPr lang="fr-FR" sz="2200" b="0" i="1" smtClean="0">
                              <a:latin typeface="Cambria Math" panose="02040503050406030204" pitchFamily="18" charset="0"/>
                            </a:rPr>
                            <m:t>𝑡</m:t>
                          </m:r>
                          <m:r>
                            <a:rPr lang="fr-FR" sz="2200" b="0" i="1" smtClean="0">
                              <a:latin typeface="Cambria Math" panose="02040503050406030204" pitchFamily="18" charset="0"/>
                            </a:rPr>
                            <m:t>,</m:t>
                          </m:r>
                          <m:r>
                            <a:rPr lang="fr-FR" sz="2200" b="0" i="1" smtClean="0">
                              <a:latin typeface="Cambria Math" panose="02040503050406030204" pitchFamily="18" charset="0"/>
                            </a:rPr>
                            <m:t>𝑓</m:t>
                          </m:r>
                        </m:e>
                      </m:d>
                      <m:r>
                        <a:rPr lang="fr-FR" sz="2200" dirty="0">
                          <a:latin typeface="Cambria Math" panose="02040503050406030204" pitchFamily="18" charset="0"/>
                          <a:ea typeface="Cambria Math" panose="02040503050406030204" pitchFamily="18" charset="0"/>
                        </a:rPr>
                        <m:t>∗</m:t>
                      </m:r>
                      <m:r>
                        <m:rPr>
                          <m:sty m:val="p"/>
                        </m:rPr>
                        <a:rPr lang="el-GR" sz="2200" i="1" dirty="0" smtClean="0">
                          <a:latin typeface="Cambria Math" panose="02040503050406030204" pitchFamily="18" charset="0"/>
                          <a:ea typeface="Cambria Math" panose="02040503050406030204" pitchFamily="18" charset="0"/>
                        </a:rPr>
                        <m:t>Π</m:t>
                      </m:r>
                      <m:d>
                        <m:dPr>
                          <m:ctrlPr>
                            <a:rPr lang="el-GR" sz="2200" i="1" dirty="0" smtClean="0">
                              <a:latin typeface="Cambria Math" panose="02040503050406030204" pitchFamily="18" charset="0"/>
                              <a:ea typeface="Cambria Math" panose="02040503050406030204" pitchFamily="18" charset="0"/>
                            </a:rPr>
                          </m:ctrlPr>
                        </m:dPr>
                        <m:e>
                          <m:r>
                            <a:rPr lang="fr-FR" sz="2200" b="0" i="1" dirty="0" smtClean="0">
                              <a:latin typeface="Cambria Math" panose="02040503050406030204" pitchFamily="18" charset="0"/>
                              <a:ea typeface="Cambria Math" panose="02040503050406030204" pitchFamily="18" charset="0"/>
                            </a:rPr>
                            <m:t>𝑡</m:t>
                          </m:r>
                          <m:r>
                            <a:rPr lang="fr-FR" sz="2200" b="0" i="1" dirty="0" smtClean="0">
                              <a:latin typeface="Cambria Math" panose="02040503050406030204" pitchFamily="18" charset="0"/>
                              <a:ea typeface="Cambria Math" panose="02040503050406030204" pitchFamily="18" charset="0"/>
                            </a:rPr>
                            <m:t>,</m:t>
                          </m:r>
                          <m:r>
                            <a:rPr lang="fr-FR" sz="2200" b="0" i="1" dirty="0" smtClean="0">
                              <a:latin typeface="Cambria Math" panose="02040503050406030204" pitchFamily="18" charset="0"/>
                              <a:ea typeface="Cambria Math" panose="02040503050406030204" pitchFamily="18" charset="0"/>
                            </a:rPr>
                            <m:t>𝑓</m:t>
                          </m:r>
                        </m:e>
                      </m:d>
                    </m:oMath>
                  </m:oMathPara>
                </a14:m>
                <a:endParaRPr lang="fr-FR" sz="2200" dirty="0"/>
              </a:p>
            </p:txBody>
          </p:sp>
        </mc:Choice>
        <mc:Fallback xmlns="">
          <p:sp>
            <p:nvSpPr>
              <p:cNvPr id="19" name="ZoneTexte 18">
                <a:extLst>
                  <a:ext uri="{FF2B5EF4-FFF2-40B4-BE49-F238E27FC236}">
                    <a16:creationId xmlns:a16="http://schemas.microsoft.com/office/drawing/2014/main" id="{C03306A2-8BF0-4E95-AF33-AFEBB0702819}"/>
                  </a:ext>
                </a:extLst>
              </p:cNvPr>
              <p:cNvSpPr txBox="1">
                <a:spLocks noRot="1" noChangeAspect="1" noMove="1" noResize="1" noEditPoints="1" noAdjustHandles="1" noChangeArrowheads="1" noChangeShapeType="1" noTextEdit="1"/>
              </p:cNvSpPr>
              <p:nvPr/>
            </p:nvSpPr>
            <p:spPr>
              <a:xfrm>
                <a:off x="2123728" y="6344746"/>
                <a:ext cx="5184576" cy="430887"/>
              </a:xfrm>
              <a:prstGeom prst="rect">
                <a:avLst/>
              </a:prstGeom>
              <a:blipFill>
                <a:blip r:embed="rId4"/>
                <a:stretch>
                  <a:fillRect b="-171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3B4CFBFA-772E-4B9E-95D4-42FA9A4156ED}"/>
                  </a:ext>
                </a:extLst>
              </p:cNvPr>
              <p:cNvSpPr txBox="1"/>
              <p:nvPr/>
            </p:nvSpPr>
            <p:spPr>
              <a:xfrm>
                <a:off x="1619672" y="3969490"/>
                <a:ext cx="5688632" cy="899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𝑊</m:t>
                          </m:r>
                        </m:e>
                        <m:sub>
                          <m:r>
                            <a:rPr lang="fr-FR" sz="2000" b="0" i="1" smtClean="0">
                              <a:latin typeface="Cambria Math" panose="02040503050406030204" pitchFamily="18" charset="0"/>
                            </a:rPr>
                            <m:t>𝑥</m:t>
                          </m:r>
                        </m:sub>
                      </m:sSub>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𝑡</m:t>
                          </m:r>
                          <m:r>
                            <a:rPr lang="fr-FR" sz="2000" b="0" i="1" smtClean="0">
                              <a:latin typeface="Cambria Math" panose="02040503050406030204" pitchFamily="18" charset="0"/>
                            </a:rPr>
                            <m:t>,</m:t>
                          </m:r>
                          <m:r>
                            <a:rPr lang="fr-FR" sz="2000" b="0" i="1" smtClean="0">
                              <a:latin typeface="Cambria Math" panose="02040503050406030204" pitchFamily="18" charset="0"/>
                            </a:rPr>
                            <m:t>𝑓</m:t>
                          </m:r>
                        </m:e>
                      </m:d>
                      <m:r>
                        <a:rPr lang="fr-FR" sz="2000" b="0" i="1" smtClean="0">
                          <a:latin typeface="Cambria Math" panose="02040503050406030204" pitchFamily="18" charset="0"/>
                        </a:rPr>
                        <m:t>=</m:t>
                      </m:r>
                      <m:nary>
                        <m:naryPr>
                          <m:limLoc m:val="undOvr"/>
                          <m:subHide m:val="on"/>
                          <m:supHide m:val="on"/>
                          <m:ctrlPr>
                            <a:rPr lang="fr-FR" sz="2000" b="0" i="1" smtClean="0">
                              <a:latin typeface="Cambria Math" panose="02040503050406030204" pitchFamily="18" charset="0"/>
                            </a:rPr>
                          </m:ctrlPr>
                        </m:naryPr>
                        <m:sub/>
                        <m:sup/>
                        <m:e>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𝑅</m:t>
                              </m:r>
                            </m:e>
                            <m:sub>
                              <m:r>
                                <a:rPr lang="fr-FR" sz="2000" b="0" i="1" smtClean="0">
                                  <a:latin typeface="Cambria Math" panose="02040503050406030204" pitchFamily="18" charset="0"/>
                                </a:rPr>
                                <m:t>𝑥</m:t>
                              </m:r>
                            </m:sub>
                          </m:sSub>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𝑡</m:t>
                              </m:r>
                              <m:r>
                                <a:rPr lang="fr-FR" sz="2000" b="0" i="1" smtClean="0">
                                  <a:latin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𝜏</m:t>
                              </m:r>
                            </m:e>
                          </m:d>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𝑒</m:t>
                              </m:r>
                            </m:e>
                            <m:sup>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2</m:t>
                              </m:r>
                              <m:r>
                                <a:rPr lang="fr-FR" sz="2000" b="0" i="1" smtClean="0">
                                  <a:latin typeface="Cambria Math" panose="02040503050406030204" pitchFamily="18" charset="0"/>
                                  <a:ea typeface="Cambria Math" panose="02040503050406030204" pitchFamily="18" charset="0"/>
                                </a:rPr>
                                <m:t>𝜋</m:t>
                              </m:r>
                              <m:r>
                                <a:rPr lang="fr-FR" sz="2000" b="0" i="1" smtClean="0">
                                  <a:latin typeface="Cambria Math" panose="02040503050406030204" pitchFamily="18" charset="0"/>
                                  <a:ea typeface="Cambria Math" panose="02040503050406030204" pitchFamily="18" charset="0"/>
                                </a:rPr>
                                <m:t>𝑗𝑓</m:t>
                              </m:r>
                              <m:r>
                                <a:rPr lang="fr-FR" sz="2000" b="0" i="1" smtClean="0">
                                  <a:latin typeface="Cambria Math" panose="02040503050406030204" pitchFamily="18" charset="0"/>
                                  <a:ea typeface="Cambria Math" panose="02040503050406030204" pitchFamily="18" charset="0"/>
                                </a:rPr>
                                <m:t>𝜏</m:t>
                              </m:r>
                            </m:sup>
                          </m:sSup>
                          <m:r>
                            <a:rPr lang="fr-FR" sz="2000" b="0" i="1" smtClean="0">
                              <a:latin typeface="Cambria Math" panose="02040503050406030204" pitchFamily="18" charset="0"/>
                              <a:ea typeface="Cambria Math" panose="02040503050406030204" pitchFamily="18" charset="0"/>
                            </a:rPr>
                            <m:t>𝑑</m:t>
                          </m:r>
                          <m:r>
                            <a:rPr lang="fr-FR" sz="2000" b="0" i="1" smtClean="0">
                              <a:latin typeface="Cambria Math" panose="02040503050406030204" pitchFamily="18" charset="0"/>
                              <a:ea typeface="Cambria Math" panose="02040503050406030204" pitchFamily="18" charset="0"/>
                            </a:rPr>
                            <m:t>𝜏</m:t>
                          </m:r>
                        </m:e>
                      </m:nary>
                    </m:oMath>
                  </m:oMathPara>
                </a14:m>
                <a:endParaRPr lang="fr-FR" sz="2000" dirty="0"/>
              </a:p>
            </p:txBody>
          </p:sp>
        </mc:Choice>
        <mc:Fallback xmlns="">
          <p:sp>
            <p:nvSpPr>
              <p:cNvPr id="20" name="ZoneTexte 19">
                <a:extLst>
                  <a:ext uri="{FF2B5EF4-FFF2-40B4-BE49-F238E27FC236}">
                    <a16:creationId xmlns:a16="http://schemas.microsoft.com/office/drawing/2014/main" id="{3B4CFBFA-772E-4B9E-95D4-42FA9A4156ED}"/>
                  </a:ext>
                </a:extLst>
              </p:cNvPr>
              <p:cNvSpPr txBox="1">
                <a:spLocks noRot="1" noChangeAspect="1" noMove="1" noResize="1" noEditPoints="1" noAdjustHandles="1" noChangeArrowheads="1" noChangeShapeType="1" noTextEdit="1"/>
              </p:cNvSpPr>
              <p:nvPr/>
            </p:nvSpPr>
            <p:spPr>
              <a:xfrm>
                <a:off x="1619672" y="3969490"/>
                <a:ext cx="5688632" cy="899670"/>
              </a:xfrm>
              <a:prstGeom prst="rect">
                <a:avLst/>
              </a:prstGeom>
              <a:blipFill>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914043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B061AD-87A3-41B7-AA1E-2801D0227428}"/>
              </a:ext>
            </a:extLst>
          </p:cNvPr>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REPRESENTATION TEMPS-FREQUENCE</a:t>
            </a:r>
          </a:p>
        </p:txBody>
      </p:sp>
      <p:sp>
        <p:nvSpPr>
          <p:cNvPr id="3" name="ZoneTexte 2">
            <a:extLst>
              <a:ext uri="{FF2B5EF4-FFF2-40B4-BE49-F238E27FC236}">
                <a16:creationId xmlns:a16="http://schemas.microsoft.com/office/drawing/2014/main" id="{5C7E9D7C-0680-4F38-AA3D-BCF04536AFE3}"/>
              </a:ext>
            </a:extLst>
          </p:cNvPr>
          <p:cNvSpPr txBox="1"/>
          <p:nvPr/>
        </p:nvSpPr>
        <p:spPr>
          <a:xfrm>
            <a:off x="0" y="1124744"/>
            <a:ext cx="9144000" cy="1323439"/>
          </a:xfrm>
          <a:prstGeom prst="rect">
            <a:avLst/>
          </a:prstGeom>
          <a:noFill/>
        </p:spPr>
        <p:txBody>
          <a:bodyPr wrap="square" rtlCol="0">
            <a:spAutoFit/>
          </a:bodyPr>
          <a:lstStyle/>
          <a:p>
            <a:pPr algn="just"/>
            <a:r>
              <a:rPr lang="fr-FR" sz="2000" b="1" u="sng" dirty="0">
                <a:solidFill>
                  <a:srgbClr val="7030A0"/>
                </a:solidFill>
                <a:latin typeface="Times New Roman" panose="02020603050405020304" pitchFamily="18" charset="0"/>
                <a:cs typeface="Times New Roman" panose="02020603050405020304" pitchFamily="18" charset="0"/>
              </a:rPr>
              <a:t>Propriétés de la distribution de Wigner-Ville</a:t>
            </a:r>
          </a:p>
          <a:p>
            <a:pPr algn="just"/>
            <a:endParaRPr lang="fr-FR" sz="2000" b="1" u="sng" dirty="0">
              <a:solidFill>
                <a:srgbClr val="7030A0"/>
              </a:solidFill>
              <a:latin typeface="Times New Roman" panose="02020603050405020304" pitchFamily="18" charset="0"/>
              <a:cs typeface="Times New Roman" panose="02020603050405020304" pitchFamily="18" charset="0"/>
            </a:endParaRPr>
          </a:p>
          <a:p>
            <a:pPr algn="just"/>
            <a:r>
              <a:rPr lang="fr-FR" sz="2000" b="1" u="sng" dirty="0">
                <a:solidFill>
                  <a:srgbClr val="002060"/>
                </a:solidFill>
                <a:latin typeface="Times New Roman" panose="02020603050405020304" pitchFamily="18" charset="0"/>
                <a:cs typeface="Times New Roman" panose="02020603050405020304" pitchFamily="18" charset="0"/>
              </a:rPr>
              <a:t>1, Fonction d’ambiguïté</a:t>
            </a:r>
          </a:p>
          <a:p>
            <a:pPr algn="just"/>
            <a:r>
              <a:rPr lang="fr-FR" sz="2000" dirty="0">
                <a:solidFill>
                  <a:schemeClr val="accent5">
                    <a:lumMod val="75000"/>
                  </a:schemeClr>
                </a:solidFill>
                <a:latin typeface="Times New Roman" panose="02020603050405020304" pitchFamily="18" charset="0"/>
                <a:cs typeface="Times New Roman" panose="02020603050405020304" pitchFamily="18" charset="0"/>
              </a:rPr>
              <a:t>C’est une transformée duale de Wigner-Ville</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DF6E4C5-491C-462E-8C44-9FC831A3AB68}"/>
                  </a:ext>
                </a:extLst>
              </p:cNvPr>
              <p:cNvSpPr txBox="1"/>
              <p:nvPr/>
            </p:nvSpPr>
            <p:spPr>
              <a:xfrm>
                <a:off x="1619672" y="2636912"/>
                <a:ext cx="5688632" cy="899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𝐴</m:t>
                          </m:r>
                        </m:e>
                        <m:sub>
                          <m:r>
                            <a:rPr lang="fr-FR" sz="2000" b="0" i="1" smtClean="0">
                              <a:latin typeface="Cambria Math" panose="02040503050406030204" pitchFamily="18" charset="0"/>
                            </a:rPr>
                            <m:t>𝑥</m:t>
                          </m:r>
                        </m:sub>
                      </m:sSub>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𝑡</m:t>
                          </m:r>
                          <m:r>
                            <a:rPr lang="fr-FR" sz="2000" b="0" i="1" smtClean="0">
                              <a:latin typeface="Cambria Math" panose="02040503050406030204" pitchFamily="18" charset="0"/>
                            </a:rPr>
                            <m:t>,</m:t>
                          </m:r>
                          <m:r>
                            <a:rPr lang="fr-FR" sz="2000" b="0" i="1" smtClean="0">
                              <a:latin typeface="Cambria Math" panose="02040503050406030204" pitchFamily="18" charset="0"/>
                            </a:rPr>
                            <m:t>𝑓</m:t>
                          </m:r>
                        </m:e>
                      </m:d>
                      <m:r>
                        <a:rPr lang="fr-FR" sz="2000" b="0" i="1" smtClean="0">
                          <a:latin typeface="Cambria Math" panose="02040503050406030204" pitchFamily="18" charset="0"/>
                        </a:rPr>
                        <m:t>=</m:t>
                      </m:r>
                      <m:nary>
                        <m:naryPr>
                          <m:limLoc m:val="undOvr"/>
                          <m:subHide m:val="on"/>
                          <m:supHide m:val="on"/>
                          <m:ctrlPr>
                            <a:rPr lang="fr-FR" sz="2000" b="0" i="1" smtClean="0">
                              <a:latin typeface="Cambria Math" panose="02040503050406030204" pitchFamily="18" charset="0"/>
                            </a:rPr>
                          </m:ctrlPr>
                        </m:naryPr>
                        <m:sub/>
                        <m:sup/>
                        <m:e>
                          <m:r>
                            <a:rPr lang="fr-FR" sz="2000" b="0" i="1" smtClean="0">
                              <a:latin typeface="Cambria Math" panose="02040503050406030204" pitchFamily="18" charset="0"/>
                            </a:rPr>
                            <m:t>𝑥</m:t>
                          </m:r>
                          <m:r>
                            <a:rPr lang="fr-FR" sz="2000" b="0" i="1" smtClean="0">
                              <a:latin typeface="Cambria Math" panose="02040503050406030204" pitchFamily="18" charset="0"/>
                            </a:rPr>
                            <m:t>(</m:t>
                          </m:r>
                          <m:r>
                            <a:rPr lang="fr-FR" sz="2000" b="0" i="1" smtClean="0">
                              <a:latin typeface="Cambria Math" panose="02040503050406030204" pitchFamily="18" charset="0"/>
                            </a:rPr>
                            <m:t>𝑡</m:t>
                          </m:r>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ea typeface="Cambria Math" panose="02040503050406030204" pitchFamily="18" charset="0"/>
                                </a:rPr>
                                <m:t>𝜏</m:t>
                              </m:r>
                            </m:num>
                            <m:den>
                              <m:r>
                                <a:rPr lang="fr-FR" sz="2000" b="0" i="1" smtClean="0">
                                  <a:latin typeface="Cambria Math" panose="02040503050406030204" pitchFamily="18" charset="0"/>
                                </a:rPr>
                                <m:t>2</m:t>
                              </m:r>
                            </m:den>
                          </m:f>
                          <m:r>
                            <a:rPr lang="fr-FR" sz="2000" b="0" i="1" smtClean="0">
                              <a:latin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𝑥</m:t>
                              </m:r>
                            </m:e>
                            <m:sup>
                              <m:r>
                                <a:rPr lang="fr-FR" sz="2000" b="0" i="1" smtClean="0">
                                  <a:latin typeface="Cambria Math" panose="02040503050406030204" pitchFamily="18" charset="0"/>
                                  <a:ea typeface="Cambria Math" panose="02040503050406030204" pitchFamily="18" charset="0"/>
                                </a:rPr>
                                <m:t>∗</m:t>
                              </m:r>
                            </m:sup>
                          </m:sSup>
                          <m:d>
                            <m:dPr>
                              <m:ctrlPr>
                                <a:rPr lang="fr-FR" sz="2000" b="0" i="1" smtClean="0">
                                  <a:latin typeface="Cambria Math" panose="02040503050406030204" pitchFamily="18" charset="0"/>
                                  <a:ea typeface="Cambria Math" panose="02040503050406030204" pitchFamily="18" charset="0"/>
                                </a:rPr>
                              </m:ctrlPr>
                            </m:dPr>
                            <m:e>
                              <m:r>
                                <a:rPr lang="fr-FR" sz="2000" b="0" i="1" smtClean="0">
                                  <a:latin typeface="Cambria Math" panose="02040503050406030204" pitchFamily="18" charset="0"/>
                                  <a:ea typeface="Cambria Math" panose="02040503050406030204" pitchFamily="18" charset="0"/>
                                </a:rPr>
                                <m:t>𝑡</m:t>
                              </m:r>
                              <m:r>
                                <a:rPr lang="fr-FR" sz="2000" b="0" i="1" smtClean="0">
                                  <a:latin typeface="Cambria Math" panose="02040503050406030204" pitchFamily="18" charset="0"/>
                                  <a:ea typeface="Cambria Math" panose="02040503050406030204" pitchFamily="18" charset="0"/>
                                </a:rPr>
                                <m:t>−</m:t>
                              </m:r>
                              <m:f>
                                <m:fPr>
                                  <m:ctrlPr>
                                    <a:rPr lang="fr-FR" sz="2000" b="0" i="1" smtClean="0">
                                      <a:latin typeface="Cambria Math" panose="02040503050406030204" pitchFamily="18" charset="0"/>
                                      <a:ea typeface="Cambria Math" panose="02040503050406030204" pitchFamily="18" charset="0"/>
                                    </a:rPr>
                                  </m:ctrlPr>
                                </m:fPr>
                                <m:num>
                                  <m:r>
                                    <a:rPr lang="fr-FR" sz="2000" b="0" i="1" smtClean="0">
                                      <a:latin typeface="Cambria Math" panose="02040503050406030204" pitchFamily="18" charset="0"/>
                                      <a:ea typeface="Cambria Math" panose="02040503050406030204" pitchFamily="18" charset="0"/>
                                    </a:rPr>
                                    <m:t>𝜏</m:t>
                                  </m:r>
                                </m:num>
                                <m:den>
                                  <m:r>
                                    <a:rPr lang="fr-FR" sz="2000" b="0" i="1" smtClean="0">
                                      <a:latin typeface="Cambria Math" panose="02040503050406030204" pitchFamily="18" charset="0"/>
                                      <a:ea typeface="Cambria Math" panose="02040503050406030204" pitchFamily="18" charset="0"/>
                                    </a:rPr>
                                    <m:t>2</m:t>
                                  </m:r>
                                </m:den>
                              </m:f>
                            </m:e>
                          </m:d>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𝑒</m:t>
                              </m:r>
                            </m:e>
                            <m:sup>
                              <m:r>
                                <a:rPr lang="fr-FR" sz="2000" b="0" i="1" smtClean="0">
                                  <a:latin typeface="Cambria Math" panose="02040503050406030204" pitchFamily="18" charset="0"/>
                                  <a:ea typeface="Cambria Math" panose="02040503050406030204" pitchFamily="18" charset="0"/>
                                </a:rPr>
                                <m:t>2</m:t>
                              </m:r>
                              <m:r>
                                <a:rPr lang="fr-FR" sz="2000" b="0" i="1" smtClean="0">
                                  <a:latin typeface="Cambria Math" panose="02040503050406030204" pitchFamily="18" charset="0"/>
                                  <a:ea typeface="Cambria Math" panose="02040503050406030204" pitchFamily="18" charset="0"/>
                                </a:rPr>
                                <m:t>𝜋</m:t>
                              </m:r>
                              <m:r>
                                <a:rPr lang="fr-FR" sz="2000" b="0" i="1" smtClean="0">
                                  <a:latin typeface="Cambria Math" panose="02040503050406030204" pitchFamily="18" charset="0"/>
                                  <a:ea typeface="Cambria Math" panose="02040503050406030204" pitchFamily="18" charset="0"/>
                                </a:rPr>
                                <m:t>𝑗𝑓</m:t>
                              </m:r>
                              <m:r>
                                <a:rPr lang="fr-FR" sz="2000" b="0" i="1" smtClean="0">
                                  <a:latin typeface="Cambria Math" panose="02040503050406030204" pitchFamily="18" charset="0"/>
                                  <a:ea typeface="Cambria Math" panose="02040503050406030204" pitchFamily="18" charset="0"/>
                                </a:rPr>
                                <m:t>𝜏</m:t>
                              </m:r>
                            </m:sup>
                          </m:sSup>
                          <m:r>
                            <a:rPr lang="fr-FR" sz="2000" b="0" i="1" smtClean="0">
                              <a:latin typeface="Cambria Math" panose="02040503050406030204" pitchFamily="18" charset="0"/>
                              <a:ea typeface="Cambria Math" panose="02040503050406030204" pitchFamily="18" charset="0"/>
                            </a:rPr>
                            <m:t>𝑑</m:t>
                          </m:r>
                          <m:r>
                            <a:rPr lang="fr-FR" sz="2000" b="0" i="1" smtClean="0">
                              <a:latin typeface="Cambria Math" panose="02040503050406030204" pitchFamily="18" charset="0"/>
                              <a:ea typeface="Cambria Math" panose="02040503050406030204" pitchFamily="18" charset="0"/>
                            </a:rPr>
                            <m:t>𝜏</m:t>
                          </m:r>
                        </m:e>
                      </m:nary>
                    </m:oMath>
                  </m:oMathPara>
                </a14:m>
                <a:endParaRPr lang="fr-FR" sz="2000" dirty="0"/>
              </a:p>
            </p:txBody>
          </p:sp>
        </mc:Choice>
        <mc:Fallback xmlns="">
          <p:sp>
            <p:nvSpPr>
              <p:cNvPr id="8" name="ZoneTexte 7">
                <a:extLst>
                  <a:ext uri="{FF2B5EF4-FFF2-40B4-BE49-F238E27FC236}">
                    <a16:creationId xmlns:a16="http://schemas.microsoft.com/office/drawing/2014/main" id="{FDF6E4C5-491C-462E-8C44-9FC831A3AB68}"/>
                  </a:ext>
                </a:extLst>
              </p:cNvPr>
              <p:cNvSpPr txBox="1">
                <a:spLocks noRot="1" noChangeAspect="1" noMove="1" noResize="1" noEditPoints="1" noAdjustHandles="1" noChangeArrowheads="1" noChangeShapeType="1" noTextEdit="1"/>
              </p:cNvSpPr>
              <p:nvPr/>
            </p:nvSpPr>
            <p:spPr>
              <a:xfrm>
                <a:off x="1619672" y="2636912"/>
                <a:ext cx="5688632" cy="899670"/>
              </a:xfrm>
              <a:prstGeom prst="rect">
                <a:avLst/>
              </a:prstGeom>
              <a:blipFill>
                <a:blip r:embed="rId2"/>
                <a:stretch>
                  <a:fillRect/>
                </a:stretch>
              </a:blipFill>
            </p:spPr>
            <p:txBody>
              <a:bodyPr/>
              <a:lstStyle/>
              <a:p>
                <a:r>
                  <a:rPr lang="fr-FR">
                    <a:noFill/>
                  </a:rPr>
                  <a:t> </a:t>
                </a:r>
              </a:p>
            </p:txBody>
          </p:sp>
        </mc:Fallback>
      </mc:AlternateContent>
      <p:sp>
        <p:nvSpPr>
          <p:cNvPr id="4" name="ZoneTexte 3">
            <a:extLst>
              <a:ext uri="{FF2B5EF4-FFF2-40B4-BE49-F238E27FC236}">
                <a16:creationId xmlns:a16="http://schemas.microsoft.com/office/drawing/2014/main" id="{08A2C6A3-B1EC-43DD-8F23-49C18591AFC3}"/>
              </a:ext>
            </a:extLst>
          </p:cNvPr>
          <p:cNvSpPr txBox="1"/>
          <p:nvPr/>
        </p:nvSpPr>
        <p:spPr>
          <a:xfrm>
            <a:off x="0" y="3501008"/>
            <a:ext cx="9144000" cy="707886"/>
          </a:xfrm>
          <a:prstGeom prst="rect">
            <a:avLst/>
          </a:prstGeom>
          <a:noFill/>
        </p:spPr>
        <p:txBody>
          <a:bodyPr wrap="square" rtlCol="0">
            <a:spAutoFit/>
          </a:bodyPr>
          <a:lstStyle/>
          <a:p>
            <a:pPr algn="just"/>
            <a:r>
              <a:rPr lang="fr-FR" sz="2000" dirty="0">
                <a:solidFill>
                  <a:schemeClr val="accent6">
                    <a:lumMod val="50000"/>
                  </a:schemeClr>
                </a:solidFill>
                <a:latin typeface="Times New Roman" panose="02020603050405020304" pitchFamily="18" charset="0"/>
                <a:cs typeface="Times New Roman" panose="02020603050405020304" pitchFamily="18" charset="0"/>
              </a:rPr>
              <a:t>Utilisée, entre autres, pour la séparation temps-fréquence, comme dans le cas des Radars pour des cibles proches en distance (retard)et en vitesse (fréquence Doppler)</a:t>
            </a:r>
          </a:p>
        </p:txBody>
      </p:sp>
      <p:sp>
        <p:nvSpPr>
          <p:cNvPr id="5" name="ZoneTexte 4">
            <a:extLst>
              <a:ext uri="{FF2B5EF4-FFF2-40B4-BE49-F238E27FC236}">
                <a16:creationId xmlns:a16="http://schemas.microsoft.com/office/drawing/2014/main" id="{37DEFDA8-7352-4349-9B48-2AB3F58BE942}"/>
              </a:ext>
            </a:extLst>
          </p:cNvPr>
          <p:cNvSpPr txBox="1"/>
          <p:nvPr/>
        </p:nvSpPr>
        <p:spPr>
          <a:xfrm>
            <a:off x="0" y="4509120"/>
            <a:ext cx="9144000" cy="1015663"/>
          </a:xfrm>
          <a:prstGeom prst="rect">
            <a:avLst/>
          </a:prstGeom>
          <a:noFill/>
        </p:spPr>
        <p:txBody>
          <a:bodyPr wrap="square" rtlCol="0">
            <a:spAutoFit/>
          </a:bodyPr>
          <a:lstStyle/>
          <a:p>
            <a:r>
              <a:rPr lang="fr-FR" sz="2000" b="1" u="sng" dirty="0">
                <a:solidFill>
                  <a:srgbClr val="00B0F0"/>
                </a:solidFill>
                <a:latin typeface="Times New Roman" panose="02020603050405020304" pitchFamily="18" charset="0"/>
                <a:cs typeface="Times New Roman" panose="02020603050405020304" pitchFamily="18" charset="0"/>
              </a:rPr>
              <a:t>2, Réelle mais pas toujours positive:</a:t>
            </a:r>
          </a:p>
          <a:p>
            <a:pPr algn="just"/>
            <a:r>
              <a:rPr lang="fr-FR" sz="2000" dirty="0">
                <a:solidFill>
                  <a:schemeClr val="accent3">
                    <a:lumMod val="50000"/>
                  </a:schemeClr>
                </a:solidFill>
                <a:latin typeface="Times New Roman" panose="02020603050405020304" pitchFamily="18" charset="0"/>
                <a:cs typeface="Times New Roman" panose="02020603050405020304" pitchFamily="18" charset="0"/>
              </a:rPr>
              <a:t>La distribution de Wigner-Ville est réelle mais pas toujours positive, Ce qui pose un problème compte tenu qu’il s’agit d’une distribution énergétique</a:t>
            </a:r>
          </a:p>
        </p:txBody>
      </p:sp>
      <p:sp>
        <p:nvSpPr>
          <p:cNvPr id="11" name="ZoneTexte 10">
            <a:extLst>
              <a:ext uri="{FF2B5EF4-FFF2-40B4-BE49-F238E27FC236}">
                <a16:creationId xmlns:a16="http://schemas.microsoft.com/office/drawing/2014/main" id="{B481A48B-6EBE-4DCC-9A79-3F19FDB4BDB2}"/>
              </a:ext>
            </a:extLst>
          </p:cNvPr>
          <p:cNvSpPr txBox="1"/>
          <p:nvPr/>
        </p:nvSpPr>
        <p:spPr>
          <a:xfrm>
            <a:off x="35496" y="5869721"/>
            <a:ext cx="9144000" cy="707886"/>
          </a:xfrm>
          <a:prstGeom prst="rect">
            <a:avLst/>
          </a:prstGeom>
          <a:noFill/>
        </p:spPr>
        <p:txBody>
          <a:bodyPr wrap="square" rtlCol="0">
            <a:spAutoFit/>
          </a:bodyPr>
          <a:lstStyle/>
          <a:p>
            <a:r>
              <a:rPr lang="fr-FR" sz="2000" b="1" u="sng" dirty="0">
                <a:solidFill>
                  <a:srgbClr val="00B050"/>
                </a:solidFill>
                <a:latin typeface="Times New Roman" panose="02020603050405020304" pitchFamily="18" charset="0"/>
                <a:cs typeface="Times New Roman" panose="02020603050405020304" pitchFamily="18" charset="0"/>
              </a:rPr>
              <a:t>3. Interférences:</a:t>
            </a:r>
          </a:p>
          <a:p>
            <a:pPr algn="just"/>
            <a:r>
              <a:rPr lang="fr-FR" sz="2000" dirty="0">
                <a:latin typeface="Times New Roman" panose="02020603050405020304" pitchFamily="18" charset="0"/>
                <a:cs typeface="Times New Roman" panose="02020603050405020304" pitchFamily="18" charset="0"/>
              </a:rPr>
              <a:t>Si x(t)=x</a:t>
            </a:r>
            <a:r>
              <a:rPr lang="fr-FR" sz="2000" baseline="-25000" dirty="0">
                <a:latin typeface="Times New Roman" panose="02020603050405020304" pitchFamily="18" charset="0"/>
                <a:cs typeface="Times New Roman" panose="02020603050405020304" pitchFamily="18" charset="0"/>
              </a:rPr>
              <a:t>1</a:t>
            </a:r>
            <a:r>
              <a:rPr lang="fr-FR" sz="2000" dirty="0">
                <a:latin typeface="Times New Roman" panose="02020603050405020304" pitchFamily="18" charset="0"/>
                <a:cs typeface="Times New Roman" panose="02020603050405020304" pitchFamily="18" charset="0"/>
              </a:rPr>
              <a:t>(t) + x</a:t>
            </a:r>
            <a:r>
              <a:rPr lang="fr-FR" sz="2000" baseline="-25000" dirty="0">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(t) alors </a:t>
            </a:r>
            <a:r>
              <a:rPr lang="fr-FR" sz="2000" dirty="0" err="1">
                <a:latin typeface="Times New Roman" panose="02020603050405020304" pitchFamily="18" charset="0"/>
                <a:cs typeface="Times New Roman" panose="02020603050405020304" pitchFamily="18" charset="0"/>
              </a:rPr>
              <a:t>W</a:t>
            </a:r>
            <a:r>
              <a:rPr lang="fr-FR" sz="2000" baseline="-25000" dirty="0" err="1">
                <a:latin typeface="Times New Roman" panose="02020603050405020304" pitchFamily="18" charset="0"/>
                <a:cs typeface="Times New Roman" panose="02020603050405020304" pitchFamily="18" charset="0"/>
              </a:rPr>
              <a:t>x</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x1</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x2</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x1,x2</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x2,x1</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21349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B061AD-87A3-41B7-AA1E-2801D0227428}"/>
              </a:ext>
            </a:extLst>
          </p:cNvPr>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REPRESENTATION TEMPS-FREQUENCE</a:t>
            </a:r>
          </a:p>
        </p:txBody>
      </p:sp>
      <p:sp>
        <p:nvSpPr>
          <p:cNvPr id="3" name="ZoneTexte 2">
            <a:extLst>
              <a:ext uri="{FF2B5EF4-FFF2-40B4-BE49-F238E27FC236}">
                <a16:creationId xmlns:a16="http://schemas.microsoft.com/office/drawing/2014/main" id="{5C7E9D7C-0680-4F38-AA3D-BCF04536AFE3}"/>
              </a:ext>
            </a:extLst>
          </p:cNvPr>
          <p:cNvSpPr txBox="1"/>
          <p:nvPr/>
        </p:nvSpPr>
        <p:spPr>
          <a:xfrm>
            <a:off x="0" y="1124744"/>
            <a:ext cx="9144000" cy="1323439"/>
          </a:xfrm>
          <a:prstGeom prst="rect">
            <a:avLst/>
          </a:prstGeom>
          <a:noFill/>
        </p:spPr>
        <p:txBody>
          <a:bodyPr wrap="square" rtlCol="0">
            <a:spAutoFit/>
          </a:bodyPr>
          <a:lstStyle/>
          <a:p>
            <a:pPr algn="just"/>
            <a:r>
              <a:rPr lang="fr-FR" sz="2000" b="1" u="sng" dirty="0">
                <a:solidFill>
                  <a:srgbClr val="7030A0"/>
                </a:solidFill>
                <a:latin typeface="Times New Roman" panose="02020603050405020304" pitchFamily="18" charset="0"/>
                <a:cs typeface="Times New Roman" panose="02020603050405020304" pitchFamily="18" charset="0"/>
              </a:rPr>
              <a:t>Propriétés de la distribution de Wigner-Ville</a:t>
            </a:r>
          </a:p>
          <a:p>
            <a:pPr algn="just"/>
            <a:endParaRPr lang="fr-FR" sz="2000" b="1" u="sng" dirty="0">
              <a:solidFill>
                <a:srgbClr val="7030A0"/>
              </a:solidFill>
              <a:latin typeface="Times New Roman" panose="02020603050405020304" pitchFamily="18" charset="0"/>
              <a:cs typeface="Times New Roman" panose="02020603050405020304" pitchFamily="18" charset="0"/>
            </a:endParaRPr>
          </a:p>
          <a:p>
            <a:pPr algn="just"/>
            <a:r>
              <a:rPr lang="fr-FR" sz="2000" b="1" u="sng" dirty="0">
                <a:solidFill>
                  <a:srgbClr val="002060"/>
                </a:solidFill>
                <a:latin typeface="Times New Roman" panose="02020603050405020304" pitchFamily="18" charset="0"/>
                <a:cs typeface="Times New Roman" panose="02020603050405020304" pitchFamily="18" charset="0"/>
              </a:rPr>
              <a:t>1, Fonction d’ambiguïté</a:t>
            </a:r>
          </a:p>
          <a:p>
            <a:pPr algn="just"/>
            <a:r>
              <a:rPr lang="fr-FR" dirty="0"/>
              <a:t>C’est une transformée duale de Wigner-Ville</a:t>
            </a:r>
            <a:endParaRPr lang="fr-FR" sz="20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DF6E4C5-491C-462E-8C44-9FC831A3AB68}"/>
                  </a:ext>
                </a:extLst>
              </p:cNvPr>
              <p:cNvSpPr txBox="1"/>
              <p:nvPr/>
            </p:nvSpPr>
            <p:spPr>
              <a:xfrm>
                <a:off x="1619672" y="2636912"/>
                <a:ext cx="5688632" cy="899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𝐴</m:t>
                          </m:r>
                        </m:e>
                        <m:sub>
                          <m:r>
                            <a:rPr lang="fr-FR" sz="2000" b="0" i="1" smtClean="0">
                              <a:latin typeface="Cambria Math" panose="02040503050406030204" pitchFamily="18" charset="0"/>
                            </a:rPr>
                            <m:t>𝑥</m:t>
                          </m:r>
                        </m:sub>
                      </m:sSub>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𝑡</m:t>
                          </m:r>
                          <m:r>
                            <a:rPr lang="fr-FR" sz="2000" b="0" i="1" smtClean="0">
                              <a:latin typeface="Cambria Math" panose="02040503050406030204" pitchFamily="18" charset="0"/>
                            </a:rPr>
                            <m:t>,</m:t>
                          </m:r>
                          <m:r>
                            <a:rPr lang="fr-FR" sz="2000" b="0" i="1" smtClean="0">
                              <a:latin typeface="Cambria Math" panose="02040503050406030204" pitchFamily="18" charset="0"/>
                            </a:rPr>
                            <m:t>𝑓</m:t>
                          </m:r>
                        </m:e>
                      </m:d>
                      <m:r>
                        <a:rPr lang="fr-FR" sz="2000" b="0" i="1" smtClean="0">
                          <a:latin typeface="Cambria Math" panose="02040503050406030204" pitchFamily="18" charset="0"/>
                        </a:rPr>
                        <m:t>=</m:t>
                      </m:r>
                      <m:nary>
                        <m:naryPr>
                          <m:limLoc m:val="undOvr"/>
                          <m:subHide m:val="on"/>
                          <m:supHide m:val="on"/>
                          <m:ctrlPr>
                            <a:rPr lang="fr-FR" sz="2000" b="0" i="1" smtClean="0">
                              <a:latin typeface="Cambria Math" panose="02040503050406030204" pitchFamily="18" charset="0"/>
                            </a:rPr>
                          </m:ctrlPr>
                        </m:naryPr>
                        <m:sub/>
                        <m:sup/>
                        <m:e>
                          <m:r>
                            <a:rPr lang="fr-FR" sz="2000" b="0" i="1" smtClean="0">
                              <a:latin typeface="Cambria Math" panose="02040503050406030204" pitchFamily="18" charset="0"/>
                            </a:rPr>
                            <m:t>𝑥</m:t>
                          </m:r>
                          <m:r>
                            <a:rPr lang="fr-FR" sz="2000" b="0" i="1" smtClean="0">
                              <a:latin typeface="Cambria Math" panose="02040503050406030204" pitchFamily="18" charset="0"/>
                            </a:rPr>
                            <m:t>(</m:t>
                          </m:r>
                          <m:r>
                            <a:rPr lang="fr-FR" sz="2000" b="0" i="1" smtClean="0">
                              <a:latin typeface="Cambria Math" panose="02040503050406030204" pitchFamily="18" charset="0"/>
                            </a:rPr>
                            <m:t>𝑡</m:t>
                          </m:r>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ea typeface="Cambria Math" panose="02040503050406030204" pitchFamily="18" charset="0"/>
                                </a:rPr>
                                <m:t>𝜏</m:t>
                              </m:r>
                            </m:num>
                            <m:den>
                              <m:r>
                                <a:rPr lang="fr-FR" sz="2000" b="0" i="1" smtClean="0">
                                  <a:latin typeface="Cambria Math" panose="02040503050406030204" pitchFamily="18" charset="0"/>
                                </a:rPr>
                                <m:t>2</m:t>
                              </m:r>
                            </m:den>
                          </m:f>
                          <m:r>
                            <a:rPr lang="fr-FR" sz="2000" b="0" i="1" smtClean="0">
                              <a:latin typeface="Cambria Math" panose="02040503050406030204" pitchFamily="18" charset="0"/>
                            </a:rPr>
                            <m:t>)</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𝑥</m:t>
                              </m:r>
                            </m:e>
                            <m:sup>
                              <m:r>
                                <a:rPr lang="fr-FR" sz="2000" b="0" i="1" smtClean="0">
                                  <a:latin typeface="Cambria Math" panose="02040503050406030204" pitchFamily="18" charset="0"/>
                                  <a:ea typeface="Cambria Math" panose="02040503050406030204" pitchFamily="18" charset="0"/>
                                </a:rPr>
                                <m:t>∗</m:t>
                              </m:r>
                            </m:sup>
                          </m:sSup>
                          <m:d>
                            <m:dPr>
                              <m:ctrlPr>
                                <a:rPr lang="fr-FR" sz="2000" b="0" i="1" smtClean="0">
                                  <a:latin typeface="Cambria Math" panose="02040503050406030204" pitchFamily="18" charset="0"/>
                                  <a:ea typeface="Cambria Math" panose="02040503050406030204" pitchFamily="18" charset="0"/>
                                </a:rPr>
                              </m:ctrlPr>
                            </m:dPr>
                            <m:e>
                              <m:r>
                                <a:rPr lang="fr-FR" sz="2000" b="0" i="1" smtClean="0">
                                  <a:latin typeface="Cambria Math" panose="02040503050406030204" pitchFamily="18" charset="0"/>
                                  <a:ea typeface="Cambria Math" panose="02040503050406030204" pitchFamily="18" charset="0"/>
                                </a:rPr>
                                <m:t>𝑡</m:t>
                              </m:r>
                              <m:r>
                                <a:rPr lang="fr-FR" sz="2000" b="0" i="1" smtClean="0">
                                  <a:latin typeface="Cambria Math" panose="02040503050406030204" pitchFamily="18" charset="0"/>
                                  <a:ea typeface="Cambria Math" panose="02040503050406030204" pitchFamily="18" charset="0"/>
                                </a:rPr>
                                <m:t>−</m:t>
                              </m:r>
                              <m:f>
                                <m:fPr>
                                  <m:ctrlPr>
                                    <a:rPr lang="fr-FR" sz="2000" b="0" i="1" smtClean="0">
                                      <a:latin typeface="Cambria Math" panose="02040503050406030204" pitchFamily="18" charset="0"/>
                                      <a:ea typeface="Cambria Math" panose="02040503050406030204" pitchFamily="18" charset="0"/>
                                    </a:rPr>
                                  </m:ctrlPr>
                                </m:fPr>
                                <m:num>
                                  <m:r>
                                    <a:rPr lang="fr-FR" sz="2000" b="0" i="1" smtClean="0">
                                      <a:latin typeface="Cambria Math" panose="02040503050406030204" pitchFamily="18" charset="0"/>
                                      <a:ea typeface="Cambria Math" panose="02040503050406030204" pitchFamily="18" charset="0"/>
                                    </a:rPr>
                                    <m:t>𝜏</m:t>
                                  </m:r>
                                </m:num>
                                <m:den>
                                  <m:r>
                                    <a:rPr lang="fr-FR" sz="2000" b="0" i="1" smtClean="0">
                                      <a:latin typeface="Cambria Math" panose="02040503050406030204" pitchFamily="18" charset="0"/>
                                      <a:ea typeface="Cambria Math" panose="02040503050406030204" pitchFamily="18" charset="0"/>
                                    </a:rPr>
                                    <m:t>2</m:t>
                                  </m:r>
                                </m:den>
                              </m:f>
                            </m:e>
                          </m:d>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𝑒</m:t>
                              </m:r>
                            </m:e>
                            <m:sup>
                              <m:r>
                                <a:rPr lang="fr-FR" sz="2000" b="0" i="1" smtClean="0">
                                  <a:latin typeface="Cambria Math" panose="02040503050406030204" pitchFamily="18" charset="0"/>
                                  <a:ea typeface="Cambria Math" panose="02040503050406030204" pitchFamily="18" charset="0"/>
                                </a:rPr>
                                <m:t>2</m:t>
                              </m:r>
                              <m:r>
                                <a:rPr lang="fr-FR" sz="2000" b="0" i="1" smtClean="0">
                                  <a:latin typeface="Cambria Math" panose="02040503050406030204" pitchFamily="18" charset="0"/>
                                  <a:ea typeface="Cambria Math" panose="02040503050406030204" pitchFamily="18" charset="0"/>
                                </a:rPr>
                                <m:t>𝜋</m:t>
                              </m:r>
                              <m:r>
                                <a:rPr lang="fr-FR" sz="2000" b="0" i="1" smtClean="0">
                                  <a:latin typeface="Cambria Math" panose="02040503050406030204" pitchFamily="18" charset="0"/>
                                  <a:ea typeface="Cambria Math" panose="02040503050406030204" pitchFamily="18" charset="0"/>
                                </a:rPr>
                                <m:t>𝑗𝑓</m:t>
                              </m:r>
                              <m:r>
                                <a:rPr lang="fr-FR" sz="2000" b="0" i="1" smtClean="0">
                                  <a:latin typeface="Cambria Math" panose="02040503050406030204" pitchFamily="18" charset="0"/>
                                  <a:ea typeface="Cambria Math" panose="02040503050406030204" pitchFamily="18" charset="0"/>
                                </a:rPr>
                                <m:t>𝜏</m:t>
                              </m:r>
                            </m:sup>
                          </m:sSup>
                          <m:r>
                            <a:rPr lang="fr-FR" sz="2000" b="0" i="1" smtClean="0">
                              <a:latin typeface="Cambria Math" panose="02040503050406030204" pitchFamily="18" charset="0"/>
                              <a:ea typeface="Cambria Math" panose="02040503050406030204" pitchFamily="18" charset="0"/>
                            </a:rPr>
                            <m:t>𝑑</m:t>
                          </m:r>
                          <m:r>
                            <a:rPr lang="fr-FR" sz="2000" b="0" i="1" smtClean="0">
                              <a:latin typeface="Cambria Math" panose="02040503050406030204" pitchFamily="18" charset="0"/>
                              <a:ea typeface="Cambria Math" panose="02040503050406030204" pitchFamily="18" charset="0"/>
                            </a:rPr>
                            <m:t>𝜏</m:t>
                          </m:r>
                        </m:e>
                      </m:nary>
                    </m:oMath>
                  </m:oMathPara>
                </a14:m>
                <a:endParaRPr lang="fr-FR" sz="2000" dirty="0"/>
              </a:p>
            </p:txBody>
          </p:sp>
        </mc:Choice>
        <mc:Fallback xmlns="">
          <p:sp>
            <p:nvSpPr>
              <p:cNvPr id="8" name="ZoneTexte 7">
                <a:extLst>
                  <a:ext uri="{FF2B5EF4-FFF2-40B4-BE49-F238E27FC236}">
                    <a16:creationId xmlns:a16="http://schemas.microsoft.com/office/drawing/2014/main" id="{FDF6E4C5-491C-462E-8C44-9FC831A3AB68}"/>
                  </a:ext>
                </a:extLst>
              </p:cNvPr>
              <p:cNvSpPr txBox="1">
                <a:spLocks noRot="1" noChangeAspect="1" noMove="1" noResize="1" noEditPoints="1" noAdjustHandles="1" noChangeArrowheads="1" noChangeShapeType="1" noTextEdit="1"/>
              </p:cNvSpPr>
              <p:nvPr/>
            </p:nvSpPr>
            <p:spPr>
              <a:xfrm>
                <a:off x="1619672" y="2636912"/>
                <a:ext cx="5688632" cy="899670"/>
              </a:xfrm>
              <a:prstGeom prst="rect">
                <a:avLst/>
              </a:prstGeom>
              <a:blipFill>
                <a:blip r:embed="rId2"/>
                <a:stretch>
                  <a:fillRect/>
                </a:stretch>
              </a:blipFill>
            </p:spPr>
            <p:txBody>
              <a:bodyPr/>
              <a:lstStyle/>
              <a:p>
                <a:r>
                  <a:rPr lang="fr-FR">
                    <a:noFill/>
                  </a:rPr>
                  <a:t> </a:t>
                </a:r>
              </a:p>
            </p:txBody>
          </p:sp>
        </mc:Fallback>
      </mc:AlternateContent>
      <p:sp>
        <p:nvSpPr>
          <p:cNvPr id="4" name="ZoneTexte 3">
            <a:extLst>
              <a:ext uri="{FF2B5EF4-FFF2-40B4-BE49-F238E27FC236}">
                <a16:creationId xmlns:a16="http://schemas.microsoft.com/office/drawing/2014/main" id="{08A2C6A3-B1EC-43DD-8F23-49C18591AFC3}"/>
              </a:ext>
            </a:extLst>
          </p:cNvPr>
          <p:cNvSpPr txBox="1"/>
          <p:nvPr/>
        </p:nvSpPr>
        <p:spPr>
          <a:xfrm>
            <a:off x="0" y="3501008"/>
            <a:ext cx="9144000" cy="707886"/>
          </a:xfrm>
          <a:prstGeom prst="rect">
            <a:avLst/>
          </a:prstGeom>
          <a:noFill/>
        </p:spPr>
        <p:txBody>
          <a:bodyPr wrap="square" rtlCol="0">
            <a:spAutoFit/>
          </a:bodyPr>
          <a:lstStyle/>
          <a:p>
            <a:pPr algn="just"/>
            <a:r>
              <a:rPr lang="fr-FR" sz="2000" dirty="0">
                <a:latin typeface="Times New Roman" panose="02020603050405020304" pitchFamily="18" charset="0"/>
                <a:cs typeface="Times New Roman" panose="02020603050405020304" pitchFamily="18" charset="0"/>
              </a:rPr>
              <a:t>Utilisée, entre autres, pour la séparation temps-fréquence, comme dans le cas des Radars pour des cibles proches en distance (retard)et en vitesse (fréquence Doppler)</a:t>
            </a:r>
          </a:p>
        </p:txBody>
      </p:sp>
      <p:sp>
        <p:nvSpPr>
          <p:cNvPr id="5" name="ZoneTexte 4">
            <a:extLst>
              <a:ext uri="{FF2B5EF4-FFF2-40B4-BE49-F238E27FC236}">
                <a16:creationId xmlns:a16="http://schemas.microsoft.com/office/drawing/2014/main" id="{37DEFDA8-7352-4349-9B48-2AB3F58BE942}"/>
              </a:ext>
            </a:extLst>
          </p:cNvPr>
          <p:cNvSpPr txBox="1"/>
          <p:nvPr/>
        </p:nvSpPr>
        <p:spPr>
          <a:xfrm>
            <a:off x="0" y="4509120"/>
            <a:ext cx="9144000" cy="1015663"/>
          </a:xfrm>
          <a:prstGeom prst="rect">
            <a:avLst/>
          </a:prstGeom>
          <a:noFill/>
        </p:spPr>
        <p:txBody>
          <a:bodyPr wrap="square" rtlCol="0">
            <a:spAutoFit/>
          </a:bodyPr>
          <a:lstStyle/>
          <a:p>
            <a:r>
              <a:rPr lang="fr-FR" sz="2000" b="1" u="sng" dirty="0">
                <a:solidFill>
                  <a:srgbClr val="00B0F0"/>
                </a:solidFill>
                <a:latin typeface="Times New Roman" panose="02020603050405020304" pitchFamily="18" charset="0"/>
                <a:cs typeface="Times New Roman" panose="02020603050405020304" pitchFamily="18" charset="0"/>
              </a:rPr>
              <a:t>2, Réelle mais pas toujours positive:</a:t>
            </a:r>
          </a:p>
          <a:p>
            <a:pPr algn="just"/>
            <a:r>
              <a:rPr lang="fr-FR" sz="2000" dirty="0">
                <a:latin typeface="Times New Roman" panose="02020603050405020304" pitchFamily="18" charset="0"/>
                <a:cs typeface="Times New Roman" panose="02020603050405020304" pitchFamily="18" charset="0"/>
              </a:rPr>
              <a:t>La distribution de Wigner-Ville est réelle mais pas toujours positive, Ce qui pose un problème compte tenu qu’il s’agit d’une distribution énergétique</a:t>
            </a:r>
          </a:p>
        </p:txBody>
      </p:sp>
      <p:sp>
        <p:nvSpPr>
          <p:cNvPr id="11" name="ZoneTexte 10">
            <a:extLst>
              <a:ext uri="{FF2B5EF4-FFF2-40B4-BE49-F238E27FC236}">
                <a16:creationId xmlns:a16="http://schemas.microsoft.com/office/drawing/2014/main" id="{B481A48B-6EBE-4DCC-9A79-3F19FDB4BDB2}"/>
              </a:ext>
            </a:extLst>
          </p:cNvPr>
          <p:cNvSpPr txBox="1"/>
          <p:nvPr/>
        </p:nvSpPr>
        <p:spPr>
          <a:xfrm>
            <a:off x="35496" y="5869721"/>
            <a:ext cx="9144000" cy="707886"/>
          </a:xfrm>
          <a:prstGeom prst="rect">
            <a:avLst/>
          </a:prstGeom>
          <a:noFill/>
        </p:spPr>
        <p:txBody>
          <a:bodyPr wrap="square" rtlCol="0">
            <a:spAutoFit/>
          </a:bodyPr>
          <a:lstStyle/>
          <a:p>
            <a:r>
              <a:rPr lang="fr-FR" sz="2000" b="1" u="sng" dirty="0">
                <a:solidFill>
                  <a:srgbClr val="00B0F0"/>
                </a:solidFill>
                <a:latin typeface="Times New Roman" panose="02020603050405020304" pitchFamily="18" charset="0"/>
                <a:cs typeface="Times New Roman" panose="02020603050405020304" pitchFamily="18" charset="0"/>
              </a:rPr>
              <a:t>3. Interférences:</a:t>
            </a:r>
          </a:p>
          <a:p>
            <a:pPr algn="just"/>
            <a:r>
              <a:rPr lang="fr-FR" sz="2000" dirty="0">
                <a:latin typeface="Times New Roman" panose="02020603050405020304" pitchFamily="18" charset="0"/>
                <a:cs typeface="Times New Roman" panose="02020603050405020304" pitchFamily="18" charset="0"/>
              </a:rPr>
              <a:t>Si x(t)=x</a:t>
            </a:r>
            <a:r>
              <a:rPr lang="fr-FR" sz="2000" baseline="-25000" dirty="0">
                <a:latin typeface="Times New Roman" panose="02020603050405020304" pitchFamily="18" charset="0"/>
                <a:cs typeface="Times New Roman" panose="02020603050405020304" pitchFamily="18" charset="0"/>
              </a:rPr>
              <a:t>1</a:t>
            </a:r>
            <a:r>
              <a:rPr lang="fr-FR" sz="2000" dirty="0">
                <a:latin typeface="Times New Roman" panose="02020603050405020304" pitchFamily="18" charset="0"/>
                <a:cs typeface="Times New Roman" panose="02020603050405020304" pitchFamily="18" charset="0"/>
              </a:rPr>
              <a:t>(t) + x</a:t>
            </a:r>
            <a:r>
              <a:rPr lang="fr-FR" sz="2000" baseline="-25000" dirty="0">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(t) alors </a:t>
            </a:r>
            <a:r>
              <a:rPr lang="fr-FR" sz="2000" dirty="0" err="1">
                <a:latin typeface="Times New Roman" panose="02020603050405020304" pitchFamily="18" charset="0"/>
                <a:cs typeface="Times New Roman" panose="02020603050405020304" pitchFamily="18" charset="0"/>
              </a:rPr>
              <a:t>W</a:t>
            </a:r>
            <a:r>
              <a:rPr lang="fr-FR" sz="2000" baseline="-25000" dirty="0" err="1">
                <a:latin typeface="Times New Roman" panose="02020603050405020304" pitchFamily="18" charset="0"/>
                <a:cs typeface="Times New Roman" panose="02020603050405020304" pitchFamily="18" charset="0"/>
              </a:rPr>
              <a:t>x</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x1</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x2</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x1,x2</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+W</a:t>
            </a:r>
            <a:r>
              <a:rPr lang="fr-FR" sz="2000" baseline="-25000" dirty="0">
                <a:latin typeface="Times New Roman" panose="02020603050405020304" pitchFamily="18" charset="0"/>
                <a:cs typeface="Times New Roman" panose="02020603050405020304" pitchFamily="18" charset="0"/>
              </a:rPr>
              <a:t>x2,x1</a:t>
            </a:r>
            <a:r>
              <a:rPr lang="fr-FR" sz="2000" dirty="0">
                <a:latin typeface="Times New Roman" panose="02020603050405020304" pitchFamily="18" charset="0"/>
                <a:cs typeface="Times New Roman" panose="02020603050405020304" pitchFamily="18" charset="0"/>
              </a:rPr>
              <a:t>(</a:t>
            </a:r>
            <a:r>
              <a:rPr lang="fr-FR" sz="2000" dirty="0" err="1">
                <a:latin typeface="Times New Roman" panose="02020603050405020304" pitchFamily="18" charset="0"/>
                <a:cs typeface="Times New Roman" panose="02020603050405020304" pitchFamily="18" charset="0"/>
              </a:rPr>
              <a:t>t,f</a:t>
            </a:r>
            <a:r>
              <a:rPr lang="fr-F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86262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F27485-AF41-4933-9DB2-5A3984475199}"/>
              </a:ext>
            </a:extLst>
          </p:cNvPr>
          <p:cNvPicPr>
            <a:picLocks noChangeAspect="1"/>
          </p:cNvPicPr>
          <p:nvPr/>
        </p:nvPicPr>
        <p:blipFill>
          <a:blip r:embed="rId2"/>
          <a:stretch>
            <a:fillRect/>
          </a:stretch>
        </p:blipFill>
        <p:spPr>
          <a:xfrm>
            <a:off x="1609565" y="980728"/>
            <a:ext cx="5698739" cy="4352156"/>
          </a:xfrm>
          <a:prstGeom prst="rect">
            <a:avLst/>
          </a:prstGeom>
        </p:spPr>
      </p:pic>
      <p:sp>
        <p:nvSpPr>
          <p:cNvPr id="3" name="ZoneTexte 2">
            <a:extLst>
              <a:ext uri="{FF2B5EF4-FFF2-40B4-BE49-F238E27FC236}">
                <a16:creationId xmlns:a16="http://schemas.microsoft.com/office/drawing/2014/main" id="{3DD8AF0E-95C2-42C5-8536-0141B3391AFD}"/>
              </a:ext>
            </a:extLst>
          </p:cNvPr>
          <p:cNvSpPr txBox="1"/>
          <p:nvPr/>
        </p:nvSpPr>
        <p:spPr>
          <a:xfrm>
            <a:off x="0" y="0"/>
            <a:ext cx="9144000" cy="553998"/>
          </a:xfrm>
          <a:prstGeom prst="rect">
            <a:avLst/>
          </a:prstGeom>
          <a:noFill/>
        </p:spPr>
        <p:txBody>
          <a:bodyPr wrap="square" rtlCol="0">
            <a:spAutoFit/>
          </a:bodyPr>
          <a:lstStyle/>
          <a:p>
            <a:pPr algn="ctr"/>
            <a:r>
              <a:rPr lang="fr-FR" sz="3000" b="1">
                <a:solidFill>
                  <a:srgbClr val="FF0000"/>
                </a:solidFill>
                <a:latin typeface="Times New Roman" pitchFamily="18" charset="0"/>
                <a:cs typeface="Times New Roman" pitchFamily="18" charset="0"/>
              </a:rPr>
              <a:t>REPRESENTATION TEMPS-FREQUENCE</a:t>
            </a:r>
            <a:endParaRPr lang="fr-FR" sz="30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B667B6D8-8397-4475-8193-8EADD3856EFC}"/>
              </a:ext>
            </a:extLst>
          </p:cNvPr>
          <p:cNvSpPr/>
          <p:nvPr/>
        </p:nvSpPr>
        <p:spPr>
          <a:xfrm>
            <a:off x="1609565" y="5301208"/>
            <a:ext cx="6634843" cy="400110"/>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Analyse temps-fréquence d’un signal </a:t>
            </a:r>
            <a:r>
              <a:rPr lang="fr-FR" sz="2000" dirty="0" err="1">
                <a:latin typeface="Times New Roman" panose="02020603050405020304" pitchFamily="18" charset="0"/>
                <a:cs typeface="Times New Roman" panose="02020603050405020304" pitchFamily="18" charset="0"/>
              </a:rPr>
              <a:t>chirp</a:t>
            </a:r>
            <a:r>
              <a:rPr lang="fr-FR" sz="2000" dirty="0">
                <a:latin typeface="Times New Roman" panose="02020603050405020304" pitchFamily="18" charset="0"/>
                <a:cs typeface="Times New Roman" panose="02020603050405020304" pitchFamily="18" charset="0"/>
              </a:rPr>
              <a:t> par Wigner-Ville</a:t>
            </a:r>
          </a:p>
        </p:txBody>
      </p:sp>
      <p:sp>
        <p:nvSpPr>
          <p:cNvPr id="5" name="ZoneTexte 4">
            <a:extLst>
              <a:ext uri="{FF2B5EF4-FFF2-40B4-BE49-F238E27FC236}">
                <a16:creationId xmlns:a16="http://schemas.microsoft.com/office/drawing/2014/main" id="{BE2A66C6-81F7-468D-94C5-322DE942C6B9}"/>
              </a:ext>
            </a:extLst>
          </p:cNvPr>
          <p:cNvSpPr txBox="1"/>
          <p:nvPr/>
        </p:nvSpPr>
        <p:spPr>
          <a:xfrm>
            <a:off x="2987824" y="5970766"/>
            <a:ext cx="6156176" cy="338554"/>
          </a:xfrm>
          <a:prstGeom prst="rect">
            <a:avLst/>
          </a:prstGeom>
          <a:noFill/>
        </p:spPr>
        <p:txBody>
          <a:bodyPr wrap="square" rtlCol="0">
            <a:spAutoFit/>
          </a:bodyPr>
          <a:lstStyle/>
          <a:p>
            <a:r>
              <a:rPr lang="fr-FR" sz="1600" dirty="0">
                <a:latin typeface="Times New Roman" panose="02020603050405020304" pitchFamily="18" charset="0"/>
                <a:cs typeface="Times New Roman" panose="02020603050405020304" pitchFamily="18" charset="0"/>
              </a:rPr>
              <a:t>D’après ‘’DISTRIBUTIONS TEMPS-FRÉQUENCE’’ par J.P. </a:t>
            </a:r>
            <a:r>
              <a:rPr lang="fr-FR" sz="1600" dirty="0" err="1">
                <a:latin typeface="Times New Roman" panose="02020603050405020304" pitchFamily="18" charset="0"/>
                <a:cs typeface="Times New Roman" panose="02020603050405020304" pitchFamily="18" charset="0"/>
              </a:rPr>
              <a:t>Ovarlez</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205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2126"/>
            <a:ext cx="9144000" cy="1015663"/>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TRANSFORMATIONS EN ONDELETTES DISCRETES   (DWT)</a:t>
            </a:r>
          </a:p>
        </p:txBody>
      </p:sp>
      <p:sp>
        <p:nvSpPr>
          <p:cNvPr id="3" name="Espace réservé du numéro de diapositive 2"/>
          <p:cNvSpPr>
            <a:spLocks noGrp="1"/>
          </p:cNvSpPr>
          <p:nvPr>
            <p:ph type="sldNum" sz="quarter" idx="12"/>
          </p:nvPr>
        </p:nvSpPr>
        <p:spPr/>
        <p:txBody>
          <a:bodyPr/>
          <a:lstStyle/>
          <a:p>
            <a:fld id="{2D849293-9FFB-455D-8E04-D5321DD3C202}" type="slidenum">
              <a:rPr lang="fr-FR" smtClean="0"/>
              <a:pPr/>
              <a:t>77</a:t>
            </a:fld>
            <a:endParaRPr lang="fr-F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CONTINUES</a:t>
            </a: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Comme pour toutes les transformations, il s’agit dans de projeter un signal ou une fonction à analyser, représenté initialement dans un domaine direct (par exemple le domaine temporel), dans un autre domaine dit ‘’domaine transformé’’ en utilisant une base de fonctions élémentaires souvent orthogonales  (dans les cas des ondelettes nous pouvons utiliser des fonctions </a:t>
            </a:r>
            <a:r>
              <a:rPr lang="fr-FR" sz="2200" dirty="0" err="1">
                <a:solidFill>
                  <a:srgbClr val="002060"/>
                </a:solidFill>
                <a:latin typeface="Times New Roman" pitchFamily="18" charset="0"/>
                <a:cs typeface="Times New Roman" pitchFamily="18" charset="0"/>
              </a:rPr>
              <a:t>biorthogonales</a:t>
            </a:r>
            <a:r>
              <a:rPr lang="fr-FR" sz="2200" dirty="0">
                <a:solidFill>
                  <a:srgbClr val="002060"/>
                </a:solidFill>
                <a:latin typeface="Times New Roman" pitchFamily="18" charset="0"/>
                <a:cs typeface="Times New Roman" pitchFamily="18" charset="0"/>
              </a:rPr>
              <a:t>). Cette base de fonctions va fournir le noyau de la transformation (</a:t>
            </a:r>
            <a:r>
              <a:rPr lang="fr-FR" sz="2200" dirty="0" err="1">
                <a:solidFill>
                  <a:srgbClr val="002060"/>
                </a:solidFill>
                <a:latin typeface="Times New Roman" pitchFamily="18" charset="0"/>
                <a:cs typeface="Times New Roman" pitchFamily="18" charset="0"/>
              </a:rPr>
              <a:t>Transform</a:t>
            </a: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Kernel</a:t>
            </a:r>
            <a:r>
              <a:rPr lang="fr-FR" sz="2200" dirty="0">
                <a:solidFill>
                  <a:srgbClr val="002060"/>
                </a:solidFill>
                <a:latin typeface="Times New Roman" pitchFamily="18" charset="0"/>
                <a:cs typeface="Times New Roman" pitchFamily="18" charset="0"/>
              </a:rPr>
              <a:t>):</a:t>
            </a: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a:solidFill>
                  <a:srgbClr val="7030A0"/>
                </a:solidFill>
                <a:latin typeface="Times New Roman" pitchFamily="18" charset="0"/>
                <a:cs typeface="Times New Roman" pitchFamily="18" charset="0"/>
              </a:rPr>
              <a:t>Transformation directe</a:t>
            </a: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a:solidFill>
                  <a:srgbClr val="00B050"/>
                </a:solidFill>
                <a:latin typeface="Times New Roman" pitchFamily="18" charset="0"/>
                <a:cs typeface="Times New Roman" pitchFamily="18" charset="0"/>
              </a:rPr>
              <a:t>Transformation inverse</a:t>
            </a: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r>
              <a:rPr lang="fr-FR" sz="2200" dirty="0">
                <a:solidFill>
                  <a:srgbClr val="00B0F0"/>
                </a:solidFill>
                <a:latin typeface="Times New Roman" pitchFamily="18" charset="0"/>
                <a:cs typeface="Times New Roman" pitchFamily="18" charset="0"/>
                <a:sym typeface="Symbol"/>
              </a:rPr>
              <a:t>Où (</a:t>
            </a:r>
            <a:r>
              <a:rPr lang="fr-FR" sz="2200" dirty="0" err="1">
                <a:solidFill>
                  <a:srgbClr val="00B0F0"/>
                </a:solidFill>
                <a:latin typeface="Times New Roman" pitchFamily="18" charset="0"/>
                <a:cs typeface="Times New Roman" pitchFamily="18" charset="0"/>
                <a:sym typeface="Symbol"/>
              </a:rPr>
              <a:t>f,t</a:t>
            </a:r>
            <a:r>
              <a:rPr lang="fr-FR" sz="2200" dirty="0">
                <a:solidFill>
                  <a:srgbClr val="00B0F0"/>
                </a:solidFill>
                <a:latin typeface="Times New Roman" pitchFamily="18" charset="0"/>
                <a:cs typeface="Times New Roman" pitchFamily="18" charset="0"/>
                <a:sym typeface="Symbol"/>
              </a:rPr>
              <a:t>) : le noyau de la transformation</a:t>
            </a:r>
            <a:endParaRPr lang="fr-FR" sz="2200" dirty="0">
              <a:solidFill>
                <a:srgbClr val="00B0F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279622" y="3214686"/>
          <a:ext cx="3506956" cy="642942"/>
        </p:xfrm>
        <a:graphic>
          <a:graphicData uri="http://schemas.openxmlformats.org/presentationml/2006/ole">
            <mc:AlternateContent xmlns:mc="http://schemas.openxmlformats.org/markup-compatibility/2006">
              <mc:Choice xmlns:v="urn:schemas-microsoft-com:vml" Requires="v">
                <p:oleObj spid="_x0000_s342048" name="Équation" r:id="rId3" imgW="1523880" imgH="279360" progId="Equation.3">
                  <p:embed/>
                </p:oleObj>
              </mc:Choice>
              <mc:Fallback>
                <p:oleObj name="Équation" r:id="rId3" imgW="1523880" imgH="279360" progId="Equation.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622" y="3214686"/>
                        <a:ext cx="350695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3" name="Object 3"/>
          <p:cNvGraphicFramePr>
            <a:graphicFrameLocks noChangeAspect="1"/>
          </p:cNvGraphicFramePr>
          <p:nvPr/>
        </p:nvGraphicFramePr>
        <p:xfrm>
          <a:off x="3409966" y="4286260"/>
          <a:ext cx="3448050" cy="642938"/>
        </p:xfrm>
        <a:graphic>
          <a:graphicData uri="http://schemas.openxmlformats.org/presentationml/2006/ole">
            <mc:AlternateContent xmlns:mc="http://schemas.openxmlformats.org/markup-compatibility/2006">
              <mc:Choice xmlns:v="urn:schemas-microsoft-com:vml" Requires="v">
                <p:oleObj spid="_x0000_s342049" name="Équation" r:id="rId5" imgW="1498320" imgH="279360" progId="Equation.3">
                  <p:embed/>
                </p:oleObj>
              </mc:Choice>
              <mc:Fallback>
                <p:oleObj name="Équation" r:id="rId5" imgW="1498320" imgH="279360" progId="Equation.3">
                  <p:embed/>
                  <p:pic>
                    <p:nvPicPr>
                      <p:cNvPr id="5632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66" y="4286260"/>
                        <a:ext cx="344805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ce réservé du numéro de diapositive 5"/>
          <p:cNvSpPr>
            <a:spLocks noGrp="1"/>
          </p:cNvSpPr>
          <p:nvPr>
            <p:ph type="sldNum" sz="quarter" idx="12"/>
          </p:nvPr>
        </p:nvSpPr>
        <p:spPr/>
        <p:txBody>
          <a:bodyPr/>
          <a:lstStyle/>
          <a:p>
            <a:fld id="{2D849293-9FFB-455D-8E04-D5321DD3C202}" type="slidenum">
              <a:rPr lang="fr-FR" smtClean="0"/>
              <a:pPr/>
              <a:t>78</a:t>
            </a:fld>
            <a:endParaRPr lang="fr-F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2918"/>
            <a:ext cx="9144000" cy="6617196"/>
          </a:xfrm>
          <a:prstGeom prst="rect">
            <a:avLst/>
          </a:prstGeom>
          <a:noFill/>
        </p:spPr>
        <p:txBody>
          <a:bodyPr wrap="square" rtlCol="0">
            <a:spAutoFit/>
          </a:bodyPr>
          <a:lstStyle/>
          <a:p>
            <a:pPr lvl="0" algn="just"/>
            <a:r>
              <a:rPr lang="fr-FR" sz="2200" dirty="0">
                <a:solidFill>
                  <a:srgbClr val="002060"/>
                </a:solidFill>
                <a:latin typeface="Times New Roman" pitchFamily="18" charset="0"/>
                <a:cs typeface="Times New Roman" pitchFamily="18" charset="0"/>
              </a:rPr>
              <a:t>La famille des ondelettes est obtenue à partir d’une ondelette mère notée </a:t>
            </a:r>
            <a:r>
              <a:rPr lang="fr-FR" sz="2200" dirty="0">
                <a:solidFill>
                  <a:srgbClr val="002060"/>
                </a:solidFill>
                <a:latin typeface="Times New Roman" pitchFamily="18" charset="0"/>
                <a:cs typeface="Times New Roman" pitchFamily="18" charset="0"/>
                <a:sym typeface="Symbol"/>
              </a:rPr>
              <a:t></a:t>
            </a:r>
            <a:r>
              <a:rPr lang="fr-FR" sz="2200" baseline="-25000" dirty="0" err="1">
                <a:solidFill>
                  <a:srgbClr val="002060"/>
                </a:solidFill>
                <a:latin typeface="Times New Roman" pitchFamily="18" charset="0"/>
                <a:cs typeface="Times New Roman" pitchFamily="18" charset="0"/>
                <a:sym typeface="Symbol"/>
              </a:rPr>
              <a:t>a,b</a:t>
            </a:r>
            <a:r>
              <a:rPr lang="fr-FR" sz="2200" dirty="0">
                <a:solidFill>
                  <a:srgbClr val="002060"/>
                </a:solidFill>
                <a:latin typeface="Times New Roman" pitchFamily="18" charset="0"/>
                <a:cs typeface="Times New Roman" pitchFamily="18" charset="0"/>
                <a:sym typeface="Symbol"/>
              </a:rPr>
              <a:t>(t) (a=b=1 pour l’ondelette mère) </a:t>
            </a:r>
            <a:r>
              <a:rPr lang="fr-FR" sz="2200" dirty="0">
                <a:solidFill>
                  <a:srgbClr val="002060"/>
                </a:solidFill>
                <a:latin typeface="Times New Roman" pitchFamily="18" charset="0"/>
                <a:cs typeface="Times New Roman" pitchFamily="18" charset="0"/>
              </a:rPr>
              <a:t>par dilatation-translation (en variant a et b). Cette ondelette mère est sous la forme:</a:t>
            </a:r>
            <a:r>
              <a:rPr lang="fr-FR" sz="2200" b="1" dirty="0">
                <a:solidFill>
                  <a:srgbClr val="002060"/>
                </a:solidFill>
                <a:latin typeface="Times New Roman" pitchFamily="18" charset="0"/>
                <a:cs typeface="Times New Roman" pitchFamily="18" charset="0"/>
              </a:rPr>
              <a:t> </a:t>
            </a:r>
          </a:p>
          <a:p>
            <a:pPr lvl="0" algn="ctr"/>
            <a:r>
              <a:rPr lang="fr-FR" sz="2200" dirty="0">
                <a:solidFill>
                  <a:srgbClr val="002060"/>
                </a:solidFill>
                <a:latin typeface="Times New Roman" pitchFamily="18" charset="0"/>
                <a:cs typeface="Times New Roman" pitchFamily="18" charset="0"/>
              </a:rPr>
              <a:t>                      où</a:t>
            </a:r>
          </a:p>
          <a:p>
            <a:endParaRPr lang="fr-FR" sz="2000" dirty="0">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Les coefficients d'ondelettes ( ) dépendant de deux paramètres </a:t>
            </a:r>
            <a:r>
              <a:rPr lang="fr-FR" sz="2200" i="1" dirty="0">
                <a:solidFill>
                  <a:srgbClr val="7030A0"/>
                </a:solidFill>
                <a:latin typeface="Times New Roman" pitchFamily="18" charset="0"/>
                <a:cs typeface="Times New Roman" pitchFamily="18" charset="0"/>
              </a:rPr>
              <a:t>a</a:t>
            </a:r>
            <a:r>
              <a:rPr lang="fr-FR" sz="2200" dirty="0">
                <a:solidFill>
                  <a:srgbClr val="7030A0"/>
                </a:solidFill>
                <a:latin typeface="Times New Roman" pitchFamily="18" charset="0"/>
                <a:cs typeface="Times New Roman" pitchFamily="18" charset="0"/>
              </a:rPr>
              <a:t> et </a:t>
            </a:r>
            <a:r>
              <a:rPr lang="fr-FR" sz="2200" i="1" dirty="0">
                <a:solidFill>
                  <a:srgbClr val="7030A0"/>
                </a:solidFill>
                <a:latin typeface="Times New Roman" pitchFamily="18" charset="0"/>
                <a:cs typeface="Times New Roman" pitchFamily="18" charset="0"/>
              </a:rPr>
              <a:t>b</a:t>
            </a:r>
            <a:r>
              <a:rPr lang="fr-FR" sz="2200" dirty="0">
                <a:solidFill>
                  <a:srgbClr val="7030A0"/>
                </a:solidFill>
                <a:latin typeface="Times New Roman" pitchFamily="18" charset="0"/>
                <a:cs typeface="Times New Roman" pitchFamily="18" charset="0"/>
              </a:rPr>
              <a:t> : </a:t>
            </a:r>
            <a:r>
              <a:rPr lang="fr-FR" sz="2200" i="1" dirty="0">
                <a:solidFill>
                  <a:srgbClr val="7030A0"/>
                </a:solidFill>
                <a:latin typeface="Times New Roman" pitchFamily="18" charset="0"/>
                <a:cs typeface="Times New Roman" pitchFamily="18" charset="0"/>
              </a:rPr>
              <a:t>a</a:t>
            </a:r>
            <a:r>
              <a:rPr lang="fr-FR" sz="2200" dirty="0">
                <a:solidFill>
                  <a:srgbClr val="7030A0"/>
                </a:solidFill>
                <a:latin typeface="Times New Roman" pitchFamily="18" charset="0"/>
                <a:cs typeface="Times New Roman" pitchFamily="18" charset="0"/>
              </a:rPr>
              <a:t> étant le facteur d'échelle et </a:t>
            </a:r>
            <a:r>
              <a:rPr lang="fr-FR" sz="2200" i="1" dirty="0">
                <a:solidFill>
                  <a:srgbClr val="7030A0"/>
                </a:solidFill>
                <a:latin typeface="Times New Roman" pitchFamily="18" charset="0"/>
                <a:cs typeface="Times New Roman" pitchFamily="18" charset="0"/>
              </a:rPr>
              <a:t>b</a:t>
            </a:r>
            <a:r>
              <a:rPr lang="fr-FR" sz="2200" dirty="0">
                <a:solidFill>
                  <a:srgbClr val="7030A0"/>
                </a:solidFill>
                <a:latin typeface="Times New Roman" pitchFamily="18" charset="0"/>
                <a:cs typeface="Times New Roman" pitchFamily="18" charset="0"/>
              </a:rPr>
              <a:t> le facteur de translation. </a:t>
            </a:r>
          </a:p>
          <a:p>
            <a:pPr algn="just"/>
            <a:endParaRPr lang="fr-FR" sz="2200" dirty="0">
              <a:solidFill>
                <a:srgbClr val="00206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Toutes ondelettes générées ont la même énergie que l’ondelette mère.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transformée en ondelettes  (TO) d’un signal </a:t>
            </a:r>
            <a:r>
              <a:rPr lang="fr-FR" sz="2200" i="1" dirty="0">
                <a:solidFill>
                  <a:srgbClr val="002060"/>
                </a:solidFill>
                <a:latin typeface="Times New Roman" pitchFamily="18" charset="0"/>
                <a:cs typeface="Times New Roman" pitchFamily="18" charset="0"/>
              </a:rPr>
              <a:t>x</a:t>
            </a:r>
            <a:r>
              <a:rPr lang="fr-FR" sz="2200" dirty="0">
                <a:solidFill>
                  <a:srgbClr val="002060"/>
                </a:solidFill>
                <a:latin typeface="Times New Roman" pitchFamily="18" charset="0"/>
                <a:cs typeface="Times New Roman" pitchFamily="18" charset="0"/>
              </a:rPr>
              <a:t>(</a:t>
            </a:r>
            <a:r>
              <a:rPr lang="fr-FR" sz="2200" i="1" dirty="0">
                <a:solidFill>
                  <a:srgbClr val="002060"/>
                </a:solidFill>
                <a:latin typeface="Times New Roman" pitchFamily="18" charset="0"/>
                <a:cs typeface="Times New Roman" pitchFamily="18" charset="0"/>
              </a:rPr>
              <a:t>t</a:t>
            </a:r>
            <a:r>
              <a:rPr lang="fr-FR" sz="2200" dirty="0">
                <a:solidFill>
                  <a:srgbClr val="002060"/>
                </a:solidFill>
                <a:latin typeface="Times New Roman" pitchFamily="18" charset="0"/>
                <a:cs typeface="Times New Roman" pitchFamily="18" charset="0"/>
              </a:rPr>
              <a:t>) peut donc être définie comme la projection sur la base de ces fonctions ondelettes:</a:t>
            </a: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r>
              <a:rPr lang="fr-FR" sz="2000" dirty="0">
                <a:solidFill>
                  <a:srgbClr val="002060"/>
                </a:solidFill>
                <a:latin typeface="Times New Roman" pitchFamily="18" charset="0"/>
                <a:cs typeface="Times New Roman" pitchFamily="18" charset="0"/>
              </a:rPr>
              <a:t>	</a:t>
            </a:r>
            <a:r>
              <a:rPr lang="fr-FR" sz="2000" dirty="0">
                <a:latin typeface="Times New Roman" pitchFamily="18" charset="0"/>
                <a:cs typeface="Times New Roman" pitchFamily="18" charset="0"/>
              </a:rPr>
              <a:t>		</a:t>
            </a:r>
          </a:p>
          <a:p>
            <a:endParaRPr lang="fr-FR" sz="2000" dirty="0">
              <a:solidFill>
                <a:srgbClr val="7030A0"/>
              </a:solidFill>
              <a:latin typeface="Times New Roman" pitchFamily="18" charset="0"/>
              <a:cs typeface="Times New Roman" pitchFamily="18" charset="0"/>
            </a:endParaRPr>
          </a:p>
          <a:p>
            <a:endParaRPr lang="fr-FR" sz="2000" dirty="0">
              <a:solidFill>
                <a:srgbClr val="7030A0"/>
              </a:solidFill>
              <a:latin typeface="Times New Roman" pitchFamily="18" charset="0"/>
              <a:cs typeface="Times New Roman" pitchFamily="18" charset="0"/>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3" name="Object 1"/>
          <p:cNvGraphicFramePr>
            <a:graphicFrameLocks noChangeAspect="1"/>
          </p:cNvGraphicFramePr>
          <p:nvPr/>
        </p:nvGraphicFramePr>
        <p:xfrm>
          <a:off x="1000100" y="5043506"/>
          <a:ext cx="7461250" cy="1028700"/>
        </p:xfrm>
        <a:graphic>
          <a:graphicData uri="http://schemas.openxmlformats.org/presentationml/2006/ole">
            <mc:AlternateContent xmlns:mc="http://schemas.openxmlformats.org/markup-compatibility/2006">
              <mc:Choice xmlns:v="urn:schemas-microsoft-com:vml" Requires="v">
                <p:oleObj spid="_x0000_s343094" name="Équation" r:id="rId3" imgW="3301920" imgH="520560" progId="Equation.3">
                  <p:embed/>
                </p:oleObj>
              </mc:Choice>
              <mc:Fallback>
                <p:oleObj name="Équation" r:id="rId3" imgW="3301920" imgH="520560" progId="Equation.3">
                  <p:embed/>
                  <p:pic>
                    <p:nvPicPr>
                      <p:cNvPr id="9011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5043506"/>
                        <a:ext cx="74612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5" name="Object 3"/>
          <p:cNvGraphicFramePr>
            <a:graphicFrameLocks noChangeAspect="1"/>
          </p:cNvGraphicFramePr>
          <p:nvPr/>
        </p:nvGraphicFramePr>
        <p:xfrm>
          <a:off x="5715008" y="1714488"/>
          <a:ext cx="1714512" cy="357190"/>
        </p:xfrm>
        <a:graphic>
          <a:graphicData uri="http://schemas.openxmlformats.org/presentationml/2006/ole">
            <mc:AlternateContent xmlns:mc="http://schemas.openxmlformats.org/markup-compatibility/2006">
              <mc:Choice xmlns:v="urn:schemas-microsoft-com:vml" Requires="v">
                <p:oleObj spid="_x0000_s343095" name="Équation" r:id="rId5" imgW="901309" imgH="203112" progId="Equation.3">
                  <p:embed/>
                </p:oleObj>
              </mc:Choice>
              <mc:Fallback>
                <p:oleObj name="Équation" r:id="rId5" imgW="901309" imgH="203112" progId="Equation.3">
                  <p:embed/>
                  <p:pic>
                    <p:nvPicPr>
                      <p:cNvPr id="901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8" y="1714488"/>
                        <a:ext cx="1714512"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7" name="Object 5"/>
          <p:cNvGraphicFramePr>
            <a:graphicFrameLocks noChangeAspect="1"/>
          </p:cNvGraphicFramePr>
          <p:nvPr/>
        </p:nvGraphicFramePr>
        <p:xfrm>
          <a:off x="3238500" y="5776940"/>
          <a:ext cx="3528091" cy="1081084"/>
        </p:xfrm>
        <a:graphic>
          <a:graphicData uri="http://schemas.openxmlformats.org/presentationml/2006/ole">
            <mc:AlternateContent xmlns:mc="http://schemas.openxmlformats.org/markup-compatibility/2006">
              <mc:Choice xmlns:v="urn:schemas-microsoft-com:vml" Requires="v">
                <p:oleObj spid="_x0000_s343096" name="Équation" r:id="rId7" imgW="1562040" imgH="469800" progId="Equation.3">
                  <p:embed/>
                </p:oleObj>
              </mc:Choice>
              <mc:Fallback>
                <p:oleObj name="Équation" r:id="rId7" imgW="1562040" imgH="469800" progId="Equation.3">
                  <p:embed/>
                  <p:pic>
                    <p:nvPicPr>
                      <p:cNvPr id="9011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0" y="5776940"/>
                        <a:ext cx="3528091" cy="1081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3" name="Espace réservé du numéro de diapositive 12"/>
          <p:cNvSpPr>
            <a:spLocks noGrp="1"/>
          </p:cNvSpPr>
          <p:nvPr>
            <p:ph type="sldNum" sz="quarter" idx="12"/>
          </p:nvPr>
        </p:nvSpPr>
        <p:spPr/>
        <p:txBody>
          <a:bodyPr/>
          <a:lstStyle/>
          <a:p>
            <a:fld id="{2D849293-9FFB-455D-8E04-D5321DD3C202}" type="slidenum">
              <a:rPr lang="fr-FR" smtClean="0"/>
              <a:pPr/>
              <a:t>79</a:t>
            </a:fld>
            <a:endParaRPr lang="fr-FR"/>
          </a:p>
        </p:txBody>
      </p:sp>
      <p:graphicFrame>
        <p:nvGraphicFramePr>
          <p:cNvPr id="52231" name="Object 7"/>
          <p:cNvGraphicFramePr>
            <a:graphicFrameLocks noChangeAspect="1"/>
          </p:cNvGraphicFramePr>
          <p:nvPr/>
        </p:nvGraphicFramePr>
        <p:xfrm>
          <a:off x="1714480" y="1646692"/>
          <a:ext cx="2786082" cy="925052"/>
        </p:xfrm>
        <a:graphic>
          <a:graphicData uri="http://schemas.openxmlformats.org/presentationml/2006/ole">
            <mc:AlternateContent xmlns:mc="http://schemas.openxmlformats.org/markup-compatibility/2006">
              <mc:Choice xmlns:v="urn:schemas-microsoft-com:vml" Requires="v">
                <p:oleObj spid="_x0000_s343097" name="Équation" r:id="rId9" imgW="1371600" imgH="482400" progId="Equation.3">
                  <p:embed/>
                </p:oleObj>
              </mc:Choice>
              <mc:Fallback>
                <p:oleObj name="Équation" r:id="rId9" imgW="1371600" imgH="482400" progId="Equation.3">
                  <p:embed/>
                  <p:pic>
                    <p:nvPicPr>
                      <p:cNvPr id="5223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4480" y="1646692"/>
                        <a:ext cx="2786082" cy="925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pic>
        <p:nvPicPr>
          <p:cNvPr id="159746" name="Picture 2"/>
          <p:cNvPicPr>
            <a:picLocks noChangeAspect="1" noChangeArrowheads="1"/>
          </p:cNvPicPr>
          <p:nvPr/>
        </p:nvPicPr>
        <p:blipFill>
          <a:blip r:embed="rId2"/>
          <a:srcRect/>
          <a:stretch>
            <a:fillRect/>
          </a:stretch>
        </p:blipFill>
        <p:spPr bwMode="auto">
          <a:xfrm>
            <a:off x="-32" y="1824038"/>
            <a:ext cx="3050921" cy="3060000"/>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3"/>
          <a:srcRect/>
          <a:stretch>
            <a:fillRect/>
          </a:stretch>
        </p:blipFill>
        <p:spPr bwMode="auto">
          <a:xfrm>
            <a:off x="3021250" y="1819275"/>
            <a:ext cx="3050948" cy="3060000"/>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4"/>
          <a:srcRect/>
          <a:stretch>
            <a:fillRect/>
          </a:stretch>
        </p:blipFill>
        <p:spPr bwMode="auto">
          <a:xfrm>
            <a:off x="6084032" y="1812926"/>
            <a:ext cx="3060000" cy="3060000"/>
          </a:xfrm>
          <a:prstGeom prst="rect">
            <a:avLst/>
          </a:prstGeom>
          <a:noFill/>
          <a:ln w="9525">
            <a:noFill/>
            <a:miter lim="800000"/>
            <a:headEnd/>
            <a:tailEnd/>
          </a:ln>
          <a:effectLst/>
        </p:spPr>
      </p:pic>
      <p:sp>
        <p:nvSpPr>
          <p:cNvPr id="11" name="ZoneTexte 10"/>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de texture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1546"/>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Les fonctions sont obtenues à partir de la dilatation et de la translation de la fonction ou ondelette mère . Les fonctions sont par conséquent parfois appelées les ondelettes filles. Ces fonctions forment souvent une base orthogonale, c'est-à-dire que :</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195" name="Object 3"/>
          <p:cNvGraphicFramePr>
            <a:graphicFrameLocks noChangeAspect="1"/>
          </p:cNvGraphicFramePr>
          <p:nvPr/>
        </p:nvGraphicFramePr>
        <p:xfrm>
          <a:off x="2786050" y="2571744"/>
          <a:ext cx="4240857" cy="714380"/>
        </p:xfrm>
        <a:graphic>
          <a:graphicData uri="http://schemas.openxmlformats.org/presentationml/2006/ole">
            <mc:AlternateContent xmlns:mc="http://schemas.openxmlformats.org/markup-compatibility/2006">
              <mc:Choice xmlns:v="urn:schemas-microsoft-com:vml" Requires="v">
                <p:oleObj spid="_x0000_s344079" name="Équation" r:id="rId3" imgW="1600200" imgH="279360" progId="Equation.3">
                  <p:embed/>
                </p:oleObj>
              </mc:Choice>
              <mc:Fallback>
                <p:oleObj name="Équation" r:id="rId3" imgW="1600200" imgH="279360" progId="Equation.3">
                  <p:embed/>
                  <p:pic>
                    <p:nvPicPr>
                      <p:cNvPr id="81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2571744"/>
                        <a:ext cx="4240857"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3714752"/>
            <a:ext cx="9144000" cy="169277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Remarques:</a:t>
            </a:r>
          </a:p>
          <a:p>
            <a:endParaRPr lang="fr-FR" sz="2200" b="1" u="sng" dirty="0">
              <a:solidFill>
                <a:srgbClr val="FF0000"/>
              </a:solidFill>
              <a:latin typeface="Times New Roman" pitchFamily="18" charset="0"/>
              <a:cs typeface="Times New Roman" pitchFamily="18" charset="0"/>
            </a:endParaRPr>
          </a:p>
          <a:p>
            <a:pPr>
              <a:buFont typeface="Wingdings" pitchFamily="2" charset="2"/>
              <a:buChar char="q"/>
            </a:pPr>
            <a:r>
              <a:rPr lang="fr-FR" sz="2000" dirty="0">
                <a:solidFill>
                  <a:srgbClr val="FF0000"/>
                </a:solidFill>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sym typeface="Symbol"/>
              </a:rPr>
              <a:t>xy désigne un produit scalaire entre x et y</a:t>
            </a:r>
          </a:p>
          <a:p>
            <a:endParaRPr lang="fr-FR" sz="2000" dirty="0">
              <a:solidFill>
                <a:srgbClr val="002060"/>
              </a:solidFill>
              <a:latin typeface="Times New Roman" pitchFamily="18" charset="0"/>
              <a:cs typeface="Times New Roman" pitchFamily="18" charset="0"/>
              <a:sym typeface="Symbol"/>
            </a:endParaRPr>
          </a:p>
          <a:p>
            <a:pPr>
              <a:buFont typeface="Wingdings" pitchFamily="2" charset="2"/>
              <a:buChar char="q"/>
            </a:pPr>
            <a:r>
              <a:rPr lang="fr-FR" sz="2000" dirty="0">
                <a:solidFill>
                  <a:srgbClr val="00B050"/>
                </a:solidFill>
                <a:latin typeface="Times New Roman" pitchFamily="18" charset="0"/>
                <a:cs typeface="Times New Roman" pitchFamily="18" charset="0"/>
                <a:sym typeface="Symbol"/>
              </a:rPr>
              <a:t> </a:t>
            </a:r>
            <a:r>
              <a:rPr lang="fr-FR" sz="2000" baseline="-25000" dirty="0">
                <a:solidFill>
                  <a:srgbClr val="00B050"/>
                </a:solidFill>
                <a:latin typeface="Times New Roman" pitchFamily="18" charset="0"/>
                <a:cs typeface="Times New Roman" pitchFamily="18" charset="0"/>
                <a:sym typeface="Symbol"/>
              </a:rPr>
              <a:t>a1,a2</a:t>
            </a:r>
            <a:r>
              <a:rPr lang="fr-FR" sz="2000" dirty="0">
                <a:solidFill>
                  <a:srgbClr val="00B050"/>
                </a:solidFill>
                <a:latin typeface="Times New Roman" pitchFamily="18" charset="0"/>
                <a:cs typeface="Times New Roman" pitchFamily="18" charset="0"/>
                <a:sym typeface="Symbol"/>
              </a:rPr>
              <a:t> désigne le symbole de Kronecker, tel qu’il est égal à 1 pour a</a:t>
            </a:r>
            <a:r>
              <a:rPr lang="fr-FR" sz="2000" baseline="-25000" dirty="0">
                <a:solidFill>
                  <a:srgbClr val="00B050"/>
                </a:solidFill>
                <a:latin typeface="Times New Roman" pitchFamily="18" charset="0"/>
                <a:cs typeface="Times New Roman" pitchFamily="18" charset="0"/>
                <a:sym typeface="Symbol"/>
              </a:rPr>
              <a:t>1</a:t>
            </a:r>
            <a:r>
              <a:rPr lang="fr-FR" sz="2000" dirty="0">
                <a:solidFill>
                  <a:srgbClr val="00B050"/>
                </a:solidFill>
                <a:latin typeface="Times New Roman" pitchFamily="18" charset="0"/>
                <a:cs typeface="Times New Roman" pitchFamily="18" charset="0"/>
                <a:sym typeface="Symbol"/>
              </a:rPr>
              <a:t>=a</a:t>
            </a:r>
            <a:r>
              <a:rPr lang="fr-FR" sz="2000" baseline="-25000" dirty="0">
                <a:solidFill>
                  <a:srgbClr val="00B050"/>
                </a:solidFill>
                <a:latin typeface="Times New Roman" pitchFamily="18" charset="0"/>
                <a:cs typeface="Times New Roman" pitchFamily="18" charset="0"/>
                <a:sym typeface="Symbol"/>
              </a:rPr>
              <a:t>2</a:t>
            </a:r>
            <a:r>
              <a:rPr lang="fr-FR" sz="2000" dirty="0">
                <a:solidFill>
                  <a:srgbClr val="00B050"/>
                </a:solidFill>
                <a:latin typeface="Times New Roman" pitchFamily="18" charset="0"/>
                <a:cs typeface="Times New Roman" pitchFamily="18" charset="0"/>
                <a:sym typeface="Symbol"/>
              </a:rPr>
              <a:t> et 0 ailleurs </a:t>
            </a:r>
            <a:endParaRPr lang="fr-FR" sz="2000" dirty="0">
              <a:solidFill>
                <a:srgbClr val="00B050"/>
              </a:solidFill>
              <a:latin typeface="Times New Roman" pitchFamily="18" charset="0"/>
              <a:cs typeface="Times New Roman" pitchFamily="18" charset="0"/>
            </a:endParaRP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80</a:t>
            </a:fld>
            <a:endParaRPr lang="fr-F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69287"/>
            <a:ext cx="9144000" cy="430887"/>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Une ondelette mère </a:t>
            </a:r>
            <a:r>
              <a:rPr lang="fr-FR" sz="2200" dirty="0">
                <a:solidFill>
                  <a:srgbClr val="002060"/>
                </a:solidFill>
                <a:latin typeface="Times New Roman" pitchFamily="18" charset="0"/>
                <a:cs typeface="Times New Roman" pitchFamily="18" charset="0"/>
                <a:sym typeface="Symbol"/>
              </a:rPr>
              <a:t>(t) </a:t>
            </a:r>
            <a:r>
              <a:rPr lang="fr-FR" sz="2200" dirty="0">
                <a:solidFill>
                  <a:srgbClr val="002060"/>
                </a:solidFill>
                <a:latin typeface="Times New Roman" pitchFamily="18" charset="0"/>
                <a:cs typeface="Times New Roman" pitchFamily="18" charset="0"/>
              </a:rPr>
              <a:t>doit vérifier certaines propriétés :</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0" y="1471934"/>
            <a:ext cx="9144000" cy="5386090"/>
          </a:xfrm>
          <a:prstGeom prst="rect">
            <a:avLst/>
          </a:prstGeom>
          <a:noFill/>
        </p:spPr>
        <p:txBody>
          <a:bodyPr wrap="square" rtlCol="0">
            <a:spAutoFit/>
          </a:bodyPr>
          <a:lstStyle/>
          <a:p>
            <a:pPr>
              <a:buFont typeface="Wingdings" pitchFamily="2" charset="2"/>
              <a:buChar char="q"/>
            </a:pPr>
            <a:r>
              <a:rPr lang="fr-FR" sz="2000" dirty="0">
                <a:solidFill>
                  <a:srgbClr val="7030A0"/>
                </a:solidFill>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elle doit être absolument intégrable et de carré  sommable (énergie finie)</a:t>
            </a:r>
          </a:p>
          <a:p>
            <a:pPr>
              <a:buFont typeface="Wingdings" pitchFamily="2" charset="2"/>
              <a:buChar char="q"/>
            </a:pPr>
            <a:endParaRPr lang="fr-FR" sz="2200" dirty="0">
              <a:solidFill>
                <a:srgbClr val="00B050"/>
              </a:solidFill>
              <a:latin typeface="Times New Roman" pitchFamily="18" charset="0"/>
              <a:cs typeface="Times New Roman" pitchFamily="18" charset="0"/>
            </a:endParaRPr>
          </a:p>
          <a:p>
            <a:pPr>
              <a:buFont typeface="Wingdings" pitchFamily="2" charset="2"/>
              <a:buChar char="q"/>
            </a:pPr>
            <a:r>
              <a:rPr lang="fr-FR" sz="2200" dirty="0">
                <a:solidFill>
                  <a:srgbClr val="00B05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Sa transformée de Fourier doit être nulle pour toutes les pulsations  </a:t>
            </a:r>
            <a:r>
              <a:rPr lang="fr-FR" sz="2200" dirty="0">
                <a:solidFill>
                  <a:srgbClr val="0070C0"/>
                </a:solidFill>
                <a:latin typeface="Times New Roman" pitchFamily="18" charset="0"/>
                <a:cs typeface="Times New Roman" pitchFamily="18" charset="0"/>
                <a:sym typeface="Symbol"/>
              </a:rPr>
              <a:t> &lt; 0</a:t>
            </a:r>
          </a:p>
          <a:p>
            <a:pPr>
              <a:buFont typeface="Wingdings" pitchFamily="2" charset="2"/>
              <a:buChar char="q"/>
            </a:pPr>
            <a:endParaRPr lang="fr-FR" sz="2200" dirty="0">
              <a:solidFill>
                <a:srgbClr val="00B050"/>
              </a:solidFill>
              <a:latin typeface="Times New Roman" pitchFamily="18" charset="0"/>
              <a:cs typeface="Times New Roman" pitchFamily="18" charset="0"/>
              <a:sym typeface="Symbol"/>
            </a:endParaRPr>
          </a:p>
          <a:p>
            <a:pPr>
              <a:buFont typeface="Wingdings" pitchFamily="2" charset="2"/>
              <a:buChar char="q"/>
            </a:pPr>
            <a:r>
              <a:rPr lang="fr-FR" sz="2200" dirty="0">
                <a:solidFill>
                  <a:srgbClr val="00B050"/>
                </a:solidFill>
                <a:latin typeface="Times New Roman" pitchFamily="18" charset="0"/>
                <a:cs typeface="Times New Roman" pitchFamily="18" charset="0"/>
                <a:sym typeface="Symbol"/>
              </a:rPr>
              <a:t> elle doit être admissible : donc elle doit se comporter comme un filtre passe-bande</a:t>
            </a:r>
          </a:p>
          <a:p>
            <a:pPr>
              <a:buFont typeface="Wingdings" pitchFamily="2" charset="2"/>
              <a:buChar char="q"/>
            </a:pPr>
            <a:endParaRPr lang="fr-FR" sz="2000" dirty="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a:solidFill>
                <a:srgbClr val="00B050"/>
              </a:solidFill>
              <a:latin typeface="Times New Roman" pitchFamily="18" charset="0"/>
              <a:cs typeface="Times New Roman" pitchFamily="18" charset="0"/>
              <a:sym typeface="Symbol"/>
            </a:endParaRPr>
          </a:p>
          <a:p>
            <a:endParaRPr lang="fr-FR" sz="2000" dirty="0">
              <a:solidFill>
                <a:srgbClr val="00B050"/>
              </a:solidFill>
              <a:latin typeface="Times New Roman" pitchFamily="18" charset="0"/>
              <a:cs typeface="Times New Roman" pitchFamily="18" charset="0"/>
            </a:endParaRPr>
          </a:p>
          <a:p>
            <a:pPr algn="just"/>
            <a:r>
              <a:rPr lang="fr-FR" sz="2000" dirty="0">
                <a:solidFill>
                  <a:srgbClr val="00B05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décroit suffisamment autour de 0.  Elle joue le rôle d’un filtre passe-bande et donc la transformée en ondelettes est obtenue par un produit de convolution entre le signal x(t) et la réponse </a:t>
            </a:r>
            <a:r>
              <a:rPr lang="fr-FR" sz="2200" dirty="0" err="1">
                <a:solidFill>
                  <a:srgbClr val="002060"/>
                </a:solidFill>
                <a:latin typeface="Times New Roman" pitchFamily="18" charset="0"/>
                <a:cs typeface="Times New Roman" pitchFamily="18" charset="0"/>
              </a:rPr>
              <a:t>impulsionnelle</a:t>
            </a:r>
            <a:r>
              <a:rPr lang="fr-FR" sz="2200" dirty="0">
                <a:solidFill>
                  <a:srgbClr val="002060"/>
                </a:solidFill>
                <a:latin typeface="Times New Roman" pitchFamily="18" charset="0"/>
                <a:cs typeface="Times New Roman" pitchFamily="18" charset="0"/>
              </a:rPr>
              <a:t> de ce filtre à savoir l’ondelette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L’ondelette est oscillante, d’où son nom</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81</a:t>
            </a:fld>
            <a:endParaRPr lang="fr-FR"/>
          </a:p>
        </p:txBody>
      </p:sp>
      <p:graphicFrame>
        <p:nvGraphicFramePr>
          <p:cNvPr id="9" name="Objet 8"/>
          <p:cNvGraphicFramePr>
            <a:graphicFrameLocks noChangeAspect="1"/>
          </p:cNvGraphicFramePr>
          <p:nvPr/>
        </p:nvGraphicFramePr>
        <p:xfrm>
          <a:off x="3643306" y="3714752"/>
          <a:ext cx="1571636" cy="785818"/>
        </p:xfrm>
        <a:graphic>
          <a:graphicData uri="http://schemas.openxmlformats.org/presentationml/2006/ole">
            <mc:AlternateContent xmlns:mc="http://schemas.openxmlformats.org/markup-compatibility/2006">
              <mc:Choice xmlns:v="urn:schemas-microsoft-com:vml" Requires="v">
                <p:oleObj spid="_x0000_s345116" name="Équation" r:id="rId3" imgW="736560" imgH="368280" progId="Equation.3">
                  <p:embed/>
                </p:oleObj>
              </mc:Choice>
              <mc:Fallback>
                <p:oleObj name="Équation" r:id="rId3" imgW="736560" imgH="368280" progId="Equation.3">
                  <p:embed/>
                  <p:pic>
                    <p:nvPicPr>
                      <p:cNvPr id="9" name="Obje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3714752"/>
                        <a:ext cx="1571636"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 11"/>
          <p:cNvGraphicFramePr>
            <a:graphicFrameLocks noChangeAspect="1"/>
          </p:cNvGraphicFramePr>
          <p:nvPr/>
        </p:nvGraphicFramePr>
        <p:xfrm>
          <a:off x="214282" y="4643446"/>
          <a:ext cx="2353252" cy="500066"/>
        </p:xfrm>
        <a:graphic>
          <a:graphicData uri="http://schemas.openxmlformats.org/presentationml/2006/ole">
            <mc:AlternateContent xmlns:mc="http://schemas.openxmlformats.org/markup-compatibility/2006">
              <mc:Choice xmlns:v="urn:schemas-microsoft-com:vml" Requires="v">
                <p:oleObj spid="_x0000_s345117" name="Équation" r:id="rId5" imgW="1015920" imgH="215640" progId="Equation.3">
                  <p:embed/>
                </p:oleObj>
              </mc:Choice>
              <mc:Fallback>
                <p:oleObj name="Équation" r:id="rId5" imgW="1015920" imgH="215640" progId="Equation.3">
                  <p:embed/>
                  <p:pic>
                    <p:nvPicPr>
                      <p:cNvPr id="12" name="Obje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643446"/>
                        <a:ext cx="2353252"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PROPRIETES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2092881"/>
          </a:xfrm>
          <a:prstGeom prst="rect">
            <a:avLst/>
          </a:prstGeom>
          <a:noFill/>
        </p:spPr>
        <p:txBody>
          <a:bodyPr wrap="square" rtlCol="0">
            <a:spAutoFit/>
          </a:bodyPr>
          <a:lstStyle/>
          <a:p>
            <a:pPr lvl="1"/>
            <a:r>
              <a:rPr lang="fr-FR" sz="2400" b="1" u="sng" dirty="0">
                <a:solidFill>
                  <a:srgbClr val="002060"/>
                </a:solidFill>
                <a:latin typeface="Times New Roman" pitchFamily="18" charset="0"/>
                <a:cs typeface="Times New Roman" pitchFamily="18" charset="0"/>
              </a:rPr>
              <a:t>Condition d'admissibilité</a:t>
            </a:r>
          </a:p>
          <a:p>
            <a:r>
              <a:rPr lang="fr-FR" sz="2200" dirty="0">
                <a:solidFill>
                  <a:srgbClr val="0070C0"/>
                </a:solidFill>
                <a:latin typeface="Times New Roman" pitchFamily="18" charset="0"/>
                <a:cs typeface="Times New Roman" pitchFamily="18" charset="0"/>
              </a:rPr>
              <a:t>La fonction ondelette doit vérifier un certain nombre de propriétés. La première d'entre elles se nomme condition d'admissibilité.</a:t>
            </a:r>
          </a:p>
          <a:p>
            <a:endParaRPr lang="fr-FR" sz="2200" dirty="0">
              <a:latin typeface="Times New Roman" pitchFamily="18" charset="0"/>
              <a:cs typeface="Times New Roman" pitchFamily="18" charset="0"/>
            </a:endParaRPr>
          </a:p>
          <a:p>
            <a:r>
              <a:rPr lang="fr-FR" sz="2200" dirty="0">
                <a:latin typeface="Times New Roman" pitchFamily="18" charset="0"/>
                <a:cs typeface="Times New Roman" pitchFamily="18" charset="0"/>
              </a:rPr>
              <a:t>Soit ,                         alors:</a:t>
            </a:r>
          </a:p>
          <a:p>
            <a:r>
              <a:rPr lang="fr-FR" dirty="0"/>
              <a:t>	 					</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9" name="Object 1"/>
          <p:cNvGraphicFramePr>
            <a:graphicFrameLocks noChangeAspect="1"/>
          </p:cNvGraphicFramePr>
          <p:nvPr/>
        </p:nvGraphicFramePr>
        <p:xfrm>
          <a:off x="785785" y="2285992"/>
          <a:ext cx="1406779" cy="571504"/>
        </p:xfrm>
        <a:graphic>
          <a:graphicData uri="http://schemas.openxmlformats.org/presentationml/2006/ole">
            <mc:AlternateContent xmlns:mc="http://schemas.openxmlformats.org/markup-compatibility/2006">
              <mc:Choice xmlns:v="urn:schemas-microsoft-com:vml" Requires="v">
                <p:oleObj spid="_x0000_s346166" r:id="rId3" imgW="596641" imgH="253890" progId="">
                  <p:embed/>
                </p:oleObj>
              </mc:Choice>
              <mc:Fallback>
                <p:oleObj r:id="rId3" imgW="596641" imgH="253890" progId="">
                  <p:embed/>
                  <p:pic>
                    <p:nvPicPr>
                      <p:cNvPr id="716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5" y="2285992"/>
                        <a:ext cx="1406779"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1" name="Object 3"/>
          <p:cNvGraphicFramePr>
            <a:graphicFrameLocks noChangeAspect="1"/>
          </p:cNvGraphicFramePr>
          <p:nvPr/>
        </p:nvGraphicFramePr>
        <p:xfrm>
          <a:off x="3571868" y="2285992"/>
          <a:ext cx="1937399" cy="857256"/>
        </p:xfrm>
        <a:graphic>
          <a:graphicData uri="http://schemas.openxmlformats.org/presentationml/2006/ole">
            <mc:AlternateContent xmlns:mc="http://schemas.openxmlformats.org/markup-compatibility/2006">
              <mc:Choice xmlns:v="urn:schemas-microsoft-com:vml" Requires="v">
                <p:oleObj spid="_x0000_s346167" name="Équation" r:id="rId5" imgW="1054100" imgH="482600" progId="Equation.3">
                  <p:embed/>
                </p:oleObj>
              </mc:Choice>
              <mc:Fallback>
                <p:oleObj name="Équation" r:id="rId5" imgW="1054100" imgH="482600" progId="Equation.3">
                  <p:embed/>
                  <p:pic>
                    <p:nvPicPr>
                      <p:cNvPr id="71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2285992"/>
                        <a:ext cx="1937399"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3214686"/>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Cette condition permet d'analyser le signal, puis de le reconstruire sans perte d'information. La condition d'admissibilité implique en outre que la transformée de Fourier de l'ondelette à la fréquence du continu (pour ) doit être nulle. </a:t>
            </a: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3" name="Object 5"/>
          <p:cNvGraphicFramePr>
            <a:graphicFrameLocks noChangeAspect="1"/>
          </p:cNvGraphicFramePr>
          <p:nvPr/>
        </p:nvGraphicFramePr>
        <p:xfrm>
          <a:off x="1714480" y="4500570"/>
          <a:ext cx="1285884" cy="750099"/>
        </p:xfrm>
        <a:graphic>
          <a:graphicData uri="http://schemas.openxmlformats.org/presentationml/2006/ole">
            <mc:AlternateContent xmlns:mc="http://schemas.openxmlformats.org/markup-compatibility/2006">
              <mc:Choice xmlns:v="urn:schemas-microsoft-com:vml" Requires="v">
                <p:oleObj spid="_x0000_s346168" name="Équation" r:id="rId7" imgW="901309" imgH="533169" progId="Equation.3">
                  <p:embed/>
                </p:oleObj>
              </mc:Choice>
              <mc:Fallback>
                <p:oleObj name="Équation" r:id="rId7" imgW="901309" imgH="533169" progId="Equation.3">
                  <p:embed/>
                  <p:pic>
                    <p:nvPicPr>
                      <p:cNvPr id="717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4500570"/>
                        <a:ext cx="1285884" cy="750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5" name="Object 7"/>
          <p:cNvGraphicFramePr>
            <a:graphicFrameLocks noChangeAspect="1"/>
          </p:cNvGraphicFramePr>
          <p:nvPr/>
        </p:nvGraphicFramePr>
        <p:xfrm>
          <a:off x="5192082" y="4357694"/>
          <a:ext cx="1423045" cy="857256"/>
        </p:xfrm>
        <a:graphic>
          <a:graphicData uri="http://schemas.openxmlformats.org/presentationml/2006/ole">
            <mc:AlternateContent xmlns:mc="http://schemas.openxmlformats.org/markup-compatibility/2006">
              <mc:Choice xmlns:v="urn:schemas-microsoft-com:vml" Requires="v">
                <p:oleObj spid="_x0000_s346169" name="Équation" r:id="rId9" imgW="799753" imgH="469696" progId="Equation.3">
                  <p:embed/>
                </p:oleObj>
              </mc:Choice>
              <mc:Fallback>
                <p:oleObj name="Équation" r:id="rId9" imgW="799753" imgH="469696" progId="Equation.3">
                  <p:embed/>
                  <p:pic>
                    <p:nvPicPr>
                      <p:cNvPr id="717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2082" y="4357694"/>
                        <a:ext cx="1423045"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lèche droite 11"/>
          <p:cNvSpPr/>
          <p:nvPr/>
        </p:nvSpPr>
        <p:spPr>
          <a:xfrm>
            <a:off x="3500430" y="4786322"/>
            <a:ext cx="142876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0" y="5500702"/>
            <a:ext cx="9144000" cy="1107996"/>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Cette équation montre que doit être à moyenne nulle. L’ondelette  est donc une fonction à largeur temporelle finie possédant un caractère oscillatoire. On est donc bien en présence d'une petite onde ou </a:t>
            </a:r>
            <a:r>
              <a:rPr lang="fr-FR" sz="2200" i="1" dirty="0">
                <a:solidFill>
                  <a:srgbClr val="00B050"/>
                </a:solidFill>
                <a:latin typeface="Times New Roman" pitchFamily="18" charset="0"/>
                <a:cs typeface="Times New Roman" pitchFamily="18" charset="0"/>
              </a:rPr>
              <a:t>une ondelette </a:t>
            </a:r>
            <a:endParaRPr lang="fr-FR" sz="2200" dirty="0">
              <a:solidFill>
                <a:srgbClr val="00B050"/>
              </a:solidFill>
              <a:latin typeface="Times New Roman" pitchFamily="18" charset="0"/>
              <a:cs typeface="Times New Roman" pitchFamily="18" charset="0"/>
            </a:endParaRPr>
          </a:p>
        </p:txBody>
      </p:sp>
      <p:sp>
        <p:nvSpPr>
          <p:cNvPr id="15" name="ZoneTexte 1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6" name="Espace réservé du numéro de diapositive 15"/>
          <p:cNvSpPr>
            <a:spLocks noGrp="1"/>
          </p:cNvSpPr>
          <p:nvPr>
            <p:ph type="sldNum" sz="quarter" idx="12"/>
          </p:nvPr>
        </p:nvSpPr>
        <p:spPr/>
        <p:txBody>
          <a:bodyPr/>
          <a:lstStyle/>
          <a:p>
            <a:fld id="{2D849293-9FFB-455D-8E04-D5321DD3C202}" type="slidenum">
              <a:rPr lang="fr-FR" smtClean="0"/>
              <a:pPr/>
              <a:t>82</a:t>
            </a:fld>
            <a:endParaRPr lang="fr-FR" dirty="0"/>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PROPRIETES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415772"/>
          </a:xfrm>
          <a:prstGeom prst="rect">
            <a:avLst/>
          </a:prstGeom>
          <a:noFill/>
        </p:spPr>
        <p:txBody>
          <a:bodyPr wrap="square" rtlCol="0">
            <a:spAutoFit/>
          </a:bodyPr>
          <a:lstStyle/>
          <a:p>
            <a:pPr lvl="1" algn="just"/>
            <a:r>
              <a:rPr lang="fr-FR" sz="2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Inversibilité</a:t>
            </a:r>
            <a:endParaRPr lang="fr-FR" sz="2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Tout comme la transformée de Fourier, la transformée en ondelettes est inversible.</a:t>
            </a:r>
          </a:p>
          <a:p>
            <a:endParaRPr lang="fr-FR"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49" name="Object 1"/>
          <p:cNvGraphicFramePr>
            <a:graphicFrameLocks noChangeAspect="1"/>
          </p:cNvGraphicFramePr>
          <p:nvPr/>
        </p:nvGraphicFramePr>
        <p:xfrm>
          <a:off x="2214546" y="1785926"/>
          <a:ext cx="3681703" cy="785818"/>
        </p:xfrm>
        <a:graphic>
          <a:graphicData uri="http://schemas.openxmlformats.org/presentationml/2006/ole">
            <mc:AlternateContent xmlns:mc="http://schemas.openxmlformats.org/markup-compatibility/2006">
              <mc:Choice xmlns:v="urn:schemas-microsoft-com:vml" Requires="v">
                <p:oleObj spid="_x0000_s347190" name="Équation" r:id="rId3" imgW="2413000" imgH="495300" progId="Equation.3">
                  <p:embed/>
                </p:oleObj>
              </mc:Choice>
              <mc:Fallback>
                <p:oleObj name="Équation" r:id="rId3" imgW="2413000" imgH="495300" progId="Equation.3">
                  <p:embed/>
                  <p:pic>
                    <p:nvPicPr>
                      <p:cNvPr id="1044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1785926"/>
                        <a:ext cx="3681703"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1" name="Object 3"/>
          <p:cNvGraphicFramePr>
            <a:graphicFrameLocks noChangeAspect="1"/>
          </p:cNvGraphicFramePr>
          <p:nvPr/>
        </p:nvGraphicFramePr>
        <p:xfrm>
          <a:off x="2428860" y="2643182"/>
          <a:ext cx="2326838" cy="857256"/>
        </p:xfrm>
        <a:graphic>
          <a:graphicData uri="http://schemas.openxmlformats.org/presentationml/2006/ole">
            <mc:AlternateContent xmlns:mc="http://schemas.openxmlformats.org/markup-compatibility/2006">
              <mc:Choice xmlns:v="urn:schemas-microsoft-com:vml" Requires="v">
                <p:oleObj spid="_x0000_s347191" name="Équation" r:id="rId5" imgW="1447800" imgH="520700" progId="Equation.3">
                  <p:embed/>
                </p:oleObj>
              </mc:Choice>
              <mc:Fallback>
                <p:oleObj name="Équation" r:id="rId5" imgW="1447800" imgH="520700" progId="Equation.3">
                  <p:embed/>
                  <p:pic>
                    <p:nvPicPr>
                      <p:cNvPr id="1044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60" y="2643182"/>
                        <a:ext cx="232683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3" name="Object 5"/>
          <p:cNvGraphicFramePr>
            <a:graphicFrameLocks noChangeAspect="1"/>
          </p:cNvGraphicFramePr>
          <p:nvPr/>
        </p:nvGraphicFramePr>
        <p:xfrm>
          <a:off x="2428860" y="3378993"/>
          <a:ext cx="1000132" cy="550073"/>
        </p:xfrm>
        <a:graphic>
          <a:graphicData uri="http://schemas.openxmlformats.org/presentationml/2006/ole">
            <mc:AlternateContent xmlns:mc="http://schemas.openxmlformats.org/markup-compatibility/2006">
              <mc:Choice xmlns:v="urn:schemas-microsoft-com:vml" Requires="v">
                <p:oleObj spid="_x0000_s347192" name="Équation" r:id="rId7" imgW="368280" imgH="215640" progId="Equation.3">
                  <p:embed/>
                </p:oleObj>
              </mc:Choice>
              <mc:Fallback>
                <p:oleObj name="Équation" r:id="rId7" imgW="368280" imgH="215640" progId="Equation.3">
                  <p:embed/>
                  <p:pic>
                    <p:nvPicPr>
                      <p:cNvPr id="10445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60" y="3378993"/>
                        <a:ext cx="1000132" cy="550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1285852" y="2786058"/>
            <a:ext cx="1643074" cy="430887"/>
          </a:xfrm>
          <a:prstGeom prst="rect">
            <a:avLst/>
          </a:prstGeom>
          <a:noFill/>
        </p:spPr>
        <p:txBody>
          <a:bodyPr wrap="square" rtlCol="0">
            <a:spAutoFit/>
          </a:bodyPr>
          <a:lstStyle/>
          <a:p>
            <a:r>
              <a:rPr lang="fr-FR" sz="2200" dirty="0">
                <a:latin typeface="Times New Roman" pitchFamily="18" charset="0"/>
                <a:cs typeface="Times New Roman" pitchFamily="18" charset="0"/>
              </a:rPr>
              <a:t>Avec </a:t>
            </a:r>
          </a:p>
        </p:txBody>
      </p:sp>
      <p:sp>
        <p:nvSpPr>
          <p:cNvPr id="10" name="ZoneTexte 9"/>
          <p:cNvSpPr txBox="1"/>
          <p:nvPr/>
        </p:nvSpPr>
        <p:spPr>
          <a:xfrm>
            <a:off x="1285852" y="3429000"/>
            <a:ext cx="5643602" cy="461665"/>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la transformée de Fourier de </a:t>
            </a:r>
            <a:r>
              <a:rPr lang="fr-FR" sz="2400" dirty="0">
                <a:solidFill>
                  <a:srgbClr val="7030A0"/>
                </a:solidFill>
              </a:rPr>
              <a:t> </a:t>
            </a:r>
            <a:r>
              <a:rPr lang="fr-FR" sz="2200" dirty="0">
                <a:solidFill>
                  <a:srgbClr val="7030A0"/>
                </a:solidFill>
                <a:latin typeface="Times New Roman" pitchFamily="18" charset="0"/>
                <a:cs typeface="Times New Roman" pitchFamily="18" charset="0"/>
              </a:rPr>
              <a:t> </a:t>
            </a:r>
          </a:p>
        </p:txBody>
      </p:sp>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5" name="Object 7"/>
          <p:cNvGraphicFramePr>
            <a:graphicFrameLocks noChangeAspect="1"/>
          </p:cNvGraphicFramePr>
          <p:nvPr/>
        </p:nvGraphicFramePr>
        <p:xfrm>
          <a:off x="6858016" y="3357562"/>
          <a:ext cx="800105" cy="500066"/>
        </p:xfrm>
        <a:graphic>
          <a:graphicData uri="http://schemas.openxmlformats.org/presentationml/2006/ole">
            <mc:AlternateContent xmlns:mc="http://schemas.openxmlformats.org/markup-compatibility/2006">
              <mc:Choice xmlns:v="urn:schemas-microsoft-com:vml" Requires="v">
                <p:oleObj spid="_x0000_s347193" name="Équation" r:id="rId9" imgW="317225" imgH="203024" progId="Equation.3">
                  <p:embed/>
                </p:oleObj>
              </mc:Choice>
              <mc:Fallback>
                <p:oleObj name="Équation" r:id="rId9" imgW="317225" imgH="203024" progId="Equation.3">
                  <p:embed/>
                  <p:pic>
                    <p:nvPicPr>
                      <p:cNvPr id="10445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16" y="3357562"/>
                        <a:ext cx="800105"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83</a:t>
            </a:fld>
            <a:endParaRPr lang="fr-FR"/>
          </a:p>
        </p:txBody>
      </p:sp>
      <p:sp>
        <p:nvSpPr>
          <p:cNvPr id="17" name="ZoneTexte 16"/>
          <p:cNvSpPr txBox="1"/>
          <p:nvPr/>
        </p:nvSpPr>
        <p:spPr>
          <a:xfrm>
            <a:off x="0" y="4057257"/>
            <a:ext cx="9144000" cy="2800767"/>
          </a:xfrm>
          <a:prstGeom prst="rect">
            <a:avLst/>
          </a:prstGeom>
          <a:noFill/>
        </p:spPr>
        <p:txBody>
          <a:bodyPr wrap="square" rtlCol="0">
            <a:spAutoFit/>
          </a:bodyPr>
          <a:lstStyle/>
          <a:p>
            <a:pPr marL="0" lvl="1" algn="just"/>
            <a:r>
              <a:rPr lang="vi-VN" sz="2200" b="1" u="sng" dirty="0">
                <a:solidFill>
                  <a:srgbClr val="002060"/>
                </a:solidFill>
                <a:latin typeface="Times New Roman" pitchFamily="18" charset="0"/>
                <a:cs typeface="Times New Roman" pitchFamily="18" charset="0"/>
              </a:rPr>
              <a:t>Lin</a:t>
            </a:r>
            <a:r>
              <a:rPr lang="fr-FR" sz="2200" b="1" u="sng" dirty="0">
                <a:solidFill>
                  <a:srgbClr val="002060"/>
                </a:solidFill>
                <a:latin typeface="Times New Roman" pitchFamily="18" charset="0"/>
                <a:cs typeface="Times New Roman" pitchFamily="18" charset="0"/>
              </a:rPr>
              <a:t>é</a:t>
            </a:r>
            <a:r>
              <a:rPr lang="vi-VN" sz="2200" b="1" u="sng" dirty="0">
                <a:solidFill>
                  <a:srgbClr val="002060"/>
                </a:solidFill>
                <a:latin typeface="Times New Roman" pitchFamily="18" charset="0"/>
                <a:cs typeface="Times New Roman" pitchFamily="18" charset="0"/>
              </a:rPr>
              <a:t>arit</a:t>
            </a:r>
            <a:r>
              <a:rPr lang="fr-FR" sz="2200" b="1" u="sng" dirty="0">
                <a:solidFill>
                  <a:srgbClr val="002060"/>
                </a:solidFill>
                <a:latin typeface="Times New Roman" pitchFamily="18" charset="0"/>
                <a:cs typeface="Times New Roman" pitchFamily="18" charset="0"/>
              </a:rPr>
              <a:t>é</a:t>
            </a:r>
            <a:r>
              <a:rPr lang="vi-VN" sz="2200" b="1" u="sng" dirty="0">
                <a:solidFill>
                  <a:srgbClr val="002060"/>
                </a:solidFill>
                <a:latin typeface="Times New Roman" pitchFamily="18" charset="0"/>
                <a:cs typeface="Times New Roman" pitchFamily="18" charset="0"/>
              </a:rPr>
              <a:t>, invariance par dilatation et translation</a:t>
            </a:r>
            <a:r>
              <a:rPr lang="fr-FR" sz="2200" b="1" u="sng" dirty="0">
                <a:solidFill>
                  <a:srgbClr val="002060"/>
                </a:solidFill>
                <a:latin typeface="Times New Roman" pitchFamily="18" charset="0"/>
                <a:cs typeface="Times New Roman" pitchFamily="18" charset="0"/>
              </a:rPr>
              <a:t>:</a:t>
            </a:r>
          </a:p>
          <a:p>
            <a:pPr marL="0" lvl="1" algn="just"/>
            <a:endParaRPr lang="fr-FR" sz="2200" dirty="0">
              <a:latin typeface="Times New Roman" pitchFamily="18" charset="0"/>
              <a:cs typeface="Times New Roman" pitchFamily="18" charset="0"/>
            </a:endParaRPr>
          </a:p>
          <a:p>
            <a:pPr marL="0" lvl="1" algn="just">
              <a:buFont typeface="Wingdings" pitchFamily="2" charset="2"/>
              <a:buChar char="q"/>
            </a:pPr>
            <a:r>
              <a:rPr lang="fr-FR" sz="2200" dirty="0">
                <a:latin typeface="Times New Roman" pitchFamily="18" charset="0"/>
                <a:cs typeface="Times New Roman" pitchFamily="18" charset="0"/>
              </a:rPr>
              <a:t> </a:t>
            </a:r>
            <a:r>
              <a:rPr lang="vi-VN" sz="2200" dirty="0">
                <a:latin typeface="Times New Roman" pitchFamily="18" charset="0"/>
                <a:cs typeface="Times New Roman" pitchFamily="18" charset="0"/>
              </a:rPr>
              <a:t>La transform</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e en ondelettes est une application lin</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aire. </a:t>
            </a:r>
            <a:endParaRPr lang="fr-FR" sz="2200" dirty="0">
              <a:latin typeface="Times New Roman" pitchFamily="18" charset="0"/>
              <a:cs typeface="Times New Roman" pitchFamily="18" charset="0"/>
            </a:endParaRPr>
          </a:p>
          <a:p>
            <a:pPr marL="0" lvl="1" algn="just"/>
            <a:endParaRPr lang="fr-FR" sz="2200" dirty="0">
              <a:latin typeface="Times New Roman" pitchFamily="18" charset="0"/>
              <a:cs typeface="Times New Roman" pitchFamily="18" charset="0"/>
            </a:endParaRPr>
          </a:p>
          <a:p>
            <a:pPr marL="0" lvl="1" algn="just">
              <a:buFont typeface="Wingdings" pitchFamily="2" charset="2"/>
              <a:buChar char="q"/>
            </a:pPr>
            <a:r>
              <a:rPr lang="fr-FR" sz="2200" dirty="0">
                <a:latin typeface="Times New Roman" pitchFamily="18" charset="0"/>
                <a:cs typeface="Times New Roman" pitchFamily="18" charset="0"/>
              </a:rPr>
              <a:t> Elle est également invariante par dilatation et translation.</a:t>
            </a:r>
          </a:p>
          <a:p>
            <a:pPr marL="0" lvl="1" algn="just"/>
            <a:endParaRPr lang="fr-FR" sz="2200" dirty="0">
              <a:latin typeface="Times New Roman" pitchFamily="18" charset="0"/>
              <a:cs typeface="Times New Roman" pitchFamily="18" charset="0"/>
            </a:endParaRPr>
          </a:p>
          <a:p>
            <a:pPr marL="0" lvl="1" algn="just">
              <a:buFont typeface="Wingdings" pitchFamily="2" charset="2"/>
              <a:buChar char="q"/>
            </a:pPr>
            <a:r>
              <a:rPr lang="fr-FR" sz="2200" dirty="0">
                <a:latin typeface="Times New Roman" pitchFamily="18" charset="0"/>
                <a:cs typeface="Times New Roman" pitchFamily="18" charset="0"/>
              </a:rPr>
              <a:t> Mais, c</a:t>
            </a:r>
            <a:r>
              <a:rPr lang="vi-VN" sz="2200" dirty="0">
                <a:latin typeface="Times New Roman" pitchFamily="18" charset="0"/>
                <a:cs typeface="Times New Roman" pitchFamily="18" charset="0"/>
              </a:rPr>
              <a:t>ette propri</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t</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 n’est pas valable dans le cas de la transform</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e en ondelettes discr</a:t>
            </a:r>
            <a:r>
              <a:rPr lang="fr-FR" sz="2200" dirty="0">
                <a:latin typeface="Times New Roman" pitchFamily="18" charset="0"/>
                <a:cs typeface="Times New Roman" pitchFamily="18" charset="0"/>
              </a:rPr>
              <a:t>è</a:t>
            </a:r>
            <a:r>
              <a:rPr lang="vi-VN" sz="2200" dirty="0">
                <a:latin typeface="Times New Roman" pitchFamily="18" charset="0"/>
                <a:cs typeface="Times New Roman" pitchFamily="18" charset="0"/>
              </a:rPr>
              <a:t>te</a:t>
            </a:r>
            <a:endParaRPr lang="fr-FR" sz="2200" dirty="0">
              <a:latin typeface="Times New Roman" pitchFamily="18" charset="0"/>
              <a:cs typeface="Times New Roman" pitchFamily="18" charset="0"/>
            </a:endParaRPr>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PROPRIETES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49434"/>
            <a:ext cx="9144000" cy="1107996"/>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Jean </a:t>
            </a:r>
            <a:r>
              <a:rPr lang="fr-FR" sz="2200" dirty="0" err="1">
                <a:solidFill>
                  <a:srgbClr val="0070C0"/>
                </a:solidFill>
                <a:latin typeface="Times New Roman" pitchFamily="18" charset="0"/>
                <a:cs typeface="Times New Roman" pitchFamily="18" charset="0"/>
              </a:rPr>
              <a:t>Morlet</a:t>
            </a:r>
            <a:r>
              <a:rPr lang="fr-FR" sz="2200" dirty="0">
                <a:solidFill>
                  <a:srgbClr val="0070C0"/>
                </a:solidFill>
                <a:latin typeface="Times New Roman" pitchFamily="18" charset="0"/>
                <a:cs typeface="Times New Roman" pitchFamily="18" charset="0"/>
              </a:rPr>
              <a:t>, qui inventa le mot ‘’ondelette’’, avec Alex </a:t>
            </a:r>
            <a:r>
              <a:rPr lang="fr-FR" sz="2200" dirty="0" err="1">
                <a:solidFill>
                  <a:srgbClr val="0070C0"/>
                </a:solidFill>
                <a:latin typeface="Times New Roman" pitchFamily="18" charset="0"/>
                <a:cs typeface="Times New Roman" pitchFamily="18" charset="0"/>
              </a:rPr>
              <a:t>Grossmann</a:t>
            </a:r>
            <a:r>
              <a:rPr lang="fr-FR" sz="2200" dirty="0">
                <a:solidFill>
                  <a:srgbClr val="0070C0"/>
                </a:solidFill>
                <a:latin typeface="Times New Roman" pitchFamily="18" charset="0"/>
                <a:cs typeface="Times New Roman" pitchFamily="18" charset="0"/>
              </a:rPr>
              <a:t> sont  les  pionniers dans le domaine de l'analyse des ondelettes . </a:t>
            </a: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84</a:t>
            </a:fld>
            <a:endParaRPr lang="fr-FR"/>
          </a:p>
        </p:txBody>
      </p:sp>
      <p:pic>
        <p:nvPicPr>
          <p:cNvPr id="69635" name="Picture 3"/>
          <p:cNvPicPr>
            <a:picLocks noChangeAspect="1" noChangeArrowheads="1"/>
          </p:cNvPicPr>
          <p:nvPr/>
        </p:nvPicPr>
        <p:blipFill>
          <a:blip r:embed="rId3"/>
          <a:srcRect/>
          <a:stretch>
            <a:fillRect/>
          </a:stretch>
        </p:blipFill>
        <p:spPr bwMode="auto">
          <a:xfrm>
            <a:off x="1857356" y="2671318"/>
            <a:ext cx="5857916" cy="1928825"/>
          </a:xfrm>
          <a:prstGeom prst="rect">
            <a:avLst/>
          </a:prstGeom>
          <a:noFill/>
          <a:ln w="9525">
            <a:noFill/>
            <a:miter lim="800000"/>
            <a:headEnd/>
            <a:tailEnd/>
          </a:ln>
          <a:effectLst/>
        </p:spPr>
      </p:pic>
      <p:cxnSp>
        <p:nvCxnSpPr>
          <p:cNvPr id="15" name="Connecteur droit avec flèche 14"/>
          <p:cNvCxnSpPr/>
          <p:nvPr/>
        </p:nvCxnSpPr>
        <p:spPr>
          <a:xfrm>
            <a:off x="1428728" y="3643314"/>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3173268"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t 17"/>
          <p:cNvGraphicFramePr>
            <a:graphicFrameLocks noChangeAspect="1"/>
          </p:cNvGraphicFramePr>
          <p:nvPr/>
        </p:nvGraphicFramePr>
        <p:xfrm>
          <a:off x="4771148" y="1872530"/>
          <a:ext cx="2694233" cy="785818"/>
        </p:xfrm>
        <a:graphic>
          <a:graphicData uri="http://schemas.openxmlformats.org/presentationml/2006/ole">
            <mc:AlternateContent xmlns:mc="http://schemas.openxmlformats.org/markup-compatibility/2006">
              <mc:Choice xmlns:v="urn:schemas-microsoft-com:vml" Requires="v">
                <p:oleObj spid="_x0000_s348175" name="Équation" r:id="rId4" imgW="1218960" imgH="355320" progId="Equation.3">
                  <p:embed/>
                </p:oleObj>
              </mc:Choice>
              <mc:Fallback>
                <p:oleObj name="Équation" r:id="rId4" imgW="1218960" imgH="355320" progId="Equation.3">
                  <p:embed/>
                  <p:pic>
                    <p:nvPicPr>
                      <p:cNvPr id="18" name="Obje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148" y="1872530"/>
                        <a:ext cx="2694233"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a:t>t</a:t>
            </a:r>
          </a:p>
        </p:txBody>
      </p:sp>
      <p:sp>
        <p:nvSpPr>
          <p:cNvPr id="20" name="ZoneTexte 19"/>
          <p:cNvSpPr txBox="1"/>
          <p:nvPr/>
        </p:nvSpPr>
        <p:spPr>
          <a:xfrm>
            <a:off x="0" y="5357826"/>
            <a:ext cx="9144000" cy="1107996"/>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L’ondelette de </a:t>
            </a:r>
            <a:r>
              <a:rPr lang="fr-FR" sz="2200" dirty="0" err="1">
                <a:solidFill>
                  <a:srgbClr val="002060"/>
                </a:solidFill>
                <a:latin typeface="Times New Roman" pitchFamily="18" charset="0"/>
                <a:cs typeface="Times New Roman" pitchFamily="18" charset="0"/>
              </a:rPr>
              <a:t>Morlet</a:t>
            </a:r>
            <a:r>
              <a:rPr lang="fr-FR" sz="2200" dirty="0">
                <a:solidFill>
                  <a:srgbClr val="002060"/>
                </a:solidFill>
                <a:latin typeface="Times New Roman" pitchFamily="18" charset="0"/>
                <a:cs typeface="Times New Roman" pitchFamily="18" charset="0"/>
              </a:rPr>
              <a:t> se présente donc comme un cosinus modulé en amplitude par une  </a:t>
            </a:r>
            <a:r>
              <a:rPr lang="vi-VN" sz="2200" dirty="0">
                <a:solidFill>
                  <a:srgbClr val="002060"/>
                </a:solidFill>
                <a:latin typeface="Times New Roman" pitchFamily="18" charset="0"/>
                <a:cs typeface="Times New Roman" pitchFamily="18" charset="0"/>
              </a:rPr>
              <a:t>gaussienne</a:t>
            </a:r>
            <a:r>
              <a:rPr lang="fr-FR" sz="2200" dirty="0">
                <a:solidFill>
                  <a:srgbClr val="002060"/>
                </a:solidFill>
                <a:latin typeface="Times New Roman" pitchFamily="18" charset="0"/>
                <a:cs typeface="Times New Roman" pitchFamily="18" charset="0"/>
              </a:rPr>
              <a:t>. Ce qui explique et vérifie qu’elle a un spectre à bande étroite comme un filtre passe-bande.</a:t>
            </a: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 DE MORLET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85</a:t>
            </a:fld>
            <a:endParaRPr lang="fr-FR"/>
          </a:p>
        </p:txBody>
      </p:sp>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a:t>t</a:t>
            </a:r>
          </a:p>
        </p:txBody>
      </p:sp>
      <p:sp>
        <p:nvSpPr>
          <p:cNvPr id="20" name="ZoneTexte 19"/>
          <p:cNvSpPr txBox="1"/>
          <p:nvPr/>
        </p:nvSpPr>
        <p:spPr>
          <a:xfrm>
            <a:off x="0" y="5357826"/>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une ondelette relativement simple obtenue comme étant une dérivée seconde d’une Gaussienne.</a:t>
            </a:r>
          </a:p>
        </p:txBody>
      </p:sp>
      <p:pic>
        <p:nvPicPr>
          <p:cNvPr id="70659" name="Picture 3"/>
          <p:cNvPicPr>
            <a:picLocks noChangeAspect="1" noChangeArrowheads="1"/>
          </p:cNvPicPr>
          <p:nvPr/>
        </p:nvPicPr>
        <p:blipFill>
          <a:blip r:embed="rId2"/>
          <a:srcRect/>
          <a:stretch>
            <a:fillRect/>
          </a:stretch>
        </p:blipFill>
        <p:spPr bwMode="auto">
          <a:xfrm>
            <a:off x="2071671" y="2405071"/>
            <a:ext cx="5643601" cy="2238375"/>
          </a:xfrm>
          <a:prstGeom prst="rect">
            <a:avLst/>
          </a:prstGeom>
          <a:noFill/>
          <a:ln w="9525">
            <a:noFill/>
            <a:miter lim="800000"/>
            <a:headEnd/>
            <a:tailEnd/>
          </a:ln>
          <a:effectLst/>
        </p:spPr>
      </p:pic>
      <p:cxnSp>
        <p:nvCxnSpPr>
          <p:cNvPr id="12" name="Connecteur droit avec flèche 11"/>
          <p:cNvCxnSpPr/>
          <p:nvPr/>
        </p:nvCxnSpPr>
        <p:spPr>
          <a:xfrm>
            <a:off x="1428728" y="3798670"/>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H="1" flipV="1">
            <a:off x="3187336"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 CHAPEAU MEXICAIN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L’ondelette mère </a:t>
            </a:r>
            <a:r>
              <a:rPr lang="fr-FR" sz="2200" dirty="0">
                <a:solidFill>
                  <a:srgbClr val="7030A0"/>
                </a:solidFill>
                <a:latin typeface="Times New Roman" pitchFamily="18" charset="0"/>
                <a:cs typeface="Times New Roman" pitchFamily="18" charset="0"/>
                <a:sym typeface="Symbol"/>
              </a:rPr>
              <a:t>(t) qui génère les</a:t>
            </a:r>
            <a:r>
              <a:rPr lang="fr-FR" sz="2200" dirty="0">
                <a:solidFill>
                  <a:srgbClr val="7030A0"/>
                </a:solidFill>
                <a:latin typeface="Times New Roman" pitchFamily="18" charset="0"/>
                <a:cs typeface="Times New Roman" pitchFamily="18" charset="0"/>
              </a:rPr>
              <a:t> ondelettes de </a:t>
            </a:r>
            <a:r>
              <a:rPr lang="fr-FR" sz="2200" dirty="0" err="1">
                <a:solidFill>
                  <a:srgbClr val="7030A0"/>
                </a:solidFill>
                <a:latin typeface="Times New Roman" pitchFamily="18" charset="0"/>
                <a:cs typeface="Times New Roman" pitchFamily="18" charset="0"/>
              </a:rPr>
              <a:t>Haar</a:t>
            </a:r>
            <a:r>
              <a:rPr lang="fr-FR" sz="2200" dirty="0">
                <a:solidFill>
                  <a:srgbClr val="7030A0"/>
                </a:solidFill>
                <a:latin typeface="Times New Roman" pitchFamily="18" charset="0"/>
                <a:cs typeface="Times New Roman" pitchFamily="18" charset="0"/>
              </a:rPr>
              <a:t> est une fonction constante par morceaux et la fonction d’échelle qui lui est associée </a:t>
            </a:r>
            <a:r>
              <a:rPr lang="fr-FR" sz="2200" dirty="0">
                <a:solidFill>
                  <a:srgbClr val="7030A0"/>
                </a:solidFill>
                <a:latin typeface="Times New Roman" pitchFamily="18" charset="0"/>
                <a:cs typeface="Times New Roman" pitchFamily="18" charset="0"/>
                <a:sym typeface="Symbol"/>
              </a:rPr>
              <a:t>(t) est  une fonction paire:</a:t>
            </a:r>
            <a:endParaRPr lang="fr-FR" sz="2200" dirty="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86</a:t>
            </a:fld>
            <a:endParaRPr lang="fr-FR"/>
          </a:p>
        </p:txBody>
      </p:sp>
      <p:graphicFrame>
        <p:nvGraphicFramePr>
          <p:cNvPr id="11" name="Objet 10"/>
          <p:cNvGraphicFramePr>
            <a:graphicFrameLocks noChangeAspect="1"/>
          </p:cNvGraphicFramePr>
          <p:nvPr/>
        </p:nvGraphicFramePr>
        <p:xfrm>
          <a:off x="2603486" y="2285992"/>
          <a:ext cx="4111654" cy="2387412"/>
        </p:xfrm>
        <a:graphic>
          <a:graphicData uri="http://schemas.openxmlformats.org/presentationml/2006/ole">
            <mc:AlternateContent xmlns:mc="http://schemas.openxmlformats.org/markup-compatibility/2006">
              <mc:Choice xmlns:v="urn:schemas-microsoft-com:vml" Requires="v">
                <p:oleObj spid="_x0000_s349212" name="Équation" r:id="rId3" imgW="1968480" imgH="1143000" progId="Equation.3">
                  <p:embed/>
                </p:oleObj>
              </mc:Choice>
              <mc:Fallback>
                <p:oleObj name="Équation" r:id="rId3" imgW="1968480" imgH="1143000" progId="Equation.3">
                  <p:embed/>
                  <p:pic>
                    <p:nvPicPr>
                      <p:cNvPr id="11" name="Obje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486" y="2285992"/>
                        <a:ext cx="4111654" cy="23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t 13"/>
          <p:cNvGraphicFramePr>
            <a:graphicFrameLocks noChangeAspect="1"/>
          </p:cNvGraphicFramePr>
          <p:nvPr/>
        </p:nvGraphicFramePr>
        <p:xfrm>
          <a:off x="2714612" y="5000636"/>
          <a:ext cx="4903015" cy="1243018"/>
        </p:xfrm>
        <a:graphic>
          <a:graphicData uri="http://schemas.openxmlformats.org/presentationml/2006/ole">
            <mc:AlternateContent xmlns:mc="http://schemas.openxmlformats.org/markup-compatibility/2006">
              <mc:Choice xmlns:v="urn:schemas-microsoft-com:vml" Requires="v">
                <p:oleObj spid="_x0000_s349213" name="Équation" r:id="rId5" imgW="1803240" imgH="457200" progId="Equation.3">
                  <p:embed/>
                </p:oleObj>
              </mc:Choice>
              <mc:Fallback>
                <p:oleObj name="Équation" r:id="rId5" imgW="1803240" imgH="457200" progId="Equation.3">
                  <p:embed/>
                  <p:pic>
                    <p:nvPicPr>
                      <p:cNvPr id="14" name="Obje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12" y="5000636"/>
                        <a:ext cx="4903015" cy="1243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HAAR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L’ondelette mère </a:t>
            </a:r>
            <a:r>
              <a:rPr lang="fr-FR" sz="2200" dirty="0">
                <a:solidFill>
                  <a:srgbClr val="7030A0"/>
                </a:solidFill>
                <a:latin typeface="Times New Roman" pitchFamily="18" charset="0"/>
                <a:cs typeface="Times New Roman" pitchFamily="18" charset="0"/>
                <a:sym typeface="Symbol"/>
              </a:rPr>
              <a:t>(t) qui génère les</a:t>
            </a:r>
            <a:r>
              <a:rPr lang="fr-FR" sz="2200" dirty="0">
                <a:solidFill>
                  <a:srgbClr val="7030A0"/>
                </a:solidFill>
                <a:latin typeface="Times New Roman" pitchFamily="18" charset="0"/>
                <a:cs typeface="Times New Roman" pitchFamily="18" charset="0"/>
              </a:rPr>
              <a:t> ondelettes de </a:t>
            </a:r>
            <a:r>
              <a:rPr lang="fr-FR" sz="2200" dirty="0" err="1">
                <a:solidFill>
                  <a:srgbClr val="7030A0"/>
                </a:solidFill>
                <a:latin typeface="Times New Roman" pitchFamily="18" charset="0"/>
                <a:cs typeface="Times New Roman" pitchFamily="18" charset="0"/>
              </a:rPr>
              <a:t>Haar</a:t>
            </a:r>
            <a:r>
              <a:rPr lang="fr-FR" sz="2200" dirty="0">
                <a:solidFill>
                  <a:srgbClr val="7030A0"/>
                </a:solidFill>
                <a:latin typeface="Times New Roman" pitchFamily="18" charset="0"/>
                <a:cs typeface="Times New Roman" pitchFamily="18" charset="0"/>
              </a:rPr>
              <a:t> est une fonction constante par morceaux et la fonction d’échelle qui lui est associée </a:t>
            </a:r>
            <a:r>
              <a:rPr lang="fr-FR" sz="2200" dirty="0">
                <a:solidFill>
                  <a:srgbClr val="7030A0"/>
                </a:solidFill>
                <a:latin typeface="Times New Roman" pitchFamily="18" charset="0"/>
                <a:cs typeface="Times New Roman" pitchFamily="18" charset="0"/>
                <a:sym typeface="Symbol"/>
              </a:rPr>
              <a:t>(t) est  une fonction paire:</a:t>
            </a:r>
            <a:endParaRPr lang="fr-FR" sz="2200" dirty="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87</a:t>
            </a:fld>
            <a:endParaRPr lang="fr-FR"/>
          </a:p>
        </p:txBody>
      </p:sp>
      <p:graphicFrame>
        <p:nvGraphicFramePr>
          <p:cNvPr id="11" name="Objet 10"/>
          <p:cNvGraphicFramePr>
            <a:graphicFrameLocks noChangeAspect="1"/>
          </p:cNvGraphicFramePr>
          <p:nvPr/>
        </p:nvGraphicFramePr>
        <p:xfrm>
          <a:off x="214282" y="2428868"/>
          <a:ext cx="3643338" cy="2115487"/>
        </p:xfrm>
        <a:graphic>
          <a:graphicData uri="http://schemas.openxmlformats.org/presentationml/2006/ole">
            <mc:AlternateContent xmlns:mc="http://schemas.openxmlformats.org/markup-compatibility/2006">
              <mc:Choice xmlns:v="urn:schemas-microsoft-com:vml" Requires="v">
                <p:oleObj spid="_x0000_s350249" name="Équation" r:id="rId3" imgW="1968480" imgH="1143000" progId="Equation.3">
                  <p:embed/>
                </p:oleObj>
              </mc:Choice>
              <mc:Fallback>
                <p:oleObj name="Équation" r:id="rId3" imgW="1968480" imgH="1143000" progId="Equation.3">
                  <p:embed/>
                  <p:pic>
                    <p:nvPicPr>
                      <p:cNvPr id="11" name="Obje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428868"/>
                        <a:ext cx="3643338" cy="211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t 13"/>
          <p:cNvGraphicFramePr>
            <a:graphicFrameLocks noChangeAspect="1"/>
          </p:cNvGraphicFramePr>
          <p:nvPr/>
        </p:nvGraphicFramePr>
        <p:xfrm>
          <a:off x="4741962" y="2714620"/>
          <a:ext cx="4187756" cy="1214446"/>
        </p:xfrm>
        <a:graphic>
          <a:graphicData uri="http://schemas.openxmlformats.org/presentationml/2006/ole">
            <mc:AlternateContent xmlns:mc="http://schemas.openxmlformats.org/markup-compatibility/2006">
              <mc:Choice xmlns:v="urn:schemas-microsoft-com:vml" Requires="v">
                <p:oleObj spid="_x0000_s350250" name="Équation" r:id="rId5" imgW="1803240" imgH="457200" progId="Equation.3">
                  <p:embed/>
                </p:oleObj>
              </mc:Choice>
              <mc:Fallback>
                <p:oleObj name="Équation" r:id="rId5" imgW="1803240" imgH="457200" progId="Equation.3">
                  <p:embed/>
                  <p:pic>
                    <p:nvPicPr>
                      <p:cNvPr id="14" name="Obje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962" y="2714620"/>
                        <a:ext cx="4187756"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4500570"/>
            <a:ext cx="9144000" cy="430887"/>
          </a:xfrm>
          <a:prstGeom prst="rect">
            <a:avLst/>
          </a:prstGeom>
          <a:noFill/>
        </p:spPr>
        <p:txBody>
          <a:bodyPr wrap="square" rtlCol="0">
            <a:spAutoFit/>
          </a:bodyPr>
          <a:lstStyle/>
          <a:p>
            <a:r>
              <a:rPr lang="fr-FR" sz="2200" b="1" dirty="0">
                <a:solidFill>
                  <a:srgbClr val="C00000"/>
                </a:solidFill>
                <a:latin typeface="Times New Roman" pitchFamily="18" charset="0"/>
                <a:cs typeface="Times New Roman" pitchFamily="18" charset="0"/>
              </a:rPr>
              <a:t>les ondelettes de </a:t>
            </a:r>
            <a:r>
              <a:rPr lang="fr-FR" sz="2200" b="1" dirty="0" err="1">
                <a:solidFill>
                  <a:srgbClr val="C00000"/>
                </a:solidFill>
                <a:latin typeface="Times New Roman" pitchFamily="18" charset="0"/>
                <a:cs typeface="Times New Roman" pitchFamily="18" charset="0"/>
              </a:rPr>
              <a:t>Haar</a:t>
            </a:r>
            <a:r>
              <a:rPr lang="fr-FR" sz="2200" b="1" dirty="0">
                <a:solidFill>
                  <a:srgbClr val="C00000"/>
                </a:solidFill>
                <a:latin typeface="Times New Roman" pitchFamily="18" charset="0"/>
                <a:cs typeface="Times New Roman" pitchFamily="18" charset="0"/>
              </a:rPr>
              <a:t> sont alors Les fonction </a:t>
            </a:r>
            <a:r>
              <a:rPr lang="fr-FR" sz="2200" b="1" dirty="0" err="1">
                <a:solidFill>
                  <a:srgbClr val="C00000"/>
                </a:solidFill>
                <a:latin typeface="Times New Roman" pitchFamily="18" charset="0"/>
                <a:cs typeface="Times New Roman" pitchFamily="18" charset="0"/>
              </a:rPr>
              <a:t>ψ</a:t>
            </a:r>
            <a:r>
              <a:rPr lang="fr-FR" sz="2200" b="1" baseline="-25000" dirty="0" err="1">
                <a:solidFill>
                  <a:srgbClr val="C00000"/>
                </a:solidFill>
                <a:latin typeface="Times New Roman" pitchFamily="18" charset="0"/>
                <a:cs typeface="Times New Roman" pitchFamily="18" charset="0"/>
              </a:rPr>
              <a:t>j,k</a:t>
            </a:r>
            <a:r>
              <a:rPr lang="fr-FR" sz="2200" b="1" dirty="0">
                <a:solidFill>
                  <a:srgbClr val="C00000"/>
                </a:solidFill>
                <a:latin typeface="Times New Roman" pitchFamily="18" charset="0"/>
                <a:cs typeface="Times New Roman" pitchFamily="18" charset="0"/>
              </a:rPr>
              <a:t>(t) définies par : </a:t>
            </a:r>
          </a:p>
        </p:txBody>
      </p:sp>
      <p:graphicFrame>
        <p:nvGraphicFramePr>
          <p:cNvPr id="9" name="Objet 8"/>
          <p:cNvGraphicFramePr>
            <a:graphicFrameLocks noChangeAspect="1"/>
          </p:cNvGraphicFramePr>
          <p:nvPr/>
        </p:nvGraphicFramePr>
        <p:xfrm>
          <a:off x="857224" y="5072074"/>
          <a:ext cx="7858180" cy="1643051"/>
        </p:xfrm>
        <a:graphic>
          <a:graphicData uri="http://schemas.openxmlformats.org/presentationml/2006/ole">
            <mc:AlternateContent xmlns:mc="http://schemas.openxmlformats.org/markup-compatibility/2006">
              <mc:Choice xmlns:v="urn:schemas-microsoft-com:vml" Requires="v">
                <p:oleObj spid="_x0000_s350251" name="Équation" r:id="rId7" imgW="3530520" imgH="1143000" progId="Equation.3">
                  <p:embed/>
                </p:oleObj>
              </mc:Choice>
              <mc:Fallback>
                <p:oleObj name="Équation" r:id="rId7" imgW="3530520" imgH="1143000" progId="Equation.3">
                  <p:embed/>
                  <p:pic>
                    <p:nvPicPr>
                      <p:cNvPr id="9" name="Obje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5072074"/>
                        <a:ext cx="7858180" cy="1643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HAAR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16551"/>
            <a:ext cx="9144000" cy="769441"/>
          </a:xfrm>
          <a:prstGeom prst="rect">
            <a:avLst/>
          </a:prstGeom>
          <a:noFill/>
        </p:spPr>
        <p:txBody>
          <a:bodyPr wrap="square" rtlCol="0">
            <a:spAutoFit/>
          </a:bodyPr>
          <a:lstStyle/>
          <a:p>
            <a:pPr algn="ctr"/>
            <a:r>
              <a:rPr lang="fr-FR" sz="2200" b="1" dirty="0">
                <a:solidFill>
                  <a:srgbClr val="002060"/>
                </a:solidFill>
                <a:latin typeface="Times New Roman" pitchFamily="18" charset="0"/>
                <a:cs typeface="Times New Roman" pitchFamily="18" charset="0"/>
              </a:rPr>
              <a:t>Ondelettes de </a:t>
            </a:r>
            <a:r>
              <a:rPr lang="fr-FR" sz="2200" b="1" dirty="0" err="1">
                <a:solidFill>
                  <a:srgbClr val="002060"/>
                </a:solidFill>
                <a:latin typeface="Times New Roman" pitchFamily="18" charset="0"/>
                <a:cs typeface="Times New Roman" pitchFamily="18" charset="0"/>
              </a:rPr>
              <a:t>Haar</a:t>
            </a:r>
            <a:r>
              <a:rPr lang="fr-FR" sz="2200" b="1" dirty="0">
                <a:solidFill>
                  <a:srgbClr val="002060"/>
                </a:solidFill>
                <a:latin typeface="Times New Roman" pitchFamily="18" charset="0"/>
                <a:cs typeface="Times New Roman" pitchFamily="18" charset="0"/>
              </a:rPr>
              <a:t> </a:t>
            </a:r>
            <a:r>
              <a:rPr lang="el-GR" sz="2200" b="1" dirty="0">
                <a:solidFill>
                  <a:srgbClr val="002060"/>
                </a:solidFill>
                <a:latin typeface="Times New Roman" pitchFamily="18" charset="0"/>
                <a:cs typeface="Times New Roman" pitchFamily="18" charset="0"/>
              </a:rPr>
              <a:t>ψ</a:t>
            </a:r>
            <a:r>
              <a:rPr lang="el-GR" sz="2200" b="1" baseline="-25000" dirty="0">
                <a:solidFill>
                  <a:srgbClr val="002060"/>
                </a:solidFill>
                <a:latin typeface="Times New Roman" pitchFamily="18" charset="0"/>
                <a:cs typeface="Times New Roman" pitchFamily="18" charset="0"/>
              </a:rPr>
              <a:t>0,1</a:t>
            </a:r>
            <a:r>
              <a:rPr lang="el-GR" sz="2200" b="1" dirty="0">
                <a:solidFill>
                  <a:srgbClr val="002060"/>
                </a:solidFill>
                <a:latin typeface="Times New Roman" pitchFamily="18" charset="0"/>
                <a:cs typeface="Times New Roman" pitchFamily="18" charset="0"/>
              </a:rPr>
              <a:t> </a:t>
            </a:r>
            <a:r>
              <a:rPr lang="fr-FR" sz="2200" b="1" dirty="0">
                <a:solidFill>
                  <a:srgbClr val="002060"/>
                </a:solidFill>
                <a:latin typeface="Times New Roman" pitchFamily="18" charset="0"/>
                <a:cs typeface="Times New Roman" pitchFamily="18" charset="0"/>
              </a:rPr>
              <a:t>et </a:t>
            </a:r>
            <a:r>
              <a:rPr lang="el-GR" sz="2200" b="1" dirty="0">
                <a:solidFill>
                  <a:srgbClr val="002060"/>
                </a:solidFill>
                <a:latin typeface="Times New Roman" pitchFamily="18" charset="0"/>
                <a:cs typeface="Times New Roman" pitchFamily="18" charset="0"/>
              </a:rPr>
              <a:t>ψ</a:t>
            </a:r>
            <a:r>
              <a:rPr lang="el-GR" sz="2200" b="1" baseline="-25000" dirty="0">
                <a:solidFill>
                  <a:srgbClr val="002060"/>
                </a:solidFill>
                <a:latin typeface="Times New Roman" pitchFamily="18" charset="0"/>
                <a:cs typeface="Times New Roman" pitchFamily="18" charset="0"/>
              </a:rPr>
              <a:t>1,1</a:t>
            </a:r>
            <a:endParaRPr lang="fr-FR" sz="2200" b="1" baseline="-25000" dirty="0">
              <a:solidFill>
                <a:srgbClr val="00206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88</a:t>
            </a:fld>
            <a:endParaRPr lang="fr-FR"/>
          </a:p>
        </p:txBody>
      </p:sp>
      <p:sp>
        <p:nvSpPr>
          <p:cNvPr id="19" name="ZoneTexte 18"/>
          <p:cNvSpPr txBox="1"/>
          <p:nvPr/>
        </p:nvSpPr>
        <p:spPr>
          <a:xfrm>
            <a:off x="7858148" y="3286124"/>
            <a:ext cx="428628" cy="461665"/>
          </a:xfrm>
          <a:prstGeom prst="rect">
            <a:avLst/>
          </a:prstGeom>
          <a:noFill/>
        </p:spPr>
        <p:txBody>
          <a:bodyPr wrap="square" rtlCol="0">
            <a:spAutoFit/>
          </a:bodyPr>
          <a:lstStyle/>
          <a:p>
            <a:r>
              <a:rPr lang="fr-FR" sz="2400" b="1" dirty="0"/>
              <a:t>t</a:t>
            </a:r>
          </a:p>
        </p:txBody>
      </p:sp>
      <p:pic>
        <p:nvPicPr>
          <p:cNvPr id="73730" name="Picture 2"/>
          <p:cNvPicPr>
            <a:picLocks noChangeAspect="1" noChangeArrowheads="1"/>
          </p:cNvPicPr>
          <p:nvPr/>
        </p:nvPicPr>
        <p:blipFill>
          <a:blip r:embed="rId2"/>
          <a:srcRect/>
          <a:stretch>
            <a:fillRect/>
          </a:stretch>
        </p:blipFill>
        <p:spPr bwMode="auto">
          <a:xfrm>
            <a:off x="1142976" y="2219328"/>
            <a:ext cx="6715172" cy="3495688"/>
          </a:xfrm>
          <a:prstGeom prst="rect">
            <a:avLst/>
          </a:prstGeom>
          <a:noFill/>
          <a:ln w="9525">
            <a:noFill/>
            <a:miter lim="800000"/>
            <a:headEnd/>
            <a:tailEnd/>
          </a:ln>
          <a:effectLst/>
        </p:spPr>
      </p:pic>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HAAR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32621"/>
            <a:ext cx="9144000" cy="3139321"/>
          </a:xfrm>
          <a:prstGeom prst="rect">
            <a:avLst/>
          </a:prstGeom>
          <a:noFill/>
        </p:spPr>
        <p:txBody>
          <a:bodyPr wrap="square" rtlCol="0">
            <a:spAutoFit/>
          </a:bodyPr>
          <a:lstStyle/>
          <a:p>
            <a:endParaRPr lang="fr-FR" sz="2200" b="1" u="sng" dirty="0">
              <a:solidFill>
                <a:srgbClr val="00206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Ingrid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a cherché a construire des bases d’ondelettes orthogonales à support compact et à m moments nuls, définissant une transformée en ondelettes discrète. </a:t>
            </a:r>
          </a:p>
          <a:p>
            <a:pPr algn="just"/>
            <a:endParaRPr lang="fr-FR" sz="2200" b="1" u="sng" dirty="0">
              <a:solidFill>
                <a:srgbClr val="7030A0"/>
              </a:solidFill>
              <a:latin typeface="Times New Roman" pitchFamily="18" charset="0"/>
              <a:cs typeface="Times New Roman" pitchFamily="18" charset="0"/>
            </a:endParaRPr>
          </a:p>
          <a:p>
            <a:pPr algn="just"/>
            <a:r>
              <a:rPr lang="fr-FR" sz="2200" dirty="0">
                <a:solidFill>
                  <a:srgbClr val="00B050"/>
                </a:solidFill>
                <a:latin typeface="Times New Roman" pitchFamily="18" charset="0"/>
                <a:cs typeface="Times New Roman" pitchFamily="18" charset="0"/>
              </a:rPr>
              <a:t>Par exemple l’ondelette de </a:t>
            </a:r>
            <a:r>
              <a:rPr lang="fr-FR" sz="2200" dirty="0" err="1">
                <a:solidFill>
                  <a:srgbClr val="00B050"/>
                </a:solidFill>
                <a:latin typeface="Times New Roman" pitchFamily="18" charset="0"/>
                <a:cs typeface="Times New Roman" pitchFamily="18" charset="0"/>
              </a:rPr>
              <a:t>Daubechies</a:t>
            </a:r>
            <a:r>
              <a:rPr lang="fr-FR" sz="2200" dirty="0">
                <a:solidFill>
                  <a:srgbClr val="00B050"/>
                </a:solidFill>
                <a:latin typeface="Times New Roman" pitchFamily="18" charset="0"/>
                <a:cs typeface="Times New Roman" pitchFamily="18" charset="0"/>
              </a:rPr>
              <a:t> de longueur 4, notée D4.</a:t>
            </a:r>
          </a:p>
          <a:p>
            <a:pPr algn="just">
              <a:buFont typeface="Wingdings" pitchFamily="2" charset="2"/>
              <a:buChar char="ü"/>
            </a:pPr>
            <a:r>
              <a:rPr lang="fr-FR" sz="2200" dirty="0">
                <a:solidFill>
                  <a:srgbClr val="002060"/>
                </a:solidFill>
                <a:latin typeface="Times New Roman" pitchFamily="18" charset="0"/>
                <a:cs typeface="Times New Roman" pitchFamily="18" charset="0"/>
              </a:rPr>
              <a:t> vecteur d’échelle= (h</a:t>
            </a:r>
            <a:r>
              <a:rPr lang="fr-FR" sz="2200" baseline="-25000" dirty="0">
                <a:solidFill>
                  <a:srgbClr val="002060"/>
                </a:solidFill>
                <a:latin typeface="Times New Roman" pitchFamily="18" charset="0"/>
                <a:cs typeface="Times New Roman" pitchFamily="18" charset="0"/>
              </a:rPr>
              <a:t>0</a:t>
            </a:r>
            <a:r>
              <a:rPr lang="fr-FR" sz="2200" dirty="0">
                <a:solidFill>
                  <a:srgbClr val="002060"/>
                </a:solidFill>
                <a:latin typeface="Times New Roman" pitchFamily="18" charset="0"/>
                <a:cs typeface="Times New Roman" pitchFamily="18" charset="0"/>
              </a:rPr>
              <a:t>,h</a:t>
            </a:r>
            <a:r>
              <a:rPr lang="fr-FR" sz="2200" baseline="-25000" dirty="0">
                <a:solidFill>
                  <a:srgbClr val="002060"/>
                </a:solidFill>
                <a:latin typeface="Times New Roman" pitchFamily="18" charset="0"/>
                <a:cs typeface="Times New Roman" pitchFamily="18" charset="0"/>
              </a:rPr>
              <a:t>1</a:t>
            </a:r>
            <a:r>
              <a:rPr lang="fr-FR" sz="2200" dirty="0">
                <a:solidFill>
                  <a:srgbClr val="002060"/>
                </a:solidFill>
                <a:latin typeface="Times New Roman" pitchFamily="18" charset="0"/>
                <a:cs typeface="Times New Roman" pitchFamily="18" charset="0"/>
              </a:rPr>
              <a:t>,h</a:t>
            </a:r>
            <a:r>
              <a:rPr lang="fr-FR" sz="2200" baseline="-25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,h</a:t>
            </a:r>
            <a:r>
              <a:rPr lang="fr-FR" sz="2200" baseline="-25000" dirty="0">
                <a:solidFill>
                  <a:srgbClr val="002060"/>
                </a:solidFill>
                <a:latin typeface="Times New Roman" pitchFamily="18" charset="0"/>
                <a:cs typeface="Times New Roman" pitchFamily="18" charset="0"/>
              </a:rPr>
              <a:t>3</a:t>
            </a:r>
            <a:r>
              <a:rPr lang="fr-FR" sz="2200" dirty="0">
                <a:solidFill>
                  <a:srgbClr val="002060"/>
                </a:solidFill>
                <a:latin typeface="Times New Roman" pitchFamily="18" charset="0"/>
                <a:cs typeface="Times New Roman" pitchFamily="18" charset="0"/>
              </a:rPr>
              <a:t>)</a:t>
            </a:r>
          </a:p>
          <a:p>
            <a:pPr algn="just">
              <a:buFont typeface="Wingdings" pitchFamily="2" charset="2"/>
              <a:buChar char="ü"/>
            </a:pPr>
            <a:r>
              <a:rPr lang="fr-FR" sz="2200" dirty="0">
                <a:solidFill>
                  <a:srgbClr val="C00000"/>
                </a:solidFill>
                <a:latin typeface="Times New Roman" pitchFamily="18" charset="0"/>
                <a:cs typeface="Times New Roman" pitchFamily="18" charset="0"/>
              </a:rPr>
              <a:t>vecteur d’ondelette= (g</a:t>
            </a:r>
            <a:r>
              <a:rPr lang="fr-FR" sz="2200" baseline="-25000" dirty="0">
                <a:solidFill>
                  <a:srgbClr val="C00000"/>
                </a:solidFill>
                <a:latin typeface="Times New Roman" pitchFamily="18" charset="0"/>
                <a:cs typeface="Times New Roman" pitchFamily="18" charset="0"/>
              </a:rPr>
              <a:t>0</a:t>
            </a:r>
            <a:r>
              <a:rPr lang="fr-FR" sz="2200" dirty="0">
                <a:solidFill>
                  <a:srgbClr val="C00000"/>
                </a:solidFill>
                <a:latin typeface="Times New Roman" pitchFamily="18" charset="0"/>
                <a:cs typeface="Times New Roman" pitchFamily="18" charset="0"/>
              </a:rPr>
              <a:t>,g</a:t>
            </a:r>
            <a:r>
              <a:rPr lang="fr-FR" sz="2200" baseline="-25000" dirty="0">
                <a:solidFill>
                  <a:srgbClr val="C00000"/>
                </a:solidFill>
                <a:latin typeface="Times New Roman" pitchFamily="18" charset="0"/>
                <a:cs typeface="Times New Roman" pitchFamily="18" charset="0"/>
              </a:rPr>
              <a:t>1</a:t>
            </a:r>
            <a:r>
              <a:rPr lang="fr-FR" sz="2200" dirty="0">
                <a:solidFill>
                  <a:srgbClr val="C00000"/>
                </a:solidFill>
                <a:latin typeface="Times New Roman" pitchFamily="18" charset="0"/>
                <a:cs typeface="Times New Roman" pitchFamily="18" charset="0"/>
              </a:rPr>
              <a:t>,g</a:t>
            </a:r>
            <a:r>
              <a:rPr lang="fr-FR" sz="2200" baseline="-25000" dirty="0">
                <a:solidFill>
                  <a:srgbClr val="C00000"/>
                </a:solidFill>
                <a:latin typeface="Times New Roman" pitchFamily="18" charset="0"/>
                <a:cs typeface="Times New Roman" pitchFamily="18" charset="0"/>
              </a:rPr>
              <a:t>2</a:t>
            </a:r>
            <a:r>
              <a:rPr lang="fr-FR" sz="2200" dirty="0">
                <a:solidFill>
                  <a:srgbClr val="C00000"/>
                </a:solidFill>
                <a:latin typeface="Times New Roman" pitchFamily="18" charset="0"/>
                <a:cs typeface="Times New Roman" pitchFamily="18" charset="0"/>
              </a:rPr>
              <a:t>,g</a:t>
            </a:r>
            <a:r>
              <a:rPr lang="fr-FR" sz="2200" baseline="-25000" dirty="0">
                <a:solidFill>
                  <a:srgbClr val="C00000"/>
                </a:solidFill>
                <a:latin typeface="Times New Roman" pitchFamily="18" charset="0"/>
                <a:cs typeface="Times New Roman" pitchFamily="18" charset="0"/>
              </a:rPr>
              <a:t>3</a:t>
            </a:r>
            <a:r>
              <a:rPr lang="fr-FR" sz="2200" dirty="0">
                <a:solidFill>
                  <a:srgbClr val="C00000"/>
                </a:solidFill>
                <a:latin typeface="Times New Roman" pitchFamily="18" charset="0"/>
                <a:cs typeface="Times New Roman" pitchFamily="18" charset="0"/>
              </a:rPr>
              <a:t>) = (h</a:t>
            </a:r>
            <a:r>
              <a:rPr lang="fr-FR" sz="2200" baseline="-25000" dirty="0">
                <a:solidFill>
                  <a:srgbClr val="C00000"/>
                </a:solidFill>
                <a:latin typeface="Times New Roman" pitchFamily="18" charset="0"/>
                <a:cs typeface="Times New Roman" pitchFamily="18" charset="0"/>
              </a:rPr>
              <a:t>3</a:t>
            </a:r>
            <a:r>
              <a:rPr lang="fr-FR" sz="2200" dirty="0">
                <a:solidFill>
                  <a:srgbClr val="C00000"/>
                </a:solidFill>
                <a:latin typeface="Times New Roman" pitchFamily="18" charset="0"/>
                <a:cs typeface="Times New Roman" pitchFamily="18" charset="0"/>
              </a:rPr>
              <a:t>,−h</a:t>
            </a:r>
            <a:r>
              <a:rPr lang="fr-FR" sz="2200" baseline="-25000" dirty="0">
                <a:solidFill>
                  <a:srgbClr val="C00000"/>
                </a:solidFill>
                <a:latin typeface="Times New Roman" pitchFamily="18" charset="0"/>
                <a:cs typeface="Times New Roman" pitchFamily="18" charset="0"/>
              </a:rPr>
              <a:t>2</a:t>
            </a:r>
            <a:r>
              <a:rPr lang="fr-FR" sz="2200" dirty="0">
                <a:solidFill>
                  <a:srgbClr val="C00000"/>
                </a:solidFill>
                <a:latin typeface="Times New Roman" pitchFamily="18" charset="0"/>
                <a:cs typeface="Times New Roman" pitchFamily="18" charset="0"/>
              </a:rPr>
              <a:t>,h</a:t>
            </a:r>
            <a:r>
              <a:rPr lang="fr-FR" sz="2200" baseline="-25000" dirty="0">
                <a:solidFill>
                  <a:srgbClr val="C00000"/>
                </a:solidFill>
                <a:latin typeface="Times New Roman" pitchFamily="18" charset="0"/>
                <a:cs typeface="Times New Roman" pitchFamily="18" charset="0"/>
              </a:rPr>
              <a:t>1</a:t>
            </a:r>
            <a:r>
              <a:rPr lang="fr-FR" sz="2200" dirty="0">
                <a:solidFill>
                  <a:srgbClr val="C00000"/>
                </a:solidFill>
                <a:latin typeface="Times New Roman" pitchFamily="18" charset="0"/>
                <a:cs typeface="Times New Roman" pitchFamily="18" charset="0"/>
              </a:rPr>
              <a:t>,−h</a:t>
            </a:r>
            <a:r>
              <a:rPr lang="fr-FR" sz="2200" baseline="-25000" dirty="0">
                <a:solidFill>
                  <a:srgbClr val="C00000"/>
                </a:solidFill>
                <a:latin typeface="Times New Roman" pitchFamily="18" charset="0"/>
                <a:cs typeface="Times New Roman" pitchFamily="18" charset="0"/>
              </a:rPr>
              <a:t>0</a:t>
            </a:r>
            <a:r>
              <a:rPr lang="fr-FR" sz="2200" dirty="0">
                <a:solidFill>
                  <a:srgbClr val="C00000"/>
                </a:solidFill>
                <a:latin typeface="Times New Roman" pitchFamily="18" charset="0"/>
                <a:cs typeface="Times New Roman" pitchFamily="18" charset="0"/>
              </a:rPr>
              <a:t>)</a:t>
            </a:r>
          </a:p>
          <a:p>
            <a:pPr algn="just">
              <a:buFont typeface="Wingdings" pitchFamily="2" charset="2"/>
              <a:buChar char="ü"/>
            </a:pPr>
            <a:r>
              <a:rPr lang="fr-FR" sz="2200" dirty="0">
                <a:solidFill>
                  <a:srgbClr val="00B05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Calcul des coefficients </a:t>
            </a:r>
            <a:r>
              <a:rPr lang="fr-FR" sz="2200" dirty="0" err="1">
                <a:solidFill>
                  <a:srgbClr val="0070C0"/>
                </a:solidFill>
                <a:latin typeface="Times New Roman" pitchFamily="18" charset="0"/>
                <a:cs typeface="Times New Roman" pitchFamily="18" charset="0"/>
              </a:rPr>
              <a:t>h</a:t>
            </a:r>
            <a:r>
              <a:rPr lang="fr-FR" sz="2200" baseline="-25000" dirty="0" err="1">
                <a:solidFill>
                  <a:srgbClr val="0070C0"/>
                </a:solidFill>
                <a:latin typeface="Times New Roman" pitchFamily="18" charset="0"/>
                <a:cs typeface="Times New Roman" pitchFamily="18" charset="0"/>
              </a:rPr>
              <a:t>n</a:t>
            </a:r>
            <a:endParaRPr lang="fr-FR" sz="2200"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a:xfrm>
            <a:off x="6553200" y="6492899"/>
            <a:ext cx="2133600" cy="365125"/>
          </a:xfrm>
        </p:spPr>
        <p:txBody>
          <a:bodyPr/>
          <a:lstStyle/>
          <a:p>
            <a:fld id="{2D849293-9FFB-455D-8E04-D5321DD3C202}" type="slidenum">
              <a:rPr lang="fr-FR" smtClean="0"/>
              <a:pPr/>
              <a:t>89</a:t>
            </a:fld>
            <a:endParaRPr lang="fr-FR" dirty="0"/>
          </a:p>
        </p:txBody>
      </p:sp>
      <p:graphicFrame>
        <p:nvGraphicFramePr>
          <p:cNvPr id="8" name="Objet 7"/>
          <p:cNvGraphicFramePr>
            <a:graphicFrameLocks noChangeAspect="1"/>
          </p:cNvGraphicFramePr>
          <p:nvPr/>
        </p:nvGraphicFramePr>
        <p:xfrm>
          <a:off x="2798763" y="4000507"/>
          <a:ext cx="4476750" cy="428625"/>
        </p:xfrm>
        <a:graphic>
          <a:graphicData uri="http://schemas.openxmlformats.org/presentationml/2006/ole">
            <mc:AlternateContent xmlns:mc="http://schemas.openxmlformats.org/markup-compatibility/2006">
              <mc:Choice xmlns:v="urn:schemas-microsoft-com:vml" Requires="v">
                <p:oleObj spid="_x0000_s351286" name="Équation" r:id="rId3" imgW="2387520" imgH="228600" progId="Equation.3">
                  <p:embed/>
                </p:oleObj>
              </mc:Choice>
              <mc:Fallback>
                <p:oleObj name="Équation" r:id="rId3" imgW="2387520" imgH="228600" progId="Equation.3">
                  <p:embed/>
                  <p:pic>
                    <p:nvPicPr>
                      <p:cNvPr id="8" name="Obje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763" y="4000507"/>
                        <a:ext cx="44767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6" name="Object 4"/>
          <p:cNvGraphicFramePr>
            <a:graphicFrameLocks noChangeAspect="1"/>
          </p:cNvGraphicFramePr>
          <p:nvPr/>
        </p:nvGraphicFramePr>
        <p:xfrm>
          <a:off x="2524125" y="4500573"/>
          <a:ext cx="5024438" cy="428625"/>
        </p:xfrm>
        <a:graphic>
          <a:graphicData uri="http://schemas.openxmlformats.org/presentationml/2006/ole">
            <mc:AlternateContent xmlns:mc="http://schemas.openxmlformats.org/markup-compatibility/2006">
              <mc:Choice xmlns:v="urn:schemas-microsoft-com:vml" Requires="v">
                <p:oleObj spid="_x0000_s351287" name="Équation" r:id="rId5" imgW="2679480" imgH="228600" progId="Equation.3">
                  <p:embed/>
                </p:oleObj>
              </mc:Choice>
              <mc:Fallback>
                <p:oleObj name="Équation" r:id="rId5" imgW="2679480" imgH="228600" progId="Equation.3">
                  <p:embed/>
                  <p:pic>
                    <p:nvPicPr>
                      <p:cNvPr id="7475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4500573"/>
                        <a:ext cx="50244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7" name="Object 5"/>
          <p:cNvGraphicFramePr>
            <a:graphicFrameLocks noChangeAspect="1"/>
          </p:cNvGraphicFramePr>
          <p:nvPr/>
        </p:nvGraphicFramePr>
        <p:xfrm>
          <a:off x="2976563" y="4929201"/>
          <a:ext cx="4262437" cy="428625"/>
        </p:xfrm>
        <a:graphic>
          <a:graphicData uri="http://schemas.openxmlformats.org/presentationml/2006/ole">
            <mc:AlternateContent xmlns:mc="http://schemas.openxmlformats.org/markup-compatibility/2006">
              <mc:Choice xmlns:v="urn:schemas-microsoft-com:vml" Requires="v">
                <p:oleObj spid="_x0000_s351288" name="Équation" r:id="rId7" imgW="2273040" imgH="228600" progId="Equation.3">
                  <p:embed/>
                </p:oleObj>
              </mc:Choice>
              <mc:Fallback>
                <p:oleObj name="Équation" r:id="rId7" imgW="2273040" imgH="228600" progId="Equation.3">
                  <p:embed/>
                  <p:pic>
                    <p:nvPicPr>
                      <p:cNvPr id="7475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563" y="4929201"/>
                        <a:ext cx="4262437"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8" name="Object 6"/>
          <p:cNvGraphicFramePr>
            <a:graphicFrameLocks noChangeAspect="1"/>
          </p:cNvGraphicFramePr>
          <p:nvPr/>
        </p:nvGraphicFramePr>
        <p:xfrm>
          <a:off x="3286125" y="5334020"/>
          <a:ext cx="3833813" cy="881062"/>
        </p:xfrm>
        <a:graphic>
          <a:graphicData uri="http://schemas.openxmlformats.org/presentationml/2006/ole">
            <mc:AlternateContent xmlns:mc="http://schemas.openxmlformats.org/markup-compatibility/2006">
              <mc:Choice xmlns:v="urn:schemas-microsoft-com:vml" Requires="v">
                <p:oleObj spid="_x0000_s351289" name="Équation" r:id="rId9" imgW="2044440" imgH="469800" progId="Equation.3">
                  <p:embed/>
                </p:oleObj>
              </mc:Choice>
              <mc:Fallback>
                <p:oleObj name="Équation" r:id="rId9" imgW="2044440" imgH="469800" progId="Equation.3">
                  <p:embed/>
                  <p:pic>
                    <p:nvPicPr>
                      <p:cNvPr id="7475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6125" y="5334020"/>
                        <a:ext cx="3833813"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4759" name="Picture 7"/>
          <p:cNvPicPr>
            <a:picLocks noChangeAspect="1" noChangeArrowheads="1"/>
          </p:cNvPicPr>
          <p:nvPr/>
        </p:nvPicPr>
        <p:blipFill>
          <a:blip r:embed="rId11"/>
          <a:srcRect/>
          <a:stretch>
            <a:fillRect/>
          </a:stretch>
        </p:blipFill>
        <p:spPr bwMode="auto">
          <a:xfrm>
            <a:off x="2479287" y="6215083"/>
            <a:ext cx="6593307" cy="642942"/>
          </a:xfrm>
          <a:prstGeom prst="rect">
            <a:avLst/>
          </a:prstGeom>
          <a:noFill/>
          <a:ln w="9525">
            <a:noFill/>
            <a:miter lim="800000"/>
            <a:headEnd/>
            <a:tailEnd/>
          </a:ln>
          <a:effectLst/>
        </p:spPr>
      </p:pic>
      <p:sp>
        <p:nvSpPr>
          <p:cNvPr id="13" name="ZoneTexte 12"/>
          <p:cNvSpPr txBox="1"/>
          <p:nvPr/>
        </p:nvSpPr>
        <p:spPr>
          <a:xfrm>
            <a:off x="0" y="6284261"/>
            <a:ext cx="2786050" cy="430887"/>
          </a:xfrm>
          <a:prstGeom prst="rect">
            <a:avLst/>
          </a:prstGeom>
          <a:noFill/>
        </p:spPr>
        <p:txBody>
          <a:bodyPr wrap="square" rtlCol="0">
            <a:spAutoFit/>
          </a:bodyPr>
          <a:lstStyle/>
          <a:p>
            <a:r>
              <a:rPr lang="fr-FR" sz="2200" b="1" dirty="0">
                <a:solidFill>
                  <a:srgbClr val="FF0000"/>
                </a:solidFill>
                <a:latin typeface="Times New Roman" pitchFamily="18" charset="0"/>
                <a:cs typeface="Times New Roman" pitchFamily="18" charset="0"/>
              </a:rPr>
              <a:t>Ce qui nous donne :</a:t>
            </a: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642918"/>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15082"/>
            <a:ext cx="9144000" cy="707886"/>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économiques uniquement dans le domaine temporel? Que doit faire l’économiste</a:t>
            </a:r>
          </a:p>
        </p:txBody>
      </p:sp>
      <p:pic>
        <p:nvPicPr>
          <p:cNvPr id="160770" name="Picture 2"/>
          <p:cNvPicPr>
            <a:picLocks noChangeAspect="1" noChangeArrowheads="1"/>
          </p:cNvPicPr>
          <p:nvPr/>
        </p:nvPicPr>
        <p:blipFill>
          <a:blip r:embed="rId2"/>
          <a:srcRect/>
          <a:stretch>
            <a:fillRect/>
          </a:stretch>
        </p:blipFill>
        <p:spPr bwMode="auto">
          <a:xfrm>
            <a:off x="428596" y="1000108"/>
            <a:ext cx="7840800" cy="3240000"/>
          </a:xfrm>
          <a:prstGeom prst="rect">
            <a:avLst/>
          </a:prstGeom>
          <a:noFill/>
          <a:ln w="9525">
            <a:noFill/>
            <a:miter lim="800000"/>
            <a:headEnd/>
            <a:tailEnd/>
          </a:ln>
          <a:effectLst/>
        </p:spPr>
      </p:pic>
      <p:sp>
        <p:nvSpPr>
          <p:cNvPr id="9" name="ZoneTexte 8"/>
          <p:cNvSpPr txBox="1"/>
          <p:nvPr/>
        </p:nvSpPr>
        <p:spPr>
          <a:xfrm>
            <a:off x="0" y="4655304"/>
            <a:ext cx="9144000" cy="1631216"/>
          </a:xfrm>
          <a:prstGeom prst="rect">
            <a:avLst/>
          </a:prstGeom>
          <a:noFill/>
        </p:spPr>
        <p:txBody>
          <a:bodyPr wrap="square" rtlCol="0">
            <a:spAutoFit/>
          </a:bodyPr>
          <a:lstStyle/>
          <a:p>
            <a:pPr algn="just"/>
            <a:r>
              <a:rPr lang="fr-FR" sz="2000" i="1" dirty="0">
                <a:solidFill>
                  <a:srgbClr val="00B0F0"/>
                </a:solidFill>
                <a:latin typeface="Times New Roman" pitchFamily="18" charset="0"/>
                <a:cs typeface="Times New Roman" pitchFamily="18" charset="0"/>
              </a:rPr>
              <a:t>Ces courbes sont des données obtenues grâce à une étude économique sur l’inflation et le chômage.  Elles représentent donc des séries brutes utilisées dans cette étude économique et celles détendues correspondantes: chômage (brut: ligne mince, détendu: ligne en gras) et l’inflation (brut: ligne fine en pointillés, détendu: ligne en pointillés épais). Les données sont mensuelles et couvrent la période Jan60-Dec01.</a:t>
            </a:r>
          </a:p>
        </p:txBody>
      </p:sp>
      <p:sp>
        <p:nvSpPr>
          <p:cNvPr id="10" name="ZoneTexte 9"/>
          <p:cNvSpPr txBox="1"/>
          <p:nvPr/>
        </p:nvSpPr>
        <p:spPr>
          <a:xfrm>
            <a:off x="1785918" y="414338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économiques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2, notée 2</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90</a:t>
            </a:fld>
            <a:endParaRPr lang="fr-FR"/>
          </a:p>
        </p:txBody>
      </p:sp>
      <p:pic>
        <p:nvPicPr>
          <p:cNvPr id="75782" name="Picture 6"/>
          <p:cNvPicPr>
            <a:picLocks noChangeAspect="1" noChangeArrowheads="1"/>
          </p:cNvPicPr>
          <p:nvPr/>
        </p:nvPicPr>
        <p:blipFill>
          <a:blip r:embed="rId2"/>
          <a:srcRect/>
          <a:stretch>
            <a:fillRect/>
          </a:stretch>
        </p:blipFill>
        <p:spPr bwMode="auto">
          <a:xfrm>
            <a:off x="2081213" y="1581150"/>
            <a:ext cx="4981575" cy="3695700"/>
          </a:xfrm>
          <a:prstGeom prst="rect">
            <a:avLst/>
          </a:prstGeom>
          <a:noFill/>
          <a:ln w="9525">
            <a:noFill/>
            <a:miter lim="800000"/>
            <a:headEnd/>
            <a:tailEnd/>
          </a:ln>
          <a:effectLst/>
        </p:spPr>
      </p:pic>
      <p:cxnSp>
        <p:nvCxnSpPr>
          <p:cNvPr id="10" name="Connecteur droit avec flèche 9"/>
          <p:cNvCxnSpPr/>
          <p:nvPr/>
        </p:nvCxnSpPr>
        <p:spPr>
          <a:xfrm flipV="1">
            <a:off x="2500298" y="3643314"/>
            <a:ext cx="6357982" cy="28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flipH="1" flipV="1">
            <a:off x="943524" y="3342700"/>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6643702" y="3643314"/>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572264" y="3643314"/>
            <a:ext cx="571504" cy="369332"/>
          </a:xfrm>
          <a:prstGeom prst="rect">
            <a:avLst/>
          </a:prstGeom>
          <a:noFill/>
          <a:ln>
            <a:noFill/>
          </a:ln>
        </p:spPr>
        <p:txBody>
          <a:bodyPr wrap="square" rtlCol="0">
            <a:spAutoFit/>
          </a:bodyPr>
          <a:lstStyle/>
          <a:p>
            <a:r>
              <a:rPr lang="fr-FR" dirty="0"/>
              <a:t>3</a:t>
            </a:r>
          </a:p>
        </p:txBody>
      </p:sp>
      <p:sp>
        <p:nvSpPr>
          <p:cNvPr id="17" name="ZoneTexte 16"/>
          <p:cNvSpPr txBox="1"/>
          <p:nvPr/>
        </p:nvSpPr>
        <p:spPr>
          <a:xfrm>
            <a:off x="5070968" y="3631172"/>
            <a:ext cx="571504" cy="369332"/>
          </a:xfrm>
          <a:prstGeom prst="rect">
            <a:avLst/>
          </a:prstGeom>
          <a:noFill/>
          <a:ln>
            <a:noFill/>
          </a:ln>
        </p:spPr>
        <p:txBody>
          <a:bodyPr wrap="square" rtlCol="0">
            <a:spAutoFit/>
          </a:bodyPr>
          <a:lstStyle/>
          <a:p>
            <a:r>
              <a:rPr lang="fr-FR" dirty="0"/>
              <a:t>2</a:t>
            </a:r>
          </a:p>
        </p:txBody>
      </p:sp>
      <p:cxnSp>
        <p:nvCxnSpPr>
          <p:cNvPr id="18" name="Connecteur droit 17"/>
          <p:cNvCxnSpPr/>
          <p:nvPr/>
        </p:nvCxnSpPr>
        <p:spPr>
          <a:xfrm rot="5400000">
            <a:off x="5144298" y="3642520"/>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3786976" y="3669102"/>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0" y="5072074"/>
            <a:ext cx="9144000" cy="1785104"/>
          </a:xfrm>
          <a:prstGeom prst="rect">
            <a:avLst/>
          </a:prstGeom>
          <a:noFill/>
        </p:spPr>
        <p:txBody>
          <a:bodyPr wrap="square" rtlCol="0">
            <a:spAutoFit/>
          </a:bodyPr>
          <a:lstStyle/>
          <a:p>
            <a:pPr algn="just"/>
            <a:r>
              <a:rPr lang="fr-FR" sz="2200" dirty="0">
                <a:solidFill>
                  <a:srgbClr val="FF0000"/>
                </a:solidFill>
                <a:latin typeface="Times New Roman" pitchFamily="18" charset="0"/>
                <a:cs typeface="Times New Roman" pitchFamily="18" charset="0"/>
              </a:rPr>
              <a:t>Ensuite, </a:t>
            </a:r>
            <a:r>
              <a:rPr lang="fr-FR" sz="2200" dirty="0" err="1">
                <a:solidFill>
                  <a:srgbClr val="FF0000"/>
                </a:solidFill>
                <a:latin typeface="Times New Roman" pitchFamily="18" charset="0"/>
                <a:cs typeface="Times New Roman" pitchFamily="18" charset="0"/>
              </a:rPr>
              <a:t>Daubechies</a:t>
            </a:r>
            <a:r>
              <a:rPr lang="fr-FR" sz="2200" dirty="0">
                <a:solidFill>
                  <a:srgbClr val="FF0000"/>
                </a:solidFill>
                <a:latin typeface="Times New Roman" pitchFamily="18" charset="0"/>
                <a:cs typeface="Times New Roman" pitchFamily="18" charset="0"/>
              </a:rPr>
              <a:t> a construit des ondelettes à support compact les plus symétriques possibles appelées </a:t>
            </a:r>
            <a:r>
              <a:rPr lang="fr-FR" sz="2200" b="1" u="sng" dirty="0" err="1">
                <a:solidFill>
                  <a:srgbClr val="FF0000"/>
                </a:solidFill>
                <a:latin typeface="Times New Roman" pitchFamily="18" charset="0"/>
                <a:cs typeface="Times New Roman" pitchFamily="18" charset="0"/>
              </a:rPr>
              <a:t>Symmlets</a:t>
            </a:r>
            <a:r>
              <a:rPr lang="fr-FR" sz="2200" b="1" u="sng" dirty="0">
                <a:solidFill>
                  <a:srgbClr val="FF0000"/>
                </a:solidFill>
                <a:latin typeface="Times New Roman" pitchFamily="18" charset="0"/>
                <a:cs typeface="Times New Roman" pitchFamily="18" charset="0"/>
              </a:rPr>
              <a:t>.</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Les </a:t>
            </a:r>
            <a:r>
              <a:rPr lang="fr-FR" sz="2200" dirty="0" err="1">
                <a:solidFill>
                  <a:srgbClr val="002060"/>
                </a:solidFill>
                <a:latin typeface="Times New Roman" pitchFamily="18" charset="0"/>
                <a:cs typeface="Times New Roman" pitchFamily="18" charset="0"/>
              </a:rPr>
              <a:t>symmlets</a:t>
            </a:r>
            <a:r>
              <a:rPr lang="fr-FR" sz="2200" dirty="0">
                <a:solidFill>
                  <a:srgbClr val="002060"/>
                </a:solidFill>
                <a:latin typeface="Times New Roman" pitchFamily="18" charset="0"/>
                <a:cs typeface="Times New Roman" pitchFamily="18" charset="0"/>
              </a:rPr>
              <a:t> ont le même nombre m de moments nuls que les ondelettes de </a:t>
            </a:r>
            <a:r>
              <a:rPr lang="fr-FR" sz="2200" dirty="0" err="1">
                <a:solidFill>
                  <a:srgbClr val="002060"/>
                </a:solidFill>
                <a:latin typeface="Times New Roman" pitchFamily="18" charset="0"/>
                <a:cs typeface="Times New Roman" pitchFamily="18" charset="0"/>
              </a:rPr>
              <a:t>Daubechies</a:t>
            </a:r>
            <a:r>
              <a:rPr lang="fr-FR" sz="2200" dirty="0">
                <a:solidFill>
                  <a:srgbClr val="002060"/>
                </a:solidFill>
                <a:latin typeface="Times New Roman" pitchFamily="18" charset="0"/>
                <a:cs typeface="Times New Roman" pitchFamily="18" charset="0"/>
              </a:rPr>
              <a:t> pour un support donné</a:t>
            </a:r>
            <a:endParaRPr lang="fr-FR" sz="2200" b="1" u="sng" dirty="0">
              <a:solidFill>
                <a:srgbClr val="002060"/>
              </a:solidFill>
              <a:latin typeface="Times New Roman" pitchFamily="18" charset="0"/>
              <a:cs typeface="Times New Roman" pitchFamily="18" charset="0"/>
            </a:endParaRP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2, notée D2</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91</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pic>
        <p:nvPicPr>
          <p:cNvPr id="76802" name="Picture 2"/>
          <p:cNvPicPr>
            <a:picLocks noChangeAspect="1" noChangeArrowheads="1"/>
          </p:cNvPicPr>
          <p:nvPr/>
        </p:nvPicPr>
        <p:blipFill>
          <a:blip r:embed="rId2"/>
          <a:srcRect/>
          <a:stretch>
            <a:fillRect/>
          </a:stretch>
        </p:blipFill>
        <p:spPr bwMode="auto">
          <a:xfrm>
            <a:off x="514322" y="1714488"/>
            <a:ext cx="3700488" cy="2643206"/>
          </a:xfrm>
          <a:prstGeom prst="rect">
            <a:avLst/>
          </a:prstGeom>
          <a:noFill/>
          <a:ln w="9525">
            <a:noFill/>
            <a:miter lim="800000"/>
            <a:headEnd/>
            <a:tailEnd/>
          </a:ln>
          <a:effectLst/>
        </p:spPr>
      </p:pic>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05" name="Picture 5"/>
          <p:cNvPicPr>
            <a:picLocks noChangeAspect="1" noChangeArrowheads="1"/>
          </p:cNvPicPr>
          <p:nvPr/>
        </p:nvPicPr>
        <p:blipFill>
          <a:blip r:embed="rId3"/>
          <a:srcRect/>
          <a:stretch>
            <a:fillRect/>
          </a:stretch>
        </p:blipFill>
        <p:spPr bwMode="auto">
          <a:xfrm>
            <a:off x="4414836" y="1714488"/>
            <a:ext cx="3800502" cy="2714644"/>
          </a:xfrm>
          <a:prstGeom prst="rect">
            <a:avLst/>
          </a:prstGeom>
          <a:noFill/>
          <a:ln w="9525">
            <a:noFill/>
            <a:miter lim="800000"/>
            <a:headEnd/>
            <a:tailEnd/>
          </a:ln>
          <a:effectLst/>
        </p:spPr>
      </p:pic>
      <p:sp>
        <p:nvSpPr>
          <p:cNvPr id="22" name="ZoneTexte 21"/>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D2</a:t>
            </a:r>
          </a:p>
        </p:txBody>
      </p:sp>
      <p:sp>
        <p:nvSpPr>
          <p:cNvPr id="23" name="Rectangle 22"/>
          <p:cNvSpPr/>
          <p:nvPr/>
        </p:nvSpPr>
        <p:spPr>
          <a:xfrm>
            <a:off x="2571736" y="5429264"/>
            <a:ext cx="4248022" cy="369332"/>
          </a:xfrm>
          <a:prstGeom prst="rect">
            <a:avLst/>
          </a:prstGeom>
        </p:spPr>
        <p:txBody>
          <a:bodyPr wrap="none">
            <a:spAutoFit/>
          </a:bodyPr>
          <a:lstStyle/>
          <a:p>
            <a:r>
              <a:rPr lang="fr-FR" dirty="0"/>
              <a:t>http://wavelets.pybytes.com/wavelet/db2/</a:t>
            </a:r>
          </a:p>
        </p:txBody>
      </p:sp>
      <p:sp>
        <p:nvSpPr>
          <p:cNvPr id="25" name="ZoneTexte 2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0725"/>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3, notée D3</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92</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D3</a:t>
            </a:r>
          </a:p>
        </p:txBody>
      </p:sp>
      <p:pic>
        <p:nvPicPr>
          <p:cNvPr id="96258" name="Picture 2"/>
          <p:cNvPicPr>
            <a:picLocks noChangeAspect="1" noChangeArrowheads="1"/>
          </p:cNvPicPr>
          <p:nvPr/>
        </p:nvPicPr>
        <p:blipFill>
          <a:blip r:embed="rId2"/>
          <a:srcRect/>
          <a:stretch>
            <a:fillRect/>
          </a:stretch>
        </p:blipFill>
        <p:spPr bwMode="auto">
          <a:xfrm>
            <a:off x="485210" y="1785926"/>
            <a:ext cx="3729600" cy="266400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a:srcRect/>
          <a:stretch>
            <a:fillRect/>
          </a:stretch>
        </p:blipFill>
        <p:spPr bwMode="auto">
          <a:xfrm>
            <a:off x="5000628" y="1857364"/>
            <a:ext cx="3674160" cy="2624400"/>
          </a:xfrm>
          <a:prstGeom prst="rect">
            <a:avLst/>
          </a:prstGeom>
          <a:noFill/>
          <a:ln w="9525">
            <a:noFill/>
            <a:miter lim="800000"/>
            <a:headEnd/>
            <a:tailEnd/>
          </a:ln>
          <a:effectLst/>
        </p:spPr>
      </p:pic>
      <p:sp>
        <p:nvSpPr>
          <p:cNvPr id="12" name="Rectangle 11"/>
          <p:cNvSpPr/>
          <p:nvPr/>
        </p:nvSpPr>
        <p:spPr>
          <a:xfrm>
            <a:off x="2786050" y="5286388"/>
            <a:ext cx="4248022" cy="369332"/>
          </a:xfrm>
          <a:prstGeom prst="rect">
            <a:avLst/>
          </a:prstGeom>
        </p:spPr>
        <p:txBody>
          <a:bodyPr wrap="none">
            <a:spAutoFit/>
          </a:bodyPr>
          <a:lstStyle/>
          <a:p>
            <a:r>
              <a:rPr lang="fr-FR" dirty="0"/>
              <a:t>http://wavelets.pybytes.com/wavelet/db3/</a:t>
            </a:r>
          </a:p>
        </p:txBody>
      </p:sp>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4, notée D4 </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93</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D4</a:t>
            </a: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7283" name="Picture 3"/>
          <p:cNvPicPr>
            <a:picLocks noChangeAspect="1" noChangeArrowheads="1"/>
          </p:cNvPicPr>
          <p:nvPr/>
        </p:nvPicPr>
        <p:blipFill>
          <a:blip r:embed="rId2"/>
          <a:srcRect/>
          <a:stretch>
            <a:fillRect/>
          </a:stretch>
        </p:blipFill>
        <p:spPr bwMode="auto">
          <a:xfrm>
            <a:off x="270896" y="1857364"/>
            <a:ext cx="3729600" cy="2664000"/>
          </a:xfrm>
          <a:prstGeom prst="rect">
            <a:avLst/>
          </a:prstGeom>
          <a:noFill/>
          <a:ln w="9525">
            <a:noFill/>
            <a:miter lim="800000"/>
            <a:headEnd/>
            <a:tailEnd/>
          </a:ln>
          <a:effectLst/>
        </p:spPr>
      </p:pic>
      <p:pic>
        <p:nvPicPr>
          <p:cNvPr id="97284" name="Picture 4"/>
          <p:cNvPicPr>
            <a:picLocks noChangeAspect="1" noChangeArrowheads="1"/>
          </p:cNvPicPr>
          <p:nvPr/>
        </p:nvPicPr>
        <p:blipFill>
          <a:blip r:embed="rId3"/>
          <a:srcRect/>
          <a:stretch>
            <a:fillRect/>
          </a:stretch>
        </p:blipFill>
        <p:spPr bwMode="auto">
          <a:xfrm>
            <a:off x="5000628" y="1928802"/>
            <a:ext cx="3674160" cy="2624400"/>
          </a:xfrm>
          <a:prstGeom prst="rect">
            <a:avLst/>
          </a:prstGeom>
          <a:noFill/>
          <a:ln w="9525">
            <a:noFill/>
            <a:miter lim="800000"/>
            <a:headEnd/>
            <a:tailEnd/>
          </a:ln>
          <a:effectLst/>
        </p:spPr>
      </p:pic>
      <p:sp>
        <p:nvSpPr>
          <p:cNvPr id="13" name="Rectangle 12"/>
          <p:cNvSpPr/>
          <p:nvPr/>
        </p:nvSpPr>
        <p:spPr>
          <a:xfrm>
            <a:off x="2428860" y="5286388"/>
            <a:ext cx="4248022" cy="369332"/>
          </a:xfrm>
          <a:prstGeom prst="rect">
            <a:avLst/>
          </a:prstGeom>
        </p:spPr>
        <p:txBody>
          <a:bodyPr wrap="none">
            <a:spAutoFit/>
          </a:bodyPr>
          <a:lstStyle/>
          <a:p>
            <a:r>
              <a:rPr lang="fr-FR" dirty="0"/>
              <a:t>http://wavelets.pybytes.com/wavelet/db4/</a:t>
            </a: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5, notée D5</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94</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D5</a:t>
            </a: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8306" name="Picture 2"/>
          <p:cNvPicPr>
            <a:picLocks noChangeAspect="1" noChangeArrowheads="1"/>
          </p:cNvPicPr>
          <p:nvPr/>
        </p:nvPicPr>
        <p:blipFill>
          <a:blip r:embed="rId2"/>
          <a:srcRect/>
          <a:stretch>
            <a:fillRect/>
          </a:stretch>
        </p:blipFill>
        <p:spPr bwMode="auto">
          <a:xfrm>
            <a:off x="183460" y="1785926"/>
            <a:ext cx="3674160" cy="262440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4929190" y="1714488"/>
            <a:ext cx="3674160" cy="2624400"/>
          </a:xfrm>
          <a:prstGeom prst="rect">
            <a:avLst/>
          </a:prstGeom>
          <a:noFill/>
          <a:ln w="9525">
            <a:noFill/>
            <a:miter lim="800000"/>
            <a:headEnd/>
            <a:tailEnd/>
          </a:ln>
          <a:effectLst/>
        </p:spPr>
      </p:pic>
      <p:sp>
        <p:nvSpPr>
          <p:cNvPr id="13" name="Rectangle 12"/>
          <p:cNvSpPr/>
          <p:nvPr/>
        </p:nvSpPr>
        <p:spPr>
          <a:xfrm>
            <a:off x="2571736" y="5286388"/>
            <a:ext cx="4248022" cy="369332"/>
          </a:xfrm>
          <a:prstGeom prst="rect">
            <a:avLst/>
          </a:prstGeom>
        </p:spPr>
        <p:txBody>
          <a:bodyPr wrap="none">
            <a:spAutoFit/>
          </a:bodyPr>
          <a:lstStyle/>
          <a:p>
            <a:r>
              <a:rPr lang="fr-FR" dirty="0"/>
              <a:t>http://wavelets.pybytes.com/wavelet/db5/</a:t>
            </a: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5039"/>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6, notée D6</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95</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D6</a:t>
            </a: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0" name="Picture 2"/>
          <p:cNvPicPr>
            <a:picLocks noChangeAspect="1" noChangeArrowheads="1"/>
          </p:cNvPicPr>
          <p:nvPr/>
        </p:nvPicPr>
        <p:blipFill>
          <a:blip r:embed="rId2"/>
          <a:srcRect/>
          <a:stretch>
            <a:fillRect/>
          </a:stretch>
        </p:blipFill>
        <p:spPr bwMode="auto">
          <a:xfrm>
            <a:off x="254898" y="1785926"/>
            <a:ext cx="3674160" cy="2624400"/>
          </a:xfrm>
          <a:prstGeom prst="rect">
            <a:avLst/>
          </a:prstGeom>
          <a:noFill/>
          <a:ln w="9525">
            <a:noFill/>
            <a:miter lim="800000"/>
            <a:headEnd/>
            <a:tailEnd/>
          </a:ln>
          <a:effectLst/>
        </p:spPr>
      </p:pic>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5" name="Picture 7"/>
          <p:cNvPicPr>
            <a:picLocks noChangeAspect="1" noChangeArrowheads="1"/>
          </p:cNvPicPr>
          <p:nvPr/>
        </p:nvPicPr>
        <p:blipFill>
          <a:blip r:embed="rId3"/>
          <a:srcRect/>
          <a:stretch>
            <a:fillRect/>
          </a:stretch>
        </p:blipFill>
        <p:spPr bwMode="auto">
          <a:xfrm>
            <a:off x="5072066" y="1947608"/>
            <a:ext cx="3674160" cy="2624400"/>
          </a:xfrm>
          <a:prstGeom prst="rect">
            <a:avLst/>
          </a:prstGeom>
          <a:noFill/>
          <a:ln w="9525">
            <a:noFill/>
            <a:miter lim="800000"/>
            <a:headEnd/>
            <a:tailEnd/>
          </a:ln>
          <a:effectLst/>
        </p:spPr>
      </p:pic>
      <p:sp>
        <p:nvSpPr>
          <p:cNvPr id="15" name="Rectangle 14"/>
          <p:cNvSpPr/>
          <p:nvPr/>
        </p:nvSpPr>
        <p:spPr>
          <a:xfrm>
            <a:off x="2643174" y="5143512"/>
            <a:ext cx="4248022" cy="369332"/>
          </a:xfrm>
          <a:prstGeom prst="rect">
            <a:avLst/>
          </a:prstGeom>
        </p:spPr>
        <p:txBody>
          <a:bodyPr wrap="none">
            <a:spAutoFit/>
          </a:bodyPr>
          <a:lstStyle/>
          <a:p>
            <a:r>
              <a:rPr lang="fr-FR" dirty="0"/>
              <a:t>http://wavelets.pybytes.com/wavelet/db6/</a:t>
            </a:r>
          </a:p>
        </p:txBody>
      </p:sp>
      <p:sp>
        <p:nvSpPr>
          <p:cNvPr id="17" name="ZoneTexte 16"/>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2154436"/>
          </a:xfrm>
          <a:prstGeom prst="rect">
            <a:avLst/>
          </a:prstGeom>
          <a:noFill/>
        </p:spPr>
        <p:txBody>
          <a:bodyPr wrap="square" rtlCol="0">
            <a:spAutoFit/>
          </a:bodyPr>
          <a:lstStyle/>
          <a:p>
            <a:endParaRPr lang="fr-FR" sz="2200" b="1" u="sng" dirty="0">
              <a:solidFill>
                <a:srgbClr val="002060"/>
              </a:solidFill>
              <a:latin typeface="Times New Roman" pitchFamily="18" charset="0"/>
              <a:cs typeface="Times New Roman" pitchFamily="18" charset="0"/>
            </a:endParaRPr>
          </a:p>
          <a:p>
            <a:r>
              <a:rPr lang="fr-FR" sz="2200" b="1" u="sng" dirty="0">
                <a:solidFill>
                  <a:srgbClr val="002060"/>
                </a:solidFill>
                <a:latin typeface="Times New Roman" pitchFamily="18" charset="0"/>
                <a:cs typeface="Times New Roman" pitchFamily="18" charset="0"/>
              </a:rPr>
              <a:t>Les </a:t>
            </a:r>
            <a:r>
              <a:rPr lang="fr-FR" sz="2200" b="1" u="sng" dirty="0" err="1">
                <a:solidFill>
                  <a:srgbClr val="002060"/>
                </a:solidFill>
                <a:latin typeface="Times New Roman" pitchFamily="18" charset="0"/>
                <a:cs typeface="Times New Roman" pitchFamily="18" charset="0"/>
              </a:rPr>
              <a:t>coiflets</a:t>
            </a:r>
            <a:endParaRPr lang="fr-FR" sz="2200" b="1" u="sng" dirty="0">
              <a:solidFill>
                <a:srgbClr val="002060"/>
              </a:solidFill>
              <a:latin typeface="Times New Roman" pitchFamily="18" charset="0"/>
              <a:cs typeface="Times New Roman" pitchFamily="18" charset="0"/>
            </a:endParaRPr>
          </a:p>
          <a:p>
            <a:endParaRPr lang="fr-FR" sz="2200" b="1" u="sng" dirty="0">
              <a:solidFill>
                <a:srgbClr val="002060"/>
              </a:solidFill>
              <a:latin typeface="Times New Roman" pitchFamily="18" charset="0"/>
              <a:cs typeface="Times New Roman" pitchFamily="18" charset="0"/>
            </a:endParaRPr>
          </a:p>
          <a:p>
            <a:r>
              <a:rPr lang="fr-FR" sz="2200" dirty="0" err="1">
                <a:solidFill>
                  <a:srgbClr val="0070C0"/>
                </a:solidFill>
                <a:latin typeface="Times New Roman" pitchFamily="18" charset="0"/>
                <a:cs typeface="Times New Roman" pitchFamily="18" charset="0"/>
              </a:rPr>
              <a:t>Coifman</a:t>
            </a:r>
            <a:r>
              <a:rPr lang="fr-FR" sz="2200" dirty="0">
                <a:solidFill>
                  <a:srgbClr val="0070C0"/>
                </a:solidFill>
                <a:latin typeface="Times New Roman" pitchFamily="18" charset="0"/>
                <a:cs typeface="Times New Roman" pitchFamily="18" charset="0"/>
              </a:rPr>
              <a:t> a proposé à </a:t>
            </a:r>
            <a:r>
              <a:rPr lang="fr-FR" sz="2200" dirty="0" err="1">
                <a:solidFill>
                  <a:srgbClr val="0070C0"/>
                </a:solidFill>
                <a:latin typeface="Times New Roman" pitchFamily="18" charset="0"/>
                <a:cs typeface="Times New Roman" pitchFamily="18" charset="0"/>
              </a:rPr>
              <a:t>Daubechies</a:t>
            </a:r>
            <a:r>
              <a:rPr lang="fr-FR" sz="2200" dirty="0">
                <a:solidFill>
                  <a:srgbClr val="0070C0"/>
                </a:solidFill>
                <a:latin typeface="Times New Roman" pitchFamily="18" charset="0"/>
                <a:cs typeface="Times New Roman" pitchFamily="18" charset="0"/>
              </a:rPr>
              <a:t> de construire une famille telle que la fonction d'échelle ait elle aussi des moments nuls:  ce qui nous donne alors </a:t>
            </a:r>
            <a:r>
              <a:rPr lang="fr-FR" sz="2200" b="1" u="sng" dirty="0">
                <a:solidFill>
                  <a:srgbClr val="FF0000"/>
                </a:solidFill>
                <a:latin typeface="Times New Roman" pitchFamily="18" charset="0"/>
                <a:cs typeface="Times New Roman" pitchFamily="18" charset="0"/>
              </a:rPr>
              <a:t>Les </a:t>
            </a:r>
            <a:r>
              <a:rPr lang="fr-FR" sz="2200" b="1" u="sng" dirty="0" err="1">
                <a:solidFill>
                  <a:srgbClr val="FF0000"/>
                </a:solidFill>
                <a:latin typeface="Times New Roman" pitchFamily="18" charset="0"/>
                <a:cs typeface="Times New Roman" pitchFamily="18" charset="0"/>
              </a:rPr>
              <a:t>coiflets</a:t>
            </a:r>
            <a:endParaRPr lang="fr-FR" sz="2200" b="1" u="sng" dirty="0">
              <a:solidFill>
                <a:srgbClr val="FF0000"/>
              </a:solidFill>
              <a:latin typeface="Times New Roman" pitchFamily="18" charset="0"/>
              <a:cs typeface="Times New Roman" pitchFamily="18" charset="0"/>
            </a:endParaRPr>
          </a:p>
          <a:p>
            <a:endParaRPr lang="fr-FR" sz="24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96</a:t>
            </a:fld>
            <a:endParaRPr lang="fr-F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6" name="Objet 15"/>
          <p:cNvGraphicFramePr>
            <a:graphicFrameLocks noChangeAspect="1"/>
          </p:cNvGraphicFramePr>
          <p:nvPr/>
        </p:nvGraphicFramePr>
        <p:xfrm>
          <a:off x="3169217" y="2857495"/>
          <a:ext cx="1974287" cy="804339"/>
        </p:xfrm>
        <a:graphic>
          <a:graphicData uri="http://schemas.openxmlformats.org/presentationml/2006/ole">
            <mc:AlternateContent xmlns:mc="http://schemas.openxmlformats.org/markup-compatibility/2006">
              <mc:Choice xmlns:v="urn:schemas-microsoft-com:vml" Requires="v">
                <p:oleObj spid="_x0000_s352284" name="Équation" r:id="rId3" imgW="685800" imgH="279360" progId="Equation.3">
                  <p:embed/>
                </p:oleObj>
              </mc:Choice>
              <mc:Fallback>
                <p:oleObj name="Équation" r:id="rId3" imgW="685800" imgH="279360" progId="Equation.3">
                  <p:embed/>
                  <p:pic>
                    <p:nvPicPr>
                      <p:cNvPr id="16" name="Obje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217" y="2857495"/>
                        <a:ext cx="1974287" cy="804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t 16"/>
          <p:cNvGraphicFramePr>
            <a:graphicFrameLocks noChangeAspect="1"/>
          </p:cNvGraphicFramePr>
          <p:nvPr/>
        </p:nvGraphicFramePr>
        <p:xfrm>
          <a:off x="2143108" y="4214818"/>
          <a:ext cx="4903245" cy="714380"/>
        </p:xfrm>
        <a:graphic>
          <a:graphicData uri="http://schemas.openxmlformats.org/presentationml/2006/ole">
            <mc:AlternateContent xmlns:mc="http://schemas.openxmlformats.org/markup-compatibility/2006">
              <mc:Choice xmlns:v="urn:schemas-microsoft-com:vml" Requires="v">
                <p:oleObj spid="_x0000_s352285" name="Équation" r:id="rId5" imgW="1917360" imgH="279360" progId="Equation.3">
                  <p:embed/>
                </p:oleObj>
              </mc:Choice>
              <mc:Fallback>
                <p:oleObj name="Équation" r:id="rId5" imgW="1917360" imgH="279360" progId="Equation.3">
                  <p:embed/>
                  <p:pic>
                    <p:nvPicPr>
                      <p:cNvPr id="17" name="Obje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08" y="4214818"/>
                        <a:ext cx="4903245"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graphicFrame>
        <p:nvGraphicFramePr>
          <p:cNvPr id="57346" name="Object 2"/>
          <p:cNvGraphicFramePr>
            <a:graphicFrameLocks noChangeAspect="1"/>
          </p:cNvGraphicFramePr>
          <p:nvPr/>
        </p:nvGraphicFramePr>
        <p:xfrm>
          <a:off x="2334313" y="1357298"/>
          <a:ext cx="4758322" cy="928694"/>
        </p:xfrm>
        <a:graphic>
          <a:graphicData uri="http://schemas.openxmlformats.org/presentationml/2006/ole">
            <mc:AlternateContent xmlns:mc="http://schemas.openxmlformats.org/markup-compatibility/2006">
              <mc:Choice xmlns:v="urn:schemas-microsoft-com:vml" Requires="v">
                <p:oleObj spid="_x0000_s353295" name="Équation" r:id="rId3" imgW="2425680" imgH="469800" progId="Equation.3">
                  <p:embed/>
                </p:oleObj>
              </mc:Choice>
              <mc:Fallback>
                <p:oleObj name="Équation" r:id="rId3" imgW="2425680" imgH="469800" progId="Equation.3">
                  <p:embed/>
                  <p:pic>
                    <p:nvPicPr>
                      <p:cNvPr id="573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313" y="1357298"/>
                        <a:ext cx="4758322"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3071810"/>
            <a:ext cx="9144000" cy="2954655"/>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L'ondelette mère peut être interprétée comme une sinusoïde fenêtrée et pondérée (comme l'ondelette de </a:t>
            </a:r>
            <a:r>
              <a:rPr lang="fr-FR" sz="2200" dirty="0" err="1">
                <a:solidFill>
                  <a:srgbClr val="00B050"/>
                </a:solidFill>
                <a:latin typeface="Times New Roman" pitchFamily="18" charset="0"/>
                <a:cs typeface="Times New Roman" pitchFamily="18" charset="0"/>
              </a:rPr>
              <a:t>Morlet</a:t>
            </a:r>
            <a:r>
              <a:rPr lang="fr-FR" sz="2200" dirty="0">
                <a:solidFill>
                  <a:srgbClr val="00B050"/>
                </a:solidFill>
                <a:latin typeface="Times New Roman" pitchFamily="18" charset="0"/>
                <a:cs typeface="Times New Roman" pitchFamily="18" charset="0"/>
              </a:rPr>
              <a:t>). Donc la transformée en ondelettes peut être considérée comme une sorte de transformée de Fourier à court terme.  </a:t>
            </a:r>
          </a:p>
          <a:p>
            <a:pPr algn="just"/>
            <a:endParaRPr lang="fr-FR" sz="2200" dirty="0">
              <a:solidFill>
                <a:srgbClr val="00B050"/>
              </a:solidFill>
              <a:latin typeface="Times New Roman" pitchFamily="18" charset="0"/>
              <a:cs typeface="Times New Roman" pitchFamily="18" charset="0"/>
            </a:endParaRPr>
          </a:p>
          <a:p>
            <a:pPr algn="just"/>
            <a:r>
              <a:rPr lang="fr-FR" sz="2200" dirty="0">
                <a:solidFill>
                  <a:srgbClr val="00B050"/>
                </a:solidFill>
                <a:latin typeface="Times New Roman" pitchFamily="18" charset="0"/>
                <a:cs typeface="Times New Roman" pitchFamily="18" charset="0"/>
              </a:rPr>
              <a:t>En effet, le paramètre d'échelle d'une transformée en ondelettes est analogue à la fréquence dans une transformée de Fourier.</a:t>
            </a:r>
          </a:p>
          <a:p>
            <a:endParaRPr lang="fr-FR" dirty="0"/>
          </a:p>
          <a:p>
            <a:endParaRPr lang="fr-FR" dirty="0"/>
          </a:p>
          <a:p>
            <a:endParaRPr lang="fr-FR" dirty="0"/>
          </a:p>
        </p:txBody>
      </p:sp>
      <p:sp>
        <p:nvSpPr>
          <p:cNvPr id="7" name="ZoneTexte 6"/>
          <p:cNvSpPr txBox="1"/>
          <p:nvPr/>
        </p:nvSpPr>
        <p:spPr>
          <a:xfrm>
            <a:off x="0" y="538159"/>
            <a:ext cx="9144000" cy="2462213"/>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Comme nous l’avons présenté au début de ce cours, la transformée en ondelettes continues est donnée par l’expression suivante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Le noyau de la transformée en ondelettes </a:t>
            </a:r>
            <a:r>
              <a:rPr lang="fr-FR" sz="2200" dirty="0">
                <a:solidFill>
                  <a:srgbClr val="0070C0"/>
                </a:solidFill>
                <a:latin typeface="Times New Roman" pitchFamily="18" charset="0"/>
                <a:cs typeface="Times New Roman" pitchFamily="18" charset="0"/>
                <a:sym typeface="Symbol"/>
              </a:rPr>
              <a:t>(t) </a:t>
            </a:r>
            <a:r>
              <a:rPr lang="fr-FR" sz="2200" dirty="0">
                <a:solidFill>
                  <a:srgbClr val="0070C0"/>
                </a:solidFill>
                <a:latin typeface="Times New Roman" pitchFamily="18" charset="0"/>
                <a:cs typeface="Times New Roman" pitchFamily="18" charset="0"/>
              </a:rPr>
              <a:t>est appelé l'ondelette mère (</a:t>
            </a:r>
            <a:r>
              <a:rPr lang="fr-FR" sz="2200" b="1" dirty="0">
                <a:solidFill>
                  <a:srgbClr val="FF0000"/>
                </a:solidFill>
                <a:latin typeface="Times New Roman" pitchFamily="18" charset="0"/>
                <a:cs typeface="Times New Roman" pitchFamily="18" charset="0"/>
              </a:rPr>
              <a:t>exemple </a:t>
            </a:r>
            <a:r>
              <a:rPr lang="fr-FR" sz="2200" b="1" dirty="0" err="1">
                <a:solidFill>
                  <a:srgbClr val="FF0000"/>
                </a:solidFill>
                <a:latin typeface="Times New Roman" pitchFamily="18" charset="0"/>
                <a:cs typeface="Times New Roman" pitchFamily="18" charset="0"/>
              </a:rPr>
              <a:t>Morlet</a:t>
            </a:r>
            <a:r>
              <a:rPr lang="fr-FR" sz="2200" b="1" dirty="0">
                <a:solidFill>
                  <a:srgbClr val="FF0000"/>
                </a:solidFill>
                <a:latin typeface="Times New Roman" pitchFamily="18" charset="0"/>
                <a:cs typeface="Times New Roman" pitchFamily="18" charset="0"/>
              </a:rPr>
              <a:t>, </a:t>
            </a:r>
            <a:r>
              <a:rPr lang="fr-FR" sz="2200" b="1" dirty="0" err="1">
                <a:solidFill>
                  <a:srgbClr val="FF0000"/>
                </a:solidFill>
                <a:latin typeface="Times New Roman" pitchFamily="18" charset="0"/>
                <a:cs typeface="Times New Roman" pitchFamily="18" charset="0"/>
              </a:rPr>
              <a:t>haar</a:t>
            </a:r>
            <a:r>
              <a:rPr lang="fr-FR" sz="2200" b="1" dirty="0">
                <a:solidFill>
                  <a:srgbClr val="FF000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 et il a généralement </a:t>
            </a:r>
            <a:r>
              <a:rPr lang="fr-FR" sz="2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 spectre à bande étroite</a:t>
            </a:r>
            <a:r>
              <a:rPr lang="fr-FR" sz="2200" dirty="0">
                <a:solidFill>
                  <a:srgbClr val="0070C0"/>
                </a:solidFill>
                <a:latin typeface="Times New Roman" pitchFamily="18" charset="0"/>
                <a:cs typeface="Times New Roman" pitchFamily="18" charset="0"/>
              </a:rPr>
              <a:t>.</a:t>
            </a:r>
          </a:p>
        </p:txBody>
      </p:sp>
      <p:pic>
        <p:nvPicPr>
          <p:cNvPr id="57347" name="Picture 3"/>
          <p:cNvPicPr>
            <a:picLocks noChangeAspect="1" noChangeArrowheads="1"/>
          </p:cNvPicPr>
          <p:nvPr/>
        </p:nvPicPr>
        <p:blipFill>
          <a:blip r:embed="rId5"/>
          <a:srcRect/>
          <a:stretch>
            <a:fillRect/>
          </a:stretch>
        </p:blipFill>
        <p:spPr bwMode="auto">
          <a:xfrm>
            <a:off x="428596" y="5214949"/>
            <a:ext cx="1357322" cy="1214447"/>
          </a:xfrm>
          <a:prstGeom prst="rect">
            <a:avLst/>
          </a:prstGeom>
          <a:noFill/>
          <a:ln w="9525">
            <a:noFill/>
            <a:miter lim="800000"/>
            <a:headEnd/>
            <a:tailEnd/>
          </a:ln>
          <a:effectLst/>
        </p:spPr>
      </p:pic>
      <p:pic>
        <p:nvPicPr>
          <p:cNvPr id="57348" name="Picture 4"/>
          <p:cNvPicPr>
            <a:picLocks noChangeAspect="1" noChangeArrowheads="1"/>
          </p:cNvPicPr>
          <p:nvPr/>
        </p:nvPicPr>
        <p:blipFill>
          <a:blip r:embed="rId6"/>
          <a:srcRect/>
          <a:stretch>
            <a:fillRect/>
          </a:stretch>
        </p:blipFill>
        <p:spPr bwMode="auto">
          <a:xfrm>
            <a:off x="2589395" y="5214950"/>
            <a:ext cx="2696985" cy="1143008"/>
          </a:xfrm>
          <a:prstGeom prst="rect">
            <a:avLst/>
          </a:prstGeom>
          <a:noFill/>
          <a:ln w="9525">
            <a:noFill/>
            <a:miter lim="800000"/>
            <a:headEnd/>
            <a:tailEnd/>
          </a:ln>
          <a:effectLst/>
        </p:spPr>
      </p:pic>
      <p:pic>
        <p:nvPicPr>
          <p:cNvPr id="57349" name="Picture 5"/>
          <p:cNvPicPr>
            <a:picLocks noChangeAspect="1" noChangeArrowheads="1"/>
          </p:cNvPicPr>
          <p:nvPr/>
        </p:nvPicPr>
        <p:blipFill>
          <a:blip r:embed="rId7"/>
          <a:srcRect/>
          <a:stretch>
            <a:fillRect/>
          </a:stretch>
        </p:blipFill>
        <p:spPr bwMode="auto">
          <a:xfrm>
            <a:off x="5286380" y="5214950"/>
            <a:ext cx="3886200" cy="1143008"/>
          </a:xfrm>
          <a:prstGeom prst="rect">
            <a:avLst/>
          </a:prstGeom>
          <a:noFill/>
          <a:ln w="9525">
            <a:noFill/>
            <a:miter lim="800000"/>
            <a:headEnd/>
            <a:tailEnd/>
          </a:ln>
          <a:effectLst/>
        </p:spPr>
      </p:pic>
      <p:sp>
        <p:nvSpPr>
          <p:cNvPr id="11" name="ZoneTexte 10"/>
          <p:cNvSpPr txBox="1"/>
          <p:nvPr/>
        </p:nvSpPr>
        <p:spPr>
          <a:xfrm>
            <a:off x="0" y="6500834"/>
            <a:ext cx="9144000" cy="400110"/>
          </a:xfrm>
          <a:prstGeom prst="rect">
            <a:avLst/>
          </a:prstGeom>
          <a:noFill/>
        </p:spPr>
        <p:txBody>
          <a:bodyPr wrap="square" rtlCol="0">
            <a:spAutoFit/>
          </a:bodyPr>
          <a:lstStyle/>
          <a:p>
            <a:r>
              <a:rPr lang="fr-FR" sz="2000" b="1" dirty="0">
                <a:solidFill>
                  <a:srgbClr val="002060"/>
                </a:solidFill>
                <a:latin typeface="Times New Roman" pitchFamily="18" charset="0"/>
                <a:cs typeface="Times New Roman" pitchFamily="18" charset="0"/>
              </a:rPr>
              <a:t> ondelette de </a:t>
            </a:r>
            <a:r>
              <a:rPr lang="fr-FR" sz="2000" b="1" dirty="0" err="1">
                <a:solidFill>
                  <a:srgbClr val="002060"/>
                </a:solidFill>
                <a:latin typeface="Times New Roman" pitchFamily="18" charset="0"/>
                <a:cs typeface="Times New Roman" pitchFamily="18" charset="0"/>
              </a:rPr>
              <a:t>Morlet</a:t>
            </a:r>
            <a:r>
              <a:rPr lang="fr-FR" sz="2000" b="1" dirty="0">
                <a:solidFill>
                  <a:srgbClr val="002060"/>
                </a:solidFill>
                <a:latin typeface="Times New Roman" pitchFamily="18" charset="0"/>
                <a:cs typeface="Times New Roman" pitchFamily="18" charset="0"/>
              </a:rPr>
              <a:t> </a:t>
            </a:r>
            <a:r>
              <a:rPr lang="fr-FR" sz="2000" b="1" dirty="0">
                <a:solidFill>
                  <a:srgbClr val="002060"/>
                </a:solidFill>
                <a:latin typeface="Times New Roman" pitchFamily="18" charset="0"/>
                <a:cs typeface="Times New Roman" pitchFamily="18" charset="0"/>
                <a:sym typeface="Symbol"/>
              </a:rPr>
              <a:t>(t)</a:t>
            </a:r>
            <a:r>
              <a:rPr lang="fr-FR" sz="2000" b="1" dirty="0">
                <a:latin typeface="Times New Roman" pitchFamily="18" charset="0"/>
                <a:cs typeface="Times New Roman" pitchFamily="18" charset="0"/>
                <a:sym typeface="Symbol"/>
              </a:rPr>
              <a:t>,  </a:t>
            </a:r>
            <a:r>
              <a:rPr lang="fr-FR" sz="2000" b="1" dirty="0">
                <a:solidFill>
                  <a:srgbClr val="0070C0"/>
                </a:solidFill>
                <a:latin typeface="Times New Roman" pitchFamily="18" charset="0"/>
                <a:cs typeface="Times New Roman" pitchFamily="18" charset="0"/>
              </a:rPr>
              <a:t>ondelette de </a:t>
            </a:r>
            <a:r>
              <a:rPr lang="fr-FR" sz="2000" b="1" dirty="0" err="1">
                <a:solidFill>
                  <a:srgbClr val="0070C0"/>
                </a:solidFill>
                <a:latin typeface="Times New Roman" pitchFamily="18" charset="0"/>
                <a:cs typeface="Times New Roman" pitchFamily="18" charset="0"/>
              </a:rPr>
              <a:t>Morlet</a:t>
            </a:r>
            <a:r>
              <a:rPr lang="fr-FR" sz="2000" b="1" dirty="0">
                <a:solidFill>
                  <a:srgbClr val="0070C0"/>
                </a:solidFill>
                <a:latin typeface="Times New Roman" pitchFamily="18" charset="0"/>
                <a:cs typeface="Times New Roman" pitchFamily="18" charset="0"/>
              </a:rPr>
              <a:t> </a:t>
            </a:r>
            <a:r>
              <a:rPr lang="fr-FR" sz="2000" b="1" dirty="0">
                <a:solidFill>
                  <a:srgbClr val="0070C0"/>
                </a:solidFill>
                <a:latin typeface="Times New Roman" pitchFamily="18" charset="0"/>
                <a:cs typeface="Times New Roman" pitchFamily="18" charset="0"/>
                <a:sym typeface="Symbol"/>
              </a:rPr>
              <a:t>(t/2</a:t>
            </a:r>
            <a:r>
              <a:rPr lang="fr-FR" sz="2000" b="1" dirty="0">
                <a:latin typeface="Times New Roman" pitchFamily="18" charset="0"/>
                <a:cs typeface="Times New Roman" pitchFamily="18" charset="0"/>
                <a:sym typeface="Symbol"/>
              </a:rPr>
              <a:t>),     </a:t>
            </a:r>
            <a:r>
              <a:rPr lang="fr-FR" sz="2000" b="1" dirty="0">
                <a:solidFill>
                  <a:srgbClr val="7030A0"/>
                </a:solidFill>
                <a:latin typeface="Times New Roman" pitchFamily="18" charset="0"/>
                <a:cs typeface="Times New Roman" pitchFamily="18" charset="0"/>
                <a:sym typeface="Symbol"/>
              </a:rPr>
              <a:t>o</a:t>
            </a:r>
            <a:r>
              <a:rPr lang="fr-FR" sz="2000" b="1" dirty="0">
                <a:solidFill>
                  <a:srgbClr val="7030A0"/>
                </a:solidFill>
                <a:latin typeface="Times New Roman" pitchFamily="18" charset="0"/>
                <a:cs typeface="Times New Roman" pitchFamily="18" charset="0"/>
              </a:rPr>
              <a:t>ndelette de </a:t>
            </a:r>
            <a:r>
              <a:rPr lang="fr-FR" sz="2000" b="1" dirty="0" err="1">
                <a:solidFill>
                  <a:srgbClr val="7030A0"/>
                </a:solidFill>
                <a:latin typeface="Times New Roman" pitchFamily="18" charset="0"/>
                <a:cs typeface="Times New Roman" pitchFamily="18" charset="0"/>
              </a:rPr>
              <a:t>Morlet</a:t>
            </a:r>
            <a:r>
              <a:rPr lang="fr-FR" sz="2000" b="1" dirty="0">
                <a:solidFill>
                  <a:srgbClr val="7030A0"/>
                </a:solidFill>
                <a:latin typeface="Times New Roman" pitchFamily="18" charset="0"/>
                <a:cs typeface="Times New Roman" pitchFamily="18" charset="0"/>
              </a:rPr>
              <a:t> </a:t>
            </a:r>
            <a:r>
              <a:rPr lang="fr-FR" sz="2000" b="1" dirty="0">
                <a:solidFill>
                  <a:srgbClr val="7030A0"/>
                </a:solidFill>
                <a:latin typeface="Times New Roman" pitchFamily="18" charset="0"/>
                <a:cs typeface="Times New Roman" pitchFamily="18" charset="0"/>
                <a:sym typeface="Symbol"/>
              </a:rPr>
              <a:t>(t/4)</a:t>
            </a:r>
            <a:endParaRPr lang="fr-FR" sz="2000" b="1" dirty="0">
              <a:solidFill>
                <a:srgbClr val="7030A0"/>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97</a:t>
            </a:fld>
            <a:endParaRPr lang="fr-F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graphicFrame>
        <p:nvGraphicFramePr>
          <p:cNvPr id="57346" name="Object 2"/>
          <p:cNvGraphicFramePr>
            <a:graphicFrameLocks noChangeAspect="1"/>
          </p:cNvGraphicFramePr>
          <p:nvPr/>
        </p:nvGraphicFramePr>
        <p:xfrm>
          <a:off x="2285984" y="857232"/>
          <a:ext cx="4758322" cy="928694"/>
        </p:xfrm>
        <a:graphic>
          <a:graphicData uri="http://schemas.openxmlformats.org/presentationml/2006/ole">
            <mc:AlternateContent xmlns:mc="http://schemas.openxmlformats.org/markup-compatibility/2006">
              <mc:Choice xmlns:v="urn:schemas-microsoft-com:vml" Requires="v">
                <p:oleObj spid="_x0000_s354332" name="Équation" r:id="rId3" imgW="2425680" imgH="469800" progId="Equation.3">
                  <p:embed/>
                </p:oleObj>
              </mc:Choice>
              <mc:Fallback>
                <p:oleObj name="Équation" r:id="rId3" imgW="2425680" imgH="469800" progId="Equation.3">
                  <p:embed/>
                  <p:pic>
                    <p:nvPicPr>
                      <p:cNvPr id="573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857232"/>
                        <a:ext cx="4758322"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2500306"/>
            <a:ext cx="9144000" cy="2462213"/>
          </a:xfrm>
          <a:prstGeom prst="rect">
            <a:avLst/>
          </a:prstGeom>
          <a:noFill/>
        </p:spPr>
        <p:txBody>
          <a:bodyPr wrap="square" rtlCol="0">
            <a:spAutoFit/>
          </a:bodyPr>
          <a:lstStyle/>
          <a:p>
            <a:pPr algn="just"/>
            <a:r>
              <a:rPr lang="fr-FR" sz="2200" dirty="0">
                <a:solidFill>
                  <a:srgbClr val="002060"/>
                </a:solidFill>
              </a:rPr>
              <a:t>La transformée en ondelette continue apparait donc comme un filtrage simultané de x(t) par des filtres dont les réponses </a:t>
            </a:r>
            <a:r>
              <a:rPr lang="fr-FR" sz="2200" dirty="0" err="1">
                <a:solidFill>
                  <a:srgbClr val="002060"/>
                </a:solidFill>
              </a:rPr>
              <a:t>impulsionnelles</a:t>
            </a:r>
            <a:r>
              <a:rPr lang="fr-FR" sz="2200" dirty="0">
                <a:solidFill>
                  <a:srgbClr val="002060"/>
                </a:solidFill>
              </a:rPr>
              <a:t> </a:t>
            </a:r>
            <a:r>
              <a:rPr lang="fr-FR" sz="2200" dirty="0">
                <a:solidFill>
                  <a:srgbClr val="002060"/>
                </a:solidFill>
                <a:sym typeface="Symbol"/>
              </a:rPr>
              <a:t>(t/a) présentent des échelles a différents  (effets de dilatation et d’élargissement de ces réponses </a:t>
            </a:r>
            <a:r>
              <a:rPr lang="fr-FR" sz="2200" dirty="0" err="1">
                <a:solidFill>
                  <a:srgbClr val="002060"/>
                </a:solidFill>
                <a:sym typeface="Symbol"/>
              </a:rPr>
              <a:t>impulsionnelles</a:t>
            </a:r>
            <a:r>
              <a:rPr lang="fr-FR" sz="2200" dirty="0">
                <a:solidFill>
                  <a:srgbClr val="002060"/>
                </a:solidFill>
                <a:sym typeface="Symbol"/>
              </a:rPr>
              <a:t> en fonction du facteur d’échelle a).</a:t>
            </a:r>
          </a:p>
          <a:p>
            <a:pPr algn="just"/>
            <a:r>
              <a:rPr lang="fr-FR" sz="2200" dirty="0">
                <a:solidFill>
                  <a:srgbClr val="00B050"/>
                </a:solidFill>
                <a:sym typeface="Symbol"/>
              </a:rPr>
              <a:t>En remplaçant (t/a)  par les réponses </a:t>
            </a:r>
            <a:r>
              <a:rPr lang="fr-FR" sz="2200" dirty="0" err="1">
                <a:solidFill>
                  <a:srgbClr val="00B050"/>
                </a:solidFill>
                <a:sym typeface="Symbol"/>
              </a:rPr>
              <a:t>impusionnelles</a:t>
            </a:r>
            <a:r>
              <a:rPr lang="fr-FR" sz="2200" dirty="0">
                <a:solidFill>
                  <a:srgbClr val="00B050"/>
                </a:solidFill>
                <a:sym typeface="Symbol"/>
              </a:rPr>
              <a:t> h(</a:t>
            </a:r>
            <a:r>
              <a:rPr lang="fr-FR" sz="2200" dirty="0" err="1">
                <a:solidFill>
                  <a:srgbClr val="00B050"/>
                </a:solidFill>
                <a:sym typeface="Symbol"/>
              </a:rPr>
              <a:t>na</a:t>
            </a:r>
            <a:r>
              <a:rPr lang="fr-FR" sz="2200" baseline="30000" dirty="0" err="1">
                <a:solidFill>
                  <a:srgbClr val="00B050"/>
                </a:solidFill>
                <a:sym typeface="Symbol"/>
              </a:rPr>
              <a:t>k</a:t>
            </a:r>
            <a:r>
              <a:rPr lang="fr-FR" sz="2200" dirty="0" err="1">
                <a:solidFill>
                  <a:srgbClr val="00B050"/>
                </a:solidFill>
                <a:sym typeface="Symbol"/>
              </a:rPr>
              <a:t>T</a:t>
            </a:r>
            <a:r>
              <a:rPr lang="fr-FR" sz="2200" dirty="0">
                <a:solidFill>
                  <a:srgbClr val="00B050"/>
                </a:solidFill>
                <a:sym typeface="Symbol"/>
              </a:rPr>
              <a:t>-t) et avec quelques changement de variables, nous pouvons réécrire cette transformée en ondelettes sous forme discrète par :</a:t>
            </a:r>
            <a:endParaRPr lang="fr-FR" sz="2200" dirty="0">
              <a:solidFill>
                <a:srgbClr val="00B050"/>
              </a:solidFill>
            </a:endParaRPr>
          </a:p>
        </p:txBody>
      </p:sp>
      <p:sp>
        <p:nvSpPr>
          <p:cNvPr id="12" name="ZoneTexte 11"/>
          <p:cNvSpPr txBox="1"/>
          <p:nvPr/>
        </p:nvSpPr>
        <p:spPr>
          <a:xfrm>
            <a:off x="32" y="1785926"/>
            <a:ext cx="9144000" cy="430887"/>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En réalité la transformée en ondelette continue est un produit de convolution.</a:t>
            </a:r>
          </a:p>
        </p:txBody>
      </p:sp>
      <p:graphicFrame>
        <p:nvGraphicFramePr>
          <p:cNvPr id="59396" name="Object 4"/>
          <p:cNvGraphicFramePr>
            <a:graphicFrameLocks noChangeAspect="1"/>
          </p:cNvGraphicFramePr>
          <p:nvPr/>
        </p:nvGraphicFramePr>
        <p:xfrm>
          <a:off x="1004888" y="5073668"/>
          <a:ext cx="6748462" cy="927100"/>
        </p:xfrm>
        <a:graphic>
          <a:graphicData uri="http://schemas.openxmlformats.org/presentationml/2006/ole">
            <mc:AlternateContent xmlns:mc="http://schemas.openxmlformats.org/markup-compatibility/2006">
              <mc:Choice xmlns:v="urn:schemas-microsoft-com:vml" Requires="v">
                <p:oleObj spid="_x0000_s354333" name="Équation" r:id="rId5" imgW="3441600" imgH="469800" progId="Equation.3">
                  <p:embed/>
                </p:oleObj>
              </mc:Choice>
              <mc:Fallback>
                <p:oleObj name="Équation" r:id="rId5" imgW="3441600" imgH="469800" progId="Equation.3">
                  <p:embed/>
                  <p:pic>
                    <p:nvPicPr>
                      <p:cNvPr id="5939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888" y="5073668"/>
                        <a:ext cx="6748462"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61436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Où n et k sont des entiers discrets et h() est l'ondelette mère, considérée ici comme une réponse </a:t>
            </a:r>
            <a:r>
              <a:rPr lang="fr-FR" sz="2200" dirty="0" err="1">
                <a:solidFill>
                  <a:srgbClr val="7030A0"/>
                </a:solidFill>
                <a:latin typeface="Times New Roman" pitchFamily="18" charset="0"/>
                <a:cs typeface="Times New Roman" pitchFamily="18" charset="0"/>
              </a:rPr>
              <a:t>impulsionnelle</a:t>
            </a:r>
            <a:r>
              <a:rPr lang="fr-FR" sz="2200" dirty="0">
                <a:solidFill>
                  <a:srgbClr val="7030A0"/>
                </a:solidFill>
                <a:latin typeface="Times New Roman" pitchFamily="18" charset="0"/>
                <a:cs typeface="Times New Roman" pitchFamily="18" charset="0"/>
              </a:rPr>
              <a:t> de filtre (continue).</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98</a:t>
            </a:fld>
            <a:endParaRPr lang="fr-F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8" name="ZoneTexte 7"/>
          <p:cNvSpPr txBox="1"/>
          <p:nvPr/>
        </p:nvSpPr>
        <p:spPr>
          <a:xfrm>
            <a:off x="0" y="1071546"/>
            <a:ext cx="9144000" cy="1446550"/>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Dans un banc de filtres en ondelettes discrètes, chaque signal de base est interprété comme la réponse </a:t>
            </a:r>
            <a:r>
              <a:rPr lang="fr-FR" sz="2200" dirty="0" err="1">
                <a:solidFill>
                  <a:srgbClr val="0070C0"/>
                </a:solidFill>
                <a:latin typeface="Times New Roman" pitchFamily="18" charset="0"/>
                <a:cs typeface="Times New Roman" pitchFamily="18" charset="0"/>
              </a:rPr>
              <a:t>impulsionnelle</a:t>
            </a:r>
            <a:r>
              <a:rPr lang="fr-FR" sz="2200" dirty="0">
                <a:solidFill>
                  <a:srgbClr val="0070C0"/>
                </a:solidFill>
                <a:latin typeface="Times New Roman" pitchFamily="18" charset="0"/>
                <a:cs typeface="Times New Roman" pitchFamily="18" charset="0"/>
              </a:rPr>
              <a:t> d'un filtre passe-bande dans un banc de filtres à Q constant (</a:t>
            </a:r>
            <a:r>
              <a:rPr lang="fr-FR" sz="2200" b="1" u="sng" dirty="0">
                <a:solidFill>
                  <a:srgbClr val="FF0000"/>
                </a:solidFill>
                <a:latin typeface="Times New Roman" pitchFamily="18" charset="0"/>
                <a:cs typeface="Times New Roman" pitchFamily="18" charset="0"/>
              </a:rPr>
              <a:t>constant-Q </a:t>
            </a:r>
            <a:r>
              <a:rPr lang="fr-FR" sz="2200" b="1" u="sng" dirty="0" err="1">
                <a:solidFill>
                  <a:srgbClr val="FF0000"/>
                </a:solidFill>
                <a:latin typeface="Times New Roman" pitchFamily="18" charset="0"/>
                <a:cs typeface="Times New Roman" pitchFamily="18" charset="0"/>
              </a:rPr>
              <a:t>filter</a:t>
            </a:r>
            <a:r>
              <a:rPr lang="fr-FR" sz="2200" b="1" u="sng" dirty="0">
                <a:solidFill>
                  <a:srgbClr val="FF0000"/>
                </a:solidFill>
                <a:latin typeface="Times New Roman" pitchFamily="18" charset="0"/>
                <a:cs typeface="Times New Roman" pitchFamily="18" charset="0"/>
              </a:rPr>
              <a:t> </a:t>
            </a:r>
            <a:r>
              <a:rPr lang="fr-FR" sz="2200" b="1" u="sng" dirty="0" err="1">
                <a:solidFill>
                  <a:srgbClr val="FF0000"/>
                </a:solidFill>
                <a:latin typeface="Times New Roman" pitchFamily="18" charset="0"/>
                <a:cs typeface="Times New Roman" pitchFamily="18" charset="0"/>
              </a:rPr>
              <a:t>bank</a:t>
            </a:r>
            <a:r>
              <a:rPr lang="fr-FR" sz="2200" b="1" u="sng" dirty="0">
                <a:solidFill>
                  <a:srgbClr val="FF000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 : liée principalement à la transformée en ondelettes de </a:t>
            </a:r>
            <a:r>
              <a:rPr lang="fr-FR" sz="2200" dirty="0" err="1">
                <a:solidFill>
                  <a:srgbClr val="002060"/>
                </a:solidFill>
                <a:latin typeface="Times New Roman" pitchFamily="18" charset="0"/>
                <a:cs typeface="Times New Roman" pitchFamily="18" charset="0"/>
              </a:rPr>
              <a:t>Morlet</a:t>
            </a:r>
            <a:r>
              <a:rPr lang="fr-FR" sz="2200" dirty="0">
                <a:solidFill>
                  <a:srgbClr val="0070C0"/>
                </a:solidFill>
                <a:latin typeface="Times New Roman" pitchFamily="18" charset="0"/>
                <a:cs typeface="Times New Roman" pitchFamily="18" charset="0"/>
              </a:rPr>
              <a:t>) représentés par :</a:t>
            </a:r>
          </a:p>
        </p:txBody>
      </p:sp>
      <p:graphicFrame>
        <p:nvGraphicFramePr>
          <p:cNvPr id="11" name="Objet 10"/>
          <p:cNvGraphicFramePr>
            <a:graphicFrameLocks noChangeAspect="1"/>
          </p:cNvGraphicFramePr>
          <p:nvPr/>
        </p:nvGraphicFramePr>
        <p:xfrm>
          <a:off x="285720" y="3071810"/>
          <a:ext cx="3478911" cy="936630"/>
        </p:xfrm>
        <a:graphic>
          <a:graphicData uri="http://schemas.openxmlformats.org/presentationml/2006/ole">
            <mc:AlternateContent xmlns:mc="http://schemas.openxmlformats.org/markup-compatibility/2006">
              <mc:Choice xmlns:v="urn:schemas-microsoft-com:vml" Requires="v">
                <p:oleObj spid="_x0000_s355356" name="Équation" r:id="rId3" imgW="1650960" imgH="444240" progId="Equation.3">
                  <p:embed/>
                </p:oleObj>
              </mc:Choice>
              <mc:Fallback>
                <p:oleObj name="Équation" r:id="rId3" imgW="1650960" imgH="444240" progId="Equation.3">
                  <p:embed/>
                  <p:pic>
                    <p:nvPicPr>
                      <p:cNvPr id="11" name="Obje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3071810"/>
                        <a:ext cx="3478911" cy="936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nvGraphicFramePr>
        <p:xfrm>
          <a:off x="5816600" y="3071810"/>
          <a:ext cx="3036888" cy="636588"/>
        </p:xfrm>
        <a:graphic>
          <a:graphicData uri="http://schemas.openxmlformats.org/presentationml/2006/ole">
            <mc:AlternateContent xmlns:mc="http://schemas.openxmlformats.org/markup-compatibility/2006">
              <mc:Choice xmlns:v="urn:schemas-microsoft-com:vml" Requires="v">
                <p:oleObj spid="_x0000_s355357" name="Équation" r:id="rId5" imgW="1333440" imgH="279360" progId="Equation.3">
                  <p:embed/>
                </p:oleObj>
              </mc:Choice>
              <mc:Fallback>
                <p:oleObj name="Équation" r:id="rId5" imgW="1333440" imgH="279360" progId="Equation.3">
                  <p:embed/>
                  <p:pic>
                    <p:nvPicPr>
                      <p:cNvPr id="13" name="Obje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3071810"/>
                        <a:ext cx="3036888"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214282" y="2643182"/>
            <a:ext cx="3571900"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Domaine temporel</a:t>
            </a:r>
          </a:p>
        </p:txBody>
      </p:sp>
      <p:sp>
        <p:nvSpPr>
          <p:cNvPr id="16" name="ZoneTexte 15"/>
          <p:cNvSpPr txBox="1"/>
          <p:nvPr/>
        </p:nvSpPr>
        <p:spPr>
          <a:xfrm>
            <a:off x="5429256" y="2643182"/>
            <a:ext cx="3571900"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Domaine fréquentiel</a:t>
            </a:r>
          </a:p>
        </p:txBody>
      </p:sp>
      <p:sp>
        <p:nvSpPr>
          <p:cNvPr id="17" name="ZoneTexte 16"/>
          <p:cNvSpPr txBox="1"/>
          <p:nvPr/>
        </p:nvSpPr>
        <p:spPr>
          <a:xfrm>
            <a:off x="0" y="4392706"/>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Ainsi, le filtre </a:t>
            </a:r>
            <a:r>
              <a:rPr lang="fr-FR" sz="2200" dirty="0" err="1">
                <a:solidFill>
                  <a:srgbClr val="7030A0"/>
                </a:solidFill>
                <a:latin typeface="Times New Roman" pitchFamily="18" charset="0"/>
                <a:cs typeface="Times New Roman" pitchFamily="18" charset="0"/>
              </a:rPr>
              <a:t>k</a:t>
            </a:r>
            <a:r>
              <a:rPr lang="fr-FR" sz="2200" baseline="30000" dirty="0" err="1">
                <a:solidFill>
                  <a:srgbClr val="7030A0"/>
                </a:solidFill>
                <a:latin typeface="Times New Roman" pitchFamily="18" charset="0"/>
                <a:cs typeface="Times New Roman" pitchFamily="18" charset="0"/>
              </a:rPr>
              <a:t>ème</a:t>
            </a:r>
            <a:r>
              <a:rPr lang="fr-FR" sz="2200" dirty="0">
                <a:solidFill>
                  <a:srgbClr val="7030A0"/>
                </a:solidFill>
                <a:latin typeface="Times New Roman" pitchFamily="18" charset="0"/>
                <a:cs typeface="Times New Roman" pitchFamily="18" charset="0"/>
              </a:rPr>
              <a:t> canal </a:t>
            </a:r>
            <a:r>
              <a:rPr lang="fr-FR" sz="2200" dirty="0" err="1">
                <a:solidFill>
                  <a:srgbClr val="7030A0"/>
                </a:solidFill>
                <a:latin typeface="Times New Roman" pitchFamily="18" charset="0"/>
                <a:cs typeface="Times New Roman" pitchFamily="18" charset="0"/>
              </a:rPr>
              <a:t>H</a:t>
            </a:r>
            <a:r>
              <a:rPr lang="fr-FR" sz="2200" baseline="-25000" dirty="0" err="1">
                <a:solidFill>
                  <a:srgbClr val="7030A0"/>
                </a:solidFill>
                <a:latin typeface="Times New Roman" pitchFamily="18" charset="0"/>
                <a:cs typeface="Times New Roman" pitchFamily="18" charset="0"/>
              </a:rPr>
              <a:t>k</a:t>
            </a:r>
            <a:r>
              <a:rPr lang="fr-FR" sz="2200" dirty="0">
                <a:solidFill>
                  <a:srgbClr val="7030A0"/>
                </a:solidFill>
                <a:latin typeface="Times New Roman" pitchFamily="18" charset="0"/>
                <a:cs typeface="Times New Roman" pitchFamily="18" charset="0"/>
              </a:rPr>
              <a:t>(</a:t>
            </a:r>
            <a:r>
              <a:rPr lang="fr-FR" sz="2200" dirty="0">
                <a:solidFill>
                  <a:srgbClr val="7030A0"/>
                </a:solidFill>
                <a:latin typeface="Times New Roman" pitchFamily="18" charset="0"/>
                <a:cs typeface="Times New Roman" pitchFamily="18" charset="0"/>
                <a:sym typeface="Symbol"/>
              </a:rPr>
              <a:t>)</a:t>
            </a:r>
            <a:r>
              <a:rPr lang="fr-FR" sz="2200" dirty="0">
                <a:solidFill>
                  <a:srgbClr val="7030A0"/>
                </a:solidFill>
                <a:latin typeface="Times New Roman" pitchFamily="18" charset="0"/>
                <a:cs typeface="Times New Roman" pitchFamily="18" charset="0"/>
              </a:rPr>
              <a:t> est obtenu en mettant à l'échelle de fréquence (et en normalisant l'énergie) le filtre du canal 0 H</a:t>
            </a:r>
            <a:r>
              <a:rPr lang="fr-FR" sz="2200" baseline="-25000" dirty="0">
                <a:solidFill>
                  <a:srgbClr val="7030A0"/>
                </a:solidFill>
                <a:latin typeface="Times New Roman" pitchFamily="18" charset="0"/>
                <a:cs typeface="Times New Roman" pitchFamily="18" charset="0"/>
              </a:rPr>
              <a:t>0</a:t>
            </a:r>
            <a:r>
              <a:rPr lang="fr-FR" sz="2200" dirty="0">
                <a:solidFill>
                  <a:srgbClr val="7030A0"/>
                </a:solidFill>
                <a:latin typeface="Times New Roman" pitchFamily="18" charset="0"/>
                <a:cs typeface="Times New Roman" pitchFamily="18" charset="0"/>
              </a:rPr>
              <a:t>(</a:t>
            </a:r>
            <a:r>
              <a:rPr lang="fr-FR" sz="2200" dirty="0">
                <a:solidFill>
                  <a:srgbClr val="7030A0"/>
                </a:solidFill>
                <a:latin typeface="Times New Roman" pitchFamily="18" charset="0"/>
                <a:cs typeface="Times New Roman" pitchFamily="18" charset="0"/>
                <a:sym typeface="Symbol"/>
              </a:rPr>
              <a:t>)</a:t>
            </a:r>
            <a:r>
              <a:rPr lang="fr-FR" sz="2200" dirty="0">
                <a:solidFill>
                  <a:srgbClr val="7030A0"/>
                </a:solidFill>
                <a:latin typeface="Times New Roman" pitchFamily="18" charset="0"/>
                <a:cs typeface="Times New Roman" pitchFamily="18" charset="0"/>
              </a:rPr>
              <a:t>. Le facteur d'échelle de fréquence est bien entendu égal à l'inverse du facteur temps-échelle.</a:t>
            </a:r>
          </a:p>
        </p:txBody>
      </p:sp>
      <p:sp>
        <p:nvSpPr>
          <p:cNvPr id="18" name="Espace réservé du numéro de diapositive 17"/>
          <p:cNvSpPr>
            <a:spLocks noGrp="1"/>
          </p:cNvSpPr>
          <p:nvPr>
            <p:ph type="sldNum" sz="quarter" idx="12"/>
          </p:nvPr>
        </p:nvSpPr>
        <p:spPr/>
        <p:txBody>
          <a:bodyPr/>
          <a:lstStyle/>
          <a:p>
            <a:fld id="{2D849293-9FFB-455D-8E04-D5321DD3C202}" type="slidenum">
              <a:rPr lang="fr-FR" smtClean="0"/>
              <a:pPr/>
              <a:t>99</a:t>
            </a:fld>
            <a:endParaRPr lang="fr-FR"/>
          </a:p>
        </p:txBody>
      </p:sp>
      <p:sp>
        <p:nvSpPr>
          <p:cNvPr id="19" name="ZoneTexte 18"/>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BANCS DE FILTRES DISCRETS</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4317</TotalTime>
  <Words>8033</Words>
  <Application>Microsoft Office PowerPoint</Application>
  <PresentationFormat>Affichage à l'écran (4:3)</PresentationFormat>
  <Paragraphs>1101</Paragraphs>
  <Slides>125</Slides>
  <Notes>12</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2</vt:i4>
      </vt:variant>
      <vt:variant>
        <vt:lpstr>Titres des diapositives</vt:lpstr>
      </vt:variant>
      <vt:variant>
        <vt:i4>125</vt:i4>
      </vt:variant>
    </vt:vector>
  </HeadingPairs>
  <TitlesOfParts>
    <vt:vector size="138" baseType="lpstr">
      <vt:lpstr>Arial</vt:lpstr>
      <vt:lpstr>Bookman Old Style</vt:lpstr>
      <vt:lpstr>Calibri</vt:lpstr>
      <vt:lpstr>Cambria Math</vt:lpstr>
      <vt:lpstr>Comic Sans MS</vt:lpstr>
      <vt:lpstr>Helvetica</vt:lpstr>
      <vt:lpstr>Symbol</vt:lpstr>
      <vt:lpstr>Tahoma</vt:lpstr>
      <vt:lpstr>Times New Roman</vt:lpstr>
      <vt:lpstr>Wingdings</vt:lpstr>
      <vt:lpstr>Thème Office</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vt:lpstr>
      <vt:lpstr>Exemple</vt:lpstr>
      <vt:lpstr>Exemple</vt:lpstr>
      <vt:lpstr>Exemple</vt:lpstr>
      <vt:lpstr>Exemple</vt:lpstr>
      <vt:lpstr>Exemple</vt:lpstr>
      <vt:lpstr>Exemple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102</cp:revision>
  <dcterms:created xsi:type="dcterms:W3CDTF">2020-06-12T13:29:22Z</dcterms:created>
  <dcterms:modified xsi:type="dcterms:W3CDTF">2021-01-18T08:42:31Z</dcterms:modified>
</cp:coreProperties>
</file>