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2"/>
  </p:notesMasterIdLst>
  <p:sldIdLst>
    <p:sldId id="256" r:id="rId2"/>
    <p:sldId id="405" r:id="rId3"/>
    <p:sldId id="340" r:id="rId4"/>
    <p:sldId id="352" r:id="rId5"/>
    <p:sldId id="353" r:id="rId6"/>
    <p:sldId id="357" r:id="rId7"/>
    <p:sldId id="360" r:id="rId8"/>
    <p:sldId id="361" r:id="rId9"/>
    <p:sldId id="286" r:id="rId10"/>
    <p:sldId id="288" r:id="rId11"/>
    <p:sldId id="289" r:id="rId12"/>
    <p:sldId id="298" r:id="rId13"/>
    <p:sldId id="299" r:id="rId14"/>
    <p:sldId id="300" r:id="rId15"/>
    <p:sldId id="388" r:id="rId16"/>
    <p:sldId id="390" r:id="rId17"/>
    <p:sldId id="407" r:id="rId18"/>
    <p:sldId id="410" r:id="rId19"/>
    <p:sldId id="411" r:id="rId20"/>
    <p:sldId id="408" r:id="rId21"/>
    <p:sldId id="409" r:id="rId22"/>
    <p:sldId id="389" r:id="rId23"/>
    <p:sldId id="342" r:id="rId24"/>
    <p:sldId id="344" r:id="rId25"/>
    <p:sldId id="343" r:id="rId26"/>
    <p:sldId id="391" r:id="rId27"/>
    <p:sldId id="393" r:id="rId28"/>
    <p:sldId id="394" r:id="rId29"/>
    <p:sldId id="396" r:id="rId30"/>
    <p:sldId id="397" r:id="rId31"/>
    <p:sldId id="305" r:id="rId32"/>
    <p:sldId id="306" r:id="rId33"/>
    <p:sldId id="398" r:id="rId34"/>
    <p:sldId id="307" r:id="rId35"/>
    <p:sldId id="292" r:id="rId36"/>
    <p:sldId id="345" r:id="rId37"/>
    <p:sldId id="412" r:id="rId38"/>
    <p:sldId id="413" r:id="rId39"/>
    <p:sldId id="414" r:id="rId40"/>
    <p:sldId id="309" r:id="rId41"/>
    <p:sldId id="310" r:id="rId42"/>
    <p:sldId id="336" r:id="rId43"/>
    <p:sldId id="312" r:id="rId44"/>
    <p:sldId id="348" r:id="rId45"/>
    <p:sldId id="346" r:id="rId46"/>
    <p:sldId id="349" r:id="rId47"/>
    <p:sldId id="314" r:id="rId48"/>
    <p:sldId id="313" r:id="rId49"/>
    <p:sldId id="395" r:id="rId50"/>
    <p:sldId id="315" r:id="rId51"/>
    <p:sldId id="325" r:id="rId52"/>
    <p:sldId id="401" r:id="rId53"/>
    <p:sldId id="351" r:id="rId54"/>
    <p:sldId id="323" r:id="rId55"/>
    <p:sldId id="403" r:id="rId56"/>
    <p:sldId id="337" r:id="rId57"/>
    <p:sldId id="334" r:id="rId58"/>
    <p:sldId id="328" r:id="rId59"/>
    <p:sldId id="404" r:id="rId60"/>
    <p:sldId id="406" r:id="rId6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666633"/>
    <a:srgbClr val="834D8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08" y="-21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17.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3.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42.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46.wmf"/><Relationship Id="rId1" Type="http://schemas.openxmlformats.org/officeDocument/2006/relationships/image" Target="../media/image45.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 Id="rId4" Type="http://schemas.openxmlformats.org/officeDocument/2006/relationships/image" Target="../media/image50.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 Id="rId4" Type="http://schemas.openxmlformats.org/officeDocument/2006/relationships/image" Target="../media/image54.w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55.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30.vml.rels><?xml version="1.0" encoding="UTF-8" standalone="yes"?>
<Relationships xmlns="http://schemas.openxmlformats.org/package/2006/relationships"><Relationship Id="rId2" Type="http://schemas.openxmlformats.org/officeDocument/2006/relationships/image" Target="../media/image63.wmf"/><Relationship Id="rId1" Type="http://schemas.openxmlformats.org/officeDocument/2006/relationships/image" Target="../media/image62.wmf"/></Relationships>
</file>

<file path=ppt/drawings/_rels/vmlDrawing31.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33.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17.wmf"/></Relationships>
</file>

<file path=ppt/drawings/_rels/vmlDrawing34.vml.rels><?xml version="1.0" encoding="UTF-8" standalone="yes"?>
<Relationships xmlns="http://schemas.openxmlformats.org/package/2006/relationships"><Relationship Id="rId8"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3.wmf"/><Relationship Id="rId2" Type="http://schemas.openxmlformats.org/officeDocument/2006/relationships/image" Target="../media/image63.wmf"/><Relationship Id="rId1" Type="http://schemas.openxmlformats.org/officeDocument/2006/relationships/image" Target="../media/image68.wmf"/><Relationship Id="rId6" Type="http://schemas.openxmlformats.org/officeDocument/2006/relationships/image" Target="../media/image72.wmf"/><Relationship Id="rId5" Type="http://schemas.openxmlformats.org/officeDocument/2006/relationships/image" Target="../media/image71.wmf"/><Relationship Id="rId4" Type="http://schemas.openxmlformats.org/officeDocument/2006/relationships/image" Target="../media/image70.wmf"/></Relationships>
</file>

<file path=ppt/drawings/_rels/vmlDrawing35.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75.wmf"/><Relationship Id="rId4" Type="http://schemas.openxmlformats.org/officeDocument/2006/relationships/image" Target="../media/image78.wmf"/></Relationships>
</file>

<file path=ppt/drawings/_rels/vmlDrawing36.vml.rels><?xml version="1.0" encoding="UTF-8" standalone="yes"?>
<Relationships xmlns="http://schemas.openxmlformats.org/package/2006/relationships"><Relationship Id="rId2" Type="http://schemas.openxmlformats.org/officeDocument/2006/relationships/image" Target="../media/image65.wmf"/><Relationship Id="rId1" Type="http://schemas.openxmlformats.org/officeDocument/2006/relationships/image" Target="../media/image32.wmf"/></Relationships>
</file>

<file path=ppt/drawings/_rels/vmlDrawing37.vml.rels><?xml version="1.0" encoding="UTF-8" standalone="yes"?>
<Relationships xmlns="http://schemas.openxmlformats.org/package/2006/relationships"><Relationship Id="rId1" Type="http://schemas.openxmlformats.org/officeDocument/2006/relationships/image" Target="../media/image79.wmf"/></Relationships>
</file>

<file path=ppt/drawings/_rels/vmlDrawing38.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39.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3B6CB3-3831-4A54-B295-24F7CC8368CD}" type="datetimeFigureOut">
              <a:rPr lang="fr-FR" smtClean="0"/>
              <a:pPr/>
              <a:t>08/05/2021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BCFCF1-0A87-4F84-984C-D03405FA1289}"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189FBF4B-8180-4D0A-B08E-2CE42C4C7064}" type="datetime1">
              <a:rPr lang="fr-FR" smtClean="0"/>
              <a:pPr/>
              <a:t>08/05/2021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FAF15A1-7F6F-4490-9224-6D3DC9667D85}" type="datetime1">
              <a:rPr lang="fr-FR" smtClean="0"/>
              <a:pPr/>
              <a:t>08/05/2021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1CB5CDD-5F19-41A7-9298-EE68F5EB8F4D}" type="datetime1">
              <a:rPr lang="fr-FR" smtClean="0"/>
              <a:pPr/>
              <a:t>08/05/2021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AE85161-9709-4634-950A-5205D85B52B1}" type="datetime1">
              <a:rPr lang="fr-FR" smtClean="0"/>
              <a:pPr/>
              <a:t>08/05/2021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FE9CB4EF-CDC0-48A2-B23E-5F53DB3C2A8A}" type="datetime1">
              <a:rPr lang="fr-FR" smtClean="0"/>
              <a:pPr/>
              <a:t>08/05/2021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5ECC94C3-D343-4567-B3D4-07BA3274F206}" type="datetime1">
              <a:rPr lang="fr-FR" smtClean="0"/>
              <a:pPr/>
              <a:t>08/05/2021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1AA6C23-2169-49C1-92A6-063DC72BF38F}" type="datetime1">
              <a:rPr lang="fr-FR" smtClean="0"/>
              <a:pPr/>
              <a:t>08/05/2021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8A0A116A-39A4-4685-80B0-9C858C3E19FE}" type="datetime1">
              <a:rPr lang="fr-FR" smtClean="0"/>
              <a:pPr/>
              <a:t>08/05/2021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99FDE7C-3FDE-4866-BBB2-D0475B61E8F1}" type="datetime1">
              <a:rPr lang="fr-FR" smtClean="0"/>
              <a:pPr/>
              <a:t>08/05/2021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445224D-F7F6-4BB9-9498-9B89A8CDF129}" type="datetime1">
              <a:rPr lang="fr-FR" smtClean="0"/>
              <a:pPr/>
              <a:t>08/05/2021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60BC4E55-ACA7-40B7-AB75-E978492D01B4}" type="datetime1">
              <a:rPr lang="fr-FR" smtClean="0"/>
              <a:pPr/>
              <a:t>08/05/2021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39E19B8-B707-45A9-818F-56E77DE860CA}" type="slidenum">
              <a:rPr lang="fr-FR" smtClean="0"/>
              <a:pPr/>
              <a:t>‹N°›</a:t>
            </a:fld>
            <a:endParaRPr lang="fr-FR"/>
          </a:p>
        </p:txBody>
      </p:sp>
    </p:spTree>
  </p:cSld>
  <p:clrMapOvr>
    <a:masterClrMapping/>
  </p:clrMapOvr>
  <p:transition advTm="15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1F724E-1EEE-47E3-95A3-4BFD072C70F8}" type="datetime1">
              <a:rPr lang="fr-FR" smtClean="0"/>
              <a:pPr/>
              <a:t>08/05/2021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9E19B8-B707-45A9-818F-56E77DE860C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Tm="15000"/>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2.v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3.vml"/><Relationship Id="rId4" Type="http://schemas.openxmlformats.org/officeDocument/2006/relationships/oleObject" Target="../embeddings/oleObject5.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xml"/><Relationship Id="rId1" Type="http://schemas.openxmlformats.org/officeDocument/2006/relationships/vmlDrawing" Target="../drawings/vmlDrawing4.vml"/><Relationship Id="rId4" Type="http://schemas.openxmlformats.org/officeDocument/2006/relationships/oleObject" Target="../embeddings/oleObject7.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xml"/><Relationship Id="rId1" Type="http://schemas.openxmlformats.org/officeDocument/2006/relationships/vmlDrawing" Target="../drawings/vmlDrawing5.vml"/><Relationship Id="rId4" Type="http://schemas.openxmlformats.org/officeDocument/2006/relationships/oleObject" Target="../embeddings/oleObject9.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1.xml"/><Relationship Id="rId1" Type="http://schemas.openxmlformats.org/officeDocument/2006/relationships/vmlDrawing" Target="../drawings/vmlDrawing6.vml"/><Relationship Id="rId4" Type="http://schemas.openxmlformats.org/officeDocument/2006/relationships/oleObject" Target="../embeddings/oleObject11.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xml"/><Relationship Id="rId1" Type="http://schemas.openxmlformats.org/officeDocument/2006/relationships/vmlDrawing" Target="../drawings/vmlDrawing7.vml"/><Relationship Id="rId4" Type="http://schemas.openxmlformats.org/officeDocument/2006/relationships/oleObject" Target="../embeddings/oleObject13.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1.xml"/><Relationship Id="rId1" Type="http://schemas.openxmlformats.org/officeDocument/2006/relationships/vmlDrawing" Target="../drawings/vmlDrawing8.vml"/><Relationship Id="rId4" Type="http://schemas.openxmlformats.org/officeDocument/2006/relationships/oleObject" Target="../embeddings/oleObject15.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1.xml"/><Relationship Id="rId1" Type="http://schemas.openxmlformats.org/officeDocument/2006/relationships/vmlDrawing" Target="../drawings/vmlDrawing9.vml"/><Relationship Id="rId6" Type="http://schemas.openxmlformats.org/officeDocument/2006/relationships/oleObject" Target="../embeddings/oleObject19.bin"/><Relationship Id="rId5" Type="http://schemas.openxmlformats.org/officeDocument/2006/relationships/oleObject" Target="../embeddings/oleObject18.bin"/><Relationship Id="rId4" Type="http://schemas.openxmlformats.org/officeDocument/2006/relationships/oleObject" Target="../embeddings/oleObject17.bin"/></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1.xml"/><Relationship Id="rId1" Type="http://schemas.openxmlformats.org/officeDocument/2006/relationships/vmlDrawing" Target="../drawings/vmlDrawing10.v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1.xml"/><Relationship Id="rId1" Type="http://schemas.openxmlformats.org/officeDocument/2006/relationships/vmlDrawing" Target="../drawings/vmlDrawing11.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1.xml"/><Relationship Id="rId1" Type="http://schemas.openxmlformats.org/officeDocument/2006/relationships/vmlDrawing" Target="../drawings/vmlDrawing12.v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1.xml"/><Relationship Id="rId1" Type="http://schemas.openxmlformats.org/officeDocument/2006/relationships/vmlDrawing" Target="../drawings/vmlDrawing13.v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1.xml"/><Relationship Id="rId1" Type="http://schemas.openxmlformats.org/officeDocument/2006/relationships/vmlDrawing" Target="../drawings/vmlDrawing14.v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1.xml"/><Relationship Id="rId1" Type="http://schemas.openxmlformats.org/officeDocument/2006/relationships/vmlDrawing" Target="../drawings/vmlDrawing15.vml"/><Relationship Id="rId4" Type="http://schemas.openxmlformats.org/officeDocument/2006/relationships/oleObject" Target="../embeddings/oleObject26.bin"/></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1.xml"/><Relationship Id="rId1" Type="http://schemas.openxmlformats.org/officeDocument/2006/relationships/vmlDrawing" Target="../drawings/vmlDrawing16.v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1.xml"/><Relationship Id="rId1" Type="http://schemas.openxmlformats.org/officeDocument/2006/relationships/vmlDrawing" Target="../drawings/vmlDrawing17.vml"/><Relationship Id="rId4" Type="http://schemas.openxmlformats.org/officeDocument/2006/relationships/oleObject" Target="../embeddings/oleObject29.bin"/></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7.xml"/><Relationship Id="rId1" Type="http://schemas.openxmlformats.org/officeDocument/2006/relationships/vmlDrawing" Target="../drawings/vmlDrawing18.v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7.xml"/><Relationship Id="rId1" Type="http://schemas.openxmlformats.org/officeDocument/2006/relationships/vmlDrawing" Target="../drawings/vmlDrawing19.v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1.xml"/><Relationship Id="rId1" Type="http://schemas.openxmlformats.org/officeDocument/2006/relationships/vmlDrawing" Target="../drawings/vmlDrawing20.vml"/><Relationship Id="rId6" Type="http://schemas.openxmlformats.org/officeDocument/2006/relationships/oleObject" Target="../embeddings/oleObject35.bin"/><Relationship Id="rId5" Type="http://schemas.openxmlformats.org/officeDocument/2006/relationships/oleObject" Target="../embeddings/oleObject34.bin"/><Relationship Id="rId4" Type="http://schemas.openxmlformats.org/officeDocument/2006/relationships/oleObject" Target="../embeddings/oleObject33.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1.xml"/><Relationship Id="rId1" Type="http://schemas.openxmlformats.org/officeDocument/2006/relationships/vmlDrawing" Target="../drawings/vmlDrawing21.v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1.xml"/><Relationship Id="rId1" Type="http://schemas.openxmlformats.org/officeDocument/2006/relationships/vmlDrawing" Target="../drawings/vmlDrawing22.v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1.xml"/><Relationship Id="rId1" Type="http://schemas.openxmlformats.org/officeDocument/2006/relationships/vmlDrawing" Target="../drawings/vmlDrawing23.vml"/></Relationships>
</file>

<file path=ppt/slides/_rels/slide35.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slideLayout" Target="../slideLayouts/slideLayout1.xml"/><Relationship Id="rId1" Type="http://schemas.openxmlformats.org/officeDocument/2006/relationships/vmlDrawing" Target="../drawings/vmlDrawing24.vml"/><Relationship Id="rId4" Type="http://schemas.openxmlformats.org/officeDocument/2006/relationships/oleObject" Target="../embeddings/oleObject39.bin"/></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7.xml"/><Relationship Id="rId1" Type="http://schemas.openxmlformats.org/officeDocument/2006/relationships/vmlDrawing" Target="../drawings/vmlDrawing25.vml"/><Relationship Id="rId4" Type="http://schemas.openxmlformats.org/officeDocument/2006/relationships/oleObject" Target="../embeddings/oleObject41.bin"/></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7.xml"/><Relationship Id="rId1" Type="http://schemas.openxmlformats.org/officeDocument/2006/relationships/vmlDrawing" Target="../drawings/vmlDrawing26.vml"/><Relationship Id="rId6" Type="http://schemas.openxmlformats.org/officeDocument/2006/relationships/oleObject" Target="../embeddings/oleObject45.bin"/><Relationship Id="rId5" Type="http://schemas.openxmlformats.org/officeDocument/2006/relationships/oleObject" Target="../embeddings/oleObject44.bin"/><Relationship Id="rId4" Type="http://schemas.openxmlformats.org/officeDocument/2006/relationships/oleObject" Target="../embeddings/oleObject43.bin"/></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1.xml"/><Relationship Id="rId1" Type="http://schemas.openxmlformats.org/officeDocument/2006/relationships/vmlDrawing" Target="../drawings/vmlDrawing27.vml"/><Relationship Id="rId6" Type="http://schemas.openxmlformats.org/officeDocument/2006/relationships/oleObject" Target="../embeddings/oleObject49.bin"/><Relationship Id="rId5" Type="http://schemas.openxmlformats.org/officeDocument/2006/relationships/oleObject" Target="../embeddings/oleObject48.bin"/><Relationship Id="rId4" Type="http://schemas.openxmlformats.org/officeDocument/2006/relationships/oleObject" Target="../embeddings/oleObject47.bin"/></Relationships>
</file>

<file path=ppt/slides/_rels/slide41.xml.rels><?xml version="1.0" encoding="UTF-8" standalone="yes"?>
<Relationships xmlns="http://schemas.openxmlformats.org/package/2006/relationships"><Relationship Id="rId3" Type="http://schemas.openxmlformats.org/officeDocument/2006/relationships/image" Target="../media/image56.emf"/><Relationship Id="rId2" Type="http://schemas.openxmlformats.org/officeDocument/2006/relationships/slideLayout" Target="../slideLayouts/slideLayout1.xml"/><Relationship Id="rId1" Type="http://schemas.openxmlformats.org/officeDocument/2006/relationships/vmlDrawing" Target="../drawings/vmlDrawing28.vml"/><Relationship Id="rId4" Type="http://schemas.openxmlformats.org/officeDocument/2006/relationships/oleObject" Target="../embeddings/oleObject50.bin"/></Relationships>
</file>

<file path=ppt/slides/_rels/slide42.xml.rels><?xml version="1.0" encoding="UTF-8" standalone="yes"?>
<Relationships xmlns="http://schemas.openxmlformats.org/package/2006/relationships"><Relationship Id="rId3" Type="http://schemas.openxmlformats.org/officeDocument/2006/relationships/image" Target="../media/image56.emf"/><Relationship Id="rId2" Type="http://schemas.openxmlformats.org/officeDocument/2006/relationships/slideLayout" Target="../slideLayouts/slideLayout1.xml"/><Relationship Id="rId1" Type="http://schemas.openxmlformats.org/officeDocument/2006/relationships/vmlDrawing" Target="../drawings/vmlDrawing29.vml"/><Relationship Id="rId6" Type="http://schemas.openxmlformats.org/officeDocument/2006/relationships/oleObject" Target="../embeddings/oleObject53.bin"/><Relationship Id="rId5" Type="http://schemas.openxmlformats.org/officeDocument/2006/relationships/oleObject" Target="../embeddings/oleObject52.bin"/><Relationship Id="rId4" Type="http://schemas.openxmlformats.org/officeDocument/2006/relationships/oleObject" Target="../embeddings/oleObject51.bin"/></Relationships>
</file>

<file path=ppt/slides/_rels/slide43.xml.rels><?xml version="1.0" encoding="UTF-8" standalone="yes"?>
<Relationships xmlns="http://schemas.openxmlformats.org/package/2006/relationships"><Relationship Id="rId3" Type="http://schemas.openxmlformats.org/officeDocument/2006/relationships/image" Target="../media/image61.png"/><Relationship Id="rId2" Type="http://schemas.openxmlformats.org/officeDocument/2006/relationships/image" Target="../media/image60.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6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54.bin"/><Relationship Id="rId2" Type="http://schemas.openxmlformats.org/officeDocument/2006/relationships/slideLayout" Target="../slideLayouts/slideLayout1.xml"/><Relationship Id="rId1" Type="http://schemas.openxmlformats.org/officeDocument/2006/relationships/vmlDrawing" Target="../drawings/vmlDrawing30.vml"/><Relationship Id="rId4" Type="http://schemas.openxmlformats.org/officeDocument/2006/relationships/oleObject" Target="../embeddings/oleObject55.bin"/></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slideLayout" Target="../slideLayouts/slideLayout1.xml"/><Relationship Id="rId1" Type="http://schemas.openxmlformats.org/officeDocument/2006/relationships/vmlDrawing" Target="../drawings/vmlDrawing31.vml"/><Relationship Id="rId5" Type="http://schemas.openxmlformats.org/officeDocument/2006/relationships/oleObject" Target="../embeddings/oleObject58.bin"/><Relationship Id="rId4" Type="http://schemas.openxmlformats.org/officeDocument/2006/relationships/oleObject" Target="../embeddings/oleObject57.bin"/></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59.bin"/><Relationship Id="rId2" Type="http://schemas.openxmlformats.org/officeDocument/2006/relationships/slideLayout" Target="../slideLayouts/slideLayout1.xml"/><Relationship Id="rId1" Type="http://schemas.openxmlformats.org/officeDocument/2006/relationships/vmlDrawing" Target="../drawings/vmlDrawing32.v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60.bin"/><Relationship Id="rId2" Type="http://schemas.openxmlformats.org/officeDocument/2006/relationships/slideLayout" Target="../slideLayouts/slideLayout1.xml"/><Relationship Id="rId1" Type="http://schemas.openxmlformats.org/officeDocument/2006/relationships/vmlDrawing" Target="../drawings/vmlDrawing33.vml"/><Relationship Id="rId5" Type="http://schemas.openxmlformats.org/officeDocument/2006/relationships/oleObject" Target="../embeddings/oleObject62.bin"/><Relationship Id="rId4" Type="http://schemas.openxmlformats.org/officeDocument/2006/relationships/oleObject" Target="../embeddings/oleObject61.bin"/></Relationships>
</file>

<file path=ppt/slides/_rels/slide51.xml.rels><?xml version="1.0" encoding="UTF-8" standalone="yes"?>
<Relationships xmlns="http://schemas.openxmlformats.org/package/2006/relationships"><Relationship Id="rId8" Type="http://schemas.openxmlformats.org/officeDocument/2006/relationships/oleObject" Target="../embeddings/oleObject68.bin"/><Relationship Id="rId3" Type="http://schemas.openxmlformats.org/officeDocument/2006/relationships/oleObject" Target="../embeddings/oleObject63.bin"/><Relationship Id="rId7" Type="http://schemas.openxmlformats.org/officeDocument/2006/relationships/oleObject" Target="../embeddings/oleObject67.bin"/><Relationship Id="rId2" Type="http://schemas.openxmlformats.org/officeDocument/2006/relationships/slideLayout" Target="../slideLayouts/slideLayout2.xml"/><Relationship Id="rId1" Type="http://schemas.openxmlformats.org/officeDocument/2006/relationships/vmlDrawing" Target="../drawings/vmlDrawing34.vml"/><Relationship Id="rId6" Type="http://schemas.openxmlformats.org/officeDocument/2006/relationships/oleObject" Target="../embeddings/oleObject66.bin"/><Relationship Id="rId5" Type="http://schemas.openxmlformats.org/officeDocument/2006/relationships/oleObject" Target="../embeddings/oleObject65.bin"/><Relationship Id="rId10" Type="http://schemas.openxmlformats.org/officeDocument/2006/relationships/oleObject" Target="../embeddings/oleObject70.bin"/><Relationship Id="rId4" Type="http://schemas.openxmlformats.org/officeDocument/2006/relationships/oleObject" Target="../embeddings/oleObject64.bin"/><Relationship Id="rId9" Type="http://schemas.openxmlformats.org/officeDocument/2006/relationships/oleObject" Target="../embeddings/oleObject69.bin"/></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71.bin"/><Relationship Id="rId2" Type="http://schemas.openxmlformats.org/officeDocument/2006/relationships/slideLayout" Target="../slideLayouts/slideLayout2.xml"/><Relationship Id="rId1" Type="http://schemas.openxmlformats.org/officeDocument/2006/relationships/vmlDrawing" Target="../drawings/vmlDrawing35.vml"/><Relationship Id="rId6" Type="http://schemas.openxmlformats.org/officeDocument/2006/relationships/oleObject" Target="../embeddings/oleObject74.bin"/><Relationship Id="rId5" Type="http://schemas.openxmlformats.org/officeDocument/2006/relationships/oleObject" Target="../embeddings/oleObject73.bin"/><Relationship Id="rId4" Type="http://schemas.openxmlformats.org/officeDocument/2006/relationships/oleObject" Target="../embeddings/oleObject72.bin"/></Relationships>
</file>

<file path=ppt/slides/_rels/slide54.xml.rels><?xml version="1.0" encoding="UTF-8" standalone="yes"?>
<Relationships xmlns="http://schemas.openxmlformats.org/package/2006/relationships"><Relationship Id="rId3" Type="http://schemas.openxmlformats.org/officeDocument/2006/relationships/hyperlink" Target="https://www.google.dz/url?sa=t&amp;rct=j&amp;q=&amp;esrc=s&amp;source=web&amp;cd=1&amp;cad=rja&amp;uact=8&amp;ved=0ahUKEwjYsZCwxfbZAhVPnRQKHdH0DSEQFgglMAA&amp;url=https://en.wikipedia.org/wiki/Binary_erasure_channel&amp;usg=AOvVaw2reQV2otsCKkoh2E1VbHVc" TargetMode="External"/><Relationship Id="rId2" Type="http://schemas.openxmlformats.org/officeDocument/2006/relationships/slideLayout" Target="../slideLayouts/slideLayout2.xml"/><Relationship Id="rId1" Type="http://schemas.openxmlformats.org/officeDocument/2006/relationships/vmlDrawing" Target="../drawings/vmlDrawing36.vml"/><Relationship Id="rId5" Type="http://schemas.openxmlformats.org/officeDocument/2006/relationships/oleObject" Target="../embeddings/oleObject76.bin"/><Relationship Id="rId4" Type="http://schemas.openxmlformats.org/officeDocument/2006/relationships/oleObject" Target="../embeddings/oleObject75.bin"/></Relationships>
</file>

<file path=ppt/slides/_rels/slide55.xml.rels><?xml version="1.0" encoding="UTF-8" standalone="yes"?>
<Relationships xmlns="http://schemas.openxmlformats.org/package/2006/relationships"><Relationship Id="rId3" Type="http://schemas.openxmlformats.org/officeDocument/2006/relationships/oleObject" Target="../embeddings/oleObject77.bin"/><Relationship Id="rId2" Type="http://schemas.openxmlformats.org/officeDocument/2006/relationships/slideLayout" Target="../slideLayouts/slideLayout2.xml"/><Relationship Id="rId1" Type="http://schemas.openxmlformats.org/officeDocument/2006/relationships/vmlDrawing" Target="../drawings/vmlDrawing37.vml"/></Relationships>
</file>

<file path=ppt/slides/_rels/slide56.xml.rels><?xml version="1.0" encoding="UTF-8" standalone="yes"?>
<Relationships xmlns="http://schemas.openxmlformats.org/package/2006/relationships"><Relationship Id="rId3" Type="http://schemas.openxmlformats.org/officeDocument/2006/relationships/image" Target="../media/image81.png"/><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78.bin"/><Relationship Id="rId2" Type="http://schemas.openxmlformats.org/officeDocument/2006/relationships/slideLayout" Target="../slideLayouts/slideLayout2.xml"/><Relationship Id="rId1" Type="http://schemas.openxmlformats.org/officeDocument/2006/relationships/vmlDrawing" Target="../drawings/vmlDrawing38.vml"/></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79.bin"/><Relationship Id="rId2" Type="http://schemas.openxmlformats.org/officeDocument/2006/relationships/slideLayout" Target="../slideLayouts/slideLayout2.xml"/><Relationship Id="rId1" Type="http://schemas.openxmlformats.org/officeDocument/2006/relationships/vmlDrawing" Target="../drawings/vmlDrawing39.v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2701349"/>
            <a:ext cx="9144000" cy="707886"/>
          </a:xfrm>
          <a:prstGeom prst="rect">
            <a:avLst/>
          </a:prstGeom>
          <a:noFill/>
        </p:spPr>
        <p:txBody>
          <a:bodyPr wrap="square" rtlCol="0">
            <a:spAutoFit/>
          </a:bodyPr>
          <a:lstStyle/>
          <a:p>
            <a:pPr algn="ctr"/>
            <a:r>
              <a:rPr lang="fr-FR" sz="4000" b="1" dirty="0">
                <a:solidFill>
                  <a:srgbClr val="C00000"/>
                </a:solidFill>
              </a:rPr>
              <a:t>CANAL DISCRET</a:t>
            </a:r>
          </a:p>
        </p:txBody>
      </p:sp>
      <p:sp>
        <p:nvSpPr>
          <p:cNvPr id="5" name="Espace réservé du numéro de diapositive 4"/>
          <p:cNvSpPr>
            <a:spLocks noGrp="1"/>
          </p:cNvSpPr>
          <p:nvPr>
            <p:ph type="sldNum" sz="quarter" idx="12"/>
          </p:nvPr>
        </p:nvSpPr>
        <p:spPr/>
        <p:txBody>
          <a:bodyPr/>
          <a:lstStyle/>
          <a:p>
            <a:fld id="{F39E19B8-B707-45A9-818F-56E77DE860CA}" type="slidenum">
              <a:rPr lang="fr-FR" smtClean="0"/>
              <a:pPr/>
              <a:t>1</a:t>
            </a:fld>
            <a:endParaRPr lang="fr-FR"/>
          </a:p>
        </p:txBody>
      </p:sp>
    </p:spTree>
  </p:cSld>
  <p:clrMapOvr>
    <a:masterClrMapping/>
  </p:clrMapOvr>
  <p:transition advTm="15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000108"/>
            <a:ext cx="9144000" cy="1200329"/>
          </a:xfrm>
          <a:prstGeom prst="rect">
            <a:avLst/>
          </a:prstGeom>
          <a:noFill/>
        </p:spPr>
        <p:txBody>
          <a:bodyPr wrap="square" rtlCol="0">
            <a:spAutoFit/>
          </a:bodyPr>
          <a:lstStyle/>
          <a:p>
            <a:pPr algn="just"/>
            <a:r>
              <a:rPr lang="fr-FR" sz="2400" dirty="0">
                <a:solidFill>
                  <a:srgbClr val="002060"/>
                </a:solidFill>
              </a:rPr>
              <a:t>Compte tenu du caractère aléatoire de l’information et aussi des perturbations liées au canal, le modèle mathématique de ces canaux dits discrets ne peut être que stochastique</a:t>
            </a:r>
          </a:p>
        </p:txBody>
      </p:sp>
      <p:graphicFrame>
        <p:nvGraphicFramePr>
          <p:cNvPr id="4" name="Objet 3"/>
          <p:cNvGraphicFramePr>
            <a:graphicFrameLocks noChangeAspect="1"/>
          </p:cNvGraphicFramePr>
          <p:nvPr/>
        </p:nvGraphicFramePr>
        <p:xfrm>
          <a:off x="1428728" y="2285992"/>
          <a:ext cx="6540546" cy="571504"/>
        </p:xfrm>
        <a:graphic>
          <a:graphicData uri="http://schemas.openxmlformats.org/presentationml/2006/ole">
            <p:oleObj spid="_x0000_s43011" name="Équation" r:id="rId3" imgW="62788800" imgH="5486400" progId="Equation.3">
              <p:embed/>
            </p:oleObj>
          </a:graphicData>
        </a:graphic>
      </p:graphicFrame>
      <p:sp>
        <p:nvSpPr>
          <p:cNvPr id="5" name="ZoneTexte 4"/>
          <p:cNvSpPr txBox="1"/>
          <p:nvPr/>
        </p:nvSpPr>
        <p:spPr>
          <a:xfrm>
            <a:off x="0" y="4929198"/>
            <a:ext cx="9144000" cy="1938992"/>
          </a:xfrm>
          <a:prstGeom prst="rect">
            <a:avLst/>
          </a:prstGeom>
          <a:noFill/>
        </p:spPr>
        <p:txBody>
          <a:bodyPr wrap="square" rtlCol="0">
            <a:spAutoFit/>
          </a:bodyPr>
          <a:lstStyle/>
          <a:p>
            <a:r>
              <a:rPr lang="fr-FR" sz="2400" b="1" dirty="0">
                <a:solidFill>
                  <a:srgbClr val="FF0000"/>
                </a:solidFill>
              </a:rPr>
              <a:t>Mais il s’agit d’un modèle général qui ne peut pas, sous cette forme, conduire à des développements simples.</a:t>
            </a:r>
          </a:p>
          <a:p>
            <a:endParaRPr lang="fr-FR" sz="2400" b="1" dirty="0">
              <a:solidFill>
                <a:srgbClr val="FF0000"/>
              </a:solidFill>
            </a:endParaRPr>
          </a:p>
          <a:p>
            <a:r>
              <a:rPr lang="fr-FR" sz="2400" b="1" dirty="0">
                <a:solidFill>
                  <a:srgbClr val="00B050"/>
                </a:solidFill>
              </a:rPr>
              <a:t>Ceci, nous incite alors à proposer des hypothèses afin d’obtenir des modèles simples à étudier.</a:t>
            </a:r>
          </a:p>
        </p:txBody>
      </p:sp>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7" name="Espace réservé du numéro de diapositive 6"/>
          <p:cNvSpPr>
            <a:spLocks noGrp="1"/>
          </p:cNvSpPr>
          <p:nvPr>
            <p:ph type="sldNum" sz="quarter" idx="12"/>
          </p:nvPr>
        </p:nvSpPr>
        <p:spPr/>
        <p:txBody>
          <a:bodyPr/>
          <a:lstStyle/>
          <a:p>
            <a:fld id="{F39E19B8-B707-45A9-818F-56E77DE860CA}" type="slidenum">
              <a:rPr lang="fr-FR" smtClean="0"/>
              <a:pPr/>
              <a:t>10</a:t>
            </a:fld>
            <a:endParaRPr lang="fr-FR" dirty="0"/>
          </a:p>
        </p:txBody>
      </p:sp>
      <p:sp>
        <p:nvSpPr>
          <p:cNvPr id="13" name="ZoneTexte 12"/>
          <p:cNvSpPr txBox="1"/>
          <p:nvPr/>
        </p:nvSpPr>
        <p:spPr>
          <a:xfrm>
            <a:off x="71406" y="3497049"/>
            <a:ext cx="2143108" cy="646331"/>
          </a:xfrm>
          <a:prstGeom prst="rect">
            <a:avLst/>
          </a:prstGeom>
          <a:noFill/>
        </p:spPr>
        <p:txBody>
          <a:bodyPr wrap="square" rtlCol="0">
            <a:spAutoFit/>
          </a:bodyPr>
          <a:lstStyle/>
          <a:p>
            <a:r>
              <a:rPr lang="fr-FR" b="1" dirty="0">
                <a:solidFill>
                  <a:srgbClr val="00B050"/>
                </a:solidFill>
              </a:rPr>
              <a:t>Source de données numériques </a:t>
            </a:r>
            <a:r>
              <a:rPr lang="fr-FR" b="1" dirty="0" err="1">
                <a:solidFill>
                  <a:srgbClr val="00B050"/>
                </a:solidFill>
              </a:rPr>
              <a:t>X</a:t>
            </a:r>
            <a:r>
              <a:rPr lang="fr-FR" b="1" baseline="-25000" dirty="0" err="1">
                <a:solidFill>
                  <a:srgbClr val="00B050"/>
                </a:solidFill>
              </a:rPr>
              <a:t>k</a:t>
            </a:r>
            <a:r>
              <a:rPr lang="fr-FR" b="1" baseline="-25000" dirty="0">
                <a:solidFill>
                  <a:srgbClr val="00B050"/>
                </a:solidFill>
              </a:rPr>
              <a:t>    </a:t>
            </a:r>
            <a:endParaRPr lang="fr-FR" b="1" dirty="0">
              <a:solidFill>
                <a:srgbClr val="00B050"/>
              </a:solidFill>
            </a:endParaRPr>
          </a:p>
        </p:txBody>
      </p:sp>
      <p:sp>
        <p:nvSpPr>
          <p:cNvPr id="14" name="ZoneTexte 13"/>
          <p:cNvSpPr txBox="1"/>
          <p:nvPr/>
        </p:nvSpPr>
        <p:spPr>
          <a:xfrm>
            <a:off x="6500826" y="3639925"/>
            <a:ext cx="2500330" cy="646331"/>
          </a:xfrm>
          <a:prstGeom prst="rect">
            <a:avLst/>
          </a:prstGeom>
          <a:noFill/>
        </p:spPr>
        <p:txBody>
          <a:bodyPr wrap="square" rtlCol="0">
            <a:spAutoFit/>
          </a:bodyPr>
          <a:lstStyle/>
          <a:p>
            <a:r>
              <a:rPr lang="fr-FR" b="1" dirty="0">
                <a:solidFill>
                  <a:srgbClr val="834D80"/>
                </a:solidFill>
              </a:rPr>
              <a:t>Réception de données numériques  bruitées </a:t>
            </a:r>
            <a:r>
              <a:rPr lang="fr-FR" b="1" dirty="0" err="1">
                <a:solidFill>
                  <a:srgbClr val="834D80"/>
                </a:solidFill>
              </a:rPr>
              <a:t>Y</a:t>
            </a:r>
            <a:r>
              <a:rPr lang="fr-FR" b="1" baseline="-25000" dirty="0" err="1">
                <a:solidFill>
                  <a:srgbClr val="834D80"/>
                </a:solidFill>
              </a:rPr>
              <a:t>m</a:t>
            </a:r>
            <a:endParaRPr lang="fr-FR" b="1" dirty="0">
              <a:solidFill>
                <a:srgbClr val="834D80"/>
              </a:solidFill>
            </a:endParaRPr>
          </a:p>
        </p:txBody>
      </p:sp>
      <p:sp>
        <p:nvSpPr>
          <p:cNvPr id="15" name="ZoneTexte 14"/>
          <p:cNvSpPr txBox="1"/>
          <p:nvPr/>
        </p:nvSpPr>
        <p:spPr>
          <a:xfrm>
            <a:off x="3500430" y="4416990"/>
            <a:ext cx="1500198" cy="369332"/>
          </a:xfrm>
          <a:prstGeom prst="rect">
            <a:avLst/>
          </a:prstGeom>
          <a:noFill/>
        </p:spPr>
        <p:txBody>
          <a:bodyPr wrap="square" rtlCol="0">
            <a:spAutoFit/>
          </a:bodyPr>
          <a:lstStyle/>
          <a:p>
            <a:r>
              <a:rPr lang="fr-FR" b="1" dirty="0">
                <a:solidFill>
                  <a:srgbClr val="C00000"/>
                </a:solidFill>
              </a:rPr>
              <a:t>Canal discret </a:t>
            </a:r>
          </a:p>
        </p:txBody>
      </p:sp>
      <p:sp>
        <p:nvSpPr>
          <p:cNvPr id="16" name="Rectangle 15"/>
          <p:cNvSpPr/>
          <p:nvPr/>
        </p:nvSpPr>
        <p:spPr>
          <a:xfrm>
            <a:off x="71438" y="3000372"/>
            <a:ext cx="8929718" cy="1857388"/>
          </a:xfrm>
          <a:prstGeom prst="rect">
            <a:avLst/>
          </a:prstGeom>
          <a:noFill/>
          <a:ln>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16"/>
          <p:cNvSpPr/>
          <p:nvPr/>
        </p:nvSpPr>
        <p:spPr>
          <a:xfrm>
            <a:off x="3571868" y="3429000"/>
            <a:ext cx="1428760" cy="1000132"/>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ZoneTexte 17"/>
          <p:cNvSpPr txBox="1"/>
          <p:nvPr/>
        </p:nvSpPr>
        <p:spPr>
          <a:xfrm>
            <a:off x="3643306" y="3714752"/>
            <a:ext cx="1285884" cy="369332"/>
          </a:xfrm>
          <a:prstGeom prst="rect">
            <a:avLst/>
          </a:prstGeom>
          <a:noFill/>
        </p:spPr>
        <p:txBody>
          <a:bodyPr wrap="square" rtlCol="0">
            <a:spAutoFit/>
          </a:bodyPr>
          <a:lstStyle/>
          <a:p>
            <a:pPr algn="ctr"/>
            <a:r>
              <a:rPr lang="fr-FR" b="1" dirty="0">
                <a:solidFill>
                  <a:srgbClr val="C00000"/>
                </a:solidFill>
              </a:rPr>
              <a:t>P(</a:t>
            </a:r>
            <a:r>
              <a:rPr lang="fr-FR" b="1" dirty="0" err="1">
                <a:solidFill>
                  <a:srgbClr val="C00000"/>
                </a:solidFill>
              </a:rPr>
              <a:t>y</a:t>
            </a:r>
            <a:r>
              <a:rPr lang="fr-FR" b="1" baseline="-25000" dirty="0" err="1">
                <a:solidFill>
                  <a:srgbClr val="C00000"/>
                </a:solidFill>
              </a:rPr>
              <a:t>m</a:t>
            </a:r>
            <a:r>
              <a:rPr lang="fr-FR" b="1" dirty="0">
                <a:solidFill>
                  <a:srgbClr val="C00000"/>
                </a:solidFill>
              </a:rPr>
              <a:t>/</a:t>
            </a:r>
            <a:r>
              <a:rPr lang="fr-FR" b="1" dirty="0" err="1">
                <a:solidFill>
                  <a:srgbClr val="C00000"/>
                </a:solidFill>
              </a:rPr>
              <a:t>x</a:t>
            </a:r>
            <a:r>
              <a:rPr lang="fr-FR" b="1" baseline="-25000" dirty="0" err="1">
                <a:solidFill>
                  <a:srgbClr val="C00000"/>
                </a:solidFill>
              </a:rPr>
              <a:t>n</a:t>
            </a:r>
            <a:r>
              <a:rPr lang="fr-FR" b="1" dirty="0">
                <a:solidFill>
                  <a:srgbClr val="C00000"/>
                </a:solidFill>
              </a:rPr>
              <a:t>)</a:t>
            </a:r>
          </a:p>
        </p:txBody>
      </p:sp>
      <p:cxnSp>
        <p:nvCxnSpPr>
          <p:cNvPr id="19" name="Connecteur droit avec flèche 18"/>
          <p:cNvCxnSpPr/>
          <p:nvPr/>
        </p:nvCxnSpPr>
        <p:spPr>
          <a:xfrm>
            <a:off x="3071802" y="3929066"/>
            <a:ext cx="500066" cy="1588"/>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a:off x="5000628" y="3929066"/>
            <a:ext cx="500066" cy="1588"/>
          </a:xfrm>
          <a:prstGeom prst="straightConnector1">
            <a:avLst/>
          </a:prstGeom>
          <a:ln w="28575">
            <a:solidFill>
              <a:srgbClr val="834D80"/>
            </a:solidFill>
            <a:tailEnd type="arrow"/>
          </a:ln>
        </p:spPr>
        <p:style>
          <a:lnRef idx="1">
            <a:schemeClr val="accent1"/>
          </a:lnRef>
          <a:fillRef idx="0">
            <a:schemeClr val="accent1"/>
          </a:fillRef>
          <a:effectRef idx="0">
            <a:schemeClr val="accent1"/>
          </a:effectRef>
          <a:fontRef idx="minor">
            <a:schemeClr val="tx1"/>
          </a:fontRef>
        </p:style>
      </p:cxnSp>
      <p:sp>
        <p:nvSpPr>
          <p:cNvPr id="21" name="Accolade ouvrante 20"/>
          <p:cNvSpPr/>
          <p:nvPr/>
        </p:nvSpPr>
        <p:spPr>
          <a:xfrm>
            <a:off x="2086418" y="3071810"/>
            <a:ext cx="342442" cy="1714512"/>
          </a:xfrm>
          <a:prstGeom prst="leftBrace">
            <a:avLst/>
          </a:prstGeom>
          <a:ln w="28575">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2" name="Accolade fermante 21"/>
          <p:cNvSpPr/>
          <p:nvPr/>
        </p:nvSpPr>
        <p:spPr>
          <a:xfrm>
            <a:off x="6143636" y="3113752"/>
            <a:ext cx="428628" cy="1643074"/>
          </a:xfrm>
          <a:prstGeom prst="rightBrace">
            <a:avLst/>
          </a:prstGeom>
          <a:ln w="28575">
            <a:solidFill>
              <a:srgbClr val="834D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3" name="ZoneTexte 22"/>
          <p:cNvSpPr txBox="1"/>
          <p:nvPr/>
        </p:nvSpPr>
        <p:spPr>
          <a:xfrm>
            <a:off x="5904430" y="3000372"/>
            <a:ext cx="428628" cy="1754326"/>
          </a:xfrm>
          <a:prstGeom prst="rect">
            <a:avLst/>
          </a:prstGeom>
          <a:noFill/>
        </p:spPr>
        <p:txBody>
          <a:bodyPr wrap="square" rtlCol="0">
            <a:spAutoFit/>
          </a:bodyPr>
          <a:lstStyle/>
          <a:p>
            <a:r>
              <a:rPr lang="fr-FR" b="1" dirty="0">
                <a:solidFill>
                  <a:srgbClr val="7030A0"/>
                </a:solidFill>
              </a:rPr>
              <a:t>y</a:t>
            </a:r>
            <a:r>
              <a:rPr lang="fr-FR" b="1" baseline="-25000" dirty="0">
                <a:solidFill>
                  <a:srgbClr val="7030A0"/>
                </a:solidFill>
              </a:rPr>
              <a:t>1</a:t>
            </a:r>
          </a:p>
          <a:p>
            <a:r>
              <a:rPr lang="fr-FR" b="1" dirty="0">
                <a:solidFill>
                  <a:srgbClr val="7030A0"/>
                </a:solidFill>
              </a:rPr>
              <a:t>y</a:t>
            </a:r>
            <a:r>
              <a:rPr lang="fr-FR" b="1" baseline="-25000" dirty="0">
                <a:solidFill>
                  <a:srgbClr val="7030A0"/>
                </a:solidFill>
              </a:rPr>
              <a:t>2</a:t>
            </a:r>
          </a:p>
          <a:p>
            <a:r>
              <a:rPr lang="fr-FR" b="1" dirty="0">
                <a:solidFill>
                  <a:srgbClr val="7030A0"/>
                </a:solidFill>
              </a:rPr>
              <a:t>.</a:t>
            </a:r>
          </a:p>
          <a:p>
            <a:r>
              <a:rPr lang="fr-FR" b="1" dirty="0">
                <a:solidFill>
                  <a:srgbClr val="7030A0"/>
                </a:solidFill>
              </a:rPr>
              <a:t>.</a:t>
            </a:r>
          </a:p>
          <a:p>
            <a:r>
              <a:rPr lang="fr-FR" b="1" dirty="0">
                <a:solidFill>
                  <a:srgbClr val="7030A0"/>
                </a:solidFill>
              </a:rPr>
              <a:t>.</a:t>
            </a:r>
          </a:p>
          <a:p>
            <a:r>
              <a:rPr lang="fr-FR" b="1" dirty="0" err="1">
                <a:solidFill>
                  <a:srgbClr val="7030A0"/>
                </a:solidFill>
              </a:rPr>
              <a:t>y</a:t>
            </a:r>
            <a:r>
              <a:rPr lang="fr-FR" b="1" baseline="-25000" dirty="0" err="1">
                <a:solidFill>
                  <a:srgbClr val="7030A0"/>
                </a:solidFill>
              </a:rPr>
              <a:t>m</a:t>
            </a:r>
            <a:endParaRPr lang="fr-FR" b="1" baseline="-25000" dirty="0">
              <a:solidFill>
                <a:srgbClr val="7030A0"/>
              </a:solidFill>
            </a:endParaRPr>
          </a:p>
        </p:txBody>
      </p:sp>
      <p:sp>
        <p:nvSpPr>
          <p:cNvPr id="24" name="ZoneTexte 23"/>
          <p:cNvSpPr txBox="1"/>
          <p:nvPr/>
        </p:nvSpPr>
        <p:spPr>
          <a:xfrm>
            <a:off x="2313178" y="3000372"/>
            <a:ext cx="428628" cy="1754326"/>
          </a:xfrm>
          <a:prstGeom prst="rect">
            <a:avLst/>
          </a:prstGeom>
          <a:noFill/>
        </p:spPr>
        <p:txBody>
          <a:bodyPr wrap="square" rtlCol="0">
            <a:spAutoFit/>
          </a:bodyPr>
          <a:lstStyle/>
          <a:p>
            <a:r>
              <a:rPr lang="fr-FR" b="1" dirty="0">
                <a:solidFill>
                  <a:srgbClr val="00B050"/>
                </a:solidFill>
              </a:rPr>
              <a:t>x</a:t>
            </a:r>
            <a:r>
              <a:rPr lang="fr-FR" b="1" baseline="-25000" dirty="0">
                <a:solidFill>
                  <a:srgbClr val="00B050"/>
                </a:solidFill>
              </a:rPr>
              <a:t>1</a:t>
            </a:r>
          </a:p>
          <a:p>
            <a:r>
              <a:rPr lang="fr-FR" b="1" dirty="0">
                <a:solidFill>
                  <a:srgbClr val="00B050"/>
                </a:solidFill>
              </a:rPr>
              <a:t>x</a:t>
            </a:r>
            <a:r>
              <a:rPr lang="fr-FR" b="1" baseline="-25000" dirty="0">
                <a:solidFill>
                  <a:srgbClr val="00B050"/>
                </a:solidFill>
              </a:rPr>
              <a:t>2</a:t>
            </a:r>
          </a:p>
          <a:p>
            <a:r>
              <a:rPr lang="fr-FR" b="1" dirty="0">
                <a:solidFill>
                  <a:srgbClr val="00B050"/>
                </a:solidFill>
              </a:rPr>
              <a:t>.</a:t>
            </a:r>
          </a:p>
          <a:p>
            <a:r>
              <a:rPr lang="fr-FR" b="1" dirty="0">
                <a:solidFill>
                  <a:srgbClr val="00B050"/>
                </a:solidFill>
              </a:rPr>
              <a:t>.</a:t>
            </a:r>
          </a:p>
          <a:p>
            <a:r>
              <a:rPr lang="fr-FR" b="1" dirty="0">
                <a:solidFill>
                  <a:srgbClr val="00B050"/>
                </a:solidFill>
              </a:rPr>
              <a:t>.</a:t>
            </a:r>
          </a:p>
          <a:p>
            <a:r>
              <a:rPr lang="fr-FR" b="1" dirty="0" err="1">
                <a:solidFill>
                  <a:srgbClr val="00B050"/>
                </a:solidFill>
              </a:rPr>
              <a:t>x</a:t>
            </a:r>
            <a:r>
              <a:rPr lang="fr-FR" b="1" baseline="-25000" dirty="0" err="1">
                <a:solidFill>
                  <a:srgbClr val="00B050"/>
                </a:solidFill>
              </a:rPr>
              <a:t>n</a:t>
            </a:r>
            <a:endParaRPr lang="fr-FR" b="1" baseline="-25000" dirty="0">
              <a:solidFill>
                <a:srgbClr val="00B050"/>
              </a:solidFill>
            </a:endParaRPr>
          </a:p>
        </p:txBody>
      </p:sp>
      <p:sp>
        <p:nvSpPr>
          <p:cNvPr id="25" name="ZoneTexte 24"/>
          <p:cNvSpPr txBox="1"/>
          <p:nvPr/>
        </p:nvSpPr>
        <p:spPr>
          <a:xfrm>
            <a:off x="2643174" y="3643314"/>
            <a:ext cx="571504" cy="461665"/>
          </a:xfrm>
          <a:prstGeom prst="rect">
            <a:avLst/>
          </a:prstGeom>
          <a:noFill/>
        </p:spPr>
        <p:txBody>
          <a:bodyPr wrap="square" rtlCol="0">
            <a:spAutoFit/>
          </a:bodyPr>
          <a:lstStyle/>
          <a:p>
            <a:r>
              <a:rPr lang="fr-FR" sz="2400" b="1" dirty="0" err="1">
                <a:solidFill>
                  <a:srgbClr val="00B050"/>
                </a:solidFill>
              </a:rPr>
              <a:t>X</a:t>
            </a:r>
            <a:r>
              <a:rPr lang="fr-FR" sz="2400" b="1" baseline="-25000" dirty="0" err="1">
                <a:solidFill>
                  <a:srgbClr val="00B050"/>
                </a:solidFill>
              </a:rPr>
              <a:t>n</a:t>
            </a:r>
            <a:endParaRPr lang="fr-FR" sz="2400" b="1" dirty="0">
              <a:solidFill>
                <a:srgbClr val="00B050"/>
              </a:solidFill>
            </a:endParaRPr>
          </a:p>
        </p:txBody>
      </p:sp>
      <p:sp>
        <p:nvSpPr>
          <p:cNvPr id="26" name="ZoneTexte 25"/>
          <p:cNvSpPr txBox="1"/>
          <p:nvPr/>
        </p:nvSpPr>
        <p:spPr>
          <a:xfrm>
            <a:off x="5429256" y="3643314"/>
            <a:ext cx="571504" cy="461665"/>
          </a:xfrm>
          <a:prstGeom prst="rect">
            <a:avLst/>
          </a:prstGeom>
          <a:noFill/>
        </p:spPr>
        <p:txBody>
          <a:bodyPr wrap="square" rtlCol="0">
            <a:spAutoFit/>
          </a:bodyPr>
          <a:lstStyle/>
          <a:p>
            <a:r>
              <a:rPr lang="fr-FR" sz="2400" b="1" dirty="0" err="1">
                <a:solidFill>
                  <a:srgbClr val="834D80"/>
                </a:solidFill>
              </a:rPr>
              <a:t>Y</a:t>
            </a:r>
            <a:r>
              <a:rPr lang="fr-FR" sz="2400" b="1" baseline="-25000" dirty="0" err="1">
                <a:solidFill>
                  <a:srgbClr val="834D80"/>
                </a:solidFill>
              </a:rPr>
              <a:t>m</a:t>
            </a:r>
            <a:endParaRPr lang="fr-FR" sz="2400" b="1" dirty="0">
              <a:solidFill>
                <a:srgbClr val="834D80"/>
              </a:solidFill>
            </a:endParaRPr>
          </a:p>
        </p:txBody>
      </p:sp>
    </p:spTree>
  </p:cSld>
  <p:clrMapOvr>
    <a:masterClrMapping/>
  </p:clrMapOvr>
  <p:transition advTm="15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642918"/>
            <a:ext cx="9144000" cy="1169551"/>
          </a:xfrm>
          <a:prstGeom prst="rect">
            <a:avLst/>
          </a:prstGeom>
          <a:noFill/>
        </p:spPr>
        <p:txBody>
          <a:bodyPr wrap="square" rtlCol="0">
            <a:spAutoFit/>
          </a:bodyPr>
          <a:lstStyle/>
          <a:p>
            <a:pPr algn="ctr"/>
            <a:r>
              <a:rPr lang="fr-FR" sz="2800" b="1" dirty="0">
                <a:solidFill>
                  <a:srgbClr val="0070C0"/>
                </a:solidFill>
              </a:rPr>
              <a:t>CANAL CAUSAL</a:t>
            </a:r>
          </a:p>
          <a:p>
            <a:pPr algn="ctr"/>
            <a:endParaRPr lang="fr-FR" dirty="0"/>
          </a:p>
          <a:p>
            <a:r>
              <a:rPr lang="fr-FR" sz="2400" dirty="0"/>
              <a:t>Un canal est causal si, </a:t>
            </a:r>
            <a:r>
              <a:rPr lang="fr-FR" sz="2400" dirty="0">
                <a:sym typeface="Symbol"/>
              </a:rPr>
              <a:t></a:t>
            </a:r>
            <a:r>
              <a:rPr lang="fr-FR" sz="2400" dirty="0"/>
              <a:t>m et n tels que </a:t>
            </a:r>
            <a:r>
              <a:rPr lang="fr-FR" sz="2400" dirty="0" err="1"/>
              <a:t>m≤n</a:t>
            </a:r>
            <a:r>
              <a:rPr lang="fr-FR" sz="2400" dirty="0"/>
              <a:t>, nous avons</a:t>
            </a:r>
          </a:p>
        </p:txBody>
      </p:sp>
      <p:graphicFrame>
        <p:nvGraphicFramePr>
          <p:cNvPr id="44034" name="Object 2"/>
          <p:cNvGraphicFramePr>
            <a:graphicFrameLocks noChangeAspect="1"/>
          </p:cNvGraphicFramePr>
          <p:nvPr/>
        </p:nvGraphicFramePr>
        <p:xfrm>
          <a:off x="1214414" y="2214554"/>
          <a:ext cx="6826250" cy="1143000"/>
        </p:xfrm>
        <a:graphic>
          <a:graphicData uri="http://schemas.openxmlformats.org/presentationml/2006/ole">
            <p:oleObj spid="_x0000_s44036" name="Équation" r:id="rId3" imgW="65532000" imgH="10972800" progId="Equation.3">
              <p:embed/>
            </p:oleObj>
          </a:graphicData>
        </a:graphic>
      </p:graphicFrame>
      <p:graphicFrame>
        <p:nvGraphicFramePr>
          <p:cNvPr id="44035" name="Object 3"/>
          <p:cNvGraphicFramePr>
            <a:graphicFrameLocks noChangeAspect="1"/>
          </p:cNvGraphicFramePr>
          <p:nvPr/>
        </p:nvGraphicFramePr>
        <p:xfrm>
          <a:off x="2024063" y="4214826"/>
          <a:ext cx="5207000" cy="1143000"/>
        </p:xfrm>
        <a:graphic>
          <a:graphicData uri="http://schemas.openxmlformats.org/presentationml/2006/ole">
            <p:oleObj spid="_x0000_s44037" name="Équation" r:id="rId4" imgW="49987200" imgH="10972800" progId="Equation.3">
              <p:embed/>
            </p:oleObj>
          </a:graphicData>
        </a:graphic>
      </p:graphicFrame>
      <p:sp>
        <p:nvSpPr>
          <p:cNvPr id="6" name="ZoneTexte 5"/>
          <p:cNvSpPr txBox="1"/>
          <p:nvPr/>
        </p:nvSpPr>
        <p:spPr>
          <a:xfrm>
            <a:off x="71406" y="3429000"/>
            <a:ext cx="8929718" cy="461665"/>
          </a:xfrm>
          <a:prstGeom prst="rect">
            <a:avLst/>
          </a:prstGeom>
          <a:noFill/>
        </p:spPr>
        <p:txBody>
          <a:bodyPr wrap="square" rtlCol="0">
            <a:spAutoFit/>
          </a:bodyPr>
          <a:lstStyle/>
          <a:p>
            <a:r>
              <a:rPr lang="fr-FR" sz="2400" dirty="0"/>
              <a:t>Ce qui nous permet d’écrire :</a:t>
            </a:r>
          </a:p>
        </p:txBody>
      </p:sp>
      <p:sp>
        <p:nvSpPr>
          <p:cNvPr id="7" name="ZoneTexte 6"/>
          <p:cNvSpPr txBox="1"/>
          <p:nvPr/>
        </p:nvSpPr>
        <p:spPr>
          <a:xfrm>
            <a:off x="0" y="5896293"/>
            <a:ext cx="9144000" cy="461665"/>
          </a:xfrm>
          <a:prstGeom prst="rect">
            <a:avLst/>
          </a:prstGeom>
          <a:noFill/>
        </p:spPr>
        <p:txBody>
          <a:bodyPr wrap="square" rtlCol="0">
            <a:spAutoFit/>
          </a:bodyPr>
          <a:lstStyle/>
          <a:p>
            <a:r>
              <a:rPr lang="fr-FR" sz="2400" b="1" dirty="0">
                <a:solidFill>
                  <a:srgbClr val="C00000"/>
                </a:solidFill>
              </a:rPr>
              <a:t>Autrement dit, chaque sortie est indépendante des entrées futures</a:t>
            </a:r>
          </a:p>
        </p:txBody>
      </p:sp>
      <p:sp>
        <p:nvSpPr>
          <p:cNvPr id="9" name="Espace réservé du numéro de diapositive 8"/>
          <p:cNvSpPr>
            <a:spLocks noGrp="1"/>
          </p:cNvSpPr>
          <p:nvPr>
            <p:ph type="sldNum" sz="quarter" idx="12"/>
          </p:nvPr>
        </p:nvSpPr>
        <p:spPr/>
        <p:txBody>
          <a:bodyPr/>
          <a:lstStyle/>
          <a:p>
            <a:fld id="{F39E19B8-B707-45A9-818F-56E77DE860CA}" type="slidenum">
              <a:rPr lang="fr-FR" smtClean="0"/>
              <a:pPr/>
              <a:t>11</a:t>
            </a:fld>
            <a:endParaRPr lang="fr-FR"/>
          </a:p>
        </p:txBody>
      </p:sp>
      <p:sp>
        <p:nvSpPr>
          <p:cNvPr id="10" name="ZoneTexte 9"/>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Tree>
  </p:cSld>
  <p:clrMapOvr>
    <a:masterClrMapping/>
  </p:clrMapOvr>
  <p:transition advTm="15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642918"/>
            <a:ext cx="9144000" cy="1600438"/>
          </a:xfrm>
          <a:prstGeom prst="rect">
            <a:avLst/>
          </a:prstGeom>
          <a:noFill/>
        </p:spPr>
        <p:txBody>
          <a:bodyPr wrap="square" rtlCol="0">
            <a:spAutoFit/>
          </a:bodyPr>
          <a:lstStyle/>
          <a:p>
            <a:pPr algn="ctr"/>
            <a:r>
              <a:rPr lang="fr-FR" sz="3200" b="1" dirty="0">
                <a:solidFill>
                  <a:srgbClr val="0070C0"/>
                </a:solidFill>
              </a:rPr>
              <a:t>CANAL CAUSAL SANS MEMOIRE</a:t>
            </a:r>
          </a:p>
          <a:p>
            <a:pPr algn="ctr"/>
            <a:endParaRPr lang="fr-FR" dirty="0"/>
          </a:p>
          <a:p>
            <a:pPr algn="just"/>
            <a:r>
              <a:rPr lang="fr-FR" sz="2400" dirty="0">
                <a:latin typeface="+mj-lt"/>
              </a:rPr>
              <a:t>Un canal causal est sans mémoire ou </a:t>
            </a:r>
            <a:r>
              <a:rPr lang="fr-FR" sz="2400" b="1" dirty="0">
                <a:solidFill>
                  <a:srgbClr val="7030A0"/>
                </a:solidFill>
                <a:latin typeface="+mj-lt"/>
              </a:rPr>
              <a:t>DMC</a:t>
            </a:r>
            <a:r>
              <a:rPr lang="fr-FR" sz="2400" dirty="0">
                <a:latin typeface="+mj-lt"/>
              </a:rPr>
              <a:t> (</a:t>
            </a:r>
            <a:r>
              <a:rPr lang="fr-FR" sz="2400" b="1" i="1" dirty="0" err="1">
                <a:solidFill>
                  <a:srgbClr val="7030A0"/>
                </a:solidFill>
                <a:latin typeface="+mj-lt"/>
              </a:rPr>
              <a:t>discrete</a:t>
            </a:r>
            <a:r>
              <a:rPr lang="fr-FR" sz="2400" b="1" i="1" dirty="0">
                <a:solidFill>
                  <a:srgbClr val="7030A0"/>
                </a:solidFill>
                <a:latin typeface="+mj-lt"/>
              </a:rPr>
              <a:t> </a:t>
            </a:r>
            <a:r>
              <a:rPr lang="fr-FR" sz="2400" b="1" i="1" dirty="0" err="1">
                <a:solidFill>
                  <a:srgbClr val="7030A0"/>
                </a:solidFill>
                <a:latin typeface="+mj-lt"/>
              </a:rPr>
              <a:t>memoryless</a:t>
            </a:r>
            <a:r>
              <a:rPr lang="fr-FR" sz="2400" b="1" i="1" dirty="0">
                <a:solidFill>
                  <a:srgbClr val="7030A0"/>
                </a:solidFill>
                <a:latin typeface="+mj-lt"/>
              </a:rPr>
              <a:t> </a:t>
            </a:r>
            <a:r>
              <a:rPr lang="fr-FR" sz="2400" b="1" i="1" dirty="0" err="1">
                <a:solidFill>
                  <a:srgbClr val="7030A0"/>
                </a:solidFill>
                <a:latin typeface="+mj-lt"/>
              </a:rPr>
              <a:t>channel</a:t>
            </a:r>
            <a:r>
              <a:rPr lang="fr-FR" sz="2400" dirty="0">
                <a:latin typeface="+mj-lt"/>
              </a:rPr>
              <a:t> ) si, </a:t>
            </a:r>
            <a:r>
              <a:rPr lang="fr-FR" sz="2400" dirty="0">
                <a:latin typeface="+mj-lt"/>
                <a:sym typeface="Symbol"/>
              </a:rPr>
              <a:t> k≥2</a:t>
            </a:r>
            <a:r>
              <a:rPr lang="fr-FR" sz="2400" dirty="0">
                <a:latin typeface="+mj-lt"/>
              </a:rPr>
              <a:t>, nous avons</a:t>
            </a:r>
          </a:p>
        </p:txBody>
      </p:sp>
      <p:graphicFrame>
        <p:nvGraphicFramePr>
          <p:cNvPr id="44034" name="Object 2"/>
          <p:cNvGraphicFramePr>
            <a:graphicFrameLocks noChangeAspect="1"/>
          </p:cNvGraphicFramePr>
          <p:nvPr/>
        </p:nvGraphicFramePr>
        <p:xfrm>
          <a:off x="579438" y="2214563"/>
          <a:ext cx="8096250" cy="1143000"/>
        </p:xfrm>
        <a:graphic>
          <a:graphicData uri="http://schemas.openxmlformats.org/presentationml/2006/ole">
            <p:oleObj spid="_x0000_s45061" name="Équation" r:id="rId3" imgW="77724000" imgH="10972800" progId="Equation.3">
              <p:embed/>
            </p:oleObj>
          </a:graphicData>
        </a:graphic>
      </p:graphicFrame>
      <p:sp>
        <p:nvSpPr>
          <p:cNvPr id="6" name="ZoneTexte 5"/>
          <p:cNvSpPr txBox="1"/>
          <p:nvPr/>
        </p:nvSpPr>
        <p:spPr>
          <a:xfrm>
            <a:off x="71406" y="3681715"/>
            <a:ext cx="8929718" cy="461665"/>
          </a:xfrm>
          <a:prstGeom prst="rect">
            <a:avLst/>
          </a:prstGeom>
          <a:noFill/>
        </p:spPr>
        <p:txBody>
          <a:bodyPr wrap="square" rtlCol="0">
            <a:spAutoFit/>
          </a:bodyPr>
          <a:lstStyle/>
          <a:p>
            <a:r>
              <a:rPr lang="fr-FR" sz="2400" dirty="0"/>
              <a:t>Ce qui nous conduit à:</a:t>
            </a:r>
          </a:p>
        </p:txBody>
      </p:sp>
      <p:graphicFrame>
        <p:nvGraphicFramePr>
          <p:cNvPr id="45060" name="Object 4"/>
          <p:cNvGraphicFramePr>
            <a:graphicFrameLocks noChangeAspect="1"/>
          </p:cNvGraphicFramePr>
          <p:nvPr/>
        </p:nvGraphicFramePr>
        <p:xfrm>
          <a:off x="512763" y="4492625"/>
          <a:ext cx="8477250" cy="1651000"/>
        </p:xfrm>
        <a:graphic>
          <a:graphicData uri="http://schemas.openxmlformats.org/presentationml/2006/ole">
            <p:oleObj spid="_x0000_s45062" name="Équation" r:id="rId4" imgW="65532000" imgH="15849600" progId="Equation.3">
              <p:embed/>
            </p:oleObj>
          </a:graphicData>
        </a:graphic>
      </p:graphicFrame>
      <p:sp>
        <p:nvSpPr>
          <p:cNvPr id="10" name="Espace réservé du numéro de diapositive 9"/>
          <p:cNvSpPr>
            <a:spLocks noGrp="1"/>
          </p:cNvSpPr>
          <p:nvPr>
            <p:ph type="sldNum" sz="quarter" idx="12"/>
          </p:nvPr>
        </p:nvSpPr>
        <p:spPr/>
        <p:txBody>
          <a:bodyPr/>
          <a:lstStyle/>
          <a:p>
            <a:fld id="{F39E19B8-B707-45A9-818F-56E77DE860CA}" type="slidenum">
              <a:rPr lang="fr-FR" smtClean="0"/>
              <a:pPr/>
              <a:t>12</a:t>
            </a:fld>
            <a:endParaRPr lang="fr-FR"/>
          </a:p>
        </p:txBody>
      </p:sp>
      <p:sp>
        <p:nvSpPr>
          <p:cNvPr id="8" name="ZoneTexte 7"/>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Tree>
  </p:cSld>
  <p:clrMapOvr>
    <a:masterClrMapping/>
  </p:clrMapOvr>
  <p:transition advTm="1500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642918"/>
            <a:ext cx="9144000" cy="1169551"/>
          </a:xfrm>
          <a:prstGeom prst="rect">
            <a:avLst/>
          </a:prstGeom>
          <a:noFill/>
        </p:spPr>
        <p:txBody>
          <a:bodyPr wrap="square" rtlCol="0">
            <a:spAutoFit/>
          </a:bodyPr>
          <a:lstStyle/>
          <a:p>
            <a:pPr algn="ctr"/>
            <a:r>
              <a:rPr lang="fr-FR" sz="2800" b="1" dirty="0">
                <a:solidFill>
                  <a:srgbClr val="0070C0"/>
                </a:solidFill>
              </a:rPr>
              <a:t>CANAL CAUSAL SANS MÉMOIRE STATIONNAIRE</a:t>
            </a:r>
          </a:p>
          <a:p>
            <a:pPr algn="ctr"/>
            <a:endParaRPr lang="fr-FR" dirty="0"/>
          </a:p>
          <a:p>
            <a:r>
              <a:rPr lang="fr-FR" sz="2400" dirty="0"/>
              <a:t>Un canal causal sans mémoire  est stationnaire si, </a:t>
            </a:r>
            <a:r>
              <a:rPr lang="fr-FR" sz="2400" dirty="0">
                <a:sym typeface="Symbol"/>
              </a:rPr>
              <a:t> k≥1</a:t>
            </a:r>
            <a:r>
              <a:rPr lang="fr-FR" sz="2400" dirty="0"/>
              <a:t>, nous avons</a:t>
            </a:r>
          </a:p>
        </p:txBody>
      </p:sp>
      <p:graphicFrame>
        <p:nvGraphicFramePr>
          <p:cNvPr id="44034" name="Object 2"/>
          <p:cNvGraphicFramePr>
            <a:graphicFrameLocks noChangeAspect="1"/>
          </p:cNvGraphicFramePr>
          <p:nvPr/>
        </p:nvGraphicFramePr>
        <p:xfrm>
          <a:off x="1404938" y="2484438"/>
          <a:ext cx="6445250" cy="603250"/>
        </p:xfrm>
        <a:graphic>
          <a:graphicData uri="http://schemas.openxmlformats.org/presentationml/2006/ole">
            <p:oleObj spid="_x0000_s46084" name="Équation" r:id="rId3" imgW="61874400" imgH="5791200" progId="Equation.3">
              <p:embed/>
            </p:oleObj>
          </a:graphicData>
        </a:graphic>
      </p:graphicFrame>
      <p:sp>
        <p:nvSpPr>
          <p:cNvPr id="6" name="ZoneTexte 5"/>
          <p:cNvSpPr txBox="1"/>
          <p:nvPr/>
        </p:nvSpPr>
        <p:spPr>
          <a:xfrm>
            <a:off x="71406" y="3681715"/>
            <a:ext cx="8929718" cy="461665"/>
          </a:xfrm>
          <a:prstGeom prst="rect">
            <a:avLst/>
          </a:prstGeom>
          <a:noFill/>
        </p:spPr>
        <p:txBody>
          <a:bodyPr wrap="square" rtlCol="0">
            <a:spAutoFit/>
          </a:bodyPr>
          <a:lstStyle/>
          <a:p>
            <a:r>
              <a:rPr lang="fr-FR" sz="2400" dirty="0"/>
              <a:t>Ce qui nous conduit à:</a:t>
            </a:r>
          </a:p>
        </p:txBody>
      </p:sp>
      <p:graphicFrame>
        <p:nvGraphicFramePr>
          <p:cNvPr id="45060" name="Object 4"/>
          <p:cNvGraphicFramePr>
            <a:graphicFrameLocks noChangeAspect="1"/>
          </p:cNvGraphicFramePr>
          <p:nvPr/>
        </p:nvGraphicFramePr>
        <p:xfrm>
          <a:off x="571472" y="4492644"/>
          <a:ext cx="8358246" cy="1651000"/>
        </p:xfrm>
        <a:graphic>
          <a:graphicData uri="http://schemas.openxmlformats.org/presentationml/2006/ole">
            <p:oleObj spid="_x0000_s46085" name="Équation" r:id="rId4" imgW="64617600" imgH="15849600" progId="Equation.3">
              <p:embed/>
            </p:oleObj>
          </a:graphicData>
        </a:graphic>
      </p:graphicFrame>
      <p:sp>
        <p:nvSpPr>
          <p:cNvPr id="8" name="Espace réservé du numéro de diapositive 7"/>
          <p:cNvSpPr>
            <a:spLocks noGrp="1"/>
          </p:cNvSpPr>
          <p:nvPr>
            <p:ph type="sldNum" sz="quarter" idx="12"/>
          </p:nvPr>
        </p:nvSpPr>
        <p:spPr/>
        <p:txBody>
          <a:bodyPr/>
          <a:lstStyle/>
          <a:p>
            <a:fld id="{F39E19B8-B707-45A9-818F-56E77DE860CA}" type="slidenum">
              <a:rPr lang="fr-FR" smtClean="0"/>
              <a:pPr/>
              <a:t>13</a:t>
            </a:fld>
            <a:endParaRPr lang="fr-FR"/>
          </a:p>
        </p:txBody>
      </p:sp>
      <p:sp>
        <p:nvSpPr>
          <p:cNvPr id="9" name="ZoneTexte 8"/>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Tree>
  </p:cSld>
  <p:clrMapOvr>
    <a:masterClrMapping/>
  </p:clrMapOvr>
  <p:transition advTm="1500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MATRICE DE TRANSITION</a:t>
            </a:r>
          </a:p>
          <a:p>
            <a:pPr algn="ctr"/>
            <a:endParaRPr lang="fr-FR" dirty="0"/>
          </a:p>
        </p:txBody>
      </p:sp>
      <p:graphicFrame>
        <p:nvGraphicFramePr>
          <p:cNvPr id="44034" name="Object 2"/>
          <p:cNvGraphicFramePr>
            <a:graphicFrameLocks noChangeAspect="1"/>
          </p:cNvGraphicFramePr>
          <p:nvPr/>
        </p:nvGraphicFramePr>
        <p:xfrm>
          <a:off x="1425575" y="5214938"/>
          <a:ext cx="6224588" cy="857250"/>
        </p:xfrm>
        <a:graphic>
          <a:graphicData uri="http://schemas.openxmlformats.org/presentationml/2006/ole">
            <p:oleObj spid="_x0000_s47109" name="Équation" r:id="rId3" imgW="42062400" imgH="5791200" progId="Equation.3">
              <p:embed/>
            </p:oleObj>
          </a:graphicData>
        </a:graphic>
      </p:graphicFrame>
      <p:sp>
        <p:nvSpPr>
          <p:cNvPr id="6" name="ZoneTexte 5"/>
          <p:cNvSpPr txBox="1"/>
          <p:nvPr/>
        </p:nvSpPr>
        <p:spPr>
          <a:xfrm>
            <a:off x="0" y="4681847"/>
            <a:ext cx="8929718" cy="461665"/>
          </a:xfrm>
          <a:prstGeom prst="rect">
            <a:avLst/>
          </a:prstGeom>
          <a:noFill/>
        </p:spPr>
        <p:txBody>
          <a:bodyPr wrap="square" rtlCol="0">
            <a:spAutoFit/>
          </a:bodyPr>
          <a:lstStyle/>
          <a:p>
            <a:r>
              <a:rPr lang="fr-FR" sz="2400" dirty="0"/>
              <a:t>Exemple :  Un canal discret sans mémoire, sa matrice de transition est:</a:t>
            </a:r>
          </a:p>
        </p:txBody>
      </p:sp>
      <p:sp>
        <p:nvSpPr>
          <p:cNvPr id="7" name="ZoneTexte 6"/>
          <p:cNvSpPr txBox="1"/>
          <p:nvPr/>
        </p:nvSpPr>
        <p:spPr>
          <a:xfrm>
            <a:off x="0" y="1357298"/>
            <a:ext cx="9144000" cy="461665"/>
          </a:xfrm>
          <a:prstGeom prst="rect">
            <a:avLst/>
          </a:prstGeom>
          <a:noFill/>
        </p:spPr>
        <p:txBody>
          <a:bodyPr wrap="square" rtlCol="0">
            <a:spAutoFit/>
          </a:bodyPr>
          <a:lstStyle/>
          <a:p>
            <a:r>
              <a:rPr lang="fr-FR" sz="2400" dirty="0"/>
              <a:t>Un canal discret peut être alors représenté par :</a:t>
            </a:r>
          </a:p>
        </p:txBody>
      </p:sp>
      <p:graphicFrame>
        <p:nvGraphicFramePr>
          <p:cNvPr id="8" name="Objet 7"/>
          <p:cNvGraphicFramePr>
            <a:graphicFrameLocks noChangeAspect="1"/>
          </p:cNvGraphicFramePr>
          <p:nvPr/>
        </p:nvGraphicFramePr>
        <p:xfrm>
          <a:off x="3627438" y="2071688"/>
          <a:ext cx="1714500" cy="571500"/>
        </p:xfrm>
        <a:graphic>
          <a:graphicData uri="http://schemas.openxmlformats.org/presentationml/2006/ole">
            <p:oleObj spid="_x0000_s47110" name="Équation" r:id="rId4" imgW="15544800" imgH="5181600" progId="Equation.3">
              <p:embed/>
            </p:oleObj>
          </a:graphicData>
        </a:graphic>
      </p:graphicFrame>
      <p:sp>
        <p:nvSpPr>
          <p:cNvPr id="9" name="ZoneTexte 8"/>
          <p:cNvSpPr txBox="1"/>
          <p:nvPr/>
        </p:nvSpPr>
        <p:spPr>
          <a:xfrm>
            <a:off x="0" y="2871613"/>
            <a:ext cx="9144000" cy="1200329"/>
          </a:xfrm>
          <a:prstGeom prst="rect">
            <a:avLst/>
          </a:prstGeom>
          <a:noFill/>
        </p:spPr>
        <p:txBody>
          <a:bodyPr wrap="square" rtlCol="0">
            <a:spAutoFit/>
          </a:bodyPr>
          <a:lstStyle/>
          <a:p>
            <a:r>
              <a:rPr lang="fr-FR" sz="2400" dirty="0">
                <a:solidFill>
                  <a:srgbClr val="C00000"/>
                </a:solidFill>
              </a:rPr>
              <a:t>X : l’ensemble des symboles délivrés par la source</a:t>
            </a:r>
          </a:p>
          <a:p>
            <a:r>
              <a:rPr lang="fr-FR" sz="2400" dirty="0">
                <a:solidFill>
                  <a:srgbClr val="C00000"/>
                </a:solidFill>
              </a:rPr>
              <a:t>Y : l’ensemble des symboles reçus par le destinataire</a:t>
            </a:r>
          </a:p>
          <a:p>
            <a:r>
              <a:rPr lang="fr-FR" sz="2400" dirty="0">
                <a:solidFill>
                  <a:srgbClr val="C00000"/>
                </a:solidFill>
                <a:sym typeface="Symbol"/>
              </a:rPr>
              <a:t></a:t>
            </a:r>
            <a:r>
              <a:rPr lang="fr-FR" sz="2400" dirty="0">
                <a:solidFill>
                  <a:srgbClr val="C00000"/>
                </a:solidFill>
              </a:rPr>
              <a:t> : La matrice de transition stochastique qui modélise le canal</a:t>
            </a:r>
          </a:p>
        </p:txBody>
      </p:sp>
      <p:sp>
        <p:nvSpPr>
          <p:cNvPr id="11" name="Espace réservé du numéro de diapositive 10"/>
          <p:cNvSpPr>
            <a:spLocks noGrp="1"/>
          </p:cNvSpPr>
          <p:nvPr>
            <p:ph type="sldNum" sz="quarter" idx="12"/>
          </p:nvPr>
        </p:nvSpPr>
        <p:spPr/>
        <p:txBody>
          <a:bodyPr/>
          <a:lstStyle/>
          <a:p>
            <a:fld id="{F39E19B8-B707-45A9-818F-56E77DE860CA}" type="slidenum">
              <a:rPr lang="fr-FR" smtClean="0"/>
              <a:pPr/>
              <a:t>14</a:t>
            </a:fld>
            <a:endParaRPr lang="fr-FR"/>
          </a:p>
        </p:txBody>
      </p:sp>
      <p:sp>
        <p:nvSpPr>
          <p:cNvPr id="12" name="ZoneTexte 1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Tree>
  </p:cSld>
  <p:clrMapOvr>
    <a:masterClrMapping/>
  </p:clrMapOvr>
  <p:transition advTm="1500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MATRICE DE TRANSITION</a:t>
            </a:r>
          </a:p>
          <a:p>
            <a:pPr algn="ctr"/>
            <a:endParaRPr lang="fr-FR" dirty="0"/>
          </a:p>
        </p:txBody>
      </p:sp>
      <p:sp>
        <p:nvSpPr>
          <p:cNvPr id="11" name="Espace réservé du numéro de diapositive 10"/>
          <p:cNvSpPr>
            <a:spLocks noGrp="1"/>
          </p:cNvSpPr>
          <p:nvPr>
            <p:ph type="sldNum" sz="quarter" idx="12"/>
          </p:nvPr>
        </p:nvSpPr>
        <p:spPr/>
        <p:txBody>
          <a:bodyPr/>
          <a:lstStyle/>
          <a:p>
            <a:fld id="{F39E19B8-B707-45A9-818F-56E77DE860CA}" type="slidenum">
              <a:rPr lang="fr-FR" smtClean="0"/>
              <a:pPr/>
              <a:t>15</a:t>
            </a:fld>
            <a:endParaRPr lang="fr-FR"/>
          </a:p>
        </p:txBody>
      </p:sp>
      <p:sp>
        <p:nvSpPr>
          <p:cNvPr id="12" name="ZoneTexte 1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graphicFrame>
        <p:nvGraphicFramePr>
          <p:cNvPr id="13" name="Objet 12"/>
          <p:cNvGraphicFramePr>
            <a:graphicFrameLocks noChangeAspect="1"/>
          </p:cNvGraphicFramePr>
          <p:nvPr/>
        </p:nvGraphicFramePr>
        <p:xfrm>
          <a:off x="993775" y="1250950"/>
          <a:ext cx="6516688" cy="2178050"/>
        </p:xfrm>
        <a:graphic>
          <a:graphicData uri="http://schemas.openxmlformats.org/presentationml/2006/ole">
            <p:oleObj spid="_x0000_s395268" name="Équation" r:id="rId3" imgW="4686120" imgH="1295280" progId="Equation.3">
              <p:embed/>
            </p:oleObj>
          </a:graphicData>
        </a:graphic>
      </p:graphicFrame>
      <p:graphicFrame>
        <p:nvGraphicFramePr>
          <p:cNvPr id="395269" name="Object 5"/>
          <p:cNvGraphicFramePr>
            <a:graphicFrameLocks noChangeAspect="1"/>
          </p:cNvGraphicFramePr>
          <p:nvPr/>
        </p:nvGraphicFramePr>
        <p:xfrm>
          <a:off x="14288" y="4302125"/>
          <a:ext cx="9045575" cy="2220913"/>
        </p:xfrm>
        <a:graphic>
          <a:graphicData uri="http://schemas.openxmlformats.org/presentationml/2006/ole">
            <p:oleObj spid="_x0000_s395269" name="Équation" r:id="rId4" imgW="5879880" imgH="1320480" progId="Equation.3">
              <p:embed/>
            </p:oleObj>
          </a:graphicData>
        </a:graphic>
      </p:graphicFrame>
      <p:sp>
        <p:nvSpPr>
          <p:cNvPr id="15" name="ZoneTexte 14"/>
          <p:cNvSpPr txBox="1"/>
          <p:nvPr/>
        </p:nvSpPr>
        <p:spPr>
          <a:xfrm>
            <a:off x="0" y="3516815"/>
            <a:ext cx="9144000" cy="769441"/>
          </a:xfrm>
          <a:prstGeom prst="rect">
            <a:avLst/>
          </a:prstGeom>
          <a:noFill/>
        </p:spPr>
        <p:txBody>
          <a:bodyPr wrap="square" rtlCol="0">
            <a:spAutoFit/>
          </a:bodyPr>
          <a:lstStyle/>
          <a:p>
            <a:pPr algn="just"/>
            <a:r>
              <a:rPr lang="fr-MC" sz="2200" dirty="0" smtClean="0">
                <a:solidFill>
                  <a:srgbClr val="7030A0"/>
                </a:solidFill>
              </a:rPr>
              <a:t>Relation entre probabilités marginale de l’entrée X, la sortie Y et la matrice de transition</a:t>
            </a:r>
            <a:endParaRPr lang="fr-FR" sz="2200" dirty="0">
              <a:solidFill>
                <a:srgbClr val="7030A0"/>
              </a:solidFill>
            </a:endParaRPr>
          </a:p>
        </p:txBody>
      </p:sp>
    </p:spTree>
  </p:cSld>
  <p:clrMapOvr>
    <a:masterClrMapping/>
  </p:clrMapOvr>
  <p:transition advTm="1500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F39E19B8-B707-45A9-818F-56E77DE860CA}" type="slidenum">
              <a:rPr lang="fr-FR" smtClean="0"/>
              <a:pPr/>
              <a:t>16</a:t>
            </a:fld>
            <a:endParaRPr lang="fr-FR" dirty="0"/>
          </a:p>
        </p:txBody>
      </p:sp>
      <p:sp>
        <p:nvSpPr>
          <p:cNvPr id="9" name="ZoneTexte 8"/>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12" name="ZoneTexte 11"/>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CANAL BINAIRE SYMETRIQUE</a:t>
            </a:r>
          </a:p>
          <a:p>
            <a:pPr algn="ctr"/>
            <a:endParaRPr lang="fr-FR" dirty="0"/>
          </a:p>
        </p:txBody>
      </p:sp>
      <p:sp>
        <p:nvSpPr>
          <p:cNvPr id="13" name="ZoneTexte 12"/>
          <p:cNvSpPr txBox="1"/>
          <p:nvPr/>
        </p:nvSpPr>
        <p:spPr>
          <a:xfrm>
            <a:off x="0" y="1142984"/>
            <a:ext cx="9144000" cy="1107996"/>
          </a:xfrm>
          <a:prstGeom prst="rect">
            <a:avLst/>
          </a:prstGeom>
          <a:noFill/>
        </p:spPr>
        <p:txBody>
          <a:bodyPr wrap="square" rtlCol="0">
            <a:spAutoFit/>
          </a:bodyPr>
          <a:lstStyle/>
          <a:p>
            <a:pPr algn="just"/>
            <a:r>
              <a:rPr lang="fr-MC" sz="2200" dirty="0" smtClean="0">
                <a:solidFill>
                  <a:srgbClr val="002060"/>
                </a:solidFill>
                <a:latin typeface="Times New Roman" pitchFamily="18" charset="0"/>
                <a:cs typeface="Times New Roman" pitchFamily="18" charset="0"/>
              </a:rPr>
              <a:t>Le canal Binaire Symétrique ou BSC (</a:t>
            </a:r>
            <a:r>
              <a:rPr lang="fr-MC" sz="2200" dirty="0" err="1" smtClean="0">
                <a:solidFill>
                  <a:srgbClr val="002060"/>
                </a:solidFill>
                <a:latin typeface="Times New Roman" pitchFamily="18" charset="0"/>
                <a:cs typeface="Times New Roman" pitchFamily="18" charset="0"/>
              </a:rPr>
              <a:t>Binary</a:t>
            </a:r>
            <a:r>
              <a:rPr lang="fr-MC" sz="2200" dirty="0" smtClean="0">
                <a:solidFill>
                  <a:srgbClr val="002060"/>
                </a:solidFill>
                <a:latin typeface="Times New Roman" pitchFamily="18" charset="0"/>
                <a:cs typeface="Times New Roman" pitchFamily="18" charset="0"/>
              </a:rPr>
              <a:t> </a:t>
            </a:r>
            <a:r>
              <a:rPr lang="fr-MC" sz="2200" dirty="0" err="1" smtClean="0">
                <a:solidFill>
                  <a:srgbClr val="002060"/>
                </a:solidFill>
                <a:latin typeface="Times New Roman" pitchFamily="18" charset="0"/>
                <a:cs typeface="Times New Roman" pitchFamily="18" charset="0"/>
              </a:rPr>
              <a:t>Symmetric</a:t>
            </a:r>
            <a:r>
              <a:rPr lang="fr-MC" sz="2200" dirty="0" smtClean="0">
                <a:solidFill>
                  <a:srgbClr val="002060"/>
                </a:solidFill>
                <a:latin typeface="Times New Roman" pitchFamily="18" charset="0"/>
                <a:cs typeface="Times New Roman" pitchFamily="18" charset="0"/>
              </a:rPr>
              <a:t> Channel) est l’exemple simple typique d’un canal discret bruyant, où ma source est supposée binaire X = {0, 1 }  et le signal reçu est également binaire Y = {0, 1} :</a:t>
            </a:r>
            <a:endParaRPr lang="fr-FR" sz="2200" dirty="0">
              <a:solidFill>
                <a:srgbClr val="002060"/>
              </a:solidFill>
              <a:latin typeface="Times New Roman" pitchFamily="18" charset="0"/>
              <a:cs typeface="Times New Roman" pitchFamily="18" charset="0"/>
            </a:endParaRPr>
          </a:p>
        </p:txBody>
      </p:sp>
      <p:cxnSp>
        <p:nvCxnSpPr>
          <p:cNvPr id="15" name="Connecteur droit avec flèche 14"/>
          <p:cNvCxnSpPr/>
          <p:nvPr/>
        </p:nvCxnSpPr>
        <p:spPr>
          <a:xfrm>
            <a:off x="2357422" y="2714620"/>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2357422" y="4284668"/>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flipV="1">
            <a:off x="2357422" y="2786058"/>
            <a:ext cx="3286148"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a:off x="2357422" y="2714620"/>
            <a:ext cx="3214710"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23" name="AutoShape 5"/>
          <p:cNvSpPr>
            <a:spLocks/>
          </p:cNvSpPr>
          <p:nvPr/>
        </p:nvSpPr>
        <p:spPr bwMode="auto">
          <a:xfrm>
            <a:off x="428596" y="2500306"/>
            <a:ext cx="309541" cy="2000264"/>
          </a:xfrm>
          <a:prstGeom prst="leftBrace">
            <a:avLst>
              <a:gd name="adj1" fmla="val 76136"/>
              <a:gd name="adj2" fmla="val 50000"/>
            </a:avLst>
          </a:prstGeom>
          <a:noFill/>
          <a:ln w="28575">
            <a:solidFill>
              <a:srgbClr val="00206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Text Box 6"/>
          <p:cNvSpPr txBox="1">
            <a:spLocks noChangeArrowheads="1"/>
          </p:cNvSpPr>
          <p:nvPr/>
        </p:nvSpPr>
        <p:spPr bwMode="auto">
          <a:xfrm>
            <a:off x="-71470" y="3286124"/>
            <a:ext cx="681037" cy="520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X</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Text Box 8"/>
          <p:cNvSpPr txBox="1">
            <a:spLocks noChangeArrowheads="1"/>
          </p:cNvSpPr>
          <p:nvPr/>
        </p:nvSpPr>
        <p:spPr bwMode="auto">
          <a:xfrm>
            <a:off x="571472" y="3929066"/>
            <a:ext cx="1857388"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P(X=1)=1-p</a:t>
            </a:r>
            <a:r>
              <a:rPr kumimoji="0" lang="fr-MC" sz="2400" b="1" i="0" u="none" strike="noStrike" cap="none" normalizeH="0" baseline="-25000" dirty="0" smtClean="0">
                <a:ln>
                  <a:noFill/>
                </a:ln>
                <a:solidFill>
                  <a:srgbClr val="002060"/>
                </a:solidFill>
                <a:effectLst/>
                <a:latin typeface="Calibri" pitchFamily="34" charset="0"/>
                <a:ea typeface="Arial" pitchFamily="34" charset="0"/>
                <a:cs typeface="Arial" pitchFamily="34" charset="0"/>
              </a:rPr>
              <a:t>0</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6" name="Text Box 8"/>
          <p:cNvSpPr txBox="1">
            <a:spLocks noChangeArrowheads="1"/>
          </p:cNvSpPr>
          <p:nvPr/>
        </p:nvSpPr>
        <p:spPr bwMode="auto">
          <a:xfrm>
            <a:off x="714348" y="2357430"/>
            <a:ext cx="1857388"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P(X=0)=p</a:t>
            </a:r>
            <a:r>
              <a:rPr kumimoji="0" lang="fr-MC" sz="2400" b="1" i="0" u="none" strike="noStrike" cap="none" normalizeH="0" baseline="-25000" dirty="0" smtClean="0">
                <a:ln>
                  <a:noFill/>
                </a:ln>
                <a:solidFill>
                  <a:srgbClr val="002060"/>
                </a:solidFill>
                <a:effectLst/>
                <a:latin typeface="Calibri" pitchFamily="34" charset="0"/>
                <a:ea typeface="Arial" pitchFamily="34" charset="0"/>
                <a:cs typeface="Arial" pitchFamily="34" charset="0"/>
              </a:rPr>
              <a:t>0</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7" name="Text Box 9"/>
          <p:cNvSpPr txBox="1">
            <a:spLocks noChangeArrowheads="1"/>
          </p:cNvSpPr>
          <p:nvPr/>
        </p:nvSpPr>
        <p:spPr bwMode="auto">
          <a:xfrm>
            <a:off x="7572396" y="3286124"/>
            <a:ext cx="823914" cy="5953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Y</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AutoShape 10"/>
          <p:cNvSpPr>
            <a:spLocks/>
          </p:cNvSpPr>
          <p:nvPr/>
        </p:nvSpPr>
        <p:spPr bwMode="auto">
          <a:xfrm>
            <a:off x="7215206" y="2571744"/>
            <a:ext cx="590557" cy="1857388"/>
          </a:xfrm>
          <a:prstGeom prst="rightBrace">
            <a:avLst>
              <a:gd name="adj1" fmla="val 34184"/>
              <a:gd name="adj2" fmla="val 50000"/>
            </a:avLst>
          </a:prstGeom>
          <a:noFill/>
          <a:ln w="28575">
            <a:solidFill>
              <a:srgbClr val="00B05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9" name="Text Box 11"/>
          <p:cNvSpPr txBox="1">
            <a:spLocks noChangeArrowheads="1"/>
          </p:cNvSpPr>
          <p:nvPr/>
        </p:nvSpPr>
        <p:spPr bwMode="auto">
          <a:xfrm>
            <a:off x="5643570" y="2428868"/>
            <a:ext cx="200026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P(Y=0)=p</a:t>
            </a:r>
            <a:r>
              <a:rPr kumimoji="0" lang="fr-MC" sz="2400" b="1" i="0" u="none" strike="noStrike" cap="none" normalizeH="0" baseline="-25000" dirty="0" smtClean="0">
                <a:ln>
                  <a:noFill/>
                </a:ln>
                <a:solidFill>
                  <a:srgbClr val="00B050"/>
                </a:solidFill>
                <a:effectLst/>
                <a:latin typeface="Calibri" pitchFamily="34" charset="0"/>
                <a:ea typeface="Arial" pitchFamily="34" charset="0"/>
                <a:cs typeface="Arial" pitchFamily="34" charset="0"/>
              </a:rPr>
              <a:t>1</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30" name="Text Box 12"/>
          <p:cNvSpPr txBox="1">
            <a:spLocks noChangeArrowheads="1"/>
          </p:cNvSpPr>
          <p:nvPr/>
        </p:nvSpPr>
        <p:spPr bwMode="auto">
          <a:xfrm>
            <a:off x="5643570" y="3929066"/>
            <a:ext cx="1857388" cy="4286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P(Y=1)=1-p</a:t>
            </a:r>
            <a:r>
              <a:rPr kumimoji="0" lang="fr-MC" sz="2400" b="1" i="0" u="none" strike="noStrike" cap="none" normalizeH="0" baseline="-25000" dirty="0" smtClean="0">
                <a:ln>
                  <a:noFill/>
                </a:ln>
                <a:solidFill>
                  <a:srgbClr val="00B050"/>
                </a:solidFill>
                <a:effectLst/>
                <a:latin typeface="Calibri" pitchFamily="34" charset="0"/>
                <a:ea typeface="Arial" pitchFamily="34" charset="0"/>
                <a:cs typeface="Arial" pitchFamily="34" charset="0"/>
              </a:rPr>
              <a:t>1</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31" name="Text Box 13"/>
          <p:cNvSpPr txBox="1">
            <a:spLocks noChangeArrowheads="1"/>
          </p:cNvSpPr>
          <p:nvPr/>
        </p:nvSpPr>
        <p:spPr bwMode="auto">
          <a:xfrm>
            <a:off x="4071934" y="3500438"/>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2" name="Text Box 14"/>
          <p:cNvSpPr txBox="1">
            <a:spLocks noChangeArrowheads="1"/>
          </p:cNvSpPr>
          <p:nvPr/>
        </p:nvSpPr>
        <p:spPr bwMode="auto">
          <a:xfrm>
            <a:off x="4000496" y="4286256"/>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3" name="Text Box 14"/>
          <p:cNvSpPr txBox="1">
            <a:spLocks noChangeArrowheads="1"/>
          </p:cNvSpPr>
          <p:nvPr/>
        </p:nvSpPr>
        <p:spPr bwMode="auto">
          <a:xfrm>
            <a:off x="4071934" y="2214554"/>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4" name="Text Box 13"/>
          <p:cNvSpPr txBox="1">
            <a:spLocks noChangeArrowheads="1"/>
          </p:cNvSpPr>
          <p:nvPr/>
        </p:nvSpPr>
        <p:spPr bwMode="auto">
          <a:xfrm>
            <a:off x="4071934" y="2928934"/>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5" name="Objet 34"/>
          <p:cNvGraphicFramePr>
            <a:graphicFrameLocks noChangeAspect="1"/>
          </p:cNvGraphicFramePr>
          <p:nvPr/>
        </p:nvGraphicFramePr>
        <p:xfrm>
          <a:off x="5000628" y="4500570"/>
          <a:ext cx="2317427" cy="1143920"/>
        </p:xfrm>
        <a:graphic>
          <a:graphicData uri="http://schemas.openxmlformats.org/presentationml/2006/ole">
            <p:oleObj spid="_x0000_s397314" name="Équation" r:id="rId3" imgW="1168200" imgH="457200" progId="Equation.3">
              <p:embed/>
            </p:oleObj>
          </a:graphicData>
        </a:graphic>
      </p:graphicFrame>
      <p:sp>
        <p:nvSpPr>
          <p:cNvPr id="36" name="ZoneTexte 35"/>
          <p:cNvSpPr txBox="1"/>
          <p:nvPr/>
        </p:nvSpPr>
        <p:spPr>
          <a:xfrm>
            <a:off x="0" y="4643446"/>
            <a:ext cx="4143372" cy="1200329"/>
          </a:xfrm>
          <a:prstGeom prst="rect">
            <a:avLst/>
          </a:prstGeom>
          <a:noFill/>
        </p:spPr>
        <p:txBody>
          <a:bodyPr wrap="square" rtlCol="0">
            <a:spAutoFit/>
          </a:bodyPr>
          <a:lstStyle/>
          <a:p>
            <a:pPr algn="just">
              <a:buFont typeface="Wingdings" pitchFamily="2" charset="2"/>
              <a:buChar char="q"/>
            </a:pPr>
            <a:r>
              <a:rPr lang="fr-MC" dirty="0" smtClean="0">
                <a:solidFill>
                  <a:srgbClr val="7030A0"/>
                </a:solidFill>
                <a:latin typeface="Times New Roman" pitchFamily="18" charset="0"/>
                <a:cs typeface="Times New Roman" pitchFamily="18" charset="0"/>
              </a:rPr>
              <a:t> p</a:t>
            </a:r>
            <a:r>
              <a:rPr lang="fr-MC" baseline="-25000" dirty="0" smtClean="0">
                <a:solidFill>
                  <a:srgbClr val="7030A0"/>
                </a:solidFill>
                <a:latin typeface="Times New Roman" pitchFamily="18" charset="0"/>
                <a:cs typeface="Times New Roman" pitchFamily="18" charset="0"/>
              </a:rPr>
              <a:t>0</a:t>
            </a:r>
            <a:r>
              <a:rPr lang="fr-MC" dirty="0" smtClean="0">
                <a:solidFill>
                  <a:srgbClr val="7030A0"/>
                </a:solidFill>
                <a:latin typeface="Times New Roman" pitchFamily="18" charset="0"/>
                <a:cs typeface="Times New Roman" pitchFamily="18" charset="0"/>
              </a:rPr>
              <a:t> (</a:t>
            </a:r>
            <a:r>
              <a:rPr lang="fr-MC" dirty="0" err="1" smtClean="0">
                <a:solidFill>
                  <a:srgbClr val="7030A0"/>
                </a:solidFill>
                <a:latin typeface="Times New Roman" pitchFamily="18" charset="0"/>
                <a:cs typeface="Times New Roman" pitchFamily="18" charset="0"/>
              </a:rPr>
              <a:t>resp</a:t>
            </a:r>
            <a:r>
              <a:rPr lang="fr-MC" dirty="0" smtClean="0">
                <a:solidFill>
                  <a:srgbClr val="7030A0"/>
                </a:solidFill>
                <a:latin typeface="Times New Roman" pitchFamily="18" charset="0"/>
                <a:cs typeface="Times New Roman" pitchFamily="18" charset="0"/>
              </a:rPr>
              <a:t>. 1-p</a:t>
            </a:r>
            <a:r>
              <a:rPr lang="fr-MC" baseline="-25000" dirty="0" smtClean="0">
                <a:solidFill>
                  <a:srgbClr val="7030A0"/>
                </a:solidFill>
                <a:latin typeface="Times New Roman" pitchFamily="18" charset="0"/>
                <a:cs typeface="Times New Roman" pitchFamily="18" charset="0"/>
              </a:rPr>
              <a:t>0</a:t>
            </a:r>
            <a:r>
              <a:rPr lang="fr-MC" dirty="0" smtClean="0">
                <a:solidFill>
                  <a:srgbClr val="7030A0"/>
                </a:solidFill>
                <a:latin typeface="Times New Roman" pitchFamily="18" charset="0"/>
                <a:cs typeface="Times New Roman" pitchFamily="18" charset="0"/>
              </a:rPr>
              <a:t>) la probabilité pour que la source émette un bit=0 (</a:t>
            </a:r>
            <a:r>
              <a:rPr lang="fr-MC" dirty="0" err="1" smtClean="0">
                <a:solidFill>
                  <a:srgbClr val="7030A0"/>
                </a:solidFill>
                <a:latin typeface="Times New Roman" pitchFamily="18" charset="0"/>
                <a:cs typeface="Times New Roman" pitchFamily="18" charset="0"/>
              </a:rPr>
              <a:t>resp</a:t>
            </a:r>
            <a:r>
              <a:rPr lang="fr-MC" dirty="0" smtClean="0">
                <a:solidFill>
                  <a:srgbClr val="7030A0"/>
                </a:solidFill>
                <a:latin typeface="Times New Roman" pitchFamily="18" charset="0"/>
                <a:cs typeface="Times New Roman" pitchFamily="18" charset="0"/>
              </a:rPr>
              <a:t>. un bit = 1)</a:t>
            </a:r>
          </a:p>
          <a:p>
            <a:pPr algn="just">
              <a:buFont typeface="Wingdings" pitchFamily="2" charset="2"/>
              <a:buChar char="q"/>
            </a:pPr>
            <a:r>
              <a:rPr lang="fr-MC" dirty="0" smtClean="0">
                <a:solidFill>
                  <a:srgbClr val="0070C0"/>
                </a:solidFill>
                <a:latin typeface="Times New Roman" pitchFamily="18" charset="0"/>
                <a:cs typeface="Times New Roman" pitchFamily="18" charset="0"/>
              </a:rPr>
              <a:t> p</a:t>
            </a:r>
            <a:r>
              <a:rPr lang="fr-MC" baseline="-25000" dirty="0" smtClean="0">
                <a:solidFill>
                  <a:srgbClr val="0070C0"/>
                </a:solidFill>
                <a:latin typeface="Times New Roman" pitchFamily="18" charset="0"/>
                <a:cs typeface="Times New Roman" pitchFamily="18" charset="0"/>
              </a:rPr>
              <a:t>1</a:t>
            </a:r>
            <a:r>
              <a:rPr lang="fr-MC" dirty="0" smtClean="0">
                <a:solidFill>
                  <a:srgbClr val="0070C0"/>
                </a:solidFill>
                <a:latin typeface="Times New Roman" pitchFamily="18" charset="0"/>
                <a:cs typeface="Times New Roman" pitchFamily="18" charset="0"/>
              </a:rPr>
              <a:t> (</a:t>
            </a:r>
            <a:r>
              <a:rPr lang="fr-MC" dirty="0" err="1" smtClean="0">
                <a:solidFill>
                  <a:srgbClr val="0070C0"/>
                </a:solidFill>
                <a:latin typeface="Times New Roman" pitchFamily="18" charset="0"/>
                <a:cs typeface="Times New Roman" pitchFamily="18" charset="0"/>
              </a:rPr>
              <a:t>resp</a:t>
            </a:r>
            <a:r>
              <a:rPr lang="fr-MC" dirty="0" smtClean="0">
                <a:solidFill>
                  <a:srgbClr val="0070C0"/>
                </a:solidFill>
                <a:latin typeface="Times New Roman" pitchFamily="18" charset="0"/>
                <a:cs typeface="Times New Roman" pitchFamily="18" charset="0"/>
              </a:rPr>
              <a:t>. 1-p</a:t>
            </a:r>
            <a:r>
              <a:rPr lang="fr-MC" baseline="-25000" dirty="0" smtClean="0">
                <a:solidFill>
                  <a:srgbClr val="0070C0"/>
                </a:solidFill>
                <a:latin typeface="Times New Roman" pitchFamily="18" charset="0"/>
                <a:cs typeface="Times New Roman" pitchFamily="18" charset="0"/>
              </a:rPr>
              <a:t>1</a:t>
            </a:r>
            <a:r>
              <a:rPr lang="fr-MC" dirty="0" smtClean="0">
                <a:solidFill>
                  <a:srgbClr val="0070C0"/>
                </a:solidFill>
                <a:latin typeface="Times New Roman" pitchFamily="18" charset="0"/>
                <a:cs typeface="Times New Roman" pitchFamily="18" charset="0"/>
              </a:rPr>
              <a:t>) pour que le récepteur reçoit un bit égal à 0 (</a:t>
            </a:r>
            <a:r>
              <a:rPr lang="fr-MC" dirty="0" err="1" smtClean="0">
                <a:solidFill>
                  <a:srgbClr val="0070C0"/>
                </a:solidFill>
                <a:latin typeface="Times New Roman" pitchFamily="18" charset="0"/>
                <a:cs typeface="Times New Roman" pitchFamily="18" charset="0"/>
              </a:rPr>
              <a:t>resp</a:t>
            </a:r>
            <a:r>
              <a:rPr lang="fr-MC" dirty="0" smtClean="0">
                <a:solidFill>
                  <a:srgbClr val="0070C0"/>
                </a:solidFill>
                <a:latin typeface="Times New Roman" pitchFamily="18" charset="0"/>
                <a:cs typeface="Times New Roman" pitchFamily="18" charset="0"/>
              </a:rPr>
              <a:t>. un bit = 1)</a:t>
            </a:r>
            <a:endParaRPr lang="fr-FR" dirty="0">
              <a:solidFill>
                <a:srgbClr val="0070C0"/>
              </a:solidFill>
              <a:latin typeface="Times New Roman" pitchFamily="18" charset="0"/>
              <a:cs typeface="Times New Roman" pitchFamily="18" charset="0"/>
            </a:endParaRPr>
          </a:p>
        </p:txBody>
      </p:sp>
      <p:graphicFrame>
        <p:nvGraphicFramePr>
          <p:cNvPr id="397315" name="Object 3"/>
          <p:cNvGraphicFramePr>
            <a:graphicFrameLocks noChangeAspect="1"/>
          </p:cNvGraphicFramePr>
          <p:nvPr/>
        </p:nvGraphicFramePr>
        <p:xfrm>
          <a:off x="3481388" y="5613400"/>
          <a:ext cx="4979987" cy="1222375"/>
        </p:xfrm>
        <a:graphic>
          <a:graphicData uri="http://schemas.openxmlformats.org/presentationml/2006/ole">
            <p:oleObj spid="_x0000_s397315" name="Équation" r:id="rId4" imgW="2070000" imgH="507960" progId="Equation.3">
              <p:embed/>
            </p:oleObj>
          </a:graphicData>
        </a:graphic>
      </p:graphicFrame>
    </p:spTree>
    <p:extLst>
      <p:ext uri="{BB962C8B-B14F-4D97-AF65-F5344CB8AC3E}">
        <p14:creationId xmlns="" xmlns:p14="http://schemas.microsoft.com/office/powerpoint/2010/main" val="2079576273"/>
      </p:ext>
    </p:extLst>
  </p:cSld>
  <p:clrMapOvr>
    <a:masterClrMapping/>
  </p:clrMapOvr>
  <p:transition advTm="1500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F39E19B8-B707-45A9-818F-56E77DE860CA}" type="slidenum">
              <a:rPr lang="fr-FR" smtClean="0"/>
              <a:pPr/>
              <a:t>17</a:t>
            </a:fld>
            <a:endParaRPr lang="fr-FR" dirty="0"/>
          </a:p>
        </p:txBody>
      </p:sp>
      <p:sp>
        <p:nvSpPr>
          <p:cNvPr id="9" name="ZoneTexte 8"/>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12" name="ZoneTexte 11"/>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CANAL BINAIRE SYMETRIQUE</a:t>
            </a:r>
          </a:p>
          <a:p>
            <a:pPr algn="ctr"/>
            <a:endParaRPr lang="fr-FR" dirty="0"/>
          </a:p>
        </p:txBody>
      </p:sp>
      <p:cxnSp>
        <p:nvCxnSpPr>
          <p:cNvPr id="15" name="Connecteur droit avec flèche 14"/>
          <p:cNvCxnSpPr/>
          <p:nvPr/>
        </p:nvCxnSpPr>
        <p:spPr>
          <a:xfrm>
            <a:off x="2357422" y="1714488"/>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2357422" y="3284536"/>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flipV="1">
            <a:off x="2357422" y="1785926"/>
            <a:ext cx="3286148"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a:off x="2357422" y="1714488"/>
            <a:ext cx="3214710"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23" name="AutoShape 5"/>
          <p:cNvSpPr>
            <a:spLocks/>
          </p:cNvSpPr>
          <p:nvPr/>
        </p:nvSpPr>
        <p:spPr bwMode="auto">
          <a:xfrm>
            <a:off x="285720" y="1500174"/>
            <a:ext cx="309541" cy="2000264"/>
          </a:xfrm>
          <a:prstGeom prst="leftBrace">
            <a:avLst>
              <a:gd name="adj1" fmla="val 76136"/>
              <a:gd name="adj2" fmla="val 50000"/>
            </a:avLst>
          </a:prstGeom>
          <a:noFill/>
          <a:ln w="28575">
            <a:solidFill>
              <a:srgbClr val="00206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Text Box 6"/>
          <p:cNvSpPr txBox="1">
            <a:spLocks noChangeArrowheads="1"/>
          </p:cNvSpPr>
          <p:nvPr/>
        </p:nvSpPr>
        <p:spPr bwMode="auto">
          <a:xfrm>
            <a:off x="-214346" y="2285992"/>
            <a:ext cx="681037" cy="520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X</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Text Box 8"/>
          <p:cNvSpPr txBox="1">
            <a:spLocks noChangeArrowheads="1"/>
          </p:cNvSpPr>
          <p:nvPr/>
        </p:nvSpPr>
        <p:spPr bwMode="auto">
          <a:xfrm>
            <a:off x="428596" y="2928934"/>
            <a:ext cx="2428892"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P(X=1)=1-p</a:t>
            </a:r>
            <a:r>
              <a:rPr kumimoji="0" lang="fr-MC" sz="2400" b="1" i="0" u="none" strike="noStrike" cap="none" normalizeH="0" baseline="-25000" dirty="0" smtClean="0">
                <a:ln>
                  <a:noFill/>
                </a:ln>
                <a:solidFill>
                  <a:srgbClr val="002060"/>
                </a:solidFill>
                <a:effectLst/>
                <a:latin typeface="Calibri" pitchFamily="34" charset="0"/>
                <a:ea typeface="Arial" pitchFamily="34" charset="0"/>
                <a:cs typeface="Arial" pitchFamily="34" charset="0"/>
              </a:rPr>
              <a:t>0 </a:t>
            </a:r>
            <a:r>
              <a:rPr kumimoji="0" lang="fr-MC" sz="2400" b="1" i="0" u="none" strike="noStrike" cap="none" normalizeH="0" dirty="0" smtClean="0">
                <a:ln>
                  <a:noFill/>
                </a:ln>
                <a:solidFill>
                  <a:srgbClr val="002060"/>
                </a:solidFill>
                <a:effectLst/>
                <a:latin typeface="Calibri" pitchFamily="34" charset="0"/>
                <a:ea typeface="Arial" pitchFamily="34" charset="0"/>
                <a:cs typeface="Arial" pitchFamily="34" charset="0"/>
              </a:rPr>
              <a:t>=0.5</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6" name="Text Box 8"/>
          <p:cNvSpPr txBox="1">
            <a:spLocks noChangeArrowheads="1"/>
          </p:cNvSpPr>
          <p:nvPr/>
        </p:nvSpPr>
        <p:spPr bwMode="auto">
          <a:xfrm>
            <a:off x="428596" y="1357298"/>
            <a:ext cx="2428892"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P(X=0)=p</a:t>
            </a:r>
            <a:r>
              <a:rPr kumimoji="0" lang="fr-MC" sz="2400" b="1" i="0" u="none" strike="noStrike" cap="none" normalizeH="0" baseline="-25000" dirty="0" smtClean="0">
                <a:ln>
                  <a:noFill/>
                </a:ln>
                <a:solidFill>
                  <a:srgbClr val="002060"/>
                </a:solidFill>
                <a:effectLst/>
                <a:latin typeface="Calibri" pitchFamily="34" charset="0"/>
                <a:ea typeface="Arial" pitchFamily="34" charset="0"/>
                <a:cs typeface="Arial" pitchFamily="34" charset="0"/>
              </a:rPr>
              <a:t>0</a:t>
            </a:r>
            <a:r>
              <a:rPr kumimoji="0" lang="fr-MC" sz="2400" b="1" i="0" u="none" strike="noStrike" cap="none" normalizeH="0" dirty="0" smtClean="0">
                <a:ln>
                  <a:noFill/>
                </a:ln>
                <a:solidFill>
                  <a:srgbClr val="002060"/>
                </a:solidFill>
                <a:effectLst/>
                <a:latin typeface="Calibri" pitchFamily="34" charset="0"/>
                <a:ea typeface="Arial" pitchFamily="34" charset="0"/>
                <a:cs typeface="Arial" pitchFamily="34" charset="0"/>
              </a:rPr>
              <a:t> =0.5</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7" name="Text Box 9"/>
          <p:cNvSpPr txBox="1">
            <a:spLocks noChangeArrowheads="1"/>
          </p:cNvSpPr>
          <p:nvPr/>
        </p:nvSpPr>
        <p:spPr bwMode="auto">
          <a:xfrm>
            <a:off x="7572396" y="2285992"/>
            <a:ext cx="823914" cy="5953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Y</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AutoShape 10"/>
          <p:cNvSpPr>
            <a:spLocks/>
          </p:cNvSpPr>
          <p:nvPr/>
        </p:nvSpPr>
        <p:spPr bwMode="auto">
          <a:xfrm>
            <a:off x="7215206" y="1571612"/>
            <a:ext cx="590557" cy="1857388"/>
          </a:xfrm>
          <a:prstGeom prst="rightBrace">
            <a:avLst>
              <a:gd name="adj1" fmla="val 34184"/>
              <a:gd name="adj2" fmla="val 50000"/>
            </a:avLst>
          </a:prstGeom>
          <a:noFill/>
          <a:ln w="28575">
            <a:solidFill>
              <a:srgbClr val="00B05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9" name="Text Box 11"/>
          <p:cNvSpPr txBox="1">
            <a:spLocks noChangeArrowheads="1"/>
          </p:cNvSpPr>
          <p:nvPr/>
        </p:nvSpPr>
        <p:spPr bwMode="auto">
          <a:xfrm>
            <a:off x="5643570" y="1428736"/>
            <a:ext cx="200026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P(Y=0)=0.5</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30" name="Text Box 12"/>
          <p:cNvSpPr txBox="1">
            <a:spLocks noChangeArrowheads="1"/>
          </p:cNvSpPr>
          <p:nvPr/>
        </p:nvSpPr>
        <p:spPr bwMode="auto">
          <a:xfrm>
            <a:off x="5643570" y="2928934"/>
            <a:ext cx="1857388" cy="4286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P(Y=1)=0.5</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31" name="Text Box 13"/>
          <p:cNvSpPr txBox="1">
            <a:spLocks noChangeArrowheads="1"/>
          </p:cNvSpPr>
          <p:nvPr/>
        </p:nvSpPr>
        <p:spPr bwMode="auto">
          <a:xfrm>
            <a:off x="4071934" y="2500306"/>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0.3</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2" name="Text Box 14"/>
          <p:cNvSpPr txBox="1">
            <a:spLocks noChangeArrowheads="1"/>
          </p:cNvSpPr>
          <p:nvPr/>
        </p:nvSpPr>
        <p:spPr bwMode="auto">
          <a:xfrm>
            <a:off x="4000496" y="3214686"/>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0.7</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3" name="Text Box 14"/>
          <p:cNvSpPr txBox="1">
            <a:spLocks noChangeArrowheads="1"/>
          </p:cNvSpPr>
          <p:nvPr/>
        </p:nvSpPr>
        <p:spPr bwMode="auto">
          <a:xfrm>
            <a:off x="4071934" y="1214422"/>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0.7</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4" name="Text Box 13"/>
          <p:cNvSpPr txBox="1">
            <a:spLocks noChangeArrowheads="1"/>
          </p:cNvSpPr>
          <p:nvPr/>
        </p:nvSpPr>
        <p:spPr bwMode="auto">
          <a:xfrm>
            <a:off x="4071934" y="1928802"/>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0.3</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7" name="ZoneTexte 36"/>
          <p:cNvSpPr txBox="1"/>
          <p:nvPr/>
        </p:nvSpPr>
        <p:spPr>
          <a:xfrm>
            <a:off x="0" y="3643314"/>
            <a:ext cx="9144000" cy="769441"/>
          </a:xfrm>
          <a:prstGeom prst="rect">
            <a:avLst/>
          </a:prstGeom>
          <a:noFill/>
        </p:spPr>
        <p:txBody>
          <a:bodyPr wrap="square" rtlCol="0">
            <a:spAutoFit/>
          </a:bodyPr>
          <a:lstStyle/>
          <a:p>
            <a:pPr algn="just"/>
            <a:r>
              <a:rPr lang="fr-MC" sz="2200" dirty="0" smtClean="0">
                <a:solidFill>
                  <a:srgbClr val="7030A0"/>
                </a:solidFill>
              </a:rPr>
              <a:t>P(Y=0) = P(X=0)*0.7 + P(X=1)*0.3 = P(X=0)*P(Y=0/X=0) + P(X=1)*P(Y=0/X=1)</a:t>
            </a:r>
          </a:p>
          <a:p>
            <a:pPr algn="just"/>
            <a:r>
              <a:rPr lang="fr-MC" sz="2200" dirty="0" smtClean="0">
                <a:solidFill>
                  <a:srgbClr val="7030A0"/>
                </a:solidFill>
              </a:rPr>
              <a:t>P(Y=1) = P(X=0)*0.3 + P(X=1)*0.7 = P(X=0)*P(Y=1/X=0) + P(X=1)*P(Y=1/X=1)</a:t>
            </a:r>
            <a:endParaRPr lang="fr-FR" sz="2200" dirty="0">
              <a:solidFill>
                <a:srgbClr val="7030A0"/>
              </a:solidFill>
            </a:endParaRPr>
          </a:p>
        </p:txBody>
      </p:sp>
      <p:graphicFrame>
        <p:nvGraphicFramePr>
          <p:cNvPr id="38" name="Objet 37"/>
          <p:cNvGraphicFramePr>
            <a:graphicFrameLocks noChangeAspect="1"/>
          </p:cNvGraphicFramePr>
          <p:nvPr/>
        </p:nvGraphicFramePr>
        <p:xfrm>
          <a:off x="142844" y="4429132"/>
          <a:ext cx="3250430" cy="1500198"/>
        </p:xfrm>
        <a:graphic>
          <a:graphicData uri="http://schemas.openxmlformats.org/presentationml/2006/ole">
            <p:oleObj spid="_x0000_s436228" name="Équation" r:id="rId3" imgW="990360" imgH="457200" progId="Equation.3">
              <p:embed/>
            </p:oleObj>
          </a:graphicData>
        </a:graphic>
      </p:graphicFrame>
      <p:sp>
        <p:nvSpPr>
          <p:cNvPr id="39" name="ZoneTexte 38"/>
          <p:cNvSpPr txBox="1"/>
          <p:nvPr/>
        </p:nvSpPr>
        <p:spPr>
          <a:xfrm>
            <a:off x="0" y="6427137"/>
            <a:ext cx="8429652" cy="430887"/>
          </a:xfrm>
          <a:prstGeom prst="rect">
            <a:avLst/>
          </a:prstGeom>
          <a:noFill/>
        </p:spPr>
        <p:txBody>
          <a:bodyPr wrap="square" rtlCol="0">
            <a:spAutoFit/>
          </a:bodyPr>
          <a:lstStyle/>
          <a:p>
            <a:r>
              <a:rPr lang="fr-MC" sz="2200" dirty="0" smtClean="0"/>
              <a:t>P</a:t>
            </a:r>
            <a:r>
              <a:rPr lang="fr-MC" sz="2200" baseline="-25000" dirty="0" smtClean="0"/>
              <a:t>0</a:t>
            </a:r>
            <a:r>
              <a:rPr lang="fr-MC" sz="2200" dirty="0" smtClean="0"/>
              <a:t>=0.5    </a:t>
            </a:r>
            <a:r>
              <a:rPr lang="fr-MC" sz="2200" dirty="0" smtClean="0">
                <a:sym typeface="Symbol"/>
              </a:rPr>
              <a:t> P</a:t>
            </a:r>
            <a:r>
              <a:rPr lang="fr-MC" sz="2200" baseline="-25000" dirty="0" smtClean="0">
                <a:sym typeface="Symbol"/>
              </a:rPr>
              <a:t>1 </a:t>
            </a:r>
            <a:r>
              <a:rPr lang="fr-MC" sz="2200" dirty="0" smtClean="0">
                <a:sym typeface="Symbol"/>
              </a:rPr>
              <a:t>= 0.7*0.5 + 0.3*0.5=0.5   et p2 = 0.3*0.5+0.7*0.5=0.5 </a:t>
            </a:r>
            <a:endParaRPr lang="fr-FR" sz="2200" baseline="-25000" dirty="0"/>
          </a:p>
        </p:txBody>
      </p:sp>
      <p:graphicFrame>
        <p:nvGraphicFramePr>
          <p:cNvPr id="436229" name="Object 5"/>
          <p:cNvGraphicFramePr>
            <a:graphicFrameLocks noChangeAspect="1"/>
          </p:cNvGraphicFramePr>
          <p:nvPr/>
        </p:nvGraphicFramePr>
        <p:xfrm>
          <a:off x="5172075" y="4929208"/>
          <a:ext cx="2333625" cy="1500188"/>
        </p:xfrm>
        <a:graphic>
          <a:graphicData uri="http://schemas.openxmlformats.org/presentationml/2006/ole">
            <p:oleObj spid="_x0000_s436229" name="Équation" r:id="rId4" imgW="711000" imgH="457200" progId="Equation.3">
              <p:embed/>
            </p:oleObj>
          </a:graphicData>
        </a:graphic>
      </p:graphicFrame>
      <p:graphicFrame>
        <p:nvGraphicFramePr>
          <p:cNvPr id="40" name="Objet 39"/>
          <p:cNvGraphicFramePr>
            <a:graphicFrameLocks noChangeAspect="1"/>
          </p:cNvGraphicFramePr>
          <p:nvPr/>
        </p:nvGraphicFramePr>
        <p:xfrm>
          <a:off x="4357686" y="5000636"/>
          <a:ext cx="785818" cy="1428760"/>
        </p:xfrm>
        <a:graphic>
          <a:graphicData uri="http://schemas.openxmlformats.org/presentationml/2006/ole">
            <p:oleObj spid="_x0000_s436230" name="Équation" r:id="rId5" imgW="380880" imgH="457200" progId="Equation.3">
              <p:embed/>
            </p:oleObj>
          </a:graphicData>
        </a:graphic>
      </p:graphicFrame>
      <p:graphicFrame>
        <p:nvGraphicFramePr>
          <p:cNvPr id="41" name="Objet 40"/>
          <p:cNvGraphicFramePr>
            <a:graphicFrameLocks noChangeAspect="1"/>
          </p:cNvGraphicFramePr>
          <p:nvPr/>
        </p:nvGraphicFramePr>
        <p:xfrm>
          <a:off x="5357818" y="4286256"/>
          <a:ext cx="2071702" cy="619129"/>
        </p:xfrm>
        <a:graphic>
          <a:graphicData uri="http://schemas.openxmlformats.org/presentationml/2006/ole">
            <p:oleObj spid="_x0000_s436231" name="Équation" r:id="rId6" imgW="647640" imgH="215640" progId="Equation.3">
              <p:embed/>
            </p:oleObj>
          </a:graphicData>
        </a:graphic>
      </p:graphicFrame>
      <p:sp>
        <p:nvSpPr>
          <p:cNvPr id="42" name="ZoneTexte 41"/>
          <p:cNvSpPr txBox="1"/>
          <p:nvPr/>
        </p:nvSpPr>
        <p:spPr>
          <a:xfrm>
            <a:off x="4429124" y="4643446"/>
            <a:ext cx="714380" cy="430887"/>
          </a:xfrm>
          <a:prstGeom prst="rect">
            <a:avLst/>
          </a:prstGeom>
          <a:noFill/>
        </p:spPr>
        <p:txBody>
          <a:bodyPr wrap="square" rtlCol="0">
            <a:spAutoFit/>
          </a:bodyPr>
          <a:lstStyle/>
          <a:p>
            <a:r>
              <a:rPr lang="fr-MC" sz="2200" b="1" dirty="0" smtClean="0">
                <a:solidFill>
                  <a:srgbClr val="002060"/>
                </a:solidFill>
              </a:rPr>
              <a:t>P(X)</a:t>
            </a:r>
            <a:endParaRPr lang="fr-FR" sz="2200" b="1" dirty="0">
              <a:solidFill>
                <a:srgbClr val="002060"/>
              </a:solidFill>
            </a:endParaRPr>
          </a:p>
        </p:txBody>
      </p:sp>
      <p:sp>
        <p:nvSpPr>
          <p:cNvPr id="43" name="ZoneTexte 42"/>
          <p:cNvSpPr txBox="1"/>
          <p:nvPr/>
        </p:nvSpPr>
        <p:spPr>
          <a:xfrm>
            <a:off x="4786314" y="4357694"/>
            <a:ext cx="714380" cy="430887"/>
          </a:xfrm>
          <a:prstGeom prst="rect">
            <a:avLst/>
          </a:prstGeom>
          <a:noFill/>
        </p:spPr>
        <p:txBody>
          <a:bodyPr wrap="square" rtlCol="0">
            <a:spAutoFit/>
          </a:bodyPr>
          <a:lstStyle/>
          <a:p>
            <a:r>
              <a:rPr lang="fr-MC" sz="2200" b="1" dirty="0" smtClean="0">
                <a:solidFill>
                  <a:srgbClr val="00B050"/>
                </a:solidFill>
              </a:rPr>
              <a:t>P(Y)</a:t>
            </a:r>
            <a:endParaRPr lang="fr-FR" sz="2200" b="1" dirty="0">
              <a:solidFill>
                <a:srgbClr val="00B050"/>
              </a:solidFill>
            </a:endParaRPr>
          </a:p>
        </p:txBody>
      </p:sp>
    </p:spTree>
    <p:extLst>
      <p:ext uri="{BB962C8B-B14F-4D97-AF65-F5344CB8AC3E}">
        <p14:creationId xmlns="" xmlns:p14="http://schemas.microsoft.com/office/powerpoint/2010/main" val="2079576273"/>
      </p:ext>
    </p:extLst>
  </p:cSld>
  <p:clrMapOvr>
    <a:masterClrMapping/>
  </p:clrMapOvr>
  <p:transition advTm="1500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F39E19B8-B707-45A9-818F-56E77DE860CA}" type="slidenum">
              <a:rPr lang="fr-FR" smtClean="0"/>
              <a:pPr/>
              <a:t>18</a:t>
            </a:fld>
            <a:endParaRPr lang="fr-FR" dirty="0"/>
          </a:p>
        </p:txBody>
      </p:sp>
      <p:sp>
        <p:nvSpPr>
          <p:cNvPr id="9" name="ZoneTexte 8"/>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12" name="ZoneTexte 11"/>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CANAL BINAIRE SYMETRIQUE</a:t>
            </a:r>
          </a:p>
          <a:p>
            <a:pPr algn="ctr"/>
            <a:endParaRPr lang="fr-FR" dirty="0"/>
          </a:p>
        </p:txBody>
      </p:sp>
      <p:cxnSp>
        <p:nvCxnSpPr>
          <p:cNvPr id="15" name="Connecteur droit avec flèche 14"/>
          <p:cNvCxnSpPr/>
          <p:nvPr/>
        </p:nvCxnSpPr>
        <p:spPr>
          <a:xfrm>
            <a:off x="2357422" y="1714488"/>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2357422" y="3284536"/>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flipV="1">
            <a:off x="2357422" y="1785926"/>
            <a:ext cx="3286148"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a:off x="2357422" y="1714488"/>
            <a:ext cx="3214710"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23" name="AutoShape 5"/>
          <p:cNvSpPr>
            <a:spLocks/>
          </p:cNvSpPr>
          <p:nvPr/>
        </p:nvSpPr>
        <p:spPr bwMode="auto">
          <a:xfrm>
            <a:off x="428596" y="1500174"/>
            <a:ext cx="309541" cy="2000264"/>
          </a:xfrm>
          <a:prstGeom prst="leftBrace">
            <a:avLst>
              <a:gd name="adj1" fmla="val 76136"/>
              <a:gd name="adj2" fmla="val 50000"/>
            </a:avLst>
          </a:prstGeom>
          <a:noFill/>
          <a:ln w="28575">
            <a:solidFill>
              <a:srgbClr val="00206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Text Box 6"/>
          <p:cNvSpPr txBox="1">
            <a:spLocks noChangeArrowheads="1"/>
          </p:cNvSpPr>
          <p:nvPr/>
        </p:nvSpPr>
        <p:spPr bwMode="auto">
          <a:xfrm>
            <a:off x="-71470" y="2285992"/>
            <a:ext cx="681037" cy="520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X</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Text Box 8"/>
          <p:cNvSpPr txBox="1">
            <a:spLocks noChangeArrowheads="1"/>
          </p:cNvSpPr>
          <p:nvPr/>
        </p:nvSpPr>
        <p:spPr bwMode="auto">
          <a:xfrm>
            <a:off x="571472" y="2928934"/>
            <a:ext cx="2428892"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P(X=1)=1-p</a:t>
            </a:r>
            <a:r>
              <a:rPr kumimoji="0" lang="fr-MC" sz="2400" b="1" i="0" u="none" strike="noStrike" cap="none" normalizeH="0" baseline="-25000" dirty="0" smtClean="0">
                <a:ln>
                  <a:noFill/>
                </a:ln>
                <a:solidFill>
                  <a:srgbClr val="002060"/>
                </a:solidFill>
                <a:effectLst/>
                <a:latin typeface="Calibri" pitchFamily="34" charset="0"/>
                <a:ea typeface="Arial" pitchFamily="34" charset="0"/>
                <a:cs typeface="Arial" pitchFamily="34" charset="0"/>
              </a:rPr>
              <a:t>0 </a:t>
            </a:r>
            <a:r>
              <a:rPr kumimoji="0" lang="fr-MC" sz="2400" b="1" i="0" u="none" strike="noStrike" cap="none" normalizeH="0" dirty="0" smtClean="0">
                <a:ln>
                  <a:noFill/>
                </a:ln>
                <a:solidFill>
                  <a:srgbClr val="002060"/>
                </a:solidFill>
                <a:effectLst/>
                <a:latin typeface="Calibri" pitchFamily="34" charset="0"/>
                <a:ea typeface="Arial" pitchFamily="34" charset="0"/>
                <a:cs typeface="Arial" pitchFamily="34" charset="0"/>
              </a:rPr>
              <a:t>=0.9</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6" name="Text Box 8"/>
          <p:cNvSpPr txBox="1">
            <a:spLocks noChangeArrowheads="1"/>
          </p:cNvSpPr>
          <p:nvPr/>
        </p:nvSpPr>
        <p:spPr bwMode="auto">
          <a:xfrm>
            <a:off x="571472" y="1357298"/>
            <a:ext cx="2428892"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P(X=0)=p</a:t>
            </a:r>
            <a:r>
              <a:rPr kumimoji="0" lang="fr-MC" sz="2400" b="1" i="0" u="none" strike="noStrike" cap="none" normalizeH="0" baseline="-25000" dirty="0" smtClean="0">
                <a:ln>
                  <a:noFill/>
                </a:ln>
                <a:solidFill>
                  <a:srgbClr val="002060"/>
                </a:solidFill>
                <a:effectLst/>
                <a:latin typeface="Calibri" pitchFamily="34" charset="0"/>
                <a:ea typeface="Arial" pitchFamily="34" charset="0"/>
                <a:cs typeface="Arial" pitchFamily="34" charset="0"/>
              </a:rPr>
              <a:t>0</a:t>
            </a:r>
            <a:r>
              <a:rPr kumimoji="0" lang="fr-MC" sz="2400" b="1" i="0" u="none" strike="noStrike" cap="none" normalizeH="0" dirty="0" smtClean="0">
                <a:ln>
                  <a:noFill/>
                </a:ln>
                <a:solidFill>
                  <a:srgbClr val="002060"/>
                </a:solidFill>
                <a:effectLst/>
                <a:latin typeface="Calibri" pitchFamily="34" charset="0"/>
                <a:ea typeface="Arial" pitchFamily="34" charset="0"/>
                <a:cs typeface="Arial" pitchFamily="34" charset="0"/>
              </a:rPr>
              <a:t> =0.1</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7" name="Text Box 9"/>
          <p:cNvSpPr txBox="1">
            <a:spLocks noChangeArrowheads="1"/>
          </p:cNvSpPr>
          <p:nvPr/>
        </p:nvSpPr>
        <p:spPr bwMode="auto">
          <a:xfrm>
            <a:off x="7572396" y="2285992"/>
            <a:ext cx="823914" cy="5953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Y</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AutoShape 10"/>
          <p:cNvSpPr>
            <a:spLocks/>
          </p:cNvSpPr>
          <p:nvPr/>
        </p:nvSpPr>
        <p:spPr bwMode="auto">
          <a:xfrm>
            <a:off x="7215206" y="1571612"/>
            <a:ext cx="590557" cy="1857388"/>
          </a:xfrm>
          <a:prstGeom prst="rightBrace">
            <a:avLst>
              <a:gd name="adj1" fmla="val 34184"/>
              <a:gd name="adj2" fmla="val 50000"/>
            </a:avLst>
          </a:prstGeom>
          <a:noFill/>
          <a:ln w="28575">
            <a:solidFill>
              <a:srgbClr val="00B05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9" name="Text Box 11"/>
          <p:cNvSpPr txBox="1">
            <a:spLocks noChangeArrowheads="1"/>
          </p:cNvSpPr>
          <p:nvPr/>
        </p:nvSpPr>
        <p:spPr bwMode="auto">
          <a:xfrm>
            <a:off x="5643570" y="1428736"/>
            <a:ext cx="200026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P(Y=0)=p</a:t>
            </a:r>
            <a:r>
              <a:rPr kumimoji="0" lang="fr-MC" sz="2400" b="1" i="0" u="none" strike="noStrike" cap="none" normalizeH="0" baseline="-25000" dirty="0" smtClean="0">
                <a:ln>
                  <a:noFill/>
                </a:ln>
                <a:solidFill>
                  <a:srgbClr val="00B050"/>
                </a:solidFill>
                <a:effectLst/>
                <a:latin typeface="Calibri" pitchFamily="34" charset="0"/>
                <a:ea typeface="Arial" pitchFamily="34" charset="0"/>
                <a:cs typeface="Arial" pitchFamily="34" charset="0"/>
              </a:rPr>
              <a:t>1</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30" name="Text Box 12"/>
          <p:cNvSpPr txBox="1">
            <a:spLocks noChangeArrowheads="1"/>
          </p:cNvSpPr>
          <p:nvPr/>
        </p:nvSpPr>
        <p:spPr bwMode="auto">
          <a:xfrm>
            <a:off x="5643570" y="2928934"/>
            <a:ext cx="1857388" cy="4286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P(Y=1)=1-p</a:t>
            </a:r>
            <a:r>
              <a:rPr kumimoji="0" lang="fr-MC" sz="2400" b="1" i="0" u="none" strike="noStrike" cap="none" normalizeH="0" baseline="-25000" dirty="0" smtClean="0">
                <a:ln>
                  <a:noFill/>
                </a:ln>
                <a:solidFill>
                  <a:srgbClr val="00B050"/>
                </a:solidFill>
                <a:effectLst/>
                <a:latin typeface="Calibri" pitchFamily="34" charset="0"/>
                <a:ea typeface="Arial" pitchFamily="34" charset="0"/>
                <a:cs typeface="Arial" pitchFamily="34" charset="0"/>
              </a:rPr>
              <a:t>1</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31" name="Text Box 13"/>
          <p:cNvSpPr txBox="1">
            <a:spLocks noChangeArrowheads="1"/>
          </p:cNvSpPr>
          <p:nvPr/>
        </p:nvSpPr>
        <p:spPr bwMode="auto">
          <a:xfrm>
            <a:off x="4071934" y="2500306"/>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0.3</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2" name="Text Box 14"/>
          <p:cNvSpPr txBox="1">
            <a:spLocks noChangeArrowheads="1"/>
          </p:cNvSpPr>
          <p:nvPr/>
        </p:nvSpPr>
        <p:spPr bwMode="auto">
          <a:xfrm>
            <a:off x="4000496" y="3357562"/>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0.7</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3" name="Text Box 14"/>
          <p:cNvSpPr txBox="1">
            <a:spLocks noChangeArrowheads="1"/>
          </p:cNvSpPr>
          <p:nvPr/>
        </p:nvSpPr>
        <p:spPr bwMode="auto">
          <a:xfrm>
            <a:off x="4071934" y="1214422"/>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0.7</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4" name="Text Box 13"/>
          <p:cNvSpPr txBox="1">
            <a:spLocks noChangeArrowheads="1"/>
          </p:cNvSpPr>
          <p:nvPr/>
        </p:nvSpPr>
        <p:spPr bwMode="auto">
          <a:xfrm>
            <a:off x="4071934" y="1928802"/>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0.3</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7" name="ZoneTexte 36"/>
          <p:cNvSpPr txBox="1"/>
          <p:nvPr/>
        </p:nvSpPr>
        <p:spPr>
          <a:xfrm>
            <a:off x="0" y="3786190"/>
            <a:ext cx="9144000" cy="769441"/>
          </a:xfrm>
          <a:prstGeom prst="rect">
            <a:avLst/>
          </a:prstGeom>
          <a:noFill/>
        </p:spPr>
        <p:txBody>
          <a:bodyPr wrap="square" rtlCol="0">
            <a:spAutoFit/>
          </a:bodyPr>
          <a:lstStyle/>
          <a:p>
            <a:pPr algn="just"/>
            <a:r>
              <a:rPr lang="fr-MC" sz="2200" dirty="0" smtClean="0">
                <a:solidFill>
                  <a:srgbClr val="7030A0"/>
                </a:solidFill>
              </a:rPr>
              <a:t>P(Y=0) = P(X=0)*0.7 + P(X=1)*0.3 = P(X=0)*P(Y=0/X=0) + P(X=1)*P(Y=0/X=1)</a:t>
            </a:r>
          </a:p>
          <a:p>
            <a:pPr algn="just"/>
            <a:r>
              <a:rPr lang="fr-MC" sz="2200" dirty="0" smtClean="0">
                <a:solidFill>
                  <a:srgbClr val="7030A0"/>
                </a:solidFill>
              </a:rPr>
              <a:t>P(Y=1) = P(X=0)*0.3 + P(X=1)*0.7 = P(X=0)*P(Y=1/X=0) + P(X=1)*P(Y=1/X=1)</a:t>
            </a:r>
            <a:endParaRPr lang="fr-FR" sz="2200" dirty="0">
              <a:solidFill>
                <a:srgbClr val="7030A0"/>
              </a:solidFill>
            </a:endParaRPr>
          </a:p>
        </p:txBody>
      </p:sp>
      <p:graphicFrame>
        <p:nvGraphicFramePr>
          <p:cNvPr id="38" name="Objet 37"/>
          <p:cNvGraphicFramePr>
            <a:graphicFrameLocks noChangeAspect="1"/>
          </p:cNvGraphicFramePr>
          <p:nvPr/>
        </p:nvGraphicFramePr>
        <p:xfrm>
          <a:off x="2702705" y="4429132"/>
          <a:ext cx="3250430" cy="1500198"/>
        </p:xfrm>
        <a:graphic>
          <a:graphicData uri="http://schemas.openxmlformats.org/presentationml/2006/ole">
            <p:oleObj spid="_x0000_s439298" name="Équation" r:id="rId3" imgW="990360" imgH="457200" progId="Equation.3">
              <p:embed/>
            </p:oleObj>
          </a:graphicData>
        </a:graphic>
      </p:graphicFrame>
      <p:sp>
        <p:nvSpPr>
          <p:cNvPr id="35" name="ZoneTexte 34"/>
          <p:cNvSpPr txBox="1"/>
          <p:nvPr/>
        </p:nvSpPr>
        <p:spPr>
          <a:xfrm>
            <a:off x="-32" y="5945707"/>
            <a:ext cx="9144000" cy="769441"/>
          </a:xfrm>
          <a:prstGeom prst="rect">
            <a:avLst/>
          </a:prstGeom>
          <a:noFill/>
        </p:spPr>
        <p:txBody>
          <a:bodyPr wrap="square" rtlCol="0">
            <a:spAutoFit/>
          </a:bodyPr>
          <a:lstStyle/>
          <a:p>
            <a:pPr algn="just"/>
            <a:r>
              <a:rPr lang="fr-MC" sz="2200" dirty="0" smtClean="0">
                <a:solidFill>
                  <a:srgbClr val="7030A0"/>
                </a:solidFill>
              </a:rPr>
              <a:t>P(Y=0) = 0.1*0.7 + 0.9*0.3 =0.07 + 0.27 = 0.34</a:t>
            </a:r>
          </a:p>
          <a:p>
            <a:pPr algn="just"/>
            <a:r>
              <a:rPr lang="fr-MC" sz="2200" dirty="0" smtClean="0">
                <a:solidFill>
                  <a:srgbClr val="7030A0"/>
                </a:solidFill>
              </a:rPr>
              <a:t>P(Y=1) = 0.1*0.3 + 0.9*0.7 =0.03 + 0.63 = 0.66</a:t>
            </a:r>
            <a:endParaRPr lang="fr-FR" sz="2200" dirty="0">
              <a:solidFill>
                <a:srgbClr val="7030A0"/>
              </a:solidFill>
            </a:endParaRPr>
          </a:p>
        </p:txBody>
      </p:sp>
    </p:spTree>
    <p:extLst>
      <p:ext uri="{BB962C8B-B14F-4D97-AF65-F5344CB8AC3E}">
        <p14:creationId xmlns="" xmlns:p14="http://schemas.microsoft.com/office/powerpoint/2010/main" val="2079576273"/>
      </p:ext>
    </p:extLst>
  </p:cSld>
  <p:clrMapOvr>
    <a:masterClrMapping/>
  </p:clrMapOvr>
  <p:transition advTm="1500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F39E19B8-B707-45A9-818F-56E77DE860CA}" type="slidenum">
              <a:rPr lang="fr-FR" smtClean="0"/>
              <a:pPr/>
              <a:t>19</a:t>
            </a:fld>
            <a:endParaRPr lang="fr-FR" dirty="0"/>
          </a:p>
        </p:txBody>
      </p:sp>
      <p:sp>
        <p:nvSpPr>
          <p:cNvPr id="9" name="ZoneTexte 8"/>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12" name="ZoneTexte 11"/>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CANAL BINAIRE SYMETRIQUE</a:t>
            </a:r>
          </a:p>
          <a:p>
            <a:pPr algn="ctr"/>
            <a:endParaRPr lang="fr-FR" dirty="0"/>
          </a:p>
        </p:txBody>
      </p:sp>
      <p:cxnSp>
        <p:nvCxnSpPr>
          <p:cNvPr id="15" name="Connecteur droit avec flèche 14"/>
          <p:cNvCxnSpPr/>
          <p:nvPr/>
        </p:nvCxnSpPr>
        <p:spPr>
          <a:xfrm>
            <a:off x="2357422" y="1714488"/>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2357422" y="3284536"/>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flipV="1">
            <a:off x="2357422" y="1785926"/>
            <a:ext cx="3286148"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a:off x="2357422" y="1714488"/>
            <a:ext cx="3214710"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23" name="AutoShape 5"/>
          <p:cNvSpPr>
            <a:spLocks/>
          </p:cNvSpPr>
          <p:nvPr/>
        </p:nvSpPr>
        <p:spPr bwMode="auto">
          <a:xfrm>
            <a:off x="428596" y="1500174"/>
            <a:ext cx="309541" cy="2000264"/>
          </a:xfrm>
          <a:prstGeom prst="leftBrace">
            <a:avLst>
              <a:gd name="adj1" fmla="val 76136"/>
              <a:gd name="adj2" fmla="val 50000"/>
            </a:avLst>
          </a:prstGeom>
          <a:noFill/>
          <a:ln w="28575">
            <a:solidFill>
              <a:srgbClr val="00206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Text Box 6"/>
          <p:cNvSpPr txBox="1">
            <a:spLocks noChangeArrowheads="1"/>
          </p:cNvSpPr>
          <p:nvPr/>
        </p:nvSpPr>
        <p:spPr bwMode="auto">
          <a:xfrm>
            <a:off x="-71470" y="2285992"/>
            <a:ext cx="681037" cy="520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X</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Text Box 8"/>
          <p:cNvSpPr txBox="1">
            <a:spLocks noChangeArrowheads="1"/>
          </p:cNvSpPr>
          <p:nvPr/>
        </p:nvSpPr>
        <p:spPr bwMode="auto">
          <a:xfrm>
            <a:off x="571472" y="2928934"/>
            <a:ext cx="2428892"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P(X=1)=1-p</a:t>
            </a:r>
            <a:r>
              <a:rPr kumimoji="0" lang="fr-MC" sz="2400" b="1" i="0" u="none" strike="noStrike" cap="none" normalizeH="0" baseline="-25000" dirty="0" smtClean="0">
                <a:ln>
                  <a:noFill/>
                </a:ln>
                <a:solidFill>
                  <a:srgbClr val="002060"/>
                </a:solidFill>
                <a:effectLst/>
                <a:latin typeface="Calibri" pitchFamily="34" charset="0"/>
                <a:ea typeface="Arial" pitchFamily="34" charset="0"/>
                <a:cs typeface="Arial" pitchFamily="34" charset="0"/>
              </a:rPr>
              <a:t>0 </a:t>
            </a:r>
            <a:r>
              <a:rPr kumimoji="0" lang="fr-MC" sz="2400" b="1" i="0" u="none" strike="noStrike" cap="none" normalizeH="0" dirty="0" smtClean="0">
                <a:ln>
                  <a:noFill/>
                </a:ln>
                <a:solidFill>
                  <a:srgbClr val="002060"/>
                </a:solidFill>
                <a:effectLst/>
                <a:latin typeface="Calibri" pitchFamily="34" charset="0"/>
                <a:ea typeface="Arial" pitchFamily="34" charset="0"/>
                <a:cs typeface="Arial" pitchFamily="34" charset="0"/>
              </a:rPr>
              <a:t>=0.4</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6" name="Text Box 8"/>
          <p:cNvSpPr txBox="1">
            <a:spLocks noChangeArrowheads="1"/>
          </p:cNvSpPr>
          <p:nvPr/>
        </p:nvSpPr>
        <p:spPr bwMode="auto">
          <a:xfrm>
            <a:off x="571472" y="1357298"/>
            <a:ext cx="2428892"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P(X=0)=p</a:t>
            </a:r>
            <a:r>
              <a:rPr kumimoji="0" lang="fr-MC" sz="2400" b="1" i="0" u="none" strike="noStrike" cap="none" normalizeH="0" baseline="-25000" dirty="0" smtClean="0">
                <a:ln>
                  <a:noFill/>
                </a:ln>
                <a:solidFill>
                  <a:srgbClr val="002060"/>
                </a:solidFill>
                <a:effectLst/>
                <a:latin typeface="Calibri" pitchFamily="34" charset="0"/>
                <a:ea typeface="Arial" pitchFamily="34" charset="0"/>
                <a:cs typeface="Arial" pitchFamily="34" charset="0"/>
              </a:rPr>
              <a:t>0</a:t>
            </a:r>
            <a:r>
              <a:rPr kumimoji="0" lang="fr-MC" sz="2400" b="1" i="0" u="none" strike="noStrike" cap="none" normalizeH="0" dirty="0" smtClean="0">
                <a:ln>
                  <a:noFill/>
                </a:ln>
                <a:solidFill>
                  <a:srgbClr val="002060"/>
                </a:solidFill>
                <a:effectLst/>
                <a:latin typeface="Calibri" pitchFamily="34" charset="0"/>
                <a:ea typeface="Arial" pitchFamily="34" charset="0"/>
                <a:cs typeface="Arial" pitchFamily="34" charset="0"/>
              </a:rPr>
              <a:t> =0.6</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7" name="Text Box 9"/>
          <p:cNvSpPr txBox="1">
            <a:spLocks noChangeArrowheads="1"/>
          </p:cNvSpPr>
          <p:nvPr/>
        </p:nvSpPr>
        <p:spPr bwMode="auto">
          <a:xfrm>
            <a:off x="7572396" y="2285992"/>
            <a:ext cx="823914" cy="5953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Y</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AutoShape 10"/>
          <p:cNvSpPr>
            <a:spLocks/>
          </p:cNvSpPr>
          <p:nvPr/>
        </p:nvSpPr>
        <p:spPr bwMode="auto">
          <a:xfrm>
            <a:off x="7215206" y="1571612"/>
            <a:ext cx="590557" cy="1857388"/>
          </a:xfrm>
          <a:prstGeom prst="rightBrace">
            <a:avLst>
              <a:gd name="adj1" fmla="val 34184"/>
              <a:gd name="adj2" fmla="val 50000"/>
            </a:avLst>
          </a:prstGeom>
          <a:noFill/>
          <a:ln w="28575">
            <a:solidFill>
              <a:srgbClr val="00B05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9" name="Text Box 11"/>
          <p:cNvSpPr txBox="1">
            <a:spLocks noChangeArrowheads="1"/>
          </p:cNvSpPr>
          <p:nvPr/>
        </p:nvSpPr>
        <p:spPr bwMode="auto">
          <a:xfrm>
            <a:off x="5643570" y="1428736"/>
            <a:ext cx="200026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P(Y=0)=p</a:t>
            </a:r>
            <a:r>
              <a:rPr kumimoji="0" lang="fr-MC" sz="2400" b="1" i="0" u="none" strike="noStrike" cap="none" normalizeH="0" baseline="-25000" dirty="0" smtClean="0">
                <a:ln>
                  <a:noFill/>
                </a:ln>
                <a:solidFill>
                  <a:srgbClr val="00B050"/>
                </a:solidFill>
                <a:effectLst/>
                <a:latin typeface="Calibri" pitchFamily="34" charset="0"/>
                <a:ea typeface="Arial" pitchFamily="34" charset="0"/>
                <a:cs typeface="Arial" pitchFamily="34" charset="0"/>
              </a:rPr>
              <a:t>1</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30" name="Text Box 12"/>
          <p:cNvSpPr txBox="1">
            <a:spLocks noChangeArrowheads="1"/>
          </p:cNvSpPr>
          <p:nvPr/>
        </p:nvSpPr>
        <p:spPr bwMode="auto">
          <a:xfrm>
            <a:off x="5643570" y="2928934"/>
            <a:ext cx="1857388" cy="4286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P(Y=1)=1-p</a:t>
            </a:r>
            <a:r>
              <a:rPr kumimoji="0" lang="fr-MC" sz="2400" b="1" i="0" u="none" strike="noStrike" cap="none" normalizeH="0" baseline="-25000" dirty="0" smtClean="0">
                <a:ln>
                  <a:noFill/>
                </a:ln>
                <a:solidFill>
                  <a:srgbClr val="00B050"/>
                </a:solidFill>
                <a:effectLst/>
                <a:latin typeface="Calibri" pitchFamily="34" charset="0"/>
                <a:ea typeface="Arial" pitchFamily="34" charset="0"/>
                <a:cs typeface="Arial" pitchFamily="34" charset="0"/>
              </a:rPr>
              <a:t>1</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31" name="Text Box 13"/>
          <p:cNvSpPr txBox="1">
            <a:spLocks noChangeArrowheads="1"/>
          </p:cNvSpPr>
          <p:nvPr/>
        </p:nvSpPr>
        <p:spPr bwMode="auto">
          <a:xfrm>
            <a:off x="4071934" y="2500306"/>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0.2</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2" name="Text Box 14"/>
          <p:cNvSpPr txBox="1">
            <a:spLocks noChangeArrowheads="1"/>
          </p:cNvSpPr>
          <p:nvPr/>
        </p:nvSpPr>
        <p:spPr bwMode="auto">
          <a:xfrm>
            <a:off x="4000496" y="3357562"/>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0.8</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3" name="Text Box 14"/>
          <p:cNvSpPr txBox="1">
            <a:spLocks noChangeArrowheads="1"/>
          </p:cNvSpPr>
          <p:nvPr/>
        </p:nvSpPr>
        <p:spPr bwMode="auto">
          <a:xfrm>
            <a:off x="4071934" y="1214422"/>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0.8</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4" name="Text Box 13"/>
          <p:cNvSpPr txBox="1">
            <a:spLocks noChangeArrowheads="1"/>
          </p:cNvSpPr>
          <p:nvPr/>
        </p:nvSpPr>
        <p:spPr bwMode="auto">
          <a:xfrm>
            <a:off x="4071934" y="1928802"/>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0.2</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7" name="ZoneTexte 36"/>
          <p:cNvSpPr txBox="1"/>
          <p:nvPr/>
        </p:nvSpPr>
        <p:spPr>
          <a:xfrm>
            <a:off x="0" y="3786190"/>
            <a:ext cx="9144000" cy="769441"/>
          </a:xfrm>
          <a:prstGeom prst="rect">
            <a:avLst/>
          </a:prstGeom>
          <a:noFill/>
        </p:spPr>
        <p:txBody>
          <a:bodyPr wrap="square" rtlCol="0">
            <a:spAutoFit/>
          </a:bodyPr>
          <a:lstStyle/>
          <a:p>
            <a:pPr algn="just"/>
            <a:r>
              <a:rPr lang="fr-MC" sz="2200" dirty="0" smtClean="0">
                <a:solidFill>
                  <a:srgbClr val="7030A0"/>
                </a:solidFill>
              </a:rPr>
              <a:t>P(Y=0) = P(X=0)*0.8 + P(X=1)*0.2 = P(X=0)*P(Y=0/X=0) + P(X=1)*P(Y=0/X=1)</a:t>
            </a:r>
          </a:p>
          <a:p>
            <a:pPr algn="just"/>
            <a:r>
              <a:rPr lang="fr-MC" sz="2200" dirty="0" smtClean="0">
                <a:solidFill>
                  <a:srgbClr val="7030A0"/>
                </a:solidFill>
              </a:rPr>
              <a:t>P(Y=1) = P(X=0)*0.2 + P(X=1)*0.8 = P(X=0)*P(Y=1/X=0) + P(X=1)*P(Y=1/X=1)</a:t>
            </a:r>
            <a:endParaRPr lang="fr-FR" sz="2200" dirty="0">
              <a:solidFill>
                <a:srgbClr val="7030A0"/>
              </a:solidFill>
            </a:endParaRPr>
          </a:p>
        </p:txBody>
      </p:sp>
      <p:graphicFrame>
        <p:nvGraphicFramePr>
          <p:cNvPr id="38" name="Objet 37"/>
          <p:cNvGraphicFramePr>
            <a:graphicFrameLocks noChangeAspect="1"/>
          </p:cNvGraphicFramePr>
          <p:nvPr/>
        </p:nvGraphicFramePr>
        <p:xfrm>
          <a:off x="2722563" y="4429125"/>
          <a:ext cx="3209925" cy="1500188"/>
        </p:xfrm>
        <a:graphic>
          <a:graphicData uri="http://schemas.openxmlformats.org/presentationml/2006/ole">
            <p:oleObj spid="_x0000_s440322" name="Équation" r:id="rId3" imgW="977760" imgH="457200" progId="Equation.3">
              <p:embed/>
            </p:oleObj>
          </a:graphicData>
        </a:graphic>
      </p:graphicFrame>
      <p:sp>
        <p:nvSpPr>
          <p:cNvPr id="35" name="ZoneTexte 34"/>
          <p:cNvSpPr txBox="1"/>
          <p:nvPr/>
        </p:nvSpPr>
        <p:spPr>
          <a:xfrm>
            <a:off x="-32" y="5945707"/>
            <a:ext cx="9144000" cy="769441"/>
          </a:xfrm>
          <a:prstGeom prst="rect">
            <a:avLst/>
          </a:prstGeom>
          <a:noFill/>
        </p:spPr>
        <p:txBody>
          <a:bodyPr wrap="square" rtlCol="0">
            <a:spAutoFit/>
          </a:bodyPr>
          <a:lstStyle/>
          <a:p>
            <a:pPr algn="just"/>
            <a:r>
              <a:rPr lang="fr-MC" sz="2200" dirty="0" smtClean="0">
                <a:solidFill>
                  <a:srgbClr val="7030A0"/>
                </a:solidFill>
              </a:rPr>
              <a:t>P(Y=0) = 0.6*0.8 + 0.4*0.2 =0.48 + 0.08 = 0.56</a:t>
            </a:r>
          </a:p>
          <a:p>
            <a:pPr algn="just"/>
            <a:r>
              <a:rPr lang="fr-MC" sz="2200" dirty="0" smtClean="0">
                <a:solidFill>
                  <a:srgbClr val="7030A0"/>
                </a:solidFill>
              </a:rPr>
              <a:t>P(Y=1) = 0.6*0.2 + 0.4*0.8 =0.12 + 0.32 = 0.44</a:t>
            </a:r>
            <a:endParaRPr lang="fr-FR" sz="2200" dirty="0">
              <a:solidFill>
                <a:srgbClr val="7030A0"/>
              </a:solidFill>
            </a:endParaRPr>
          </a:p>
        </p:txBody>
      </p:sp>
    </p:spTree>
    <p:extLst>
      <p:ext uri="{BB962C8B-B14F-4D97-AF65-F5344CB8AC3E}">
        <p14:creationId xmlns="" xmlns:p14="http://schemas.microsoft.com/office/powerpoint/2010/main" val="2079576273"/>
      </p:ext>
    </p:extLst>
  </p:cSld>
  <p:clrMapOvr>
    <a:masterClrMapping/>
  </p:clrMapOvr>
  <p:transition advTm="15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2</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
        <p:nvSpPr>
          <p:cNvPr id="4" name="ZoneTexte 3"/>
          <p:cNvSpPr txBox="1"/>
          <p:nvPr/>
        </p:nvSpPr>
        <p:spPr>
          <a:xfrm>
            <a:off x="0" y="642918"/>
            <a:ext cx="9144000" cy="6232475"/>
          </a:xfrm>
          <a:prstGeom prst="rect">
            <a:avLst/>
          </a:prstGeom>
          <a:noFill/>
        </p:spPr>
        <p:txBody>
          <a:bodyPr wrap="square" rtlCol="0">
            <a:spAutoFit/>
          </a:bodyPr>
          <a:lstStyle/>
          <a:p>
            <a:pPr algn="just"/>
            <a:r>
              <a:rPr lang="fr-MC" sz="2100" dirty="0" smtClean="0">
                <a:solidFill>
                  <a:srgbClr val="7030A0"/>
                </a:solidFill>
                <a:latin typeface="Times New Roman" pitchFamily="18" charset="0"/>
                <a:cs typeface="Times New Roman" pitchFamily="18" charset="0"/>
              </a:rPr>
              <a:t>Comme nous l’avons toujours fait, l’étude, l’interprétation et l’analyse d’un système réel quel que soit son type et sa particularité, doit passer inévitablement par une </a:t>
            </a:r>
            <a:r>
              <a:rPr lang="fr-MC" sz="2100" b="1" u="sng" dirty="0" smtClean="0">
                <a:solidFill>
                  <a:srgbClr val="7030A0"/>
                </a:solidFill>
                <a:latin typeface="Times New Roman" pitchFamily="18" charset="0"/>
                <a:cs typeface="Times New Roman" pitchFamily="18" charset="0"/>
              </a:rPr>
              <a:t>modélisation mathématique.</a:t>
            </a:r>
          </a:p>
          <a:p>
            <a:pPr algn="just"/>
            <a:endParaRPr lang="fr-MC" sz="2100" dirty="0" smtClean="0">
              <a:latin typeface="Times New Roman" pitchFamily="18" charset="0"/>
              <a:cs typeface="Times New Roman" pitchFamily="18" charset="0"/>
            </a:endParaRPr>
          </a:p>
          <a:p>
            <a:pPr algn="just"/>
            <a:r>
              <a:rPr lang="fr-MC" sz="2100" dirty="0" smtClean="0">
                <a:solidFill>
                  <a:srgbClr val="002060"/>
                </a:solidFill>
                <a:latin typeface="Times New Roman" pitchFamily="18" charset="0"/>
                <a:cs typeface="Times New Roman" pitchFamily="18" charset="0"/>
              </a:rPr>
              <a:t>C’est ce que nous avons vu ensemble, surtout dans le cas des filtres analogiques et numériques. Seulement, ces derniers étaient plutôt des systèmes relativement ‘’déterministes’’ que nous avons pu modéliser avec des expressions mathématiques de type convolution (opération linéaire et invariante dans le temps) ou encore équations différentielles (filtres analogiques) et équations aux différences finies (filtres numériques) dont les coefficients sont des constantes.</a:t>
            </a:r>
          </a:p>
          <a:p>
            <a:pPr algn="just"/>
            <a:endParaRPr lang="fr-MC" sz="2100" dirty="0" smtClean="0">
              <a:latin typeface="Times New Roman" pitchFamily="18" charset="0"/>
              <a:cs typeface="Times New Roman" pitchFamily="18" charset="0"/>
            </a:endParaRPr>
          </a:p>
          <a:p>
            <a:pPr algn="just"/>
            <a:r>
              <a:rPr lang="fr-MC" sz="2100" dirty="0" smtClean="0">
                <a:solidFill>
                  <a:srgbClr val="00B0F0"/>
                </a:solidFill>
                <a:latin typeface="Times New Roman" pitchFamily="18" charset="0"/>
                <a:cs typeface="Times New Roman" pitchFamily="18" charset="0"/>
              </a:rPr>
              <a:t>Dans ce chapitre nous allons nous intéresser à une autre forme de modélisation mathématique liée aux canaux de transmission discrets. La particularité de ces canaux de transmission discrets est qu’ils sont sujets à plusieurs formes de perturbations et bruits d’origines aléatoires et que leurs entrées (les signaux transmis) sont également quasi-aléatoires.</a:t>
            </a:r>
          </a:p>
          <a:p>
            <a:pPr algn="just"/>
            <a:endParaRPr lang="fr-MC" sz="2100" dirty="0" smtClean="0">
              <a:latin typeface="Times New Roman" pitchFamily="18" charset="0"/>
              <a:cs typeface="Times New Roman" pitchFamily="18" charset="0"/>
            </a:endParaRPr>
          </a:p>
          <a:p>
            <a:pPr algn="just"/>
            <a:r>
              <a:rPr lang="fr-MC" sz="2100" dirty="0" smtClean="0">
                <a:solidFill>
                  <a:srgbClr val="00B050"/>
                </a:solidFill>
                <a:latin typeface="Times New Roman" pitchFamily="18" charset="0"/>
                <a:cs typeface="Times New Roman" pitchFamily="18" charset="0"/>
              </a:rPr>
              <a:t>De ce fait, une modélisation mathématique d’un tel canal discret ne peut être effectuée que grâce à des concepts probabilistes et stochastiques.</a:t>
            </a:r>
            <a:endParaRPr lang="fr-FR" sz="2100" dirty="0">
              <a:solidFill>
                <a:srgbClr val="00B050"/>
              </a:solidFill>
              <a:latin typeface="Times New Roman" pitchFamily="18" charset="0"/>
              <a:cs typeface="Times New Roman" pitchFamily="18" charset="0"/>
            </a:endParaRPr>
          </a:p>
        </p:txBody>
      </p:sp>
    </p:spTree>
  </p:cSld>
  <p:clrMapOvr>
    <a:masterClrMapping/>
  </p:clrMapOvr>
  <p:transition advTm="1500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F39E19B8-B707-45A9-818F-56E77DE860CA}" type="slidenum">
              <a:rPr lang="fr-FR" smtClean="0"/>
              <a:pPr/>
              <a:t>20</a:t>
            </a:fld>
            <a:endParaRPr lang="fr-FR" dirty="0"/>
          </a:p>
        </p:txBody>
      </p:sp>
      <p:sp>
        <p:nvSpPr>
          <p:cNvPr id="9" name="ZoneTexte 8"/>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12" name="ZoneTexte 11"/>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CANAL BINAIRE SYMETRIQUE</a:t>
            </a:r>
          </a:p>
          <a:p>
            <a:pPr algn="ctr"/>
            <a:endParaRPr lang="fr-FR" dirty="0"/>
          </a:p>
        </p:txBody>
      </p:sp>
      <p:cxnSp>
        <p:nvCxnSpPr>
          <p:cNvPr id="15" name="Connecteur droit avec flèche 14"/>
          <p:cNvCxnSpPr/>
          <p:nvPr/>
        </p:nvCxnSpPr>
        <p:spPr>
          <a:xfrm>
            <a:off x="2357422" y="2714620"/>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2357422" y="4284668"/>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3" name="AutoShape 5"/>
          <p:cNvSpPr>
            <a:spLocks/>
          </p:cNvSpPr>
          <p:nvPr/>
        </p:nvSpPr>
        <p:spPr bwMode="auto">
          <a:xfrm>
            <a:off x="428596" y="2500306"/>
            <a:ext cx="309541" cy="2000264"/>
          </a:xfrm>
          <a:prstGeom prst="leftBrace">
            <a:avLst>
              <a:gd name="adj1" fmla="val 76136"/>
              <a:gd name="adj2" fmla="val 50000"/>
            </a:avLst>
          </a:prstGeom>
          <a:noFill/>
          <a:ln w="28575">
            <a:solidFill>
              <a:srgbClr val="00206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Text Box 6"/>
          <p:cNvSpPr txBox="1">
            <a:spLocks noChangeArrowheads="1"/>
          </p:cNvSpPr>
          <p:nvPr/>
        </p:nvSpPr>
        <p:spPr bwMode="auto">
          <a:xfrm>
            <a:off x="-71470" y="3286124"/>
            <a:ext cx="681037" cy="520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X</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Text Box 8"/>
          <p:cNvSpPr txBox="1">
            <a:spLocks noChangeArrowheads="1"/>
          </p:cNvSpPr>
          <p:nvPr/>
        </p:nvSpPr>
        <p:spPr bwMode="auto">
          <a:xfrm>
            <a:off x="571472" y="3929066"/>
            <a:ext cx="1857388"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P(X=1)=1-p</a:t>
            </a:r>
            <a:r>
              <a:rPr kumimoji="0" lang="fr-MC" sz="2400" b="1" i="0" u="none" strike="noStrike" cap="none" normalizeH="0" baseline="-25000" dirty="0" smtClean="0">
                <a:ln>
                  <a:noFill/>
                </a:ln>
                <a:solidFill>
                  <a:srgbClr val="002060"/>
                </a:solidFill>
                <a:effectLst/>
                <a:latin typeface="Calibri" pitchFamily="34" charset="0"/>
                <a:ea typeface="Arial" pitchFamily="34" charset="0"/>
                <a:cs typeface="Arial" pitchFamily="34" charset="0"/>
              </a:rPr>
              <a:t>0</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6" name="Text Box 8"/>
          <p:cNvSpPr txBox="1">
            <a:spLocks noChangeArrowheads="1"/>
          </p:cNvSpPr>
          <p:nvPr/>
        </p:nvSpPr>
        <p:spPr bwMode="auto">
          <a:xfrm>
            <a:off x="714348" y="2357430"/>
            <a:ext cx="1857388"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P(X=0)=p</a:t>
            </a:r>
            <a:r>
              <a:rPr kumimoji="0" lang="fr-MC" sz="2400" b="1" i="0" u="none" strike="noStrike" cap="none" normalizeH="0" baseline="-25000" dirty="0" smtClean="0">
                <a:ln>
                  <a:noFill/>
                </a:ln>
                <a:solidFill>
                  <a:srgbClr val="002060"/>
                </a:solidFill>
                <a:effectLst/>
                <a:latin typeface="Calibri" pitchFamily="34" charset="0"/>
                <a:ea typeface="Arial" pitchFamily="34" charset="0"/>
                <a:cs typeface="Arial" pitchFamily="34" charset="0"/>
              </a:rPr>
              <a:t>0</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7" name="Text Box 9"/>
          <p:cNvSpPr txBox="1">
            <a:spLocks noChangeArrowheads="1"/>
          </p:cNvSpPr>
          <p:nvPr/>
        </p:nvSpPr>
        <p:spPr bwMode="auto">
          <a:xfrm>
            <a:off x="7572396" y="3286124"/>
            <a:ext cx="823914" cy="5953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Y</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AutoShape 10"/>
          <p:cNvSpPr>
            <a:spLocks/>
          </p:cNvSpPr>
          <p:nvPr/>
        </p:nvSpPr>
        <p:spPr bwMode="auto">
          <a:xfrm>
            <a:off x="7215206" y="2571744"/>
            <a:ext cx="590557" cy="1857388"/>
          </a:xfrm>
          <a:prstGeom prst="rightBrace">
            <a:avLst>
              <a:gd name="adj1" fmla="val 34184"/>
              <a:gd name="adj2" fmla="val 50000"/>
            </a:avLst>
          </a:prstGeom>
          <a:noFill/>
          <a:ln w="28575">
            <a:solidFill>
              <a:srgbClr val="00B05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9" name="Text Box 11"/>
          <p:cNvSpPr txBox="1">
            <a:spLocks noChangeArrowheads="1"/>
          </p:cNvSpPr>
          <p:nvPr/>
        </p:nvSpPr>
        <p:spPr bwMode="auto">
          <a:xfrm>
            <a:off x="5643570" y="2428868"/>
            <a:ext cx="200026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P(Y=0)=p</a:t>
            </a:r>
            <a:r>
              <a:rPr kumimoji="0" lang="fr-MC" sz="2400" b="1" i="0" u="none" strike="noStrike" cap="none" normalizeH="0" baseline="-25000" dirty="0" smtClean="0">
                <a:ln>
                  <a:noFill/>
                </a:ln>
                <a:solidFill>
                  <a:srgbClr val="00B050"/>
                </a:solidFill>
                <a:effectLst/>
                <a:latin typeface="Calibri" pitchFamily="34" charset="0"/>
                <a:ea typeface="Arial" pitchFamily="34" charset="0"/>
                <a:cs typeface="Arial" pitchFamily="34" charset="0"/>
              </a:rPr>
              <a:t>0</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30" name="Text Box 12"/>
          <p:cNvSpPr txBox="1">
            <a:spLocks noChangeArrowheads="1"/>
          </p:cNvSpPr>
          <p:nvPr/>
        </p:nvSpPr>
        <p:spPr bwMode="auto">
          <a:xfrm>
            <a:off x="5643570" y="3929066"/>
            <a:ext cx="1857388" cy="4286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P(Y=1)=1-p</a:t>
            </a:r>
            <a:r>
              <a:rPr kumimoji="0" lang="fr-MC" sz="2400" b="1" i="0" u="none" strike="noStrike" cap="none" normalizeH="0" baseline="-25000" dirty="0" smtClean="0">
                <a:ln>
                  <a:noFill/>
                </a:ln>
                <a:solidFill>
                  <a:srgbClr val="00B050"/>
                </a:solidFill>
                <a:effectLst/>
                <a:latin typeface="Calibri" pitchFamily="34" charset="0"/>
                <a:ea typeface="Arial" pitchFamily="34" charset="0"/>
                <a:cs typeface="Arial" pitchFamily="34" charset="0"/>
              </a:rPr>
              <a:t>0</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32" name="Text Box 14"/>
          <p:cNvSpPr txBox="1">
            <a:spLocks noChangeArrowheads="1"/>
          </p:cNvSpPr>
          <p:nvPr/>
        </p:nvSpPr>
        <p:spPr bwMode="auto">
          <a:xfrm>
            <a:off x="4000496" y="4286256"/>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3" name="Text Box 14"/>
          <p:cNvSpPr txBox="1">
            <a:spLocks noChangeArrowheads="1"/>
          </p:cNvSpPr>
          <p:nvPr/>
        </p:nvSpPr>
        <p:spPr bwMode="auto">
          <a:xfrm>
            <a:off x="4071934" y="2214554"/>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7" name="ZoneTexte 36"/>
          <p:cNvSpPr txBox="1"/>
          <p:nvPr/>
        </p:nvSpPr>
        <p:spPr>
          <a:xfrm>
            <a:off x="0" y="4929198"/>
            <a:ext cx="9144000" cy="430887"/>
          </a:xfrm>
          <a:prstGeom prst="rect">
            <a:avLst/>
          </a:prstGeom>
          <a:noFill/>
        </p:spPr>
        <p:txBody>
          <a:bodyPr wrap="square" rtlCol="0">
            <a:spAutoFit/>
          </a:bodyPr>
          <a:lstStyle/>
          <a:p>
            <a:pPr algn="just"/>
            <a:r>
              <a:rPr lang="fr-MC" sz="2200" dirty="0" smtClean="0">
                <a:solidFill>
                  <a:srgbClr val="002060"/>
                </a:solidFill>
              </a:rPr>
              <a:t>Ce canal parfait car il n’introduit aucune erreur</a:t>
            </a:r>
            <a:endParaRPr lang="fr-FR" sz="2200" dirty="0">
              <a:solidFill>
                <a:srgbClr val="7030A0"/>
              </a:solidFill>
            </a:endParaRPr>
          </a:p>
        </p:txBody>
      </p:sp>
      <p:graphicFrame>
        <p:nvGraphicFramePr>
          <p:cNvPr id="437250" name="Object 2"/>
          <p:cNvGraphicFramePr>
            <a:graphicFrameLocks noChangeAspect="1"/>
          </p:cNvGraphicFramePr>
          <p:nvPr/>
        </p:nvGraphicFramePr>
        <p:xfrm>
          <a:off x="5181600" y="5357813"/>
          <a:ext cx="2459038" cy="1500187"/>
        </p:xfrm>
        <a:graphic>
          <a:graphicData uri="http://schemas.openxmlformats.org/presentationml/2006/ole">
            <p:oleObj spid="_x0000_s437250" name="Équation" r:id="rId3" imgW="749160" imgH="457200" progId="Equation.3">
              <p:embed/>
            </p:oleObj>
          </a:graphicData>
        </a:graphic>
      </p:graphicFrame>
    </p:spTree>
    <p:extLst>
      <p:ext uri="{BB962C8B-B14F-4D97-AF65-F5344CB8AC3E}">
        <p14:creationId xmlns="" xmlns:p14="http://schemas.microsoft.com/office/powerpoint/2010/main" val="2079576273"/>
      </p:ext>
    </p:extLst>
  </p:cSld>
  <p:clrMapOvr>
    <a:masterClrMapping/>
  </p:clrMapOvr>
  <p:transition advTm="1500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F39E19B8-B707-45A9-818F-56E77DE860CA}" type="slidenum">
              <a:rPr lang="fr-FR" smtClean="0"/>
              <a:pPr/>
              <a:t>21</a:t>
            </a:fld>
            <a:endParaRPr lang="fr-FR" dirty="0"/>
          </a:p>
        </p:txBody>
      </p:sp>
      <p:sp>
        <p:nvSpPr>
          <p:cNvPr id="9" name="ZoneTexte 8"/>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12" name="ZoneTexte 11"/>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CANAL BINAIRE SYMETRIQUE</a:t>
            </a:r>
          </a:p>
          <a:p>
            <a:pPr algn="ctr"/>
            <a:endParaRPr lang="fr-FR" dirty="0"/>
          </a:p>
        </p:txBody>
      </p:sp>
      <p:cxnSp>
        <p:nvCxnSpPr>
          <p:cNvPr id="18" name="Connecteur droit avec flèche 17"/>
          <p:cNvCxnSpPr/>
          <p:nvPr/>
        </p:nvCxnSpPr>
        <p:spPr>
          <a:xfrm flipV="1">
            <a:off x="2357422" y="2786058"/>
            <a:ext cx="3286148"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a:off x="2357422" y="2714620"/>
            <a:ext cx="3214710"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23" name="AutoShape 5"/>
          <p:cNvSpPr>
            <a:spLocks/>
          </p:cNvSpPr>
          <p:nvPr/>
        </p:nvSpPr>
        <p:spPr bwMode="auto">
          <a:xfrm>
            <a:off x="428596" y="2500306"/>
            <a:ext cx="309541" cy="2000264"/>
          </a:xfrm>
          <a:prstGeom prst="leftBrace">
            <a:avLst>
              <a:gd name="adj1" fmla="val 76136"/>
              <a:gd name="adj2" fmla="val 50000"/>
            </a:avLst>
          </a:prstGeom>
          <a:noFill/>
          <a:ln w="28575">
            <a:solidFill>
              <a:srgbClr val="00206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Text Box 6"/>
          <p:cNvSpPr txBox="1">
            <a:spLocks noChangeArrowheads="1"/>
          </p:cNvSpPr>
          <p:nvPr/>
        </p:nvSpPr>
        <p:spPr bwMode="auto">
          <a:xfrm>
            <a:off x="-71470" y="3286124"/>
            <a:ext cx="681037" cy="520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X</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Text Box 8"/>
          <p:cNvSpPr txBox="1">
            <a:spLocks noChangeArrowheads="1"/>
          </p:cNvSpPr>
          <p:nvPr/>
        </p:nvSpPr>
        <p:spPr bwMode="auto">
          <a:xfrm>
            <a:off x="571472" y="3929066"/>
            <a:ext cx="1857388"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P(X=1)=1-p</a:t>
            </a:r>
            <a:r>
              <a:rPr kumimoji="0" lang="fr-MC" sz="2400" b="1" i="0" u="none" strike="noStrike" cap="none" normalizeH="0" baseline="-25000" dirty="0" smtClean="0">
                <a:ln>
                  <a:noFill/>
                </a:ln>
                <a:solidFill>
                  <a:srgbClr val="002060"/>
                </a:solidFill>
                <a:effectLst/>
                <a:latin typeface="Calibri" pitchFamily="34" charset="0"/>
                <a:ea typeface="Arial" pitchFamily="34" charset="0"/>
                <a:cs typeface="Arial" pitchFamily="34" charset="0"/>
              </a:rPr>
              <a:t>0</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6" name="Text Box 8"/>
          <p:cNvSpPr txBox="1">
            <a:spLocks noChangeArrowheads="1"/>
          </p:cNvSpPr>
          <p:nvPr/>
        </p:nvSpPr>
        <p:spPr bwMode="auto">
          <a:xfrm>
            <a:off x="714348" y="2357430"/>
            <a:ext cx="1857388"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P(X=0)=p</a:t>
            </a:r>
            <a:r>
              <a:rPr kumimoji="0" lang="fr-MC" sz="2400" b="1" i="0" u="none" strike="noStrike" cap="none" normalizeH="0" baseline="-25000" dirty="0" smtClean="0">
                <a:ln>
                  <a:noFill/>
                </a:ln>
                <a:solidFill>
                  <a:srgbClr val="002060"/>
                </a:solidFill>
                <a:effectLst/>
                <a:latin typeface="Calibri" pitchFamily="34" charset="0"/>
                <a:ea typeface="Arial" pitchFamily="34" charset="0"/>
                <a:cs typeface="Arial" pitchFamily="34" charset="0"/>
              </a:rPr>
              <a:t>0</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7" name="Text Box 9"/>
          <p:cNvSpPr txBox="1">
            <a:spLocks noChangeArrowheads="1"/>
          </p:cNvSpPr>
          <p:nvPr/>
        </p:nvSpPr>
        <p:spPr bwMode="auto">
          <a:xfrm>
            <a:off x="7572396" y="3286124"/>
            <a:ext cx="823914" cy="5953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Y</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AutoShape 10"/>
          <p:cNvSpPr>
            <a:spLocks/>
          </p:cNvSpPr>
          <p:nvPr/>
        </p:nvSpPr>
        <p:spPr bwMode="auto">
          <a:xfrm>
            <a:off x="7215206" y="2571744"/>
            <a:ext cx="590557" cy="1857388"/>
          </a:xfrm>
          <a:prstGeom prst="rightBrace">
            <a:avLst>
              <a:gd name="adj1" fmla="val 34184"/>
              <a:gd name="adj2" fmla="val 50000"/>
            </a:avLst>
          </a:prstGeom>
          <a:noFill/>
          <a:ln w="28575">
            <a:solidFill>
              <a:srgbClr val="00B05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9" name="Text Box 11"/>
          <p:cNvSpPr txBox="1">
            <a:spLocks noChangeArrowheads="1"/>
          </p:cNvSpPr>
          <p:nvPr/>
        </p:nvSpPr>
        <p:spPr bwMode="auto">
          <a:xfrm>
            <a:off x="5643570" y="2428868"/>
            <a:ext cx="200026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P(Y=0)=1-p</a:t>
            </a:r>
            <a:r>
              <a:rPr kumimoji="0" lang="fr-MC" sz="2400" b="1" i="0" u="none" strike="noStrike" cap="none" normalizeH="0" baseline="-25000" dirty="0" smtClean="0">
                <a:ln>
                  <a:noFill/>
                </a:ln>
                <a:solidFill>
                  <a:srgbClr val="00B050"/>
                </a:solidFill>
                <a:effectLst/>
                <a:latin typeface="Calibri" pitchFamily="34" charset="0"/>
                <a:ea typeface="Arial" pitchFamily="34" charset="0"/>
                <a:cs typeface="Arial" pitchFamily="34" charset="0"/>
              </a:rPr>
              <a:t>0</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30" name="Text Box 12"/>
          <p:cNvSpPr txBox="1">
            <a:spLocks noChangeArrowheads="1"/>
          </p:cNvSpPr>
          <p:nvPr/>
        </p:nvSpPr>
        <p:spPr bwMode="auto">
          <a:xfrm>
            <a:off x="5643570" y="3929066"/>
            <a:ext cx="1857388" cy="4286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P(Y=1)=p</a:t>
            </a:r>
            <a:r>
              <a:rPr kumimoji="0" lang="fr-MC" sz="2400" b="1" i="0" u="none" strike="noStrike" cap="none" normalizeH="0" baseline="-25000" dirty="0" smtClean="0">
                <a:ln>
                  <a:noFill/>
                </a:ln>
                <a:solidFill>
                  <a:srgbClr val="00B050"/>
                </a:solidFill>
                <a:effectLst/>
                <a:latin typeface="Calibri" pitchFamily="34" charset="0"/>
                <a:ea typeface="Arial" pitchFamily="34" charset="0"/>
                <a:cs typeface="Arial" pitchFamily="34" charset="0"/>
              </a:rPr>
              <a:t>0</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31" name="Text Box 13"/>
          <p:cNvSpPr txBox="1">
            <a:spLocks noChangeArrowheads="1"/>
          </p:cNvSpPr>
          <p:nvPr/>
        </p:nvSpPr>
        <p:spPr bwMode="auto">
          <a:xfrm>
            <a:off x="4071934" y="3500438"/>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4" name="Text Box 13"/>
          <p:cNvSpPr txBox="1">
            <a:spLocks noChangeArrowheads="1"/>
          </p:cNvSpPr>
          <p:nvPr/>
        </p:nvSpPr>
        <p:spPr bwMode="auto">
          <a:xfrm>
            <a:off x="4071934" y="2928934"/>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ZoneTexte 21"/>
          <p:cNvSpPr txBox="1"/>
          <p:nvPr/>
        </p:nvSpPr>
        <p:spPr>
          <a:xfrm>
            <a:off x="214282" y="1214422"/>
            <a:ext cx="8929718" cy="769441"/>
          </a:xfrm>
          <a:prstGeom prst="rect">
            <a:avLst/>
          </a:prstGeom>
          <a:noFill/>
        </p:spPr>
        <p:txBody>
          <a:bodyPr wrap="square" rtlCol="0">
            <a:spAutoFit/>
          </a:bodyPr>
          <a:lstStyle/>
          <a:p>
            <a:r>
              <a:rPr lang="fr-MC" sz="2200" dirty="0" smtClean="0">
                <a:solidFill>
                  <a:srgbClr val="7030A0"/>
                </a:solidFill>
              </a:rPr>
              <a:t>X = {0 ; 1}  chacun de ces deux symboles possède une probabilité P(X) = {p</a:t>
            </a:r>
            <a:r>
              <a:rPr lang="fr-MC" sz="2200" baseline="-25000" dirty="0" smtClean="0">
                <a:solidFill>
                  <a:srgbClr val="7030A0"/>
                </a:solidFill>
              </a:rPr>
              <a:t>0</a:t>
            </a:r>
            <a:r>
              <a:rPr lang="fr-MC" sz="2200" dirty="0" smtClean="0">
                <a:solidFill>
                  <a:srgbClr val="7030A0"/>
                </a:solidFill>
              </a:rPr>
              <a:t> ; 1-p</a:t>
            </a:r>
            <a:r>
              <a:rPr lang="fr-MC" sz="2200" baseline="-25000" dirty="0" smtClean="0">
                <a:solidFill>
                  <a:srgbClr val="7030A0"/>
                </a:solidFill>
              </a:rPr>
              <a:t>0</a:t>
            </a:r>
            <a:r>
              <a:rPr lang="fr-MC" sz="2200" dirty="0" smtClean="0">
                <a:solidFill>
                  <a:srgbClr val="7030A0"/>
                </a:solidFill>
              </a:rPr>
              <a:t>}</a:t>
            </a:r>
            <a:endParaRPr lang="fr-FR" sz="2200" dirty="0">
              <a:solidFill>
                <a:srgbClr val="7030A0"/>
              </a:solidFill>
            </a:endParaRPr>
          </a:p>
        </p:txBody>
      </p:sp>
      <p:graphicFrame>
        <p:nvGraphicFramePr>
          <p:cNvPr id="438274" name="Object 2"/>
          <p:cNvGraphicFramePr>
            <a:graphicFrameLocks noChangeAspect="1"/>
          </p:cNvGraphicFramePr>
          <p:nvPr/>
        </p:nvGraphicFramePr>
        <p:xfrm>
          <a:off x="3097213" y="4857750"/>
          <a:ext cx="2460625" cy="1500188"/>
        </p:xfrm>
        <a:graphic>
          <a:graphicData uri="http://schemas.openxmlformats.org/presentationml/2006/ole">
            <p:oleObj spid="_x0000_s438274" name="Équation" r:id="rId3" imgW="749160" imgH="457200" progId="Equation.3">
              <p:embed/>
            </p:oleObj>
          </a:graphicData>
        </a:graphic>
      </p:graphicFrame>
    </p:spTree>
    <p:extLst>
      <p:ext uri="{BB962C8B-B14F-4D97-AF65-F5344CB8AC3E}">
        <p14:creationId xmlns="" xmlns:p14="http://schemas.microsoft.com/office/powerpoint/2010/main" val="2079576273"/>
      </p:ext>
    </p:extLst>
  </p:cSld>
  <p:clrMapOvr>
    <a:masterClrMapping/>
  </p:clrMapOvr>
  <p:transition advTm="1500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MATRICE DE TRANSITION</a:t>
            </a:r>
          </a:p>
          <a:p>
            <a:pPr algn="ctr"/>
            <a:endParaRPr lang="fr-FR" dirty="0"/>
          </a:p>
        </p:txBody>
      </p:sp>
      <p:sp>
        <p:nvSpPr>
          <p:cNvPr id="11" name="Espace réservé du numéro de diapositive 10"/>
          <p:cNvSpPr>
            <a:spLocks noGrp="1"/>
          </p:cNvSpPr>
          <p:nvPr>
            <p:ph type="sldNum" sz="quarter" idx="12"/>
          </p:nvPr>
        </p:nvSpPr>
        <p:spPr/>
        <p:txBody>
          <a:bodyPr/>
          <a:lstStyle/>
          <a:p>
            <a:fld id="{F39E19B8-B707-45A9-818F-56E77DE860CA}" type="slidenum">
              <a:rPr lang="fr-FR" smtClean="0"/>
              <a:pPr/>
              <a:t>22</a:t>
            </a:fld>
            <a:endParaRPr lang="fr-FR"/>
          </a:p>
        </p:txBody>
      </p:sp>
      <p:sp>
        <p:nvSpPr>
          <p:cNvPr id="12" name="ZoneTexte 1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8" name="ZoneTexte 7"/>
          <p:cNvSpPr txBox="1"/>
          <p:nvPr/>
        </p:nvSpPr>
        <p:spPr>
          <a:xfrm>
            <a:off x="0" y="1214422"/>
            <a:ext cx="9144000" cy="430887"/>
          </a:xfrm>
          <a:prstGeom prst="rect">
            <a:avLst/>
          </a:prstGeom>
          <a:noFill/>
        </p:spPr>
        <p:txBody>
          <a:bodyPr wrap="square" rtlCol="0">
            <a:spAutoFit/>
          </a:bodyPr>
          <a:lstStyle/>
          <a:p>
            <a:r>
              <a:rPr lang="fr-MC" sz="2200" b="1" u="sng" dirty="0" smtClean="0">
                <a:solidFill>
                  <a:srgbClr val="C00000"/>
                </a:solidFill>
              </a:rPr>
              <a:t>Exemple : </a:t>
            </a:r>
            <a:r>
              <a:rPr lang="fr-MC" sz="2200" dirty="0" smtClean="0">
                <a:solidFill>
                  <a:srgbClr val="002060"/>
                </a:solidFill>
              </a:rPr>
              <a:t>Matrice de transition d’un canal binaire symétrique BSC</a:t>
            </a:r>
            <a:endParaRPr lang="fr-FR" sz="2200" dirty="0">
              <a:solidFill>
                <a:srgbClr val="002060"/>
              </a:solidFill>
            </a:endParaRPr>
          </a:p>
        </p:txBody>
      </p:sp>
      <p:sp>
        <p:nvSpPr>
          <p:cNvPr id="396293" name="AutoShape 5"/>
          <p:cNvSpPr>
            <a:spLocks/>
          </p:cNvSpPr>
          <p:nvPr/>
        </p:nvSpPr>
        <p:spPr bwMode="auto">
          <a:xfrm>
            <a:off x="500034" y="1857364"/>
            <a:ext cx="309541" cy="2000264"/>
          </a:xfrm>
          <a:prstGeom prst="leftBrace">
            <a:avLst>
              <a:gd name="adj1" fmla="val 76136"/>
              <a:gd name="adj2" fmla="val 50000"/>
            </a:avLst>
          </a:prstGeom>
          <a:noFill/>
          <a:ln w="28575">
            <a:solidFill>
              <a:srgbClr val="00206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96294" name="Text Box 6"/>
          <p:cNvSpPr txBox="1">
            <a:spLocks noChangeArrowheads="1"/>
          </p:cNvSpPr>
          <p:nvPr/>
        </p:nvSpPr>
        <p:spPr bwMode="auto">
          <a:xfrm>
            <a:off x="-32" y="2643182"/>
            <a:ext cx="681037" cy="520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X</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96296" name="Text Box 8"/>
          <p:cNvSpPr txBox="1">
            <a:spLocks noChangeArrowheads="1"/>
          </p:cNvSpPr>
          <p:nvPr/>
        </p:nvSpPr>
        <p:spPr bwMode="auto">
          <a:xfrm>
            <a:off x="714348" y="3286124"/>
            <a:ext cx="1857388"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P(X=1)=0.75</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Text Box 8"/>
          <p:cNvSpPr txBox="1">
            <a:spLocks noChangeArrowheads="1"/>
          </p:cNvSpPr>
          <p:nvPr/>
        </p:nvSpPr>
        <p:spPr bwMode="auto">
          <a:xfrm>
            <a:off x="785786" y="1714488"/>
            <a:ext cx="1857388"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P(X=0)=0.25</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96297" name="Text Box 9"/>
          <p:cNvSpPr txBox="1">
            <a:spLocks noChangeArrowheads="1"/>
          </p:cNvSpPr>
          <p:nvPr/>
        </p:nvSpPr>
        <p:spPr bwMode="auto">
          <a:xfrm>
            <a:off x="8358214" y="2643182"/>
            <a:ext cx="823914" cy="5953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Y</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96298" name="AutoShape 10"/>
          <p:cNvSpPr>
            <a:spLocks/>
          </p:cNvSpPr>
          <p:nvPr/>
        </p:nvSpPr>
        <p:spPr bwMode="auto">
          <a:xfrm>
            <a:off x="8053409" y="1928802"/>
            <a:ext cx="590557" cy="1857388"/>
          </a:xfrm>
          <a:prstGeom prst="rightBrace">
            <a:avLst>
              <a:gd name="adj1" fmla="val 34184"/>
              <a:gd name="adj2" fmla="val 50000"/>
            </a:avLst>
          </a:prstGeom>
          <a:noFill/>
          <a:ln w="28575">
            <a:solidFill>
              <a:srgbClr val="00B05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96299" name="Text Box 11"/>
          <p:cNvSpPr txBox="1">
            <a:spLocks noChangeArrowheads="1"/>
          </p:cNvSpPr>
          <p:nvPr/>
        </p:nvSpPr>
        <p:spPr bwMode="auto">
          <a:xfrm>
            <a:off x="6286512" y="1857364"/>
            <a:ext cx="200026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P(Y=0)=0.3</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96300" name="Text Box 12"/>
          <p:cNvSpPr txBox="1">
            <a:spLocks noChangeArrowheads="1"/>
          </p:cNvSpPr>
          <p:nvPr/>
        </p:nvSpPr>
        <p:spPr bwMode="auto">
          <a:xfrm>
            <a:off x="6357950" y="3286124"/>
            <a:ext cx="1857388" cy="4286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P(Y=1)=0.7</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96301" name="Text Box 13"/>
          <p:cNvSpPr txBox="1">
            <a:spLocks noChangeArrowheads="1"/>
          </p:cNvSpPr>
          <p:nvPr/>
        </p:nvSpPr>
        <p:spPr bwMode="auto">
          <a:xfrm>
            <a:off x="3857620" y="2857496"/>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0.1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96302" name="Text Box 14"/>
          <p:cNvSpPr txBox="1">
            <a:spLocks noChangeArrowheads="1"/>
          </p:cNvSpPr>
          <p:nvPr/>
        </p:nvSpPr>
        <p:spPr bwMode="auto">
          <a:xfrm>
            <a:off x="4000496" y="3500438"/>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0.9</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Text Box 14"/>
          <p:cNvSpPr txBox="1">
            <a:spLocks noChangeArrowheads="1"/>
          </p:cNvSpPr>
          <p:nvPr/>
        </p:nvSpPr>
        <p:spPr bwMode="auto">
          <a:xfrm>
            <a:off x="4000496" y="1571612"/>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0.9</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Text Box 13"/>
          <p:cNvSpPr txBox="1">
            <a:spLocks noChangeArrowheads="1"/>
          </p:cNvSpPr>
          <p:nvPr/>
        </p:nvSpPr>
        <p:spPr bwMode="auto">
          <a:xfrm>
            <a:off x="3786182" y="2285992"/>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0.1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4" name="ZoneTexte 23"/>
          <p:cNvSpPr txBox="1"/>
          <p:nvPr/>
        </p:nvSpPr>
        <p:spPr>
          <a:xfrm>
            <a:off x="0" y="3857628"/>
            <a:ext cx="9144000" cy="1015663"/>
          </a:xfrm>
          <a:prstGeom prst="rect">
            <a:avLst/>
          </a:prstGeom>
          <a:noFill/>
        </p:spPr>
        <p:txBody>
          <a:bodyPr wrap="square" rtlCol="0">
            <a:spAutoFit/>
          </a:bodyPr>
          <a:lstStyle/>
          <a:p>
            <a:r>
              <a:rPr lang="fr-MC" sz="2000" b="1" dirty="0" smtClean="0">
                <a:solidFill>
                  <a:srgbClr val="0070C0"/>
                </a:solidFill>
              </a:rPr>
              <a:t>P(Y=0) = P(X=0) </a:t>
            </a:r>
            <a:r>
              <a:rPr lang="fr-MC" sz="2000" b="1" dirty="0" smtClean="0">
                <a:solidFill>
                  <a:srgbClr val="0070C0"/>
                </a:solidFill>
                <a:sym typeface="Symbol"/>
              </a:rPr>
              <a:t> 0.9 + </a:t>
            </a:r>
            <a:r>
              <a:rPr lang="fr-MC" sz="2000" b="1" dirty="0" smtClean="0">
                <a:solidFill>
                  <a:srgbClr val="0070C0"/>
                </a:solidFill>
              </a:rPr>
              <a:t>P(X=1) </a:t>
            </a:r>
            <a:r>
              <a:rPr lang="fr-MC" sz="2000" b="1" dirty="0" smtClean="0">
                <a:solidFill>
                  <a:srgbClr val="0070C0"/>
                </a:solidFill>
                <a:sym typeface="Symbol"/>
              </a:rPr>
              <a:t> 0.1 = 0.25  0.9 + 0.75  0.1 = 0,225 + 0.075 = 0.3</a:t>
            </a:r>
          </a:p>
          <a:p>
            <a:endParaRPr lang="fr-MC" sz="2000" dirty="0" smtClean="0">
              <a:solidFill>
                <a:srgbClr val="7030A0"/>
              </a:solidFill>
              <a:sym typeface="Symbol"/>
            </a:endParaRPr>
          </a:p>
          <a:p>
            <a:r>
              <a:rPr lang="fr-MC" sz="2000" b="1" dirty="0" smtClean="0">
                <a:solidFill>
                  <a:srgbClr val="00B0F0"/>
                </a:solidFill>
              </a:rPr>
              <a:t>P(Y=1) = P(X=0) </a:t>
            </a:r>
            <a:r>
              <a:rPr lang="fr-MC" sz="2000" b="1" dirty="0" smtClean="0">
                <a:solidFill>
                  <a:srgbClr val="00B0F0"/>
                </a:solidFill>
                <a:sym typeface="Symbol"/>
              </a:rPr>
              <a:t> 0.1 + </a:t>
            </a:r>
            <a:r>
              <a:rPr lang="fr-MC" sz="2000" b="1" dirty="0" smtClean="0">
                <a:solidFill>
                  <a:srgbClr val="00B0F0"/>
                </a:solidFill>
              </a:rPr>
              <a:t>P(X=1) </a:t>
            </a:r>
            <a:r>
              <a:rPr lang="fr-MC" sz="2000" b="1" dirty="0" smtClean="0">
                <a:solidFill>
                  <a:srgbClr val="00B0F0"/>
                </a:solidFill>
                <a:sym typeface="Symbol"/>
              </a:rPr>
              <a:t> 0.9 = 0.25  0.1 + 0.75  0.9 = 0,025 + 0,675 = 0.7  </a:t>
            </a:r>
            <a:endParaRPr lang="fr-FR" sz="2000" b="1" dirty="0">
              <a:solidFill>
                <a:srgbClr val="00B0F0"/>
              </a:solidFill>
            </a:endParaRPr>
          </a:p>
        </p:txBody>
      </p:sp>
      <p:graphicFrame>
        <p:nvGraphicFramePr>
          <p:cNvPr id="25" name="Objet 24"/>
          <p:cNvGraphicFramePr>
            <a:graphicFrameLocks noChangeAspect="1"/>
          </p:cNvGraphicFramePr>
          <p:nvPr/>
        </p:nvGraphicFramePr>
        <p:xfrm>
          <a:off x="1879600" y="5154613"/>
          <a:ext cx="5343525" cy="1577975"/>
        </p:xfrm>
        <a:graphic>
          <a:graphicData uri="http://schemas.openxmlformats.org/presentationml/2006/ole">
            <p:oleObj spid="_x0000_s396304" name="Équation" r:id="rId3" imgW="1676160" imgH="495000" progId="Equation.3">
              <p:embed/>
            </p:oleObj>
          </a:graphicData>
        </a:graphic>
      </p:graphicFrame>
      <p:cxnSp>
        <p:nvCxnSpPr>
          <p:cNvPr id="26" name="Connecteur droit avec flèche 25"/>
          <p:cNvCxnSpPr/>
          <p:nvPr/>
        </p:nvCxnSpPr>
        <p:spPr>
          <a:xfrm>
            <a:off x="2571736" y="2000240"/>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a:off x="2571736" y="3570288"/>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p:nvPr/>
        </p:nvCxnSpPr>
        <p:spPr>
          <a:xfrm flipV="1">
            <a:off x="2571736" y="2071678"/>
            <a:ext cx="3286148"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2571736" y="2000240"/>
            <a:ext cx="3214710"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advTm="1500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CANAL BINAIRE SYMETRIQUE</a:t>
            </a:r>
          </a:p>
          <a:p>
            <a:pPr algn="ctr"/>
            <a:endParaRPr lang="fr-FR" dirty="0"/>
          </a:p>
        </p:txBody>
      </p:sp>
      <p:sp>
        <p:nvSpPr>
          <p:cNvPr id="8" name="Espace réservé du numéro de diapositive 7"/>
          <p:cNvSpPr>
            <a:spLocks noGrp="1"/>
          </p:cNvSpPr>
          <p:nvPr>
            <p:ph type="sldNum" sz="quarter" idx="12"/>
          </p:nvPr>
        </p:nvSpPr>
        <p:spPr/>
        <p:txBody>
          <a:bodyPr/>
          <a:lstStyle/>
          <a:p>
            <a:fld id="{F39E19B8-B707-45A9-818F-56E77DE860CA}" type="slidenum">
              <a:rPr lang="fr-FR" smtClean="0"/>
              <a:pPr/>
              <a:t>23</a:t>
            </a:fld>
            <a:endParaRPr lang="fr-FR"/>
          </a:p>
        </p:txBody>
      </p:sp>
      <p:sp>
        <p:nvSpPr>
          <p:cNvPr id="9" name="ZoneTexte 8"/>
          <p:cNvSpPr txBox="1"/>
          <p:nvPr/>
        </p:nvSpPr>
        <p:spPr>
          <a:xfrm>
            <a:off x="0" y="5214950"/>
            <a:ext cx="9144000" cy="400110"/>
          </a:xfrm>
          <a:prstGeom prst="rect">
            <a:avLst/>
          </a:prstGeom>
          <a:noFill/>
        </p:spPr>
        <p:txBody>
          <a:bodyPr wrap="square" rtlCol="0">
            <a:spAutoFit/>
          </a:bodyPr>
          <a:lstStyle/>
          <a:p>
            <a:pPr algn="ctr"/>
            <a:r>
              <a:rPr lang="fr-FR" sz="2000" b="1" dirty="0">
                <a:solidFill>
                  <a:srgbClr val="7030A0"/>
                </a:solidFill>
              </a:rPr>
              <a:t>SEQUENCE BINAIRE  EN ENTREE ET EN SORTIE D’UN CANAL BINAIRE SYMETRIQUE</a:t>
            </a:r>
            <a:r>
              <a:rPr lang="fr-FR" dirty="0">
                <a:solidFill>
                  <a:srgbClr val="7030A0"/>
                </a:solidFill>
              </a:rPr>
              <a:t> </a:t>
            </a:r>
          </a:p>
        </p:txBody>
      </p:sp>
      <p:sp>
        <p:nvSpPr>
          <p:cNvPr id="10" name="ZoneTexte 9"/>
          <p:cNvSpPr txBox="1"/>
          <p:nvPr/>
        </p:nvSpPr>
        <p:spPr>
          <a:xfrm>
            <a:off x="0" y="3243204"/>
            <a:ext cx="2928926" cy="400110"/>
          </a:xfrm>
          <a:prstGeom prst="rect">
            <a:avLst/>
          </a:prstGeom>
          <a:noFill/>
        </p:spPr>
        <p:txBody>
          <a:bodyPr wrap="square" rtlCol="0">
            <a:spAutoFit/>
          </a:bodyPr>
          <a:lstStyle/>
          <a:p>
            <a:r>
              <a:rPr lang="fr-FR" sz="2000" b="1" dirty="0" smtClean="0">
                <a:solidFill>
                  <a:srgbClr val="C00000"/>
                </a:solidFill>
              </a:rPr>
              <a:t>X=1101010010111011001</a:t>
            </a:r>
            <a:endParaRPr lang="fr-FR" sz="2000" b="1" dirty="0">
              <a:solidFill>
                <a:srgbClr val="C00000"/>
              </a:solidFill>
            </a:endParaRPr>
          </a:p>
        </p:txBody>
      </p:sp>
      <p:sp>
        <p:nvSpPr>
          <p:cNvPr id="11" name="ZoneTexte 10"/>
          <p:cNvSpPr txBox="1"/>
          <p:nvPr/>
        </p:nvSpPr>
        <p:spPr>
          <a:xfrm>
            <a:off x="6072198" y="3171766"/>
            <a:ext cx="3000396" cy="400110"/>
          </a:xfrm>
          <a:prstGeom prst="rect">
            <a:avLst/>
          </a:prstGeom>
          <a:noFill/>
        </p:spPr>
        <p:txBody>
          <a:bodyPr wrap="square" rtlCol="0">
            <a:spAutoFit/>
          </a:bodyPr>
          <a:lstStyle/>
          <a:p>
            <a:r>
              <a:rPr lang="fr-FR" sz="2000" b="1" dirty="0" smtClean="0">
                <a:solidFill>
                  <a:srgbClr val="7030A0"/>
                </a:solidFill>
              </a:rPr>
              <a:t>Y= 1</a:t>
            </a:r>
            <a:r>
              <a:rPr lang="fr-FR" sz="2000" b="1" u="sng" dirty="0" smtClean="0">
                <a:solidFill>
                  <a:schemeClr val="accent3">
                    <a:lumMod val="50000"/>
                  </a:schemeClr>
                </a:solidFill>
              </a:rPr>
              <a:t>0</a:t>
            </a:r>
            <a:r>
              <a:rPr lang="fr-FR" sz="2000" b="1" dirty="0" smtClean="0">
                <a:solidFill>
                  <a:srgbClr val="7030A0"/>
                </a:solidFill>
              </a:rPr>
              <a:t>01</a:t>
            </a:r>
            <a:r>
              <a:rPr lang="fr-FR" sz="2000" b="1" u="sng" dirty="0" smtClean="0">
                <a:solidFill>
                  <a:schemeClr val="accent3">
                    <a:lumMod val="50000"/>
                  </a:schemeClr>
                </a:solidFill>
              </a:rPr>
              <a:t>1</a:t>
            </a:r>
            <a:r>
              <a:rPr lang="fr-FR" sz="2000" b="1" dirty="0" smtClean="0">
                <a:solidFill>
                  <a:srgbClr val="7030A0"/>
                </a:solidFill>
              </a:rPr>
              <a:t>0</a:t>
            </a:r>
            <a:r>
              <a:rPr lang="fr-FR" sz="2000" b="1" dirty="0" smtClean="0">
                <a:solidFill>
                  <a:srgbClr val="834D80"/>
                </a:solidFill>
              </a:rPr>
              <a:t>0</a:t>
            </a:r>
            <a:r>
              <a:rPr lang="fr-FR" sz="2000" b="1" u="sng" dirty="0" smtClean="0">
                <a:solidFill>
                  <a:schemeClr val="accent3">
                    <a:lumMod val="50000"/>
                  </a:schemeClr>
                </a:solidFill>
              </a:rPr>
              <a:t>1</a:t>
            </a:r>
            <a:r>
              <a:rPr lang="fr-FR" sz="2000" b="1" dirty="0" smtClean="0">
                <a:solidFill>
                  <a:srgbClr val="7030A0"/>
                </a:solidFill>
              </a:rPr>
              <a:t>10</a:t>
            </a:r>
            <a:r>
              <a:rPr lang="fr-FR" sz="2000" b="1" u="sng" dirty="0" smtClean="0">
                <a:solidFill>
                  <a:schemeClr val="accent3">
                    <a:lumMod val="50000"/>
                  </a:schemeClr>
                </a:solidFill>
              </a:rPr>
              <a:t>0</a:t>
            </a:r>
            <a:r>
              <a:rPr lang="fr-FR" sz="2000" b="1" dirty="0" smtClean="0">
                <a:solidFill>
                  <a:srgbClr val="7030A0"/>
                </a:solidFill>
              </a:rPr>
              <a:t>1</a:t>
            </a:r>
            <a:r>
              <a:rPr lang="fr-FR" sz="2000" b="1" u="sng" dirty="0" smtClean="0">
                <a:solidFill>
                  <a:schemeClr val="accent3">
                    <a:lumMod val="50000"/>
                  </a:schemeClr>
                </a:solidFill>
              </a:rPr>
              <a:t>0</a:t>
            </a:r>
            <a:r>
              <a:rPr lang="fr-FR" sz="2000" b="1" dirty="0" smtClean="0">
                <a:solidFill>
                  <a:srgbClr val="7030A0"/>
                </a:solidFill>
              </a:rPr>
              <a:t>0</a:t>
            </a:r>
            <a:r>
              <a:rPr lang="fr-FR" sz="2000" b="1" u="sng" dirty="0" smtClean="0">
                <a:solidFill>
                  <a:schemeClr val="accent3">
                    <a:lumMod val="50000"/>
                  </a:schemeClr>
                </a:solidFill>
              </a:rPr>
              <a:t>0</a:t>
            </a:r>
            <a:r>
              <a:rPr lang="fr-FR" sz="2000" b="1" dirty="0" smtClean="0">
                <a:solidFill>
                  <a:srgbClr val="7030A0"/>
                </a:solidFill>
              </a:rPr>
              <a:t>10</a:t>
            </a:r>
            <a:r>
              <a:rPr lang="fr-FR" sz="2000" b="1" u="sng" dirty="0" smtClean="0">
                <a:solidFill>
                  <a:schemeClr val="accent3">
                    <a:lumMod val="50000"/>
                  </a:schemeClr>
                </a:solidFill>
              </a:rPr>
              <a:t>1</a:t>
            </a:r>
            <a:r>
              <a:rPr lang="fr-FR" sz="2000" b="1" dirty="0" smtClean="0">
                <a:solidFill>
                  <a:srgbClr val="7030A0"/>
                </a:solidFill>
              </a:rPr>
              <a:t>1</a:t>
            </a:r>
            <a:endParaRPr lang="fr-FR" sz="2000" b="1" dirty="0">
              <a:solidFill>
                <a:srgbClr val="7030A0"/>
              </a:solidFill>
            </a:endParaRPr>
          </a:p>
        </p:txBody>
      </p:sp>
      <p:sp>
        <p:nvSpPr>
          <p:cNvPr id="12" name="ZoneTexte 1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cxnSp>
        <p:nvCxnSpPr>
          <p:cNvPr id="13" name="Connecteur droit avec flèche 12"/>
          <p:cNvCxnSpPr/>
          <p:nvPr/>
        </p:nvCxnSpPr>
        <p:spPr>
          <a:xfrm>
            <a:off x="2357422" y="2714620"/>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2357422" y="4284668"/>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flipV="1">
            <a:off x="2357422" y="2786058"/>
            <a:ext cx="3286148"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2357422" y="2714620"/>
            <a:ext cx="3214710"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22" name="Text Box 13"/>
          <p:cNvSpPr txBox="1">
            <a:spLocks noChangeArrowheads="1"/>
          </p:cNvSpPr>
          <p:nvPr/>
        </p:nvSpPr>
        <p:spPr bwMode="auto">
          <a:xfrm>
            <a:off x="4071934" y="3500438"/>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Text Box 14"/>
          <p:cNvSpPr txBox="1">
            <a:spLocks noChangeArrowheads="1"/>
          </p:cNvSpPr>
          <p:nvPr/>
        </p:nvSpPr>
        <p:spPr bwMode="auto">
          <a:xfrm>
            <a:off x="4000496" y="4286256"/>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4" name="Text Box 14"/>
          <p:cNvSpPr txBox="1">
            <a:spLocks noChangeArrowheads="1"/>
          </p:cNvSpPr>
          <p:nvPr/>
        </p:nvSpPr>
        <p:spPr bwMode="auto">
          <a:xfrm>
            <a:off x="4071934" y="2214554"/>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Text Box 13"/>
          <p:cNvSpPr txBox="1">
            <a:spLocks noChangeArrowheads="1"/>
          </p:cNvSpPr>
          <p:nvPr/>
        </p:nvSpPr>
        <p:spPr bwMode="auto">
          <a:xfrm>
            <a:off x="4071934" y="2928934"/>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079576273"/>
      </p:ext>
    </p:extLst>
  </p:cSld>
  <p:clrMapOvr>
    <a:masterClrMapping/>
  </p:clrMapOvr>
  <p:transition advTm="1500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357158" y="642918"/>
            <a:ext cx="9144000" cy="800219"/>
          </a:xfrm>
          <a:prstGeom prst="rect">
            <a:avLst/>
          </a:prstGeom>
          <a:noFill/>
        </p:spPr>
        <p:txBody>
          <a:bodyPr wrap="square" rtlCol="0">
            <a:spAutoFit/>
          </a:bodyPr>
          <a:lstStyle/>
          <a:p>
            <a:pPr algn="ctr"/>
            <a:r>
              <a:rPr lang="fr-FR" sz="2800" b="1" dirty="0">
                <a:solidFill>
                  <a:srgbClr val="0070C0"/>
                </a:solidFill>
              </a:rPr>
              <a:t>CANAL BINAIRE SYMETRIQUE</a:t>
            </a:r>
          </a:p>
          <a:p>
            <a:pPr algn="ctr"/>
            <a:endParaRPr lang="fr-FR" dirty="0"/>
          </a:p>
        </p:txBody>
      </p:sp>
      <p:sp>
        <p:nvSpPr>
          <p:cNvPr id="8" name="Espace réservé du numéro de diapositive 7"/>
          <p:cNvSpPr>
            <a:spLocks noGrp="1"/>
          </p:cNvSpPr>
          <p:nvPr>
            <p:ph type="sldNum" sz="quarter" idx="12"/>
          </p:nvPr>
        </p:nvSpPr>
        <p:spPr/>
        <p:txBody>
          <a:bodyPr/>
          <a:lstStyle/>
          <a:p>
            <a:fld id="{F39E19B8-B707-45A9-818F-56E77DE860CA}" type="slidenum">
              <a:rPr lang="fr-FR" smtClean="0"/>
              <a:pPr/>
              <a:t>24</a:t>
            </a:fld>
            <a:endParaRPr lang="fr-FR"/>
          </a:p>
        </p:txBody>
      </p:sp>
      <p:pic>
        <p:nvPicPr>
          <p:cNvPr id="99330" name="Picture 2"/>
          <p:cNvPicPr>
            <a:picLocks noChangeAspect="1" noChangeArrowheads="1"/>
          </p:cNvPicPr>
          <p:nvPr/>
        </p:nvPicPr>
        <p:blipFill>
          <a:blip r:embed="rId2"/>
          <a:srcRect/>
          <a:stretch>
            <a:fillRect/>
          </a:stretch>
        </p:blipFill>
        <p:spPr bwMode="auto">
          <a:xfrm>
            <a:off x="-32" y="2357430"/>
            <a:ext cx="2465975" cy="2428892"/>
          </a:xfrm>
          <a:prstGeom prst="rect">
            <a:avLst/>
          </a:prstGeom>
          <a:noFill/>
          <a:ln w="9525">
            <a:noFill/>
            <a:miter lim="800000"/>
            <a:headEnd/>
            <a:tailEnd/>
          </a:ln>
          <a:effectLst/>
        </p:spPr>
      </p:pic>
      <p:pic>
        <p:nvPicPr>
          <p:cNvPr id="99331" name="Picture 3"/>
          <p:cNvPicPr>
            <a:picLocks noChangeAspect="1" noChangeArrowheads="1"/>
          </p:cNvPicPr>
          <p:nvPr/>
        </p:nvPicPr>
        <p:blipFill>
          <a:blip r:embed="rId3"/>
          <a:srcRect/>
          <a:stretch>
            <a:fillRect/>
          </a:stretch>
        </p:blipFill>
        <p:spPr bwMode="auto">
          <a:xfrm>
            <a:off x="6357950" y="2285992"/>
            <a:ext cx="2500330" cy="2500330"/>
          </a:xfrm>
          <a:prstGeom prst="rect">
            <a:avLst/>
          </a:prstGeom>
          <a:noFill/>
          <a:ln w="9525">
            <a:noFill/>
            <a:miter lim="800000"/>
            <a:headEnd/>
            <a:tailEnd/>
          </a:ln>
          <a:effectLst/>
        </p:spPr>
      </p:pic>
      <p:sp>
        <p:nvSpPr>
          <p:cNvPr id="12" name="ZoneTexte 11"/>
          <p:cNvSpPr txBox="1"/>
          <p:nvPr/>
        </p:nvSpPr>
        <p:spPr>
          <a:xfrm>
            <a:off x="0" y="5214950"/>
            <a:ext cx="9144000" cy="400110"/>
          </a:xfrm>
          <a:prstGeom prst="rect">
            <a:avLst/>
          </a:prstGeom>
          <a:noFill/>
        </p:spPr>
        <p:txBody>
          <a:bodyPr wrap="square" rtlCol="0">
            <a:spAutoFit/>
          </a:bodyPr>
          <a:lstStyle/>
          <a:p>
            <a:pPr algn="ctr"/>
            <a:r>
              <a:rPr lang="fr-FR" sz="2000" b="1" dirty="0">
                <a:solidFill>
                  <a:srgbClr val="7030A0"/>
                </a:solidFill>
              </a:rPr>
              <a:t>UNE IMAGE  EN ENTREE ET EN SORTIE D’UN CANAL BINAIRE SYMETRIQUE</a:t>
            </a:r>
            <a:r>
              <a:rPr lang="fr-FR" dirty="0">
                <a:solidFill>
                  <a:srgbClr val="7030A0"/>
                </a:solidFill>
              </a:rPr>
              <a:t> </a:t>
            </a:r>
          </a:p>
        </p:txBody>
      </p:sp>
      <p:sp>
        <p:nvSpPr>
          <p:cNvPr id="13" name="ZoneTexte 12"/>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10" name="ZoneTexte 9"/>
          <p:cNvSpPr txBox="1"/>
          <p:nvPr/>
        </p:nvSpPr>
        <p:spPr>
          <a:xfrm>
            <a:off x="2500298" y="3243204"/>
            <a:ext cx="642942" cy="400110"/>
          </a:xfrm>
          <a:prstGeom prst="rect">
            <a:avLst/>
          </a:prstGeom>
          <a:noFill/>
        </p:spPr>
        <p:txBody>
          <a:bodyPr wrap="square" rtlCol="0">
            <a:spAutoFit/>
          </a:bodyPr>
          <a:lstStyle/>
          <a:p>
            <a:r>
              <a:rPr lang="fr-MC" sz="2000" b="1" dirty="0" smtClean="0">
                <a:solidFill>
                  <a:srgbClr val="C00000"/>
                </a:solidFill>
              </a:rPr>
              <a:t>X</a:t>
            </a:r>
            <a:endParaRPr lang="fr-FR" sz="2000" b="1" dirty="0">
              <a:solidFill>
                <a:srgbClr val="C00000"/>
              </a:solidFill>
            </a:endParaRPr>
          </a:p>
        </p:txBody>
      </p:sp>
      <p:sp>
        <p:nvSpPr>
          <p:cNvPr id="11" name="ZoneTexte 10"/>
          <p:cNvSpPr txBox="1"/>
          <p:nvPr/>
        </p:nvSpPr>
        <p:spPr>
          <a:xfrm>
            <a:off x="5786446" y="3243204"/>
            <a:ext cx="500066" cy="400110"/>
          </a:xfrm>
          <a:prstGeom prst="rect">
            <a:avLst/>
          </a:prstGeom>
          <a:noFill/>
        </p:spPr>
        <p:txBody>
          <a:bodyPr wrap="square" rtlCol="0">
            <a:spAutoFit/>
          </a:bodyPr>
          <a:lstStyle/>
          <a:p>
            <a:r>
              <a:rPr lang="fr-FR" sz="2000" b="1" dirty="0" smtClean="0">
                <a:solidFill>
                  <a:srgbClr val="7030A0"/>
                </a:solidFill>
              </a:rPr>
              <a:t>Y=</a:t>
            </a:r>
            <a:endParaRPr lang="fr-FR" sz="2000" b="1" dirty="0">
              <a:solidFill>
                <a:srgbClr val="7030A0"/>
              </a:solidFill>
            </a:endParaRPr>
          </a:p>
        </p:txBody>
      </p:sp>
      <p:cxnSp>
        <p:nvCxnSpPr>
          <p:cNvPr id="14" name="Connecteur droit avec flèche 13"/>
          <p:cNvCxnSpPr/>
          <p:nvPr/>
        </p:nvCxnSpPr>
        <p:spPr>
          <a:xfrm>
            <a:off x="2571736" y="2714620"/>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2571736" y="4284668"/>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flipV="1">
            <a:off x="2571736" y="2786058"/>
            <a:ext cx="3286148"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2571736" y="2714620"/>
            <a:ext cx="3214710"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18" name="Text Box 13"/>
          <p:cNvSpPr txBox="1">
            <a:spLocks noChangeArrowheads="1"/>
          </p:cNvSpPr>
          <p:nvPr/>
        </p:nvSpPr>
        <p:spPr bwMode="auto">
          <a:xfrm>
            <a:off x="4286248" y="3500438"/>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Text Box 14"/>
          <p:cNvSpPr txBox="1">
            <a:spLocks noChangeArrowheads="1"/>
          </p:cNvSpPr>
          <p:nvPr/>
        </p:nvSpPr>
        <p:spPr bwMode="auto">
          <a:xfrm>
            <a:off x="4214810" y="4286256"/>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Text Box 14"/>
          <p:cNvSpPr txBox="1">
            <a:spLocks noChangeArrowheads="1"/>
          </p:cNvSpPr>
          <p:nvPr/>
        </p:nvSpPr>
        <p:spPr bwMode="auto">
          <a:xfrm>
            <a:off x="4286248" y="2214554"/>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Text Box 13"/>
          <p:cNvSpPr txBox="1">
            <a:spLocks noChangeArrowheads="1"/>
          </p:cNvSpPr>
          <p:nvPr/>
        </p:nvSpPr>
        <p:spPr bwMode="auto">
          <a:xfrm>
            <a:off x="4286248" y="2928934"/>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079576273"/>
      </p:ext>
    </p:extLst>
  </p:cSld>
  <p:clrMapOvr>
    <a:masterClrMapping/>
  </p:clrMapOvr>
  <p:transition advTm="1500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CANAL BINAIRE SYMETRIQUE</a:t>
            </a:r>
          </a:p>
          <a:p>
            <a:pPr algn="ctr"/>
            <a:endParaRPr lang="fr-FR" dirty="0"/>
          </a:p>
        </p:txBody>
      </p:sp>
      <p:sp>
        <p:nvSpPr>
          <p:cNvPr id="8" name="Espace réservé du numéro de diapositive 7"/>
          <p:cNvSpPr>
            <a:spLocks noGrp="1"/>
          </p:cNvSpPr>
          <p:nvPr>
            <p:ph type="sldNum" sz="quarter" idx="12"/>
          </p:nvPr>
        </p:nvSpPr>
        <p:spPr/>
        <p:txBody>
          <a:bodyPr/>
          <a:lstStyle/>
          <a:p>
            <a:fld id="{F39E19B8-B707-45A9-818F-56E77DE860CA}" type="slidenum">
              <a:rPr lang="fr-FR" smtClean="0"/>
              <a:pPr/>
              <a:t>25</a:t>
            </a:fld>
            <a:endParaRPr lang="fr-FR"/>
          </a:p>
        </p:txBody>
      </p:sp>
      <p:sp>
        <p:nvSpPr>
          <p:cNvPr id="9" name="ZoneTexte 8"/>
          <p:cNvSpPr txBox="1"/>
          <p:nvPr/>
        </p:nvSpPr>
        <p:spPr>
          <a:xfrm>
            <a:off x="0" y="5214950"/>
            <a:ext cx="9144000" cy="400110"/>
          </a:xfrm>
          <a:prstGeom prst="rect">
            <a:avLst/>
          </a:prstGeom>
          <a:noFill/>
        </p:spPr>
        <p:txBody>
          <a:bodyPr wrap="square" rtlCol="0">
            <a:spAutoFit/>
          </a:bodyPr>
          <a:lstStyle/>
          <a:p>
            <a:pPr algn="ctr"/>
            <a:r>
              <a:rPr lang="fr-FR" sz="2000" b="1" dirty="0">
                <a:solidFill>
                  <a:srgbClr val="7030A0"/>
                </a:solidFill>
              </a:rPr>
              <a:t>UNE IMAGE  EN ENTREE ET EN SORTIE D’UN CANAL BINAIRE SYMETRIQUE</a:t>
            </a:r>
            <a:r>
              <a:rPr lang="fr-FR" dirty="0">
                <a:solidFill>
                  <a:srgbClr val="7030A0"/>
                </a:solidFill>
              </a:rPr>
              <a:t> </a:t>
            </a:r>
          </a:p>
        </p:txBody>
      </p:sp>
      <p:sp>
        <p:nvSpPr>
          <p:cNvPr id="10" name="ZoneTexte 9"/>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pic>
        <p:nvPicPr>
          <p:cNvPr id="137217" name="Picture 1"/>
          <p:cNvPicPr>
            <a:picLocks noChangeAspect="1" noChangeArrowheads="1"/>
          </p:cNvPicPr>
          <p:nvPr/>
        </p:nvPicPr>
        <p:blipFill>
          <a:blip r:embed="rId2"/>
          <a:srcRect/>
          <a:stretch>
            <a:fillRect/>
          </a:stretch>
        </p:blipFill>
        <p:spPr bwMode="auto">
          <a:xfrm>
            <a:off x="6401102" y="1928802"/>
            <a:ext cx="2671492" cy="3200411"/>
          </a:xfrm>
          <a:prstGeom prst="rect">
            <a:avLst/>
          </a:prstGeom>
          <a:noFill/>
          <a:ln w="9525">
            <a:noFill/>
            <a:miter lim="800000"/>
            <a:headEnd/>
            <a:tailEnd/>
          </a:ln>
          <a:effectLst/>
        </p:spPr>
      </p:pic>
      <p:pic>
        <p:nvPicPr>
          <p:cNvPr id="137218" name="Picture 2"/>
          <p:cNvPicPr>
            <a:picLocks noChangeAspect="1" noChangeArrowheads="1"/>
          </p:cNvPicPr>
          <p:nvPr/>
        </p:nvPicPr>
        <p:blipFill>
          <a:blip r:embed="rId3"/>
          <a:srcRect/>
          <a:stretch>
            <a:fillRect/>
          </a:stretch>
        </p:blipFill>
        <p:spPr bwMode="auto">
          <a:xfrm>
            <a:off x="71407" y="1928801"/>
            <a:ext cx="2712758" cy="3205173"/>
          </a:xfrm>
          <a:prstGeom prst="rect">
            <a:avLst/>
          </a:prstGeom>
          <a:noFill/>
          <a:ln w="9525">
            <a:noFill/>
            <a:miter lim="800000"/>
            <a:headEnd/>
            <a:tailEnd/>
          </a:ln>
          <a:effectLst/>
        </p:spPr>
      </p:pic>
      <p:sp>
        <p:nvSpPr>
          <p:cNvPr id="12" name="ZoneTexte 11"/>
          <p:cNvSpPr txBox="1"/>
          <p:nvPr/>
        </p:nvSpPr>
        <p:spPr>
          <a:xfrm>
            <a:off x="2786050" y="3243204"/>
            <a:ext cx="642942" cy="400110"/>
          </a:xfrm>
          <a:prstGeom prst="rect">
            <a:avLst/>
          </a:prstGeom>
          <a:noFill/>
        </p:spPr>
        <p:txBody>
          <a:bodyPr wrap="square" rtlCol="0">
            <a:spAutoFit/>
          </a:bodyPr>
          <a:lstStyle/>
          <a:p>
            <a:r>
              <a:rPr lang="fr-MC" sz="2000" b="1" dirty="0" smtClean="0">
                <a:solidFill>
                  <a:srgbClr val="C00000"/>
                </a:solidFill>
              </a:rPr>
              <a:t>X</a:t>
            </a:r>
            <a:endParaRPr lang="fr-FR" sz="2000" b="1" dirty="0">
              <a:solidFill>
                <a:srgbClr val="C00000"/>
              </a:solidFill>
            </a:endParaRPr>
          </a:p>
        </p:txBody>
      </p:sp>
      <p:cxnSp>
        <p:nvCxnSpPr>
          <p:cNvPr id="13" name="Connecteur droit avec flèche 12"/>
          <p:cNvCxnSpPr/>
          <p:nvPr/>
        </p:nvCxnSpPr>
        <p:spPr>
          <a:xfrm>
            <a:off x="2857488" y="2714620"/>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2857488" y="4284668"/>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flipV="1">
            <a:off x="2857488" y="2786058"/>
            <a:ext cx="3286148"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2857488" y="2714620"/>
            <a:ext cx="3214710"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17" name="Text Box 13"/>
          <p:cNvSpPr txBox="1">
            <a:spLocks noChangeArrowheads="1"/>
          </p:cNvSpPr>
          <p:nvPr/>
        </p:nvSpPr>
        <p:spPr bwMode="auto">
          <a:xfrm>
            <a:off x="4572000" y="3500438"/>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Text Box 14"/>
          <p:cNvSpPr txBox="1">
            <a:spLocks noChangeArrowheads="1"/>
          </p:cNvSpPr>
          <p:nvPr/>
        </p:nvSpPr>
        <p:spPr bwMode="auto">
          <a:xfrm>
            <a:off x="4500562" y="4286256"/>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Text Box 14"/>
          <p:cNvSpPr txBox="1">
            <a:spLocks noChangeArrowheads="1"/>
          </p:cNvSpPr>
          <p:nvPr/>
        </p:nvSpPr>
        <p:spPr bwMode="auto">
          <a:xfrm>
            <a:off x="4572000" y="2214554"/>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Text Box 13"/>
          <p:cNvSpPr txBox="1">
            <a:spLocks noChangeArrowheads="1"/>
          </p:cNvSpPr>
          <p:nvPr/>
        </p:nvSpPr>
        <p:spPr bwMode="auto">
          <a:xfrm>
            <a:off x="4572000" y="2928934"/>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ZoneTexte 20"/>
          <p:cNvSpPr txBox="1"/>
          <p:nvPr/>
        </p:nvSpPr>
        <p:spPr>
          <a:xfrm>
            <a:off x="5786446" y="3243204"/>
            <a:ext cx="500066" cy="400110"/>
          </a:xfrm>
          <a:prstGeom prst="rect">
            <a:avLst/>
          </a:prstGeom>
          <a:noFill/>
        </p:spPr>
        <p:txBody>
          <a:bodyPr wrap="square" rtlCol="0">
            <a:spAutoFit/>
          </a:bodyPr>
          <a:lstStyle/>
          <a:p>
            <a:r>
              <a:rPr lang="fr-FR" sz="2000" b="1" dirty="0" smtClean="0">
                <a:solidFill>
                  <a:srgbClr val="7030A0"/>
                </a:solidFill>
              </a:rPr>
              <a:t>Y=</a:t>
            </a:r>
            <a:endParaRPr lang="fr-FR" sz="2000" b="1" dirty="0">
              <a:solidFill>
                <a:srgbClr val="7030A0"/>
              </a:solidFill>
            </a:endParaRPr>
          </a:p>
        </p:txBody>
      </p:sp>
    </p:spTree>
    <p:extLst>
      <p:ext uri="{BB962C8B-B14F-4D97-AF65-F5344CB8AC3E}">
        <p14:creationId xmlns="" xmlns:p14="http://schemas.microsoft.com/office/powerpoint/2010/main" val="2079576273"/>
      </p:ext>
    </p:extLst>
  </p:cSld>
  <p:clrMapOvr>
    <a:masterClrMapping/>
  </p:clrMapOvr>
  <p:transition advTm="1500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CANAL SYMETRIQUE</a:t>
            </a:r>
          </a:p>
          <a:p>
            <a:pPr algn="ctr"/>
            <a:endParaRPr lang="fr-FR" dirty="0"/>
          </a:p>
        </p:txBody>
      </p:sp>
      <p:sp>
        <p:nvSpPr>
          <p:cNvPr id="7" name="ZoneTexte 6"/>
          <p:cNvSpPr txBox="1"/>
          <p:nvPr/>
        </p:nvSpPr>
        <p:spPr>
          <a:xfrm>
            <a:off x="0" y="1214422"/>
            <a:ext cx="9144000" cy="3877985"/>
          </a:xfrm>
          <a:prstGeom prst="rect">
            <a:avLst/>
          </a:prstGeom>
          <a:noFill/>
        </p:spPr>
        <p:txBody>
          <a:bodyPr wrap="square" rtlCol="0">
            <a:spAutoFit/>
          </a:bodyPr>
          <a:lstStyle/>
          <a:p>
            <a:pPr algn="just"/>
            <a:r>
              <a:rPr lang="fr-MC" sz="2200" b="1" u="sng" dirty="0" smtClean="0">
                <a:solidFill>
                  <a:srgbClr val="0070C0"/>
                </a:solidFill>
              </a:rPr>
              <a:t>Définition</a:t>
            </a:r>
            <a:endParaRPr lang="fr-FR" sz="2200" b="1" u="sng" dirty="0" smtClean="0">
              <a:solidFill>
                <a:srgbClr val="0070C0"/>
              </a:solidFill>
            </a:endParaRPr>
          </a:p>
          <a:p>
            <a:pPr algn="just"/>
            <a:r>
              <a:rPr lang="fr-FR" sz="2200" dirty="0" smtClean="0">
                <a:solidFill>
                  <a:srgbClr val="0070C0"/>
                </a:solidFill>
              </a:rPr>
              <a:t>Il </a:t>
            </a:r>
            <a:r>
              <a:rPr lang="fr-FR" sz="2200" dirty="0">
                <a:solidFill>
                  <a:srgbClr val="0070C0"/>
                </a:solidFill>
              </a:rPr>
              <a:t>s’agit d’un canal dont les lignes de sa matrice de transition </a:t>
            </a:r>
            <a:r>
              <a:rPr lang="fr-FR" sz="2200" b="1" dirty="0" smtClean="0">
                <a:solidFill>
                  <a:srgbClr val="0070C0"/>
                </a:solidFill>
                <a:sym typeface="Symbol"/>
              </a:rPr>
              <a:t> =[P</a:t>
            </a:r>
            <a:r>
              <a:rPr lang="fr-FR" sz="2200" b="1" dirty="0" smtClean="0">
                <a:solidFill>
                  <a:srgbClr val="0070C0"/>
                </a:solidFill>
              </a:rPr>
              <a:t>(Y=</a:t>
            </a:r>
            <a:r>
              <a:rPr lang="fr-FR" sz="2200" b="1" dirty="0" err="1" smtClean="0">
                <a:solidFill>
                  <a:srgbClr val="0070C0"/>
                </a:solidFill>
              </a:rPr>
              <a:t>y</a:t>
            </a:r>
            <a:r>
              <a:rPr lang="fr-FR" sz="2200" b="1" baseline="-25000" dirty="0" err="1" smtClean="0">
                <a:solidFill>
                  <a:srgbClr val="0070C0"/>
                </a:solidFill>
              </a:rPr>
              <a:t>j</a:t>
            </a:r>
            <a:r>
              <a:rPr lang="fr-FR" sz="2200" b="1" dirty="0" smtClean="0">
                <a:solidFill>
                  <a:srgbClr val="0070C0"/>
                </a:solidFill>
              </a:rPr>
              <a:t>|X=x</a:t>
            </a:r>
            <a:r>
              <a:rPr lang="fr-FR" sz="2200" b="1" baseline="-25000" dirty="0" smtClean="0">
                <a:solidFill>
                  <a:srgbClr val="0070C0"/>
                </a:solidFill>
              </a:rPr>
              <a:t>i</a:t>
            </a:r>
            <a:r>
              <a:rPr lang="fr-FR" sz="2200" b="1" dirty="0" smtClean="0">
                <a:solidFill>
                  <a:srgbClr val="0070C0"/>
                </a:solidFill>
              </a:rPr>
              <a:t>)]</a:t>
            </a:r>
            <a:r>
              <a:rPr lang="fr-FR" sz="2200" dirty="0" smtClean="0"/>
              <a:t> </a:t>
            </a:r>
            <a:r>
              <a:rPr lang="fr-FR" sz="2200" dirty="0" smtClean="0">
                <a:solidFill>
                  <a:srgbClr val="0070C0"/>
                </a:solidFill>
              </a:rPr>
              <a:t>sont des permutations les unes des autres, et les colonnes sont des permutations les unes des autres.</a:t>
            </a:r>
          </a:p>
          <a:p>
            <a:pPr algn="just"/>
            <a:endParaRPr lang="fr-MC" sz="2400" dirty="0" smtClean="0">
              <a:solidFill>
                <a:srgbClr val="0070C0"/>
              </a:solidFill>
            </a:endParaRPr>
          </a:p>
          <a:p>
            <a:pPr algn="just"/>
            <a:r>
              <a:rPr lang="fr-MC" sz="2200" b="1" u="sng" dirty="0" smtClean="0">
                <a:solidFill>
                  <a:srgbClr val="7030A0"/>
                </a:solidFill>
              </a:rPr>
              <a:t>Exemples </a:t>
            </a:r>
            <a:r>
              <a:rPr lang="fr-MC" sz="2200" dirty="0" smtClean="0">
                <a:solidFill>
                  <a:srgbClr val="7030A0"/>
                </a:solidFill>
              </a:rPr>
              <a:t>:</a:t>
            </a:r>
          </a:p>
          <a:p>
            <a:pPr marL="457200" indent="-457200" algn="just">
              <a:buFont typeface="+mj-lt"/>
              <a:buAutoNum type="arabicPeriod"/>
            </a:pPr>
            <a:r>
              <a:rPr lang="fr-MC" sz="2200" dirty="0" smtClean="0">
                <a:solidFill>
                  <a:srgbClr val="7030A0"/>
                </a:solidFill>
              </a:rPr>
              <a:t>Le Canal Binaire Symétrique (BSC) :</a:t>
            </a:r>
          </a:p>
          <a:p>
            <a:pPr marL="457200" indent="-457200" algn="just">
              <a:buFont typeface="+mj-lt"/>
              <a:buAutoNum type="arabicPeriod"/>
            </a:pPr>
            <a:endParaRPr lang="fr-MC" sz="2200" dirty="0" smtClean="0">
              <a:solidFill>
                <a:srgbClr val="7030A0"/>
              </a:solidFill>
            </a:endParaRPr>
          </a:p>
          <a:p>
            <a:pPr marL="457200" indent="-457200" algn="just">
              <a:buFont typeface="+mj-lt"/>
              <a:buAutoNum type="arabicPeriod"/>
            </a:pPr>
            <a:r>
              <a:rPr lang="fr-MC" sz="2200" dirty="0" smtClean="0">
                <a:solidFill>
                  <a:srgbClr val="7030A0"/>
                </a:solidFill>
              </a:rPr>
              <a:t> Le canal  dont la matrice de transition suivante est aussi symétrique:</a:t>
            </a:r>
          </a:p>
          <a:p>
            <a:pPr algn="just"/>
            <a:endParaRPr lang="fr-FR" sz="2200" dirty="0" smtClean="0">
              <a:solidFill>
                <a:srgbClr val="7030A0"/>
              </a:solidFill>
            </a:endParaRPr>
          </a:p>
          <a:p>
            <a:pPr algn="just"/>
            <a:endParaRPr lang="fr-MC" sz="2400" dirty="0" smtClean="0">
              <a:solidFill>
                <a:srgbClr val="0070C0"/>
              </a:solidFill>
            </a:endParaRPr>
          </a:p>
        </p:txBody>
      </p:sp>
      <p:sp>
        <p:nvSpPr>
          <p:cNvPr id="10" name="Espace réservé du numéro de diapositive 9"/>
          <p:cNvSpPr>
            <a:spLocks noGrp="1"/>
          </p:cNvSpPr>
          <p:nvPr>
            <p:ph type="sldNum" sz="quarter" idx="12"/>
          </p:nvPr>
        </p:nvSpPr>
        <p:spPr/>
        <p:txBody>
          <a:bodyPr/>
          <a:lstStyle/>
          <a:p>
            <a:fld id="{F39E19B8-B707-45A9-818F-56E77DE860CA}" type="slidenum">
              <a:rPr lang="fr-FR" smtClean="0"/>
              <a:pPr/>
              <a:t>26</a:t>
            </a:fld>
            <a:endParaRPr lang="fr-FR"/>
          </a:p>
        </p:txBody>
      </p:sp>
      <p:sp>
        <p:nvSpPr>
          <p:cNvPr id="8" name="ZoneTexte 7"/>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graphicFrame>
        <p:nvGraphicFramePr>
          <p:cNvPr id="398338" name="Object 2"/>
          <p:cNvGraphicFramePr>
            <a:graphicFrameLocks noChangeAspect="1"/>
          </p:cNvGraphicFramePr>
          <p:nvPr/>
        </p:nvGraphicFramePr>
        <p:xfrm>
          <a:off x="4643438" y="2928934"/>
          <a:ext cx="2317750" cy="1144587"/>
        </p:xfrm>
        <a:graphic>
          <a:graphicData uri="http://schemas.openxmlformats.org/presentationml/2006/ole">
            <p:oleObj spid="_x0000_s398338" name="Équation" r:id="rId3" imgW="1168200" imgH="457200" progId="Equation.3">
              <p:embed/>
            </p:oleObj>
          </a:graphicData>
        </a:graphic>
      </p:graphicFrame>
      <p:graphicFrame>
        <p:nvGraphicFramePr>
          <p:cNvPr id="11" name="Objet 10"/>
          <p:cNvGraphicFramePr>
            <a:graphicFrameLocks noChangeAspect="1"/>
          </p:cNvGraphicFramePr>
          <p:nvPr/>
        </p:nvGraphicFramePr>
        <p:xfrm>
          <a:off x="3071802" y="4357694"/>
          <a:ext cx="2601109" cy="1203819"/>
        </p:xfrm>
        <a:graphic>
          <a:graphicData uri="http://schemas.openxmlformats.org/presentationml/2006/ole">
            <p:oleObj spid="_x0000_s398340" name="Équation" r:id="rId4" imgW="1536480" imgH="711000" progId="Equation.3">
              <p:embed/>
            </p:oleObj>
          </a:graphicData>
        </a:graphic>
      </p:graphicFrame>
    </p:spTree>
  </p:cSld>
  <p:clrMapOvr>
    <a:masterClrMapping/>
  </p:clrMapOvr>
  <p:transition advTm="1500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CANAL </a:t>
            </a:r>
            <a:r>
              <a:rPr lang="fr-FR" sz="2800" b="1" dirty="0" smtClean="0">
                <a:solidFill>
                  <a:srgbClr val="0070C0"/>
                </a:solidFill>
              </a:rPr>
              <a:t>QUASI-SYMETRIQUE</a:t>
            </a:r>
            <a:endParaRPr lang="fr-FR" sz="2800" b="1" dirty="0">
              <a:solidFill>
                <a:srgbClr val="0070C0"/>
              </a:solidFill>
            </a:endParaRPr>
          </a:p>
          <a:p>
            <a:pPr algn="ctr"/>
            <a:endParaRPr lang="fr-FR" dirty="0"/>
          </a:p>
        </p:txBody>
      </p:sp>
      <p:sp>
        <p:nvSpPr>
          <p:cNvPr id="7" name="ZoneTexte 6"/>
          <p:cNvSpPr txBox="1"/>
          <p:nvPr/>
        </p:nvSpPr>
        <p:spPr>
          <a:xfrm>
            <a:off x="0" y="1214422"/>
            <a:ext cx="9144000" cy="3170099"/>
          </a:xfrm>
          <a:prstGeom prst="rect">
            <a:avLst/>
          </a:prstGeom>
          <a:noFill/>
        </p:spPr>
        <p:txBody>
          <a:bodyPr wrap="square" rtlCol="0">
            <a:spAutoFit/>
          </a:bodyPr>
          <a:lstStyle/>
          <a:p>
            <a:pPr algn="just"/>
            <a:r>
              <a:rPr lang="fr-MC" sz="2200" b="1" u="sng" dirty="0" smtClean="0">
                <a:solidFill>
                  <a:srgbClr val="0070C0"/>
                </a:solidFill>
              </a:rPr>
              <a:t>Définition</a:t>
            </a:r>
            <a:endParaRPr lang="fr-FR" sz="2200" b="1" u="sng" dirty="0" smtClean="0">
              <a:solidFill>
                <a:srgbClr val="0070C0"/>
              </a:solidFill>
            </a:endParaRPr>
          </a:p>
          <a:p>
            <a:pPr algn="just"/>
            <a:r>
              <a:rPr lang="fr-FR" sz="2200" dirty="0" smtClean="0">
                <a:solidFill>
                  <a:srgbClr val="0070C0"/>
                </a:solidFill>
              </a:rPr>
              <a:t>Le canal est défini comme quasi-symétrique si les colonnes de la matrice de transition de canal </a:t>
            </a:r>
            <a:r>
              <a:rPr lang="fr-FR" sz="2200" b="1" dirty="0" smtClean="0">
                <a:solidFill>
                  <a:srgbClr val="0070C0"/>
                </a:solidFill>
                <a:sym typeface="Symbol"/>
              </a:rPr>
              <a:t> =[P</a:t>
            </a:r>
            <a:r>
              <a:rPr lang="fr-FR" sz="2200" b="1" dirty="0" smtClean="0">
                <a:solidFill>
                  <a:srgbClr val="0070C0"/>
                </a:solidFill>
              </a:rPr>
              <a:t>(Y=</a:t>
            </a:r>
            <a:r>
              <a:rPr lang="fr-FR" sz="2200" b="1" dirty="0" err="1" smtClean="0">
                <a:solidFill>
                  <a:srgbClr val="0070C0"/>
                </a:solidFill>
              </a:rPr>
              <a:t>y</a:t>
            </a:r>
            <a:r>
              <a:rPr lang="fr-FR" sz="2200" b="1" baseline="-25000" dirty="0" err="1" smtClean="0">
                <a:solidFill>
                  <a:srgbClr val="0070C0"/>
                </a:solidFill>
              </a:rPr>
              <a:t>j</a:t>
            </a:r>
            <a:r>
              <a:rPr lang="fr-FR" sz="2200" b="1" dirty="0" smtClean="0">
                <a:solidFill>
                  <a:srgbClr val="0070C0"/>
                </a:solidFill>
              </a:rPr>
              <a:t>|X=x</a:t>
            </a:r>
            <a:r>
              <a:rPr lang="fr-FR" sz="2200" b="1" baseline="-25000" dirty="0" smtClean="0">
                <a:solidFill>
                  <a:srgbClr val="0070C0"/>
                </a:solidFill>
              </a:rPr>
              <a:t>i</a:t>
            </a:r>
            <a:r>
              <a:rPr lang="fr-FR" sz="2200" b="1" dirty="0" smtClean="0">
                <a:solidFill>
                  <a:srgbClr val="0070C0"/>
                </a:solidFill>
              </a:rPr>
              <a:t>)]</a:t>
            </a:r>
            <a:r>
              <a:rPr lang="fr-FR" sz="2200" dirty="0" smtClean="0"/>
              <a:t> </a:t>
            </a:r>
            <a:r>
              <a:rPr lang="fr-FR" sz="2200" dirty="0" smtClean="0">
                <a:solidFill>
                  <a:srgbClr val="0070C0"/>
                </a:solidFill>
              </a:rPr>
              <a:t>peuvent être partitionnées en sous-ensembles de telle manière que dans chaque sous-ensemble, les lignes sont des permutations les unes des autres et il en est de même pour les colonnes (si plus de 1).</a:t>
            </a:r>
          </a:p>
          <a:p>
            <a:pPr algn="just"/>
            <a:r>
              <a:rPr lang="fr-MC" sz="2200" b="1" u="sng" dirty="0" smtClean="0">
                <a:solidFill>
                  <a:srgbClr val="7030A0"/>
                </a:solidFill>
              </a:rPr>
              <a:t>Exemples </a:t>
            </a:r>
            <a:r>
              <a:rPr lang="fr-MC" sz="2200" dirty="0" smtClean="0">
                <a:solidFill>
                  <a:srgbClr val="7030A0"/>
                </a:solidFill>
              </a:rPr>
              <a:t>:</a:t>
            </a:r>
          </a:p>
          <a:p>
            <a:pPr marL="457200" indent="-457200" algn="just">
              <a:buFont typeface="+mj-lt"/>
              <a:buAutoNum type="arabicPeriod"/>
            </a:pPr>
            <a:r>
              <a:rPr lang="fr-MC" sz="2200" dirty="0" smtClean="0">
                <a:solidFill>
                  <a:srgbClr val="7030A0"/>
                </a:solidFill>
              </a:rPr>
              <a:t>Le Canal à Effacement </a:t>
            </a:r>
            <a:r>
              <a:rPr lang="fr-FR" sz="2200" dirty="0" smtClean="0">
                <a:solidFill>
                  <a:srgbClr val="7030A0"/>
                </a:solidFill>
              </a:rPr>
              <a:t>Appelé également BEC (</a:t>
            </a:r>
            <a:r>
              <a:rPr lang="fr-FR" sz="2200" b="1" u="sng" dirty="0" err="1" smtClean="0">
                <a:solidFill>
                  <a:srgbClr val="7030A0"/>
                </a:solidFill>
              </a:rPr>
              <a:t>Binary</a:t>
            </a:r>
            <a:r>
              <a:rPr lang="fr-FR" sz="2200" b="1" u="sng" dirty="0" smtClean="0">
                <a:solidFill>
                  <a:srgbClr val="7030A0"/>
                </a:solidFill>
              </a:rPr>
              <a:t> </a:t>
            </a:r>
            <a:r>
              <a:rPr lang="fr-FR" sz="2200" b="1" u="sng" dirty="0" err="1" smtClean="0">
                <a:solidFill>
                  <a:srgbClr val="7030A0"/>
                </a:solidFill>
              </a:rPr>
              <a:t>Erasure</a:t>
            </a:r>
            <a:r>
              <a:rPr lang="fr-FR" sz="2200" b="1" u="sng" dirty="0" smtClean="0">
                <a:solidFill>
                  <a:srgbClr val="7030A0"/>
                </a:solidFill>
              </a:rPr>
              <a:t> Channel</a:t>
            </a:r>
            <a:r>
              <a:rPr lang="fr-FR" sz="2200" dirty="0" smtClean="0">
                <a:solidFill>
                  <a:srgbClr val="7030A0"/>
                </a:solidFill>
              </a:rPr>
              <a:t>)</a:t>
            </a:r>
            <a:endParaRPr lang="fr-FR" sz="2200" b="1" dirty="0" smtClean="0">
              <a:solidFill>
                <a:srgbClr val="7030A0"/>
              </a:solidFill>
            </a:endParaRPr>
          </a:p>
          <a:p>
            <a:pPr algn="just"/>
            <a:endParaRPr lang="fr-MC" sz="2400" dirty="0" smtClean="0">
              <a:solidFill>
                <a:srgbClr val="0070C0"/>
              </a:solidFill>
            </a:endParaRPr>
          </a:p>
        </p:txBody>
      </p:sp>
      <p:sp>
        <p:nvSpPr>
          <p:cNvPr id="10" name="Espace réservé du numéro de diapositive 9"/>
          <p:cNvSpPr>
            <a:spLocks noGrp="1"/>
          </p:cNvSpPr>
          <p:nvPr>
            <p:ph type="sldNum" sz="quarter" idx="12"/>
          </p:nvPr>
        </p:nvSpPr>
        <p:spPr>
          <a:xfrm>
            <a:off x="6938994" y="6492899"/>
            <a:ext cx="2133600" cy="365125"/>
          </a:xfrm>
        </p:spPr>
        <p:txBody>
          <a:bodyPr/>
          <a:lstStyle/>
          <a:p>
            <a:fld id="{F39E19B8-B707-45A9-818F-56E77DE860CA}" type="slidenum">
              <a:rPr lang="fr-FR" smtClean="0"/>
              <a:pPr/>
              <a:t>27</a:t>
            </a:fld>
            <a:endParaRPr lang="fr-FR"/>
          </a:p>
        </p:txBody>
      </p:sp>
      <p:sp>
        <p:nvSpPr>
          <p:cNvPr id="8" name="ZoneTexte 7"/>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9" name="ZoneTexte 8"/>
          <p:cNvSpPr txBox="1"/>
          <p:nvPr/>
        </p:nvSpPr>
        <p:spPr>
          <a:xfrm>
            <a:off x="928662" y="3957584"/>
            <a:ext cx="642942" cy="400110"/>
          </a:xfrm>
          <a:prstGeom prst="rect">
            <a:avLst/>
          </a:prstGeom>
          <a:noFill/>
        </p:spPr>
        <p:txBody>
          <a:bodyPr wrap="square" rtlCol="0">
            <a:spAutoFit/>
          </a:bodyPr>
          <a:lstStyle/>
          <a:p>
            <a:r>
              <a:rPr lang="fr-MC" sz="2000" b="1" dirty="0" smtClean="0">
                <a:solidFill>
                  <a:srgbClr val="C00000"/>
                </a:solidFill>
              </a:rPr>
              <a:t>0</a:t>
            </a:r>
            <a:endParaRPr lang="fr-FR" sz="2000" b="1" dirty="0">
              <a:solidFill>
                <a:srgbClr val="C00000"/>
              </a:solidFill>
            </a:endParaRPr>
          </a:p>
        </p:txBody>
      </p:sp>
      <p:cxnSp>
        <p:nvCxnSpPr>
          <p:cNvPr id="12" name="Connecteur droit avec flèche 11"/>
          <p:cNvCxnSpPr/>
          <p:nvPr/>
        </p:nvCxnSpPr>
        <p:spPr>
          <a:xfrm>
            <a:off x="1285852" y="4141792"/>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1214414" y="5856304"/>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flipV="1">
            <a:off x="1214414" y="5000636"/>
            <a:ext cx="3286148" cy="784230"/>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1357290" y="4141792"/>
            <a:ext cx="3143272" cy="787406"/>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16" name="Text Box 13"/>
          <p:cNvSpPr txBox="1">
            <a:spLocks noChangeArrowheads="1"/>
          </p:cNvSpPr>
          <p:nvPr/>
        </p:nvSpPr>
        <p:spPr bwMode="auto">
          <a:xfrm>
            <a:off x="2643174" y="5000636"/>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Text Box 14"/>
          <p:cNvSpPr txBox="1">
            <a:spLocks noChangeArrowheads="1"/>
          </p:cNvSpPr>
          <p:nvPr/>
        </p:nvSpPr>
        <p:spPr bwMode="auto">
          <a:xfrm>
            <a:off x="2571736" y="5786454"/>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Text Box 14"/>
          <p:cNvSpPr txBox="1">
            <a:spLocks noChangeArrowheads="1"/>
          </p:cNvSpPr>
          <p:nvPr/>
        </p:nvSpPr>
        <p:spPr bwMode="auto">
          <a:xfrm>
            <a:off x="2595552" y="3714752"/>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Text Box 13"/>
          <p:cNvSpPr txBox="1">
            <a:spLocks noChangeArrowheads="1"/>
          </p:cNvSpPr>
          <p:nvPr/>
        </p:nvSpPr>
        <p:spPr bwMode="auto">
          <a:xfrm>
            <a:off x="2643174" y="4427550"/>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ZoneTexte 19"/>
          <p:cNvSpPr txBox="1"/>
          <p:nvPr/>
        </p:nvSpPr>
        <p:spPr>
          <a:xfrm>
            <a:off x="785786" y="5643578"/>
            <a:ext cx="642942" cy="400110"/>
          </a:xfrm>
          <a:prstGeom prst="rect">
            <a:avLst/>
          </a:prstGeom>
          <a:noFill/>
        </p:spPr>
        <p:txBody>
          <a:bodyPr wrap="square" rtlCol="0">
            <a:spAutoFit/>
          </a:bodyPr>
          <a:lstStyle/>
          <a:p>
            <a:r>
              <a:rPr lang="fr-MC" sz="2000" b="1" dirty="0" smtClean="0">
                <a:solidFill>
                  <a:srgbClr val="C00000"/>
                </a:solidFill>
              </a:rPr>
              <a:t>1</a:t>
            </a:r>
            <a:endParaRPr lang="fr-FR" sz="2000" b="1" dirty="0">
              <a:solidFill>
                <a:srgbClr val="C00000"/>
              </a:solidFill>
            </a:endParaRPr>
          </a:p>
        </p:txBody>
      </p:sp>
      <p:sp>
        <p:nvSpPr>
          <p:cNvPr id="21" name="ZoneTexte 20"/>
          <p:cNvSpPr txBox="1"/>
          <p:nvPr/>
        </p:nvSpPr>
        <p:spPr>
          <a:xfrm>
            <a:off x="4572000" y="3957584"/>
            <a:ext cx="642942" cy="400110"/>
          </a:xfrm>
          <a:prstGeom prst="rect">
            <a:avLst/>
          </a:prstGeom>
          <a:noFill/>
        </p:spPr>
        <p:txBody>
          <a:bodyPr wrap="square" rtlCol="0">
            <a:spAutoFit/>
          </a:bodyPr>
          <a:lstStyle/>
          <a:p>
            <a:r>
              <a:rPr lang="fr-MC" sz="2000" b="1" dirty="0" smtClean="0">
                <a:solidFill>
                  <a:srgbClr val="C00000"/>
                </a:solidFill>
              </a:rPr>
              <a:t>0</a:t>
            </a:r>
            <a:endParaRPr lang="fr-FR" sz="2000" b="1" dirty="0">
              <a:solidFill>
                <a:srgbClr val="C00000"/>
              </a:solidFill>
            </a:endParaRPr>
          </a:p>
        </p:txBody>
      </p:sp>
      <p:sp>
        <p:nvSpPr>
          <p:cNvPr id="22" name="ZoneTexte 21"/>
          <p:cNvSpPr txBox="1"/>
          <p:nvPr/>
        </p:nvSpPr>
        <p:spPr>
          <a:xfrm>
            <a:off x="4572000" y="5643578"/>
            <a:ext cx="642942" cy="400110"/>
          </a:xfrm>
          <a:prstGeom prst="rect">
            <a:avLst/>
          </a:prstGeom>
          <a:noFill/>
        </p:spPr>
        <p:txBody>
          <a:bodyPr wrap="square" rtlCol="0">
            <a:spAutoFit/>
          </a:bodyPr>
          <a:lstStyle/>
          <a:p>
            <a:r>
              <a:rPr lang="fr-MC" sz="2000" b="1" dirty="0" smtClean="0">
                <a:solidFill>
                  <a:srgbClr val="C00000"/>
                </a:solidFill>
              </a:rPr>
              <a:t>1</a:t>
            </a:r>
            <a:endParaRPr lang="fr-FR" sz="2000" b="1" dirty="0">
              <a:solidFill>
                <a:srgbClr val="C00000"/>
              </a:solidFill>
            </a:endParaRPr>
          </a:p>
        </p:txBody>
      </p:sp>
      <p:sp>
        <p:nvSpPr>
          <p:cNvPr id="23" name="ZoneTexte 22"/>
          <p:cNvSpPr txBox="1"/>
          <p:nvPr/>
        </p:nvSpPr>
        <p:spPr>
          <a:xfrm>
            <a:off x="4500562" y="4714884"/>
            <a:ext cx="642942" cy="400110"/>
          </a:xfrm>
          <a:prstGeom prst="rect">
            <a:avLst/>
          </a:prstGeom>
          <a:noFill/>
        </p:spPr>
        <p:txBody>
          <a:bodyPr wrap="square" rtlCol="0">
            <a:spAutoFit/>
          </a:bodyPr>
          <a:lstStyle/>
          <a:p>
            <a:r>
              <a:rPr lang="fr-MC" sz="2000" b="1" dirty="0" smtClean="0">
                <a:solidFill>
                  <a:srgbClr val="C00000"/>
                </a:solidFill>
                <a:sym typeface="Symbol"/>
              </a:rPr>
              <a:t></a:t>
            </a:r>
            <a:endParaRPr lang="fr-FR" sz="2000" b="1" dirty="0">
              <a:solidFill>
                <a:srgbClr val="C00000"/>
              </a:solidFill>
            </a:endParaRPr>
          </a:p>
        </p:txBody>
      </p:sp>
      <p:graphicFrame>
        <p:nvGraphicFramePr>
          <p:cNvPr id="24" name="Objet 23"/>
          <p:cNvGraphicFramePr>
            <a:graphicFrameLocks noChangeAspect="1"/>
          </p:cNvGraphicFramePr>
          <p:nvPr/>
        </p:nvGraphicFramePr>
        <p:xfrm>
          <a:off x="5262567" y="4071942"/>
          <a:ext cx="3524275" cy="1357322"/>
        </p:xfrm>
        <a:graphic>
          <a:graphicData uri="http://schemas.openxmlformats.org/presentationml/2006/ole">
            <p:oleObj spid="_x0000_s399364" name="Équation" r:id="rId3" imgW="1409400" imgH="457200" progId="Equation.3">
              <p:embed/>
            </p:oleObj>
          </a:graphicData>
        </a:graphic>
      </p:graphicFrame>
      <p:sp>
        <p:nvSpPr>
          <p:cNvPr id="32" name="Rectangle 31"/>
          <p:cNvSpPr/>
          <p:nvPr/>
        </p:nvSpPr>
        <p:spPr>
          <a:xfrm>
            <a:off x="7072330" y="4071942"/>
            <a:ext cx="642942" cy="1357322"/>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ZoneTexte 24"/>
          <p:cNvSpPr txBox="1"/>
          <p:nvPr/>
        </p:nvSpPr>
        <p:spPr>
          <a:xfrm>
            <a:off x="0" y="6286520"/>
            <a:ext cx="9144000" cy="430887"/>
          </a:xfrm>
          <a:prstGeom prst="rect">
            <a:avLst/>
          </a:prstGeom>
          <a:noFill/>
        </p:spPr>
        <p:txBody>
          <a:bodyPr wrap="square" rtlCol="0">
            <a:spAutoFit/>
          </a:bodyPr>
          <a:lstStyle/>
          <a:p>
            <a:r>
              <a:rPr lang="fr-MC" sz="2200" dirty="0" smtClean="0"/>
              <a:t>P(Y=0) = P(X=0)* </a:t>
            </a:r>
            <a:r>
              <a:rPr lang="fr-MC" sz="2200" dirty="0" smtClean="0">
                <a:solidFill>
                  <a:srgbClr val="7030A0"/>
                </a:solidFill>
              </a:rPr>
              <a:t>(1-p) </a:t>
            </a:r>
            <a:r>
              <a:rPr lang="fr-MC" sz="2200" dirty="0" smtClean="0"/>
              <a:t>;  P(Y=</a:t>
            </a:r>
            <a:r>
              <a:rPr lang="fr-MC" sz="2200" dirty="0" smtClean="0">
                <a:sym typeface="Symbol"/>
              </a:rPr>
              <a:t>)= P(X=0) *</a:t>
            </a:r>
            <a:r>
              <a:rPr lang="fr-MC" sz="2200" b="1" dirty="0" smtClean="0">
                <a:solidFill>
                  <a:srgbClr val="7030A0"/>
                </a:solidFill>
                <a:sym typeface="Symbol"/>
              </a:rPr>
              <a:t>p</a:t>
            </a:r>
            <a:r>
              <a:rPr lang="fr-MC" sz="2200" dirty="0" smtClean="0">
                <a:sym typeface="Symbol"/>
              </a:rPr>
              <a:t> + P(X=1)*</a:t>
            </a:r>
            <a:r>
              <a:rPr lang="fr-MC" sz="2200" dirty="0" smtClean="0">
                <a:solidFill>
                  <a:srgbClr val="7030A0"/>
                </a:solidFill>
                <a:sym typeface="Symbol"/>
              </a:rPr>
              <a:t>p</a:t>
            </a:r>
            <a:r>
              <a:rPr lang="fr-MC" sz="2200" dirty="0" smtClean="0">
                <a:sym typeface="Symbol"/>
              </a:rPr>
              <a:t> ; P(Y=1)=P(X=1)*(</a:t>
            </a:r>
            <a:r>
              <a:rPr lang="fr-MC" sz="2200" b="1" dirty="0" smtClean="0">
                <a:solidFill>
                  <a:srgbClr val="7030A0"/>
                </a:solidFill>
                <a:sym typeface="Symbol"/>
              </a:rPr>
              <a:t>1-p)</a:t>
            </a:r>
            <a:endParaRPr lang="fr-FR" sz="2200" b="1" dirty="0">
              <a:solidFill>
                <a:srgbClr val="7030A0"/>
              </a:solidFill>
            </a:endParaRPr>
          </a:p>
        </p:txBody>
      </p:sp>
    </p:spTree>
  </p:cSld>
  <p:clrMapOvr>
    <a:masterClrMapping/>
  </p:clrMapOvr>
  <p:transition advTm="1500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CANAL </a:t>
            </a:r>
            <a:r>
              <a:rPr lang="fr-FR" sz="2800" b="1" dirty="0" smtClean="0">
                <a:solidFill>
                  <a:srgbClr val="0070C0"/>
                </a:solidFill>
              </a:rPr>
              <a:t>FAIBLEMENT SYMETRIQUE</a:t>
            </a:r>
            <a:endParaRPr lang="fr-FR" sz="2800" b="1" dirty="0">
              <a:solidFill>
                <a:srgbClr val="0070C0"/>
              </a:solidFill>
            </a:endParaRPr>
          </a:p>
          <a:p>
            <a:pPr algn="ctr"/>
            <a:endParaRPr lang="fr-FR" dirty="0"/>
          </a:p>
        </p:txBody>
      </p:sp>
      <p:sp>
        <p:nvSpPr>
          <p:cNvPr id="7" name="ZoneTexte 6"/>
          <p:cNvSpPr txBox="1"/>
          <p:nvPr/>
        </p:nvSpPr>
        <p:spPr>
          <a:xfrm>
            <a:off x="0" y="1214422"/>
            <a:ext cx="9144000" cy="3508653"/>
          </a:xfrm>
          <a:prstGeom prst="rect">
            <a:avLst/>
          </a:prstGeom>
          <a:noFill/>
        </p:spPr>
        <p:txBody>
          <a:bodyPr wrap="square" rtlCol="0">
            <a:spAutoFit/>
          </a:bodyPr>
          <a:lstStyle/>
          <a:p>
            <a:pPr algn="just"/>
            <a:r>
              <a:rPr lang="fr-MC" sz="2200" b="1" u="sng" dirty="0" smtClean="0">
                <a:solidFill>
                  <a:srgbClr val="0070C0"/>
                </a:solidFill>
              </a:rPr>
              <a:t>Définition</a:t>
            </a:r>
            <a:endParaRPr lang="fr-FR" sz="2200" b="1" u="sng" dirty="0" smtClean="0">
              <a:solidFill>
                <a:srgbClr val="0070C0"/>
              </a:solidFill>
            </a:endParaRPr>
          </a:p>
          <a:p>
            <a:pPr algn="just"/>
            <a:r>
              <a:rPr lang="fr-FR" sz="2200" dirty="0" smtClean="0">
                <a:solidFill>
                  <a:srgbClr val="0070C0"/>
                </a:solidFill>
              </a:rPr>
              <a:t>Définition (faiblement symétrique) Le canal est défini comme faiblement symétrique si chaque ligne de la matrice de transition de canal                            </a:t>
            </a:r>
            <a:r>
              <a:rPr lang="fr-FR" sz="2200" b="1" dirty="0" smtClean="0">
                <a:solidFill>
                  <a:srgbClr val="0070C0"/>
                </a:solidFill>
                <a:sym typeface="Symbol"/>
              </a:rPr>
              <a:t> =[P</a:t>
            </a:r>
            <a:r>
              <a:rPr lang="fr-FR" sz="2200" b="1" dirty="0" smtClean="0">
                <a:solidFill>
                  <a:srgbClr val="0070C0"/>
                </a:solidFill>
              </a:rPr>
              <a:t>(Y=</a:t>
            </a:r>
            <a:r>
              <a:rPr lang="fr-FR" sz="2200" b="1" dirty="0" err="1" smtClean="0">
                <a:solidFill>
                  <a:srgbClr val="0070C0"/>
                </a:solidFill>
              </a:rPr>
              <a:t>y</a:t>
            </a:r>
            <a:r>
              <a:rPr lang="fr-FR" sz="2200" b="1" baseline="-25000" dirty="0" err="1" smtClean="0">
                <a:solidFill>
                  <a:srgbClr val="0070C0"/>
                </a:solidFill>
              </a:rPr>
              <a:t>j</a:t>
            </a:r>
            <a:r>
              <a:rPr lang="fr-FR" sz="2200" b="1" dirty="0" smtClean="0">
                <a:solidFill>
                  <a:srgbClr val="0070C0"/>
                </a:solidFill>
              </a:rPr>
              <a:t>|X=x</a:t>
            </a:r>
            <a:r>
              <a:rPr lang="fr-FR" sz="2200" b="1" baseline="-25000" dirty="0" smtClean="0">
                <a:solidFill>
                  <a:srgbClr val="0070C0"/>
                </a:solidFill>
              </a:rPr>
              <a:t>i</a:t>
            </a:r>
            <a:r>
              <a:rPr lang="fr-FR" sz="2200" b="1" dirty="0" smtClean="0">
                <a:solidFill>
                  <a:srgbClr val="0070C0"/>
                </a:solidFill>
              </a:rPr>
              <a:t>)]</a:t>
            </a:r>
            <a:r>
              <a:rPr lang="fr-FR" sz="2200" dirty="0" smtClean="0">
                <a:solidFill>
                  <a:srgbClr val="0070C0"/>
                </a:solidFill>
              </a:rPr>
              <a:t> est une permutation d’une autre ligne et que les sommes des colonnes                                    sont égales.</a:t>
            </a:r>
            <a:endParaRPr lang="fr-MC" sz="2200" dirty="0" smtClean="0">
              <a:solidFill>
                <a:srgbClr val="0070C0"/>
              </a:solidFill>
            </a:endParaRPr>
          </a:p>
          <a:p>
            <a:pPr algn="just"/>
            <a:endParaRPr lang="fr-MC" sz="2200" b="1" u="sng" dirty="0" smtClean="0">
              <a:solidFill>
                <a:srgbClr val="7030A0"/>
              </a:solidFill>
            </a:endParaRPr>
          </a:p>
          <a:p>
            <a:pPr algn="just"/>
            <a:r>
              <a:rPr lang="fr-MC" sz="2200" b="1" u="sng" dirty="0" smtClean="0">
                <a:solidFill>
                  <a:srgbClr val="7030A0"/>
                </a:solidFill>
              </a:rPr>
              <a:t>Exemples </a:t>
            </a:r>
            <a:r>
              <a:rPr lang="fr-MC" sz="2200" dirty="0" smtClean="0">
                <a:solidFill>
                  <a:srgbClr val="7030A0"/>
                </a:solidFill>
              </a:rPr>
              <a:t>: La matrice de transition suivante est celle d’un canal faiblement symétrique, mais non symétrique.</a:t>
            </a:r>
          </a:p>
          <a:p>
            <a:pPr algn="just"/>
            <a:endParaRPr lang="fr-FR" sz="2200" dirty="0" smtClean="0">
              <a:solidFill>
                <a:srgbClr val="7030A0"/>
              </a:solidFill>
            </a:endParaRPr>
          </a:p>
          <a:p>
            <a:pPr algn="just"/>
            <a:endParaRPr lang="fr-MC" sz="2400" dirty="0" smtClean="0">
              <a:solidFill>
                <a:srgbClr val="0070C0"/>
              </a:solidFill>
            </a:endParaRPr>
          </a:p>
        </p:txBody>
      </p:sp>
      <p:sp>
        <p:nvSpPr>
          <p:cNvPr id="10" name="Espace réservé du numéro de diapositive 9"/>
          <p:cNvSpPr>
            <a:spLocks noGrp="1"/>
          </p:cNvSpPr>
          <p:nvPr>
            <p:ph type="sldNum" sz="quarter" idx="12"/>
          </p:nvPr>
        </p:nvSpPr>
        <p:spPr/>
        <p:txBody>
          <a:bodyPr/>
          <a:lstStyle/>
          <a:p>
            <a:fld id="{F39E19B8-B707-45A9-818F-56E77DE860CA}" type="slidenum">
              <a:rPr lang="fr-FR" smtClean="0"/>
              <a:pPr/>
              <a:t>28</a:t>
            </a:fld>
            <a:endParaRPr lang="fr-FR"/>
          </a:p>
        </p:txBody>
      </p:sp>
      <p:sp>
        <p:nvSpPr>
          <p:cNvPr id="8" name="ZoneTexte 7"/>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graphicFrame>
        <p:nvGraphicFramePr>
          <p:cNvPr id="9" name="Objet 8"/>
          <p:cNvGraphicFramePr>
            <a:graphicFrameLocks noChangeAspect="1"/>
          </p:cNvGraphicFramePr>
          <p:nvPr/>
        </p:nvGraphicFramePr>
        <p:xfrm>
          <a:off x="1643042" y="2571744"/>
          <a:ext cx="2159000" cy="571500"/>
        </p:xfrm>
        <a:graphic>
          <a:graphicData uri="http://schemas.openxmlformats.org/presentationml/2006/ole">
            <p:oleObj spid="_x0000_s400388" name="Équation" r:id="rId3" imgW="1295280" imgH="342720" progId="Equation.3">
              <p:embed/>
            </p:oleObj>
          </a:graphicData>
        </a:graphic>
      </p:graphicFrame>
      <p:graphicFrame>
        <p:nvGraphicFramePr>
          <p:cNvPr id="400390" name="Object 6"/>
          <p:cNvGraphicFramePr>
            <a:graphicFrameLocks noChangeAspect="1"/>
          </p:cNvGraphicFramePr>
          <p:nvPr/>
        </p:nvGraphicFramePr>
        <p:xfrm>
          <a:off x="3428992" y="4000504"/>
          <a:ext cx="3460750" cy="1357312"/>
        </p:xfrm>
        <a:graphic>
          <a:graphicData uri="http://schemas.openxmlformats.org/presentationml/2006/ole">
            <p:oleObj spid="_x0000_s400390" name="Équation" r:id="rId4" imgW="1384200" imgH="457200" progId="Equation.3">
              <p:embed/>
            </p:oleObj>
          </a:graphicData>
        </a:graphic>
      </p:graphicFrame>
      <p:sp>
        <p:nvSpPr>
          <p:cNvPr id="12" name="ZoneTexte 11"/>
          <p:cNvSpPr txBox="1"/>
          <p:nvPr/>
        </p:nvSpPr>
        <p:spPr>
          <a:xfrm>
            <a:off x="0" y="5643578"/>
            <a:ext cx="9144000" cy="1107996"/>
          </a:xfrm>
          <a:prstGeom prst="rect">
            <a:avLst/>
          </a:prstGeom>
          <a:noFill/>
        </p:spPr>
        <p:txBody>
          <a:bodyPr wrap="square" rtlCol="0">
            <a:spAutoFit/>
          </a:bodyPr>
          <a:lstStyle/>
          <a:p>
            <a:pPr algn="just"/>
            <a:r>
              <a:rPr lang="fr-MC" sz="2200" b="1" u="sng" dirty="0" smtClean="0">
                <a:solidFill>
                  <a:srgbClr val="C00000"/>
                </a:solidFill>
                <a:latin typeface="Times New Roman" pitchFamily="18" charset="0"/>
                <a:cs typeface="Times New Roman" pitchFamily="18" charset="0"/>
              </a:rPr>
              <a:t>Remarque :  </a:t>
            </a:r>
            <a:r>
              <a:rPr lang="fr-MC" sz="2200" dirty="0" smtClean="0">
                <a:solidFill>
                  <a:srgbClr val="00B050"/>
                </a:solidFill>
                <a:latin typeface="Times New Roman" pitchFamily="18" charset="0"/>
                <a:cs typeface="Times New Roman" pitchFamily="18" charset="0"/>
              </a:rPr>
              <a:t>Un </a:t>
            </a:r>
            <a:r>
              <a:rPr lang="fr-FR" sz="2200" dirty="0" smtClean="0">
                <a:solidFill>
                  <a:srgbClr val="00B050"/>
                </a:solidFill>
                <a:latin typeface="Times New Roman" pitchFamily="18" charset="0"/>
                <a:cs typeface="Times New Roman" pitchFamily="18" charset="0"/>
              </a:rPr>
              <a:t> canal dont la matrice de transition </a:t>
            </a:r>
            <a:r>
              <a:rPr lang="fr-FR" sz="2200" b="1" dirty="0" smtClean="0">
                <a:solidFill>
                  <a:srgbClr val="00B050"/>
                </a:solidFill>
                <a:sym typeface="Symbol"/>
              </a:rPr>
              <a:t> =[P</a:t>
            </a:r>
            <a:r>
              <a:rPr lang="fr-FR" sz="2200" b="1" dirty="0" smtClean="0">
                <a:solidFill>
                  <a:srgbClr val="00B050"/>
                </a:solidFill>
              </a:rPr>
              <a:t>(Y=</a:t>
            </a:r>
            <a:r>
              <a:rPr lang="fr-FR" sz="2200" b="1" dirty="0" err="1" smtClean="0">
                <a:solidFill>
                  <a:srgbClr val="00B050"/>
                </a:solidFill>
              </a:rPr>
              <a:t>y</a:t>
            </a:r>
            <a:r>
              <a:rPr lang="fr-FR" sz="2200" b="1" baseline="-25000" dirty="0" err="1" smtClean="0">
                <a:solidFill>
                  <a:srgbClr val="00B050"/>
                </a:solidFill>
              </a:rPr>
              <a:t>j</a:t>
            </a:r>
            <a:r>
              <a:rPr lang="fr-FR" sz="2200" b="1" dirty="0" smtClean="0">
                <a:solidFill>
                  <a:srgbClr val="00B050"/>
                </a:solidFill>
              </a:rPr>
              <a:t>|X=x</a:t>
            </a:r>
            <a:r>
              <a:rPr lang="fr-FR" sz="2200" b="1" baseline="-25000" dirty="0" smtClean="0">
                <a:solidFill>
                  <a:srgbClr val="00B050"/>
                </a:solidFill>
              </a:rPr>
              <a:t>i</a:t>
            </a:r>
            <a:r>
              <a:rPr lang="fr-FR" sz="2200" b="1" dirty="0" smtClean="0">
                <a:solidFill>
                  <a:srgbClr val="00B050"/>
                </a:solidFill>
              </a:rPr>
              <a:t>)]</a:t>
            </a:r>
            <a:r>
              <a:rPr lang="fr-FR" sz="2200" dirty="0" smtClean="0">
                <a:solidFill>
                  <a:srgbClr val="00B050"/>
                </a:solidFill>
              </a:rPr>
              <a:t> </a:t>
            </a:r>
            <a:r>
              <a:rPr lang="fr-FR" sz="2200" dirty="0" smtClean="0">
                <a:solidFill>
                  <a:srgbClr val="00B050"/>
                </a:solidFill>
                <a:latin typeface="Times New Roman" pitchFamily="18" charset="0"/>
                <a:cs typeface="Times New Roman" pitchFamily="18" charset="0"/>
              </a:rPr>
              <a:t>ne répond pas aux exigences des canaux symétriques, quasi-symétriques et faiblement symétriques, est considéré comme asymétrique. </a:t>
            </a:r>
            <a:endParaRPr lang="fr-FR" sz="2200" dirty="0">
              <a:solidFill>
                <a:srgbClr val="00B050"/>
              </a:solidFill>
              <a:latin typeface="Times New Roman" pitchFamily="18" charset="0"/>
              <a:cs typeface="Times New Roman" pitchFamily="18" charset="0"/>
            </a:endParaRPr>
          </a:p>
        </p:txBody>
      </p:sp>
    </p:spTree>
  </p:cSld>
  <p:clrMapOvr>
    <a:masterClrMapping/>
  </p:clrMapOvr>
  <p:transition advTm="15000"/>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29</a:t>
            </a:fld>
            <a:endParaRPr lang="fr-FR"/>
          </a:p>
        </p:txBody>
      </p:sp>
      <p:sp>
        <p:nvSpPr>
          <p:cNvPr id="3" name="Rectangle 2"/>
          <p:cNvSpPr/>
          <p:nvPr/>
        </p:nvSpPr>
        <p:spPr>
          <a:xfrm>
            <a:off x="71406" y="857232"/>
            <a:ext cx="8942384" cy="461665"/>
          </a:xfrm>
          <a:prstGeom prst="rect">
            <a:avLst/>
          </a:prstGeom>
        </p:spPr>
        <p:txBody>
          <a:bodyPr wrap="none">
            <a:spAutoFit/>
          </a:bodyPr>
          <a:lstStyle/>
          <a:p>
            <a:r>
              <a:rPr lang="fr-FR" sz="2400" b="1" dirty="0" smtClean="0">
                <a:solidFill>
                  <a:srgbClr val="0070C0"/>
                </a:solidFill>
                <a:latin typeface="Times New Roman" pitchFamily="18" charset="0"/>
                <a:cs typeface="Times New Roman" pitchFamily="18" charset="0"/>
              </a:rPr>
              <a:t>Canal Binaire Asymétrique ou BAC (</a:t>
            </a:r>
            <a:r>
              <a:rPr lang="fr-FR" sz="2400" b="1" dirty="0" err="1" smtClean="0">
                <a:solidFill>
                  <a:srgbClr val="0070C0"/>
                </a:solidFill>
                <a:latin typeface="Times New Roman" pitchFamily="18" charset="0"/>
                <a:cs typeface="Times New Roman" pitchFamily="18" charset="0"/>
              </a:rPr>
              <a:t>Binary</a:t>
            </a:r>
            <a:r>
              <a:rPr lang="fr-FR" sz="2400" b="1" dirty="0" smtClean="0">
                <a:solidFill>
                  <a:srgbClr val="0070C0"/>
                </a:solidFill>
                <a:latin typeface="Times New Roman" pitchFamily="18" charset="0"/>
                <a:cs typeface="Times New Roman" pitchFamily="18" charset="0"/>
              </a:rPr>
              <a:t> </a:t>
            </a:r>
            <a:r>
              <a:rPr lang="fr-FR" sz="2400" b="1" dirty="0" err="1" smtClean="0">
                <a:solidFill>
                  <a:srgbClr val="0070C0"/>
                </a:solidFill>
                <a:latin typeface="Times New Roman" pitchFamily="18" charset="0"/>
                <a:cs typeface="Times New Roman" pitchFamily="18" charset="0"/>
              </a:rPr>
              <a:t>Asymmetric</a:t>
            </a:r>
            <a:r>
              <a:rPr lang="fr-FR" sz="2400" b="1" dirty="0" smtClean="0">
                <a:solidFill>
                  <a:srgbClr val="0070C0"/>
                </a:solidFill>
                <a:latin typeface="Times New Roman" pitchFamily="18" charset="0"/>
                <a:cs typeface="Times New Roman" pitchFamily="18" charset="0"/>
              </a:rPr>
              <a:t> Channel)</a:t>
            </a:r>
            <a:endParaRPr lang="fr-FR" sz="2400" b="1" dirty="0">
              <a:solidFill>
                <a:srgbClr val="0070C0"/>
              </a:solidFill>
              <a:latin typeface="Times New Roman" pitchFamily="18" charset="0"/>
              <a:cs typeface="Times New Roman" pitchFamily="18" charset="0"/>
            </a:endParaRP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5" name="ZoneTexte 4"/>
          <p:cNvSpPr txBox="1"/>
          <p:nvPr/>
        </p:nvSpPr>
        <p:spPr>
          <a:xfrm>
            <a:off x="0" y="1569353"/>
            <a:ext cx="9144000" cy="430887"/>
          </a:xfrm>
          <a:prstGeom prst="rect">
            <a:avLst/>
          </a:prstGeom>
          <a:noFill/>
        </p:spPr>
        <p:txBody>
          <a:bodyPr wrap="square" rtlCol="0">
            <a:spAutoFit/>
          </a:bodyPr>
          <a:lstStyle/>
          <a:p>
            <a:r>
              <a:rPr lang="fr-MC" sz="2200" dirty="0" smtClean="0">
                <a:solidFill>
                  <a:srgbClr val="002060"/>
                </a:solidFill>
                <a:latin typeface="Times New Roman" pitchFamily="18" charset="0"/>
                <a:cs typeface="Times New Roman" pitchFamily="18" charset="0"/>
              </a:rPr>
              <a:t>Appelé également Canal Z est représenté par le schéma suivant :</a:t>
            </a:r>
            <a:endParaRPr lang="fr-FR" sz="2200" dirty="0">
              <a:solidFill>
                <a:srgbClr val="002060"/>
              </a:solidFill>
              <a:latin typeface="Times New Roman" pitchFamily="18" charset="0"/>
              <a:cs typeface="Times New Roman" pitchFamily="18" charset="0"/>
            </a:endParaRPr>
          </a:p>
        </p:txBody>
      </p:sp>
      <p:sp>
        <p:nvSpPr>
          <p:cNvPr id="6" name="ZoneTexte 5"/>
          <p:cNvSpPr txBox="1"/>
          <p:nvPr/>
        </p:nvSpPr>
        <p:spPr>
          <a:xfrm>
            <a:off x="1428728" y="3386080"/>
            <a:ext cx="642942" cy="400110"/>
          </a:xfrm>
          <a:prstGeom prst="rect">
            <a:avLst/>
          </a:prstGeom>
          <a:noFill/>
        </p:spPr>
        <p:txBody>
          <a:bodyPr wrap="square" rtlCol="0">
            <a:spAutoFit/>
          </a:bodyPr>
          <a:lstStyle/>
          <a:p>
            <a:r>
              <a:rPr lang="fr-MC" sz="2000" b="1" dirty="0" smtClean="0">
                <a:solidFill>
                  <a:srgbClr val="C00000"/>
                </a:solidFill>
              </a:rPr>
              <a:t>X</a:t>
            </a:r>
            <a:endParaRPr lang="fr-FR" sz="2000" b="1" dirty="0">
              <a:solidFill>
                <a:srgbClr val="C00000"/>
              </a:solidFill>
            </a:endParaRPr>
          </a:p>
        </p:txBody>
      </p:sp>
      <p:cxnSp>
        <p:nvCxnSpPr>
          <p:cNvPr id="7" name="Connecteur droit avec flèche 6"/>
          <p:cNvCxnSpPr/>
          <p:nvPr/>
        </p:nvCxnSpPr>
        <p:spPr>
          <a:xfrm>
            <a:off x="1500166" y="2857496"/>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a:off x="1500166" y="4427544"/>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flipV="1">
            <a:off x="1500166" y="2928934"/>
            <a:ext cx="3286148"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12" name="Text Box 14"/>
          <p:cNvSpPr txBox="1">
            <a:spLocks noChangeArrowheads="1"/>
          </p:cNvSpPr>
          <p:nvPr/>
        </p:nvSpPr>
        <p:spPr bwMode="auto">
          <a:xfrm>
            <a:off x="3143240" y="4429132"/>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Text Box 14"/>
          <p:cNvSpPr txBox="1">
            <a:spLocks noChangeArrowheads="1"/>
          </p:cNvSpPr>
          <p:nvPr/>
        </p:nvSpPr>
        <p:spPr bwMode="auto">
          <a:xfrm>
            <a:off x="3214678" y="2357430"/>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Text Box 13"/>
          <p:cNvSpPr txBox="1">
            <a:spLocks noChangeArrowheads="1"/>
          </p:cNvSpPr>
          <p:nvPr/>
        </p:nvSpPr>
        <p:spPr bwMode="auto">
          <a:xfrm>
            <a:off x="3214678" y="3071810"/>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ZoneTexte 14"/>
          <p:cNvSpPr txBox="1"/>
          <p:nvPr/>
        </p:nvSpPr>
        <p:spPr>
          <a:xfrm>
            <a:off x="4429124" y="3386080"/>
            <a:ext cx="500066" cy="400110"/>
          </a:xfrm>
          <a:prstGeom prst="rect">
            <a:avLst/>
          </a:prstGeom>
          <a:noFill/>
        </p:spPr>
        <p:txBody>
          <a:bodyPr wrap="square" rtlCol="0">
            <a:spAutoFit/>
          </a:bodyPr>
          <a:lstStyle/>
          <a:p>
            <a:r>
              <a:rPr lang="fr-FR" sz="2000" b="1" dirty="0" smtClean="0">
                <a:solidFill>
                  <a:srgbClr val="7030A0"/>
                </a:solidFill>
              </a:rPr>
              <a:t>Y=</a:t>
            </a:r>
            <a:endParaRPr lang="fr-FR" sz="2000" b="1" dirty="0">
              <a:solidFill>
                <a:srgbClr val="7030A0"/>
              </a:solidFill>
            </a:endParaRPr>
          </a:p>
        </p:txBody>
      </p:sp>
      <p:graphicFrame>
        <p:nvGraphicFramePr>
          <p:cNvPr id="421890" name="Object 2"/>
          <p:cNvGraphicFramePr>
            <a:graphicFrameLocks noChangeAspect="1"/>
          </p:cNvGraphicFramePr>
          <p:nvPr/>
        </p:nvGraphicFramePr>
        <p:xfrm>
          <a:off x="5770559" y="2786058"/>
          <a:ext cx="2633666" cy="1573217"/>
        </p:xfrm>
        <a:graphic>
          <a:graphicData uri="http://schemas.openxmlformats.org/presentationml/2006/ole">
            <p:oleObj spid="_x0000_s421890" name="Équation" r:id="rId3" imgW="965160" imgH="457200" progId="Equation.3">
              <p:embed/>
            </p:oleObj>
          </a:graphicData>
        </a:graphic>
      </p:graphicFrame>
      <p:sp>
        <p:nvSpPr>
          <p:cNvPr id="16" name="ZoneTexte 15"/>
          <p:cNvSpPr txBox="1"/>
          <p:nvPr/>
        </p:nvSpPr>
        <p:spPr>
          <a:xfrm>
            <a:off x="0" y="5286388"/>
            <a:ext cx="9144000" cy="430887"/>
          </a:xfrm>
          <a:prstGeom prst="rect">
            <a:avLst/>
          </a:prstGeom>
          <a:noFill/>
        </p:spPr>
        <p:txBody>
          <a:bodyPr wrap="square" rtlCol="0">
            <a:spAutoFit/>
          </a:bodyPr>
          <a:lstStyle/>
          <a:p>
            <a:r>
              <a:rPr lang="fr-MC" sz="2200" b="1" dirty="0" smtClean="0">
                <a:solidFill>
                  <a:srgbClr val="7030A0"/>
                </a:solidFill>
              </a:rPr>
              <a:t>P(Y=0) = P(X=0)*1 +P(X=1)*p  ;   P(Y=1) = P(X=1)* (1-p)</a:t>
            </a:r>
            <a:endParaRPr lang="fr-FR" sz="2200" b="1" dirty="0">
              <a:solidFill>
                <a:srgbClr val="7030A0"/>
              </a:solidFill>
            </a:endParaRPr>
          </a:p>
        </p:txBody>
      </p:sp>
      <p:sp>
        <p:nvSpPr>
          <p:cNvPr id="17" name="ZoneTexte 16"/>
          <p:cNvSpPr txBox="1"/>
          <p:nvPr/>
        </p:nvSpPr>
        <p:spPr>
          <a:xfrm>
            <a:off x="785786" y="2631040"/>
            <a:ext cx="928694" cy="369332"/>
          </a:xfrm>
          <a:prstGeom prst="rect">
            <a:avLst/>
          </a:prstGeom>
          <a:noFill/>
        </p:spPr>
        <p:txBody>
          <a:bodyPr wrap="square" rtlCol="0">
            <a:spAutoFit/>
          </a:bodyPr>
          <a:lstStyle/>
          <a:p>
            <a:r>
              <a:rPr lang="fr-MC" dirty="0" smtClean="0"/>
              <a:t>P(X=0)</a:t>
            </a:r>
            <a:endParaRPr lang="fr-FR" dirty="0"/>
          </a:p>
        </p:txBody>
      </p:sp>
      <p:sp>
        <p:nvSpPr>
          <p:cNvPr id="18" name="ZoneTexte 17"/>
          <p:cNvSpPr txBox="1"/>
          <p:nvPr/>
        </p:nvSpPr>
        <p:spPr>
          <a:xfrm>
            <a:off x="785786" y="4274114"/>
            <a:ext cx="928694" cy="369332"/>
          </a:xfrm>
          <a:prstGeom prst="rect">
            <a:avLst/>
          </a:prstGeom>
          <a:noFill/>
        </p:spPr>
        <p:txBody>
          <a:bodyPr wrap="square" rtlCol="0">
            <a:spAutoFit/>
          </a:bodyPr>
          <a:lstStyle/>
          <a:p>
            <a:r>
              <a:rPr lang="fr-MC" dirty="0" smtClean="0"/>
              <a:t>P(X=1)</a:t>
            </a:r>
            <a:endParaRPr lang="fr-FR" dirty="0"/>
          </a:p>
        </p:txBody>
      </p:sp>
      <p:sp>
        <p:nvSpPr>
          <p:cNvPr id="19" name="ZoneTexte 18"/>
          <p:cNvSpPr txBox="1"/>
          <p:nvPr/>
        </p:nvSpPr>
        <p:spPr>
          <a:xfrm>
            <a:off x="4786314" y="2643182"/>
            <a:ext cx="928694" cy="369332"/>
          </a:xfrm>
          <a:prstGeom prst="rect">
            <a:avLst/>
          </a:prstGeom>
          <a:noFill/>
        </p:spPr>
        <p:txBody>
          <a:bodyPr wrap="square" rtlCol="0">
            <a:spAutoFit/>
          </a:bodyPr>
          <a:lstStyle/>
          <a:p>
            <a:r>
              <a:rPr lang="fr-MC" dirty="0" smtClean="0"/>
              <a:t>P(Y=0)</a:t>
            </a:r>
            <a:endParaRPr lang="fr-FR" dirty="0"/>
          </a:p>
        </p:txBody>
      </p:sp>
      <p:sp>
        <p:nvSpPr>
          <p:cNvPr id="20" name="ZoneTexte 19"/>
          <p:cNvSpPr txBox="1"/>
          <p:nvPr/>
        </p:nvSpPr>
        <p:spPr>
          <a:xfrm>
            <a:off x="4786314" y="4202676"/>
            <a:ext cx="928694" cy="369332"/>
          </a:xfrm>
          <a:prstGeom prst="rect">
            <a:avLst/>
          </a:prstGeom>
          <a:noFill/>
        </p:spPr>
        <p:txBody>
          <a:bodyPr wrap="square" rtlCol="0">
            <a:spAutoFit/>
          </a:bodyPr>
          <a:lstStyle/>
          <a:p>
            <a:r>
              <a:rPr lang="fr-MC" dirty="0" smtClean="0"/>
              <a:t>P(Y=1)</a:t>
            </a:r>
            <a:endParaRPr lang="fr-FR" dirty="0"/>
          </a:p>
        </p:txBody>
      </p:sp>
    </p:spTree>
  </p:cSld>
  <p:clrMapOvr>
    <a:masterClrMapping/>
  </p:clrMapOvr>
  <p:transition advTm="15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000108"/>
            <a:ext cx="8001024" cy="461665"/>
          </a:xfrm>
          <a:prstGeom prst="rect">
            <a:avLst/>
          </a:prstGeom>
          <a:noFill/>
        </p:spPr>
        <p:txBody>
          <a:bodyPr wrap="square" rtlCol="0">
            <a:spAutoFit/>
          </a:bodyPr>
          <a:lstStyle/>
          <a:p>
            <a:r>
              <a:rPr lang="fr-FR" sz="2400" b="1" dirty="0">
                <a:solidFill>
                  <a:srgbClr val="834D80"/>
                </a:solidFill>
              </a:rPr>
              <a:t>Schéma simplifié d’un système de communication </a:t>
            </a:r>
          </a:p>
        </p:txBody>
      </p:sp>
      <p:sp>
        <p:nvSpPr>
          <p:cNvPr id="4" name="ZoneTexte 3"/>
          <p:cNvSpPr txBox="1"/>
          <p:nvPr/>
        </p:nvSpPr>
        <p:spPr>
          <a:xfrm>
            <a:off x="0" y="5143512"/>
            <a:ext cx="9144000" cy="1785104"/>
          </a:xfrm>
          <a:prstGeom prst="rect">
            <a:avLst/>
          </a:prstGeom>
          <a:noFill/>
        </p:spPr>
        <p:txBody>
          <a:bodyPr wrap="square" rtlCol="0">
            <a:spAutoFit/>
          </a:bodyPr>
          <a:lstStyle/>
          <a:p>
            <a:r>
              <a:rPr lang="fr-FR" sz="2200" b="1" u="sng" dirty="0">
                <a:solidFill>
                  <a:srgbClr val="FF0000"/>
                </a:solidFill>
              </a:rPr>
              <a:t>Source : </a:t>
            </a:r>
            <a:r>
              <a:rPr lang="fr-FR" sz="2200" b="1" dirty="0">
                <a:solidFill>
                  <a:srgbClr val="002060"/>
                </a:solidFill>
              </a:rPr>
              <a:t>voix, musique, image (fixe ou animée), texte, . . .</a:t>
            </a:r>
          </a:p>
          <a:p>
            <a:r>
              <a:rPr lang="fr-FR" sz="2200" b="1" u="sng" dirty="0">
                <a:solidFill>
                  <a:srgbClr val="FF0000"/>
                </a:solidFill>
              </a:rPr>
              <a:t>Canal continu</a:t>
            </a:r>
            <a:r>
              <a:rPr lang="fr-FR" sz="2200" b="1" dirty="0">
                <a:solidFill>
                  <a:srgbClr val="002060"/>
                </a:solidFill>
              </a:rPr>
              <a:t>: radio, fibre optique, support magnétique ou optique, ...</a:t>
            </a:r>
          </a:p>
          <a:p>
            <a:r>
              <a:rPr lang="fr-FR" sz="2200" b="1" u="sng" dirty="0">
                <a:solidFill>
                  <a:srgbClr val="FF0000"/>
                </a:solidFill>
              </a:rPr>
              <a:t>Canal discret </a:t>
            </a:r>
            <a:r>
              <a:rPr lang="fr-FR" sz="2200" b="1" dirty="0">
                <a:solidFill>
                  <a:srgbClr val="002060"/>
                </a:solidFill>
              </a:rPr>
              <a:t>: son entrée et sa sortie sont des séquences de symboles</a:t>
            </a:r>
          </a:p>
          <a:p>
            <a:r>
              <a:rPr lang="fr-FR" sz="2200" b="1" u="sng" dirty="0">
                <a:solidFill>
                  <a:srgbClr val="FF0000"/>
                </a:solidFill>
              </a:rPr>
              <a:t>Codeurs</a:t>
            </a:r>
            <a:r>
              <a:rPr lang="fr-FR" sz="2200" b="1" dirty="0">
                <a:solidFill>
                  <a:srgbClr val="002060"/>
                </a:solidFill>
              </a:rPr>
              <a:t> : pour  améliorer la </a:t>
            </a:r>
            <a:r>
              <a:rPr lang="fr-FR" sz="2200" b="1" u="sng" dirty="0">
                <a:solidFill>
                  <a:srgbClr val="00B0F0"/>
                </a:solidFill>
              </a:rPr>
              <a:t>fiabilité</a:t>
            </a:r>
            <a:r>
              <a:rPr lang="fr-FR" sz="2200" b="1" dirty="0">
                <a:solidFill>
                  <a:srgbClr val="002060"/>
                </a:solidFill>
              </a:rPr>
              <a:t> et/ou </a:t>
            </a:r>
            <a:r>
              <a:rPr lang="fr-FR" sz="2200" b="1" u="sng" dirty="0">
                <a:solidFill>
                  <a:srgbClr val="00B0F0"/>
                </a:solidFill>
              </a:rPr>
              <a:t>l’efficacité</a:t>
            </a:r>
            <a:r>
              <a:rPr lang="fr-FR" sz="2200" b="1" dirty="0">
                <a:solidFill>
                  <a:srgbClr val="002060"/>
                </a:solidFill>
              </a:rPr>
              <a:t> de la transmission</a:t>
            </a:r>
          </a:p>
          <a:p>
            <a:r>
              <a:rPr lang="fr-FR" sz="2200" b="1" u="sng" dirty="0">
                <a:solidFill>
                  <a:srgbClr val="FF0000"/>
                </a:solidFill>
              </a:rPr>
              <a:t>Bruit</a:t>
            </a:r>
            <a:r>
              <a:rPr lang="fr-FR" sz="2200" b="1" dirty="0">
                <a:solidFill>
                  <a:srgbClr val="002060"/>
                </a:solidFill>
              </a:rPr>
              <a:t> : perturbations électromagnétiques, rayures, . . .</a:t>
            </a:r>
          </a:p>
        </p:txBody>
      </p:sp>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
        <p:nvSpPr>
          <p:cNvPr id="8" name="Text Box 2"/>
          <p:cNvSpPr txBox="1">
            <a:spLocks noChangeArrowheads="1"/>
          </p:cNvSpPr>
          <p:nvPr/>
        </p:nvSpPr>
        <p:spPr bwMode="auto">
          <a:xfrm>
            <a:off x="7286644" y="2428868"/>
            <a:ext cx="1214446" cy="275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CH" sz="2400" b="1" dirty="0">
                <a:latin typeface="Arial" pitchFamily="34" charset="0"/>
                <a:ea typeface="Times New Roman" pitchFamily="18" charset="0"/>
                <a:cs typeface="Arial" pitchFamily="34" charset="0"/>
              </a:rPr>
              <a:t>Bruits</a:t>
            </a:r>
            <a:endParaRPr kumimoji="0" lang="fr-CH" sz="2400" b="0" i="0" u="none" strike="noStrike" cap="none" normalizeH="0" baseline="0" dirty="0">
              <a:ln>
                <a:noFill/>
              </a:ln>
              <a:solidFill>
                <a:schemeClr val="tx1"/>
              </a:solidFill>
              <a:effectLst/>
              <a:latin typeface="Arial" pitchFamily="34" charset="0"/>
              <a:cs typeface="Arial" pitchFamily="34" charset="0"/>
            </a:endParaRPr>
          </a:p>
        </p:txBody>
      </p:sp>
      <p:pic>
        <p:nvPicPr>
          <p:cNvPr id="49154" name="Picture 2"/>
          <p:cNvPicPr>
            <a:picLocks noChangeAspect="1" noChangeArrowheads="1"/>
          </p:cNvPicPr>
          <p:nvPr/>
        </p:nvPicPr>
        <p:blipFill>
          <a:blip r:embed="rId2"/>
          <a:srcRect/>
          <a:stretch>
            <a:fillRect/>
          </a:stretch>
        </p:blipFill>
        <p:spPr bwMode="auto">
          <a:xfrm>
            <a:off x="714348" y="1571612"/>
            <a:ext cx="6543675" cy="3514725"/>
          </a:xfrm>
          <a:prstGeom prst="rect">
            <a:avLst/>
          </a:prstGeom>
          <a:noFill/>
          <a:ln w="9525">
            <a:noFill/>
            <a:miter lim="800000"/>
            <a:headEnd/>
            <a:tailEnd/>
          </a:ln>
          <a:effectLst/>
        </p:spPr>
      </p:pic>
      <p:sp>
        <p:nvSpPr>
          <p:cNvPr id="12" name="Text Box 9"/>
          <p:cNvSpPr txBox="1">
            <a:spLocks noChangeArrowheads="1"/>
          </p:cNvSpPr>
          <p:nvPr/>
        </p:nvSpPr>
        <p:spPr bwMode="auto">
          <a:xfrm>
            <a:off x="3071802" y="1857364"/>
            <a:ext cx="1500198" cy="459244"/>
          </a:xfrm>
          <a:prstGeom prst="rect">
            <a:avLst/>
          </a:prstGeom>
          <a:noFill/>
          <a:ln w="9525">
            <a:noFill/>
            <a:miter lim="800000"/>
            <a:headEnd/>
            <a:tailEnd/>
          </a:ln>
        </p:spPr>
        <p:txBody>
          <a:bodyPr vert="horz" wrap="square" lIns="63094" tIns="31547" rIns="63094" bIns="31547"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H" sz="2000" b="1" i="0" u="none" strike="noStrike" cap="none" normalizeH="0" baseline="0" dirty="0">
                <a:ln>
                  <a:noFill/>
                </a:ln>
                <a:solidFill>
                  <a:srgbClr val="C00000"/>
                </a:solidFill>
                <a:effectLst/>
                <a:latin typeface="Arial" pitchFamily="34" charset="0"/>
                <a:ea typeface="Times New Roman" pitchFamily="18" charset="0"/>
                <a:cs typeface="Times New Roman" pitchFamily="18" charset="0"/>
              </a:rPr>
              <a:t>x</a:t>
            </a:r>
            <a:r>
              <a:rPr kumimoji="0" lang="fr-CH" sz="2000" b="1" i="0" u="none" strike="noStrike" cap="none" normalizeH="0" baseline="-30000" dirty="0">
                <a:ln>
                  <a:noFill/>
                </a:ln>
                <a:solidFill>
                  <a:srgbClr val="C00000"/>
                </a:solidFill>
                <a:effectLst/>
                <a:latin typeface="Arial" pitchFamily="34" charset="0"/>
                <a:ea typeface="Times New Roman" pitchFamily="18" charset="0"/>
                <a:cs typeface="Times New Roman" pitchFamily="18" charset="0"/>
              </a:rPr>
              <a:t>1</a:t>
            </a:r>
            <a:r>
              <a:rPr kumimoji="0" lang="fr-CH" sz="2000" b="1" i="0" u="none" strike="noStrike" cap="none" normalizeH="0" baseline="0" dirty="0">
                <a:ln>
                  <a:noFill/>
                </a:ln>
                <a:solidFill>
                  <a:srgbClr val="C00000"/>
                </a:solidFill>
                <a:effectLst/>
                <a:latin typeface="Arial" pitchFamily="34" charset="0"/>
                <a:ea typeface="Times New Roman" pitchFamily="18" charset="0"/>
                <a:cs typeface="Times New Roman" pitchFamily="18" charset="0"/>
              </a:rPr>
              <a:t>x </a:t>
            </a:r>
            <a:r>
              <a:rPr kumimoji="0" lang="fr-CH" sz="2000" b="1" i="0" u="none" strike="noStrike" cap="none" normalizeH="0" baseline="-30000" dirty="0">
                <a:ln>
                  <a:noFill/>
                </a:ln>
                <a:solidFill>
                  <a:srgbClr val="C00000"/>
                </a:solidFill>
                <a:effectLst/>
                <a:latin typeface="Arial" pitchFamily="34" charset="0"/>
                <a:ea typeface="Times New Roman" pitchFamily="18" charset="0"/>
                <a:cs typeface="Times New Roman" pitchFamily="18" charset="0"/>
              </a:rPr>
              <a:t>2</a:t>
            </a:r>
            <a:r>
              <a:rPr kumimoji="0" lang="fr-CH" sz="2000" b="1" i="0" u="none" strike="noStrike" cap="none" normalizeH="0" baseline="0" dirty="0">
                <a:ln>
                  <a:noFill/>
                </a:ln>
                <a:solidFill>
                  <a:srgbClr val="C00000"/>
                </a:solidFill>
                <a:effectLst/>
                <a:latin typeface="Arial" pitchFamily="34" charset="0"/>
                <a:ea typeface="Times New Roman" pitchFamily="18" charset="0"/>
                <a:cs typeface="Times New Roman" pitchFamily="18" charset="0"/>
              </a:rPr>
              <a:t>…</a:t>
            </a:r>
            <a:r>
              <a:rPr kumimoji="0" lang="fr-CH" sz="2000" b="1" i="0" u="none" strike="noStrike" cap="none" normalizeH="0" baseline="0" dirty="0" err="1">
                <a:ln>
                  <a:noFill/>
                </a:ln>
                <a:solidFill>
                  <a:srgbClr val="C00000"/>
                </a:solidFill>
                <a:effectLst/>
                <a:latin typeface="Arial" pitchFamily="34" charset="0"/>
                <a:ea typeface="Times New Roman" pitchFamily="18" charset="0"/>
                <a:cs typeface="Times New Roman" pitchFamily="18" charset="0"/>
              </a:rPr>
              <a:t>x</a:t>
            </a:r>
            <a:r>
              <a:rPr kumimoji="0" lang="fr-CH" sz="2000" b="1" i="0" u="none" strike="noStrike" cap="none" normalizeH="0" baseline="-30000" dirty="0" err="1">
                <a:ln>
                  <a:noFill/>
                </a:ln>
                <a:solidFill>
                  <a:srgbClr val="C00000"/>
                </a:solidFill>
                <a:effectLst/>
                <a:latin typeface="Arial" pitchFamily="34" charset="0"/>
                <a:ea typeface="Times New Roman" pitchFamily="18" charset="0"/>
                <a:cs typeface="Times New Roman" pitchFamily="18" charset="0"/>
              </a:rPr>
              <a:t>n</a:t>
            </a:r>
            <a:endParaRPr kumimoji="0" lang="fr-CH" sz="2000" b="0" i="0" u="none" strike="noStrike" cap="none" normalizeH="0" baseline="0" dirty="0">
              <a:ln>
                <a:noFill/>
              </a:ln>
              <a:solidFill>
                <a:srgbClr val="C00000"/>
              </a:solidFill>
              <a:effectLst/>
              <a:latin typeface="Arial" pitchFamily="34" charset="0"/>
              <a:cs typeface="Arial" pitchFamily="34" charset="0"/>
            </a:endParaRPr>
          </a:p>
        </p:txBody>
      </p:sp>
      <p:sp>
        <p:nvSpPr>
          <p:cNvPr id="13" name="Text Box 9"/>
          <p:cNvSpPr txBox="1">
            <a:spLocks noChangeArrowheads="1"/>
          </p:cNvSpPr>
          <p:nvPr/>
        </p:nvSpPr>
        <p:spPr bwMode="auto">
          <a:xfrm>
            <a:off x="3143240" y="3571876"/>
            <a:ext cx="1509722" cy="459244"/>
          </a:xfrm>
          <a:prstGeom prst="rect">
            <a:avLst/>
          </a:prstGeom>
          <a:noFill/>
          <a:ln w="9525">
            <a:noFill/>
            <a:miter lim="800000"/>
            <a:headEnd/>
            <a:tailEnd/>
          </a:ln>
        </p:spPr>
        <p:txBody>
          <a:bodyPr vert="horz" wrap="square" lIns="63094" tIns="31547" rIns="63094" bIns="31547"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fr-CH" sz="2000" b="1" dirty="0">
                <a:solidFill>
                  <a:schemeClr val="accent3">
                    <a:lumMod val="50000"/>
                  </a:schemeClr>
                </a:solidFill>
                <a:latin typeface="Arial" pitchFamily="34" charset="0"/>
                <a:ea typeface="Times New Roman" pitchFamily="18" charset="0"/>
                <a:cs typeface="Times New Roman" pitchFamily="18" charset="0"/>
              </a:rPr>
              <a:t>Y</a:t>
            </a:r>
            <a:r>
              <a:rPr kumimoji="0" lang="fr-CH" sz="2000" b="1" i="0" u="none" strike="noStrike" cap="none" normalizeH="0" baseline="-30000" dirty="0">
                <a:ln>
                  <a:noFill/>
                </a:ln>
                <a:solidFill>
                  <a:schemeClr val="accent3">
                    <a:lumMod val="50000"/>
                  </a:schemeClr>
                </a:solidFill>
                <a:effectLst/>
                <a:latin typeface="Arial" pitchFamily="34" charset="0"/>
                <a:ea typeface="Times New Roman" pitchFamily="18" charset="0"/>
                <a:cs typeface="Times New Roman" pitchFamily="18" charset="0"/>
              </a:rPr>
              <a:t>1</a:t>
            </a:r>
            <a:r>
              <a:rPr lang="fr-CH" sz="2000" b="1" dirty="0">
                <a:solidFill>
                  <a:schemeClr val="accent3">
                    <a:lumMod val="50000"/>
                  </a:schemeClr>
                </a:solidFill>
                <a:latin typeface="Arial" pitchFamily="34" charset="0"/>
                <a:ea typeface="Times New Roman" pitchFamily="18" charset="0"/>
                <a:cs typeface="Times New Roman" pitchFamily="18" charset="0"/>
              </a:rPr>
              <a:t>Y</a:t>
            </a:r>
            <a:r>
              <a:rPr kumimoji="0" lang="fr-CH" sz="2000" b="1" i="0" u="none" strike="noStrike" cap="none" normalizeH="0" baseline="-30000" dirty="0">
                <a:ln>
                  <a:noFill/>
                </a:ln>
                <a:solidFill>
                  <a:schemeClr val="accent3">
                    <a:lumMod val="50000"/>
                  </a:schemeClr>
                </a:solidFill>
                <a:effectLst/>
                <a:latin typeface="Arial" pitchFamily="34" charset="0"/>
                <a:ea typeface="Times New Roman" pitchFamily="18" charset="0"/>
                <a:cs typeface="Times New Roman" pitchFamily="18" charset="0"/>
              </a:rPr>
              <a:t>2</a:t>
            </a:r>
            <a:r>
              <a:rPr kumimoji="0" lang="fr-CH" sz="2000" b="1" i="0" u="none" strike="noStrike" cap="none" normalizeH="0" baseline="0" dirty="0">
                <a:ln>
                  <a:noFill/>
                </a:ln>
                <a:solidFill>
                  <a:schemeClr val="accent3">
                    <a:lumMod val="50000"/>
                  </a:schemeClr>
                </a:solidFill>
                <a:effectLst/>
                <a:latin typeface="Arial" pitchFamily="34" charset="0"/>
                <a:ea typeface="Times New Roman" pitchFamily="18" charset="0"/>
                <a:cs typeface="Times New Roman" pitchFamily="18" charset="0"/>
              </a:rPr>
              <a:t>…</a:t>
            </a:r>
            <a:r>
              <a:rPr lang="fr-CH" sz="2000" b="1" dirty="0" err="1">
                <a:solidFill>
                  <a:schemeClr val="accent3">
                    <a:lumMod val="50000"/>
                  </a:schemeClr>
                </a:solidFill>
                <a:latin typeface="Arial" pitchFamily="34" charset="0"/>
                <a:ea typeface="Times New Roman" pitchFamily="18" charset="0"/>
                <a:cs typeface="Times New Roman" pitchFamily="18" charset="0"/>
              </a:rPr>
              <a:t>Y</a:t>
            </a:r>
            <a:r>
              <a:rPr lang="fr-CH" sz="2000" b="1" baseline="-30000" dirty="0" err="1">
                <a:solidFill>
                  <a:schemeClr val="accent3">
                    <a:lumMod val="50000"/>
                  </a:schemeClr>
                </a:solidFill>
                <a:latin typeface="Arial" pitchFamily="34" charset="0"/>
                <a:ea typeface="Times New Roman" pitchFamily="18" charset="0"/>
                <a:cs typeface="Times New Roman" pitchFamily="18" charset="0"/>
              </a:rPr>
              <a:t>m</a:t>
            </a:r>
            <a:endParaRPr kumimoji="0" lang="fr-CH" sz="2000" b="0" i="0" u="none" strike="noStrike" cap="none" normalizeH="0" baseline="0" dirty="0">
              <a:ln>
                <a:noFill/>
              </a:ln>
              <a:solidFill>
                <a:schemeClr val="accent3">
                  <a:lumMod val="50000"/>
                </a:schemeClr>
              </a:solidFill>
              <a:effectLst/>
              <a:latin typeface="Arial" pitchFamily="34" charset="0"/>
              <a:cs typeface="Arial" pitchFamily="34" charset="0"/>
            </a:endParaRPr>
          </a:p>
        </p:txBody>
      </p:sp>
      <p:sp>
        <p:nvSpPr>
          <p:cNvPr id="14" name="AutoShape 3"/>
          <p:cNvSpPr>
            <a:spLocks noChangeArrowheads="1"/>
          </p:cNvSpPr>
          <p:nvPr/>
        </p:nvSpPr>
        <p:spPr bwMode="auto">
          <a:xfrm rot="4576794">
            <a:off x="7367461" y="2565288"/>
            <a:ext cx="367736" cy="1222990"/>
          </a:xfrm>
          <a:prstGeom prst="lightningBol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6" name="ZoneTexte 15"/>
          <p:cNvSpPr txBox="1"/>
          <p:nvPr/>
        </p:nvSpPr>
        <p:spPr>
          <a:xfrm>
            <a:off x="642910" y="1916660"/>
            <a:ext cx="1285884" cy="369332"/>
          </a:xfrm>
          <a:prstGeom prst="rect">
            <a:avLst/>
          </a:prstGeom>
          <a:noFill/>
        </p:spPr>
        <p:txBody>
          <a:bodyPr wrap="square" rtlCol="0">
            <a:spAutoFit/>
          </a:bodyPr>
          <a:lstStyle/>
          <a:p>
            <a:r>
              <a:rPr lang="fr-FR" b="1" dirty="0">
                <a:solidFill>
                  <a:schemeClr val="accent2">
                    <a:lumMod val="75000"/>
                  </a:schemeClr>
                </a:solidFill>
              </a:rPr>
              <a:t>EMETTEUR</a:t>
            </a:r>
          </a:p>
        </p:txBody>
      </p:sp>
      <p:sp>
        <p:nvSpPr>
          <p:cNvPr id="17" name="ZoneTexte 16"/>
          <p:cNvSpPr txBox="1"/>
          <p:nvPr/>
        </p:nvSpPr>
        <p:spPr>
          <a:xfrm>
            <a:off x="714348" y="3631172"/>
            <a:ext cx="1285884" cy="369332"/>
          </a:xfrm>
          <a:prstGeom prst="rect">
            <a:avLst/>
          </a:prstGeom>
          <a:noFill/>
        </p:spPr>
        <p:txBody>
          <a:bodyPr wrap="square" rtlCol="0">
            <a:spAutoFit/>
          </a:bodyPr>
          <a:lstStyle/>
          <a:p>
            <a:r>
              <a:rPr lang="fr-FR" b="1" dirty="0">
                <a:solidFill>
                  <a:schemeClr val="tx2">
                    <a:lumMod val="60000"/>
                    <a:lumOff val="40000"/>
                  </a:schemeClr>
                </a:solidFill>
              </a:rPr>
              <a:t>RECEPTEUR</a:t>
            </a:r>
          </a:p>
        </p:txBody>
      </p:sp>
      <p:sp>
        <p:nvSpPr>
          <p:cNvPr id="19" name="Rectangle 18"/>
          <p:cNvSpPr/>
          <p:nvPr/>
        </p:nvSpPr>
        <p:spPr>
          <a:xfrm>
            <a:off x="714348" y="2285992"/>
            <a:ext cx="5286412" cy="857256"/>
          </a:xfrm>
          <a:prstGeom prst="rect">
            <a:avLst/>
          </a:prstGeom>
          <a:noFill/>
          <a:ln>
            <a:solidFill>
              <a:srgbClr val="C0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19"/>
          <p:cNvSpPr/>
          <p:nvPr/>
        </p:nvSpPr>
        <p:spPr>
          <a:xfrm>
            <a:off x="714348" y="4000504"/>
            <a:ext cx="5286412" cy="857256"/>
          </a:xfrm>
          <a:prstGeom prst="rect">
            <a:avLst/>
          </a:prstGeom>
          <a:noFill/>
          <a:ln>
            <a:solidFill>
              <a:srgbClr val="0070C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advTm="15000"/>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30</a:t>
            </a:fld>
            <a:endParaRPr lang="fr-FR"/>
          </a:p>
        </p:txBody>
      </p:sp>
      <p:sp>
        <p:nvSpPr>
          <p:cNvPr id="3" name="Rectangle 2"/>
          <p:cNvSpPr/>
          <p:nvPr/>
        </p:nvSpPr>
        <p:spPr>
          <a:xfrm>
            <a:off x="2825868" y="857232"/>
            <a:ext cx="3402727" cy="461665"/>
          </a:xfrm>
          <a:prstGeom prst="rect">
            <a:avLst/>
          </a:prstGeom>
        </p:spPr>
        <p:txBody>
          <a:bodyPr wrap="none">
            <a:spAutoFit/>
          </a:bodyPr>
          <a:lstStyle/>
          <a:p>
            <a:pPr algn="ctr"/>
            <a:r>
              <a:rPr lang="fr-FR" sz="2400" b="1" dirty="0" smtClean="0">
                <a:solidFill>
                  <a:srgbClr val="0070C0"/>
                </a:solidFill>
                <a:latin typeface="Times New Roman" pitchFamily="18" charset="0"/>
                <a:cs typeface="Times New Roman" pitchFamily="18" charset="0"/>
              </a:rPr>
              <a:t>Canal </a:t>
            </a:r>
            <a:r>
              <a:rPr lang="fr-FR" sz="2400" b="1" dirty="0" smtClean="0">
                <a:solidFill>
                  <a:srgbClr val="0070C0"/>
                </a:solidFill>
                <a:latin typeface="Times New Roman" pitchFamily="18" charset="0"/>
                <a:cs typeface="Times New Roman" pitchFamily="18" charset="0"/>
              </a:rPr>
              <a:t>Binaire sans bruit</a:t>
            </a:r>
            <a:endParaRPr lang="fr-FR" sz="2400" b="1" dirty="0">
              <a:solidFill>
                <a:srgbClr val="0070C0"/>
              </a:solidFill>
              <a:latin typeface="Times New Roman" pitchFamily="18" charset="0"/>
              <a:cs typeface="Times New Roman" pitchFamily="18" charset="0"/>
            </a:endParaRP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5" name="ZoneTexte 4"/>
          <p:cNvSpPr txBox="1"/>
          <p:nvPr/>
        </p:nvSpPr>
        <p:spPr>
          <a:xfrm>
            <a:off x="0" y="1569353"/>
            <a:ext cx="9144000" cy="430887"/>
          </a:xfrm>
          <a:prstGeom prst="rect">
            <a:avLst/>
          </a:prstGeom>
          <a:noFill/>
        </p:spPr>
        <p:txBody>
          <a:bodyPr wrap="square" rtlCol="0">
            <a:spAutoFit/>
          </a:bodyPr>
          <a:lstStyle/>
          <a:p>
            <a:r>
              <a:rPr lang="fr-MC" sz="2200" dirty="0" smtClean="0">
                <a:solidFill>
                  <a:srgbClr val="002060"/>
                </a:solidFill>
                <a:latin typeface="Times New Roman" pitchFamily="18" charset="0"/>
                <a:cs typeface="Times New Roman" pitchFamily="18" charset="0"/>
              </a:rPr>
              <a:t>Appelé également ‘’</a:t>
            </a:r>
            <a:r>
              <a:rPr lang="fr-MC" sz="2200" dirty="0" err="1" smtClean="0">
                <a:solidFill>
                  <a:srgbClr val="002060"/>
                </a:solidFill>
                <a:latin typeface="Times New Roman" pitchFamily="18" charset="0"/>
                <a:cs typeface="Times New Roman" pitchFamily="18" charset="0"/>
              </a:rPr>
              <a:t>Noiseless</a:t>
            </a:r>
            <a:r>
              <a:rPr lang="fr-MC" sz="2200" dirty="0" smtClean="0">
                <a:solidFill>
                  <a:srgbClr val="002060"/>
                </a:solidFill>
                <a:latin typeface="Times New Roman" pitchFamily="18" charset="0"/>
                <a:cs typeface="Times New Roman" pitchFamily="18" charset="0"/>
              </a:rPr>
              <a:t> </a:t>
            </a:r>
            <a:r>
              <a:rPr lang="fr-MC" sz="2200" dirty="0" err="1" smtClean="0">
                <a:solidFill>
                  <a:srgbClr val="002060"/>
                </a:solidFill>
                <a:latin typeface="Times New Roman" pitchFamily="18" charset="0"/>
                <a:cs typeface="Times New Roman" pitchFamily="18" charset="0"/>
              </a:rPr>
              <a:t>Binary</a:t>
            </a:r>
            <a:r>
              <a:rPr lang="fr-MC" sz="2200" dirty="0" smtClean="0">
                <a:solidFill>
                  <a:srgbClr val="002060"/>
                </a:solidFill>
                <a:latin typeface="Times New Roman" pitchFamily="18" charset="0"/>
                <a:cs typeface="Times New Roman" pitchFamily="18" charset="0"/>
              </a:rPr>
              <a:t> Channel’’, est un canal idéal :</a:t>
            </a:r>
            <a:endParaRPr lang="fr-FR" sz="2200" dirty="0">
              <a:solidFill>
                <a:srgbClr val="002060"/>
              </a:solidFill>
              <a:latin typeface="Times New Roman" pitchFamily="18" charset="0"/>
              <a:cs typeface="Times New Roman" pitchFamily="18" charset="0"/>
            </a:endParaRPr>
          </a:p>
        </p:txBody>
      </p:sp>
      <p:sp>
        <p:nvSpPr>
          <p:cNvPr id="6" name="ZoneTexte 5"/>
          <p:cNvSpPr txBox="1"/>
          <p:nvPr/>
        </p:nvSpPr>
        <p:spPr>
          <a:xfrm>
            <a:off x="1428728" y="3386080"/>
            <a:ext cx="642942" cy="400110"/>
          </a:xfrm>
          <a:prstGeom prst="rect">
            <a:avLst/>
          </a:prstGeom>
          <a:noFill/>
        </p:spPr>
        <p:txBody>
          <a:bodyPr wrap="square" rtlCol="0">
            <a:spAutoFit/>
          </a:bodyPr>
          <a:lstStyle/>
          <a:p>
            <a:r>
              <a:rPr lang="fr-MC" sz="2000" b="1" dirty="0" smtClean="0">
                <a:solidFill>
                  <a:srgbClr val="C00000"/>
                </a:solidFill>
              </a:rPr>
              <a:t>X</a:t>
            </a:r>
            <a:endParaRPr lang="fr-FR" sz="2000" b="1" dirty="0">
              <a:solidFill>
                <a:srgbClr val="C00000"/>
              </a:solidFill>
            </a:endParaRPr>
          </a:p>
        </p:txBody>
      </p:sp>
      <p:cxnSp>
        <p:nvCxnSpPr>
          <p:cNvPr id="7" name="Connecteur droit avec flèche 6"/>
          <p:cNvCxnSpPr/>
          <p:nvPr/>
        </p:nvCxnSpPr>
        <p:spPr>
          <a:xfrm>
            <a:off x="1500166" y="2857496"/>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a:off x="1500166" y="4427544"/>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2" name="Text Box 14"/>
          <p:cNvSpPr txBox="1">
            <a:spLocks noChangeArrowheads="1"/>
          </p:cNvSpPr>
          <p:nvPr/>
        </p:nvSpPr>
        <p:spPr bwMode="auto">
          <a:xfrm>
            <a:off x="3143240" y="4429132"/>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Text Box 14"/>
          <p:cNvSpPr txBox="1">
            <a:spLocks noChangeArrowheads="1"/>
          </p:cNvSpPr>
          <p:nvPr/>
        </p:nvSpPr>
        <p:spPr bwMode="auto">
          <a:xfrm>
            <a:off x="3214678" y="2357430"/>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ZoneTexte 14"/>
          <p:cNvSpPr txBox="1"/>
          <p:nvPr/>
        </p:nvSpPr>
        <p:spPr>
          <a:xfrm>
            <a:off x="4429124" y="3386080"/>
            <a:ext cx="500066" cy="400110"/>
          </a:xfrm>
          <a:prstGeom prst="rect">
            <a:avLst/>
          </a:prstGeom>
          <a:noFill/>
        </p:spPr>
        <p:txBody>
          <a:bodyPr wrap="square" rtlCol="0">
            <a:spAutoFit/>
          </a:bodyPr>
          <a:lstStyle/>
          <a:p>
            <a:r>
              <a:rPr lang="fr-FR" sz="2000" b="1" dirty="0" smtClean="0">
                <a:solidFill>
                  <a:srgbClr val="7030A0"/>
                </a:solidFill>
              </a:rPr>
              <a:t>Y=</a:t>
            </a:r>
            <a:endParaRPr lang="fr-FR" sz="2000" b="1" dirty="0">
              <a:solidFill>
                <a:srgbClr val="7030A0"/>
              </a:solidFill>
            </a:endParaRPr>
          </a:p>
        </p:txBody>
      </p:sp>
      <p:graphicFrame>
        <p:nvGraphicFramePr>
          <p:cNvPr id="421890" name="Object 2"/>
          <p:cNvGraphicFramePr>
            <a:graphicFrameLocks noChangeAspect="1"/>
          </p:cNvGraphicFramePr>
          <p:nvPr/>
        </p:nvGraphicFramePr>
        <p:xfrm>
          <a:off x="6064250" y="2786063"/>
          <a:ext cx="2044700" cy="1573212"/>
        </p:xfrm>
        <a:graphic>
          <a:graphicData uri="http://schemas.openxmlformats.org/presentationml/2006/ole">
            <p:oleObj spid="_x0000_s422914" name="Équation" r:id="rId3" imgW="749160" imgH="457200" progId="Equation.3">
              <p:embed/>
            </p:oleObj>
          </a:graphicData>
        </a:graphic>
      </p:graphicFrame>
    </p:spTree>
  </p:cSld>
  <p:clrMapOvr>
    <a:masterClrMapping/>
  </p:clrMapOvr>
  <p:transition advTm="15000"/>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a:t>
            </a:r>
            <a:endParaRPr lang="fr-FR" sz="2800" b="1" dirty="0">
              <a:solidFill>
                <a:srgbClr val="0070C0"/>
              </a:solidFill>
            </a:endParaRPr>
          </a:p>
          <a:p>
            <a:pPr algn="ctr"/>
            <a:endParaRPr lang="fr-FR" dirty="0"/>
          </a:p>
        </p:txBody>
      </p:sp>
      <p:sp>
        <p:nvSpPr>
          <p:cNvPr id="9" name="ZoneTexte 8"/>
          <p:cNvSpPr txBox="1"/>
          <p:nvPr/>
        </p:nvSpPr>
        <p:spPr>
          <a:xfrm>
            <a:off x="0" y="1357298"/>
            <a:ext cx="9144000" cy="769441"/>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Que pouvez dire sur un </a:t>
            </a:r>
            <a:r>
              <a:rPr lang="fr-FR" sz="2200" dirty="0">
                <a:solidFill>
                  <a:srgbClr val="002060"/>
                </a:solidFill>
                <a:latin typeface="Times New Roman" pitchFamily="18" charset="0"/>
                <a:cs typeface="Times New Roman" pitchFamily="18" charset="0"/>
              </a:rPr>
              <a:t>canal dont la matrice de transition </a:t>
            </a:r>
            <a:r>
              <a:rPr lang="fr-FR" sz="2200" dirty="0">
                <a:solidFill>
                  <a:srgbClr val="002060"/>
                </a:solidFill>
                <a:latin typeface="Times New Roman" pitchFamily="18" charset="0"/>
                <a:cs typeface="Times New Roman" pitchFamily="18" charset="0"/>
                <a:sym typeface="Symbol"/>
              </a:rPr>
              <a:t> </a:t>
            </a:r>
            <a:r>
              <a:rPr lang="fr-FR" sz="2200" dirty="0">
                <a:solidFill>
                  <a:srgbClr val="002060"/>
                </a:solidFill>
                <a:latin typeface="Times New Roman" pitchFamily="18" charset="0"/>
                <a:cs typeface="Times New Roman" pitchFamily="18" charset="0"/>
              </a:rPr>
              <a:t>est donnée </a:t>
            </a:r>
            <a:r>
              <a:rPr lang="fr-FR" sz="2200" dirty="0" smtClean="0">
                <a:solidFill>
                  <a:srgbClr val="002060"/>
                </a:solidFill>
                <a:latin typeface="Times New Roman" pitchFamily="18" charset="0"/>
                <a:cs typeface="Times New Roman" pitchFamily="18" charset="0"/>
              </a:rPr>
              <a:t>ci-dessous ?</a:t>
            </a:r>
            <a:endParaRPr lang="fr-FR" sz="2200" dirty="0">
              <a:solidFill>
                <a:srgbClr val="002060"/>
              </a:solidFill>
              <a:latin typeface="Times New Roman" pitchFamily="18" charset="0"/>
              <a:cs typeface="Times New Roman" pitchFamily="18" charset="0"/>
            </a:endParaRPr>
          </a:p>
        </p:txBody>
      </p:sp>
      <p:sp>
        <p:nvSpPr>
          <p:cNvPr id="8" name="Espace réservé du numéro de diapositive 7"/>
          <p:cNvSpPr>
            <a:spLocks noGrp="1"/>
          </p:cNvSpPr>
          <p:nvPr>
            <p:ph type="sldNum" sz="quarter" idx="12"/>
          </p:nvPr>
        </p:nvSpPr>
        <p:spPr/>
        <p:txBody>
          <a:bodyPr/>
          <a:lstStyle/>
          <a:p>
            <a:fld id="{F39E19B8-B707-45A9-818F-56E77DE860CA}" type="slidenum">
              <a:rPr lang="fr-FR" smtClean="0"/>
              <a:pPr/>
              <a:t>31</a:t>
            </a:fld>
            <a:endParaRPr lang="fr-FR"/>
          </a:p>
        </p:txBody>
      </p:sp>
      <p:sp>
        <p:nvSpPr>
          <p:cNvPr id="10" name="ZoneTexte 9"/>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graphicFrame>
        <p:nvGraphicFramePr>
          <p:cNvPr id="7" name="Objet 6"/>
          <p:cNvGraphicFramePr>
            <a:graphicFrameLocks noChangeAspect="1"/>
          </p:cNvGraphicFramePr>
          <p:nvPr/>
        </p:nvGraphicFramePr>
        <p:xfrm>
          <a:off x="2786050" y="1857364"/>
          <a:ext cx="2571768" cy="1143009"/>
        </p:xfrm>
        <a:graphic>
          <a:graphicData uri="http://schemas.openxmlformats.org/presentationml/2006/ole">
            <p:oleObj spid="_x0000_s135169" name="Équation" r:id="rId3" imgW="1320480" imgH="457200" progId="Equation.3">
              <p:embed/>
            </p:oleObj>
          </a:graphicData>
        </a:graphic>
      </p:graphicFrame>
      <p:sp>
        <p:nvSpPr>
          <p:cNvPr id="11" name="ZoneTexte 10"/>
          <p:cNvSpPr txBox="1"/>
          <p:nvPr/>
        </p:nvSpPr>
        <p:spPr>
          <a:xfrm>
            <a:off x="0" y="2998113"/>
            <a:ext cx="9144000" cy="1446550"/>
          </a:xfrm>
          <a:prstGeom prst="rect">
            <a:avLst/>
          </a:prstGeom>
          <a:noFill/>
        </p:spPr>
        <p:txBody>
          <a:bodyPr wrap="square" rtlCol="0">
            <a:spAutoFit/>
          </a:bodyPr>
          <a:lstStyle/>
          <a:p>
            <a:r>
              <a:rPr lang="fr-MC" sz="2200" b="1" u="sng" dirty="0" smtClean="0">
                <a:solidFill>
                  <a:srgbClr val="7030A0"/>
                </a:solidFill>
                <a:latin typeface="Times New Roman" pitchFamily="18" charset="0"/>
                <a:cs typeface="Times New Roman" pitchFamily="18" charset="0"/>
              </a:rPr>
              <a:t>Réponse : </a:t>
            </a:r>
            <a:r>
              <a:rPr lang="fr-MC" sz="2200" dirty="0" smtClean="0">
                <a:solidFill>
                  <a:srgbClr val="7030A0"/>
                </a:solidFill>
                <a:latin typeface="Times New Roman" pitchFamily="18" charset="0"/>
                <a:cs typeface="Times New Roman" pitchFamily="18" charset="0"/>
              </a:rPr>
              <a:t>Il s’agit d’un canal </a:t>
            </a:r>
            <a:r>
              <a:rPr lang="fr-MC" sz="2200" b="1" u="sng" dirty="0" smtClean="0">
                <a:solidFill>
                  <a:srgbClr val="7030A0"/>
                </a:solidFill>
                <a:latin typeface="Times New Roman" pitchFamily="18" charset="0"/>
                <a:cs typeface="Times New Roman" pitchFamily="18" charset="0"/>
              </a:rPr>
              <a:t>quasi-symétrique. </a:t>
            </a:r>
            <a:r>
              <a:rPr lang="fr-MC" sz="2200" dirty="0" smtClean="0">
                <a:solidFill>
                  <a:srgbClr val="7030A0"/>
                </a:solidFill>
                <a:latin typeface="Times New Roman" pitchFamily="18" charset="0"/>
                <a:cs typeface="Times New Roman" pitchFamily="18" charset="0"/>
              </a:rPr>
              <a:t>En effet, en partitionnant la matrice </a:t>
            </a:r>
            <a:r>
              <a:rPr lang="fr-MC" sz="2200" dirty="0" smtClean="0">
                <a:solidFill>
                  <a:srgbClr val="7030A0"/>
                </a:solidFill>
                <a:latin typeface="Times New Roman" pitchFamily="18" charset="0"/>
                <a:cs typeface="Times New Roman" pitchFamily="18" charset="0"/>
                <a:sym typeface="Symbol"/>
              </a:rPr>
              <a:t>, on trouve deux </a:t>
            </a:r>
            <a:r>
              <a:rPr lang="fr-FR" sz="2200" dirty="0" smtClean="0">
                <a:solidFill>
                  <a:srgbClr val="7030A0"/>
                </a:solidFill>
                <a:latin typeface="Times New Roman" pitchFamily="18" charset="0"/>
                <a:cs typeface="Times New Roman" pitchFamily="18" charset="0"/>
              </a:rPr>
              <a:t>sous-ensembles  où  dans chaque sous-ensemble, les lignes sont des permutations les unes des autres et il en est de même pour les colonnes </a:t>
            </a:r>
            <a:endParaRPr lang="fr-FR" sz="2200" dirty="0">
              <a:solidFill>
                <a:srgbClr val="7030A0"/>
              </a:solidFill>
              <a:latin typeface="Times New Roman" pitchFamily="18" charset="0"/>
              <a:cs typeface="Times New Roman" pitchFamily="18" charset="0"/>
            </a:endParaRPr>
          </a:p>
        </p:txBody>
      </p:sp>
      <p:graphicFrame>
        <p:nvGraphicFramePr>
          <p:cNvPr id="135170" name="Object 2"/>
          <p:cNvGraphicFramePr>
            <a:graphicFrameLocks noChangeAspect="1"/>
          </p:cNvGraphicFramePr>
          <p:nvPr/>
        </p:nvGraphicFramePr>
        <p:xfrm>
          <a:off x="410736" y="4786322"/>
          <a:ext cx="2893222" cy="1285876"/>
        </p:xfrm>
        <a:graphic>
          <a:graphicData uri="http://schemas.openxmlformats.org/presentationml/2006/ole">
            <p:oleObj spid="_x0000_s135170" name="Équation" r:id="rId4" imgW="1320480" imgH="457200" progId="Equation.3">
              <p:embed/>
            </p:oleObj>
          </a:graphicData>
        </a:graphic>
      </p:graphicFrame>
      <p:sp>
        <p:nvSpPr>
          <p:cNvPr id="12" name="Rectangle 11"/>
          <p:cNvSpPr/>
          <p:nvPr/>
        </p:nvSpPr>
        <p:spPr>
          <a:xfrm>
            <a:off x="1857356" y="4714884"/>
            <a:ext cx="642942" cy="1285884"/>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13" name="Objet 12"/>
          <p:cNvGraphicFramePr>
            <a:graphicFrameLocks noChangeAspect="1"/>
          </p:cNvGraphicFramePr>
          <p:nvPr/>
        </p:nvGraphicFramePr>
        <p:xfrm>
          <a:off x="4643438" y="4786322"/>
          <a:ext cx="2055825" cy="1321602"/>
        </p:xfrm>
        <a:graphic>
          <a:graphicData uri="http://schemas.openxmlformats.org/presentationml/2006/ole">
            <p:oleObj spid="_x0000_s135171" name="Équation" r:id="rId5" imgW="711000" imgH="457200" progId="Equation.3">
              <p:embed/>
            </p:oleObj>
          </a:graphicData>
        </a:graphic>
      </p:graphicFrame>
      <p:graphicFrame>
        <p:nvGraphicFramePr>
          <p:cNvPr id="14" name="Objet 13"/>
          <p:cNvGraphicFramePr>
            <a:graphicFrameLocks noChangeAspect="1"/>
          </p:cNvGraphicFramePr>
          <p:nvPr/>
        </p:nvGraphicFramePr>
        <p:xfrm>
          <a:off x="7369990" y="4843474"/>
          <a:ext cx="845348" cy="1228732"/>
        </p:xfrm>
        <a:graphic>
          <a:graphicData uri="http://schemas.openxmlformats.org/presentationml/2006/ole">
            <p:oleObj spid="_x0000_s135172" name="Équation" r:id="rId6" imgW="380880" imgH="457200" progId="Equation.3">
              <p:embed/>
            </p:oleObj>
          </a:graphicData>
        </a:graphic>
      </p:graphicFrame>
      <p:sp>
        <p:nvSpPr>
          <p:cNvPr id="15" name="ZoneTexte 14"/>
          <p:cNvSpPr txBox="1"/>
          <p:nvPr/>
        </p:nvSpPr>
        <p:spPr>
          <a:xfrm>
            <a:off x="6786578" y="5214950"/>
            <a:ext cx="571504" cy="430887"/>
          </a:xfrm>
          <a:prstGeom prst="rect">
            <a:avLst/>
          </a:prstGeom>
          <a:noFill/>
        </p:spPr>
        <p:txBody>
          <a:bodyPr wrap="square" rtlCol="0">
            <a:spAutoFit/>
          </a:bodyPr>
          <a:lstStyle/>
          <a:p>
            <a:r>
              <a:rPr lang="fr-MC" sz="2200" dirty="0" smtClean="0">
                <a:solidFill>
                  <a:srgbClr val="002060"/>
                </a:solidFill>
                <a:latin typeface="Times New Roman" pitchFamily="18" charset="0"/>
                <a:cs typeface="Times New Roman" pitchFamily="18" charset="0"/>
              </a:rPr>
              <a:t>et</a:t>
            </a:r>
            <a:endParaRPr lang="fr-FR" sz="2200" dirty="0">
              <a:solidFill>
                <a:srgbClr val="002060"/>
              </a:solidFill>
              <a:latin typeface="Times New Roman" pitchFamily="18" charset="0"/>
              <a:cs typeface="Times New Roman" pitchFamily="18" charset="0"/>
            </a:endParaRPr>
          </a:p>
        </p:txBody>
      </p:sp>
      <p:cxnSp>
        <p:nvCxnSpPr>
          <p:cNvPr id="17" name="Connecteur droit avec flèche 16"/>
          <p:cNvCxnSpPr/>
          <p:nvPr/>
        </p:nvCxnSpPr>
        <p:spPr>
          <a:xfrm>
            <a:off x="3357554" y="5429264"/>
            <a:ext cx="1285884"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079576273"/>
      </p:ext>
    </p:extLst>
  </p:cSld>
  <p:clrMapOvr>
    <a:masterClrMapping/>
  </p:clrMapOvr>
  <p:transition advTm="15000"/>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a:t>
            </a:r>
            <a:endParaRPr lang="fr-FR" sz="2800" b="1" dirty="0">
              <a:solidFill>
                <a:srgbClr val="0070C0"/>
              </a:solidFill>
            </a:endParaRPr>
          </a:p>
          <a:p>
            <a:pPr algn="ctr"/>
            <a:endParaRPr lang="fr-FR" dirty="0"/>
          </a:p>
        </p:txBody>
      </p:sp>
      <p:sp>
        <p:nvSpPr>
          <p:cNvPr id="5" name="ZoneTexte 4"/>
          <p:cNvSpPr txBox="1"/>
          <p:nvPr/>
        </p:nvSpPr>
        <p:spPr>
          <a:xfrm>
            <a:off x="0" y="1357298"/>
            <a:ext cx="9144000" cy="769441"/>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Trouvez la matrice de transition </a:t>
            </a:r>
            <a:r>
              <a:rPr lang="fr-FR" sz="2200" dirty="0">
                <a:solidFill>
                  <a:srgbClr val="002060"/>
                </a:solidFill>
                <a:latin typeface="Times New Roman" pitchFamily="18" charset="0"/>
                <a:cs typeface="Times New Roman" pitchFamily="18" charset="0"/>
                <a:sym typeface="Symbol"/>
              </a:rPr>
              <a:t>  du canal suivant et montrez qu’il </a:t>
            </a:r>
            <a:r>
              <a:rPr lang="fr-FR" sz="2200" dirty="0">
                <a:solidFill>
                  <a:srgbClr val="002060"/>
                </a:solidFill>
                <a:latin typeface="Times New Roman" pitchFamily="18" charset="0"/>
                <a:cs typeface="Times New Roman" pitchFamily="18" charset="0"/>
              </a:rPr>
              <a:t>est </a:t>
            </a:r>
            <a:r>
              <a:rPr lang="fr-FR" sz="2200" dirty="0" smtClean="0">
                <a:solidFill>
                  <a:srgbClr val="002060"/>
                </a:solidFill>
                <a:latin typeface="Times New Roman" pitchFamily="18" charset="0"/>
                <a:cs typeface="Times New Roman" pitchFamily="18" charset="0"/>
              </a:rPr>
              <a:t>quasi-symétrique :  Quasi-symétrique</a:t>
            </a:r>
            <a:endParaRPr lang="fr-FR" sz="2200" dirty="0">
              <a:solidFill>
                <a:srgbClr val="002060"/>
              </a:solidFill>
              <a:latin typeface="Times New Roman" pitchFamily="18" charset="0"/>
              <a:cs typeface="Times New Roman" pitchFamily="18" charset="0"/>
            </a:endParaRPr>
          </a:p>
        </p:txBody>
      </p:sp>
      <p:sp>
        <p:nvSpPr>
          <p:cNvPr id="6" name="Espace réservé du numéro de diapositive 5"/>
          <p:cNvSpPr>
            <a:spLocks noGrp="1"/>
          </p:cNvSpPr>
          <p:nvPr>
            <p:ph type="sldNum" sz="quarter" idx="12"/>
          </p:nvPr>
        </p:nvSpPr>
        <p:spPr/>
        <p:txBody>
          <a:bodyPr/>
          <a:lstStyle/>
          <a:p>
            <a:fld id="{F39E19B8-B707-45A9-818F-56E77DE860CA}" type="slidenum">
              <a:rPr lang="fr-FR" smtClean="0"/>
              <a:pPr/>
              <a:t>32</a:t>
            </a:fld>
            <a:endParaRPr lang="fr-FR"/>
          </a:p>
        </p:txBody>
      </p:sp>
      <p:sp>
        <p:nvSpPr>
          <p:cNvPr id="7" name="ZoneTexte 6"/>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cxnSp>
        <p:nvCxnSpPr>
          <p:cNvPr id="10" name="Connecteur droit avec flèche 9"/>
          <p:cNvCxnSpPr/>
          <p:nvPr/>
        </p:nvCxnSpPr>
        <p:spPr>
          <a:xfrm>
            <a:off x="1142976" y="3714752"/>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1142976" y="5284800"/>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V="1">
            <a:off x="1142976" y="3786190"/>
            <a:ext cx="3286148"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1142976" y="3714752"/>
            <a:ext cx="3214710"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14" name="Text Box 13"/>
          <p:cNvSpPr txBox="1">
            <a:spLocks noChangeArrowheads="1"/>
          </p:cNvSpPr>
          <p:nvPr/>
        </p:nvSpPr>
        <p:spPr bwMode="auto">
          <a:xfrm>
            <a:off x="2857488" y="4500570"/>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Text Box 14"/>
          <p:cNvSpPr txBox="1">
            <a:spLocks noChangeArrowheads="1"/>
          </p:cNvSpPr>
          <p:nvPr/>
        </p:nvSpPr>
        <p:spPr bwMode="auto">
          <a:xfrm>
            <a:off x="2786050" y="5286388"/>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Text Box 14"/>
          <p:cNvSpPr txBox="1">
            <a:spLocks noChangeArrowheads="1"/>
          </p:cNvSpPr>
          <p:nvPr/>
        </p:nvSpPr>
        <p:spPr bwMode="auto">
          <a:xfrm>
            <a:off x="2857488" y="3214686"/>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Text Box 13"/>
          <p:cNvSpPr txBox="1">
            <a:spLocks noChangeArrowheads="1"/>
          </p:cNvSpPr>
          <p:nvPr/>
        </p:nvSpPr>
        <p:spPr bwMode="auto">
          <a:xfrm>
            <a:off x="2857488" y="3929066"/>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9" name="Connecteur droit avec flèche 18"/>
          <p:cNvCxnSpPr/>
          <p:nvPr/>
        </p:nvCxnSpPr>
        <p:spPr>
          <a:xfrm>
            <a:off x="1142976" y="2784470"/>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a:off x="1142976" y="6213494"/>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1" name="ZoneTexte 20"/>
          <p:cNvSpPr txBox="1"/>
          <p:nvPr/>
        </p:nvSpPr>
        <p:spPr>
          <a:xfrm>
            <a:off x="785818" y="2571744"/>
            <a:ext cx="357158" cy="461665"/>
          </a:xfrm>
          <a:prstGeom prst="rect">
            <a:avLst/>
          </a:prstGeom>
          <a:noFill/>
        </p:spPr>
        <p:txBody>
          <a:bodyPr wrap="square" rtlCol="0">
            <a:spAutoFit/>
          </a:bodyPr>
          <a:lstStyle/>
          <a:p>
            <a:r>
              <a:rPr lang="fr-MC" sz="2400" b="1" dirty="0" smtClean="0">
                <a:solidFill>
                  <a:srgbClr val="7030A0"/>
                </a:solidFill>
              </a:rPr>
              <a:t>0</a:t>
            </a:r>
            <a:endParaRPr lang="fr-FR" sz="2400" b="1" dirty="0">
              <a:solidFill>
                <a:srgbClr val="7030A0"/>
              </a:solidFill>
            </a:endParaRPr>
          </a:p>
        </p:txBody>
      </p:sp>
      <p:sp>
        <p:nvSpPr>
          <p:cNvPr id="22" name="ZoneTexte 21"/>
          <p:cNvSpPr txBox="1"/>
          <p:nvPr/>
        </p:nvSpPr>
        <p:spPr>
          <a:xfrm>
            <a:off x="785786" y="3467401"/>
            <a:ext cx="357158" cy="461665"/>
          </a:xfrm>
          <a:prstGeom prst="rect">
            <a:avLst/>
          </a:prstGeom>
          <a:noFill/>
        </p:spPr>
        <p:txBody>
          <a:bodyPr wrap="square" rtlCol="0">
            <a:spAutoFit/>
          </a:bodyPr>
          <a:lstStyle/>
          <a:p>
            <a:r>
              <a:rPr lang="fr-MC" sz="2400" b="1" dirty="0" smtClean="0">
                <a:solidFill>
                  <a:srgbClr val="7030A0"/>
                </a:solidFill>
              </a:rPr>
              <a:t>1</a:t>
            </a:r>
            <a:endParaRPr lang="fr-FR" sz="2400" b="1" dirty="0">
              <a:solidFill>
                <a:srgbClr val="7030A0"/>
              </a:solidFill>
            </a:endParaRPr>
          </a:p>
        </p:txBody>
      </p:sp>
      <p:sp>
        <p:nvSpPr>
          <p:cNvPr id="23" name="ZoneTexte 22"/>
          <p:cNvSpPr txBox="1"/>
          <p:nvPr/>
        </p:nvSpPr>
        <p:spPr>
          <a:xfrm>
            <a:off x="785786" y="5072074"/>
            <a:ext cx="357158" cy="461665"/>
          </a:xfrm>
          <a:prstGeom prst="rect">
            <a:avLst/>
          </a:prstGeom>
          <a:noFill/>
        </p:spPr>
        <p:txBody>
          <a:bodyPr wrap="square" rtlCol="0">
            <a:spAutoFit/>
          </a:bodyPr>
          <a:lstStyle/>
          <a:p>
            <a:r>
              <a:rPr lang="fr-MC" sz="2400" b="1" dirty="0" smtClean="0">
                <a:solidFill>
                  <a:srgbClr val="7030A0"/>
                </a:solidFill>
              </a:rPr>
              <a:t>2</a:t>
            </a:r>
            <a:endParaRPr lang="fr-FR" sz="2400" b="1" dirty="0">
              <a:solidFill>
                <a:srgbClr val="7030A0"/>
              </a:solidFill>
            </a:endParaRPr>
          </a:p>
        </p:txBody>
      </p:sp>
      <p:sp>
        <p:nvSpPr>
          <p:cNvPr id="24" name="ZoneTexte 23"/>
          <p:cNvSpPr txBox="1"/>
          <p:nvPr/>
        </p:nvSpPr>
        <p:spPr>
          <a:xfrm>
            <a:off x="785786" y="6000768"/>
            <a:ext cx="357158" cy="461665"/>
          </a:xfrm>
          <a:prstGeom prst="rect">
            <a:avLst/>
          </a:prstGeom>
          <a:noFill/>
        </p:spPr>
        <p:txBody>
          <a:bodyPr wrap="square" rtlCol="0">
            <a:spAutoFit/>
          </a:bodyPr>
          <a:lstStyle/>
          <a:p>
            <a:r>
              <a:rPr lang="fr-MC" sz="2400" b="1" dirty="0" smtClean="0">
                <a:solidFill>
                  <a:srgbClr val="7030A0"/>
                </a:solidFill>
              </a:rPr>
              <a:t>3</a:t>
            </a:r>
            <a:endParaRPr lang="fr-FR" sz="2400" b="1" dirty="0">
              <a:solidFill>
                <a:srgbClr val="7030A0"/>
              </a:solidFill>
            </a:endParaRPr>
          </a:p>
        </p:txBody>
      </p:sp>
      <p:sp>
        <p:nvSpPr>
          <p:cNvPr id="25" name="ZoneTexte 24"/>
          <p:cNvSpPr txBox="1"/>
          <p:nvPr/>
        </p:nvSpPr>
        <p:spPr>
          <a:xfrm>
            <a:off x="4429156" y="2571744"/>
            <a:ext cx="357158" cy="461665"/>
          </a:xfrm>
          <a:prstGeom prst="rect">
            <a:avLst/>
          </a:prstGeom>
          <a:noFill/>
        </p:spPr>
        <p:txBody>
          <a:bodyPr wrap="square" rtlCol="0">
            <a:spAutoFit/>
          </a:bodyPr>
          <a:lstStyle/>
          <a:p>
            <a:r>
              <a:rPr lang="fr-MC" sz="2400" b="1" dirty="0" smtClean="0">
                <a:solidFill>
                  <a:srgbClr val="00B050"/>
                </a:solidFill>
              </a:rPr>
              <a:t>0</a:t>
            </a:r>
            <a:endParaRPr lang="fr-FR" sz="2400" b="1" dirty="0">
              <a:solidFill>
                <a:srgbClr val="00B050"/>
              </a:solidFill>
            </a:endParaRPr>
          </a:p>
        </p:txBody>
      </p:sp>
      <p:sp>
        <p:nvSpPr>
          <p:cNvPr id="26" name="ZoneTexte 25"/>
          <p:cNvSpPr txBox="1"/>
          <p:nvPr/>
        </p:nvSpPr>
        <p:spPr>
          <a:xfrm>
            <a:off x="4429124" y="3467401"/>
            <a:ext cx="357158" cy="461665"/>
          </a:xfrm>
          <a:prstGeom prst="rect">
            <a:avLst/>
          </a:prstGeom>
          <a:noFill/>
        </p:spPr>
        <p:txBody>
          <a:bodyPr wrap="square" rtlCol="0">
            <a:spAutoFit/>
          </a:bodyPr>
          <a:lstStyle/>
          <a:p>
            <a:r>
              <a:rPr lang="fr-MC" sz="2400" b="1" dirty="0" smtClean="0">
                <a:solidFill>
                  <a:srgbClr val="00B050"/>
                </a:solidFill>
              </a:rPr>
              <a:t>1</a:t>
            </a:r>
            <a:endParaRPr lang="fr-FR" sz="2400" b="1" dirty="0">
              <a:solidFill>
                <a:srgbClr val="00B050"/>
              </a:solidFill>
            </a:endParaRPr>
          </a:p>
        </p:txBody>
      </p:sp>
      <p:sp>
        <p:nvSpPr>
          <p:cNvPr id="27" name="ZoneTexte 26"/>
          <p:cNvSpPr txBox="1"/>
          <p:nvPr/>
        </p:nvSpPr>
        <p:spPr>
          <a:xfrm>
            <a:off x="4429124" y="5072074"/>
            <a:ext cx="357158" cy="461665"/>
          </a:xfrm>
          <a:prstGeom prst="rect">
            <a:avLst/>
          </a:prstGeom>
          <a:noFill/>
        </p:spPr>
        <p:txBody>
          <a:bodyPr wrap="square" rtlCol="0">
            <a:spAutoFit/>
          </a:bodyPr>
          <a:lstStyle/>
          <a:p>
            <a:r>
              <a:rPr lang="fr-MC" sz="2400" b="1" dirty="0" smtClean="0">
                <a:solidFill>
                  <a:srgbClr val="00B050"/>
                </a:solidFill>
              </a:rPr>
              <a:t>2</a:t>
            </a:r>
            <a:endParaRPr lang="fr-FR" sz="2400" b="1" dirty="0">
              <a:solidFill>
                <a:srgbClr val="00B050"/>
              </a:solidFill>
            </a:endParaRPr>
          </a:p>
        </p:txBody>
      </p:sp>
      <p:sp>
        <p:nvSpPr>
          <p:cNvPr id="28" name="ZoneTexte 27"/>
          <p:cNvSpPr txBox="1"/>
          <p:nvPr/>
        </p:nvSpPr>
        <p:spPr>
          <a:xfrm>
            <a:off x="4429124" y="6000768"/>
            <a:ext cx="357158" cy="461665"/>
          </a:xfrm>
          <a:prstGeom prst="rect">
            <a:avLst/>
          </a:prstGeom>
          <a:noFill/>
        </p:spPr>
        <p:txBody>
          <a:bodyPr wrap="square" rtlCol="0">
            <a:spAutoFit/>
          </a:bodyPr>
          <a:lstStyle/>
          <a:p>
            <a:r>
              <a:rPr lang="fr-MC" sz="2400" b="1" dirty="0" smtClean="0">
                <a:solidFill>
                  <a:srgbClr val="00B050"/>
                </a:solidFill>
              </a:rPr>
              <a:t>3</a:t>
            </a:r>
            <a:endParaRPr lang="fr-FR" sz="2400" b="1" dirty="0">
              <a:solidFill>
                <a:srgbClr val="00B050"/>
              </a:solidFill>
            </a:endParaRPr>
          </a:p>
        </p:txBody>
      </p:sp>
      <p:sp>
        <p:nvSpPr>
          <p:cNvPr id="29" name="Accolade ouvrante 28"/>
          <p:cNvSpPr/>
          <p:nvPr/>
        </p:nvSpPr>
        <p:spPr>
          <a:xfrm>
            <a:off x="428596" y="2500306"/>
            <a:ext cx="500066" cy="3929090"/>
          </a:xfrm>
          <a:prstGeom prst="leftBrace">
            <a:avLst/>
          </a:prstGeom>
          <a:ln w="28575">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0" name="ZoneTexte 29"/>
          <p:cNvSpPr txBox="1"/>
          <p:nvPr/>
        </p:nvSpPr>
        <p:spPr>
          <a:xfrm>
            <a:off x="-71470" y="4253219"/>
            <a:ext cx="571472" cy="461665"/>
          </a:xfrm>
          <a:prstGeom prst="rect">
            <a:avLst/>
          </a:prstGeom>
          <a:noFill/>
        </p:spPr>
        <p:txBody>
          <a:bodyPr wrap="square" rtlCol="0">
            <a:spAutoFit/>
          </a:bodyPr>
          <a:lstStyle/>
          <a:p>
            <a:pPr algn="ctr"/>
            <a:r>
              <a:rPr lang="fr-MC" sz="2400" b="1" dirty="0" smtClean="0">
                <a:solidFill>
                  <a:srgbClr val="7030A0"/>
                </a:solidFill>
              </a:rPr>
              <a:t>X</a:t>
            </a:r>
            <a:endParaRPr lang="fr-FR" sz="2400" b="1" dirty="0">
              <a:solidFill>
                <a:srgbClr val="7030A0"/>
              </a:solidFill>
            </a:endParaRPr>
          </a:p>
        </p:txBody>
      </p:sp>
      <p:sp>
        <p:nvSpPr>
          <p:cNvPr id="31" name="Accolade fermante 30"/>
          <p:cNvSpPr/>
          <p:nvPr/>
        </p:nvSpPr>
        <p:spPr>
          <a:xfrm>
            <a:off x="4572000" y="2428868"/>
            <a:ext cx="642942" cy="4000528"/>
          </a:xfrm>
          <a:prstGeom prst="rightBrace">
            <a:avLst/>
          </a:prstGeom>
          <a:ln w="28575">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2" name="ZoneTexte 31"/>
          <p:cNvSpPr txBox="1"/>
          <p:nvPr/>
        </p:nvSpPr>
        <p:spPr>
          <a:xfrm>
            <a:off x="5072066" y="4181781"/>
            <a:ext cx="571472" cy="461665"/>
          </a:xfrm>
          <a:prstGeom prst="rect">
            <a:avLst/>
          </a:prstGeom>
          <a:noFill/>
        </p:spPr>
        <p:txBody>
          <a:bodyPr wrap="square" rtlCol="0">
            <a:spAutoFit/>
          </a:bodyPr>
          <a:lstStyle/>
          <a:p>
            <a:pPr algn="ctr"/>
            <a:r>
              <a:rPr lang="fr-MC" sz="2400" b="1" dirty="0" smtClean="0">
                <a:solidFill>
                  <a:srgbClr val="00B050"/>
                </a:solidFill>
              </a:rPr>
              <a:t>Y</a:t>
            </a:r>
            <a:endParaRPr lang="fr-FR" sz="2400" b="1" dirty="0">
              <a:solidFill>
                <a:srgbClr val="00B050"/>
              </a:solidFill>
            </a:endParaRPr>
          </a:p>
        </p:txBody>
      </p:sp>
      <p:graphicFrame>
        <p:nvGraphicFramePr>
          <p:cNvPr id="33" name="Objet 32"/>
          <p:cNvGraphicFramePr>
            <a:graphicFrameLocks noChangeAspect="1"/>
          </p:cNvGraphicFramePr>
          <p:nvPr/>
        </p:nvGraphicFramePr>
        <p:xfrm>
          <a:off x="5500694" y="2357430"/>
          <a:ext cx="3429024" cy="2357454"/>
        </p:xfrm>
        <a:graphic>
          <a:graphicData uri="http://schemas.openxmlformats.org/presentationml/2006/ole">
            <p:oleObj spid="_x0000_s134145" name="Équation" r:id="rId3" imgW="1600200" imgH="914400" progId="Equation.3">
              <p:embed/>
            </p:oleObj>
          </a:graphicData>
        </a:graphic>
      </p:graphicFrame>
      <p:sp>
        <p:nvSpPr>
          <p:cNvPr id="34" name="Rectangle 33"/>
          <p:cNvSpPr/>
          <p:nvPr/>
        </p:nvSpPr>
        <p:spPr>
          <a:xfrm>
            <a:off x="6643702" y="2285992"/>
            <a:ext cx="1785950" cy="2428892"/>
          </a:xfrm>
          <a:prstGeom prst="rect">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advTm="15000"/>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a:t>
            </a:r>
            <a:endParaRPr lang="fr-FR" sz="2800" b="1" dirty="0">
              <a:solidFill>
                <a:srgbClr val="0070C0"/>
              </a:solidFill>
            </a:endParaRPr>
          </a:p>
          <a:p>
            <a:pPr algn="ctr"/>
            <a:endParaRPr lang="fr-FR" dirty="0"/>
          </a:p>
        </p:txBody>
      </p:sp>
      <p:sp>
        <p:nvSpPr>
          <p:cNvPr id="5" name="ZoneTexte 4"/>
          <p:cNvSpPr txBox="1"/>
          <p:nvPr/>
        </p:nvSpPr>
        <p:spPr>
          <a:xfrm>
            <a:off x="0" y="1357298"/>
            <a:ext cx="9144000" cy="769441"/>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Trouvez la matrice de transition </a:t>
            </a:r>
            <a:r>
              <a:rPr lang="fr-FR" sz="2200" dirty="0">
                <a:solidFill>
                  <a:srgbClr val="002060"/>
                </a:solidFill>
                <a:latin typeface="Times New Roman" pitchFamily="18" charset="0"/>
                <a:cs typeface="Times New Roman" pitchFamily="18" charset="0"/>
                <a:sym typeface="Symbol"/>
              </a:rPr>
              <a:t>  du canal suivant et </a:t>
            </a:r>
            <a:r>
              <a:rPr lang="fr-FR" sz="2200" dirty="0" smtClean="0">
                <a:solidFill>
                  <a:srgbClr val="002060"/>
                </a:solidFill>
                <a:latin typeface="Times New Roman" pitchFamily="18" charset="0"/>
                <a:cs typeface="Times New Roman" pitchFamily="18" charset="0"/>
                <a:sym typeface="Symbol"/>
              </a:rPr>
              <a:t>que pouvez vous dire sur ce canal?</a:t>
            </a:r>
            <a:endParaRPr lang="fr-FR" sz="2200" dirty="0">
              <a:solidFill>
                <a:srgbClr val="002060"/>
              </a:solidFill>
              <a:latin typeface="Times New Roman" pitchFamily="18" charset="0"/>
              <a:cs typeface="Times New Roman" pitchFamily="18" charset="0"/>
            </a:endParaRPr>
          </a:p>
        </p:txBody>
      </p:sp>
      <p:sp>
        <p:nvSpPr>
          <p:cNvPr id="6" name="Espace réservé du numéro de diapositive 5"/>
          <p:cNvSpPr>
            <a:spLocks noGrp="1"/>
          </p:cNvSpPr>
          <p:nvPr>
            <p:ph type="sldNum" sz="quarter" idx="12"/>
          </p:nvPr>
        </p:nvSpPr>
        <p:spPr/>
        <p:txBody>
          <a:bodyPr/>
          <a:lstStyle/>
          <a:p>
            <a:fld id="{F39E19B8-B707-45A9-818F-56E77DE860CA}" type="slidenum">
              <a:rPr lang="fr-FR" smtClean="0"/>
              <a:pPr/>
              <a:t>33</a:t>
            </a:fld>
            <a:endParaRPr lang="fr-FR"/>
          </a:p>
        </p:txBody>
      </p:sp>
      <p:sp>
        <p:nvSpPr>
          <p:cNvPr id="7" name="ZoneTexte 6"/>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cxnSp>
        <p:nvCxnSpPr>
          <p:cNvPr id="11" name="Connecteur droit avec flèche 10"/>
          <p:cNvCxnSpPr/>
          <p:nvPr/>
        </p:nvCxnSpPr>
        <p:spPr>
          <a:xfrm flipV="1">
            <a:off x="1285852" y="4572008"/>
            <a:ext cx="3214710" cy="71438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1214414" y="3286124"/>
            <a:ext cx="3214710" cy="714380"/>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14" name="Text Box 13"/>
          <p:cNvSpPr txBox="1">
            <a:spLocks noChangeArrowheads="1"/>
          </p:cNvSpPr>
          <p:nvPr/>
        </p:nvSpPr>
        <p:spPr bwMode="auto">
          <a:xfrm>
            <a:off x="2714612" y="5570558"/>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Text Box 14"/>
          <p:cNvSpPr txBox="1">
            <a:spLocks noChangeArrowheads="1"/>
          </p:cNvSpPr>
          <p:nvPr/>
        </p:nvSpPr>
        <p:spPr bwMode="auto">
          <a:xfrm>
            <a:off x="2643174" y="4500570"/>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Text Box 14"/>
          <p:cNvSpPr txBox="1">
            <a:spLocks noChangeArrowheads="1"/>
          </p:cNvSpPr>
          <p:nvPr/>
        </p:nvSpPr>
        <p:spPr bwMode="auto">
          <a:xfrm>
            <a:off x="2643174" y="2571744"/>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Text Box 13"/>
          <p:cNvSpPr txBox="1">
            <a:spLocks noChangeArrowheads="1"/>
          </p:cNvSpPr>
          <p:nvPr/>
        </p:nvSpPr>
        <p:spPr bwMode="auto">
          <a:xfrm>
            <a:off x="2643174" y="3571876"/>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9" name="Connecteur droit avec flèche 18"/>
          <p:cNvCxnSpPr/>
          <p:nvPr/>
        </p:nvCxnSpPr>
        <p:spPr>
          <a:xfrm flipV="1">
            <a:off x="1142976" y="2786058"/>
            <a:ext cx="3357586" cy="42862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a:off x="1357290" y="5286388"/>
            <a:ext cx="3071834" cy="64294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1" name="ZoneTexte 20"/>
          <p:cNvSpPr txBox="1"/>
          <p:nvPr/>
        </p:nvSpPr>
        <p:spPr>
          <a:xfrm>
            <a:off x="785818" y="2571744"/>
            <a:ext cx="357158" cy="461665"/>
          </a:xfrm>
          <a:prstGeom prst="rect">
            <a:avLst/>
          </a:prstGeom>
          <a:noFill/>
        </p:spPr>
        <p:txBody>
          <a:bodyPr wrap="square" rtlCol="0">
            <a:spAutoFit/>
          </a:bodyPr>
          <a:lstStyle/>
          <a:p>
            <a:r>
              <a:rPr lang="fr-MC" sz="2400" b="1" dirty="0" smtClean="0">
                <a:solidFill>
                  <a:srgbClr val="7030A0"/>
                </a:solidFill>
              </a:rPr>
              <a:t>0</a:t>
            </a:r>
            <a:endParaRPr lang="fr-FR" sz="2400" b="1" dirty="0">
              <a:solidFill>
                <a:srgbClr val="7030A0"/>
              </a:solidFill>
            </a:endParaRPr>
          </a:p>
        </p:txBody>
      </p:sp>
      <p:sp>
        <p:nvSpPr>
          <p:cNvPr id="23" name="ZoneTexte 22"/>
          <p:cNvSpPr txBox="1"/>
          <p:nvPr/>
        </p:nvSpPr>
        <p:spPr>
          <a:xfrm>
            <a:off x="785786" y="5072074"/>
            <a:ext cx="357158" cy="461665"/>
          </a:xfrm>
          <a:prstGeom prst="rect">
            <a:avLst/>
          </a:prstGeom>
          <a:noFill/>
        </p:spPr>
        <p:txBody>
          <a:bodyPr wrap="square" rtlCol="0">
            <a:spAutoFit/>
          </a:bodyPr>
          <a:lstStyle/>
          <a:p>
            <a:r>
              <a:rPr lang="fr-MC" sz="2400" b="1" dirty="0" smtClean="0">
                <a:solidFill>
                  <a:srgbClr val="7030A0"/>
                </a:solidFill>
              </a:rPr>
              <a:t>1</a:t>
            </a:r>
            <a:endParaRPr lang="fr-FR" sz="2400" b="1" dirty="0">
              <a:solidFill>
                <a:srgbClr val="7030A0"/>
              </a:solidFill>
            </a:endParaRPr>
          </a:p>
        </p:txBody>
      </p:sp>
      <p:sp>
        <p:nvSpPr>
          <p:cNvPr id="25" name="ZoneTexte 24"/>
          <p:cNvSpPr txBox="1"/>
          <p:nvPr/>
        </p:nvSpPr>
        <p:spPr>
          <a:xfrm>
            <a:off x="4429156" y="2571744"/>
            <a:ext cx="357158" cy="461665"/>
          </a:xfrm>
          <a:prstGeom prst="rect">
            <a:avLst/>
          </a:prstGeom>
          <a:noFill/>
        </p:spPr>
        <p:txBody>
          <a:bodyPr wrap="square" rtlCol="0">
            <a:spAutoFit/>
          </a:bodyPr>
          <a:lstStyle/>
          <a:p>
            <a:r>
              <a:rPr lang="fr-MC" sz="2400" b="1" dirty="0" smtClean="0">
                <a:solidFill>
                  <a:srgbClr val="00B050"/>
                </a:solidFill>
              </a:rPr>
              <a:t>0</a:t>
            </a:r>
            <a:endParaRPr lang="fr-FR" sz="2400" b="1" dirty="0">
              <a:solidFill>
                <a:srgbClr val="00B050"/>
              </a:solidFill>
            </a:endParaRPr>
          </a:p>
        </p:txBody>
      </p:sp>
      <p:sp>
        <p:nvSpPr>
          <p:cNvPr id="26" name="ZoneTexte 25"/>
          <p:cNvSpPr txBox="1"/>
          <p:nvPr/>
        </p:nvSpPr>
        <p:spPr>
          <a:xfrm>
            <a:off x="4429124" y="3824591"/>
            <a:ext cx="357158" cy="461665"/>
          </a:xfrm>
          <a:prstGeom prst="rect">
            <a:avLst/>
          </a:prstGeom>
          <a:noFill/>
        </p:spPr>
        <p:txBody>
          <a:bodyPr wrap="square" rtlCol="0">
            <a:spAutoFit/>
          </a:bodyPr>
          <a:lstStyle/>
          <a:p>
            <a:r>
              <a:rPr lang="fr-MC" sz="2400" b="1" dirty="0" smtClean="0">
                <a:solidFill>
                  <a:srgbClr val="00B050"/>
                </a:solidFill>
              </a:rPr>
              <a:t>1</a:t>
            </a:r>
            <a:endParaRPr lang="fr-FR" sz="2400" b="1" dirty="0">
              <a:solidFill>
                <a:srgbClr val="00B050"/>
              </a:solidFill>
            </a:endParaRPr>
          </a:p>
        </p:txBody>
      </p:sp>
      <p:sp>
        <p:nvSpPr>
          <p:cNvPr id="27" name="ZoneTexte 26"/>
          <p:cNvSpPr txBox="1"/>
          <p:nvPr/>
        </p:nvSpPr>
        <p:spPr>
          <a:xfrm>
            <a:off x="4429124" y="4357694"/>
            <a:ext cx="357158" cy="461665"/>
          </a:xfrm>
          <a:prstGeom prst="rect">
            <a:avLst/>
          </a:prstGeom>
          <a:noFill/>
        </p:spPr>
        <p:txBody>
          <a:bodyPr wrap="square" rtlCol="0">
            <a:spAutoFit/>
          </a:bodyPr>
          <a:lstStyle/>
          <a:p>
            <a:r>
              <a:rPr lang="fr-MC" sz="2400" b="1" dirty="0" smtClean="0">
                <a:solidFill>
                  <a:srgbClr val="00B050"/>
                </a:solidFill>
              </a:rPr>
              <a:t>2</a:t>
            </a:r>
            <a:endParaRPr lang="fr-FR" sz="2400" b="1" dirty="0">
              <a:solidFill>
                <a:srgbClr val="00B050"/>
              </a:solidFill>
            </a:endParaRPr>
          </a:p>
        </p:txBody>
      </p:sp>
      <p:sp>
        <p:nvSpPr>
          <p:cNvPr id="28" name="ZoneTexte 27"/>
          <p:cNvSpPr txBox="1"/>
          <p:nvPr/>
        </p:nvSpPr>
        <p:spPr>
          <a:xfrm>
            <a:off x="4500562" y="5715016"/>
            <a:ext cx="357158" cy="461665"/>
          </a:xfrm>
          <a:prstGeom prst="rect">
            <a:avLst/>
          </a:prstGeom>
          <a:noFill/>
        </p:spPr>
        <p:txBody>
          <a:bodyPr wrap="square" rtlCol="0">
            <a:spAutoFit/>
          </a:bodyPr>
          <a:lstStyle/>
          <a:p>
            <a:r>
              <a:rPr lang="fr-MC" sz="2400" b="1" dirty="0" smtClean="0">
                <a:solidFill>
                  <a:srgbClr val="00B050"/>
                </a:solidFill>
              </a:rPr>
              <a:t>3</a:t>
            </a:r>
            <a:endParaRPr lang="fr-FR" sz="2400" b="1" dirty="0">
              <a:solidFill>
                <a:srgbClr val="00B050"/>
              </a:solidFill>
            </a:endParaRPr>
          </a:p>
        </p:txBody>
      </p:sp>
      <p:sp>
        <p:nvSpPr>
          <p:cNvPr id="29" name="Accolade ouvrante 28"/>
          <p:cNvSpPr/>
          <p:nvPr/>
        </p:nvSpPr>
        <p:spPr>
          <a:xfrm>
            <a:off x="428596" y="2643182"/>
            <a:ext cx="500066" cy="2928958"/>
          </a:xfrm>
          <a:prstGeom prst="leftBrace">
            <a:avLst/>
          </a:prstGeom>
          <a:ln w="28575">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0" name="ZoneTexte 29"/>
          <p:cNvSpPr txBox="1"/>
          <p:nvPr/>
        </p:nvSpPr>
        <p:spPr>
          <a:xfrm>
            <a:off x="-71470" y="3929066"/>
            <a:ext cx="571472" cy="461665"/>
          </a:xfrm>
          <a:prstGeom prst="rect">
            <a:avLst/>
          </a:prstGeom>
          <a:noFill/>
        </p:spPr>
        <p:txBody>
          <a:bodyPr wrap="square" rtlCol="0">
            <a:spAutoFit/>
          </a:bodyPr>
          <a:lstStyle/>
          <a:p>
            <a:pPr algn="ctr"/>
            <a:r>
              <a:rPr lang="fr-MC" sz="2400" b="1" dirty="0" smtClean="0">
                <a:solidFill>
                  <a:srgbClr val="7030A0"/>
                </a:solidFill>
              </a:rPr>
              <a:t>X</a:t>
            </a:r>
            <a:endParaRPr lang="fr-FR" sz="2400" b="1" dirty="0">
              <a:solidFill>
                <a:srgbClr val="7030A0"/>
              </a:solidFill>
            </a:endParaRPr>
          </a:p>
        </p:txBody>
      </p:sp>
      <p:sp>
        <p:nvSpPr>
          <p:cNvPr id="31" name="Accolade fermante 30"/>
          <p:cNvSpPr/>
          <p:nvPr/>
        </p:nvSpPr>
        <p:spPr>
          <a:xfrm>
            <a:off x="4572000" y="2428868"/>
            <a:ext cx="642942" cy="4000528"/>
          </a:xfrm>
          <a:prstGeom prst="rightBrace">
            <a:avLst/>
          </a:prstGeom>
          <a:ln w="28575">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2" name="ZoneTexte 31"/>
          <p:cNvSpPr txBox="1"/>
          <p:nvPr/>
        </p:nvSpPr>
        <p:spPr>
          <a:xfrm>
            <a:off x="5072066" y="4181781"/>
            <a:ext cx="571472" cy="461665"/>
          </a:xfrm>
          <a:prstGeom prst="rect">
            <a:avLst/>
          </a:prstGeom>
          <a:noFill/>
        </p:spPr>
        <p:txBody>
          <a:bodyPr wrap="square" rtlCol="0">
            <a:spAutoFit/>
          </a:bodyPr>
          <a:lstStyle/>
          <a:p>
            <a:pPr algn="ctr"/>
            <a:r>
              <a:rPr lang="fr-MC" sz="2400" b="1" dirty="0" smtClean="0">
                <a:solidFill>
                  <a:srgbClr val="00B050"/>
                </a:solidFill>
              </a:rPr>
              <a:t>Y</a:t>
            </a:r>
            <a:endParaRPr lang="fr-FR" sz="2400" b="1" dirty="0">
              <a:solidFill>
                <a:srgbClr val="00B050"/>
              </a:solidFill>
            </a:endParaRPr>
          </a:p>
        </p:txBody>
      </p:sp>
      <p:graphicFrame>
        <p:nvGraphicFramePr>
          <p:cNvPr id="46" name="Objet 45"/>
          <p:cNvGraphicFramePr>
            <a:graphicFrameLocks noChangeAspect="1"/>
          </p:cNvGraphicFramePr>
          <p:nvPr/>
        </p:nvGraphicFramePr>
        <p:xfrm>
          <a:off x="5556258" y="3786190"/>
          <a:ext cx="3456794" cy="1214446"/>
        </p:xfrm>
        <a:graphic>
          <a:graphicData uri="http://schemas.openxmlformats.org/presentationml/2006/ole">
            <p:oleObj spid="_x0000_s423939" name="Équation" r:id="rId3" imgW="1650960" imgH="457200" progId="Equation.3">
              <p:embed/>
            </p:oleObj>
          </a:graphicData>
        </a:graphic>
      </p:graphicFrame>
    </p:spTree>
  </p:cSld>
  <p:clrMapOvr>
    <a:masterClrMapping/>
  </p:clrMapOvr>
  <p:transition advTm="15000"/>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a:t>
            </a:r>
            <a:endParaRPr lang="fr-FR" sz="2800" b="1" dirty="0">
              <a:solidFill>
                <a:srgbClr val="0070C0"/>
              </a:solidFill>
            </a:endParaRPr>
          </a:p>
          <a:p>
            <a:pPr algn="ctr"/>
            <a:endParaRPr lang="fr-FR" dirty="0"/>
          </a:p>
        </p:txBody>
      </p:sp>
      <p:sp>
        <p:nvSpPr>
          <p:cNvPr id="5" name="ZoneTexte 4"/>
          <p:cNvSpPr txBox="1"/>
          <p:nvPr/>
        </p:nvSpPr>
        <p:spPr>
          <a:xfrm>
            <a:off x="0" y="1357298"/>
            <a:ext cx="9144000" cy="769441"/>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Trouvez la matrice de transition </a:t>
            </a:r>
            <a:r>
              <a:rPr lang="fr-FR" sz="2200" dirty="0">
                <a:solidFill>
                  <a:srgbClr val="002060"/>
                </a:solidFill>
                <a:latin typeface="Times New Roman" pitchFamily="18" charset="0"/>
                <a:cs typeface="Times New Roman" pitchFamily="18" charset="0"/>
                <a:sym typeface="Symbol"/>
              </a:rPr>
              <a:t>  du canal suivant et </a:t>
            </a:r>
            <a:r>
              <a:rPr lang="fr-FR" sz="2200" dirty="0" smtClean="0">
                <a:solidFill>
                  <a:srgbClr val="002060"/>
                </a:solidFill>
                <a:latin typeface="Times New Roman" pitchFamily="18" charset="0"/>
                <a:cs typeface="Times New Roman" pitchFamily="18" charset="0"/>
                <a:sym typeface="Symbol"/>
              </a:rPr>
              <a:t>que pouvez vous dire sur ce canal ?</a:t>
            </a:r>
            <a:endParaRPr lang="fr-FR" sz="2200" dirty="0">
              <a:solidFill>
                <a:srgbClr val="002060"/>
              </a:solidFill>
              <a:latin typeface="Times New Roman" pitchFamily="18" charset="0"/>
              <a:cs typeface="Times New Roman" pitchFamily="18" charset="0"/>
            </a:endParaRPr>
          </a:p>
        </p:txBody>
      </p:sp>
      <p:sp>
        <p:nvSpPr>
          <p:cNvPr id="7" name="Espace réservé du numéro de diapositive 6"/>
          <p:cNvSpPr>
            <a:spLocks noGrp="1"/>
          </p:cNvSpPr>
          <p:nvPr>
            <p:ph type="sldNum" sz="quarter" idx="12"/>
          </p:nvPr>
        </p:nvSpPr>
        <p:spPr/>
        <p:txBody>
          <a:bodyPr/>
          <a:lstStyle/>
          <a:p>
            <a:fld id="{F39E19B8-B707-45A9-818F-56E77DE860CA}" type="slidenum">
              <a:rPr lang="fr-FR" smtClean="0"/>
              <a:pPr/>
              <a:t>34</a:t>
            </a:fld>
            <a:endParaRPr lang="fr-FR"/>
          </a:p>
        </p:txBody>
      </p:sp>
      <p:sp>
        <p:nvSpPr>
          <p:cNvPr id="8" name="ZoneTexte 7"/>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cxnSp>
        <p:nvCxnSpPr>
          <p:cNvPr id="11" name="Connecteur droit avec flèche 10"/>
          <p:cNvCxnSpPr/>
          <p:nvPr/>
        </p:nvCxnSpPr>
        <p:spPr>
          <a:xfrm>
            <a:off x="1142976" y="3284536"/>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a:off x="1071538" y="4999048"/>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flipV="1">
            <a:off x="1071538" y="4143380"/>
            <a:ext cx="3286148" cy="784230"/>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1214414" y="3284536"/>
            <a:ext cx="3143272" cy="787406"/>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15" name="Text Box 13"/>
          <p:cNvSpPr txBox="1">
            <a:spLocks noChangeArrowheads="1"/>
          </p:cNvSpPr>
          <p:nvPr/>
        </p:nvSpPr>
        <p:spPr bwMode="auto">
          <a:xfrm>
            <a:off x="2500298" y="4143380"/>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Text Box 14"/>
          <p:cNvSpPr txBox="1">
            <a:spLocks noChangeArrowheads="1"/>
          </p:cNvSpPr>
          <p:nvPr/>
        </p:nvSpPr>
        <p:spPr bwMode="auto">
          <a:xfrm>
            <a:off x="3286116" y="4929198"/>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Text Box 14"/>
          <p:cNvSpPr txBox="1">
            <a:spLocks noChangeArrowheads="1"/>
          </p:cNvSpPr>
          <p:nvPr/>
        </p:nvSpPr>
        <p:spPr bwMode="auto">
          <a:xfrm>
            <a:off x="3309932" y="2071678"/>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Text Box 13"/>
          <p:cNvSpPr txBox="1">
            <a:spLocks noChangeArrowheads="1"/>
          </p:cNvSpPr>
          <p:nvPr/>
        </p:nvSpPr>
        <p:spPr bwMode="auto">
          <a:xfrm>
            <a:off x="2500298" y="3570294"/>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3" name="Connecteur droit avec flèche 22"/>
          <p:cNvCxnSpPr/>
          <p:nvPr/>
        </p:nvCxnSpPr>
        <p:spPr>
          <a:xfrm>
            <a:off x="1142976" y="2500306"/>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p:nvPr/>
        </p:nvCxnSpPr>
        <p:spPr>
          <a:xfrm>
            <a:off x="1214414" y="2500306"/>
            <a:ext cx="3143272" cy="1557377"/>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p:nvPr/>
        </p:nvCxnSpPr>
        <p:spPr>
          <a:xfrm>
            <a:off x="1071538" y="5784866"/>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flipV="1">
            <a:off x="1071538" y="4214818"/>
            <a:ext cx="3286148" cy="1498610"/>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32" name="ZoneTexte 31"/>
          <p:cNvSpPr txBox="1"/>
          <p:nvPr/>
        </p:nvSpPr>
        <p:spPr>
          <a:xfrm>
            <a:off x="785786" y="2285992"/>
            <a:ext cx="357158" cy="461665"/>
          </a:xfrm>
          <a:prstGeom prst="rect">
            <a:avLst/>
          </a:prstGeom>
          <a:noFill/>
        </p:spPr>
        <p:txBody>
          <a:bodyPr wrap="square" rtlCol="0">
            <a:spAutoFit/>
          </a:bodyPr>
          <a:lstStyle/>
          <a:p>
            <a:r>
              <a:rPr lang="fr-MC" sz="2400" b="1" dirty="0" smtClean="0">
                <a:solidFill>
                  <a:srgbClr val="7030A0"/>
                </a:solidFill>
              </a:rPr>
              <a:t>A</a:t>
            </a:r>
            <a:endParaRPr lang="fr-FR" sz="2400" b="1" dirty="0">
              <a:solidFill>
                <a:srgbClr val="7030A0"/>
              </a:solidFill>
            </a:endParaRPr>
          </a:p>
        </p:txBody>
      </p:sp>
      <p:sp>
        <p:nvSpPr>
          <p:cNvPr id="33" name="ZoneTexte 32"/>
          <p:cNvSpPr txBox="1"/>
          <p:nvPr/>
        </p:nvSpPr>
        <p:spPr>
          <a:xfrm>
            <a:off x="785786" y="3038773"/>
            <a:ext cx="357158" cy="461665"/>
          </a:xfrm>
          <a:prstGeom prst="rect">
            <a:avLst/>
          </a:prstGeom>
          <a:noFill/>
        </p:spPr>
        <p:txBody>
          <a:bodyPr wrap="square" rtlCol="0">
            <a:spAutoFit/>
          </a:bodyPr>
          <a:lstStyle/>
          <a:p>
            <a:r>
              <a:rPr lang="fr-MC" sz="2400" b="1" dirty="0" smtClean="0">
                <a:solidFill>
                  <a:srgbClr val="7030A0"/>
                </a:solidFill>
              </a:rPr>
              <a:t>B</a:t>
            </a:r>
            <a:endParaRPr lang="fr-FR" sz="2400" b="1" dirty="0">
              <a:solidFill>
                <a:srgbClr val="7030A0"/>
              </a:solidFill>
            </a:endParaRPr>
          </a:p>
        </p:txBody>
      </p:sp>
      <p:sp>
        <p:nvSpPr>
          <p:cNvPr id="34" name="ZoneTexte 33"/>
          <p:cNvSpPr txBox="1"/>
          <p:nvPr/>
        </p:nvSpPr>
        <p:spPr>
          <a:xfrm>
            <a:off x="714348" y="4714884"/>
            <a:ext cx="357158" cy="461665"/>
          </a:xfrm>
          <a:prstGeom prst="rect">
            <a:avLst/>
          </a:prstGeom>
          <a:noFill/>
        </p:spPr>
        <p:txBody>
          <a:bodyPr wrap="square" rtlCol="0">
            <a:spAutoFit/>
          </a:bodyPr>
          <a:lstStyle/>
          <a:p>
            <a:r>
              <a:rPr lang="fr-MC" sz="2400" b="1" dirty="0" smtClean="0">
                <a:solidFill>
                  <a:srgbClr val="7030A0"/>
                </a:solidFill>
              </a:rPr>
              <a:t>C</a:t>
            </a:r>
            <a:endParaRPr lang="fr-FR" sz="2400" b="1" dirty="0">
              <a:solidFill>
                <a:srgbClr val="7030A0"/>
              </a:solidFill>
            </a:endParaRPr>
          </a:p>
        </p:txBody>
      </p:sp>
      <p:sp>
        <p:nvSpPr>
          <p:cNvPr id="35" name="ZoneTexte 34"/>
          <p:cNvSpPr txBox="1"/>
          <p:nvPr/>
        </p:nvSpPr>
        <p:spPr>
          <a:xfrm>
            <a:off x="714348" y="5539103"/>
            <a:ext cx="357158" cy="461665"/>
          </a:xfrm>
          <a:prstGeom prst="rect">
            <a:avLst/>
          </a:prstGeom>
          <a:noFill/>
        </p:spPr>
        <p:txBody>
          <a:bodyPr wrap="square" rtlCol="0">
            <a:spAutoFit/>
          </a:bodyPr>
          <a:lstStyle/>
          <a:p>
            <a:r>
              <a:rPr lang="fr-MC" sz="2400" b="1" dirty="0" smtClean="0">
                <a:solidFill>
                  <a:srgbClr val="7030A0"/>
                </a:solidFill>
              </a:rPr>
              <a:t>D</a:t>
            </a:r>
            <a:endParaRPr lang="fr-FR" sz="2400" b="1" dirty="0">
              <a:solidFill>
                <a:srgbClr val="7030A0"/>
              </a:solidFill>
            </a:endParaRPr>
          </a:p>
        </p:txBody>
      </p:sp>
      <p:sp>
        <p:nvSpPr>
          <p:cNvPr id="36" name="Accolade ouvrante 35"/>
          <p:cNvSpPr/>
          <p:nvPr/>
        </p:nvSpPr>
        <p:spPr>
          <a:xfrm>
            <a:off x="428596" y="2357430"/>
            <a:ext cx="500066" cy="3929090"/>
          </a:xfrm>
          <a:prstGeom prst="leftBrace">
            <a:avLst/>
          </a:prstGeom>
          <a:ln w="28575">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7" name="ZoneTexte 36"/>
          <p:cNvSpPr txBox="1"/>
          <p:nvPr/>
        </p:nvSpPr>
        <p:spPr>
          <a:xfrm>
            <a:off x="-32" y="4110343"/>
            <a:ext cx="571472" cy="461665"/>
          </a:xfrm>
          <a:prstGeom prst="rect">
            <a:avLst/>
          </a:prstGeom>
          <a:noFill/>
        </p:spPr>
        <p:txBody>
          <a:bodyPr wrap="square" rtlCol="0">
            <a:spAutoFit/>
          </a:bodyPr>
          <a:lstStyle/>
          <a:p>
            <a:pPr algn="ctr"/>
            <a:r>
              <a:rPr lang="fr-MC" sz="2400" b="1" dirty="0" smtClean="0">
                <a:solidFill>
                  <a:srgbClr val="7030A0"/>
                </a:solidFill>
              </a:rPr>
              <a:t>X</a:t>
            </a:r>
            <a:endParaRPr lang="fr-FR" sz="2400" b="1" dirty="0">
              <a:solidFill>
                <a:srgbClr val="7030A0"/>
              </a:solidFill>
            </a:endParaRPr>
          </a:p>
        </p:txBody>
      </p:sp>
      <p:sp>
        <p:nvSpPr>
          <p:cNvPr id="38" name="Text Box 14"/>
          <p:cNvSpPr txBox="1">
            <a:spLocks noChangeArrowheads="1"/>
          </p:cNvSpPr>
          <p:nvPr/>
        </p:nvSpPr>
        <p:spPr bwMode="auto">
          <a:xfrm>
            <a:off x="3238494" y="2857496"/>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9" name="Text Box 14"/>
          <p:cNvSpPr txBox="1">
            <a:spLocks noChangeArrowheads="1"/>
          </p:cNvSpPr>
          <p:nvPr/>
        </p:nvSpPr>
        <p:spPr bwMode="auto">
          <a:xfrm>
            <a:off x="3286116" y="5715016"/>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0" name="Text Box 13"/>
          <p:cNvSpPr txBox="1">
            <a:spLocks noChangeArrowheads="1"/>
          </p:cNvSpPr>
          <p:nvPr/>
        </p:nvSpPr>
        <p:spPr bwMode="auto">
          <a:xfrm>
            <a:off x="2428860" y="2786058"/>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1" name="Text Box 13"/>
          <p:cNvSpPr txBox="1">
            <a:spLocks noChangeArrowheads="1"/>
          </p:cNvSpPr>
          <p:nvPr/>
        </p:nvSpPr>
        <p:spPr bwMode="auto">
          <a:xfrm>
            <a:off x="2285984" y="4999054"/>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2" name="ZoneTexte 41"/>
          <p:cNvSpPr txBox="1"/>
          <p:nvPr/>
        </p:nvSpPr>
        <p:spPr>
          <a:xfrm>
            <a:off x="4500594" y="2285992"/>
            <a:ext cx="357158" cy="461665"/>
          </a:xfrm>
          <a:prstGeom prst="rect">
            <a:avLst/>
          </a:prstGeom>
          <a:noFill/>
        </p:spPr>
        <p:txBody>
          <a:bodyPr wrap="square" rtlCol="0">
            <a:spAutoFit/>
          </a:bodyPr>
          <a:lstStyle/>
          <a:p>
            <a:r>
              <a:rPr lang="fr-MC" sz="2400" b="1" dirty="0" smtClean="0">
                <a:solidFill>
                  <a:srgbClr val="00B050"/>
                </a:solidFill>
              </a:rPr>
              <a:t>A</a:t>
            </a:r>
            <a:endParaRPr lang="fr-FR" sz="2400" b="1" dirty="0">
              <a:solidFill>
                <a:srgbClr val="00B050"/>
              </a:solidFill>
            </a:endParaRPr>
          </a:p>
        </p:txBody>
      </p:sp>
      <p:sp>
        <p:nvSpPr>
          <p:cNvPr id="43" name="ZoneTexte 42"/>
          <p:cNvSpPr txBox="1"/>
          <p:nvPr/>
        </p:nvSpPr>
        <p:spPr>
          <a:xfrm>
            <a:off x="4500594" y="3038773"/>
            <a:ext cx="357158" cy="461665"/>
          </a:xfrm>
          <a:prstGeom prst="rect">
            <a:avLst/>
          </a:prstGeom>
          <a:noFill/>
        </p:spPr>
        <p:txBody>
          <a:bodyPr wrap="square" rtlCol="0">
            <a:spAutoFit/>
          </a:bodyPr>
          <a:lstStyle/>
          <a:p>
            <a:r>
              <a:rPr lang="fr-MC" sz="2400" b="1" dirty="0" smtClean="0">
                <a:solidFill>
                  <a:srgbClr val="00B050"/>
                </a:solidFill>
              </a:rPr>
              <a:t>B</a:t>
            </a:r>
            <a:endParaRPr lang="fr-FR" sz="2400" b="1" dirty="0">
              <a:solidFill>
                <a:srgbClr val="00B050"/>
              </a:solidFill>
            </a:endParaRPr>
          </a:p>
        </p:txBody>
      </p:sp>
      <p:sp>
        <p:nvSpPr>
          <p:cNvPr id="44" name="ZoneTexte 43"/>
          <p:cNvSpPr txBox="1"/>
          <p:nvPr/>
        </p:nvSpPr>
        <p:spPr>
          <a:xfrm>
            <a:off x="4429156" y="4714884"/>
            <a:ext cx="357158" cy="461665"/>
          </a:xfrm>
          <a:prstGeom prst="rect">
            <a:avLst/>
          </a:prstGeom>
          <a:noFill/>
        </p:spPr>
        <p:txBody>
          <a:bodyPr wrap="square" rtlCol="0">
            <a:spAutoFit/>
          </a:bodyPr>
          <a:lstStyle/>
          <a:p>
            <a:r>
              <a:rPr lang="fr-MC" sz="2400" b="1" dirty="0" smtClean="0">
                <a:solidFill>
                  <a:srgbClr val="00B050"/>
                </a:solidFill>
              </a:rPr>
              <a:t>C</a:t>
            </a:r>
            <a:endParaRPr lang="fr-FR" sz="2400" b="1" dirty="0">
              <a:solidFill>
                <a:srgbClr val="00B050"/>
              </a:solidFill>
            </a:endParaRPr>
          </a:p>
        </p:txBody>
      </p:sp>
      <p:sp>
        <p:nvSpPr>
          <p:cNvPr id="45" name="ZoneTexte 44"/>
          <p:cNvSpPr txBox="1"/>
          <p:nvPr/>
        </p:nvSpPr>
        <p:spPr>
          <a:xfrm>
            <a:off x="4429156" y="5539103"/>
            <a:ext cx="357158" cy="461665"/>
          </a:xfrm>
          <a:prstGeom prst="rect">
            <a:avLst/>
          </a:prstGeom>
          <a:noFill/>
        </p:spPr>
        <p:txBody>
          <a:bodyPr wrap="square" rtlCol="0">
            <a:spAutoFit/>
          </a:bodyPr>
          <a:lstStyle/>
          <a:p>
            <a:r>
              <a:rPr lang="fr-MC" sz="2400" b="1" dirty="0" smtClean="0">
                <a:solidFill>
                  <a:srgbClr val="00B050"/>
                </a:solidFill>
              </a:rPr>
              <a:t>D</a:t>
            </a:r>
            <a:endParaRPr lang="fr-FR" sz="2400" b="1" dirty="0">
              <a:solidFill>
                <a:srgbClr val="00B050"/>
              </a:solidFill>
            </a:endParaRPr>
          </a:p>
        </p:txBody>
      </p:sp>
      <p:sp>
        <p:nvSpPr>
          <p:cNvPr id="46" name="ZoneTexte 45"/>
          <p:cNvSpPr txBox="1"/>
          <p:nvPr/>
        </p:nvSpPr>
        <p:spPr>
          <a:xfrm>
            <a:off x="4357686" y="3929066"/>
            <a:ext cx="642942" cy="461665"/>
          </a:xfrm>
          <a:prstGeom prst="rect">
            <a:avLst/>
          </a:prstGeom>
          <a:noFill/>
        </p:spPr>
        <p:txBody>
          <a:bodyPr wrap="square" rtlCol="0">
            <a:spAutoFit/>
          </a:bodyPr>
          <a:lstStyle/>
          <a:p>
            <a:r>
              <a:rPr lang="fr-MC" sz="2400" b="1" dirty="0" smtClean="0">
                <a:solidFill>
                  <a:srgbClr val="00B050"/>
                </a:solidFill>
                <a:sym typeface="Symbol"/>
              </a:rPr>
              <a:t></a:t>
            </a:r>
            <a:endParaRPr lang="fr-FR" sz="2400" b="1" dirty="0">
              <a:solidFill>
                <a:srgbClr val="00B050"/>
              </a:solidFill>
            </a:endParaRPr>
          </a:p>
        </p:txBody>
      </p:sp>
      <p:sp>
        <p:nvSpPr>
          <p:cNvPr id="47" name="Accolade fermante 46"/>
          <p:cNvSpPr/>
          <p:nvPr/>
        </p:nvSpPr>
        <p:spPr>
          <a:xfrm>
            <a:off x="4786346" y="2143116"/>
            <a:ext cx="642942" cy="4000528"/>
          </a:xfrm>
          <a:prstGeom prst="rightBrace">
            <a:avLst/>
          </a:prstGeom>
          <a:ln w="28575">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8" name="ZoneTexte 47"/>
          <p:cNvSpPr txBox="1"/>
          <p:nvPr/>
        </p:nvSpPr>
        <p:spPr>
          <a:xfrm>
            <a:off x="5286412" y="3896029"/>
            <a:ext cx="571472" cy="461665"/>
          </a:xfrm>
          <a:prstGeom prst="rect">
            <a:avLst/>
          </a:prstGeom>
          <a:noFill/>
        </p:spPr>
        <p:txBody>
          <a:bodyPr wrap="square" rtlCol="0">
            <a:spAutoFit/>
          </a:bodyPr>
          <a:lstStyle/>
          <a:p>
            <a:pPr algn="ctr"/>
            <a:r>
              <a:rPr lang="fr-MC" sz="2400" b="1" dirty="0" smtClean="0">
                <a:solidFill>
                  <a:srgbClr val="00B050"/>
                </a:solidFill>
              </a:rPr>
              <a:t>Y</a:t>
            </a:r>
            <a:endParaRPr lang="fr-FR" sz="2400" b="1" dirty="0">
              <a:solidFill>
                <a:srgbClr val="00B050"/>
              </a:solidFill>
            </a:endParaRPr>
          </a:p>
        </p:txBody>
      </p:sp>
      <p:graphicFrame>
        <p:nvGraphicFramePr>
          <p:cNvPr id="49" name="Objet 48"/>
          <p:cNvGraphicFramePr>
            <a:graphicFrameLocks noChangeAspect="1"/>
          </p:cNvGraphicFramePr>
          <p:nvPr/>
        </p:nvGraphicFramePr>
        <p:xfrm>
          <a:off x="5511770" y="2428868"/>
          <a:ext cx="3632230" cy="1549712"/>
        </p:xfrm>
        <a:graphic>
          <a:graphicData uri="http://schemas.openxmlformats.org/presentationml/2006/ole">
            <p:oleObj spid="_x0000_s428033" name="Équation" r:id="rId3" imgW="2260440" imgH="914400" progId="Equation.3">
              <p:embed/>
            </p:oleObj>
          </a:graphicData>
        </a:graphic>
      </p:graphicFrame>
    </p:spTree>
  </p:cSld>
  <p:clrMapOvr>
    <a:masterClrMapping/>
  </p:clrMapOvr>
  <p:transition advTm="15000"/>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a:t>
            </a:r>
            <a:endParaRPr lang="fr-FR" sz="2800" b="1" dirty="0">
              <a:solidFill>
                <a:srgbClr val="0070C0"/>
              </a:solidFill>
            </a:endParaRPr>
          </a:p>
          <a:p>
            <a:pPr algn="ctr"/>
            <a:endParaRPr lang="fr-FR" dirty="0"/>
          </a:p>
        </p:txBody>
      </p:sp>
      <p:sp>
        <p:nvSpPr>
          <p:cNvPr id="5" name="ZoneTexte 4"/>
          <p:cNvSpPr txBox="1"/>
          <p:nvPr/>
        </p:nvSpPr>
        <p:spPr>
          <a:xfrm>
            <a:off x="0" y="1357298"/>
            <a:ext cx="9144000" cy="430887"/>
          </a:xfrm>
          <a:prstGeom prst="rect">
            <a:avLst/>
          </a:prstGeom>
          <a:noFill/>
        </p:spPr>
        <p:txBody>
          <a:bodyPr wrap="square" rtlCol="0">
            <a:spAutoFit/>
          </a:bodyPr>
          <a:lstStyle/>
          <a:p>
            <a:r>
              <a:rPr lang="fr-FR" sz="2200" dirty="0">
                <a:solidFill>
                  <a:srgbClr val="002060"/>
                </a:solidFill>
                <a:latin typeface="Times New Roman" pitchFamily="18" charset="0"/>
                <a:cs typeface="Times New Roman" pitchFamily="18" charset="0"/>
              </a:rPr>
              <a:t>Trouvez la matrice de transition </a:t>
            </a:r>
            <a:r>
              <a:rPr lang="fr-FR" sz="2200" dirty="0">
                <a:solidFill>
                  <a:srgbClr val="002060"/>
                </a:solidFill>
                <a:latin typeface="Times New Roman" pitchFamily="18" charset="0"/>
                <a:cs typeface="Times New Roman" pitchFamily="18" charset="0"/>
                <a:sym typeface="Symbol"/>
              </a:rPr>
              <a:t>  et dites si ce canal est symétrique</a:t>
            </a:r>
            <a:r>
              <a:rPr lang="fr-FR" sz="2200" dirty="0">
                <a:solidFill>
                  <a:srgbClr val="002060"/>
                </a:solidFill>
                <a:latin typeface="Times New Roman" pitchFamily="18" charset="0"/>
                <a:cs typeface="Times New Roman" pitchFamily="18" charset="0"/>
              </a:rPr>
              <a:t>:</a:t>
            </a:r>
          </a:p>
        </p:txBody>
      </p:sp>
      <p:sp>
        <p:nvSpPr>
          <p:cNvPr id="6" name="Espace réservé du numéro de diapositive 5"/>
          <p:cNvSpPr>
            <a:spLocks noGrp="1"/>
          </p:cNvSpPr>
          <p:nvPr>
            <p:ph type="sldNum" sz="quarter" idx="12"/>
          </p:nvPr>
        </p:nvSpPr>
        <p:spPr/>
        <p:txBody>
          <a:bodyPr/>
          <a:lstStyle/>
          <a:p>
            <a:fld id="{F39E19B8-B707-45A9-818F-56E77DE860CA}" type="slidenum">
              <a:rPr lang="fr-FR" smtClean="0"/>
              <a:pPr/>
              <a:t>35</a:t>
            </a:fld>
            <a:endParaRPr lang="fr-FR"/>
          </a:p>
        </p:txBody>
      </p:sp>
      <p:pic>
        <p:nvPicPr>
          <p:cNvPr id="69633" name="Picture 1"/>
          <p:cNvPicPr>
            <a:picLocks noChangeAspect="1" noChangeArrowheads="1"/>
          </p:cNvPicPr>
          <p:nvPr/>
        </p:nvPicPr>
        <p:blipFill>
          <a:blip r:embed="rId3"/>
          <a:srcRect/>
          <a:stretch>
            <a:fillRect/>
          </a:stretch>
        </p:blipFill>
        <p:spPr bwMode="auto">
          <a:xfrm>
            <a:off x="-32" y="1857364"/>
            <a:ext cx="4238655" cy="4214842"/>
          </a:xfrm>
          <a:prstGeom prst="rect">
            <a:avLst/>
          </a:prstGeom>
          <a:noFill/>
          <a:ln w="9525">
            <a:noFill/>
            <a:miter lim="800000"/>
            <a:headEnd/>
            <a:tailEnd/>
          </a:ln>
          <a:effectLst/>
        </p:spPr>
      </p:pic>
      <p:sp>
        <p:nvSpPr>
          <p:cNvPr id="8" name="ZoneTexte 7"/>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graphicFrame>
        <p:nvGraphicFramePr>
          <p:cNvPr id="7" name="Objet 6"/>
          <p:cNvGraphicFramePr>
            <a:graphicFrameLocks noChangeAspect="1"/>
          </p:cNvGraphicFramePr>
          <p:nvPr/>
        </p:nvGraphicFramePr>
        <p:xfrm>
          <a:off x="3803650" y="3073400"/>
          <a:ext cx="4911754" cy="2273208"/>
        </p:xfrm>
        <a:graphic>
          <a:graphicData uri="http://schemas.openxmlformats.org/presentationml/2006/ole">
            <p:oleObj spid="_x0000_s427009" name="Équation" r:id="rId4" imgW="1536480" imgH="711000" progId="Equation.3">
              <p:embed/>
            </p:oleObj>
          </a:graphicData>
        </a:graphic>
      </p:graphicFrame>
    </p:spTree>
  </p:cSld>
  <p:clrMapOvr>
    <a:masterClrMapping/>
  </p:clrMapOvr>
  <p:transition advTm="15000"/>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a:t>
            </a:r>
            <a:endParaRPr lang="fr-FR" sz="2800" b="1" dirty="0">
              <a:solidFill>
                <a:srgbClr val="0070C0"/>
              </a:solidFill>
            </a:endParaRPr>
          </a:p>
          <a:p>
            <a:pPr algn="ctr"/>
            <a:endParaRPr lang="fr-FR" dirty="0"/>
          </a:p>
        </p:txBody>
      </p:sp>
      <p:sp>
        <p:nvSpPr>
          <p:cNvPr id="5" name="ZoneTexte 4"/>
          <p:cNvSpPr txBox="1"/>
          <p:nvPr/>
        </p:nvSpPr>
        <p:spPr>
          <a:xfrm>
            <a:off x="0" y="1214422"/>
            <a:ext cx="9144000" cy="1107996"/>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Il s’agit de la mise en cascade de deux canaux, le premier est  binaire symétrique et le second à effacement. Trouvez la matrice de transition </a:t>
            </a:r>
            <a:r>
              <a:rPr lang="fr-FR" sz="2200" dirty="0">
                <a:solidFill>
                  <a:srgbClr val="002060"/>
                </a:solidFill>
                <a:latin typeface="Times New Roman" pitchFamily="18" charset="0"/>
                <a:cs typeface="Times New Roman" pitchFamily="18" charset="0"/>
                <a:sym typeface="Symbol"/>
              </a:rPr>
              <a:t>  générale et dites si le canal est symétrique</a:t>
            </a:r>
            <a:r>
              <a:rPr lang="fr-FR" sz="2200" dirty="0">
                <a:solidFill>
                  <a:srgbClr val="002060"/>
                </a:solidFill>
                <a:latin typeface="Times New Roman" pitchFamily="18" charset="0"/>
                <a:cs typeface="Times New Roman" pitchFamily="18" charset="0"/>
              </a:rPr>
              <a:t>:</a:t>
            </a:r>
          </a:p>
        </p:txBody>
      </p:sp>
      <p:sp>
        <p:nvSpPr>
          <p:cNvPr id="6" name="Espace réservé du numéro de diapositive 5"/>
          <p:cNvSpPr>
            <a:spLocks noGrp="1"/>
          </p:cNvSpPr>
          <p:nvPr>
            <p:ph type="sldNum" sz="quarter" idx="12"/>
          </p:nvPr>
        </p:nvSpPr>
        <p:spPr/>
        <p:txBody>
          <a:bodyPr/>
          <a:lstStyle/>
          <a:p>
            <a:fld id="{F39E19B8-B707-45A9-818F-56E77DE860CA}" type="slidenum">
              <a:rPr lang="fr-FR" smtClean="0"/>
              <a:pPr/>
              <a:t>36</a:t>
            </a:fld>
            <a:endParaRPr lang="fr-FR"/>
          </a:p>
        </p:txBody>
      </p:sp>
      <p:sp>
        <p:nvSpPr>
          <p:cNvPr id="7" name="ZoneTexte 6"/>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61" name="ZoneTexte 60"/>
          <p:cNvSpPr txBox="1"/>
          <p:nvPr/>
        </p:nvSpPr>
        <p:spPr>
          <a:xfrm>
            <a:off x="0" y="3214686"/>
            <a:ext cx="642942" cy="461665"/>
          </a:xfrm>
          <a:prstGeom prst="rect">
            <a:avLst/>
          </a:prstGeom>
          <a:noFill/>
        </p:spPr>
        <p:txBody>
          <a:bodyPr wrap="square" rtlCol="0">
            <a:spAutoFit/>
          </a:bodyPr>
          <a:lstStyle/>
          <a:p>
            <a:r>
              <a:rPr lang="fr-MC" sz="2400" b="1" dirty="0" smtClean="0">
                <a:solidFill>
                  <a:srgbClr val="7030A0"/>
                </a:solidFill>
              </a:rPr>
              <a:t>X</a:t>
            </a:r>
            <a:endParaRPr lang="fr-FR" sz="2400" b="1" dirty="0">
              <a:solidFill>
                <a:srgbClr val="7030A0"/>
              </a:solidFill>
            </a:endParaRPr>
          </a:p>
        </p:txBody>
      </p:sp>
      <p:cxnSp>
        <p:nvCxnSpPr>
          <p:cNvPr id="62" name="Connecteur droit avec flèche 61"/>
          <p:cNvCxnSpPr/>
          <p:nvPr/>
        </p:nvCxnSpPr>
        <p:spPr>
          <a:xfrm>
            <a:off x="857224" y="2714620"/>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3" name="Connecteur droit avec flèche 62"/>
          <p:cNvCxnSpPr/>
          <p:nvPr/>
        </p:nvCxnSpPr>
        <p:spPr>
          <a:xfrm>
            <a:off x="857224" y="4284668"/>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4" name="Connecteur droit avec flèche 63"/>
          <p:cNvCxnSpPr/>
          <p:nvPr/>
        </p:nvCxnSpPr>
        <p:spPr>
          <a:xfrm flipV="1">
            <a:off x="857224" y="2786058"/>
            <a:ext cx="3286148"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65" name="Connecteur droit avec flèche 64"/>
          <p:cNvCxnSpPr/>
          <p:nvPr/>
        </p:nvCxnSpPr>
        <p:spPr>
          <a:xfrm>
            <a:off x="857224" y="2714620"/>
            <a:ext cx="3214710"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66" name="Text Box 13"/>
          <p:cNvSpPr txBox="1">
            <a:spLocks noChangeArrowheads="1"/>
          </p:cNvSpPr>
          <p:nvPr/>
        </p:nvSpPr>
        <p:spPr bwMode="auto">
          <a:xfrm>
            <a:off x="2571736" y="3500438"/>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7" name="Text Box 14"/>
          <p:cNvSpPr txBox="1">
            <a:spLocks noChangeArrowheads="1"/>
          </p:cNvSpPr>
          <p:nvPr/>
        </p:nvSpPr>
        <p:spPr bwMode="auto">
          <a:xfrm>
            <a:off x="2500298" y="4286256"/>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8" name="Text Box 14"/>
          <p:cNvSpPr txBox="1">
            <a:spLocks noChangeArrowheads="1"/>
          </p:cNvSpPr>
          <p:nvPr/>
        </p:nvSpPr>
        <p:spPr bwMode="auto">
          <a:xfrm>
            <a:off x="2571736" y="2214554"/>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9" name="Text Box 13"/>
          <p:cNvSpPr txBox="1">
            <a:spLocks noChangeArrowheads="1"/>
          </p:cNvSpPr>
          <p:nvPr/>
        </p:nvSpPr>
        <p:spPr bwMode="auto">
          <a:xfrm>
            <a:off x="2571736" y="2928934"/>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70" name="ZoneTexte 69"/>
          <p:cNvSpPr txBox="1"/>
          <p:nvPr/>
        </p:nvSpPr>
        <p:spPr>
          <a:xfrm>
            <a:off x="8215338" y="3214686"/>
            <a:ext cx="500066" cy="461665"/>
          </a:xfrm>
          <a:prstGeom prst="rect">
            <a:avLst/>
          </a:prstGeom>
          <a:noFill/>
        </p:spPr>
        <p:txBody>
          <a:bodyPr wrap="square" rtlCol="0">
            <a:spAutoFit/>
          </a:bodyPr>
          <a:lstStyle/>
          <a:p>
            <a:r>
              <a:rPr lang="fr-FR" sz="2400" b="1" dirty="0" smtClean="0">
                <a:solidFill>
                  <a:srgbClr val="FF0000"/>
                </a:solidFill>
              </a:rPr>
              <a:t>Y</a:t>
            </a:r>
            <a:endParaRPr lang="fr-FR" sz="2400" b="1" dirty="0">
              <a:solidFill>
                <a:srgbClr val="FF0000"/>
              </a:solidFill>
            </a:endParaRPr>
          </a:p>
        </p:txBody>
      </p:sp>
      <p:cxnSp>
        <p:nvCxnSpPr>
          <p:cNvPr id="72" name="Connecteur droit avec flèche 71"/>
          <p:cNvCxnSpPr/>
          <p:nvPr/>
        </p:nvCxnSpPr>
        <p:spPr>
          <a:xfrm>
            <a:off x="4357686" y="2670112"/>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3" name="Connecteur droit avec flèche 72"/>
          <p:cNvCxnSpPr/>
          <p:nvPr/>
        </p:nvCxnSpPr>
        <p:spPr>
          <a:xfrm>
            <a:off x="4286248" y="4286256"/>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flipV="1">
            <a:off x="4286248" y="3528956"/>
            <a:ext cx="3286148" cy="685862"/>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75" name="Connecteur droit avec flèche 74"/>
          <p:cNvCxnSpPr/>
          <p:nvPr/>
        </p:nvCxnSpPr>
        <p:spPr>
          <a:xfrm>
            <a:off x="4429124" y="2670112"/>
            <a:ext cx="3143272" cy="787406"/>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76" name="Text Box 13"/>
          <p:cNvSpPr txBox="1">
            <a:spLocks noChangeArrowheads="1"/>
          </p:cNvSpPr>
          <p:nvPr/>
        </p:nvSpPr>
        <p:spPr bwMode="auto">
          <a:xfrm>
            <a:off x="5715008" y="3528956"/>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fr-MC" sz="2400" b="1" dirty="0" smtClean="0">
                <a:solidFill>
                  <a:srgbClr val="C00000"/>
                </a:solidFill>
                <a:latin typeface="Calibri" pitchFamily="34" charset="0"/>
                <a:cs typeface="Arial" pitchFamily="34" charset="0"/>
              </a:rPr>
              <a:t>q</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77" name="Text Box 14"/>
          <p:cNvSpPr txBox="1">
            <a:spLocks noChangeArrowheads="1"/>
          </p:cNvSpPr>
          <p:nvPr/>
        </p:nvSpPr>
        <p:spPr bwMode="auto">
          <a:xfrm>
            <a:off x="5667386" y="2243072"/>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1-q</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78" name="Text Box 13"/>
          <p:cNvSpPr txBox="1">
            <a:spLocks noChangeArrowheads="1"/>
          </p:cNvSpPr>
          <p:nvPr/>
        </p:nvSpPr>
        <p:spPr bwMode="auto">
          <a:xfrm>
            <a:off x="5715008" y="2955870"/>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fr-MC" sz="2400" b="1" dirty="0" smtClean="0">
                <a:solidFill>
                  <a:srgbClr val="C00000"/>
                </a:solidFill>
                <a:latin typeface="Calibri" pitchFamily="34" charset="0"/>
                <a:cs typeface="Arial" pitchFamily="34" charset="0"/>
              </a:rPr>
              <a:t>q</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80" name="ZoneTexte 79"/>
          <p:cNvSpPr txBox="1"/>
          <p:nvPr/>
        </p:nvSpPr>
        <p:spPr>
          <a:xfrm>
            <a:off x="7643834" y="2357430"/>
            <a:ext cx="857256" cy="461665"/>
          </a:xfrm>
          <a:prstGeom prst="rect">
            <a:avLst/>
          </a:prstGeom>
          <a:noFill/>
        </p:spPr>
        <p:txBody>
          <a:bodyPr wrap="square" rtlCol="0">
            <a:spAutoFit/>
          </a:bodyPr>
          <a:lstStyle/>
          <a:p>
            <a:r>
              <a:rPr lang="fr-MC" sz="2400" b="1" dirty="0" smtClean="0">
                <a:solidFill>
                  <a:srgbClr val="C00000"/>
                </a:solidFill>
              </a:rPr>
              <a:t>Y=0</a:t>
            </a:r>
            <a:endParaRPr lang="fr-FR" sz="2400" b="1" dirty="0">
              <a:solidFill>
                <a:srgbClr val="C00000"/>
              </a:solidFill>
            </a:endParaRPr>
          </a:p>
        </p:txBody>
      </p:sp>
      <p:sp>
        <p:nvSpPr>
          <p:cNvPr id="81" name="ZoneTexte 80"/>
          <p:cNvSpPr txBox="1"/>
          <p:nvPr/>
        </p:nvSpPr>
        <p:spPr>
          <a:xfrm>
            <a:off x="7643834" y="4171898"/>
            <a:ext cx="857256" cy="461665"/>
          </a:xfrm>
          <a:prstGeom prst="rect">
            <a:avLst/>
          </a:prstGeom>
          <a:noFill/>
        </p:spPr>
        <p:txBody>
          <a:bodyPr wrap="square" rtlCol="0">
            <a:spAutoFit/>
          </a:bodyPr>
          <a:lstStyle/>
          <a:p>
            <a:r>
              <a:rPr lang="fr-MC" sz="2400" b="1" dirty="0" smtClean="0">
                <a:solidFill>
                  <a:srgbClr val="C00000"/>
                </a:solidFill>
              </a:rPr>
              <a:t>Y=1</a:t>
            </a:r>
            <a:endParaRPr lang="fr-FR" sz="2400" b="1" dirty="0">
              <a:solidFill>
                <a:srgbClr val="C00000"/>
              </a:solidFill>
            </a:endParaRPr>
          </a:p>
        </p:txBody>
      </p:sp>
      <p:sp>
        <p:nvSpPr>
          <p:cNvPr id="82" name="ZoneTexte 81"/>
          <p:cNvSpPr txBox="1"/>
          <p:nvPr/>
        </p:nvSpPr>
        <p:spPr>
          <a:xfrm>
            <a:off x="7572396" y="3243204"/>
            <a:ext cx="642942" cy="461665"/>
          </a:xfrm>
          <a:prstGeom prst="rect">
            <a:avLst/>
          </a:prstGeom>
          <a:noFill/>
        </p:spPr>
        <p:txBody>
          <a:bodyPr wrap="square" rtlCol="0">
            <a:spAutoFit/>
          </a:bodyPr>
          <a:lstStyle/>
          <a:p>
            <a:r>
              <a:rPr lang="fr-MC" sz="2400" b="1" dirty="0" smtClean="0">
                <a:solidFill>
                  <a:srgbClr val="C00000"/>
                </a:solidFill>
                <a:sym typeface="Symbol"/>
              </a:rPr>
              <a:t>Y=</a:t>
            </a:r>
            <a:endParaRPr lang="fr-FR" sz="2400" b="1" dirty="0">
              <a:solidFill>
                <a:srgbClr val="C00000"/>
              </a:solidFill>
            </a:endParaRPr>
          </a:p>
        </p:txBody>
      </p:sp>
      <p:sp>
        <p:nvSpPr>
          <p:cNvPr id="84" name="Text Box 14"/>
          <p:cNvSpPr txBox="1">
            <a:spLocks noChangeArrowheads="1"/>
          </p:cNvSpPr>
          <p:nvPr/>
        </p:nvSpPr>
        <p:spPr bwMode="auto">
          <a:xfrm>
            <a:off x="5643570" y="4214818"/>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1-q</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7" name="ZoneTexte 26"/>
          <p:cNvSpPr txBox="1"/>
          <p:nvPr/>
        </p:nvSpPr>
        <p:spPr>
          <a:xfrm>
            <a:off x="4071934" y="3214686"/>
            <a:ext cx="642942" cy="461665"/>
          </a:xfrm>
          <a:prstGeom prst="rect">
            <a:avLst/>
          </a:prstGeom>
          <a:noFill/>
        </p:spPr>
        <p:txBody>
          <a:bodyPr wrap="square" rtlCol="0">
            <a:spAutoFit/>
          </a:bodyPr>
          <a:lstStyle/>
          <a:p>
            <a:r>
              <a:rPr lang="fr-MC" sz="2400" b="1" dirty="0" smtClean="0">
                <a:solidFill>
                  <a:schemeClr val="accent3">
                    <a:lumMod val="50000"/>
                  </a:schemeClr>
                </a:solidFill>
              </a:rPr>
              <a:t>W</a:t>
            </a:r>
            <a:endParaRPr lang="fr-FR" sz="2400" b="1" dirty="0">
              <a:solidFill>
                <a:schemeClr val="accent3">
                  <a:lumMod val="50000"/>
                </a:schemeClr>
              </a:solidFill>
            </a:endParaRPr>
          </a:p>
        </p:txBody>
      </p:sp>
      <p:sp>
        <p:nvSpPr>
          <p:cNvPr id="28" name="ZoneTexte 27"/>
          <p:cNvSpPr txBox="1"/>
          <p:nvPr/>
        </p:nvSpPr>
        <p:spPr>
          <a:xfrm>
            <a:off x="0" y="4857760"/>
            <a:ext cx="9144000" cy="1785104"/>
          </a:xfrm>
          <a:prstGeom prst="rect">
            <a:avLst/>
          </a:prstGeom>
          <a:noFill/>
        </p:spPr>
        <p:txBody>
          <a:bodyPr wrap="square" rtlCol="0">
            <a:spAutoFit/>
          </a:bodyPr>
          <a:lstStyle/>
          <a:p>
            <a:r>
              <a:rPr lang="fr-MC" sz="2200" dirty="0" smtClean="0">
                <a:solidFill>
                  <a:srgbClr val="7030A0"/>
                </a:solidFill>
              </a:rPr>
              <a:t>P(W=0)=P(X=0)*(1-p)+P(X=1)*p   ;  P(W=1)=P(X=0)*p + P(X=1)*(1-p)</a:t>
            </a:r>
          </a:p>
          <a:p>
            <a:r>
              <a:rPr lang="fr-MC" sz="2200" dirty="0" smtClean="0">
                <a:solidFill>
                  <a:srgbClr val="002060"/>
                </a:solidFill>
              </a:rPr>
              <a:t>P(Y=0)=P(W=0)*(1-q)  ; P(Y=</a:t>
            </a:r>
            <a:r>
              <a:rPr lang="fr-MC" sz="2200" dirty="0" smtClean="0">
                <a:solidFill>
                  <a:srgbClr val="002060"/>
                </a:solidFill>
                <a:sym typeface="Symbol"/>
              </a:rPr>
              <a:t>)=P(W=0)*q+P(W=1)*q ; P(Y=1)=P(W=1)*(1-q)</a:t>
            </a:r>
          </a:p>
          <a:p>
            <a:endParaRPr lang="fr-MC" sz="2200" dirty="0" smtClean="0">
              <a:sym typeface="Symbol"/>
            </a:endParaRPr>
          </a:p>
          <a:p>
            <a:r>
              <a:rPr lang="fr-MC" sz="2200" dirty="0" smtClean="0">
                <a:solidFill>
                  <a:srgbClr val="0070C0"/>
                </a:solidFill>
                <a:sym typeface="Symbol"/>
              </a:rPr>
              <a:t>Ensuite je remplace P(W=0) et P(W=1) par leurs expressions dans l’expression de P(Y).       </a:t>
            </a:r>
            <a:r>
              <a:rPr lang="fr-MC" sz="2200" dirty="0" smtClean="0">
                <a:solidFill>
                  <a:srgbClr val="C00000"/>
                </a:solidFill>
                <a:sym typeface="Symbol"/>
              </a:rPr>
              <a:t>Comme ça je trouve ma matricer globale</a:t>
            </a:r>
            <a:endParaRPr lang="fr-FR" sz="2200" dirty="0">
              <a:solidFill>
                <a:srgbClr val="C00000"/>
              </a:solidFill>
            </a:endParaRPr>
          </a:p>
        </p:txBody>
      </p:sp>
      <p:sp>
        <p:nvSpPr>
          <p:cNvPr id="29" name="ZoneTexte 28"/>
          <p:cNvSpPr txBox="1"/>
          <p:nvPr/>
        </p:nvSpPr>
        <p:spPr>
          <a:xfrm>
            <a:off x="214314" y="2428868"/>
            <a:ext cx="928662" cy="461665"/>
          </a:xfrm>
          <a:prstGeom prst="rect">
            <a:avLst/>
          </a:prstGeom>
          <a:noFill/>
        </p:spPr>
        <p:txBody>
          <a:bodyPr wrap="square" rtlCol="0">
            <a:spAutoFit/>
          </a:bodyPr>
          <a:lstStyle/>
          <a:p>
            <a:r>
              <a:rPr lang="fr-MC" sz="2400" b="1" dirty="0" smtClean="0">
                <a:solidFill>
                  <a:srgbClr val="7030A0"/>
                </a:solidFill>
              </a:rPr>
              <a:t>X=0</a:t>
            </a:r>
            <a:endParaRPr lang="fr-FR" sz="2400" b="1" dirty="0">
              <a:solidFill>
                <a:srgbClr val="7030A0"/>
              </a:solidFill>
            </a:endParaRPr>
          </a:p>
        </p:txBody>
      </p:sp>
      <p:sp>
        <p:nvSpPr>
          <p:cNvPr id="30" name="ZoneTexte 29"/>
          <p:cNvSpPr txBox="1"/>
          <p:nvPr/>
        </p:nvSpPr>
        <p:spPr>
          <a:xfrm>
            <a:off x="214314" y="4000504"/>
            <a:ext cx="928662" cy="461665"/>
          </a:xfrm>
          <a:prstGeom prst="rect">
            <a:avLst/>
          </a:prstGeom>
          <a:noFill/>
        </p:spPr>
        <p:txBody>
          <a:bodyPr wrap="square" rtlCol="0">
            <a:spAutoFit/>
          </a:bodyPr>
          <a:lstStyle/>
          <a:p>
            <a:r>
              <a:rPr lang="fr-MC" sz="2400" b="1" dirty="0" smtClean="0">
                <a:solidFill>
                  <a:srgbClr val="7030A0"/>
                </a:solidFill>
              </a:rPr>
              <a:t>X=1</a:t>
            </a:r>
            <a:endParaRPr lang="fr-FR" sz="2400" b="1" dirty="0">
              <a:solidFill>
                <a:srgbClr val="7030A0"/>
              </a:solidFill>
            </a:endParaRPr>
          </a:p>
        </p:txBody>
      </p:sp>
      <p:sp>
        <p:nvSpPr>
          <p:cNvPr id="31" name="ZoneTexte 30"/>
          <p:cNvSpPr txBox="1"/>
          <p:nvPr/>
        </p:nvSpPr>
        <p:spPr>
          <a:xfrm>
            <a:off x="3929090" y="2285992"/>
            <a:ext cx="928662" cy="461665"/>
          </a:xfrm>
          <a:prstGeom prst="rect">
            <a:avLst/>
          </a:prstGeom>
          <a:noFill/>
        </p:spPr>
        <p:txBody>
          <a:bodyPr wrap="square" rtlCol="0">
            <a:spAutoFit/>
          </a:bodyPr>
          <a:lstStyle/>
          <a:p>
            <a:r>
              <a:rPr lang="fr-MC" sz="2400" b="1" dirty="0" smtClean="0">
                <a:solidFill>
                  <a:schemeClr val="accent3">
                    <a:lumMod val="50000"/>
                  </a:schemeClr>
                </a:solidFill>
              </a:rPr>
              <a:t>W=0</a:t>
            </a:r>
            <a:endParaRPr lang="fr-FR" sz="2400" b="1" dirty="0">
              <a:solidFill>
                <a:schemeClr val="accent3">
                  <a:lumMod val="50000"/>
                </a:schemeClr>
              </a:solidFill>
            </a:endParaRPr>
          </a:p>
        </p:txBody>
      </p:sp>
      <p:sp>
        <p:nvSpPr>
          <p:cNvPr id="32" name="ZoneTexte 31"/>
          <p:cNvSpPr txBox="1"/>
          <p:nvPr/>
        </p:nvSpPr>
        <p:spPr>
          <a:xfrm>
            <a:off x="3929058" y="4324657"/>
            <a:ext cx="928662" cy="461665"/>
          </a:xfrm>
          <a:prstGeom prst="rect">
            <a:avLst/>
          </a:prstGeom>
          <a:noFill/>
        </p:spPr>
        <p:txBody>
          <a:bodyPr wrap="square" rtlCol="0">
            <a:spAutoFit/>
          </a:bodyPr>
          <a:lstStyle/>
          <a:p>
            <a:r>
              <a:rPr lang="fr-MC" sz="2400" b="1" dirty="0" smtClean="0">
                <a:solidFill>
                  <a:schemeClr val="accent3">
                    <a:lumMod val="50000"/>
                  </a:schemeClr>
                </a:solidFill>
              </a:rPr>
              <a:t>W=1</a:t>
            </a:r>
            <a:endParaRPr lang="fr-FR" sz="2400" b="1" dirty="0">
              <a:solidFill>
                <a:schemeClr val="accent3">
                  <a:lumMod val="50000"/>
                </a:schemeClr>
              </a:solidFill>
            </a:endParaRPr>
          </a:p>
        </p:txBody>
      </p:sp>
    </p:spTree>
  </p:cSld>
  <p:clrMapOvr>
    <a:masterClrMapping/>
  </p:clrMapOvr>
  <p:transition advTm="15000"/>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37</a:t>
            </a:fld>
            <a:endParaRPr lang="fr-FR"/>
          </a:p>
        </p:txBody>
      </p:sp>
      <p:sp>
        <p:nvSpPr>
          <p:cNvPr id="3" name="ZoneTexte 2"/>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a:t>
            </a:r>
            <a:endParaRPr lang="fr-FR" sz="2800" b="1" dirty="0">
              <a:solidFill>
                <a:srgbClr val="0070C0"/>
              </a:solidFill>
            </a:endParaRPr>
          </a:p>
          <a:p>
            <a:pPr algn="ctr"/>
            <a:endParaRPr lang="fr-FR" dirty="0"/>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5" name="ZoneTexte 4"/>
          <p:cNvSpPr txBox="1"/>
          <p:nvPr/>
        </p:nvSpPr>
        <p:spPr>
          <a:xfrm>
            <a:off x="0" y="1428736"/>
            <a:ext cx="9144000" cy="7540526"/>
          </a:xfrm>
          <a:prstGeom prst="rect">
            <a:avLst/>
          </a:prstGeom>
          <a:noFill/>
        </p:spPr>
        <p:txBody>
          <a:bodyPr wrap="square" rtlCol="0">
            <a:spAutoFit/>
          </a:bodyPr>
          <a:lstStyle/>
          <a:p>
            <a:r>
              <a:rPr lang="fr-MC" sz="2200" dirty="0" smtClean="0">
                <a:solidFill>
                  <a:srgbClr val="7030A0"/>
                </a:solidFill>
              </a:rPr>
              <a:t>P(W=0)=P(X=0)*(1-p)+P(X=1)*p   ;  P(W=1)=P(X=0)*p + P(X=1)*(1-p)</a:t>
            </a:r>
          </a:p>
          <a:p>
            <a:r>
              <a:rPr lang="fr-MC" sz="2200" dirty="0" smtClean="0">
                <a:solidFill>
                  <a:srgbClr val="002060"/>
                </a:solidFill>
              </a:rPr>
              <a:t>P(Y=0)=P(W=0)*(1-q)  ; P(Y=</a:t>
            </a:r>
            <a:r>
              <a:rPr lang="fr-MC" sz="2200" dirty="0" smtClean="0">
                <a:solidFill>
                  <a:srgbClr val="002060"/>
                </a:solidFill>
                <a:sym typeface="Symbol"/>
              </a:rPr>
              <a:t>)=P(W=0)*q+P(W=1)*q ; P(Y=1)=P(W=1)*(1-q</a:t>
            </a:r>
            <a:r>
              <a:rPr lang="fr-MC" sz="2200" dirty="0" smtClean="0">
                <a:solidFill>
                  <a:srgbClr val="002060"/>
                </a:solidFill>
                <a:sym typeface="Symbol"/>
              </a:rPr>
              <a:t>)</a:t>
            </a:r>
          </a:p>
          <a:p>
            <a:endParaRPr lang="fr-MC" sz="2200" dirty="0" smtClean="0">
              <a:solidFill>
                <a:srgbClr val="002060"/>
              </a:solidFill>
              <a:sym typeface="Symbol"/>
            </a:endParaRPr>
          </a:p>
          <a:p>
            <a:r>
              <a:rPr lang="fr-MC" sz="2200" dirty="0" smtClean="0">
                <a:solidFill>
                  <a:srgbClr val="002060"/>
                </a:solidFill>
              </a:rPr>
              <a:t>P(Y=0</a:t>
            </a:r>
            <a:r>
              <a:rPr lang="fr-MC" sz="2200" dirty="0" smtClean="0">
                <a:solidFill>
                  <a:srgbClr val="002060"/>
                </a:solidFill>
              </a:rPr>
              <a:t>)= </a:t>
            </a:r>
            <a:r>
              <a:rPr lang="fr-MC" sz="2200" dirty="0" smtClean="0">
                <a:solidFill>
                  <a:srgbClr val="002060"/>
                </a:solidFill>
              </a:rPr>
              <a:t>P(W=0)*(1-q</a:t>
            </a:r>
            <a:r>
              <a:rPr lang="fr-MC" sz="2200" dirty="0" smtClean="0">
                <a:solidFill>
                  <a:srgbClr val="002060"/>
                </a:solidFill>
              </a:rPr>
              <a:t>)=</a:t>
            </a:r>
          </a:p>
          <a:p>
            <a:r>
              <a:rPr lang="fr-MC" sz="2200" dirty="0" smtClean="0">
                <a:solidFill>
                  <a:srgbClr val="002060"/>
                </a:solidFill>
              </a:rPr>
              <a:t> </a:t>
            </a:r>
            <a:r>
              <a:rPr lang="fr-MC" sz="2200" dirty="0" smtClean="0">
                <a:solidFill>
                  <a:srgbClr val="002060"/>
                </a:solidFill>
              </a:rPr>
              <a:t>          =</a:t>
            </a:r>
            <a:r>
              <a:rPr lang="fr-MC" sz="2200" dirty="0" smtClean="0">
                <a:solidFill>
                  <a:srgbClr val="7030A0"/>
                </a:solidFill>
              </a:rPr>
              <a:t> [P(X=0</a:t>
            </a:r>
            <a:r>
              <a:rPr lang="fr-MC" sz="2200" dirty="0" smtClean="0">
                <a:solidFill>
                  <a:srgbClr val="7030A0"/>
                </a:solidFill>
              </a:rPr>
              <a:t>)*(1-p)+P(X=1)*</a:t>
            </a:r>
            <a:r>
              <a:rPr lang="fr-MC" sz="2200" dirty="0" smtClean="0">
                <a:solidFill>
                  <a:srgbClr val="7030A0"/>
                </a:solidFill>
              </a:rPr>
              <a:t>p]</a:t>
            </a:r>
            <a:r>
              <a:rPr lang="fr-MC" sz="2200" dirty="0" smtClean="0">
                <a:solidFill>
                  <a:srgbClr val="002060"/>
                </a:solidFill>
              </a:rPr>
              <a:t>*(</a:t>
            </a:r>
            <a:r>
              <a:rPr lang="fr-MC" sz="2200" dirty="0" smtClean="0">
                <a:solidFill>
                  <a:srgbClr val="002060"/>
                </a:solidFill>
              </a:rPr>
              <a:t>1-q</a:t>
            </a:r>
            <a:r>
              <a:rPr lang="fr-MC" sz="2200" dirty="0" smtClean="0">
                <a:solidFill>
                  <a:srgbClr val="002060"/>
                </a:solidFill>
              </a:rPr>
              <a:t>) = P(X=0)*(1-p)*(1-q) + P(X=1)*p*(1-q)</a:t>
            </a:r>
          </a:p>
          <a:p>
            <a:endParaRPr lang="fr-MC" sz="2200" dirty="0" smtClean="0">
              <a:solidFill>
                <a:srgbClr val="002060"/>
              </a:solidFill>
            </a:endParaRPr>
          </a:p>
          <a:p>
            <a:endParaRPr lang="fr-MC" sz="2200" dirty="0" smtClean="0">
              <a:solidFill>
                <a:srgbClr val="002060"/>
              </a:solidFill>
            </a:endParaRPr>
          </a:p>
          <a:p>
            <a:r>
              <a:rPr lang="fr-MC" sz="2200" dirty="0" smtClean="0">
                <a:solidFill>
                  <a:srgbClr val="002060"/>
                </a:solidFill>
              </a:rPr>
              <a:t>P(Y=</a:t>
            </a:r>
            <a:r>
              <a:rPr lang="fr-MC" sz="2200" dirty="0" smtClean="0">
                <a:solidFill>
                  <a:srgbClr val="002060"/>
                </a:solidFill>
                <a:sym typeface="Symbol"/>
              </a:rPr>
              <a:t>)=P(W=0)*q+P(W=1)*</a:t>
            </a:r>
            <a:r>
              <a:rPr lang="fr-MC" sz="2200" dirty="0" smtClean="0">
                <a:solidFill>
                  <a:srgbClr val="002060"/>
                </a:solidFill>
                <a:sym typeface="Symbol"/>
              </a:rPr>
              <a:t>q = [</a:t>
            </a:r>
            <a:r>
              <a:rPr lang="fr-MC" sz="2200" dirty="0" smtClean="0">
                <a:solidFill>
                  <a:srgbClr val="7030A0"/>
                </a:solidFill>
              </a:rPr>
              <a:t>P(X=0)*(1-p)+P(X=1)*</a:t>
            </a:r>
            <a:r>
              <a:rPr lang="fr-MC" sz="2200" dirty="0" smtClean="0">
                <a:solidFill>
                  <a:srgbClr val="7030A0"/>
                </a:solidFill>
              </a:rPr>
              <a:t>p]*q +</a:t>
            </a:r>
          </a:p>
          <a:p>
            <a:r>
              <a:rPr lang="fr-MC" sz="2200" dirty="0" smtClean="0">
                <a:solidFill>
                  <a:srgbClr val="7030A0"/>
                </a:solidFill>
              </a:rPr>
              <a:t> </a:t>
            </a:r>
            <a:r>
              <a:rPr lang="fr-MC" sz="2200" dirty="0" smtClean="0">
                <a:solidFill>
                  <a:srgbClr val="7030A0"/>
                </a:solidFill>
              </a:rPr>
              <a:t>                                                       + [</a:t>
            </a:r>
            <a:r>
              <a:rPr lang="fr-MC" sz="2200" dirty="0" smtClean="0">
                <a:solidFill>
                  <a:srgbClr val="7030A0"/>
                </a:solidFill>
              </a:rPr>
              <a:t>P(X=0)*p + P(X=1)*(1-p</a:t>
            </a:r>
            <a:r>
              <a:rPr lang="fr-MC" sz="2200" dirty="0" smtClean="0">
                <a:solidFill>
                  <a:srgbClr val="7030A0"/>
                </a:solidFill>
              </a:rPr>
              <a:t>)]*q = </a:t>
            </a:r>
          </a:p>
          <a:p>
            <a:r>
              <a:rPr lang="fr-MC" sz="2200" dirty="0" smtClean="0">
                <a:solidFill>
                  <a:srgbClr val="7030A0"/>
                </a:solidFill>
              </a:rPr>
              <a:t> </a:t>
            </a:r>
            <a:r>
              <a:rPr lang="fr-MC" sz="2200" dirty="0" smtClean="0">
                <a:solidFill>
                  <a:srgbClr val="7030A0"/>
                </a:solidFill>
              </a:rPr>
              <a:t>                                                 = P(X=0)*[(1-p)*q + p*q] + P(X=1)*[p*q + (1-p)*q]</a:t>
            </a:r>
          </a:p>
          <a:p>
            <a:endParaRPr lang="fr-MC" sz="2200" dirty="0" smtClean="0">
              <a:solidFill>
                <a:srgbClr val="7030A0"/>
              </a:solidFill>
            </a:endParaRPr>
          </a:p>
          <a:p>
            <a:r>
              <a:rPr lang="fr-MC" sz="2200" dirty="0" smtClean="0">
                <a:solidFill>
                  <a:srgbClr val="002060"/>
                </a:solidFill>
                <a:sym typeface="Symbol"/>
              </a:rPr>
              <a:t>P(Y=1)=P(W=1)*(1-q</a:t>
            </a:r>
            <a:r>
              <a:rPr lang="fr-MC" sz="2200" dirty="0" smtClean="0">
                <a:solidFill>
                  <a:srgbClr val="002060"/>
                </a:solidFill>
                <a:sym typeface="Symbol"/>
              </a:rPr>
              <a:t>) = [</a:t>
            </a:r>
            <a:r>
              <a:rPr lang="fr-MC" sz="2200" dirty="0" smtClean="0">
                <a:solidFill>
                  <a:srgbClr val="7030A0"/>
                </a:solidFill>
              </a:rPr>
              <a:t>P(X=0)*p + P(X=1)*(1-p</a:t>
            </a:r>
            <a:r>
              <a:rPr lang="fr-MC" sz="2200" dirty="0" smtClean="0">
                <a:solidFill>
                  <a:srgbClr val="7030A0"/>
                </a:solidFill>
              </a:rPr>
              <a:t>)]*(1-q) = </a:t>
            </a:r>
          </a:p>
          <a:p>
            <a:r>
              <a:rPr lang="fr-MC" sz="2200" dirty="0" smtClean="0">
                <a:solidFill>
                  <a:srgbClr val="7030A0"/>
                </a:solidFill>
              </a:rPr>
              <a:t> </a:t>
            </a:r>
            <a:r>
              <a:rPr lang="fr-MC" sz="2200" dirty="0" smtClean="0">
                <a:solidFill>
                  <a:srgbClr val="7030A0"/>
                </a:solidFill>
              </a:rPr>
              <a:t>                                      = P(X=0) * p*(1-q) + P(X=1)*(1-p)*(1-q)</a:t>
            </a:r>
          </a:p>
          <a:p>
            <a:endParaRPr lang="fr-MC" sz="2200" dirty="0" smtClean="0">
              <a:solidFill>
                <a:srgbClr val="7030A0"/>
              </a:solidFill>
            </a:endParaRPr>
          </a:p>
          <a:p>
            <a:endParaRPr lang="fr-MC" sz="2200" dirty="0" smtClean="0">
              <a:solidFill>
                <a:srgbClr val="002060"/>
              </a:solidFill>
            </a:endParaRPr>
          </a:p>
          <a:p>
            <a:endParaRPr lang="fr-MC" sz="2200" dirty="0" smtClean="0">
              <a:solidFill>
                <a:srgbClr val="002060"/>
              </a:solidFill>
            </a:endParaRPr>
          </a:p>
          <a:p>
            <a:endParaRPr lang="fr-MC" sz="2200" dirty="0" smtClean="0">
              <a:solidFill>
                <a:srgbClr val="002060"/>
              </a:solidFill>
            </a:endParaRPr>
          </a:p>
          <a:p>
            <a:endParaRPr lang="fr-MC" sz="2200" dirty="0" smtClean="0">
              <a:solidFill>
                <a:srgbClr val="002060"/>
              </a:solidFill>
            </a:endParaRPr>
          </a:p>
          <a:p>
            <a:endParaRPr lang="fr-MC" sz="2200" dirty="0" smtClean="0">
              <a:solidFill>
                <a:srgbClr val="002060"/>
              </a:solidFill>
            </a:endParaRPr>
          </a:p>
          <a:p>
            <a:endParaRPr lang="fr-MC" sz="2200" dirty="0" smtClean="0">
              <a:solidFill>
                <a:srgbClr val="002060"/>
              </a:solidFill>
            </a:endParaRPr>
          </a:p>
          <a:p>
            <a:endParaRPr lang="fr-MC" sz="2200" dirty="0" smtClean="0">
              <a:solidFill>
                <a:srgbClr val="002060"/>
              </a:solidFill>
              <a:sym typeface="Symbol"/>
            </a:endParaRPr>
          </a:p>
          <a:p>
            <a:endParaRPr lang="fr-MC" sz="2200" dirty="0" smtClean="0">
              <a:sym typeface="Symbol"/>
            </a:endParaRPr>
          </a:p>
        </p:txBody>
      </p:sp>
    </p:spTree>
  </p:cSld>
  <p:clrMapOvr>
    <a:masterClrMapping/>
  </p:clrMapOvr>
  <p:transition advTm="15000"/>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38</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a:t>
            </a:r>
            <a:endParaRPr lang="fr-FR" sz="2800" b="1" dirty="0">
              <a:solidFill>
                <a:srgbClr val="0070C0"/>
              </a:solidFill>
            </a:endParaRPr>
          </a:p>
          <a:p>
            <a:pPr algn="ctr"/>
            <a:endParaRPr lang="fr-FR" dirty="0"/>
          </a:p>
        </p:txBody>
      </p:sp>
      <p:graphicFrame>
        <p:nvGraphicFramePr>
          <p:cNvPr id="5" name="Objet 4"/>
          <p:cNvGraphicFramePr>
            <a:graphicFrameLocks noChangeAspect="1"/>
          </p:cNvGraphicFramePr>
          <p:nvPr/>
        </p:nvGraphicFramePr>
        <p:xfrm>
          <a:off x="4114800" y="3321050"/>
          <a:ext cx="914400" cy="215900"/>
        </p:xfrm>
        <a:graphic>
          <a:graphicData uri="http://schemas.openxmlformats.org/presentationml/2006/ole">
            <p:oleObj spid="_x0000_s452610" name="Équation" r:id="rId3" imgW="914400" imgH="215640" progId="Equation.3">
              <p:embed/>
            </p:oleObj>
          </a:graphicData>
        </a:graphic>
      </p:graphicFrame>
      <p:graphicFrame>
        <p:nvGraphicFramePr>
          <p:cNvPr id="6" name="Objet 5"/>
          <p:cNvGraphicFramePr>
            <a:graphicFrameLocks noChangeAspect="1"/>
          </p:cNvGraphicFramePr>
          <p:nvPr/>
        </p:nvGraphicFramePr>
        <p:xfrm>
          <a:off x="571472" y="1285860"/>
          <a:ext cx="7858180" cy="1195387"/>
        </p:xfrm>
        <a:graphic>
          <a:graphicData uri="http://schemas.openxmlformats.org/presentationml/2006/ole">
            <p:oleObj spid="_x0000_s452611" name="Équation" r:id="rId4" imgW="2806560" imgH="457200" progId="Equation.3">
              <p:embed/>
            </p:oleObj>
          </a:graphicData>
        </a:graphic>
      </p:graphicFrame>
      <p:sp>
        <p:nvSpPr>
          <p:cNvPr id="7" name="Rectangle 6"/>
          <p:cNvSpPr/>
          <p:nvPr/>
        </p:nvSpPr>
        <p:spPr>
          <a:xfrm>
            <a:off x="3571868" y="1142984"/>
            <a:ext cx="2286016" cy="1285884"/>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0" y="3231063"/>
            <a:ext cx="9144000" cy="769441"/>
          </a:xfrm>
          <a:prstGeom prst="rect">
            <a:avLst/>
          </a:prstGeom>
          <a:noFill/>
        </p:spPr>
        <p:txBody>
          <a:bodyPr wrap="square" rtlCol="0">
            <a:spAutoFit/>
          </a:bodyPr>
          <a:lstStyle/>
          <a:p>
            <a:pPr algn="just"/>
            <a:r>
              <a:rPr lang="fr-MC" sz="2200" dirty="0" smtClean="0">
                <a:solidFill>
                  <a:srgbClr val="002060"/>
                </a:solidFill>
              </a:rPr>
              <a:t>On voit bien d’après la matrice de transition résultante que le canal résultat de la mise en cascade d’un BSC et d’un BEC est un canal quasi-symétrique</a:t>
            </a:r>
            <a:endParaRPr lang="fr-FR" sz="2200" dirty="0">
              <a:solidFill>
                <a:srgbClr val="002060"/>
              </a:solidFill>
            </a:endParaRPr>
          </a:p>
        </p:txBody>
      </p:sp>
    </p:spTree>
  </p:cSld>
  <p:clrMapOvr>
    <a:masterClrMapping/>
  </p:clrMapOvr>
  <p:transition advTm="15000"/>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39</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4" name="ZoneTexte 3"/>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a:t>
            </a:r>
            <a:endParaRPr lang="fr-FR" sz="2800" b="1" dirty="0">
              <a:solidFill>
                <a:srgbClr val="0070C0"/>
              </a:solidFill>
            </a:endParaRPr>
          </a:p>
          <a:p>
            <a:pPr algn="ctr"/>
            <a:endParaRPr lang="fr-FR" dirty="0"/>
          </a:p>
        </p:txBody>
      </p:sp>
      <p:sp>
        <p:nvSpPr>
          <p:cNvPr id="5" name="ZoneTexte 4"/>
          <p:cNvSpPr txBox="1"/>
          <p:nvPr/>
        </p:nvSpPr>
        <p:spPr>
          <a:xfrm>
            <a:off x="0" y="1071546"/>
            <a:ext cx="1928794" cy="461665"/>
          </a:xfrm>
          <a:prstGeom prst="rect">
            <a:avLst/>
          </a:prstGeom>
          <a:noFill/>
        </p:spPr>
        <p:txBody>
          <a:bodyPr wrap="square" rtlCol="0">
            <a:spAutoFit/>
          </a:bodyPr>
          <a:lstStyle/>
          <a:p>
            <a:r>
              <a:rPr lang="fr-MC" sz="2400" b="1" u="sng" dirty="0" smtClean="0">
                <a:solidFill>
                  <a:srgbClr val="C00000"/>
                </a:solidFill>
              </a:rPr>
              <a:t>2</a:t>
            </a:r>
            <a:r>
              <a:rPr lang="fr-MC" sz="2400" b="1" u="sng" baseline="30000" dirty="0" smtClean="0">
                <a:solidFill>
                  <a:srgbClr val="C00000"/>
                </a:solidFill>
              </a:rPr>
              <a:t>ème</a:t>
            </a:r>
            <a:r>
              <a:rPr lang="fr-MC" sz="2400" b="1" u="sng" dirty="0" smtClean="0">
                <a:solidFill>
                  <a:srgbClr val="C00000"/>
                </a:solidFill>
              </a:rPr>
              <a:t> solution</a:t>
            </a:r>
            <a:endParaRPr lang="fr-FR" sz="2400" b="1" u="sng" dirty="0">
              <a:solidFill>
                <a:srgbClr val="C00000"/>
              </a:solidFill>
            </a:endParaRPr>
          </a:p>
        </p:txBody>
      </p:sp>
      <p:graphicFrame>
        <p:nvGraphicFramePr>
          <p:cNvPr id="453634" name="Object 2"/>
          <p:cNvGraphicFramePr>
            <a:graphicFrameLocks noChangeAspect="1"/>
          </p:cNvGraphicFramePr>
          <p:nvPr/>
        </p:nvGraphicFramePr>
        <p:xfrm>
          <a:off x="1019169" y="1643063"/>
          <a:ext cx="2695575" cy="1144587"/>
        </p:xfrm>
        <a:graphic>
          <a:graphicData uri="http://schemas.openxmlformats.org/presentationml/2006/ole">
            <p:oleObj spid="_x0000_s453634" name="Équation" r:id="rId3" imgW="1358640" imgH="457200" progId="Equation.3">
              <p:embed/>
            </p:oleObj>
          </a:graphicData>
        </a:graphic>
      </p:graphicFrame>
      <p:graphicFrame>
        <p:nvGraphicFramePr>
          <p:cNvPr id="453635" name="Object 3"/>
          <p:cNvGraphicFramePr>
            <a:graphicFrameLocks noChangeAspect="1"/>
          </p:cNvGraphicFramePr>
          <p:nvPr/>
        </p:nvGraphicFramePr>
        <p:xfrm>
          <a:off x="5056218" y="1500188"/>
          <a:ext cx="3873500" cy="1357312"/>
        </p:xfrm>
        <a:graphic>
          <a:graphicData uri="http://schemas.openxmlformats.org/presentationml/2006/ole">
            <p:oleObj spid="_x0000_s453635" name="Équation" r:id="rId4" imgW="1549080" imgH="457200" progId="Equation.3">
              <p:embed/>
            </p:oleObj>
          </a:graphicData>
        </a:graphic>
      </p:graphicFrame>
      <p:sp>
        <p:nvSpPr>
          <p:cNvPr id="8" name="ZoneTexte 7"/>
          <p:cNvSpPr txBox="1"/>
          <p:nvPr/>
        </p:nvSpPr>
        <p:spPr>
          <a:xfrm>
            <a:off x="-32" y="1928802"/>
            <a:ext cx="1357322" cy="461665"/>
          </a:xfrm>
          <a:prstGeom prst="rect">
            <a:avLst/>
          </a:prstGeom>
          <a:noFill/>
        </p:spPr>
        <p:txBody>
          <a:bodyPr wrap="square" rtlCol="0">
            <a:spAutoFit/>
          </a:bodyPr>
          <a:lstStyle/>
          <a:p>
            <a:r>
              <a:rPr lang="fr-MC" sz="2400" b="1" dirty="0" smtClean="0">
                <a:solidFill>
                  <a:srgbClr val="C00000"/>
                </a:solidFill>
              </a:rPr>
              <a:t>BSC </a:t>
            </a:r>
            <a:r>
              <a:rPr lang="fr-MC" sz="2400" b="1" dirty="0" smtClean="0">
                <a:solidFill>
                  <a:srgbClr val="C00000"/>
                </a:solidFill>
                <a:sym typeface="Symbol"/>
              </a:rPr>
              <a:t></a:t>
            </a:r>
            <a:endParaRPr lang="fr-FR" sz="2400" b="1" dirty="0">
              <a:solidFill>
                <a:srgbClr val="C00000"/>
              </a:solidFill>
            </a:endParaRPr>
          </a:p>
        </p:txBody>
      </p:sp>
      <p:sp>
        <p:nvSpPr>
          <p:cNvPr id="9" name="ZoneTexte 8"/>
          <p:cNvSpPr txBox="1"/>
          <p:nvPr/>
        </p:nvSpPr>
        <p:spPr>
          <a:xfrm>
            <a:off x="4071934" y="1928802"/>
            <a:ext cx="1357322" cy="461665"/>
          </a:xfrm>
          <a:prstGeom prst="rect">
            <a:avLst/>
          </a:prstGeom>
          <a:noFill/>
        </p:spPr>
        <p:txBody>
          <a:bodyPr wrap="square" rtlCol="0">
            <a:spAutoFit/>
          </a:bodyPr>
          <a:lstStyle/>
          <a:p>
            <a:r>
              <a:rPr lang="fr-MC" sz="2400" b="1" dirty="0" smtClean="0">
                <a:solidFill>
                  <a:srgbClr val="C00000"/>
                </a:solidFill>
              </a:rPr>
              <a:t>BEC </a:t>
            </a:r>
            <a:r>
              <a:rPr lang="fr-MC" sz="2400" b="1" dirty="0" smtClean="0">
                <a:solidFill>
                  <a:srgbClr val="C00000"/>
                </a:solidFill>
                <a:sym typeface="Symbol"/>
              </a:rPr>
              <a:t></a:t>
            </a:r>
            <a:endParaRPr lang="fr-FR" sz="2400" b="1" dirty="0">
              <a:solidFill>
                <a:srgbClr val="C00000"/>
              </a:solidFill>
            </a:endParaRPr>
          </a:p>
        </p:txBody>
      </p:sp>
      <p:graphicFrame>
        <p:nvGraphicFramePr>
          <p:cNvPr id="10" name="Objet 9"/>
          <p:cNvGraphicFramePr>
            <a:graphicFrameLocks noChangeAspect="1"/>
          </p:cNvGraphicFramePr>
          <p:nvPr/>
        </p:nvGraphicFramePr>
        <p:xfrm>
          <a:off x="3000364" y="3000372"/>
          <a:ext cx="3714776" cy="857256"/>
        </p:xfrm>
        <a:graphic>
          <a:graphicData uri="http://schemas.openxmlformats.org/presentationml/2006/ole">
            <p:oleObj spid="_x0000_s453636" name="Équation" r:id="rId5" imgW="990360" imgH="228600" progId="Equation.3">
              <p:embed/>
            </p:oleObj>
          </a:graphicData>
        </a:graphic>
      </p:graphicFrame>
      <p:graphicFrame>
        <p:nvGraphicFramePr>
          <p:cNvPr id="11" name="Objet 10"/>
          <p:cNvGraphicFramePr>
            <a:graphicFrameLocks noChangeAspect="1"/>
          </p:cNvGraphicFramePr>
          <p:nvPr/>
        </p:nvGraphicFramePr>
        <p:xfrm>
          <a:off x="785786" y="4357694"/>
          <a:ext cx="7826429" cy="1214446"/>
        </p:xfrm>
        <a:graphic>
          <a:graphicData uri="http://schemas.openxmlformats.org/presentationml/2006/ole">
            <p:oleObj spid="_x0000_s453637" name="Équation" r:id="rId6" imgW="2946240" imgH="457200" progId="Equation.3">
              <p:embed/>
            </p:oleObj>
          </a:graphicData>
        </a:graphic>
      </p:graphicFrame>
    </p:spTree>
  </p:cSld>
  <p:clrMapOvr>
    <a:masterClrMapping/>
  </p:clrMapOvr>
  <p:transition advTm="15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77" name="Rectangle 29"/>
          <p:cNvSpPr>
            <a:spLocks noChangeArrowheads="1"/>
          </p:cNvSpPr>
          <p:nvPr/>
        </p:nvSpPr>
        <p:spPr bwMode="auto">
          <a:xfrm>
            <a:off x="-571500" y="2057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28700" algn="l"/>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23" name="ZoneTexte 22"/>
          <p:cNvSpPr txBox="1"/>
          <p:nvPr/>
        </p:nvSpPr>
        <p:spPr>
          <a:xfrm>
            <a:off x="0" y="5157629"/>
            <a:ext cx="9144000" cy="1200329"/>
          </a:xfrm>
          <a:prstGeom prst="rect">
            <a:avLst/>
          </a:prstGeom>
          <a:noFill/>
        </p:spPr>
        <p:txBody>
          <a:bodyPr wrap="square" rtlCol="0">
            <a:spAutoFit/>
          </a:bodyPr>
          <a:lstStyle/>
          <a:p>
            <a:pPr algn="just">
              <a:buFont typeface="Arial" pitchFamily="34" charset="0"/>
              <a:buChar char="•"/>
            </a:pPr>
            <a:r>
              <a:rPr lang="fr-FR" sz="2400" b="1" dirty="0">
                <a:solidFill>
                  <a:srgbClr val="0070C0"/>
                </a:solidFill>
              </a:rPr>
              <a:t> Un canal discret est un système stochastique recevant en entrée des suites de symboles définies sur un alphabet X et délivrant en sortie des suites de symboles définies sur un alphabet Y.</a:t>
            </a:r>
          </a:p>
        </p:txBody>
      </p:sp>
      <p:sp>
        <p:nvSpPr>
          <p:cNvPr id="30" name="Espace réservé du numéro de diapositive 29"/>
          <p:cNvSpPr>
            <a:spLocks noGrp="1"/>
          </p:cNvSpPr>
          <p:nvPr>
            <p:ph type="sldNum" sz="quarter" idx="12"/>
          </p:nvPr>
        </p:nvSpPr>
        <p:spPr/>
        <p:txBody>
          <a:bodyPr/>
          <a:lstStyle/>
          <a:p>
            <a:fld id="{F39E19B8-B707-45A9-818F-56E77DE860CA}" type="slidenum">
              <a:rPr lang="fr-FR" smtClean="0"/>
              <a:pPr/>
              <a:t>4</a:t>
            </a:fld>
            <a:endParaRPr lang="fr-FR" dirty="0"/>
          </a:p>
        </p:txBody>
      </p:sp>
      <p:sp>
        <p:nvSpPr>
          <p:cNvPr id="22" name="ZoneTexte 21"/>
          <p:cNvSpPr txBox="1"/>
          <p:nvPr/>
        </p:nvSpPr>
        <p:spPr>
          <a:xfrm>
            <a:off x="1285852" y="857232"/>
            <a:ext cx="5857916" cy="400110"/>
          </a:xfrm>
          <a:prstGeom prst="rect">
            <a:avLst/>
          </a:prstGeom>
          <a:noFill/>
        </p:spPr>
        <p:txBody>
          <a:bodyPr wrap="square" rtlCol="0">
            <a:spAutoFit/>
          </a:bodyPr>
          <a:lstStyle/>
          <a:p>
            <a:pPr algn="ctr"/>
            <a:r>
              <a:rPr lang="fr-FR" sz="2000" b="1" dirty="0">
                <a:solidFill>
                  <a:srgbClr val="7030A0"/>
                </a:solidFill>
              </a:rPr>
              <a:t>CANAL DISCRET vs CANAL CONTINU</a:t>
            </a:r>
          </a:p>
        </p:txBody>
      </p:sp>
      <p:sp>
        <p:nvSpPr>
          <p:cNvPr id="17" name="ZoneTexte 16"/>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
        <p:nvSpPr>
          <p:cNvPr id="18" name="Text Box 2"/>
          <p:cNvSpPr txBox="1">
            <a:spLocks noChangeArrowheads="1"/>
          </p:cNvSpPr>
          <p:nvPr/>
        </p:nvSpPr>
        <p:spPr bwMode="auto">
          <a:xfrm>
            <a:off x="7286644" y="1571612"/>
            <a:ext cx="1857356" cy="98992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CH" sz="1400" b="1" dirty="0">
                <a:latin typeface="Arial" pitchFamily="34" charset="0"/>
                <a:ea typeface="Times New Roman" pitchFamily="18" charset="0"/>
                <a:cs typeface="Arial" pitchFamily="34" charset="0"/>
              </a:rPr>
              <a:t>Présence de bruits et interférences</a:t>
            </a:r>
          </a:p>
          <a:p>
            <a:pPr marL="0" marR="0" lvl="0" indent="0" algn="ctr" defTabSz="914400" rtl="0" eaLnBrk="1" fontAlgn="base" latinLnBrk="0" hangingPunct="1">
              <a:lnSpc>
                <a:spcPct val="100000"/>
              </a:lnSpc>
              <a:spcBef>
                <a:spcPct val="0"/>
              </a:spcBef>
              <a:spcAft>
                <a:spcPct val="0"/>
              </a:spcAft>
              <a:buClrTx/>
              <a:buSzTx/>
              <a:buFontTx/>
              <a:buNone/>
              <a:tabLst/>
            </a:pPr>
            <a:r>
              <a:rPr kumimoji="0" lang="fr-CH" sz="1400" b="1" i="0" u="none" strike="noStrike" cap="none" normalizeH="0" baseline="0" dirty="0">
                <a:ln>
                  <a:noFill/>
                </a:ln>
                <a:solidFill>
                  <a:schemeClr val="tx1"/>
                </a:solidFill>
                <a:effectLst/>
                <a:latin typeface="Arial" pitchFamily="34" charset="0"/>
                <a:cs typeface="Arial" pitchFamily="34" charset="0"/>
              </a:rPr>
              <a:t>Certains bits changent</a:t>
            </a:r>
            <a:endParaRPr kumimoji="0" lang="fr-CH" sz="1400" b="0" i="0" u="none" strike="noStrike" cap="none" normalizeH="0" baseline="0" dirty="0">
              <a:ln>
                <a:noFill/>
              </a:ln>
              <a:solidFill>
                <a:schemeClr val="tx1"/>
              </a:solidFill>
              <a:effectLst/>
              <a:latin typeface="Arial" pitchFamily="34" charset="0"/>
              <a:cs typeface="Arial" pitchFamily="34" charset="0"/>
            </a:endParaRPr>
          </a:p>
        </p:txBody>
      </p:sp>
      <p:pic>
        <p:nvPicPr>
          <p:cNvPr id="19" name="Picture 2"/>
          <p:cNvPicPr>
            <a:picLocks noChangeAspect="1" noChangeArrowheads="1"/>
          </p:cNvPicPr>
          <p:nvPr/>
        </p:nvPicPr>
        <p:blipFill>
          <a:blip r:embed="rId2"/>
          <a:srcRect/>
          <a:stretch>
            <a:fillRect/>
          </a:stretch>
        </p:blipFill>
        <p:spPr bwMode="auto">
          <a:xfrm>
            <a:off x="714348" y="1428736"/>
            <a:ext cx="6543675" cy="3514725"/>
          </a:xfrm>
          <a:prstGeom prst="rect">
            <a:avLst/>
          </a:prstGeom>
          <a:noFill/>
          <a:ln w="9525">
            <a:noFill/>
            <a:miter lim="800000"/>
            <a:headEnd/>
            <a:tailEnd/>
          </a:ln>
          <a:effectLst/>
        </p:spPr>
      </p:pic>
      <p:sp>
        <p:nvSpPr>
          <p:cNvPr id="24" name="Text Box 9"/>
          <p:cNvSpPr txBox="1">
            <a:spLocks noChangeArrowheads="1"/>
          </p:cNvSpPr>
          <p:nvPr/>
        </p:nvSpPr>
        <p:spPr bwMode="auto">
          <a:xfrm>
            <a:off x="3071802" y="1714488"/>
            <a:ext cx="1500198" cy="459244"/>
          </a:xfrm>
          <a:prstGeom prst="rect">
            <a:avLst/>
          </a:prstGeom>
          <a:noFill/>
          <a:ln w="9525">
            <a:noFill/>
            <a:miter lim="800000"/>
            <a:headEnd/>
            <a:tailEnd/>
          </a:ln>
        </p:spPr>
        <p:txBody>
          <a:bodyPr vert="horz" wrap="square" lIns="63094" tIns="31547" rIns="63094" bIns="31547"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H" sz="2000" b="1" i="0" u="none" strike="noStrike" cap="none" normalizeH="0" baseline="0" dirty="0">
                <a:ln>
                  <a:noFill/>
                </a:ln>
                <a:solidFill>
                  <a:srgbClr val="C00000"/>
                </a:solidFill>
                <a:effectLst/>
                <a:latin typeface="Arial" pitchFamily="34" charset="0"/>
                <a:ea typeface="Times New Roman" pitchFamily="18" charset="0"/>
                <a:cs typeface="Times New Roman" pitchFamily="18" charset="0"/>
              </a:rPr>
              <a:t>x</a:t>
            </a:r>
            <a:r>
              <a:rPr kumimoji="0" lang="fr-CH" sz="2000" b="1" i="0" u="none" strike="noStrike" cap="none" normalizeH="0" baseline="-30000" dirty="0">
                <a:ln>
                  <a:noFill/>
                </a:ln>
                <a:solidFill>
                  <a:srgbClr val="C00000"/>
                </a:solidFill>
                <a:effectLst/>
                <a:latin typeface="Arial" pitchFamily="34" charset="0"/>
                <a:ea typeface="Times New Roman" pitchFamily="18" charset="0"/>
                <a:cs typeface="Times New Roman" pitchFamily="18" charset="0"/>
              </a:rPr>
              <a:t>1</a:t>
            </a:r>
            <a:r>
              <a:rPr kumimoji="0" lang="fr-CH" sz="2000" b="1" i="0" u="none" strike="noStrike" cap="none" normalizeH="0" baseline="0" dirty="0">
                <a:ln>
                  <a:noFill/>
                </a:ln>
                <a:solidFill>
                  <a:srgbClr val="C00000"/>
                </a:solidFill>
                <a:effectLst/>
                <a:latin typeface="Arial" pitchFamily="34" charset="0"/>
                <a:ea typeface="Times New Roman" pitchFamily="18" charset="0"/>
                <a:cs typeface="Times New Roman" pitchFamily="18" charset="0"/>
              </a:rPr>
              <a:t>x </a:t>
            </a:r>
            <a:r>
              <a:rPr kumimoji="0" lang="fr-CH" sz="2000" b="1" i="0" u="none" strike="noStrike" cap="none" normalizeH="0" baseline="-30000" dirty="0">
                <a:ln>
                  <a:noFill/>
                </a:ln>
                <a:solidFill>
                  <a:srgbClr val="C00000"/>
                </a:solidFill>
                <a:effectLst/>
                <a:latin typeface="Arial" pitchFamily="34" charset="0"/>
                <a:ea typeface="Times New Roman" pitchFamily="18" charset="0"/>
                <a:cs typeface="Times New Roman" pitchFamily="18" charset="0"/>
              </a:rPr>
              <a:t>2</a:t>
            </a:r>
            <a:r>
              <a:rPr kumimoji="0" lang="fr-CH" sz="2000" b="1" i="0" u="none" strike="noStrike" cap="none" normalizeH="0" baseline="0" dirty="0">
                <a:ln>
                  <a:noFill/>
                </a:ln>
                <a:solidFill>
                  <a:srgbClr val="C00000"/>
                </a:solidFill>
                <a:effectLst/>
                <a:latin typeface="Arial" pitchFamily="34" charset="0"/>
                <a:ea typeface="Times New Roman" pitchFamily="18" charset="0"/>
                <a:cs typeface="Times New Roman" pitchFamily="18" charset="0"/>
              </a:rPr>
              <a:t>…</a:t>
            </a:r>
            <a:r>
              <a:rPr kumimoji="0" lang="fr-CH" sz="2000" b="1" i="0" u="none" strike="noStrike" cap="none" normalizeH="0" baseline="0" dirty="0" err="1">
                <a:ln>
                  <a:noFill/>
                </a:ln>
                <a:solidFill>
                  <a:srgbClr val="C00000"/>
                </a:solidFill>
                <a:effectLst/>
                <a:latin typeface="Arial" pitchFamily="34" charset="0"/>
                <a:ea typeface="Times New Roman" pitchFamily="18" charset="0"/>
                <a:cs typeface="Times New Roman" pitchFamily="18" charset="0"/>
              </a:rPr>
              <a:t>x</a:t>
            </a:r>
            <a:r>
              <a:rPr kumimoji="0" lang="fr-CH" sz="2000" b="1" i="0" u="none" strike="noStrike" cap="none" normalizeH="0" baseline="-30000" dirty="0" err="1">
                <a:ln>
                  <a:noFill/>
                </a:ln>
                <a:solidFill>
                  <a:srgbClr val="C00000"/>
                </a:solidFill>
                <a:effectLst/>
                <a:latin typeface="Arial" pitchFamily="34" charset="0"/>
                <a:ea typeface="Times New Roman" pitchFamily="18" charset="0"/>
                <a:cs typeface="Times New Roman" pitchFamily="18" charset="0"/>
              </a:rPr>
              <a:t>n</a:t>
            </a:r>
            <a:endParaRPr kumimoji="0" lang="fr-CH" sz="2000" b="0" i="0" u="none" strike="noStrike" cap="none" normalizeH="0" baseline="0" dirty="0">
              <a:ln>
                <a:noFill/>
              </a:ln>
              <a:solidFill>
                <a:srgbClr val="C00000"/>
              </a:solidFill>
              <a:effectLst/>
              <a:latin typeface="Arial" pitchFamily="34" charset="0"/>
              <a:cs typeface="Arial" pitchFamily="34" charset="0"/>
            </a:endParaRPr>
          </a:p>
        </p:txBody>
      </p:sp>
      <p:sp>
        <p:nvSpPr>
          <p:cNvPr id="26" name="Text Box 9"/>
          <p:cNvSpPr txBox="1">
            <a:spLocks noChangeArrowheads="1"/>
          </p:cNvSpPr>
          <p:nvPr/>
        </p:nvSpPr>
        <p:spPr bwMode="auto">
          <a:xfrm>
            <a:off x="3143240" y="3429000"/>
            <a:ext cx="1509722" cy="459244"/>
          </a:xfrm>
          <a:prstGeom prst="rect">
            <a:avLst/>
          </a:prstGeom>
          <a:noFill/>
          <a:ln w="9525">
            <a:noFill/>
            <a:miter lim="800000"/>
            <a:headEnd/>
            <a:tailEnd/>
          </a:ln>
        </p:spPr>
        <p:txBody>
          <a:bodyPr vert="horz" wrap="square" lIns="63094" tIns="31547" rIns="63094" bIns="31547"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fr-CH" sz="2000" b="1" dirty="0">
                <a:solidFill>
                  <a:schemeClr val="accent3">
                    <a:lumMod val="50000"/>
                  </a:schemeClr>
                </a:solidFill>
                <a:latin typeface="Arial" pitchFamily="34" charset="0"/>
                <a:ea typeface="Times New Roman" pitchFamily="18" charset="0"/>
                <a:cs typeface="Times New Roman" pitchFamily="18" charset="0"/>
              </a:rPr>
              <a:t>Y</a:t>
            </a:r>
            <a:r>
              <a:rPr kumimoji="0" lang="fr-CH" sz="2000" b="1" i="0" u="none" strike="noStrike" cap="none" normalizeH="0" baseline="-30000" dirty="0">
                <a:ln>
                  <a:noFill/>
                </a:ln>
                <a:solidFill>
                  <a:schemeClr val="accent3">
                    <a:lumMod val="50000"/>
                  </a:schemeClr>
                </a:solidFill>
                <a:effectLst/>
                <a:latin typeface="Arial" pitchFamily="34" charset="0"/>
                <a:ea typeface="Times New Roman" pitchFamily="18" charset="0"/>
                <a:cs typeface="Times New Roman" pitchFamily="18" charset="0"/>
              </a:rPr>
              <a:t>1</a:t>
            </a:r>
            <a:r>
              <a:rPr lang="fr-CH" sz="2000" b="1" dirty="0">
                <a:solidFill>
                  <a:schemeClr val="accent3">
                    <a:lumMod val="50000"/>
                  </a:schemeClr>
                </a:solidFill>
                <a:latin typeface="Arial" pitchFamily="34" charset="0"/>
                <a:ea typeface="Times New Roman" pitchFamily="18" charset="0"/>
                <a:cs typeface="Times New Roman" pitchFamily="18" charset="0"/>
              </a:rPr>
              <a:t>Y</a:t>
            </a:r>
            <a:r>
              <a:rPr kumimoji="0" lang="fr-CH" sz="2000" b="1" i="0" u="none" strike="noStrike" cap="none" normalizeH="0" baseline="-30000" dirty="0">
                <a:ln>
                  <a:noFill/>
                </a:ln>
                <a:solidFill>
                  <a:schemeClr val="accent3">
                    <a:lumMod val="50000"/>
                  </a:schemeClr>
                </a:solidFill>
                <a:effectLst/>
                <a:latin typeface="Arial" pitchFamily="34" charset="0"/>
                <a:ea typeface="Times New Roman" pitchFamily="18" charset="0"/>
                <a:cs typeface="Times New Roman" pitchFamily="18" charset="0"/>
              </a:rPr>
              <a:t>2</a:t>
            </a:r>
            <a:r>
              <a:rPr kumimoji="0" lang="fr-CH" sz="2000" b="1" i="0" u="none" strike="noStrike" cap="none" normalizeH="0" baseline="0" dirty="0">
                <a:ln>
                  <a:noFill/>
                </a:ln>
                <a:solidFill>
                  <a:schemeClr val="accent3">
                    <a:lumMod val="50000"/>
                  </a:schemeClr>
                </a:solidFill>
                <a:effectLst/>
                <a:latin typeface="Arial" pitchFamily="34" charset="0"/>
                <a:ea typeface="Times New Roman" pitchFamily="18" charset="0"/>
                <a:cs typeface="Times New Roman" pitchFamily="18" charset="0"/>
              </a:rPr>
              <a:t>…</a:t>
            </a:r>
            <a:r>
              <a:rPr lang="fr-CH" sz="2000" b="1" dirty="0" err="1">
                <a:solidFill>
                  <a:schemeClr val="accent3">
                    <a:lumMod val="50000"/>
                  </a:schemeClr>
                </a:solidFill>
                <a:latin typeface="Arial" pitchFamily="34" charset="0"/>
                <a:ea typeface="Times New Roman" pitchFamily="18" charset="0"/>
                <a:cs typeface="Times New Roman" pitchFamily="18" charset="0"/>
              </a:rPr>
              <a:t>Y</a:t>
            </a:r>
            <a:r>
              <a:rPr lang="fr-CH" sz="2000" b="1" baseline="-30000" dirty="0" err="1">
                <a:solidFill>
                  <a:schemeClr val="accent3">
                    <a:lumMod val="50000"/>
                  </a:schemeClr>
                </a:solidFill>
                <a:latin typeface="Arial" pitchFamily="34" charset="0"/>
                <a:ea typeface="Times New Roman" pitchFamily="18" charset="0"/>
                <a:cs typeface="Times New Roman" pitchFamily="18" charset="0"/>
              </a:rPr>
              <a:t>m</a:t>
            </a:r>
            <a:endParaRPr kumimoji="0" lang="fr-CH" sz="2000" b="0" i="0" u="none" strike="noStrike" cap="none" normalizeH="0" baseline="0" dirty="0">
              <a:ln>
                <a:noFill/>
              </a:ln>
              <a:solidFill>
                <a:schemeClr val="accent3">
                  <a:lumMod val="50000"/>
                </a:schemeClr>
              </a:solidFill>
              <a:effectLst/>
              <a:latin typeface="Arial" pitchFamily="34" charset="0"/>
              <a:cs typeface="Arial" pitchFamily="34" charset="0"/>
            </a:endParaRPr>
          </a:p>
        </p:txBody>
      </p:sp>
      <p:sp>
        <p:nvSpPr>
          <p:cNvPr id="27" name="AutoShape 3"/>
          <p:cNvSpPr>
            <a:spLocks noChangeArrowheads="1"/>
          </p:cNvSpPr>
          <p:nvPr/>
        </p:nvSpPr>
        <p:spPr bwMode="auto">
          <a:xfrm rot="4576794">
            <a:off x="7367461" y="2422412"/>
            <a:ext cx="367736" cy="1222990"/>
          </a:xfrm>
          <a:prstGeom prst="lightningBol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642910" y="1773784"/>
            <a:ext cx="1285884" cy="369332"/>
          </a:xfrm>
          <a:prstGeom prst="rect">
            <a:avLst/>
          </a:prstGeom>
          <a:noFill/>
        </p:spPr>
        <p:txBody>
          <a:bodyPr wrap="square" rtlCol="0">
            <a:spAutoFit/>
          </a:bodyPr>
          <a:lstStyle/>
          <a:p>
            <a:r>
              <a:rPr lang="fr-FR" b="1" dirty="0">
                <a:solidFill>
                  <a:schemeClr val="accent2">
                    <a:lumMod val="75000"/>
                  </a:schemeClr>
                </a:solidFill>
              </a:rPr>
              <a:t>EMETTEUR</a:t>
            </a:r>
          </a:p>
        </p:txBody>
      </p:sp>
      <p:sp>
        <p:nvSpPr>
          <p:cNvPr id="13" name="ZoneTexte 12"/>
          <p:cNvSpPr txBox="1"/>
          <p:nvPr/>
        </p:nvSpPr>
        <p:spPr>
          <a:xfrm>
            <a:off x="714348" y="3488296"/>
            <a:ext cx="1285884" cy="369332"/>
          </a:xfrm>
          <a:prstGeom prst="rect">
            <a:avLst/>
          </a:prstGeom>
          <a:noFill/>
        </p:spPr>
        <p:txBody>
          <a:bodyPr wrap="square" rtlCol="0">
            <a:spAutoFit/>
          </a:bodyPr>
          <a:lstStyle/>
          <a:p>
            <a:r>
              <a:rPr lang="fr-FR" b="1" dirty="0">
                <a:solidFill>
                  <a:schemeClr val="tx2">
                    <a:lumMod val="60000"/>
                    <a:lumOff val="40000"/>
                  </a:schemeClr>
                </a:solidFill>
              </a:rPr>
              <a:t>RECEPTEUR</a:t>
            </a:r>
          </a:p>
        </p:txBody>
      </p:sp>
      <p:sp>
        <p:nvSpPr>
          <p:cNvPr id="14" name="Rectangle 13"/>
          <p:cNvSpPr/>
          <p:nvPr/>
        </p:nvSpPr>
        <p:spPr>
          <a:xfrm>
            <a:off x="714348" y="2143116"/>
            <a:ext cx="5286412" cy="857256"/>
          </a:xfrm>
          <a:prstGeom prst="rect">
            <a:avLst/>
          </a:prstGeom>
          <a:noFill/>
          <a:ln>
            <a:solidFill>
              <a:srgbClr val="C0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p:nvSpPr>
        <p:spPr>
          <a:xfrm>
            <a:off x="714348" y="3857628"/>
            <a:ext cx="5286412" cy="857256"/>
          </a:xfrm>
          <a:prstGeom prst="rect">
            <a:avLst/>
          </a:prstGeom>
          <a:noFill/>
          <a:ln>
            <a:solidFill>
              <a:srgbClr val="0070C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advTm="15000"/>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EXEMPLE</a:t>
            </a:r>
            <a:endParaRPr lang="fr-FR" sz="2800" b="1" dirty="0">
              <a:solidFill>
                <a:srgbClr val="0070C0"/>
              </a:solidFill>
            </a:endParaRPr>
          </a:p>
          <a:p>
            <a:pPr algn="ctr"/>
            <a:endParaRPr lang="fr-FR" dirty="0"/>
          </a:p>
        </p:txBody>
      </p:sp>
      <p:sp>
        <p:nvSpPr>
          <p:cNvPr id="5" name="ZoneTexte 4"/>
          <p:cNvSpPr txBox="1"/>
          <p:nvPr/>
        </p:nvSpPr>
        <p:spPr>
          <a:xfrm>
            <a:off x="0" y="1142984"/>
            <a:ext cx="9144000" cy="769441"/>
          </a:xfrm>
          <a:prstGeom prst="rect">
            <a:avLst/>
          </a:prstGeom>
          <a:noFill/>
        </p:spPr>
        <p:txBody>
          <a:bodyPr wrap="square" rtlCol="0">
            <a:spAutoFit/>
          </a:bodyPr>
          <a:lstStyle/>
          <a:p>
            <a:r>
              <a:rPr lang="fr-FR" sz="2200" dirty="0">
                <a:solidFill>
                  <a:srgbClr val="002060"/>
                </a:solidFill>
                <a:latin typeface="Times New Roman" pitchFamily="18" charset="0"/>
                <a:cs typeface="Times New Roman" pitchFamily="18" charset="0"/>
              </a:rPr>
              <a:t>Il s’agit de la mise en cascade de deux autres types canaux. Trouvez la matrice de transition </a:t>
            </a:r>
            <a:r>
              <a:rPr lang="fr-FR" sz="2200" dirty="0">
                <a:solidFill>
                  <a:srgbClr val="002060"/>
                </a:solidFill>
                <a:latin typeface="Times New Roman" pitchFamily="18" charset="0"/>
                <a:cs typeface="Times New Roman" pitchFamily="18" charset="0"/>
                <a:sym typeface="Symbol"/>
              </a:rPr>
              <a:t>  générale et dites si le canal est symétrique</a:t>
            </a:r>
            <a:r>
              <a:rPr lang="fr-FR" sz="2200" dirty="0">
                <a:solidFill>
                  <a:srgbClr val="002060"/>
                </a:solidFill>
                <a:latin typeface="Times New Roman" pitchFamily="18" charset="0"/>
                <a:cs typeface="Times New Roman" pitchFamily="18" charset="0"/>
              </a:rPr>
              <a:t>:</a:t>
            </a:r>
          </a:p>
        </p:txBody>
      </p:sp>
      <p:sp>
        <p:nvSpPr>
          <p:cNvPr id="8" name="Espace réservé du numéro de diapositive 7"/>
          <p:cNvSpPr>
            <a:spLocks noGrp="1"/>
          </p:cNvSpPr>
          <p:nvPr>
            <p:ph type="sldNum" sz="quarter" idx="12"/>
          </p:nvPr>
        </p:nvSpPr>
        <p:spPr/>
        <p:txBody>
          <a:bodyPr/>
          <a:lstStyle/>
          <a:p>
            <a:fld id="{F39E19B8-B707-45A9-818F-56E77DE860CA}" type="slidenum">
              <a:rPr lang="fr-FR" smtClean="0"/>
              <a:pPr/>
              <a:t>40</a:t>
            </a:fld>
            <a:endParaRPr lang="fr-FR"/>
          </a:p>
        </p:txBody>
      </p:sp>
      <p:sp>
        <p:nvSpPr>
          <p:cNvPr id="7" name="ZoneTexte 6"/>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cxnSp>
        <p:nvCxnSpPr>
          <p:cNvPr id="11" name="Connecteur droit avec flèche 10"/>
          <p:cNvCxnSpPr/>
          <p:nvPr/>
        </p:nvCxnSpPr>
        <p:spPr>
          <a:xfrm>
            <a:off x="428596" y="2857496"/>
            <a:ext cx="214314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428596" y="3570288"/>
            <a:ext cx="214314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flipV="1">
            <a:off x="500034" y="2928934"/>
            <a:ext cx="2000264" cy="142876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flipV="1">
            <a:off x="571472" y="3643314"/>
            <a:ext cx="1928826" cy="71438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a:off x="2714612" y="2857496"/>
            <a:ext cx="214314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a:off x="2714612" y="3570288"/>
            <a:ext cx="214314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2714612" y="3571876"/>
            <a:ext cx="2071702" cy="71438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31" name="Text Box 13"/>
          <p:cNvSpPr txBox="1">
            <a:spLocks noChangeArrowheads="1"/>
          </p:cNvSpPr>
          <p:nvPr/>
        </p:nvSpPr>
        <p:spPr bwMode="auto">
          <a:xfrm>
            <a:off x="1714480" y="2928934"/>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2" name="Text Box 14"/>
          <p:cNvSpPr txBox="1">
            <a:spLocks noChangeArrowheads="1"/>
          </p:cNvSpPr>
          <p:nvPr/>
        </p:nvSpPr>
        <p:spPr bwMode="auto">
          <a:xfrm>
            <a:off x="1643042" y="3857628"/>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3" name="Text Box 13"/>
          <p:cNvSpPr txBox="1">
            <a:spLocks noChangeArrowheads="1"/>
          </p:cNvSpPr>
          <p:nvPr/>
        </p:nvSpPr>
        <p:spPr bwMode="auto">
          <a:xfrm>
            <a:off x="1714480" y="2428868"/>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4" name="Text Box 13"/>
          <p:cNvSpPr txBox="1">
            <a:spLocks noChangeArrowheads="1"/>
          </p:cNvSpPr>
          <p:nvPr/>
        </p:nvSpPr>
        <p:spPr bwMode="auto">
          <a:xfrm>
            <a:off x="1042966" y="3213104"/>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5" name="Text Box 13"/>
          <p:cNvSpPr txBox="1">
            <a:spLocks noChangeArrowheads="1"/>
          </p:cNvSpPr>
          <p:nvPr/>
        </p:nvSpPr>
        <p:spPr bwMode="auto">
          <a:xfrm>
            <a:off x="3328982" y="2428868"/>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6" name="Text Box 13"/>
          <p:cNvSpPr txBox="1">
            <a:spLocks noChangeArrowheads="1"/>
          </p:cNvSpPr>
          <p:nvPr/>
        </p:nvSpPr>
        <p:spPr bwMode="auto">
          <a:xfrm>
            <a:off x="3357554" y="3141666"/>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q</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8" name="Text Box 14"/>
          <p:cNvSpPr txBox="1">
            <a:spLocks noChangeArrowheads="1"/>
          </p:cNvSpPr>
          <p:nvPr/>
        </p:nvSpPr>
        <p:spPr bwMode="auto">
          <a:xfrm>
            <a:off x="3381370" y="3857628"/>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1-q</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ZoneTexte 19"/>
          <p:cNvSpPr txBox="1"/>
          <p:nvPr/>
        </p:nvSpPr>
        <p:spPr>
          <a:xfrm>
            <a:off x="642910" y="4500570"/>
            <a:ext cx="1714512" cy="400110"/>
          </a:xfrm>
          <a:prstGeom prst="rect">
            <a:avLst/>
          </a:prstGeom>
          <a:noFill/>
        </p:spPr>
        <p:txBody>
          <a:bodyPr wrap="square" rtlCol="0">
            <a:spAutoFit/>
          </a:bodyPr>
          <a:lstStyle/>
          <a:p>
            <a:pPr algn="ctr"/>
            <a:r>
              <a:rPr lang="fr-MC" sz="2000" b="1" dirty="0" smtClean="0">
                <a:solidFill>
                  <a:srgbClr val="7030A0"/>
                </a:solidFill>
              </a:rPr>
              <a:t>Canal 1</a:t>
            </a:r>
            <a:endParaRPr lang="fr-FR" sz="2000" b="1" dirty="0">
              <a:solidFill>
                <a:srgbClr val="7030A0"/>
              </a:solidFill>
            </a:endParaRPr>
          </a:p>
        </p:txBody>
      </p:sp>
      <p:sp>
        <p:nvSpPr>
          <p:cNvPr id="23" name="ZoneTexte 22"/>
          <p:cNvSpPr txBox="1"/>
          <p:nvPr/>
        </p:nvSpPr>
        <p:spPr>
          <a:xfrm>
            <a:off x="3000364" y="4500570"/>
            <a:ext cx="1714512" cy="400110"/>
          </a:xfrm>
          <a:prstGeom prst="rect">
            <a:avLst/>
          </a:prstGeom>
          <a:noFill/>
        </p:spPr>
        <p:txBody>
          <a:bodyPr wrap="square" rtlCol="0">
            <a:spAutoFit/>
          </a:bodyPr>
          <a:lstStyle/>
          <a:p>
            <a:pPr algn="ctr"/>
            <a:r>
              <a:rPr lang="fr-MC" sz="2000" b="1" dirty="0" smtClean="0">
                <a:solidFill>
                  <a:srgbClr val="0070C0"/>
                </a:solidFill>
              </a:rPr>
              <a:t>Canal 2</a:t>
            </a:r>
            <a:endParaRPr lang="fr-FR" sz="2000" b="1" dirty="0">
              <a:solidFill>
                <a:srgbClr val="0070C0"/>
              </a:solidFill>
            </a:endParaRPr>
          </a:p>
        </p:txBody>
      </p:sp>
      <p:sp>
        <p:nvSpPr>
          <p:cNvPr id="24" name="ZoneTexte 23"/>
          <p:cNvSpPr txBox="1"/>
          <p:nvPr/>
        </p:nvSpPr>
        <p:spPr>
          <a:xfrm>
            <a:off x="1285852" y="4929198"/>
            <a:ext cx="2643206" cy="461665"/>
          </a:xfrm>
          <a:prstGeom prst="rect">
            <a:avLst/>
          </a:prstGeom>
          <a:noFill/>
        </p:spPr>
        <p:txBody>
          <a:bodyPr wrap="square" rtlCol="0">
            <a:spAutoFit/>
          </a:bodyPr>
          <a:lstStyle/>
          <a:p>
            <a:pPr algn="ctr"/>
            <a:r>
              <a:rPr lang="fr-MC" sz="2400" b="1" u="sng" dirty="0" smtClean="0">
                <a:solidFill>
                  <a:srgbClr val="C00000"/>
                </a:solidFill>
              </a:rPr>
              <a:t>Canal résultant</a:t>
            </a:r>
            <a:endParaRPr lang="fr-FR" sz="2400" b="1" u="sng" dirty="0">
              <a:solidFill>
                <a:srgbClr val="C00000"/>
              </a:solidFill>
            </a:endParaRPr>
          </a:p>
        </p:txBody>
      </p:sp>
      <p:graphicFrame>
        <p:nvGraphicFramePr>
          <p:cNvPr id="25" name="Objet 24"/>
          <p:cNvGraphicFramePr>
            <a:graphicFrameLocks noChangeAspect="1"/>
          </p:cNvGraphicFramePr>
          <p:nvPr/>
        </p:nvGraphicFramePr>
        <p:xfrm>
          <a:off x="5791549" y="1785926"/>
          <a:ext cx="2814147" cy="1624662"/>
        </p:xfrm>
        <a:graphic>
          <a:graphicData uri="http://schemas.openxmlformats.org/presentationml/2006/ole">
            <p:oleObj spid="_x0000_s444417" name="Équation" r:id="rId3" imgW="1231560" imgH="711000" progId="Equation.3">
              <p:embed/>
            </p:oleObj>
          </a:graphicData>
        </a:graphic>
      </p:graphicFrame>
      <p:graphicFrame>
        <p:nvGraphicFramePr>
          <p:cNvPr id="26" name="Objet 25"/>
          <p:cNvGraphicFramePr>
            <a:graphicFrameLocks noChangeAspect="1"/>
          </p:cNvGraphicFramePr>
          <p:nvPr/>
        </p:nvGraphicFramePr>
        <p:xfrm>
          <a:off x="5643570" y="3429000"/>
          <a:ext cx="3139303" cy="1000132"/>
        </p:xfrm>
        <a:graphic>
          <a:graphicData uri="http://schemas.openxmlformats.org/presentationml/2006/ole">
            <p:oleObj spid="_x0000_s444418" name="Équation" r:id="rId4" imgW="1434960" imgH="457200" progId="Equation.3">
              <p:embed/>
            </p:oleObj>
          </a:graphicData>
        </a:graphic>
      </p:graphicFrame>
      <p:graphicFrame>
        <p:nvGraphicFramePr>
          <p:cNvPr id="27" name="Objet 26"/>
          <p:cNvGraphicFramePr>
            <a:graphicFrameLocks noChangeAspect="1"/>
          </p:cNvGraphicFramePr>
          <p:nvPr/>
        </p:nvGraphicFramePr>
        <p:xfrm>
          <a:off x="5766601" y="4500570"/>
          <a:ext cx="2639237" cy="500066"/>
        </p:xfrm>
        <a:graphic>
          <a:graphicData uri="http://schemas.openxmlformats.org/presentationml/2006/ole">
            <p:oleObj spid="_x0000_s444419" name="Équation" r:id="rId5" imgW="1206360" imgH="228600" progId="Equation.3">
              <p:embed/>
            </p:oleObj>
          </a:graphicData>
        </a:graphic>
      </p:graphicFrame>
      <p:graphicFrame>
        <p:nvGraphicFramePr>
          <p:cNvPr id="28" name="Objet 27"/>
          <p:cNvGraphicFramePr>
            <a:graphicFrameLocks noChangeAspect="1"/>
          </p:cNvGraphicFramePr>
          <p:nvPr/>
        </p:nvGraphicFramePr>
        <p:xfrm>
          <a:off x="3714744" y="5214950"/>
          <a:ext cx="4691946" cy="1535692"/>
        </p:xfrm>
        <a:graphic>
          <a:graphicData uri="http://schemas.openxmlformats.org/presentationml/2006/ole">
            <p:oleObj spid="_x0000_s444420" name="Équation" r:id="rId6" imgW="2019240" imgH="711000" progId="Equation.3">
              <p:embed/>
            </p:oleObj>
          </a:graphicData>
        </a:graphic>
      </p:graphicFrame>
      <p:sp>
        <p:nvSpPr>
          <p:cNvPr id="29" name="ZoneTexte 28"/>
          <p:cNvSpPr txBox="1"/>
          <p:nvPr/>
        </p:nvSpPr>
        <p:spPr>
          <a:xfrm>
            <a:off x="71438" y="6427137"/>
            <a:ext cx="4357686" cy="430887"/>
          </a:xfrm>
          <a:prstGeom prst="rect">
            <a:avLst/>
          </a:prstGeom>
          <a:noFill/>
        </p:spPr>
        <p:txBody>
          <a:bodyPr wrap="square" rtlCol="0">
            <a:spAutoFit/>
          </a:bodyPr>
          <a:lstStyle/>
          <a:p>
            <a:r>
              <a:rPr lang="fr-MC" sz="2200" dirty="0" smtClean="0">
                <a:solidFill>
                  <a:srgbClr val="7030A0"/>
                </a:solidFill>
                <a:latin typeface="Times New Roman" pitchFamily="18" charset="0"/>
                <a:cs typeface="Times New Roman" pitchFamily="18" charset="0"/>
              </a:rPr>
              <a:t>C’est un canal résultant asymétrique</a:t>
            </a:r>
            <a:endParaRPr lang="fr-FR" sz="2200" dirty="0">
              <a:solidFill>
                <a:srgbClr val="7030A0"/>
              </a:solidFill>
              <a:latin typeface="Times New Roman" pitchFamily="18" charset="0"/>
              <a:cs typeface="Times New Roman" pitchFamily="18" charset="0"/>
            </a:endParaRPr>
          </a:p>
        </p:txBody>
      </p:sp>
    </p:spTree>
  </p:cSld>
  <p:clrMapOvr>
    <a:masterClrMapping/>
  </p:clrMapOvr>
  <p:transition advTm="15000"/>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77" name="Rectangle 29"/>
          <p:cNvSpPr>
            <a:spLocks noChangeArrowheads="1"/>
          </p:cNvSpPr>
          <p:nvPr/>
        </p:nvSpPr>
        <p:spPr bwMode="auto">
          <a:xfrm>
            <a:off x="-571500" y="2057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28700" algn="l"/>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23" name="ZoneTexte 22"/>
          <p:cNvSpPr txBox="1"/>
          <p:nvPr/>
        </p:nvSpPr>
        <p:spPr>
          <a:xfrm>
            <a:off x="0" y="1285860"/>
            <a:ext cx="9144000" cy="1569660"/>
          </a:xfrm>
          <a:prstGeom prst="rect">
            <a:avLst/>
          </a:prstGeom>
          <a:noFill/>
        </p:spPr>
        <p:txBody>
          <a:bodyPr wrap="square" rtlCol="0">
            <a:spAutoFit/>
          </a:bodyPr>
          <a:lstStyle/>
          <a:p>
            <a:pPr algn="just"/>
            <a:r>
              <a:rPr lang="fr-FR" sz="2400" dirty="0">
                <a:solidFill>
                  <a:srgbClr val="7030A0"/>
                </a:solidFill>
              </a:rPr>
              <a:t>L'un des paramètres les plus important d'un canal est sa capacité. Il s’agit d’une mesure de la quantité d'information, exprimée en bits par seconde par exemple, pouvant être transmise à travers ce canal avec une erreur aussi faible que voulue. </a:t>
            </a:r>
          </a:p>
        </p:txBody>
      </p:sp>
      <p:pic>
        <p:nvPicPr>
          <p:cNvPr id="17" name="Image 16"/>
          <p:cNvPicPr>
            <a:picLocks noChangeAspect="1"/>
          </p:cNvPicPr>
          <p:nvPr/>
        </p:nvPicPr>
        <p:blipFill>
          <a:blip r:embed="rId3"/>
          <a:stretch>
            <a:fillRect/>
          </a:stretch>
        </p:blipFill>
        <p:spPr>
          <a:xfrm>
            <a:off x="5214942" y="3000372"/>
            <a:ext cx="3552910" cy="2085098"/>
          </a:xfrm>
          <a:prstGeom prst="rect">
            <a:avLst/>
          </a:prstGeom>
        </p:spPr>
      </p:pic>
      <p:sp>
        <p:nvSpPr>
          <p:cNvPr id="20" name="ZoneTexte 19"/>
          <p:cNvSpPr txBox="1"/>
          <p:nvPr/>
        </p:nvSpPr>
        <p:spPr>
          <a:xfrm>
            <a:off x="0" y="3214686"/>
            <a:ext cx="5072066" cy="1938992"/>
          </a:xfrm>
          <a:prstGeom prst="rect">
            <a:avLst/>
          </a:prstGeom>
          <a:noFill/>
        </p:spPr>
        <p:txBody>
          <a:bodyPr wrap="square" rtlCol="0">
            <a:spAutoFit/>
          </a:bodyPr>
          <a:lstStyle/>
          <a:p>
            <a:pPr algn="just"/>
            <a:r>
              <a:rPr lang="fr-FR" sz="2400" dirty="0">
                <a:solidFill>
                  <a:srgbClr val="0070C0"/>
                </a:solidFill>
              </a:rPr>
              <a:t>Comme les perturbations dues au canal peuvent être traduites en termes d’information qu’apporte Y sur les symboles X donnés par le source, on peut écrire : </a:t>
            </a:r>
          </a:p>
        </p:txBody>
      </p:sp>
      <p:graphicFrame>
        <p:nvGraphicFramePr>
          <p:cNvPr id="22" name="Objet 21"/>
          <p:cNvGraphicFramePr>
            <a:graphicFrameLocks noChangeAspect="1"/>
          </p:cNvGraphicFramePr>
          <p:nvPr/>
        </p:nvGraphicFramePr>
        <p:xfrm>
          <a:off x="642910" y="5500702"/>
          <a:ext cx="8072494" cy="500066"/>
        </p:xfrm>
        <a:graphic>
          <a:graphicData uri="http://schemas.openxmlformats.org/presentationml/2006/ole">
            <p:oleObj spid="_x0000_s53251" name="Équation" r:id="rId4" imgW="2831760" imgH="215640" progId="Equation.3">
              <p:embed/>
            </p:oleObj>
          </a:graphicData>
        </a:graphic>
      </p:graphicFrame>
      <p:sp>
        <p:nvSpPr>
          <p:cNvPr id="25" name="ZoneTexte 24"/>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CAPACITE D’UN CANAL</a:t>
            </a:r>
          </a:p>
          <a:p>
            <a:pPr algn="ctr"/>
            <a:endParaRPr lang="fr-FR" dirty="0"/>
          </a:p>
        </p:txBody>
      </p:sp>
      <p:sp>
        <p:nvSpPr>
          <p:cNvPr id="27" name="Espace réservé du numéro de diapositive 26"/>
          <p:cNvSpPr>
            <a:spLocks noGrp="1"/>
          </p:cNvSpPr>
          <p:nvPr>
            <p:ph type="sldNum" sz="quarter" idx="12"/>
          </p:nvPr>
        </p:nvSpPr>
        <p:spPr/>
        <p:txBody>
          <a:bodyPr/>
          <a:lstStyle/>
          <a:p>
            <a:fld id="{F39E19B8-B707-45A9-818F-56E77DE860CA}" type="slidenum">
              <a:rPr lang="fr-FR" smtClean="0"/>
              <a:pPr/>
              <a:t>41</a:t>
            </a:fld>
            <a:endParaRPr lang="fr-FR" dirty="0"/>
          </a:p>
        </p:txBody>
      </p:sp>
      <p:sp>
        <p:nvSpPr>
          <p:cNvPr id="10" name="ZoneTexte 9"/>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Tree>
  </p:cSld>
  <p:clrMapOvr>
    <a:masterClrMapping/>
  </p:clrMapOvr>
  <p:transition advTm="15000"/>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77" name="Rectangle 29"/>
          <p:cNvSpPr>
            <a:spLocks noChangeArrowheads="1"/>
          </p:cNvSpPr>
          <p:nvPr/>
        </p:nvSpPr>
        <p:spPr bwMode="auto">
          <a:xfrm>
            <a:off x="-571500" y="2057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28700" algn="l"/>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pic>
        <p:nvPicPr>
          <p:cNvPr id="17" name="Image 16"/>
          <p:cNvPicPr>
            <a:picLocks noChangeAspect="1"/>
          </p:cNvPicPr>
          <p:nvPr/>
        </p:nvPicPr>
        <p:blipFill>
          <a:blip r:embed="rId3"/>
          <a:stretch>
            <a:fillRect/>
          </a:stretch>
        </p:blipFill>
        <p:spPr>
          <a:xfrm>
            <a:off x="5500694" y="857232"/>
            <a:ext cx="3410034" cy="2085098"/>
          </a:xfrm>
          <a:prstGeom prst="rect">
            <a:avLst/>
          </a:prstGeom>
        </p:spPr>
      </p:pic>
      <p:graphicFrame>
        <p:nvGraphicFramePr>
          <p:cNvPr id="22" name="Objet 21"/>
          <p:cNvGraphicFramePr>
            <a:graphicFrameLocks noChangeAspect="1"/>
          </p:cNvGraphicFramePr>
          <p:nvPr/>
        </p:nvGraphicFramePr>
        <p:xfrm>
          <a:off x="0" y="1643050"/>
          <a:ext cx="4437560" cy="571504"/>
        </p:xfrm>
        <a:graphic>
          <a:graphicData uri="http://schemas.openxmlformats.org/presentationml/2006/ole">
            <p:oleObj spid="_x0000_s62469" name="Équation" r:id="rId4" imgW="1675673" imgH="215806" progId="Equation.3">
              <p:embed/>
            </p:oleObj>
          </a:graphicData>
        </a:graphic>
      </p:graphicFrame>
      <p:sp>
        <p:nvSpPr>
          <p:cNvPr id="9" name="ZoneTexte 8"/>
          <p:cNvSpPr txBox="1"/>
          <p:nvPr/>
        </p:nvSpPr>
        <p:spPr>
          <a:xfrm>
            <a:off x="0" y="2285992"/>
            <a:ext cx="9144000" cy="1200329"/>
          </a:xfrm>
          <a:prstGeom prst="rect">
            <a:avLst/>
          </a:prstGeom>
          <a:noFill/>
        </p:spPr>
        <p:txBody>
          <a:bodyPr wrap="square" rtlCol="0">
            <a:spAutoFit/>
          </a:bodyPr>
          <a:lstStyle/>
          <a:p>
            <a:r>
              <a:rPr lang="fr-FR" sz="2400" b="1" dirty="0">
                <a:solidFill>
                  <a:srgbClr val="C00000"/>
                </a:solidFill>
              </a:rPr>
              <a:t>I(X;Y) : Information mutuelle entre X et Y</a:t>
            </a:r>
          </a:p>
          <a:p>
            <a:r>
              <a:rPr lang="fr-FR" sz="2400" b="1" dirty="0">
                <a:solidFill>
                  <a:srgbClr val="C00000"/>
                </a:solidFill>
              </a:rPr>
              <a:t>H(X) : Entropie de la source X</a:t>
            </a:r>
          </a:p>
          <a:p>
            <a:r>
              <a:rPr lang="fr-FR" sz="2400" b="1" dirty="0">
                <a:solidFill>
                  <a:srgbClr val="C00000"/>
                </a:solidFill>
              </a:rPr>
              <a:t>H(X/Y) : Entropie conditionnelle de X sachant Y</a:t>
            </a:r>
          </a:p>
        </p:txBody>
      </p:sp>
      <p:sp>
        <p:nvSpPr>
          <p:cNvPr id="10" name="ZoneTexte 9"/>
          <p:cNvSpPr txBox="1"/>
          <p:nvPr/>
        </p:nvSpPr>
        <p:spPr>
          <a:xfrm>
            <a:off x="0" y="5463147"/>
            <a:ext cx="9144000" cy="1323439"/>
          </a:xfrm>
          <a:prstGeom prst="rect">
            <a:avLst/>
          </a:prstGeom>
          <a:noFill/>
        </p:spPr>
        <p:txBody>
          <a:bodyPr wrap="square" rtlCol="0">
            <a:spAutoFit/>
          </a:bodyPr>
          <a:lstStyle/>
          <a:p>
            <a:pPr algn="just"/>
            <a:r>
              <a:rPr lang="fr-FR" sz="2000" b="1" dirty="0">
                <a:solidFill>
                  <a:srgbClr val="7030A0"/>
                </a:solidFill>
              </a:rPr>
              <a:t>On note bien que H(X/Y), l’information qu’apporte Y sur la source X, représente les imperfections du canal. Autrement dit, H(X/Y) représente l’ambigüité ou l’incertitude qui reste sur X pour Y connu. D’autant que H(X/Y) est grande d’autant que le canal est bruité ou hostile. </a:t>
            </a:r>
          </a:p>
        </p:txBody>
      </p:sp>
      <p:sp>
        <p:nvSpPr>
          <p:cNvPr id="11" name="ZoneTexte 10"/>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CAPACITE D’UN CANAL</a:t>
            </a:r>
          </a:p>
          <a:p>
            <a:pPr algn="ctr"/>
            <a:endParaRPr lang="fr-FR" dirty="0"/>
          </a:p>
        </p:txBody>
      </p:sp>
      <p:graphicFrame>
        <p:nvGraphicFramePr>
          <p:cNvPr id="62467" name="Object 3"/>
          <p:cNvGraphicFramePr>
            <a:graphicFrameLocks noChangeAspect="1"/>
          </p:cNvGraphicFramePr>
          <p:nvPr/>
        </p:nvGraphicFramePr>
        <p:xfrm>
          <a:off x="142844" y="4186247"/>
          <a:ext cx="4038600" cy="528637"/>
        </p:xfrm>
        <a:graphic>
          <a:graphicData uri="http://schemas.openxmlformats.org/presentationml/2006/ole">
            <p:oleObj spid="_x0000_s62470" name="Équation" r:id="rId5" imgW="39624000" imgH="5181600" progId="Equation.3">
              <p:embed/>
            </p:oleObj>
          </a:graphicData>
        </a:graphic>
      </p:graphicFrame>
      <p:graphicFrame>
        <p:nvGraphicFramePr>
          <p:cNvPr id="62468" name="Object 4"/>
          <p:cNvGraphicFramePr>
            <a:graphicFrameLocks noChangeAspect="1"/>
          </p:cNvGraphicFramePr>
          <p:nvPr/>
        </p:nvGraphicFramePr>
        <p:xfrm>
          <a:off x="128593" y="4929198"/>
          <a:ext cx="5157787" cy="528638"/>
        </p:xfrm>
        <a:graphic>
          <a:graphicData uri="http://schemas.openxmlformats.org/presentationml/2006/ole">
            <p:oleObj spid="_x0000_s62471" name="Équation" r:id="rId6" imgW="50596800" imgH="5181600" progId="Equation.3">
              <p:embed/>
            </p:oleObj>
          </a:graphicData>
        </a:graphic>
      </p:graphicFrame>
      <p:sp>
        <p:nvSpPr>
          <p:cNvPr id="12" name="ZoneTexte 11"/>
          <p:cNvSpPr txBox="1"/>
          <p:nvPr/>
        </p:nvSpPr>
        <p:spPr>
          <a:xfrm>
            <a:off x="0" y="3500438"/>
            <a:ext cx="8858280" cy="461665"/>
          </a:xfrm>
          <a:prstGeom prst="rect">
            <a:avLst/>
          </a:prstGeom>
          <a:noFill/>
        </p:spPr>
        <p:txBody>
          <a:bodyPr wrap="square" rtlCol="0">
            <a:spAutoFit/>
          </a:bodyPr>
          <a:lstStyle/>
          <a:p>
            <a:r>
              <a:rPr lang="fr-FR" sz="2400" b="1" dirty="0">
                <a:solidFill>
                  <a:srgbClr val="7030A0"/>
                </a:solidFill>
              </a:rPr>
              <a:t>Cette information mutuelle peut être écrite aussi :</a:t>
            </a:r>
          </a:p>
        </p:txBody>
      </p:sp>
      <p:sp>
        <p:nvSpPr>
          <p:cNvPr id="14" name="Espace réservé du numéro de diapositive 13"/>
          <p:cNvSpPr>
            <a:spLocks noGrp="1"/>
          </p:cNvSpPr>
          <p:nvPr>
            <p:ph type="sldNum" sz="quarter" idx="12"/>
          </p:nvPr>
        </p:nvSpPr>
        <p:spPr/>
        <p:txBody>
          <a:bodyPr/>
          <a:lstStyle/>
          <a:p>
            <a:fld id="{F39E19B8-B707-45A9-818F-56E77DE860CA}" type="slidenum">
              <a:rPr lang="fr-FR" smtClean="0"/>
              <a:pPr/>
              <a:t>42</a:t>
            </a:fld>
            <a:endParaRPr lang="fr-FR"/>
          </a:p>
        </p:txBody>
      </p:sp>
      <p:sp>
        <p:nvSpPr>
          <p:cNvPr id="13" name="ZoneTexte 12"/>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Tree>
  </p:cSld>
  <p:clrMapOvr>
    <a:masterClrMapping/>
  </p:clrMapOvr>
  <p:transition advTm="15000"/>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77" name="Rectangle 29"/>
          <p:cNvSpPr>
            <a:spLocks noChangeArrowheads="1"/>
          </p:cNvSpPr>
          <p:nvPr/>
        </p:nvSpPr>
        <p:spPr bwMode="auto">
          <a:xfrm>
            <a:off x="-571500" y="2057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28700" algn="l"/>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11" name="ZoneTexte 10"/>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CAPACITE D’UN CANAL</a:t>
            </a:r>
          </a:p>
          <a:p>
            <a:pPr algn="ctr"/>
            <a:endParaRPr lang="fr-FR" dirty="0"/>
          </a:p>
        </p:txBody>
      </p:sp>
      <p:sp>
        <p:nvSpPr>
          <p:cNvPr id="13" name="ZoneTexte 12"/>
          <p:cNvSpPr txBox="1"/>
          <p:nvPr/>
        </p:nvSpPr>
        <p:spPr>
          <a:xfrm>
            <a:off x="0" y="4941056"/>
            <a:ext cx="9144000" cy="1938992"/>
          </a:xfrm>
          <a:prstGeom prst="rect">
            <a:avLst/>
          </a:prstGeom>
          <a:noFill/>
        </p:spPr>
        <p:txBody>
          <a:bodyPr wrap="square" rtlCol="0">
            <a:spAutoFit/>
          </a:bodyPr>
          <a:lstStyle/>
          <a:p>
            <a:r>
              <a:rPr lang="fr-FR" sz="2000" b="1" u="sng" dirty="0">
                <a:solidFill>
                  <a:srgbClr val="0070C0"/>
                </a:solidFill>
              </a:rPr>
              <a:t>Cas idéal : </a:t>
            </a:r>
            <a:r>
              <a:rPr lang="fr-FR" sz="2000" b="1" dirty="0">
                <a:solidFill>
                  <a:srgbClr val="0070C0"/>
                </a:solidFill>
              </a:rPr>
              <a:t>bruits et perturbations nuls donc transmission parfaite alors I(X;Y) =H(X) =H(Y); </a:t>
            </a:r>
          </a:p>
          <a:p>
            <a:pPr algn="just"/>
            <a:r>
              <a:rPr lang="fr-FR" sz="2000" b="1" u="sng" dirty="0">
                <a:solidFill>
                  <a:srgbClr val="00B050"/>
                </a:solidFill>
              </a:rPr>
              <a:t>Cas extrême: </a:t>
            </a:r>
            <a:r>
              <a:rPr lang="fr-FR" sz="2000" b="1" dirty="0">
                <a:solidFill>
                  <a:srgbClr val="00B050"/>
                </a:solidFill>
              </a:rPr>
              <a:t>aucune transmission d'information où X et Y sont indépendants (on n'apprend rien sur le message) alors I(X;Y) =0 </a:t>
            </a:r>
          </a:p>
          <a:p>
            <a:pPr algn="just"/>
            <a:endParaRPr lang="fr-FR" sz="2000" b="1" dirty="0">
              <a:solidFill>
                <a:srgbClr val="C00000"/>
              </a:solidFill>
            </a:endParaRPr>
          </a:p>
          <a:p>
            <a:pPr algn="just"/>
            <a:r>
              <a:rPr lang="fr-FR" sz="2000" b="1" u="sng" dirty="0">
                <a:solidFill>
                  <a:srgbClr val="C00000"/>
                </a:solidFill>
              </a:rPr>
              <a:t>Car réel pratique : </a:t>
            </a:r>
            <a:r>
              <a:rPr lang="fr-FR" sz="2000" b="1" dirty="0">
                <a:solidFill>
                  <a:srgbClr val="C00000"/>
                </a:solidFill>
              </a:rPr>
              <a:t>0&lt;I(X;Y)&lt;min(H(X);H(Y))</a:t>
            </a:r>
          </a:p>
        </p:txBody>
      </p:sp>
      <p:pic>
        <p:nvPicPr>
          <p:cNvPr id="54277" name="Picture 5"/>
          <p:cNvPicPr>
            <a:picLocks noChangeAspect="1" noChangeArrowheads="1"/>
          </p:cNvPicPr>
          <p:nvPr/>
        </p:nvPicPr>
        <p:blipFill>
          <a:blip r:embed="rId2"/>
          <a:srcRect/>
          <a:stretch>
            <a:fillRect/>
          </a:stretch>
        </p:blipFill>
        <p:spPr bwMode="auto">
          <a:xfrm>
            <a:off x="357158" y="1214422"/>
            <a:ext cx="3786214" cy="3733800"/>
          </a:xfrm>
          <a:prstGeom prst="rect">
            <a:avLst/>
          </a:prstGeom>
          <a:noFill/>
          <a:ln w="9525">
            <a:noFill/>
            <a:miter lim="800000"/>
            <a:headEnd/>
            <a:tailEnd/>
          </a:ln>
          <a:effectLst/>
        </p:spPr>
      </p:pic>
      <p:pic>
        <p:nvPicPr>
          <p:cNvPr id="54278" name="Picture 6"/>
          <p:cNvPicPr>
            <a:picLocks noChangeAspect="1" noChangeArrowheads="1"/>
          </p:cNvPicPr>
          <p:nvPr/>
        </p:nvPicPr>
        <p:blipFill>
          <a:blip r:embed="rId3"/>
          <a:srcRect/>
          <a:stretch>
            <a:fillRect/>
          </a:stretch>
        </p:blipFill>
        <p:spPr bwMode="auto">
          <a:xfrm>
            <a:off x="4657725" y="1571612"/>
            <a:ext cx="4486275" cy="3286125"/>
          </a:xfrm>
          <a:prstGeom prst="rect">
            <a:avLst/>
          </a:prstGeom>
          <a:noFill/>
          <a:ln w="9525">
            <a:noFill/>
            <a:miter lim="800000"/>
            <a:headEnd/>
            <a:tailEnd/>
          </a:ln>
          <a:effectLst/>
        </p:spPr>
      </p:pic>
      <p:sp>
        <p:nvSpPr>
          <p:cNvPr id="18" name="Espace réservé du numéro de diapositive 17"/>
          <p:cNvSpPr>
            <a:spLocks noGrp="1"/>
          </p:cNvSpPr>
          <p:nvPr>
            <p:ph type="sldNum" sz="quarter" idx="12"/>
          </p:nvPr>
        </p:nvSpPr>
        <p:spPr/>
        <p:txBody>
          <a:bodyPr/>
          <a:lstStyle/>
          <a:p>
            <a:fld id="{F39E19B8-B707-45A9-818F-56E77DE860CA}" type="slidenum">
              <a:rPr lang="fr-FR" smtClean="0"/>
              <a:pPr/>
              <a:t>43</a:t>
            </a:fld>
            <a:endParaRPr lang="fr-FR"/>
          </a:p>
        </p:txBody>
      </p:sp>
      <p:sp>
        <p:nvSpPr>
          <p:cNvPr id="9" name="ZoneTexte 8"/>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Tree>
  </p:cSld>
  <p:clrMapOvr>
    <a:masterClrMapping/>
  </p:clrMapOvr>
  <p:transition advTm="15000"/>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F39E19B8-B707-45A9-818F-56E77DE860CA}" type="slidenum">
              <a:rPr lang="fr-FR" smtClean="0"/>
              <a:pPr/>
              <a:t>44</a:t>
            </a:fld>
            <a:endParaRPr lang="fr-FR"/>
          </a:p>
        </p:txBody>
      </p:sp>
      <p:sp>
        <p:nvSpPr>
          <p:cNvPr id="6" name="Ellipse 5"/>
          <p:cNvSpPr/>
          <p:nvPr/>
        </p:nvSpPr>
        <p:spPr>
          <a:xfrm>
            <a:off x="3071802" y="2643182"/>
            <a:ext cx="2786082" cy="3286148"/>
          </a:xfrm>
          <a:prstGeom prst="ellipse">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CAPACITE D’UN CANAL</a:t>
            </a:r>
          </a:p>
          <a:p>
            <a:pPr algn="ctr"/>
            <a:endParaRPr lang="fr-FR" dirty="0"/>
          </a:p>
        </p:txBody>
      </p:sp>
      <p:sp>
        <p:nvSpPr>
          <p:cNvPr id="9" name="Accolade ouvrante 8"/>
          <p:cNvSpPr/>
          <p:nvPr/>
        </p:nvSpPr>
        <p:spPr>
          <a:xfrm rot="16200000">
            <a:off x="4143372" y="4753286"/>
            <a:ext cx="428628" cy="2571768"/>
          </a:xfrm>
          <a:prstGeom prst="leftBrac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0" name="ZoneTexte 9"/>
          <p:cNvSpPr txBox="1"/>
          <p:nvPr/>
        </p:nvSpPr>
        <p:spPr>
          <a:xfrm>
            <a:off x="3286116" y="6324921"/>
            <a:ext cx="2714644" cy="461665"/>
          </a:xfrm>
          <a:prstGeom prst="rect">
            <a:avLst/>
          </a:prstGeom>
          <a:noFill/>
        </p:spPr>
        <p:txBody>
          <a:bodyPr wrap="square" rtlCol="0">
            <a:spAutoFit/>
          </a:bodyPr>
          <a:lstStyle/>
          <a:p>
            <a:r>
              <a:rPr lang="fr-FR" sz="2400" b="1" dirty="0"/>
              <a:t>H(X) = H(Y) = I(X;Y)</a:t>
            </a:r>
          </a:p>
        </p:txBody>
      </p:sp>
      <p:sp>
        <p:nvSpPr>
          <p:cNvPr id="11" name="Accolade fermante 10"/>
          <p:cNvSpPr/>
          <p:nvPr/>
        </p:nvSpPr>
        <p:spPr>
          <a:xfrm rot="16200000">
            <a:off x="4357686" y="928670"/>
            <a:ext cx="428628" cy="3143272"/>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p:cNvSpPr txBox="1"/>
          <p:nvPr/>
        </p:nvSpPr>
        <p:spPr>
          <a:xfrm>
            <a:off x="2714612" y="1752889"/>
            <a:ext cx="3786214" cy="461665"/>
          </a:xfrm>
          <a:prstGeom prst="rect">
            <a:avLst/>
          </a:prstGeom>
          <a:noFill/>
        </p:spPr>
        <p:txBody>
          <a:bodyPr wrap="square" rtlCol="0">
            <a:spAutoFit/>
          </a:bodyPr>
          <a:lstStyle/>
          <a:p>
            <a:r>
              <a:rPr lang="fr-FR" sz="2400" b="1" dirty="0"/>
              <a:t>H(X,Y) = H(X) + H(Y) = 2 H(X)</a:t>
            </a:r>
          </a:p>
        </p:txBody>
      </p:sp>
      <p:sp>
        <p:nvSpPr>
          <p:cNvPr id="13" name="ZoneTexte 12"/>
          <p:cNvSpPr txBox="1"/>
          <p:nvPr/>
        </p:nvSpPr>
        <p:spPr>
          <a:xfrm>
            <a:off x="214282" y="5110475"/>
            <a:ext cx="1428760" cy="461665"/>
          </a:xfrm>
          <a:prstGeom prst="rect">
            <a:avLst/>
          </a:prstGeom>
          <a:noFill/>
        </p:spPr>
        <p:txBody>
          <a:bodyPr wrap="square" rtlCol="0">
            <a:spAutoFit/>
          </a:bodyPr>
          <a:lstStyle/>
          <a:p>
            <a:r>
              <a:rPr lang="fr-FR" sz="2400" b="1" dirty="0">
                <a:solidFill>
                  <a:srgbClr val="00B050"/>
                </a:solidFill>
              </a:rPr>
              <a:t>H(X/Y) =0</a:t>
            </a:r>
          </a:p>
        </p:txBody>
      </p:sp>
      <p:sp>
        <p:nvSpPr>
          <p:cNvPr id="14" name="ZoneTexte 13"/>
          <p:cNvSpPr txBox="1"/>
          <p:nvPr/>
        </p:nvSpPr>
        <p:spPr>
          <a:xfrm>
            <a:off x="7429520" y="5324789"/>
            <a:ext cx="1500198" cy="461665"/>
          </a:xfrm>
          <a:prstGeom prst="rect">
            <a:avLst/>
          </a:prstGeom>
          <a:noFill/>
        </p:spPr>
        <p:txBody>
          <a:bodyPr wrap="square" rtlCol="0">
            <a:spAutoFit/>
          </a:bodyPr>
          <a:lstStyle/>
          <a:p>
            <a:r>
              <a:rPr lang="fr-FR" sz="2400" b="1" dirty="0">
                <a:solidFill>
                  <a:srgbClr val="FF0000"/>
                </a:solidFill>
              </a:rPr>
              <a:t>H(Y/X) = 0</a:t>
            </a:r>
          </a:p>
        </p:txBody>
      </p:sp>
      <p:sp>
        <p:nvSpPr>
          <p:cNvPr id="15" name="ZoneTexte 14"/>
          <p:cNvSpPr txBox="1"/>
          <p:nvPr/>
        </p:nvSpPr>
        <p:spPr>
          <a:xfrm>
            <a:off x="0" y="1142984"/>
            <a:ext cx="9144000" cy="707886"/>
          </a:xfrm>
          <a:prstGeom prst="rect">
            <a:avLst/>
          </a:prstGeom>
          <a:noFill/>
        </p:spPr>
        <p:txBody>
          <a:bodyPr wrap="square" rtlCol="0">
            <a:spAutoFit/>
          </a:bodyPr>
          <a:lstStyle/>
          <a:p>
            <a:r>
              <a:rPr lang="fr-FR" sz="2000" b="1" u="sng" dirty="0">
                <a:solidFill>
                  <a:srgbClr val="0070C0"/>
                </a:solidFill>
              </a:rPr>
              <a:t>Cas idéal : </a:t>
            </a:r>
            <a:r>
              <a:rPr lang="fr-FR" sz="2000" b="1" dirty="0">
                <a:solidFill>
                  <a:srgbClr val="0070C0"/>
                </a:solidFill>
              </a:rPr>
              <a:t>bruits et perturbations nuls donc transmission parfaite alors I(X;Y) =H(X) =H(Y). Canal Certain.</a:t>
            </a:r>
          </a:p>
        </p:txBody>
      </p:sp>
      <p:sp>
        <p:nvSpPr>
          <p:cNvPr id="16" name="ZoneTexte 15"/>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Tree>
  </p:cSld>
  <p:clrMapOvr>
    <a:masterClrMapping/>
  </p:clrMapOvr>
  <p:transition advTm="15000"/>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6553200" y="6427788"/>
            <a:ext cx="2133600" cy="365125"/>
          </a:xfrm>
        </p:spPr>
        <p:txBody>
          <a:bodyPr/>
          <a:lstStyle/>
          <a:p>
            <a:fld id="{F39E19B8-B707-45A9-818F-56E77DE860CA}" type="slidenum">
              <a:rPr lang="fr-FR" smtClean="0"/>
              <a:pPr/>
              <a:t>45</a:t>
            </a:fld>
            <a:endParaRPr lang="fr-FR"/>
          </a:p>
        </p:txBody>
      </p:sp>
      <p:sp>
        <p:nvSpPr>
          <p:cNvPr id="5" name="Ellipse 4"/>
          <p:cNvSpPr/>
          <p:nvPr/>
        </p:nvSpPr>
        <p:spPr>
          <a:xfrm>
            <a:off x="1357290" y="2610145"/>
            <a:ext cx="2786082" cy="3286148"/>
          </a:xfrm>
          <a:prstGeom prst="ellipse">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4929190" y="2610145"/>
            <a:ext cx="2786082" cy="32861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CAPACITE D’UN CANAL</a:t>
            </a:r>
          </a:p>
          <a:p>
            <a:pPr algn="ctr"/>
            <a:endParaRPr lang="fr-FR" dirty="0"/>
          </a:p>
        </p:txBody>
      </p:sp>
      <p:sp>
        <p:nvSpPr>
          <p:cNvPr id="9" name="ZoneTexte 8"/>
          <p:cNvSpPr txBox="1"/>
          <p:nvPr/>
        </p:nvSpPr>
        <p:spPr>
          <a:xfrm>
            <a:off x="3929058" y="6110607"/>
            <a:ext cx="1285884" cy="461665"/>
          </a:xfrm>
          <a:prstGeom prst="rect">
            <a:avLst/>
          </a:prstGeom>
          <a:noFill/>
        </p:spPr>
        <p:txBody>
          <a:bodyPr wrap="square" rtlCol="0">
            <a:spAutoFit/>
          </a:bodyPr>
          <a:lstStyle/>
          <a:p>
            <a:r>
              <a:rPr lang="fr-FR" sz="2400" b="1" dirty="0">
                <a:solidFill>
                  <a:srgbClr val="002060"/>
                </a:solidFill>
              </a:rPr>
              <a:t>I(X;Y)=0</a:t>
            </a:r>
          </a:p>
        </p:txBody>
      </p:sp>
      <p:sp>
        <p:nvSpPr>
          <p:cNvPr id="10" name="Accolade ouvrante 9"/>
          <p:cNvSpPr/>
          <p:nvPr/>
        </p:nvSpPr>
        <p:spPr>
          <a:xfrm rot="16200000">
            <a:off x="2500298" y="4824724"/>
            <a:ext cx="428628" cy="2571768"/>
          </a:xfrm>
          <a:prstGeom prst="leftBrac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1" name="Accolade ouvrante 10"/>
          <p:cNvSpPr/>
          <p:nvPr/>
        </p:nvSpPr>
        <p:spPr>
          <a:xfrm rot="16200000">
            <a:off x="6215074" y="4824723"/>
            <a:ext cx="428628" cy="2571768"/>
          </a:xfrm>
          <a:prstGeom prst="leftBrac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p:cNvSpPr txBox="1"/>
          <p:nvPr/>
        </p:nvSpPr>
        <p:spPr>
          <a:xfrm>
            <a:off x="2285984" y="6396359"/>
            <a:ext cx="857256" cy="461665"/>
          </a:xfrm>
          <a:prstGeom prst="rect">
            <a:avLst/>
          </a:prstGeom>
          <a:noFill/>
        </p:spPr>
        <p:txBody>
          <a:bodyPr wrap="square" rtlCol="0">
            <a:spAutoFit/>
          </a:bodyPr>
          <a:lstStyle/>
          <a:p>
            <a:r>
              <a:rPr lang="fr-FR" sz="2400" b="1" dirty="0"/>
              <a:t>H(X)</a:t>
            </a:r>
          </a:p>
        </p:txBody>
      </p:sp>
      <p:sp>
        <p:nvSpPr>
          <p:cNvPr id="13" name="ZoneTexte 12"/>
          <p:cNvSpPr txBox="1"/>
          <p:nvPr/>
        </p:nvSpPr>
        <p:spPr>
          <a:xfrm>
            <a:off x="6072198" y="6396359"/>
            <a:ext cx="785818" cy="461665"/>
          </a:xfrm>
          <a:prstGeom prst="rect">
            <a:avLst/>
          </a:prstGeom>
          <a:noFill/>
        </p:spPr>
        <p:txBody>
          <a:bodyPr wrap="square" rtlCol="0">
            <a:spAutoFit/>
          </a:bodyPr>
          <a:lstStyle/>
          <a:p>
            <a:r>
              <a:rPr lang="fr-FR" sz="2400" b="1" dirty="0"/>
              <a:t>H(Y)</a:t>
            </a:r>
          </a:p>
        </p:txBody>
      </p:sp>
      <p:cxnSp>
        <p:nvCxnSpPr>
          <p:cNvPr id="15" name="Connecteur droit avec flèche 14"/>
          <p:cNvCxnSpPr/>
          <p:nvPr/>
        </p:nvCxnSpPr>
        <p:spPr>
          <a:xfrm flipV="1">
            <a:off x="642910" y="4610409"/>
            <a:ext cx="714380" cy="285752"/>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6" name="ZoneTexte 15"/>
          <p:cNvSpPr txBox="1"/>
          <p:nvPr/>
        </p:nvSpPr>
        <p:spPr>
          <a:xfrm>
            <a:off x="214282" y="5110475"/>
            <a:ext cx="1143008" cy="461665"/>
          </a:xfrm>
          <a:prstGeom prst="rect">
            <a:avLst/>
          </a:prstGeom>
          <a:noFill/>
        </p:spPr>
        <p:txBody>
          <a:bodyPr wrap="square" rtlCol="0">
            <a:spAutoFit/>
          </a:bodyPr>
          <a:lstStyle/>
          <a:p>
            <a:r>
              <a:rPr lang="fr-FR" sz="2400" b="1" dirty="0">
                <a:solidFill>
                  <a:srgbClr val="00B050"/>
                </a:solidFill>
              </a:rPr>
              <a:t>H(X/Y)</a:t>
            </a:r>
          </a:p>
        </p:txBody>
      </p:sp>
      <p:cxnSp>
        <p:nvCxnSpPr>
          <p:cNvPr id="18" name="Connecteur droit avec flèche 17"/>
          <p:cNvCxnSpPr/>
          <p:nvPr/>
        </p:nvCxnSpPr>
        <p:spPr>
          <a:xfrm rot="10800000">
            <a:off x="7715272" y="4753285"/>
            <a:ext cx="714380" cy="42862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7786710" y="5324789"/>
            <a:ext cx="1143008" cy="461665"/>
          </a:xfrm>
          <a:prstGeom prst="rect">
            <a:avLst/>
          </a:prstGeom>
          <a:noFill/>
        </p:spPr>
        <p:txBody>
          <a:bodyPr wrap="square" rtlCol="0">
            <a:spAutoFit/>
          </a:bodyPr>
          <a:lstStyle/>
          <a:p>
            <a:r>
              <a:rPr lang="fr-FR" sz="2400" b="1" dirty="0">
                <a:solidFill>
                  <a:srgbClr val="FF0000"/>
                </a:solidFill>
              </a:rPr>
              <a:t>H(Y/X)</a:t>
            </a:r>
          </a:p>
        </p:txBody>
      </p:sp>
      <p:sp>
        <p:nvSpPr>
          <p:cNvPr id="20" name="Accolade fermante 19"/>
          <p:cNvSpPr/>
          <p:nvPr/>
        </p:nvSpPr>
        <p:spPr>
          <a:xfrm rot="16200000">
            <a:off x="4250529" y="-35743"/>
            <a:ext cx="428628" cy="5072098"/>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1" name="ZoneTexte 20"/>
          <p:cNvSpPr txBox="1"/>
          <p:nvPr/>
        </p:nvSpPr>
        <p:spPr>
          <a:xfrm>
            <a:off x="3929058" y="1928802"/>
            <a:ext cx="1143008" cy="461665"/>
          </a:xfrm>
          <a:prstGeom prst="rect">
            <a:avLst/>
          </a:prstGeom>
          <a:noFill/>
        </p:spPr>
        <p:txBody>
          <a:bodyPr wrap="square" rtlCol="0">
            <a:spAutoFit/>
          </a:bodyPr>
          <a:lstStyle/>
          <a:p>
            <a:r>
              <a:rPr lang="fr-FR" sz="2400" b="1" dirty="0"/>
              <a:t>H(X,Y)</a:t>
            </a:r>
          </a:p>
        </p:txBody>
      </p:sp>
      <p:sp>
        <p:nvSpPr>
          <p:cNvPr id="23" name="ZoneTexte 22"/>
          <p:cNvSpPr txBox="1"/>
          <p:nvPr/>
        </p:nvSpPr>
        <p:spPr>
          <a:xfrm>
            <a:off x="0" y="1142984"/>
            <a:ext cx="9144000" cy="707886"/>
          </a:xfrm>
          <a:prstGeom prst="rect">
            <a:avLst/>
          </a:prstGeom>
          <a:noFill/>
        </p:spPr>
        <p:txBody>
          <a:bodyPr wrap="square" rtlCol="0">
            <a:spAutoFit/>
          </a:bodyPr>
          <a:lstStyle/>
          <a:p>
            <a:r>
              <a:rPr lang="fr-FR" sz="2000" b="1" u="sng" dirty="0">
                <a:solidFill>
                  <a:srgbClr val="7030A0"/>
                </a:solidFill>
              </a:rPr>
              <a:t>Cas extrême: </a:t>
            </a:r>
            <a:r>
              <a:rPr lang="fr-FR" sz="2000" b="1" dirty="0">
                <a:solidFill>
                  <a:srgbClr val="7030A0"/>
                </a:solidFill>
              </a:rPr>
              <a:t>aucune transmission d'information où X et Y sont indépendants (on n'apprend rien sur le message) alors I(X;Y) =0 . Un canal complètement corrompu. </a:t>
            </a:r>
          </a:p>
        </p:txBody>
      </p:sp>
      <p:sp>
        <p:nvSpPr>
          <p:cNvPr id="26" name="ZoneTexte 25"/>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Tree>
  </p:cSld>
  <p:clrMapOvr>
    <a:masterClrMapping/>
  </p:clrMapOvr>
  <p:transition advTm="15000"/>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F39E19B8-B707-45A9-818F-56E77DE860CA}" type="slidenum">
              <a:rPr lang="fr-FR" smtClean="0"/>
              <a:pPr/>
              <a:t>46</a:t>
            </a:fld>
            <a:endParaRPr lang="fr-FR"/>
          </a:p>
        </p:txBody>
      </p:sp>
      <p:pic>
        <p:nvPicPr>
          <p:cNvPr id="7" name="Picture 6"/>
          <p:cNvPicPr>
            <a:picLocks noChangeAspect="1" noChangeArrowheads="1"/>
          </p:cNvPicPr>
          <p:nvPr/>
        </p:nvPicPr>
        <p:blipFill>
          <a:blip r:embed="rId2"/>
          <a:srcRect/>
          <a:stretch>
            <a:fillRect/>
          </a:stretch>
        </p:blipFill>
        <p:spPr bwMode="auto">
          <a:xfrm>
            <a:off x="1285852" y="2119910"/>
            <a:ext cx="6286544" cy="3952296"/>
          </a:xfrm>
          <a:prstGeom prst="rect">
            <a:avLst/>
          </a:prstGeom>
          <a:noFill/>
          <a:ln w="9525">
            <a:noFill/>
            <a:miter lim="800000"/>
            <a:headEnd/>
            <a:tailEnd/>
          </a:ln>
          <a:effectLst/>
        </p:spPr>
      </p:pic>
      <p:sp>
        <p:nvSpPr>
          <p:cNvPr id="9" name="ZoneTexte 8"/>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CAPACITE D’UN CANAL</a:t>
            </a:r>
          </a:p>
          <a:p>
            <a:pPr algn="ctr"/>
            <a:endParaRPr lang="fr-FR" dirty="0"/>
          </a:p>
        </p:txBody>
      </p:sp>
      <p:sp>
        <p:nvSpPr>
          <p:cNvPr id="10" name="ZoneTexte 9"/>
          <p:cNvSpPr txBox="1"/>
          <p:nvPr/>
        </p:nvSpPr>
        <p:spPr>
          <a:xfrm>
            <a:off x="0" y="1142984"/>
            <a:ext cx="9144000" cy="400110"/>
          </a:xfrm>
          <a:prstGeom prst="rect">
            <a:avLst/>
          </a:prstGeom>
          <a:noFill/>
        </p:spPr>
        <p:txBody>
          <a:bodyPr wrap="square" rtlCol="0">
            <a:spAutoFit/>
          </a:bodyPr>
          <a:lstStyle/>
          <a:p>
            <a:pPr algn="just"/>
            <a:r>
              <a:rPr lang="fr-FR" sz="2000" b="1" u="sng" dirty="0">
                <a:solidFill>
                  <a:srgbClr val="C00000"/>
                </a:solidFill>
              </a:rPr>
              <a:t>Car réel pratique : </a:t>
            </a:r>
            <a:r>
              <a:rPr lang="fr-FR" sz="2000" b="1" dirty="0">
                <a:solidFill>
                  <a:srgbClr val="C00000"/>
                </a:solidFill>
              </a:rPr>
              <a:t>0&lt;I(X;Y)&lt;min(H(X);H(Y))</a:t>
            </a:r>
          </a:p>
        </p:txBody>
      </p:sp>
      <p:sp>
        <p:nvSpPr>
          <p:cNvPr id="11" name="ZoneTexte 10"/>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Tree>
  </p:cSld>
  <p:clrMapOvr>
    <a:masterClrMapping/>
  </p:clrMapOvr>
  <p:transition advTm="15000"/>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77" name="Rectangle 29"/>
          <p:cNvSpPr>
            <a:spLocks noChangeArrowheads="1"/>
          </p:cNvSpPr>
          <p:nvPr/>
        </p:nvSpPr>
        <p:spPr bwMode="auto">
          <a:xfrm>
            <a:off x="-571500" y="2057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28700" algn="l"/>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11" name="ZoneTexte 10"/>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CAPACITE D’UN CANAL</a:t>
            </a:r>
          </a:p>
          <a:p>
            <a:pPr algn="ctr"/>
            <a:endParaRPr lang="fr-FR" dirty="0"/>
          </a:p>
        </p:txBody>
      </p:sp>
      <p:sp>
        <p:nvSpPr>
          <p:cNvPr id="12" name="ZoneTexte 11"/>
          <p:cNvSpPr txBox="1"/>
          <p:nvPr/>
        </p:nvSpPr>
        <p:spPr>
          <a:xfrm>
            <a:off x="0" y="1928802"/>
            <a:ext cx="9144000" cy="2123658"/>
          </a:xfrm>
          <a:prstGeom prst="rect">
            <a:avLst/>
          </a:prstGeom>
          <a:noFill/>
        </p:spPr>
        <p:txBody>
          <a:bodyPr wrap="square" rtlCol="0">
            <a:spAutoFit/>
          </a:bodyPr>
          <a:lstStyle/>
          <a:p>
            <a:pPr algn="ctr"/>
            <a:r>
              <a:rPr lang="fr-FR" sz="3600" b="1" dirty="0">
                <a:solidFill>
                  <a:srgbClr val="FF0000"/>
                </a:solidFill>
              </a:rPr>
              <a:t>MAIS</a:t>
            </a:r>
          </a:p>
          <a:p>
            <a:endParaRPr lang="fr-FR" sz="2400" b="1" dirty="0">
              <a:solidFill>
                <a:srgbClr val="00B050"/>
              </a:solidFill>
            </a:endParaRPr>
          </a:p>
          <a:p>
            <a:r>
              <a:rPr lang="fr-FR" sz="2400" b="1" dirty="0">
                <a:solidFill>
                  <a:srgbClr val="00B050"/>
                </a:solidFill>
              </a:rPr>
              <a:t>L’information mutuelle I(X;Y) ne peut pas caractériser le canal de façon intrinsèque. Car elle dépend surtout des lois de probabilité de X et de Y (surtout de la loi X).</a:t>
            </a:r>
          </a:p>
        </p:txBody>
      </p:sp>
      <p:graphicFrame>
        <p:nvGraphicFramePr>
          <p:cNvPr id="13" name="Objet 12"/>
          <p:cNvGraphicFramePr>
            <a:graphicFrameLocks noChangeAspect="1"/>
          </p:cNvGraphicFramePr>
          <p:nvPr/>
        </p:nvGraphicFramePr>
        <p:xfrm>
          <a:off x="857224" y="4214818"/>
          <a:ext cx="7643866" cy="785818"/>
        </p:xfrm>
        <a:graphic>
          <a:graphicData uri="http://schemas.openxmlformats.org/presentationml/2006/ole">
            <p:oleObj spid="_x0000_s56326" name="Équation" r:id="rId3" imgW="3924000" imgH="469800" progId="Equation.3">
              <p:embed/>
            </p:oleObj>
          </a:graphicData>
        </a:graphic>
      </p:graphicFrame>
      <p:graphicFrame>
        <p:nvGraphicFramePr>
          <p:cNvPr id="14" name="Objet 13"/>
          <p:cNvGraphicFramePr>
            <a:graphicFrameLocks noChangeAspect="1"/>
          </p:cNvGraphicFramePr>
          <p:nvPr/>
        </p:nvGraphicFramePr>
        <p:xfrm>
          <a:off x="2857488" y="5572140"/>
          <a:ext cx="4929222" cy="642942"/>
        </p:xfrm>
        <a:graphic>
          <a:graphicData uri="http://schemas.openxmlformats.org/presentationml/2006/ole">
            <p:oleObj spid="_x0000_s56327" name="Équation" r:id="rId4" imgW="2628720" imgH="342720" progId="Equation.3">
              <p:embed/>
            </p:oleObj>
          </a:graphicData>
        </a:graphic>
      </p:graphicFrame>
      <p:sp>
        <p:nvSpPr>
          <p:cNvPr id="15" name="ZoneTexte 14"/>
          <p:cNvSpPr txBox="1"/>
          <p:nvPr/>
        </p:nvSpPr>
        <p:spPr>
          <a:xfrm>
            <a:off x="2214546" y="5429264"/>
            <a:ext cx="1071570" cy="461665"/>
          </a:xfrm>
          <a:prstGeom prst="rect">
            <a:avLst/>
          </a:prstGeom>
          <a:noFill/>
        </p:spPr>
        <p:txBody>
          <a:bodyPr wrap="square" rtlCol="0">
            <a:spAutoFit/>
          </a:bodyPr>
          <a:lstStyle/>
          <a:p>
            <a:r>
              <a:rPr lang="fr-FR" sz="2400" b="1" dirty="0">
                <a:solidFill>
                  <a:srgbClr val="0070C0"/>
                </a:solidFill>
              </a:rPr>
              <a:t>Où</a:t>
            </a:r>
            <a:r>
              <a:rPr lang="fr-FR" sz="2400" b="1" dirty="0">
                <a:solidFill>
                  <a:srgbClr val="FF0000"/>
                </a:solidFill>
              </a:rPr>
              <a:t> </a:t>
            </a:r>
          </a:p>
        </p:txBody>
      </p:sp>
      <p:sp>
        <p:nvSpPr>
          <p:cNvPr id="16" name="Espace réservé du numéro de diapositive 15"/>
          <p:cNvSpPr>
            <a:spLocks noGrp="1"/>
          </p:cNvSpPr>
          <p:nvPr>
            <p:ph type="sldNum" sz="quarter" idx="12"/>
          </p:nvPr>
        </p:nvSpPr>
        <p:spPr/>
        <p:txBody>
          <a:bodyPr/>
          <a:lstStyle/>
          <a:p>
            <a:fld id="{F39E19B8-B707-45A9-818F-56E77DE860CA}" type="slidenum">
              <a:rPr lang="fr-FR" smtClean="0"/>
              <a:pPr/>
              <a:t>47</a:t>
            </a:fld>
            <a:endParaRPr lang="fr-FR"/>
          </a:p>
        </p:txBody>
      </p:sp>
      <p:sp>
        <p:nvSpPr>
          <p:cNvPr id="10" name="ZoneTexte 9"/>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Tree>
  </p:cSld>
  <p:clrMapOvr>
    <a:masterClrMapping/>
  </p:clrMapOvr>
  <p:transition advTm="15000"/>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77" name="Rectangle 29"/>
          <p:cNvSpPr>
            <a:spLocks noChangeArrowheads="1"/>
          </p:cNvSpPr>
          <p:nvPr/>
        </p:nvSpPr>
        <p:spPr bwMode="auto">
          <a:xfrm>
            <a:off x="-571500" y="2057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28700" algn="l"/>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9" name="ZoneTexte 8"/>
          <p:cNvSpPr txBox="1"/>
          <p:nvPr/>
        </p:nvSpPr>
        <p:spPr>
          <a:xfrm>
            <a:off x="0" y="1714488"/>
            <a:ext cx="9144000" cy="830997"/>
          </a:xfrm>
          <a:prstGeom prst="rect">
            <a:avLst/>
          </a:prstGeom>
          <a:noFill/>
        </p:spPr>
        <p:txBody>
          <a:bodyPr wrap="square" rtlCol="0">
            <a:spAutoFit/>
          </a:bodyPr>
          <a:lstStyle/>
          <a:p>
            <a:pPr algn="just"/>
            <a:r>
              <a:rPr lang="fr-FR" sz="2400" b="1" dirty="0">
                <a:solidFill>
                  <a:srgbClr val="C00000"/>
                </a:solidFill>
              </a:rPr>
              <a:t>Il est donc plus intéressant d’utiliser la Capacité  C comme caractérisation du canal.</a:t>
            </a:r>
          </a:p>
        </p:txBody>
      </p:sp>
      <p:sp>
        <p:nvSpPr>
          <p:cNvPr id="11" name="ZoneTexte 10"/>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CAPACITE D’UN CANAL</a:t>
            </a:r>
          </a:p>
          <a:p>
            <a:pPr algn="ctr"/>
            <a:endParaRPr lang="fr-FR" dirty="0"/>
          </a:p>
        </p:txBody>
      </p:sp>
      <p:sp>
        <p:nvSpPr>
          <p:cNvPr id="14" name="ZoneTexte 13"/>
          <p:cNvSpPr txBox="1"/>
          <p:nvPr/>
        </p:nvSpPr>
        <p:spPr>
          <a:xfrm>
            <a:off x="0" y="5884151"/>
            <a:ext cx="9144000" cy="830997"/>
          </a:xfrm>
          <a:prstGeom prst="rect">
            <a:avLst/>
          </a:prstGeom>
          <a:noFill/>
        </p:spPr>
        <p:txBody>
          <a:bodyPr wrap="square" rtlCol="0">
            <a:spAutoFit/>
          </a:bodyPr>
          <a:lstStyle/>
          <a:p>
            <a:pPr algn="just"/>
            <a:r>
              <a:rPr lang="fr-FR" sz="2400" b="1" dirty="0" smtClean="0">
                <a:solidFill>
                  <a:srgbClr val="7030A0"/>
                </a:solidFill>
              </a:rPr>
              <a:t>C</a:t>
            </a:r>
            <a:r>
              <a:rPr lang="fr-FR" sz="2400" b="1" baseline="-25000" dirty="0" smtClean="0">
                <a:solidFill>
                  <a:srgbClr val="7030A0"/>
                </a:solidFill>
              </a:rPr>
              <a:t>p</a:t>
            </a:r>
            <a:r>
              <a:rPr lang="fr-FR" sz="2400" b="1" dirty="0" smtClean="0">
                <a:solidFill>
                  <a:srgbClr val="7030A0"/>
                </a:solidFill>
              </a:rPr>
              <a:t> </a:t>
            </a:r>
            <a:r>
              <a:rPr lang="fr-FR" sz="2400" b="1" dirty="0">
                <a:solidFill>
                  <a:srgbClr val="7030A0"/>
                </a:solidFill>
              </a:rPr>
              <a:t>est le maximum d’information que peut apporter le canal de transmission .</a:t>
            </a:r>
          </a:p>
        </p:txBody>
      </p:sp>
      <p:graphicFrame>
        <p:nvGraphicFramePr>
          <p:cNvPr id="15" name="Objet 14"/>
          <p:cNvGraphicFramePr>
            <a:graphicFrameLocks noChangeAspect="1"/>
          </p:cNvGraphicFramePr>
          <p:nvPr/>
        </p:nvGraphicFramePr>
        <p:xfrm>
          <a:off x="2357422" y="2857496"/>
          <a:ext cx="4000528" cy="857255"/>
        </p:xfrm>
        <a:graphic>
          <a:graphicData uri="http://schemas.openxmlformats.org/presentationml/2006/ole">
            <p:oleObj spid="_x0000_s55302" name="Équation" r:id="rId3" imgW="1231560" imgH="368280" progId="Equation.3">
              <p:embed/>
            </p:oleObj>
          </a:graphicData>
        </a:graphic>
      </p:graphicFrame>
      <p:sp>
        <p:nvSpPr>
          <p:cNvPr id="16" name="Espace réservé du numéro de diapositive 15"/>
          <p:cNvSpPr>
            <a:spLocks noGrp="1"/>
          </p:cNvSpPr>
          <p:nvPr>
            <p:ph type="sldNum" sz="quarter" idx="12"/>
          </p:nvPr>
        </p:nvSpPr>
        <p:spPr/>
        <p:txBody>
          <a:bodyPr/>
          <a:lstStyle/>
          <a:p>
            <a:fld id="{F39E19B8-B707-45A9-818F-56E77DE860CA}" type="slidenum">
              <a:rPr lang="fr-FR" smtClean="0"/>
              <a:pPr/>
              <a:t>48</a:t>
            </a:fld>
            <a:endParaRPr lang="fr-FR"/>
          </a:p>
        </p:txBody>
      </p:sp>
      <p:sp>
        <p:nvSpPr>
          <p:cNvPr id="10" name="ZoneTexte 9"/>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graphicFrame>
        <p:nvGraphicFramePr>
          <p:cNvPr id="55300" name="Object 4"/>
          <p:cNvGraphicFramePr>
            <a:graphicFrameLocks noChangeAspect="1"/>
          </p:cNvGraphicFramePr>
          <p:nvPr/>
        </p:nvGraphicFramePr>
        <p:xfrm>
          <a:off x="1000100" y="3929066"/>
          <a:ext cx="6715172" cy="785818"/>
        </p:xfrm>
        <a:graphic>
          <a:graphicData uri="http://schemas.openxmlformats.org/presentationml/2006/ole">
            <p:oleObj spid="_x0000_s55303" name="Équation" r:id="rId4" imgW="2806560" imgH="317160" progId="Equation.3">
              <p:embed/>
            </p:oleObj>
          </a:graphicData>
        </a:graphic>
      </p:graphicFrame>
      <p:graphicFrame>
        <p:nvGraphicFramePr>
          <p:cNvPr id="55301" name="Object 5"/>
          <p:cNvGraphicFramePr>
            <a:graphicFrameLocks noChangeAspect="1"/>
          </p:cNvGraphicFramePr>
          <p:nvPr/>
        </p:nvGraphicFramePr>
        <p:xfrm>
          <a:off x="571472" y="5000636"/>
          <a:ext cx="7929618" cy="785818"/>
        </p:xfrm>
        <a:graphic>
          <a:graphicData uri="http://schemas.openxmlformats.org/presentationml/2006/ole">
            <p:oleObj spid="_x0000_s55304" name="Équation" r:id="rId5" imgW="3263760" imgH="317160" progId="Equation.3">
              <p:embed/>
            </p:oleObj>
          </a:graphicData>
        </a:graphic>
      </p:graphicFrame>
    </p:spTree>
  </p:cSld>
  <p:clrMapOvr>
    <a:masterClrMapping/>
  </p:clrMapOvr>
  <p:transition advTm="15000"/>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77" name="Rectangle 29"/>
          <p:cNvSpPr>
            <a:spLocks noChangeArrowheads="1"/>
          </p:cNvSpPr>
          <p:nvPr/>
        </p:nvSpPr>
        <p:spPr bwMode="auto">
          <a:xfrm>
            <a:off x="-571500" y="2057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28700" algn="l"/>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9" name="ZoneTexte 8"/>
          <p:cNvSpPr txBox="1"/>
          <p:nvPr/>
        </p:nvSpPr>
        <p:spPr>
          <a:xfrm>
            <a:off x="0" y="1714488"/>
            <a:ext cx="9144000" cy="4216539"/>
          </a:xfrm>
          <a:prstGeom prst="rect">
            <a:avLst/>
          </a:prstGeom>
          <a:noFill/>
        </p:spPr>
        <p:txBody>
          <a:bodyPr wrap="square" rtlCol="0">
            <a:spAutoFit/>
          </a:bodyPr>
          <a:lstStyle/>
          <a:p>
            <a:pPr algn="just">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C</a:t>
            </a:r>
            <a:r>
              <a:rPr lang="fr-FR" sz="2200" baseline="-25000" dirty="0" smtClean="0">
                <a:solidFill>
                  <a:srgbClr val="002060"/>
                </a:solidFill>
                <a:latin typeface="Times New Roman" pitchFamily="18" charset="0"/>
                <a:cs typeface="Times New Roman" pitchFamily="18" charset="0"/>
              </a:rPr>
              <a:t>p</a:t>
            </a:r>
            <a:r>
              <a:rPr lang="fr-FR" sz="2200" dirty="0" smtClean="0">
                <a:solidFill>
                  <a:srgbClr val="002060"/>
                </a:solidFill>
                <a:latin typeface="Times New Roman" pitchFamily="18" charset="0"/>
                <a:cs typeface="Times New Roman" pitchFamily="18" charset="0"/>
              </a:rPr>
              <a:t> ≥ 0, puisque I (X; Y) ≥0. </a:t>
            </a:r>
          </a:p>
          <a:p>
            <a:pPr algn="just">
              <a:buFont typeface="Wingdings" pitchFamily="2" charset="2"/>
              <a:buChar char="q"/>
            </a:pPr>
            <a:endParaRPr lang="fr-FR" sz="2200" dirty="0" smtClean="0">
              <a:latin typeface="Times New Roman" pitchFamily="18" charset="0"/>
              <a:cs typeface="Times New Roman" pitchFamily="18" charset="0"/>
            </a:endParaRPr>
          </a:p>
          <a:p>
            <a:pPr algn="just">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C</a:t>
            </a:r>
            <a:r>
              <a:rPr lang="fr-FR" sz="2200" baseline="-25000" dirty="0" smtClean="0">
                <a:solidFill>
                  <a:srgbClr val="7030A0"/>
                </a:solidFill>
                <a:latin typeface="Times New Roman" pitchFamily="18" charset="0"/>
                <a:cs typeface="Times New Roman" pitchFamily="18" charset="0"/>
              </a:rPr>
              <a:t>p</a:t>
            </a:r>
            <a:r>
              <a:rPr lang="fr-FR" sz="2200" dirty="0" smtClean="0">
                <a:solidFill>
                  <a:srgbClr val="7030A0"/>
                </a:solidFill>
                <a:latin typeface="Times New Roman" pitchFamily="18" charset="0"/>
                <a:cs typeface="Times New Roman" pitchFamily="18" charset="0"/>
              </a:rPr>
              <a:t> ≤ log</a:t>
            </a:r>
            <a:r>
              <a:rPr lang="fr-FR" sz="2200" baseline="-25000" dirty="0" smtClean="0">
                <a:solidFill>
                  <a:srgbClr val="7030A0"/>
                </a:solidFill>
                <a:latin typeface="Times New Roman" pitchFamily="18" charset="0"/>
                <a:cs typeface="Times New Roman" pitchFamily="18" charset="0"/>
              </a:rPr>
              <a:t>2</a:t>
            </a:r>
            <a:r>
              <a:rPr lang="fr-FR" sz="2200" dirty="0" smtClean="0">
                <a:solidFill>
                  <a:srgbClr val="7030A0"/>
                </a:solidFill>
                <a:latin typeface="Times New Roman" pitchFamily="18" charset="0"/>
                <a:cs typeface="Times New Roman" pitchFamily="18" charset="0"/>
                <a:sym typeface="Symbol"/>
              </a:rPr>
              <a:t>X</a:t>
            </a:r>
            <a:r>
              <a:rPr lang="fr-FR" sz="2200" dirty="0" smtClean="0">
                <a:solidFill>
                  <a:srgbClr val="7030A0"/>
                </a:solidFill>
                <a:latin typeface="Times New Roman" pitchFamily="18" charset="0"/>
                <a:cs typeface="Times New Roman" pitchFamily="18" charset="0"/>
              </a:rPr>
              <a:t> puisque C = max I(X; Y) ≤max H(X) = log</a:t>
            </a:r>
            <a:r>
              <a:rPr lang="fr-FR" sz="2200" baseline="-25000" dirty="0" smtClean="0">
                <a:solidFill>
                  <a:srgbClr val="7030A0"/>
                </a:solidFill>
                <a:latin typeface="Times New Roman" pitchFamily="18" charset="0"/>
                <a:cs typeface="Times New Roman" pitchFamily="18" charset="0"/>
              </a:rPr>
              <a:t>2</a:t>
            </a:r>
            <a:r>
              <a:rPr lang="fr-FR" sz="2200" dirty="0" smtClean="0">
                <a:solidFill>
                  <a:srgbClr val="7030A0"/>
                </a:solidFill>
                <a:latin typeface="Times New Roman" pitchFamily="18" charset="0"/>
                <a:cs typeface="Times New Roman" pitchFamily="18" charset="0"/>
                <a:sym typeface="Symbol"/>
              </a:rPr>
              <a:t>X</a:t>
            </a:r>
            <a:r>
              <a:rPr lang="fr-FR" sz="2200" dirty="0" smtClean="0">
                <a:solidFill>
                  <a:srgbClr val="7030A0"/>
                </a:solidFill>
                <a:latin typeface="Times New Roman" pitchFamily="18" charset="0"/>
                <a:cs typeface="Times New Roman" pitchFamily="18" charset="0"/>
              </a:rPr>
              <a:t>.</a:t>
            </a:r>
          </a:p>
          <a:p>
            <a:pPr algn="just">
              <a:buFont typeface="Wingdings" pitchFamily="2" charset="2"/>
              <a:buChar char="q"/>
            </a:pPr>
            <a:endParaRPr lang="fr-FR" sz="2200" dirty="0" smtClean="0">
              <a:latin typeface="Times New Roman" pitchFamily="18" charset="0"/>
              <a:cs typeface="Times New Roman" pitchFamily="18" charset="0"/>
            </a:endParaRPr>
          </a:p>
          <a:p>
            <a:pPr algn="just">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rPr>
              <a:t>C</a:t>
            </a:r>
            <a:r>
              <a:rPr lang="fr-FR" sz="2200" baseline="-25000" dirty="0" smtClean="0">
                <a:solidFill>
                  <a:srgbClr val="00B050"/>
                </a:solidFill>
                <a:latin typeface="Times New Roman" pitchFamily="18" charset="0"/>
                <a:cs typeface="Times New Roman" pitchFamily="18" charset="0"/>
              </a:rPr>
              <a:t>p</a:t>
            </a:r>
            <a:r>
              <a:rPr lang="fr-FR" sz="2200" dirty="0" smtClean="0">
                <a:solidFill>
                  <a:srgbClr val="00B050"/>
                </a:solidFill>
                <a:latin typeface="Times New Roman" pitchFamily="18" charset="0"/>
                <a:cs typeface="Times New Roman" pitchFamily="18" charset="0"/>
              </a:rPr>
              <a:t> ≤ log</a:t>
            </a:r>
            <a:r>
              <a:rPr lang="fr-FR" sz="2200" baseline="-25000" dirty="0" smtClean="0">
                <a:solidFill>
                  <a:srgbClr val="00B050"/>
                </a:solidFill>
                <a:latin typeface="Times New Roman" pitchFamily="18" charset="0"/>
                <a:cs typeface="Times New Roman" pitchFamily="18" charset="0"/>
              </a:rPr>
              <a:t>2</a:t>
            </a:r>
            <a:r>
              <a:rPr lang="fr-FR" sz="2200" dirty="0" smtClean="0">
                <a:solidFill>
                  <a:srgbClr val="00B050"/>
                </a:solidFill>
                <a:latin typeface="Times New Roman" pitchFamily="18" charset="0"/>
                <a:cs typeface="Times New Roman" pitchFamily="18" charset="0"/>
                <a:sym typeface="Symbol"/>
              </a:rPr>
              <a:t>Y pour la même explication</a:t>
            </a:r>
            <a:r>
              <a:rPr lang="fr-FR" sz="2200" dirty="0" smtClean="0">
                <a:solidFill>
                  <a:srgbClr val="00B050"/>
                </a:solidFill>
                <a:latin typeface="Times New Roman" pitchFamily="18" charset="0"/>
                <a:cs typeface="Times New Roman" pitchFamily="18" charset="0"/>
              </a:rPr>
              <a:t>. </a:t>
            </a:r>
          </a:p>
          <a:p>
            <a:pPr algn="just">
              <a:buFont typeface="Wingdings" pitchFamily="2" charset="2"/>
              <a:buChar char="q"/>
            </a:pPr>
            <a:endParaRPr lang="fr-FR" sz="2200" dirty="0" smtClean="0">
              <a:latin typeface="Times New Roman" pitchFamily="18" charset="0"/>
              <a:cs typeface="Times New Roman" pitchFamily="18" charset="0"/>
            </a:endParaRP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 I (X; Y) est une fonction continue de p (x) </a:t>
            </a:r>
          </a:p>
          <a:p>
            <a:pPr algn="just">
              <a:buFont typeface="Wingdings" pitchFamily="2" charset="2"/>
              <a:buChar char="q"/>
            </a:pPr>
            <a:endParaRPr lang="fr-FR" sz="2200" dirty="0" smtClean="0">
              <a:latin typeface="Times New Roman" pitchFamily="18" charset="0"/>
              <a:cs typeface="Times New Roman" pitchFamily="18" charset="0"/>
            </a:endParaRPr>
          </a:p>
          <a:p>
            <a:pPr algn="just">
              <a:buFont typeface="Wingdings" pitchFamily="2" charset="2"/>
              <a:buChar char="q"/>
            </a:pPr>
            <a:r>
              <a:rPr lang="fr-FR" sz="2200" dirty="0" smtClean="0">
                <a:solidFill>
                  <a:srgbClr val="00B0F0"/>
                </a:solidFill>
                <a:latin typeface="Times New Roman" pitchFamily="18" charset="0"/>
                <a:cs typeface="Times New Roman" pitchFamily="18" charset="0"/>
              </a:rPr>
              <a:t> I (X; Y) est une fonction concave de p(x).</a:t>
            </a:r>
          </a:p>
          <a:p>
            <a:pPr algn="just">
              <a:buFont typeface="Wingdings" pitchFamily="2" charset="2"/>
              <a:buChar char="q"/>
            </a:pPr>
            <a:endParaRPr lang="fr-MC" sz="2200" b="1" dirty="0" smtClean="0">
              <a:solidFill>
                <a:srgbClr val="00B0F0"/>
              </a:solidFill>
              <a:latin typeface="Times New Roman" pitchFamily="18" charset="0"/>
              <a:cs typeface="Times New Roman" pitchFamily="18" charset="0"/>
            </a:endParaRPr>
          </a:p>
          <a:p>
            <a:pPr algn="just">
              <a:buFont typeface="Wingdings" pitchFamily="2" charset="2"/>
              <a:buChar char="q"/>
            </a:pPr>
            <a:r>
              <a:rPr lang="fr-MC" sz="2200" b="1" dirty="0" smtClean="0">
                <a:solidFill>
                  <a:srgbClr val="00B0F0"/>
                </a:solidFill>
                <a:latin typeface="Times New Roman" pitchFamily="18" charset="0"/>
                <a:cs typeface="Times New Roman" pitchFamily="18" charset="0"/>
              </a:rPr>
              <a:t> </a:t>
            </a:r>
            <a:r>
              <a:rPr lang="fr-FR" sz="2200" b="1" u="sng" dirty="0" smtClean="0">
                <a:solidFill>
                  <a:srgbClr val="C00000"/>
                </a:solidFill>
                <a:latin typeface="Times New Roman" pitchFamily="18" charset="0"/>
                <a:cs typeface="Times New Roman" pitchFamily="18" charset="0"/>
              </a:rPr>
              <a:t>Théorème : </a:t>
            </a:r>
            <a:r>
              <a:rPr lang="fr-FR" sz="2200" dirty="0" smtClean="0">
                <a:solidFill>
                  <a:schemeClr val="accent3">
                    <a:lumMod val="50000"/>
                  </a:schemeClr>
                </a:solidFill>
                <a:latin typeface="Times New Roman" pitchFamily="18" charset="0"/>
                <a:cs typeface="Times New Roman" pitchFamily="18" charset="0"/>
              </a:rPr>
              <a:t>Si l’entrée X d’un canal symétrique suit une loi uniforme alors la capacité de ce canal symétrique est égale à I(X;Y)</a:t>
            </a:r>
            <a:endParaRPr lang="fr-FR" sz="2200" b="1" dirty="0">
              <a:solidFill>
                <a:schemeClr val="accent3">
                  <a:lumMod val="50000"/>
                </a:schemeClr>
              </a:solidFill>
              <a:latin typeface="Times New Roman" pitchFamily="18" charset="0"/>
              <a:cs typeface="Times New Roman" pitchFamily="18" charset="0"/>
            </a:endParaRPr>
          </a:p>
        </p:txBody>
      </p:sp>
      <p:sp>
        <p:nvSpPr>
          <p:cNvPr id="11" name="ZoneTexte 10"/>
          <p:cNvSpPr txBox="1"/>
          <p:nvPr/>
        </p:nvSpPr>
        <p:spPr>
          <a:xfrm>
            <a:off x="0" y="642918"/>
            <a:ext cx="9144000" cy="800219"/>
          </a:xfrm>
          <a:prstGeom prst="rect">
            <a:avLst/>
          </a:prstGeom>
          <a:noFill/>
        </p:spPr>
        <p:txBody>
          <a:bodyPr wrap="square" rtlCol="0">
            <a:spAutoFit/>
          </a:bodyPr>
          <a:lstStyle/>
          <a:p>
            <a:pPr algn="ctr"/>
            <a:r>
              <a:rPr lang="fr-FR" sz="2800" b="1" dirty="0" smtClean="0">
                <a:solidFill>
                  <a:srgbClr val="0070C0"/>
                </a:solidFill>
              </a:rPr>
              <a:t>PROPRIETES DE LA CAPACITE </a:t>
            </a:r>
            <a:r>
              <a:rPr lang="fr-FR" sz="2800" b="1" dirty="0">
                <a:solidFill>
                  <a:srgbClr val="0070C0"/>
                </a:solidFill>
              </a:rPr>
              <a:t>D’UN CANAL</a:t>
            </a:r>
          </a:p>
          <a:p>
            <a:pPr algn="ctr"/>
            <a:endParaRPr lang="fr-FR" dirty="0"/>
          </a:p>
        </p:txBody>
      </p:sp>
      <p:sp>
        <p:nvSpPr>
          <p:cNvPr id="16" name="Espace réservé du numéro de diapositive 15"/>
          <p:cNvSpPr>
            <a:spLocks noGrp="1"/>
          </p:cNvSpPr>
          <p:nvPr>
            <p:ph type="sldNum" sz="quarter" idx="12"/>
          </p:nvPr>
        </p:nvSpPr>
        <p:spPr/>
        <p:txBody>
          <a:bodyPr/>
          <a:lstStyle/>
          <a:p>
            <a:fld id="{F39E19B8-B707-45A9-818F-56E77DE860CA}" type="slidenum">
              <a:rPr lang="fr-FR" smtClean="0"/>
              <a:pPr/>
              <a:t>49</a:t>
            </a:fld>
            <a:endParaRPr lang="fr-FR"/>
          </a:p>
        </p:txBody>
      </p:sp>
      <p:sp>
        <p:nvSpPr>
          <p:cNvPr id="10" name="ZoneTexte 9"/>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graphicFrame>
        <p:nvGraphicFramePr>
          <p:cNvPr id="420869" name="Object 5"/>
          <p:cNvGraphicFramePr>
            <a:graphicFrameLocks noChangeAspect="1"/>
          </p:cNvGraphicFramePr>
          <p:nvPr/>
        </p:nvGraphicFramePr>
        <p:xfrm>
          <a:off x="3444875" y="6011885"/>
          <a:ext cx="2681288" cy="560387"/>
        </p:xfrm>
        <a:graphic>
          <a:graphicData uri="http://schemas.openxmlformats.org/presentationml/2006/ole">
            <p:oleObj spid="_x0000_s420869" name="Équation" r:id="rId3" imgW="825480" imgH="241200" progId="Equation.3">
              <p:embed/>
            </p:oleObj>
          </a:graphicData>
        </a:graphic>
      </p:graphicFrame>
    </p:spTree>
  </p:cSld>
  <p:clrMapOvr>
    <a:masterClrMapping/>
  </p:clrMapOvr>
  <p:transition advTm="15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77" name="Rectangle 29"/>
          <p:cNvSpPr>
            <a:spLocks noChangeArrowheads="1"/>
          </p:cNvSpPr>
          <p:nvPr/>
        </p:nvSpPr>
        <p:spPr bwMode="auto">
          <a:xfrm>
            <a:off x="-571500" y="2057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28700" algn="l"/>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30" name="Espace réservé du numéro de diapositive 29"/>
          <p:cNvSpPr>
            <a:spLocks noGrp="1"/>
          </p:cNvSpPr>
          <p:nvPr>
            <p:ph type="sldNum" sz="quarter" idx="12"/>
          </p:nvPr>
        </p:nvSpPr>
        <p:spPr/>
        <p:txBody>
          <a:bodyPr/>
          <a:lstStyle/>
          <a:p>
            <a:fld id="{F39E19B8-B707-45A9-818F-56E77DE860CA}" type="slidenum">
              <a:rPr lang="fr-FR" smtClean="0"/>
              <a:pPr/>
              <a:t>5</a:t>
            </a:fld>
            <a:endParaRPr lang="fr-FR" dirty="0"/>
          </a:p>
        </p:txBody>
      </p:sp>
      <p:sp>
        <p:nvSpPr>
          <p:cNvPr id="22" name="ZoneTexte 21"/>
          <p:cNvSpPr txBox="1"/>
          <p:nvPr/>
        </p:nvSpPr>
        <p:spPr>
          <a:xfrm>
            <a:off x="1285852" y="857232"/>
            <a:ext cx="5857916" cy="400110"/>
          </a:xfrm>
          <a:prstGeom prst="rect">
            <a:avLst/>
          </a:prstGeom>
          <a:noFill/>
        </p:spPr>
        <p:txBody>
          <a:bodyPr wrap="square" rtlCol="0">
            <a:spAutoFit/>
          </a:bodyPr>
          <a:lstStyle/>
          <a:p>
            <a:pPr algn="ctr"/>
            <a:r>
              <a:rPr lang="fr-FR" sz="2000" b="1" dirty="0">
                <a:solidFill>
                  <a:srgbClr val="7030A0"/>
                </a:solidFill>
              </a:rPr>
              <a:t>CANAL DISCRET vs CANAL CONTINU</a:t>
            </a:r>
          </a:p>
        </p:txBody>
      </p:sp>
      <p:sp>
        <p:nvSpPr>
          <p:cNvPr id="25" name="ZoneTexte 24"/>
          <p:cNvSpPr txBox="1"/>
          <p:nvPr/>
        </p:nvSpPr>
        <p:spPr>
          <a:xfrm>
            <a:off x="0" y="5300505"/>
            <a:ext cx="9144000" cy="1200329"/>
          </a:xfrm>
          <a:prstGeom prst="rect">
            <a:avLst/>
          </a:prstGeom>
          <a:noFill/>
        </p:spPr>
        <p:txBody>
          <a:bodyPr wrap="square" rtlCol="0">
            <a:spAutoFit/>
          </a:bodyPr>
          <a:lstStyle/>
          <a:p>
            <a:pPr algn="just">
              <a:buFont typeface="Arial" pitchFamily="34" charset="0"/>
              <a:buChar char="•"/>
            </a:pPr>
            <a:r>
              <a:rPr lang="fr-FR" sz="2400" b="1" dirty="0">
                <a:solidFill>
                  <a:srgbClr val="7030A0"/>
                </a:solidFill>
              </a:rPr>
              <a:t> Par contre un canal continu est plutôt le support physique réel  (conducteur électrique, fibre optique, voie Hertzienne ….</a:t>
            </a:r>
            <a:r>
              <a:rPr lang="fr-FR" sz="2400" b="1" dirty="0" err="1">
                <a:solidFill>
                  <a:srgbClr val="7030A0"/>
                </a:solidFill>
              </a:rPr>
              <a:t>etc</a:t>
            </a:r>
            <a:r>
              <a:rPr lang="fr-FR" sz="2400" b="1" dirty="0">
                <a:solidFill>
                  <a:srgbClr val="7030A0"/>
                </a:solidFill>
              </a:rPr>
              <a:t>) où va se propager le signal entre l’émetteur (dans un sens large) et le récepteur.</a:t>
            </a:r>
          </a:p>
        </p:txBody>
      </p:sp>
      <p:sp>
        <p:nvSpPr>
          <p:cNvPr id="17" name="ZoneTexte 16"/>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
        <p:nvSpPr>
          <p:cNvPr id="18" name="Text Box 2"/>
          <p:cNvSpPr txBox="1">
            <a:spLocks noChangeArrowheads="1"/>
          </p:cNvSpPr>
          <p:nvPr/>
        </p:nvSpPr>
        <p:spPr bwMode="auto">
          <a:xfrm>
            <a:off x="7286644" y="1571612"/>
            <a:ext cx="1857356" cy="98992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CH" sz="1400" b="1" dirty="0">
                <a:latin typeface="Arial" pitchFamily="34" charset="0"/>
                <a:ea typeface="Times New Roman" pitchFamily="18" charset="0"/>
                <a:cs typeface="Arial" pitchFamily="34" charset="0"/>
              </a:rPr>
              <a:t>Présence de bruits </a:t>
            </a:r>
            <a:r>
              <a:rPr lang="fr-CH" sz="1400" b="1">
                <a:latin typeface="Arial" pitchFamily="34" charset="0"/>
                <a:ea typeface="Times New Roman" pitchFamily="18" charset="0"/>
                <a:cs typeface="Arial" pitchFamily="34" charset="0"/>
              </a:rPr>
              <a:t>et interférences</a:t>
            </a:r>
            <a:endParaRPr lang="fr-CH" sz="1400" b="1" dirty="0">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fr-CH" sz="1400" b="1" i="0" u="none" strike="noStrike" cap="none" normalizeH="0" baseline="0" dirty="0">
                <a:ln>
                  <a:noFill/>
                </a:ln>
                <a:solidFill>
                  <a:schemeClr val="tx1"/>
                </a:solidFill>
                <a:effectLst/>
                <a:latin typeface="Arial" pitchFamily="34" charset="0"/>
                <a:cs typeface="Arial" pitchFamily="34" charset="0"/>
              </a:rPr>
              <a:t>Certains bits changent</a:t>
            </a:r>
            <a:endParaRPr kumimoji="0" lang="fr-CH" sz="1400" b="0" i="0" u="none" strike="noStrike" cap="none" normalizeH="0" baseline="0" dirty="0">
              <a:ln>
                <a:noFill/>
              </a:ln>
              <a:solidFill>
                <a:schemeClr val="tx1"/>
              </a:solidFill>
              <a:effectLst/>
              <a:latin typeface="Arial" pitchFamily="34" charset="0"/>
              <a:cs typeface="Arial" pitchFamily="34" charset="0"/>
            </a:endParaRPr>
          </a:p>
        </p:txBody>
      </p:sp>
      <p:pic>
        <p:nvPicPr>
          <p:cNvPr id="19" name="Picture 2"/>
          <p:cNvPicPr>
            <a:picLocks noChangeAspect="1" noChangeArrowheads="1"/>
          </p:cNvPicPr>
          <p:nvPr/>
        </p:nvPicPr>
        <p:blipFill>
          <a:blip r:embed="rId2"/>
          <a:srcRect/>
          <a:stretch>
            <a:fillRect/>
          </a:stretch>
        </p:blipFill>
        <p:spPr bwMode="auto">
          <a:xfrm>
            <a:off x="714348" y="1428736"/>
            <a:ext cx="6543675" cy="3514725"/>
          </a:xfrm>
          <a:prstGeom prst="rect">
            <a:avLst/>
          </a:prstGeom>
          <a:noFill/>
          <a:ln w="9525">
            <a:noFill/>
            <a:miter lim="800000"/>
            <a:headEnd/>
            <a:tailEnd/>
          </a:ln>
          <a:effectLst/>
        </p:spPr>
      </p:pic>
      <p:sp>
        <p:nvSpPr>
          <p:cNvPr id="24" name="Text Box 9"/>
          <p:cNvSpPr txBox="1">
            <a:spLocks noChangeArrowheads="1"/>
          </p:cNvSpPr>
          <p:nvPr/>
        </p:nvSpPr>
        <p:spPr bwMode="auto">
          <a:xfrm>
            <a:off x="3071802" y="1714488"/>
            <a:ext cx="1500198" cy="459244"/>
          </a:xfrm>
          <a:prstGeom prst="rect">
            <a:avLst/>
          </a:prstGeom>
          <a:noFill/>
          <a:ln w="9525">
            <a:noFill/>
            <a:miter lim="800000"/>
            <a:headEnd/>
            <a:tailEnd/>
          </a:ln>
        </p:spPr>
        <p:txBody>
          <a:bodyPr vert="horz" wrap="square" lIns="63094" tIns="31547" rIns="63094" bIns="31547"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H" sz="2000" b="1" i="0" u="none" strike="noStrike" cap="none" normalizeH="0" baseline="0" dirty="0">
                <a:ln>
                  <a:noFill/>
                </a:ln>
                <a:solidFill>
                  <a:srgbClr val="C00000"/>
                </a:solidFill>
                <a:effectLst/>
                <a:latin typeface="Arial" pitchFamily="34" charset="0"/>
                <a:ea typeface="Times New Roman" pitchFamily="18" charset="0"/>
                <a:cs typeface="Times New Roman" pitchFamily="18" charset="0"/>
              </a:rPr>
              <a:t>x</a:t>
            </a:r>
            <a:r>
              <a:rPr kumimoji="0" lang="fr-CH" sz="2000" b="1" i="0" u="none" strike="noStrike" cap="none" normalizeH="0" baseline="-30000" dirty="0">
                <a:ln>
                  <a:noFill/>
                </a:ln>
                <a:solidFill>
                  <a:srgbClr val="C00000"/>
                </a:solidFill>
                <a:effectLst/>
                <a:latin typeface="Arial" pitchFamily="34" charset="0"/>
                <a:ea typeface="Times New Roman" pitchFamily="18" charset="0"/>
                <a:cs typeface="Times New Roman" pitchFamily="18" charset="0"/>
              </a:rPr>
              <a:t>1</a:t>
            </a:r>
            <a:r>
              <a:rPr kumimoji="0" lang="fr-CH" sz="2000" b="1" i="0" u="none" strike="noStrike" cap="none" normalizeH="0" baseline="0" dirty="0">
                <a:ln>
                  <a:noFill/>
                </a:ln>
                <a:solidFill>
                  <a:srgbClr val="C00000"/>
                </a:solidFill>
                <a:effectLst/>
                <a:latin typeface="Arial" pitchFamily="34" charset="0"/>
                <a:ea typeface="Times New Roman" pitchFamily="18" charset="0"/>
                <a:cs typeface="Times New Roman" pitchFamily="18" charset="0"/>
              </a:rPr>
              <a:t>x </a:t>
            </a:r>
            <a:r>
              <a:rPr kumimoji="0" lang="fr-CH" sz="2000" b="1" i="0" u="none" strike="noStrike" cap="none" normalizeH="0" baseline="-30000" dirty="0">
                <a:ln>
                  <a:noFill/>
                </a:ln>
                <a:solidFill>
                  <a:srgbClr val="C00000"/>
                </a:solidFill>
                <a:effectLst/>
                <a:latin typeface="Arial" pitchFamily="34" charset="0"/>
                <a:ea typeface="Times New Roman" pitchFamily="18" charset="0"/>
                <a:cs typeface="Times New Roman" pitchFamily="18" charset="0"/>
              </a:rPr>
              <a:t>2</a:t>
            </a:r>
            <a:r>
              <a:rPr kumimoji="0" lang="fr-CH" sz="2000" b="1" i="0" u="none" strike="noStrike" cap="none" normalizeH="0" baseline="0" dirty="0">
                <a:ln>
                  <a:noFill/>
                </a:ln>
                <a:solidFill>
                  <a:srgbClr val="C00000"/>
                </a:solidFill>
                <a:effectLst/>
                <a:latin typeface="Arial" pitchFamily="34" charset="0"/>
                <a:ea typeface="Times New Roman" pitchFamily="18" charset="0"/>
                <a:cs typeface="Times New Roman" pitchFamily="18" charset="0"/>
              </a:rPr>
              <a:t>…</a:t>
            </a:r>
            <a:r>
              <a:rPr kumimoji="0" lang="fr-CH" sz="2000" b="1" i="0" u="none" strike="noStrike" cap="none" normalizeH="0" baseline="0" dirty="0" err="1">
                <a:ln>
                  <a:noFill/>
                </a:ln>
                <a:solidFill>
                  <a:srgbClr val="C00000"/>
                </a:solidFill>
                <a:effectLst/>
                <a:latin typeface="Arial" pitchFamily="34" charset="0"/>
                <a:ea typeface="Times New Roman" pitchFamily="18" charset="0"/>
                <a:cs typeface="Times New Roman" pitchFamily="18" charset="0"/>
              </a:rPr>
              <a:t>x</a:t>
            </a:r>
            <a:r>
              <a:rPr kumimoji="0" lang="fr-CH" sz="2000" b="1" i="0" u="none" strike="noStrike" cap="none" normalizeH="0" baseline="-30000" dirty="0" err="1">
                <a:ln>
                  <a:noFill/>
                </a:ln>
                <a:solidFill>
                  <a:srgbClr val="C00000"/>
                </a:solidFill>
                <a:effectLst/>
                <a:latin typeface="Arial" pitchFamily="34" charset="0"/>
                <a:ea typeface="Times New Roman" pitchFamily="18" charset="0"/>
                <a:cs typeface="Times New Roman" pitchFamily="18" charset="0"/>
              </a:rPr>
              <a:t>n</a:t>
            </a:r>
            <a:endParaRPr kumimoji="0" lang="fr-CH" sz="2000" b="0" i="0" u="none" strike="noStrike" cap="none" normalizeH="0" baseline="0" dirty="0">
              <a:ln>
                <a:noFill/>
              </a:ln>
              <a:solidFill>
                <a:srgbClr val="C00000"/>
              </a:solidFill>
              <a:effectLst/>
              <a:latin typeface="Arial" pitchFamily="34" charset="0"/>
              <a:cs typeface="Arial" pitchFamily="34" charset="0"/>
            </a:endParaRPr>
          </a:p>
        </p:txBody>
      </p:sp>
      <p:sp>
        <p:nvSpPr>
          <p:cNvPr id="26" name="Text Box 9"/>
          <p:cNvSpPr txBox="1">
            <a:spLocks noChangeArrowheads="1"/>
          </p:cNvSpPr>
          <p:nvPr/>
        </p:nvSpPr>
        <p:spPr bwMode="auto">
          <a:xfrm>
            <a:off x="3143240" y="3429000"/>
            <a:ext cx="1509722" cy="459244"/>
          </a:xfrm>
          <a:prstGeom prst="rect">
            <a:avLst/>
          </a:prstGeom>
          <a:noFill/>
          <a:ln w="9525">
            <a:noFill/>
            <a:miter lim="800000"/>
            <a:headEnd/>
            <a:tailEnd/>
          </a:ln>
        </p:spPr>
        <p:txBody>
          <a:bodyPr vert="horz" wrap="square" lIns="63094" tIns="31547" rIns="63094" bIns="31547"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fr-CH" sz="2000" b="1" dirty="0">
                <a:solidFill>
                  <a:schemeClr val="accent3">
                    <a:lumMod val="50000"/>
                  </a:schemeClr>
                </a:solidFill>
                <a:latin typeface="Arial" pitchFamily="34" charset="0"/>
                <a:ea typeface="Times New Roman" pitchFamily="18" charset="0"/>
                <a:cs typeface="Times New Roman" pitchFamily="18" charset="0"/>
              </a:rPr>
              <a:t>Y</a:t>
            </a:r>
            <a:r>
              <a:rPr kumimoji="0" lang="fr-CH" sz="2000" b="1" i="0" u="none" strike="noStrike" cap="none" normalizeH="0" baseline="-30000" dirty="0">
                <a:ln>
                  <a:noFill/>
                </a:ln>
                <a:solidFill>
                  <a:schemeClr val="accent3">
                    <a:lumMod val="50000"/>
                  </a:schemeClr>
                </a:solidFill>
                <a:effectLst/>
                <a:latin typeface="Arial" pitchFamily="34" charset="0"/>
                <a:ea typeface="Times New Roman" pitchFamily="18" charset="0"/>
                <a:cs typeface="Times New Roman" pitchFamily="18" charset="0"/>
              </a:rPr>
              <a:t>1</a:t>
            </a:r>
            <a:r>
              <a:rPr lang="fr-CH" sz="2000" b="1" dirty="0">
                <a:solidFill>
                  <a:schemeClr val="accent3">
                    <a:lumMod val="50000"/>
                  </a:schemeClr>
                </a:solidFill>
                <a:latin typeface="Arial" pitchFamily="34" charset="0"/>
                <a:ea typeface="Times New Roman" pitchFamily="18" charset="0"/>
                <a:cs typeface="Times New Roman" pitchFamily="18" charset="0"/>
              </a:rPr>
              <a:t>Y</a:t>
            </a:r>
            <a:r>
              <a:rPr kumimoji="0" lang="fr-CH" sz="2000" b="1" i="0" u="none" strike="noStrike" cap="none" normalizeH="0" baseline="-30000" dirty="0">
                <a:ln>
                  <a:noFill/>
                </a:ln>
                <a:solidFill>
                  <a:schemeClr val="accent3">
                    <a:lumMod val="50000"/>
                  </a:schemeClr>
                </a:solidFill>
                <a:effectLst/>
                <a:latin typeface="Arial" pitchFamily="34" charset="0"/>
                <a:ea typeface="Times New Roman" pitchFamily="18" charset="0"/>
                <a:cs typeface="Times New Roman" pitchFamily="18" charset="0"/>
              </a:rPr>
              <a:t>2</a:t>
            </a:r>
            <a:r>
              <a:rPr kumimoji="0" lang="fr-CH" sz="2000" b="1" i="0" u="none" strike="noStrike" cap="none" normalizeH="0" baseline="0" dirty="0">
                <a:ln>
                  <a:noFill/>
                </a:ln>
                <a:solidFill>
                  <a:schemeClr val="accent3">
                    <a:lumMod val="50000"/>
                  </a:schemeClr>
                </a:solidFill>
                <a:effectLst/>
                <a:latin typeface="Arial" pitchFamily="34" charset="0"/>
                <a:ea typeface="Times New Roman" pitchFamily="18" charset="0"/>
                <a:cs typeface="Times New Roman" pitchFamily="18" charset="0"/>
              </a:rPr>
              <a:t>…</a:t>
            </a:r>
            <a:r>
              <a:rPr lang="fr-CH" sz="2000" b="1" dirty="0" err="1">
                <a:solidFill>
                  <a:schemeClr val="accent3">
                    <a:lumMod val="50000"/>
                  </a:schemeClr>
                </a:solidFill>
                <a:latin typeface="Arial" pitchFamily="34" charset="0"/>
                <a:ea typeface="Times New Roman" pitchFamily="18" charset="0"/>
                <a:cs typeface="Times New Roman" pitchFamily="18" charset="0"/>
              </a:rPr>
              <a:t>Y</a:t>
            </a:r>
            <a:r>
              <a:rPr lang="fr-CH" sz="2000" b="1" baseline="-30000" dirty="0" err="1">
                <a:solidFill>
                  <a:schemeClr val="accent3">
                    <a:lumMod val="50000"/>
                  </a:schemeClr>
                </a:solidFill>
                <a:latin typeface="Arial" pitchFamily="34" charset="0"/>
                <a:ea typeface="Times New Roman" pitchFamily="18" charset="0"/>
                <a:cs typeface="Times New Roman" pitchFamily="18" charset="0"/>
              </a:rPr>
              <a:t>m</a:t>
            </a:r>
            <a:endParaRPr kumimoji="0" lang="fr-CH" sz="2000" b="0" i="0" u="none" strike="noStrike" cap="none" normalizeH="0" baseline="0" dirty="0">
              <a:ln>
                <a:noFill/>
              </a:ln>
              <a:solidFill>
                <a:schemeClr val="accent3">
                  <a:lumMod val="50000"/>
                </a:schemeClr>
              </a:solidFill>
              <a:effectLst/>
              <a:latin typeface="Arial" pitchFamily="34" charset="0"/>
              <a:cs typeface="Arial" pitchFamily="34" charset="0"/>
            </a:endParaRPr>
          </a:p>
        </p:txBody>
      </p:sp>
      <p:sp>
        <p:nvSpPr>
          <p:cNvPr id="27" name="AutoShape 3"/>
          <p:cNvSpPr>
            <a:spLocks noChangeArrowheads="1"/>
          </p:cNvSpPr>
          <p:nvPr/>
        </p:nvSpPr>
        <p:spPr bwMode="auto">
          <a:xfrm rot="4576794">
            <a:off x="7367461" y="2422412"/>
            <a:ext cx="367736" cy="1222990"/>
          </a:xfrm>
          <a:prstGeom prst="lightningBol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642910" y="1785926"/>
            <a:ext cx="1285884" cy="369332"/>
          </a:xfrm>
          <a:prstGeom prst="rect">
            <a:avLst/>
          </a:prstGeom>
          <a:noFill/>
        </p:spPr>
        <p:txBody>
          <a:bodyPr wrap="square" rtlCol="0">
            <a:spAutoFit/>
          </a:bodyPr>
          <a:lstStyle/>
          <a:p>
            <a:r>
              <a:rPr lang="fr-FR" b="1" dirty="0">
                <a:solidFill>
                  <a:schemeClr val="accent2">
                    <a:lumMod val="75000"/>
                  </a:schemeClr>
                </a:solidFill>
              </a:rPr>
              <a:t>EMETTEUR</a:t>
            </a:r>
          </a:p>
        </p:txBody>
      </p:sp>
      <p:sp>
        <p:nvSpPr>
          <p:cNvPr id="13" name="ZoneTexte 12"/>
          <p:cNvSpPr txBox="1"/>
          <p:nvPr/>
        </p:nvSpPr>
        <p:spPr>
          <a:xfrm>
            <a:off x="714348" y="3500438"/>
            <a:ext cx="1285884" cy="369332"/>
          </a:xfrm>
          <a:prstGeom prst="rect">
            <a:avLst/>
          </a:prstGeom>
          <a:noFill/>
        </p:spPr>
        <p:txBody>
          <a:bodyPr wrap="square" rtlCol="0">
            <a:spAutoFit/>
          </a:bodyPr>
          <a:lstStyle/>
          <a:p>
            <a:r>
              <a:rPr lang="fr-FR" b="1" dirty="0">
                <a:solidFill>
                  <a:schemeClr val="tx2">
                    <a:lumMod val="60000"/>
                    <a:lumOff val="40000"/>
                  </a:schemeClr>
                </a:solidFill>
              </a:rPr>
              <a:t>RECEPTEUR</a:t>
            </a:r>
          </a:p>
        </p:txBody>
      </p:sp>
      <p:sp>
        <p:nvSpPr>
          <p:cNvPr id="14" name="Rectangle 13"/>
          <p:cNvSpPr/>
          <p:nvPr/>
        </p:nvSpPr>
        <p:spPr>
          <a:xfrm>
            <a:off x="714348" y="2155258"/>
            <a:ext cx="5286412" cy="857256"/>
          </a:xfrm>
          <a:prstGeom prst="rect">
            <a:avLst/>
          </a:prstGeom>
          <a:noFill/>
          <a:ln>
            <a:solidFill>
              <a:srgbClr val="C0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p:nvSpPr>
        <p:spPr>
          <a:xfrm>
            <a:off x="714348" y="3869770"/>
            <a:ext cx="5286412" cy="857256"/>
          </a:xfrm>
          <a:prstGeom prst="rect">
            <a:avLst/>
          </a:prstGeom>
          <a:noFill/>
          <a:ln>
            <a:solidFill>
              <a:srgbClr val="0070C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advTm="15000"/>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CAPACITE DU CANAL BINAIRE SYMETRIQUE</a:t>
            </a:r>
          </a:p>
          <a:p>
            <a:pPr algn="ctr"/>
            <a:endParaRPr lang="fr-FR" dirty="0"/>
          </a:p>
        </p:txBody>
      </p:sp>
      <p:sp>
        <p:nvSpPr>
          <p:cNvPr id="8" name="ZoneTexte 7"/>
          <p:cNvSpPr txBox="1"/>
          <p:nvPr/>
        </p:nvSpPr>
        <p:spPr>
          <a:xfrm>
            <a:off x="0" y="1214422"/>
            <a:ext cx="9144000" cy="830997"/>
          </a:xfrm>
          <a:prstGeom prst="rect">
            <a:avLst/>
          </a:prstGeom>
          <a:noFill/>
        </p:spPr>
        <p:txBody>
          <a:bodyPr wrap="square" rtlCol="0">
            <a:spAutoFit/>
          </a:bodyPr>
          <a:lstStyle/>
          <a:p>
            <a:r>
              <a:rPr lang="fr-FR" sz="2400" dirty="0">
                <a:solidFill>
                  <a:srgbClr val="7030A0"/>
                </a:solidFill>
              </a:rPr>
              <a:t>Soit à calculer la capacité d’un canal binaire symétrique que nous avons déjà vu : </a:t>
            </a:r>
          </a:p>
        </p:txBody>
      </p:sp>
      <p:sp>
        <p:nvSpPr>
          <p:cNvPr id="11" name="Espace réservé du numéro de diapositive 10"/>
          <p:cNvSpPr>
            <a:spLocks noGrp="1"/>
          </p:cNvSpPr>
          <p:nvPr>
            <p:ph type="sldNum" sz="quarter" idx="12"/>
          </p:nvPr>
        </p:nvSpPr>
        <p:spPr>
          <a:xfrm>
            <a:off x="6572264" y="6492875"/>
            <a:ext cx="2133600" cy="365125"/>
          </a:xfrm>
        </p:spPr>
        <p:txBody>
          <a:bodyPr/>
          <a:lstStyle/>
          <a:p>
            <a:fld id="{F39E19B8-B707-45A9-818F-56E77DE860CA}" type="slidenum">
              <a:rPr lang="fr-FR" smtClean="0"/>
              <a:pPr/>
              <a:t>50</a:t>
            </a:fld>
            <a:endParaRPr lang="fr-FR"/>
          </a:p>
        </p:txBody>
      </p:sp>
      <p:sp>
        <p:nvSpPr>
          <p:cNvPr id="12" name="ZoneTexte 1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cxnSp>
        <p:nvCxnSpPr>
          <p:cNvPr id="13" name="Connecteur droit avec flèche 12"/>
          <p:cNvCxnSpPr/>
          <p:nvPr/>
        </p:nvCxnSpPr>
        <p:spPr>
          <a:xfrm>
            <a:off x="2962268" y="2214554"/>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2962268" y="3784602"/>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flipV="1">
            <a:off x="2962268" y="2285992"/>
            <a:ext cx="3286148"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2962268" y="2214554"/>
            <a:ext cx="3214710"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17" name="AutoShape 5"/>
          <p:cNvSpPr>
            <a:spLocks/>
          </p:cNvSpPr>
          <p:nvPr/>
        </p:nvSpPr>
        <p:spPr bwMode="auto">
          <a:xfrm>
            <a:off x="1033442" y="2000240"/>
            <a:ext cx="309541" cy="2000264"/>
          </a:xfrm>
          <a:prstGeom prst="leftBrace">
            <a:avLst>
              <a:gd name="adj1" fmla="val 76136"/>
              <a:gd name="adj2" fmla="val 50000"/>
            </a:avLst>
          </a:prstGeom>
          <a:noFill/>
          <a:ln w="28575">
            <a:solidFill>
              <a:srgbClr val="00206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8" name="Text Box 6"/>
          <p:cNvSpPr txBox="1">
            <a:spLocks noChangeArrowheads="1"/>
          </p:cNvSpPr>
          <p:nvPr/>
        </p:nvSpPr>
        <p:spPr bwMode="auto">
          <a:xfrm>
            <a:off x="533376" y="2786058"/>
            <a:ext cx="681037" cy="520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X</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Text Box 8"/>
          <p:cNvSpPr txBox="1">
            <a:spLocks noChangeArrowheads="1"/>
          </p:cNvSpPr>
          <p:nvPr/>
        </p:nvSpPr>
        <p:spPr bwMode="auto">
          <a:xfrm>
            <a:off x="1176318" y="3429000"/>
            <a:ext cx="1857388"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P(X=1)=1-p</a:t>
            </a:r>
            <a:r>
              <a:rPr kumimoji="0" lang="fr-MC" sz="2400" b="1" i="0" u="none" strike="noStrike" cap="none" normalizeH="0" baseline="-25000" dirty="0" smtClean="0">
                <a:ln>
                  <a:noFill/>
                </a:ln>
                <a:solidFill>
                  <a:srgbClr val="002060"/>
                </a:solidFill>
                <a:effectLst/>
                <a:latin typeface="Calibri" pitchFamily="34" charset="0"/>
                <a:ea typeface="Arial" pitchFamily="34" charset="0"/>
                <a:cs typeface="Arial" pitchFamily="34" charset="0"/>
              </a:rPr>
              <a:t>0</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0" name="Text Box 8"/>
          <p:cNvSpPr txBox="1">
            <a:spLocks noChangeArrowheads="1"/>
          </p:cNvSpPr>
          <p:nvPr/>
        </p:nvSpPr>
        <p:spPr bwMode="auto">
          <a:xfrm>
            <a:off x="1319194" y="1857364"/>
            <a:ext cx="1857388"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P(X=0)=p</a:t>
            </a:r>
            <a:r>
              <a:rPr kumimoji="0" lang="fr-MC" sz="2400" b="1" i="0" u="none" strike="noStrike" cap="none" normalizeH="0" baseline="-25000" dirty="0" smtClean="0">
                <a:ln>
                  <a:noFill/>
                </a:ln>
                <a:solidFill>
                  <a:srgbClr val="002060"/>
                </a:solidFill>
                <a:effectLst/>
                <a:latin typeface="Calibri" pitchFamily="34" charset="0"/>
                <a:ea typeface="Arial" pitchFamily="34" charset="0"/>
                <a:cs typeface="Arial" pitchFamily="34" charset="0"/>
              </a:rPr>
              <a:t>0</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1" name="Text Box 9"/>
          <p:cNvSpPr txBox="1">
            <a:spLocks noChangeArrowheads="1"/>
          </p:cNvSpPr>
          <p:nvPr/>
        </p:nvSpPr>
        <p:spPr bwMode="auto">
          <a:xfrm>
            <a:off x="8177242" y="2786058"/>
            <a:ext cx="823914" cy="5953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Y</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AutoShape 10"/>
          <p:cNvSpPr>
            <a:spLocks/>
          </p:cNvSpPr>
          <p:nvPr/>
        </p:nvSpPr>
        <p:spPr bwMode="auto">
          <a:xfrm>
            <a:off x="7820052" y="2071678"/>
            <a:ext cx="590557" cy="1857388"/>
          </a:xfrm>
          <a:prstGeom prst="rightBrace">
            <a:avLst>
              <a:gd name="adj1" fmla="val 34184"/>
              <a:gd name="adj2" fmla="val 50000"/>
            </a:avLst>
          </a:prstGeom>
          <a:noFill/>
          <a:ln w="28575">
            <a:solidFill>
              <a:srgbClr val="00B05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Text Box 11"/>
          <p:cNvSpPr txBox="1">
            <a:spLocks noChangeArrowheads="1"/>
          </p:cNvSpPr>
          <p:nvPr/>
        </p:nvSpPr>
        <p:spPr bwMode="auto">
          <a:xfrm>
            <a:off x="6248416" y="1928802"/>
            <a:ext cx="200026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P(Y=0)=p</a:t>
            </a:r>
            <a:r>
              <a:rPr kumimoji="0" lang="fr-MC" sz="2400" b="1" i="0" u="none" strike="noStrike" cap="none" normalizeH="0" baseline="-25000" dirty="0" smtClean="0">
                <a:ln>
                  <a:noFill/>
                </a:ln>
                <a:solidFill>
                  <a:srgbClr val="00B050"/>
                </a:solidFill>
                <a:effectLst/>
                <a:latin typeface="Calibri" pitchFamily="34" charset="0"/>
                <a:ea typeface="Arial" pitchFamily="34" charset="0"/>
                <a:cs typeface="Arial" pitchFamily="34" charset="0"/>
              </a:rPr>
              <a:t>1</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4" name="Text Box 12"/>
          <p:cNvSpPr txBox="1">
            <a:spLocks noChangeArrowheads="1"/>
          </p:cNvSpPr>
          <p:nvPr/>
        </p:nvSpPr>
        <p:spPr bwMode="auto">
          <a:xfrm>
            <a:off x="6248416" y="3429000"/>
            <a:ext cx="1857388" cy="4286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P(Y=1)=1-p</a:t>
            </a:r>
            <a:r>
              <a:rPr kumimoji="0" lang="fr-MC" sz="2400" b="1" i="0" u="none" strike="noStrike" cap="none" normalizeH="0" baseline="-25000" dirty="0" smtClean="0">
                <a:ln>
                  <a:noFill/>
                </a:ln>
                <a:solidFill>
                  <a:srgbClr val="00B050"/>
                </a:solidFill>
                <a:effectLst/>
                <a:latin typeface="Calibri" pitchFamily="34" charset="0"/>
                <a:ea typeface="Arial" pitchFamily="34" charset="0"/>
                <a:cs typeface="Arial" pitchFamily="34" charset="0"/>
              </a:rPr>
              <a:t>1</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5" name="Text Box 13"/>
          <p:cNvSpPr txBox="1">
            <a:spLocks noChangeArrowheads="1"/>
          </p:cNvSpPr>
          <p:nvPr/>
        </p:nvSpPr>
        <p:spPr bwMode="auto">
          <a:xfrm>
            <a:off x="4676780" y="3000372"/>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6" name="Text Box 14"/>
          <p:cNvSpPr txBox="1">
            <a:spLocks noChangeArrowheads="1"/>
          </p:cNvSpPr>
          <p:nvPr/>
        </p:nvSpPr>
        <p:spPr bwMode="auto">
          <a:xfrm>
            <a:off x="4605342" y="3786190"/>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7" name="Text Box 14"/>
          <p:cNvSpPr txBox="1">
            <a:spLocks noChangeArrowheads="1"/>
          </p:cNvSpPr>
          <p:nvPr/>
        </p:nvSpPr>
        <p:spPr bwMode="auto">
          <a:xfrm>
            <a:off x="4676780" y="1714488"/>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Text Box 13"/>
          <p:cNvSpPr txBox="1">
            <a:spLocks noChangeArrowheads="1"/>
          </p:cNvSpPr>
          <p:nvPr/>
        </p:nvSpPr>
        <p:spPr bwMode="auto">
          <a:xfrm>
            <a:off x="4676780" y="2428868"/>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48481" name="Object 1"/>
          <p:cNvGraphicFramePr>
            <a:graphicFrameLocks noChangeAspect="1"/>
          </p:cNvGraphicFramePr>
          <p:nvPr/>
        </p:nvGraphicFramePr>
        <p:xfrm>
          <a:off x="3428992" y="4214818"/>
          <a:ext cx="2394908" cy="1182690"/>
        </p:xfrm>
        <a:graphic>
          <a:graphicData uri="http://schemas.openxmlformats.org/presentationml/2006/ole">
            <p:oleObj spid="_x0000_s148481" name="Équation" r:id="rId3" imgW="1168200" imgH="457200" progId="Equation.3">
              <p:embed/>
            </p:oleObj>
          </a:graphicData>
        </a:graphic>
      </p:graphicFrame>
      <p:graphicFrame>
        <p:nvGraphicFramePr>
          <p:cNvPr id="148482" name="Object 2"/>
          <p:cNvGraphicFramePr>
            <a:graphicFrameLocks noChangeAspect="1"/>
          </p:cNvGraphicFramePr>
          <p:nvPr/>
        </p:nvGraphicFramePr>
        <p:xfrm>
          <a:off x="5357818" y="5643578"/>
          <a:ext cx="3071802" cy="500066"/>
        </p:xfrm>
        <a:graphic>
          <a:graphicData uri="http://schemas.openxmlformats.org/presentationml/2006/ole">
            <p:oleObj spid="_x0000_s148482" name="Équation" r:id="rId4" imgW="1231560" imgH="368280" progId="Equation.3">
              <p:embed/>
            </p:oleObj>
          </a:graphicData>
        </a:graphic>
      </p:graphicFrame>
      <p:sp>
        <p:nvSpPr>
          <p:cNvPr id="29" name="ZoneTexte 28"/>
          <p:cNvSpPr txBox="1"/>
          <p:nvPr/>
        </p:nvSpPr>
        <p:spPr>
          <a:xfrm>
            <a:off x="0" y="5240080"/>
            <a:ext cx="9144000" cy="1046440"/>
          </a:xfrm>
          <a:prstGeom prst="rect">
            <a:avLst/>
          </a:prstGeom>
          <a:noFill/>
        </p:spPr>
        <p:txBody>
          <a:bodyPr wrap="square" rtlCol="0">
            <a:spAutoFit/>
          </a:bodyPr>
          <a:lstStyle/>
          <a:p>
            <a:pPr algn="just"/>
            <a:r>
              <a:rPr lang="fr-FR" sz="2200" dirty="0" smtClean="0">
                <a:solidFill>
                  <a:srgbClr val="7030A0"/>
                </a:solidFill>
              </a:rPr>
              <a:t>La capacité du canal binaire symétrique, ou encore la quantité d’information transmise par ce canal est alors donnée par :</a:t>
            </a:r>
          </a:p>
          <a:p>
            <a:endParaRPr lang="fr-FR" dirty="0"/>
          </a:p>
        </p:txBody>
      </p:sp>
      <p:graphicFrame>
        <p:nvGraphicFramePr>
          <p:cNvPr id="148483" name="Object 3"/>
          <p:cNvGraphicFramePr>
            <a:graphicFrameLocks noChangeAspect="1"/>
          </p:cNvGraphicFramePr>
          <p:nvPr/>
        </p:nvGraphicFramePr>
        <p:xfrm>
          <a:off x="4357686" y="6286520"/>
          <a:ext cx="4000529" cy="468146"/>
        </p:xfrm>
        <a:graphic>
          <a:graphicData uri="http://schemas.openxmlformats.org/presentationml/2006/ole">
            <p:oleObj spid="_x0000_s148483" name="Équation" r:id="rId5" imgW="2806560" imgH="317160" progId="Equation.3">
              <p:embed/>
            </p:oleObj>
          </a:graphicData>
        </a:graphic>
      </p:graphicFrame>
      <p:sp>
        <p:nvSpPr>
          <p:cNvPr id="30" name="ZoneTexte 29"/>
          <p:cNvSpPr txBox="1"/>
          <p:nvPr/>
        </p:nvSpPr>
        <p:spPr>
          <a:xfrm>
            <a:off x="2643174" y="6212823"/>
            <a:ext cx="2357454" cy="430887"/>
          </a:xfrm>
          <a:prstGeom prst="rect">
            <a:avLst/>
          </a:prstGeom>
          <a:noFill/>
        </p:spPr>
        <p:txBody>
          <a:bodyPr wrap="square" rtlCol="0">
            <a:spAutoFit/>
          </a:bodyPr>
          <a:lstStyle/>
          <a:p>
            <a:r>
              <a:rPr lang="fr-MC" sz="2200" dirty="0" smtClean="0">
                <a:solidFill>
                  <a:srgbClr val="002060"/>
                </a:solidFill>
                <a:latin typeface="Times New Roman" pitchFamily="18" charset="0"/>
                <a:cs typeface="Times New Roman" pitchFamily="18" charset="0"/>
              </a:rPr>
              <a:t>Ou encore : </a:t>
            </a:r>
            <a:endParaRPr lang="fr-FR" sz="22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079576273"/>
      </p:ext>
    </p:extLst>
  </p:cSld>
  <p:clrMapOvr>
    <a:masterClrMapping/>
  </p:clrMapOvr>
  <p:transition advTm="15000"/>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CAPACITE DU CANAL BINAIRE SYMETRIQUE</a:t>
            </a:r>
          </a:p>
          <a:p>
            <a:pPr algn="ctr"/>
            <a:endParaRPr lang="fr-FR" dirty="0"/>
          </a:p>
        </p:txBody>
      </p:sp>
      <p:sp>
        <p:nvSpPr>
          <p:cNvPr id="7" name="ZoneTexte 6"/>
          <p:cNvSpPr txBox="1"/>
          <p:nvPr/>
        </p:nvSpPr>
        <p:spPr>
          <a:xfrm>
            <a:off x="0" y="1214422"/>
            <a:ext cx="9144000" cy="430887"/>
          </a:xfrm>
          <a:prstGeom prst="rect">
            <a:avLst/>
          </a:prstGeom>
          <a:noFill/>
        </p:spPr>
        <p:txBody>
          <a:bodyPr wrap="square" rtlCol="0">
            <a:spAutoFit/>
          </a:bodyPr>
          <a:lstStyle/>
          <a:p>
            <a:pPr algn="just">
              <a:buFont typeface="Wingdings" pitchFamily="2" charset="2"/>
              <a:buChar char="q"/>
            </a:pPr>
            <a:r>
              <a:rPr lang="fr-MC" sz="2200" dirty="0" smtClean="0">
                <a:solidFill>
                  <a:srgbClr val="002060"/>
                </a:solidFill>
              </a:rPr>
              <a:t> Commençons par calculer l’entropie  mutuelle I(X;Y) </a:t>
            </a:r>
            <a:endParaRPr lang="fr-FR" sz="2200" dirty="0">
              <a:solidFill>
                <a:srgbClr val="002060"/>
              </a:solidFill>
            </a:endParaRPr>
          </a:p>
        </p:txBody>
      </p:sp>
      <p:sp>
        <p:nvSpPr>
          <p:cNvPr id="13" name="Espace réservé du numéro de diapositive 12"/>
          <p:cNvSpPr>
            <a:spLocks noGrp="1"/>
          </p:cNvSpPr>
          <p:nvPr>
            <p:ph type="sldNum" sz="quarter" idx="12"/>
          </p:nvPr>
        </p:nvSpPr>
        <p:spPr/>
        <p:txBody>
          <a:bodyPr/>
          <a:lstStyle/>
          <a:p>
            <a:fld id="{F39E19B8-B707-45A9-818F-56E77DE860CA}" type="slidenum">
              <a:rPr lang="fr-FR" smtClean="0"/>
              <a:pPr/>
              <a:t>51</a:t>
            </a:fld>
            <a:endParaRPr lang="fr-FR"/>
          </a:p>
        </p:txBody>
      </p:sp>
      <p:sp>
        <p:nvSpPr>
          <p:cNvPr id="14" name="ZoneTexte 1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graphicFrame>
        <p:nvGraphicFramePr>
          <p:cNvPr id="147463" name="Object 7"/>
          <p:cNvGraphicFramePr>
            <a:graphicFrameLocks noChangeAspect="1"/>
          </p:cNvGraphicFramePr>
          <p:nvPr/>
        </p:nvGraphicFramePr>
        <p:xfrm>
          <a:off x="428596" y="1643050"/>
          <a:ext cx="8113712" cy="785813"/>
        </p:xfrm>
        <a:graphic>
          <a:graphicData uri="http://schemas.openxmlformats.org/presentationml/2006/ole">
            <p:oleObj spid="_x0000_s147463" name="Équation" r:id="rId3" imgW="4165560" imgH="469800" progId="Equation.3">
              <p:embed/>
            </p:oleObj>
          </a:graphicData>
        </a:graphic>
      </p:graphicFrame>
      <p:graphicFrame>
        <p:nvGraphicFramePr>
          <p:cNvPr id="147464" name="Object 8"/>
          <p:cNvGraphicFramePr>
            <a:graphicFrameLocks noChangeAspect="1"/>
          </p:cNvGraphicFramePr>
          <p:nvPr/>
        </p:nvGraphicFramePr>
        <p:xfrm>
          <a:off x="2500298" y="2500306"/>
          <a:ext cx="4571998" cy="596348"/>
        </p:xfrm>
        <a:graphic>
          <a:graphicData uri="http://schemas.openxmlformats.org/presentationml/2006/ole">
            <p:oleObj spid="_x0000_s147464" name="Équation" r:id="rId4" imgW="2628720" imgH="342720" progId="Equation.3">
              <p:embed/>
            </p:oleObj>
          </a:graphicData>
        </a:graphic>
      </p:graphicFrame>
      <p:sp>
        <p:nvSpPr>
          <p:cNvPr id="21" name="ZoneTexte 20"/>
          <p:cNvSpPr txBox="1"/>
          <p:nvPr/>
        </p:nvSpPr>
        <p:spPr>
          <a:xfrm>
            <a:off x="1500166" y="2500306"/>
            <a:ext cx="1000132" cy="430887"/>
          </a:xfrm>
          <a:prstGeom prst="rect">
            <a:avLst/>
          </a:prstGeom>
          <a:noFill/>
        </p:spPr>
        <p:txBody>
          <a:bodyPr wrap="square" rtlCol="0">
            <a:spAutoFit/>
          </a:bodyPr>
          <a:lstStyle/>
          <a:p>
            <a:r>
              <a:rPr lang="fr-MC" sz="2200" dirty="0" smtClean="0">
                <a:solidFill>
                  <a:srgbClr val="002060"/>
                </a:solidFill>
                <a:latin typeface="Times New Roman" pitchFamily="18" charset="0"/>
                <a:cs typeface="Times New Roman" pitchFamily="18" charset="0"/>
              </a:rPr>
              <a:t>Avec : </a:t>
            </a:r>
            <a:endParaRPr lang="fr-FR" sz="2200" dirty="0">
              <a:solidFill>
                <a:srgbClr val="002060"/>
              </a:solidFill>
              <a:latin typeface="Times New Roman" pitchFamily="18" charset="0"/>
              <a:cs typeface="Times New Roman" pitchFamily="18" charset="0"/>
            </a:endParaRPr>
          </a:p>
        </p:txBody>
      </p:sp>
      <p:graphicFrame>
        <p:nvGraphicFramePr>
          <p:cNvPr id="22" name="Objet 21"/>
          <p:cNvGraphicFramePr>
            <a:graphicFrameLocks noChangeAspect="1"/>
          </p:cNvGraphicFramePr>
          <p:nvPr/>
        </p:nvGraphicFramePr>
        <p:xfrm>
          <a:off x="142844" y="3143248"/>
          <a:ext cx="4075113" cy="417513"/>
        </p:xfrm>
        <a:graphic>
          <a:graphicData uri="http://schemas.openxmlformats.org/presentationml/2006/ole">
            <p:oleObj spid="_x0000_s147465" name="Équation" r:id="rId5" imgW="2234880" imgH="228600" progId="Equation.3">
              <p:embed/>
            </p:oleObj>
          </a:graphicData>
        </a:graphic>
      </p:graphicFrame>
      <p:graphicFrame>
        <p:nvGraphicFramePr>
          <p:cNvPr id="147466" name="Object 10"/>
          <p:cNvGraphicFramePr>
            <a:graphicFrameLocks noChangeAspect="1"/>
          </p:cNvGraphicFramePr>
          <p:nvPr/>
        </p:nvGraphicFramePr>
        <p:xfrm>
          <a:off x="4743450" y="3143248"/>
          <a:ext cx="4005263" cy="417512"/>
        </p:xfrm>
        <a:graphic>
          <a:graphicData uri="http://schemas.openxmlformats.org/presentationml/2006/ole">
            <p:oleObj spid="_x0000_s147466" name="Équation" r:id="rId6" imgW="2197080" imgH="228600" progId="Equation.3">
              <p:embed/>
            </p:oleObj>
          </a:graphicData>
        </a:graphic>
      </p:graphicFrame>
      <p:graphicFrame>
        <p:nvGraphicFramePr>
          <p:cNvPr id="147467" name="Object 11"/>
          <p:cNvGraphicFramePr>
            <a:graphicFrameLocks noChangeAspect="1"/>
          </p:cNvGraphicFramePr>
          <p:nvPr/>
        </p:nvGraphicFramePr>
        <p:xfrm>
          <a:off x="142844" y="3786190"/>
          <a:ext cx="3471863" cy="417513"/>
        </p:xfrm>
        <a:graphic>
          <a:graphicData uri="http://schemas.openxmlformats.org/presentationml/2006/ole">
            <p:oleObj spid="_x0000_s147467" name="Équation" r:id="rId7" imgW="1904760" imgH="228600" progId="Equation.3">
              <p:embed/>
            </p:oleObj>
          </a:graphicData>
        </a:graphic>
      </p:graphicFrame>
      <p:graphicFrame>
        <p:nvGraphicFramePr>
          <p:cNvPr id="147468" name="Object 12"/>
          <p:cNvGraphicFramePr>
            <a:graphicFrameLocks noChangeAspect="1"/>
          </p:cNvGraphicFramePr>
          <p:nvPr/>
        </p:nvGraphicFramePr>
        <p:xfrm>
          <a:off x="4572000" y="3786190"/>
          <a:ext cx="4443412" cy="417513"/>
        </p:xfrm>
        <a:graphic>
          <a:graphicData uri="http://schemas.openxmlformats.org/presentationml/2006/ole">
            <p:oleObj spid="_x0000_s147468" name="Équation" r:id="rId8" imgW="2438280" imgH="228600" progId="Equation.3">
              <p:embed/>
            </p:oleObj>
          </a:graphicData>
        </a:graphic>
      </p:graphicFrame>
      <p:graphicFrame>
        <p:nvGraphicFramePr>
          <p:cNvPr id="26" name="Objet 25"/>
          <p:cNvGraphicFramePr>
            <a:graphicFrameLocks noChangeAspect="1"/>
          </p:cNvGraphicFramePr>
          <p:nvPr/>
        </p:nvGraphicFramePr>
        <p:xfrm>
          <a:off x="142876" y="4429132"/>
          <a:ext cx="4214810" cy="368205"/>
        </p:xfrm>
        <a:graphic>
          <a:graphicData uri="http://schemas.openxmlformats.org/presentationml/2006/ole">
            <p:oleObj spid="_x0000_s147469" name="Équation" r:id="rId9" imgW="2882880" imgH="228600" progId="Equation.3">
              <p:embed/>
            </p:oleObj>
          </a:graphicData>
        </a:graphic>
      </p:graphicFrame>
      <p:graphicFrame>
        <p:nvGraphicFramePr>
          <p:cNvPr id="147470" name="Object 14"/>
          <p:cNvGraphicFramePr>
            <a:graphicFrameLocks noChangeAspect="1"/>
          </p:cNvGraphicFramePr>
          <p:nvPr/>
        </p:nvGraphicFramePr>
        <p:xfrm>
          <a:off x="4572000" y="4429132"/>
          <a:ext cx="4400550" cy="368300"/>
        </p:xfrm>
        <a:graphic>
          <a:graphicData uri="http://schemas.openxmlformats.org/presentationml/2006/ole">
            <p:oleObj spid="_x0000_s147470" name="Équation" r:id="rId10" imgW="3009600" imgH="228600" progId="Equation.3">
              <p:embed/>
            </p:oleObj>
          </a:graphicData>
        </a:graphic>
      </p:graphicFrame>
      <p:sp>
        <p:nvSpPr>
          <p:cNvPr id="28" name="ZoneTexte 27"/>
          <p:cNvSpPr txBox="1"/>
          <p:nvPr/>
        </p:nvSpPr>
        <p:spPr>
          <a:xfrm>
            <a:off x="0" y="4929198"/>
            <a:ext cx="9144000" cy="769441"/>
          </a:xfrm>
          <a:prstGeom prst="rect">
            <a:avLst/>
          </a:prstGeom>
          <a:noFill/>
        </p:spPr>
        <p:txBody>
          <a:bodyPr wrap="square" rtlCol="0">
            <a:spAutoFit/>
          </a:bodyPr>
          <a:lstStyle/>
          <a:p>
            <a:r>
              <a:rPr lang="fr-MC" sz="2200" dirty="0" smtClean="0">
                <a:solidFill>
                  <a:srgbClr val="7030A0"/>
                </a:solidFill>
                <a:latin typeface="Times New Roman" pitchFamily="18" charset="0"/>
                <a:cs typeface="Times New Roman" pitchFamily="18" charset="0"/>
              </a:rPr>
              <a:t>Prenons le cas ou l’entrée est équiprobable, c’est-à-dire que p</a:t>
            </a:r>
            <a:r>
              <a:rPr lang="fr-MC" sz="2200" baseline="-25000" dirty="0" smtClean="0">
                <a:solidFill>
                  <a:srgbClr val="7030A0"/>
                </a:solidFill>
                <a:latin typeface="Times New Roman" pitchFamily="18" charset="0"/>
                <a:cs typeface="Times New Roman" pitchFamily="18" charset="0"/>
              </a:rPr>
              <a:t>0</a:t>
            </a:r>
            <a:r>
              <a:rPr lang="fr-MC" sz="2200" dirty="0" smtClean="0">
                <a:solidFill>
                  <a:srgbClr val="7030A0"/>
                </a:solidFill>
                <a:latin typeface="Times New Roman" pitchFamily="18" charset="0"/>
                <a:cs typeface="Times New Roman" pitchFamily="18" charset="0"/>
              </a:rPr>
              <a:t>=0.5, alors on aura aussi  P(Y=0) = P(Y=1)=0.5  (Canal Symétrique):</a:t>
            </a:r>
            <a:endParaRPr lang="fr-FR" sz="2200" dirty="0">
              <a:solidFill>
                <a:srgbClr val="7030A0"/>
              </a:solidFill>
              <a:latin typeface="Times New Roman" pitchFamily="18" charset="0"/>
              <a:cs typeface="Times New Roman" pitchFamily="18" charset="0"/>
            </a:endParaRPr>
          </a:p>
        </p:txBody>
      </p:sp>
      <p:sp>
        <p:nvSpPr>
          <p:cNvPr id="29" name="ZoneTexte 28"/>
          <p:cNvSpPr txBox="1"/>
          <p:nvPr/>
        </p:nvSpPr>
        <p:spPr>
          <a:xfrm>
            <a:off x="0" y="5715016"/>
            <a:ext cx="9144000" cy="430887"/>
          </a:xfrm>
          <a:prstGeom prst="rect">
            <a:avLst/>
          </a:prstGeom>
          <a:noFill/>
        </p:spPr>
        <p:txBody>
          <a:bodyPr wrap="square" rtlCol="0">
            <a:spAutoFit/>
          </a:bodyPr>
          <a:lstStyle/>
          <a:p>
            <a:r>
              <a:rPr lang="fr-FR" sz="2200" dirty="0" smtClean="0">
                <a:solidFill>
                  <a:srgbClr val="00B050"/>
                </a:solidFill>
                <a:latin typeface="Times New Roman" pitchFamily="18" charset="0"/>
                <a:cs typeface="Times New Roman" pitchFamily="18" charset="0"/>
              </a:rPr>
              <a:t>I(X;Y) =0.5(1−</a:t>
            </a:r>
            <a:r>
              <a:rPr lang="fr-FR" sz="2200" dirty="0" smtClean="0">
                <a:solidFill>
                  <a:srgbClr val="00B050"/>
                </a:solidFill>
                <a:latin typeface="Times New Roman" pitchFamily="18" charset="0"/>
                <a:cs typeface="Times New Roman" pitchFamily="18" charset="0"/>
              </a:rPr>
              <a:t>p)Log</a:t>
            </a:r>
            <a:r>
              <a:rPr lang="fr-FR" sz="2200" baseline="-25000" dirty="0" smtClean="0">
                <a:solidFill>
                  <a:srgbClr val="00B050"/>
                </a:solidFill>
                <a:latin typeface="Times New Roman" pitchFamily="18" charset="0"/>
                <a:cs typeface="Times New Roman" pitchFamily="18" charset="0"/>
              </a:rPr>
              <a:t>2</a:t>
            </a:r>
            <a:r>
              <a:rPr lang="fr-FR" sz="2200" dirty="0" smtClean="0">
                <a:solidFill>
                  <a:srgbClr val="00B050"/>
                </a:solidFill>
                <a:latin typeface="Times New Roman" pitchFamily="18" charset="0"/>
                <a:cs typeface="Times New Roman" pitchFamily="18" charset="0"/>
              </a:rPr>
              <a:t>(1</a:t>
            </a:r>
            <a:r>
              <a:rPr lang="fr-FR" sz="2200" dirty="0" smtClean="0">
                <a:solidFill>
                  <a:srgbClr val="00B050"/>
                </a:solidFill>
                <a:latin typeface="Times New Roman" pitchFamily="18" charset="0"/>
                <a:cs typeface="Times New Roman" pitchFamily="18" charset="0"/>
              </a:rPr>
              <a:t>−p)+</a:t>
            </a:r>
            <a:r>
              <a:rPr lang="fr-FR" sz="2200" dirty="0" smtClean="0">
                <a:solidFill>
                  <a:srgbClr val="00B050"/>
                </a:solidFill>
                <a:latin typeface="Times New Roman" pitchFamily="18" charset="0"/>
                <a:cs typeface="Times New Roman" pitchFamily="18" charset="0"/>
              </a:rPr>
              <a:t>0.5pLog</a:t>
            </a:r>
            <a:r>
              <a:rPr lang="fr-FR" sz="2200" baseline="-25000" dirty="0" smtClean="0">
                <a:solidFill>
                  <a:srgbClr val="00B050"/>
                </a:solidFill>
                <a:latin typeface="Times New Roman" pitchFamily="18" charset="0"/>
                <a:cs typeface="Times New Roman" pitchFamily="18" charset="0"/>
              </a:rPr>
              <a:t>2</a:t>
            </a:r>
            <a:r>
              <a:rPr lang="fr-FR" sz="2200" dirty="0" smtClean="0">
                <a:solidFill>
                  <a:srgbClr val="00B050"/>
                </a:solidFill>
                <a:latin typeface="Times New Roman" pitchFamily="18" charset="0"/>
                <a:cs typeface="Times New Roman" pitchFamily="18" charset="0"/>
              </a:rPr>
              <a:t>p+0.5pLog</a:t>
            </a:r>
            <a:r>
              <a:rPr lang="fr-FR" sz="2200" baseline="-25000" dirty="0" smtClean="0">
                <a:solidFill>
                  <a:srgbClr val="00B050"/>
                </a:solidFill>
                <a:latin typeface="Times New Roman" pitchFamily="18" charset="0"/>
                <a:cs typeface="Times New Roman" pitchFamily="18" charset="0"/>
              </a:rPr>
              <a:t>2</a:t>
            </a:r>
            <a:r>
              <a:rPr lang="fr-FR" sz="2200" dirty="0" smtClean="0">
                <a:solidFill>
                  <a:srgbClr val="00B050"/>
                </a:solidFill>
                <a:latin typeface="Times New Roman" pitchFamily="18" charset="0"/>
                <a:cs typeface="Times New Roman" pitchFamily="18" charset="0"/>
              </a:rPr>
              <a:t>p+0.5(1</a:t>
            </a:r>
            <a:r>
              <a:rPr lang="fr-FR" sz="2200" dirty="0" smtClean="0">
                <a:solidFill>
                  <a:srgbClr val="00B050"/>
                </a:solidFill>
                <a:latin typeface="Times New Roman" pitchFamily="18" charset="0"/>
                <a:cs typeface="Times New Roman" pitchFamily="18" charset="0"/>
              </a:rPr>
              <a:t>−</a:t>
            </a:r>
            <a:r>
              <a:rPr lang="fr-FR" sz="2200" dirty="0" smtClean="0">
                <a:solidFill>
                  <a:srgbClr val="00B050"/>
                </a:solidFill>
                <a:latin typeface="Times New Roman" pitchFamily="18" charset="0"/>
                <a:cs typeface="Times New Roman" pitchFamily="18" charset="0"/>
              </a:rPr>
              <a:t>p)Log</a:t>
            </a:r>
            <a:r>
              <a:rPr lang="fr-FR" sz="2200" baseline="-25000" dirty="0" smtClean="0">
                <a:solidFill>
                  <a:srgbClr val="00B050"/>
                </a:solidFill>
                <a:latin typeface="Times New Roman" pitchFamily="18" charset="0"/>
                <a:cs typeface="Times New Roman" pitchFamily="18" charset="0"/>
              </a:rPr>
              <a:t>2</a:t>
            </a:r>
            <a:r>
              <a:rPr lang="fr-FR" sz="2200" dirty="0" smtClean="0">
                <a:solidFill>
                  <a:srgbClr val="00B050"/>
                </a:solidFill>
                <a:latin typeface="Times New Roman" pitchFamily="18" charset="0"/>
                <a:cs typeface="Times New Roman" pitchFamily="18" charset="0"/>
              </a:rPr>
              <a:t>(1</a:t>
            </a:r>
            <a:r>
              <a:rPr lang="fr-FR" sz="2200" dirty="0" smtClean="0">
                <a:solidFill>
                  <a:srgbClr val="00B050"/>
                </a:solidFill>
                <a:latin typeface="Times New Roman" pitchFamily="18" charset="0"/>
                <a:cs typeface="Times New Roman" pitchFamily="18" charset="0"/>
              </a:rPr>
              <a:t>−p)</a:t>
            </a:r>
            <a:endParaRPr lang="fr-FR" sz="2200" dirty="0">
              <a:solidFill>
                <a:srgbClr val="00B050"/>
              </a:solidFill>
              <a:latin typeface="Times New Roman" pitchFamily="18" charset="0"/>
              <a:cs typeface="Times New Roman" pitchFamily="18" charset="0"/>
            </a:endParaRPr>
          </a:p>
        </p:txBody>
      </p:sp>
      <p:sp>
        <p:nvSpPr>
          <p:cNvPr id="30" name="ZoneTexte 29"/>
          <p:cNvSpPr txBox="1"/>
          <p:nvPr/>
        </p:nvSpPr>
        <p:spPr>
          <a:xfrm>
            <a:off x="0" y="6286520"/>
            <a:ext cx="7786710" cy="430887"/>
          </a:xfrm>
          <a:prstGeom prst="rect">
            <a:avLst/>
          </a:prstGeom>
          <a:noFill/>
        </p:spPr>
        <p:txBody>
          <a:bodyPr wrap="square" rtlCol="0">
            <a:spAutoFit/>
          </a:bodyPr>
          <a:lstStyle/>
          <a:p>
            <a:r>
              <a:rPr lang="fr-FR" sz="2200" dirty="0" smtClean="0">
                <a:solidFill>
                  <a:srgbClr val="C00000"/>
                </a:solidFill>
                <a:latin typeface="Times New Roman" pitchFamily="18" charset="0"/>
                <a:cs typeface="Times New Roman" pitchFamily="18" charset="0"/>
              </a:rPr>
              <a:t>I(X;Y) = 1 + (1−p)Log</a:t>
            </a:r>
            <a:r>
              <a:rPr lang="fr-FR" sz="2200" baseline="-25000" dirty="0" smtClean="0">
                <a:solidFill>
                  <a:srgbClr val="C00000"/>
                </a:solidFill>
                <a:latin typeface="Times New Roman" pitchFamily="18" charset="0"/>
                <a:cs typeface="Times New Roman" pitchFamily="18" charset="0"/>
              </a:rPr>
              <a:t>2</a:t>
            </a:r>
            <a:r>
              <a:rPr lang="fr-FR" sz="2200" dirty="0" smtClean="0">
                <a:solidFill>
                  <a:srgbClr val="C00000"/>
                </a:solidFill>
                <a:latin typeface="Times New Roman" pitchFamily="18" charset="0"/>
                <a:cs typeface="Times New Roman" pitchFamily="18" charset="0"/>
              </a:rPr>
              <a:t>(1−p) +plog</a:t>
            </a:r>
            <a:r>
              <a:rPr lang="fr-FR" sz="2200" baseline="-25000" dirty="0" smtClean="0">
                <a:solidFill>
                  <a:srgbClr val="C00000"/>
                </a:solidFill>
                <a:latin typeface="Times New Roman" pitchFamily="18" charset="0"/>
                <a:cs typeface="Times New Roman" pitchFamily="18" charset="0"/>
              </a:rPr>
              <a:t>2</a:t>
            </a:r>
            <a:r>
              <a:rPr lang="fr-FR" sz="2200" dirty="0" smtClean="0">
                <a:solidFill>
                  <a:srgbClr val="C00000"/>
                </a:solidFill>
                <a:latin typeface="Times New Roman" pitchFamily="18" charset="0"/>
                <a:cs typeface="Times New Roman" pitchFamily="18" charset="0"/>
              </a:rPr>
              <a:t>p bits/symbole</a:t>
            </a:r>
            <a:endParaRPr lang="fr-FR" sz="2200" dirty="0">
              <a:solidFill>
                <a:srgbClr val="C0000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146023902"/>
      </p:ext>
    </p:extLst>
  </p:cSld>
  <p:clrMapOvr>
    <a:masterClrMapping/>
  </p:clrMapOvr>
  <p:transition advTm="15000"/>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CAPACITE DU CANAL BINAIRE SYMETRIQUE</a:t>
            </a:r>
          </a:p>
          <a:p>
            <a:pPr algn="ctr"/>
            <a:endParaRPr lang="fr-FR" dirty="0"/>
          </a:p>
        </p:txBody>
      </p:sp>
      <p:sp>
        <p:nvSpPr>
          <p:cNvPr id="7" name="ZoneTexte 6"/>
          <p:cNvSpPr txBox="1"/>
          <p:nvPr/>
        </p:nvSpPr>
        <p:spPr>
          <a:xfrm>
            <a:off x="0" y="1214422"/>
            <a:ext cx="9144000" cy="430887"/>
          </a:xfrm>
          <a:prstGeom prst="rect">
            <a:avLst/>
          </a:prstGeom>
          <a:noFill/>
        </p:spPr>
        <p:txBody>
          <a:bodyPr wrap="square" rtlCol="0">
            <a:spAutoFit/>
          </a:bodyPr>
          <a:lstStyle/>
          <a:p>
            <a:pPr algn="just">
              <a:buFont typeface="Wingdings" pitchFamily="2" charset="2"/>
              <a:buChar char="q"/>
            </a:pPr>
            <a:r>
              <a:rPr lang="fr-MC" sz="2200" dirty="0" smtClean="0">
                <a:solidFill>
                  <a:srgbClr val="7030A0"/>
                </a:solidFill>
                <a:latin typeface="Times New Roman" pitchFamily="18" charset="0"/>
                <a:cs typeface="Times New Roman" pitchFamily="18" charset="0"/>
              </a:rPr>
              <a:t> Comme nous avons </a:t>
            </a:r>
            <a:r>
              <a:rPr lang="fr-MC" sz="2200" dirty="0" smtClean="0">
                <a:solidFill>
                  <a:srgbClr val="7030A0"/>
                </a:solidFill>
                <a:latin typeface="Times New Roman" pitchFamily="18" charset="0"/>
                <a:cs typeface="Times New Roman" pitchFamily="18" charset="0"/>
              </a:rPr>
              <a:t>considéré </a:t>
            </a:r>
            <a:r>
              <a:rPr lang="fr-MC" sz="2200" dirty="0" smtClean="0">
                <a:solidFill>
                  <a:srgbClr val="7030A0"/>
                </a:solidFill>
                <a:latin typeface="Times New Roman" pitchFamily="18" charset="0"/>
                <a:cs typeface="Times New Roman" pitchFamily="18" charset="0"/>
              </a:rPr>
              <a:t>une source uniforme alors C</a:t>
            </a:r>
            <a:r>
              <a:rPr lang="fr-MC" sz="2200" baseline="-25000" dirty="0" smtClean="0">
                <a:solidFill>
                  <a:srgbClr val="7030A0"/>
                </a:solidFill>
                <a:latin typeface="Times New Roman" pitchFamily="18" charset="0"/>
                <a:cs typeface="Times New Roman" pitchFamily="18" charset="0"/>
              </a:rPr>
              <a:t>p</a:t>
            </a:r>
            <a:r>
              <a:rPr lang="fr-MC" sz="2200" dirty="0" smtClean="0">
                <a:solidFill>
                  <a:srgbClr val="7030A0"/>
                </a:solidFill>
                <a:latin typeface="Times New Roman" pitchFamily="18" charset="0"/>
                <a:cs typeface="Times New Roman" pitchFamily="18" charset="0"/>
              </a:rPr>
              <a:t> = I(X;Y)</a:t>
            </a:r>
            <a:endParaRPr lang="fr-FR" sz="2200" dirty="0">
              <a:solidFill>
                <a:srgbClr val="7030A0"/>
              </a:solidFill>
              <a:latin typeface="Times New Roman" pitchFamily="18" charset="0"/>
              <a:cs typeface="Times New Roman" pitchFamily="18" charset="0"/>
            </a:endParaRPr>
          </a:p>
        </p:txBody>
      </p:sp>
      <p:sp>
        <p:nvSpPr>
          <p:cNvPr id="13" name="Espace réservé du numéro de diapositive 12"/>
          <p:cNvSpPr>
            <a:spLocks noGrp="1"/>
          </p:cNvSpPr>
          <p:nvPr>
            <p:ph type="sldNum" sz="quarter" idx="12"/>
          </p:nvPr>
        </p:nvSpPr>
        <p:spPr/>
        <p:txBody>
          <a:bodyPr/>
          <a:lstStyle/>
          <a:p>
            <a:fld id="{F39E19B8-B707-45A9-818F-56E77DE860CA}" type="slidenum">
              <a:rPr lang="fr-FR" smtClean="0"/>
              <a:pPr/>
              <a:t>52</a:t>
            </a:fld>
            <a:endParaRPr lang="fr-FR"/>
          </a:p>
        </p:txBody>
      </p:sp>
      <p:sp>
        <p:nvSpPr>
          <p:cNvPr id="14" name="ZoneTexte 1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17" name="ZoneTexte 16"/>
          <p:cNvSpPr txBox="1"/>
          <p:nvPr/>
        </p:nvSpPr>
        <p:spPr>
          <a:xfrm>
            <a:off x="1000132" y="1824327"/>
            <a:ext cx="7786710" cy="461665"/>
          </a:xfrm>
          <a:prstGeom prst="rect">
            <a:avLst/>
          </a:prstGeom>
          <a:noFill/>
        </p:spPr>
        <p:txBody>
          <a:bodyPr wrap="square" rtlCol="0">
            <a:spAutoFit/>
          </a:bodyPr>
          <a:lstStyle/>
          <a:p>
            <a:r>
              <a:rPr lang="fr-FR" sz="2400" b="1" dirty="0" smtClean="0">
                <a:solidFill>
                  <a:srgbClr val="C00000"/>
                </a:solidFill>
                <a:latin typeface="Times New Roman" pitchFamily="18" charset="0"/>
                <a:cs typeface="Times New Roman" pitchFamily="18" charset="0"/>
              </a:rPr>
              <a:t>C</a:t>
            </a:r>
            <a:r>
              <a:rPr lang="fr-FR" sz="2400" b="1" baseline="-25000" dirty="0" smtClean="0">
                <a:solidFill>
                  <a:srgbClr val="C00000"/>
                </a:solidFill>
                <a:latin typeface="Times New Roman" pitchFamily="18" charset="0"/>
                <a:cs typeface="Times New Roman" pitchFamily="18" charset="0"/>
              </a:rPr>
              <a:t>p</a:t>
            </a:r>
            <a:r>
              <a:rPr lang="fr-FR" sz="2400" b="1" dirty="0" smtClean="0">
                <a:solidFill>
                  <a:srgbClr val="C00000"/>
                </a:solidFill>
                <a:latin typeface="Times New Roman" pitchFamily="18" charset="0"/>
                <a:cs typeface="Times New Roman" pitchFamily="18" charset="0"/>
              </a:rPr>
              <a:t>= 1 + (1−p)Log</a:t>
            </a:r>
            <a:r>
              <a:rPr lang="fr-FR" sz="2400" b="1" baseline="-25000" dirty="0" smtClean="0">
                <a:solidFill>
                  <a:srgbClr val="C00000"/>
                </a:solidFill>
                <a:latin typeface="Times New Roman" pitchFamily="18" charset="0"/>
                <a:cs typeface="Times New Roman" pitchFamily="18" charset="0"/>
              </a:rPr>
              <a:t>2</a:t>
            </a:r>
            <a:r>
              <a:rPr lang="fr-FR" sz="2400" b="1" dirty="0" smtClean="0">
                <a:solidFill>
                  <a:srgbClr val="C00000"/>
                </a:solidFill>
                <a:latin typeface="Times New Roman" pitchFamily="18" charset="0"/>
                <a:cs typeface="Times New Roman" pitchFamily="18" charset="0"/>
              </a:rPr>
              <a:t>(1−p) +plog</a:t>
            </a:r>
            <a:r>
              <a:rPr lang="fr-FR" sz="2400" b="1" baseline="-25000" dirty="0" smtClean="0">
                <a:solidFill>
                  <a:srgbClr val="C00000"/>
                </a:solidFill>
                <a:latin typeface="Times New Roman" pitchFamily="18" charset="0"/>
                <a:cs typeface="Times New Roman" pitchFamily="18" charset="0"/>
              </a:rPr>
              <a:t>2</a:t>
            </a:r>
            <a:r>
              <a:rPr lang="fr-FR" sz="2400" b="1" dirty="0" smtClean="0">
                <a:solidFill>
                  <a:srgbClr val="C00000"/>
                </a:solidFill>
                <a:latin typeface="Times New Roman" pitchFamily="18" charset="0"/>
                <a:cs typeface="Times New Roman" pitchFamily="18" charset="0"/>
              </a:rPr>
              <a:t>p     bits/symbole</a:t>
            </a:r>
            <a:endParaRPr lang="fr-FR" sz="2400" b="1" dirty="0">
              <a:solidFill>
                <a:srgbClr val="C00000"/>
              </a:solidFill>
              <a:latin typeface="Times New Roman" pitchFamily="18" charset="0"/>
              <a:cs typeface="Times New Roman" pitchFamily="18" charset="0"/>
            </a:endParaRPr>
          </a:p>
        </p:txBody>
      </p:sp>
      <p:sp>
        <p:nvSpPr>
          <p:cNvPr id="19" name="ZoneTexte 18"/>
          <p:cNvSpPr txBox="1"/>
          <p:nvPr/>
        </p:nvSpPr>
        <p:spPr>
          <a:xfrm>
            <a:off x="0" y="3643314"/>
            <a:ext cx="9144000" cy="2015936"/>
          </a:xfrm>
          <a:prstGeom prst="rect">
            <a:avLst/>
          </a:prstGeom>
          <a:noFill/>
        </p:spPr>
        <p:txBody>
          <a:bodyPr wrap="square" rtlCol="0">
            <a:spAutoFit/>
          </a:bodyPr>
          <a:lstStyle/>
          <a:p>
            <a:pPr algn="just"/>
            <a:r>
              <a:rPr lang="fr-FR" sz="2100" b="1" dirty="0">
                <a:solidFill>
                  <a:srgbClr val="0070C0"/>
                </a:solidFill>
              </a:rPr>
              <a:t>- Pour p=1/2, cette entropie est maximum et vaut 1. La capacité est donc nulle. C’est le cas le plus défavorable car Y n’apporte aucune information sur X.</a:t>
            </a:r>
          </a:p>
          <a:p>
            <a:pPr algn="just"/>
            <a:endParaRPr lang="fr-FR" sz="1000" b="1" dirty="0">
              <a:solidFill>
                <a:srgbClr val="0070C0"/>
              </a:solidFill>
            </a:endParaRPr>
          </a:p>
          <a:p>
            <a:pPr algn="just"/>
            <a:r>
              <a:rPr lang="fr-FR" sz="2100" b="1" dirty="0">
                <a:solidFill>
                  <a:schemeClr val="accent3">
                    <a:lumMod val="75000"/>
                  </a:schemeClr>
                </a:solidFill>
              </a:rPr>
              <a:t>- Pour p=0, il n’y a jamais d’erreur de transmission, la capacité est maximum.</a:t>
            </a:r>
          </a:p>
          <a:p>
            <a:pPr algn="just"/>
            <a:endParaRPr lang="fr-FR" sz="1000" b="1" dirty="0">
              <a:solidFill>
                <a:schemeClr val="accent3">
                  <a:lumMod val="75000"/>
                </a:schemeClr>
              </a:solidFill>
            </a:endParaRPr>
          </a:p>
          <a:p>
            <a:pPr algn="just"/>
            <a:r>
              <a:rPr lang="fr-FR" sz="2100" b="1" dirty="0">
                <a:solidFill>
                  <a:srgbClr val="7030A0"/>
                </a:solidFill>
              </a:rPr>
              <a:t>- Pour p=1, il y a erreur systématique. La connaissance permet donc de déterminer X. La capacité est maximum</a:t>
            </a:r>
            <a:r>
              <a:rPr lang="fr-FR" sz="2100" dirty="0"/>
              <a:t>.</a:t>
            </a:r>
          </a:p>
        </p:txBody>
      </p:sp>
      <p:sp>
        <p:nvSpPr>
          <p:cNvPr id="20" name="ZoneTexte 19"/>
          <p:cNvSpPr txBox="1"/>
          <p:nvPr/>
        </p:nvSpPr>
        <p:spPr>
          <a:xfrm>
            <a:off x="0" y="2928934"/>
            <a:ext cx="5643570" cy="461665"/>
          </a:xfrm>
          <a:prstGeom prst="rect">
            <a:avLst/>
          </a:prstGeom>
          <a:noFill/>
        </p:spPr>
        <p:txBody>
          <a:bodyPr wrap="square" rtlCol="0">
            <a:spAutoFit/>
          </a:bodyPr>
          <a:lstStyle/>
          <a:p>
            <a:r>
              <a:rPr lang="fr-FR" sz="2400" b="1" dirty="0">
                <a:solidFill>
                  <a:srgbClr val="C00000"/>
                </a:solidFill>
              </a:rPr>
              <a:t>La capacité d’un canal </a:t>
            </a:r>
            <a:r>
              <a:rPr lang="fr-FR" sz="2400" b="1" dirty="0" smtClean="0">
                <a:solidFill>
                  <a:srgbClr val="C00000"/>
                </a:solidFill>
              </a:rPr>
              <a:t>binaire symétrique</a:t>
            </a:r>
            <a:endParaRPr lang="fr-FR" sz="2400" b="1" dirty="0">
              <a:solidFill>
                <a:srgbClr val="C00000"/>
              </a:solidFill>
            </a:endParaRPr>
          </a:p>
        </p:txBody>
      </p:sp>
    </p:spTree>
    <p:extLst>
      <p:ext uri="{BB962C8B-B14F-4D97-AF65-F5344CB8AC3E}">
        <p14:creationId xmlns="" xmlns:p14="http://schemas.microsoft.com/office/powerpoint/2010/main" val="2146023902"/>
      </p:ext>
    </p:extLst>
  </p:cSld>
  <p:clrMapOvr>
    <a:masterClrMapping/>
  </p:clrMapOvr>
  <p:transition advTm="15000"/>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F39E19B8-B707-45A9-818F-56E77DE860CA}" type="slidenum">
              <a:rPr lang="fr-FR" smtClean="0"/>
              <a:pPr/>
              <a:t>53</a:t>
            </a:fld>
            <a:endParaRPr lang="fr-FR"/>
          </a:p>
        </p:txBody>
      </p:sp>
      <p:sp>
        <p:nvSpPr>
          <p:cNvPr id="9" name="ZoneTexte 8"/>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CAPACITE D’UN CANAL BINAIRE SYMETRIQUE</a:t>
            </a:r>
          </a:p>
          <a:p>
            <a:pPr algn="ctr"/>
            <a:endParaRPr lang="fr-FR" dirty="0"/>
          </a:p>
        </p:txBody>
      </p:sp>
      <p:cxnSp>
        <p:nvCxnSpPr>
          <p:cNvPr id="13" name="Connecteur droit 12"/>
          <p:cNvCxnSpPr/>
          <p:nvPr/>
        </p:nvCxnSpPr>
        <p:spPr>
          <a:xfrm>
            <a:off x="785786" y="1466291"/>
            <a:ext cx="1500198"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785786" y="2536273"/>
            <a:ext cx="1500198"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a:off x="857224" y="2857496"/>
            <a:ext cx="1500198"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Connecteur droit 24"/>
          <p:cNvCxnSpPr/>
          <p:nvPr/>
        </p:nvCxnSpPr>
        <p:spPr>
          <a:xfrm>
            <a:off x="857224" y="3927478"/>
            <a:ext cx="1500198"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Connecteur droit 25"/>
          <p:cNvCxnSpPr/>
          <p:nvPr/>
        </p:nvCxnSpPr>
        <p:spPr>
          <a:xfrm flipV="1">
            <a:off x="857224" y="2857496"/>
            <a:ext cx="1500198" cy="107157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Connecteur droit 26"/>
          <p:cNvCxnSpPr/>
          <p:nvPr/>
        </p:nvCxnSpPr>
        <p:spPr>
          <a:xfrm>
            <a:off x="857224" y="2857496"/>
            <a:ext cx="1500198" cy="107157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a:off x="938186" y="4214818"/>
            <a:ext cx="1500198" cy="158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Connecteur droit 28"/>
          <p:cNvCxnSpPr/>
          <p:nvPr/>
        </p:nvCxnSpPr>
        <p:spPr>
          <a:xfrm>
            <a:off x="938186" y="5284800"/>
            <a:ext cx="1500198" cy="158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Connecteur droit 29"/>
          <p:cNvCxnSpPr/>
          <p:nvPr/>
        </p:nvCxnSpPr>
        <p:spPr>
          <a:xfrm flipV="1">
            <a:off x="938186" y="4214818"/>
            <a:ext cx="1500198" cy="107157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a:off x="938186" y="4214818"/>
            <a:ext cx="1500198" cy="107157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Connecteur droit 33"/>
          <p:cNvCxnSpPr/>
          <p:nvPr/>
        </p:nvCxnSpPr>
        <p:spPr>
          <a:xfrm flipV="1">
            <a:off x="928662" y="5500702"/>
            <a:ext cx="1500198" cy="107157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a:off x="928662" y="5500702"/>
            <a:ext cx="1500198" cy="107157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ZoneTexte 35"/>
          <p:cNvSpPr txBox="1"/>
          <p:nvPr/>
        </p:nvSpPr>
        <p:spPr>
          <a:xfrm>
            <a:off x="214282" y="1357298"/>
            <a:ext cx="500066" cy="1292662"/>
          </a:xfrm>
          <a:prstGeom prst="rect">
            <a:avLst/>
          </a:prstGeom>
          <a:noFill/>
        </p:spPr>
        <p:txBody>
          <a:bodyPr wrap="square" rtlCol="0">
            <a:spAutoFit/>
          </a:bodyPr>
          <a:lstStyle/>
          <a:p>
            <a:r>
              <a:rPr lang="fr-FR" sz="1600" b="1" dirty="0"/>
              <a:t>  0</a:t>
            </a:r>
          </a:p>
          <a:p>
            <a:endParaRPr lang="fr-FR" sz="1400" b="1" dirty="0"/>
          </a:p>
          <a:p>
            <a:r>
              <a:rPr lang="fr-FR" sz="1600" b="1" dirty="0"/>
              <a:t>X</a:t>
            </a:r>
          </a:p>
          <a:p>
            <a:endParaRPr lang="fr-FR" sz="1400" b="1" dirty="0"/>
          </a:p>
          <a:p>
            <a:r>
              <a:rPr lang="fr-FR" sz="1600" b="1" dirty="0"/>
              <a:t>   1</a:t>
            </a:r>
          </a:p>
        </p:txBody>
      </p:sp>
      <p:sp>
        <p:nvSpPr>
          <p:cNvPr id="37" name="ZoneTexte 36"/>
          <p:cNvSpPr txBox="1"/>
          <p:nvPr/>
        </p:nvSpPr>
        <p:spPr>
          <a:xfrm>
            <a:off x="214282" y="2779280"/>
            <a:ext cx="500066" cy="1292662"/>
          </a:xfrm>
          <a:prstGeom prst="rect">
            <a:avLst/>
          </a:prstGeom>
          <a:noFill/>
        </p:spPr>
        <p:txBody>
          <a:bodyPr wrap="square" rtlCol="0">
            <a:spAutoFit/>
          </a:bodyPr>
          <a:lstStyle/>
          <a:p>
            <a:r>
              <a:rPr lang="fr-FR" sz="1600" b="1" dirty="0"/>
              <a:t>  0</a:t>
            </a:r>
          </a:p>
          <a:p>
            <a:endParaRPr lang="fr-FR" sz="1400" b="1" dirty="0"/>
          </a:p>
          <a:p>
            <a:r>
              <a:rPr lang="fr-FR" sz="1600" b="1" dirty="0"/>
              <a:t>X</a:t>
            </a:r>
          </a:p>
          <a:p>
            <a:endParaRPr lang="fr-FR" sz="1400" b="1" dirty="0"/>
          </a:p>
          <a:p>
            <a:r>
              <a:rPr lang="fr-FR" sz="1600" b="1" dirty="0"/>
              <a:t>   1</a:t>
            </a:r>
          </a:p>
        </p:txBody>
      </p:sp>
      <p:sp>
        <p:nvSpPr>
          <p:cNvPr id="38" name="ZoneTexte 37"/>
          <p:cNvSpPr txBox="1"/>
          <p:nvPr/>
        </p:nvSpPr>
        <p:spPr>
          <a:xfrm>
            <a:off x="214282" y="4136602"/>
            <a:ext cx="500066" cy="1292662"/>
          </a:xfrm>
          <a:prstGeom prst="rect">
            <a:avLst/>
          </a:prstGeom>
          <a:noFill/>
        </p:spPr>
        <p:txBody>
          <a:bodyPr wrap="square" rtlCol="0">
            <a:spAutoFit/>
          </a:bodyPr>
          <a:lstStyle/>
          <a:p>
            <a:r>
              <a:rPr lang="fr-FR" sz="1600" b="1" dirty="0"/>
              <a:t>  0</a:t>
            </a:r>
          </a:p>
          <a:p>
            <a:endParaRPr lang="fr-FR" sz="1400" b="1" dirty="0"/>
          </a:p>
          <a:p>
            <a:r>
              <a:rPr lang="fr-FR" sz="1600" b="1" dirty="0"/>
              <a:t>X</a:t>
            </a:r>
          </a:p>
          <a:p>
            <a:endParaRPr lang="fr-FR" sz="1400" b="1" dirty="0"/>
          </a:p>
          <a:p>
            <a:r>
              <a:rPr lang="fr-FR" sz="1600" b="1" dirty="0"/>
              <a:t>   1</a:t>
            </a:r>
          </a:p>
        </p:txBody>
      </p:sp>
      <p:sp>
        <p:nvSpPr>
          <p:cNvPr id="39" name="ZoneTexte 38"/>
          <p:cNvSpPr txBox="1"/>
          <p:nvPr/>
        </p:nvSpPr>
        <p:spPr>
          <a:xfrm>
            <a:off x="214282" y="5429264"/>
            <a:ext cx="500066" cy="1292662"/>
          </a:xfrm>
          <a:prstGeom prst="rect">
            <a:avLst/>
          </a:prstGeom>
          <a:noFill/>
        </p:spPr>
        <p:txBody>
          <a:bodyPr wrap="square" rtlCol="0">
            <a:spAutoFit/>
          </a:bodyPr>
          <a:lstStyle/>
          <a:p>
            <a:r>
              <a:rPr lang="fr-FR" sz="1600" b="1" dirty="0"/>
              <a:t>  0</a:t>
            </a:r>
          </a:p>
          <a:p>
            <a:endParaRPr lang="fr-FR" sz="1400" b="1" dirty="0"/>
          </a:p>
          <a:p>
            <a:r>
              <a:rPr lang="fr-FR" sz="1600" b="1" dirty="0"/>
              <a:t>X</a:t>
            </a:r>
          </a:p>
          <a:p>
            <a:endParaRPr lang="fr-FR" sz="1400" b="1" dirty="0"/>
          </a:p>
          <a:p>
            <a:r>
              <a:rPr lang="fr-FR" sz="1600" b="1" dirty="0"/>
              <a:t>   1</a:t>
            </a:r>
          </a:p>
        </p:txBody>
      </p:sp>
      <p:sp>
        <p:nvSpPr>
          <p:cNvPr id="40" name="ZoneTexte 39"/>
          <p:cNvSpPr txBox="1"/>
          <p:nvPr/>
        </p:nvSpPr>
        <p:spPr>
          <a:xfrm>
            <a:off x="2285984" y="1388075"/>
            <a:ext cx="500066" cy="1292662"/>
          </a:xfrm>
          <a:prstGeom prst="rect">
            <a:avLst/>
          </a:prstGeom>
          <a:noFill/>
        </p:spPr>
        <p:txBody>
          <a:bodyPr wrap="square" rtlCol="0">
            <a:spAutoFit/>
          </a:bodyPr>
          <a:lstStyle/>
          <a:p>
            <a:r>
              <a:rPr lang="fr-FR" sz="1600" b="1" dirty="0"/>
              <a:t>  0</a:t>
            </a:r>
          </a:p>
          <a:p>
            <a:endParaRPr lang="fr-FR" sz="1400" b="1" dirty="0"/>
          </a:p>
          <a:p>
            <a:r>
              <a:rPr lang="fr-FR" sz="1600" b="1" dirty="0"/>
              <a:t>Y</a:t>
            </a:r>
          </a:p>
          <a:p>
            <a:endParaRPr lang="fr-FR" sz="1400" b="1" dirty="0"/>
          </a:p>
          <a:p>
            <a:r>
              <a:rPr lang="fr-FR" sz="1600" b="1" dirty="0"/>
              <a:t>   1</a:t>
            </a:r>
          </a:p>
        </p:txBody>
      </p:sp>
      <p:sp>
        <p:nvSpPr>
          <p:cNvPr id="41" name="ZoneTexte 40"/>
          <p:cNvSpPr txBox="1"/>
          <p:nvPr/>
        </p:nvSpPr>
        <p:spPr>
          <a:xfrm>
            <a:off x="2285984" y="2707842"/>
            <a:ext cx="500066" cy="1292662"/>
          </a:xfrm>
          <a:prstGeom prst="rect">
            <a:avLst/>
          </a:prstGeom>
          <a:noFill/>
        </p:spPr>
        <p:txBody>
          <a:bodyPr wrap="square" rtlCol="0">
            <a:spAutoFit/>
          </a:bodyPr>
          <a:lstStyle/>
          <a:p>
            <a:r>
              <a:rPr lang="fr-FR" sz="1600" b="1" dirty="0"/>
              <a:t>  0</a:t>
            </a:r>
          </a:p>
          <a:p>
            <a:endParaRPr lang="fr-FR" sz="1400" b="1" dirty="0"/>
          </a:p>
          <a:p>
            <a:r>
              <a:rPr lang="fr-FR" sz="1600" b="1" dirty="0"/>
              <a:t>Y</a:t>
            </a:r>
          </a:p>
          <a:p>
            <a:endParaRPr lang="fr-FR" sz="1400" b="1" dirty="0"/>
          </a:p>
          <a:p>
            <a:r>
              <a:rPr lang="fr-FR" sz="1600" b="1" dirty="0"/>
              <a:t>   1</a:t>
            </a:r>
          </a:p>
        </p:txBody>
      </p:sp>
      <p:sp>
        <p:nvSpPr>
          <p:cNvPr id="42" name="ZoneTexte 41"/>
          <p:cNvSpPr txBox="1"/>
          <p:nvPr/>
        </p:nvSpPr>
        <p:spPr>
          <a:xfrm>
            <a:off x="2357422" y="4136602"/>
            <a:ext cx="500066" cy="1292662"/>
          </a:xfrm>
          <a:prstGeom prst="rect">
            <a:avLst/>
          </a:prstGeom>
          <a:noFill/>
        </p:spPr>
        <p:txBody>
          <a:bodyPr wrap="square" rtlCol="0">
            <a:spAutoFit/>
          </a:bodyPr>
          <a:lstStyle/>
          <a:p>
            <a:r>
              <a:rPr lang="fr-FR" sz="1600" b="1" dirty="0"/>
              <a:t>  0</a:t>
            </a:r>
          </a:p>
          <a:p>
            <a:endParaRPr lang="fr-FR" sz="1400" b="1" dirty="0"/>
          </a:p>
          <a:p>
            <a:r>
              <a:rPr lang="fr-FR" sz="1600" b="1" dirty="0"/>
              <a:t>Y</a:t>
            </a:r>
          </a:p>
          <a:p>
            <a:endParaRPr lang="fr-FR" sz="1400" b="1" dirty="0"/>
          </a:p>
          <a:p>
            <a:r>
              <a:rPr lang="fr-FR" sz="1600" b="1" dirty="0"/>
              <a:t>   1</a:t>
            </a:r>
          </a:p>
        </p:txBody>
      </p:sp>
      <p:sp>
        <p:nvSpPr>
          <p:cNvPr id="43" name="ZoneTexte 42"/>
          <p:cNvSpPr txBox="1"/>
          <p:nvPr/>
        </p:nvSpPr>
        <p:spPr>
          <a:xfrm>
            <a:off x="2357422" y="5357826"/>
            <a:ext cx="500066" cy="1292662"/>
          </a:xfrm>
          <a:prstGeom prst="rect">
            <a:avLst/>
          </a:prstGeom>
          <a:noFill/>
        </p:spPr>
        <p:txBody>
          <a:bodyPr wrap="square" rtlCol="0">
            <a:spAutoFit/>
          </a:bodyPr>
          <a:lstStyle/>
          <a:p>
            <a:r>
              <a:rPr lang="fr-FR" sz="1600" b="1" dirty="0"/>
              <a:t>  0</a:t>
            </a:r>
          </a:p>
          <a:p>
            <a:endParaRPr lang="fr-FR" sz="1400" b="1" dirty="0"/>
          </a:p>
          <a:p>
            <a:r>
              <a:rPr lang="fr-FR" sz="1600" b="1" dirty="0"/>
              <a:t>Y</a:t>
            </a:r>
          </a:p>
          <a:p>
            <a:endParaRPr lang="fr-FR" sz="1400" b="1" dirty="0"/>
          </a:p>
          <a:p>
            <a:r>
              <a:rPr lang="fr-FR" sz="1600" b="1" dirty="0"/>
              <a:t>   1</a:t>
            </a:r>
          </a:p>
        </p:txBody>
      </p:sp>
      <p:sp>
        <p:nvSpPr>
          <p:cNvPr id="44" name="ZoneTexte 43"/>
          <p:cNvSpPr txBox="1"/>
          <p:nvPr/>
        </p:nvSpPr>
        <p:spPr>
          <a:xfrm>
            <a:off x="1214414" y="1130842"/>
            <a:ext cx="785818" cy="369332"/>
          </a:xfrm>
          <a:prstGeom prst="rect">
            <a:avLst/>
          </a:prstGeom>
          <a:noFill/>
        </p:spPr>
        <p:txBody>
          <a:bodyPr wrap="square" rtlCol="0">
            <a:spAutoFit/>
          </a:bodyPr>
          <a:lstStyle/>
          <a:p>
            <a:r>
              <a:rPr lang="fr-FR" dirty="0"/>
              <a:t>1-p=1</a:t>
            </a:r>
          </a:p>
        </p:txBody>
      </p:sp>
      <p:sp>
        <p:nvSpPr>
          <p:cNvPr id="45" name="ZoneTexte 44"/>
          <p:cNvSpPr txBox="1"/>
          <p:nvPr/>
        </p:nvSpPr>
        <p:spPr>
          <a:xfrm>
            <a:off x="1214414" y="2214554"/>
            <a:ext cx="785818" cy="369332"/>
          </a:xfrm>
          <a:prstGeom prst="rect">
            <a:avLst/>
          </a:prstGeom>
          <a:noFill/>
        </p:spPr>
        <p:txBody>
          <a:bodyPr wrap="square" rtlCol="0">
            <a:spAutoFit/>
          </a:bodyPr>
          <a:lstStyle/>
          <a:p>
            <a:r>
              <a:rPr lang="fr-FR" dirty="0"/>
              <a:t>1-p=1</a:t>
            </a:r>
          </a:p>
        </p:txBody>
      </p:sp>
      <p:sp>
        <p:nvSpPr>
          <p:cNvPr id="46" name="ZoneTexte 45"/>
          <p:cNvSpPr txBox="1"/>
          <p:nvPr/>
        </p:nvSpPr>
        <p:spPr>
          <a:xfrm>
            <a:off x="1214414" y="2773916"/>
            <a:ext cx="1000132" cy="369332"/>
          </a:xfrm>
          <a:prstGeom prst="rect">
            <a:avLst/>
          </a:prstGeom>
          <a:noFill/>
        </p:spPr>
        <p:txBody>
          <a:bodyPr wrap="square" rtlCol="0">
            <a:spAutoFit/>
          </a:bodyPr>
          <a:lstStyle/>
          <a:p>
            <a:r>
              <a:rPr lang="fr-FR" dirty="0"/>
              <a:t>1-p=0.7</a:t>
            </a:r>
          </a:p>
        </p:txBody>
      </p:sp>
      <p:sp>
        <p:nvSpPr>
          <p:cNvPr id="47" name="ZoneTexte 46"/>
          <p:cNvSpPr txBox="1"/>
          <p:nvPr/>
        </p:nvSpPr>
        <p:spPr>
          <a:xfrm>
            <a:off x="1214414" y="3605454"/>
            <a:ext cx="1000132" cy="369332"/>
          </a:xfrm>
          <a:prstGeom prst="rect">
            <a:avLst/>
          </a:prstGeom>
          <a:noFill/>
        </p:spPr>
        <p:txBody>
          <a:bodyPr wrap="square" rtlCol="0">
            <a:spAutoFit/>
          </a:bodyPr>
          <a:lstStyle/>
          <a:p>
            <a:r>
              <a:rPr lang="fr-FR" dirty="0"/>
              <a:t>1-p=0.7</a:t>
            </a:r>
          </a:p>
        </p:txBody>
      </p:sp>
      <p:sp>
        <p:nvSpPr>
          <p:cNvPr id="48" name="ZoneTexte 47"/>
          <p:cNvSpPr txBox="1"/>
          <p:nvPr/>
        </p:nvSpPr>
        <p:spPr>
          <a:xfrm>
            <a:off x="1214414" y="3916924"/>
            <a:ext cx="1000132" cy="369332"/>
          </a:xfrm>
          <a:prstGeom prst="rect">
            <a:avLst/>
          </a:prstGeom>
          <a:noFill/>
        </p:spPr>
        <p:txBody>
          <a:bodyPr wrap="square" rtlCol="0">
            <a:spAutoFit/>
          </a:bodyPr>
          <a:lstStyle/>
          <a:p>
            <a:r>
              <a:rPr lang="fr-FR" dirty="0"/>
              <a:t>1-p=0.3</a:t>
            </a:r>
          </a:p>
        </p:txBody>
      </p:sp>
      <p:sp>
        <p:nvSpPr>
          <p:cNvPr id="49" name="ZoneTexte 48"/>
          <p:cNvSpPr txBox="1"/>
          <p:nvPr/>
        </p:nvSpPr>
        <p:spPr>
          <a:xfrm>
            <a:off x="1214414" y="4988494"/>
            <a:ext cx="1000132" cy="369332"/>
          </a:xfrm>
          <a:prstGeom prst="rect">
            <a:avLst/>
          </a:prstGeom>
          <a:noFill/>
        </p:spPr>
        <p:txBody>
          <a:bodyPr wrap="square" rtlCol="0">
            <a:spAutoFit/>
          </a:bodyPr>
          <a:lstStyle/>
          <a:p>
            <a:r>
              <a:rPr lang="fr-FR" dirty="0"/>
              <a:t>1-p=0.3</a:t>
            </a:r>
          </a:p>
        </p:txBody>
      </p:sp>
      <p:sp>
        <p:nvSpPr>
          <p:cNvPr id="50" name="ZoneTexte 49"/>
          <p:cNvSpPr txBox="1"/>
          <p:nvPr/>
        </p:nvSpPr>
        <p:spPr>
          <a:xfrm>
            <a:off x="1214414" y="5345684"/>
            <a:ext cx="1000132" cy="369332"/>
          </a:xfrm>
          <a:prstGeom prst="rect">
            <a:avLst/>
          </a:prstGeom>
          <a:noFill/>
        </p:spPr>
        <p:txBody>
          <a:bodyPr wrap="square" rtlCol="0">
            <a:spAutoFit/>
          </a:bodyPr>
          <a:lstStyle/>
          <a:p>
            <a:r>
              <a:rPr lang="fr-FR" dirty="0"/>
              <a:t>1-p=0</a:t>
            </a:r>
          </a:p>
        </p:txBody>
      </p:sp>
      <p:sp>
        <p:nvSpPr>
          <p:cNvPr id="51" name="ZoneTexte 50"/>
          <p:cNvSpPr txBox="1"/>
          <p:nvPr/>
        </p:nvSpPr>
        <p:spPr>
          <a:xfrm>
            <a:off x="1285852" y="6417254"/>
            <a:ext cx="1000132" cy="369332"/>
          </a:xfrm>
          <a:prstGeom prst="rect">
            <a:avLst/>
          </a:prstGeom>
          <a:noFill/>
        </p:spPr>
        <p:txBody>
          <a:bodyPr wrap="square" rtlCol="0">
            <a:spAutoFit/>
          </a:bodyPr>
          <a:lstStyle/>
          <a:p>
            <a:r>
              <a:rPr lang="fr-FR" dirty="0"/>
              <a:t>1-p=0</a:t>
            </a:r>
          </a:p>
        </p:txBody>
      </p:sp>
      <p:graphicFrame>
        <p:nvGraphicFramePr>
          <p:cNvPr id="52" name="Objet 51"/>
          <p:cNvGraphicFramePr>
            <a:graphicFrameLocks noChangeAspect="1"/>
          </p:cNvGraphicFramePr>
          <p:nvPr/>
        </p:nvGraphicFramePr>
        <p:xfrm>
          <a:off x="3000364" y="1643050"/>
          <a:ext cx="1436698" cy="891742"/>
        </p:xfrm>
        <a:graphic>
          <a:graphicData uri="http://schemas.openxmlformats.org/presentationml/2006/ole">
            <p:oleObj spid="_x0000_s101382" name="Équation" r:id="rId3" imgW="17678400" imgH="10972800" progId="Equation.3">
              <p:embed/>
            </p:oleObj>
          </a:graphicData>
        </a:graphic>
      </p:graphicFrame>
      <p:graphicFrame>
        <p:nvGraphicFramePr>
          <p:cNvPr id="100355" name="Object 3"/>
          <p:cNvGraphicFramePr>
            <a:graphicFrameLocks noChangeAspect="1"/>
          </p:cNvGraphicFramePr>
          <p:nvPr/>
        </p:nvGraphicFramePr>
        <p:xfrm>
          <a:off x="2765425" y="2965450"/>
          <a:ext cx="1908175" cy="892175"/>
        </p:xfrm>
        <a:graphic>
          <a:graphicData uri="http://schemas.openxmlformats.org/presentationml/2006/ole">
            <p:oleObj spid="_x0000_s101383" name="Équation" r:id="rId4" imgW="23469600" imgH="10972800" progId="Equation.3">
              <p:embed/>
            </p:oleObj>
          </a:graphicData>
        </a:graphic>
      </p:graphicFrame>
      <p:graphicFrame>
        <p:nvGraphicFramePr>
          <p:cNvPr id="100356" name="Object 4"/>
          <p:cNvGraphicFramePr>
            <a:graphicFrameLocks noChangeAspect="1"/>
          </p:cNvGraphicFramePr>
          <p:nvPr/>
        </p:nvGraphicFramePr>
        <p:xfrm>
          <a:off x="2765425" y="4251325"/>
          <a:ext cx="1908175" cy="892175"/>
        </p:xfrm>
        <a:graphic>
          <a:graphicData uri="http://schemas.openxmlformats.org/presentationml/2006/ole">
            <p:oleObj spid="_x0000_s101384" name="Équation" r:id="rId5" imgW="23469600" imgH="10972800" progId="Equation.3">
              <p:embed/>
            </p:oleObj>
          </a:graphicData>
        </a:graphic>
      </p:graphicFrame>
      <p:graphicFrame>
        <p:nvGraphicFramePr>
          <p:cNvPr id="100357" name="Object 5"/>
          <p:cNvGraphicFramePr>
            <a:graphicFrameLocks noChangeAspect="1"/>
          </p:cNvGraphicFramePr>
          <p:nvPr/>
        </p:nvGraphicFramePr>
        <p:xfrm>
          <a:off x="3000364" y="5537221"/>
          <a:ext cx="1436688" cy="892175"/>
        </p:xfrm>
        <a:graphic>
          <a:graphicData uri="http://schemas.openxmlformats.org/presentationml/2006/ole">
            <p:oleObj spid="_x0000_s101385" name="Équation" r:id="rId6" imgW="17678400" imgH="10972800" progId="Equation.3">
              <p:embed/>
            </p:oleObj>
          </a:graphicData>
        </a:graphic>
      </p:graphicFrame>
      <p:sp>
        <p:nvSpPr>
          <p:cNvPr id="66" name="Ellipse 65"/>
          <p:cNvSpPr/>
          <p:nvPr/>
        </p:nvSpPr>
        <p:spPr>
          <a:xfrm>
            <a:off x="4929190" y="5572140"/>
            <a:ext cx="642942" cy="857256"/>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 name="Ellipse 66"/>
          <p:cNvSpPr/>
          <p:nvPr/>
        </p:nvSpPr>
        <p:spPr>
          <a:xfrm>
            <a:off x="5715008" y="5572140"/>
            <a:ext cx="642942" cy="85725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 name="Ellipse 67"/>
          <p:cNvSpPr/>
          <p:nvPr/>
        </p:nvSpPr>
        <p:spPr>
          <a:xfrm>
            <a:off x="5072066" y="4286256"/>
            <a:ext cx="642942" cy="857256"/>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 name="Ellipse 68"/>
          <p:cNvSpPr/>
          <p:nvPr/>
        </p:nvSpPr>
        <p:spPr>
          <a:xfrm>
            <a:off x="5572132" y="4286256"/>
            <a:ext cx="642942" cy="85725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0" name="Ellipse 69"/>
          <p:cNvSpPr/>
          <p:nvPr/>
        </p:nvSpPr>
        <p:spPr>
          <a:xfrm>
            <a:off x="5143504" y="2928934"/>
            <a:ext cx="642942" cy="857256"/>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1" name="Ellipse 70"/>
          <p:cNvSpPr/>
          <p:nvPr/>
        </p:nvSpPr>
        <p:spPr>
          <a:xfrm>
            <a:off x="5357818" y="2928934"/>
            <a:ext cx="642942" cy="85725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5286380" y="1571612"/>
            <a:ext cx="642942" cy="857256"/>
          </a:xfrm>
          <a:prstGeom prst="ellipse">
            <a:avLst/>
          </a:prstGeom>
          <a:solidFill>
            <a:srgbClr val="0070C0"/>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4" name="Ellipse 73"/>
          <p:cNvSpPr/>
          <p:nvPr/>
        </p:nvSpPr>
        <p:spPr>
          <a:xfrm>
            <a:off x="5357818" y="2928934"/>
            <a:ext cx="428628" cy="857256"/>
          </a:xfrm>
          <a:prstGeom prst="ellipse">
            <a:avLst/>
          </a:prstGeom>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5" name="Ellipse 74"/>
          <p:cNvSpPr/>
          <p:nvPr/>
        </p:nvSpPr>
        <p:spPr>
          <a:xfrm>
            <a:off x="5572132" y="4429132"/>
            <a:ext cx="142876" cy="571504"/>
          </a:xfrm>
          <a:prstGeom prst="ellipse">
            <a:avLst/>
          </a:prstGeom>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ZoneTexte 75"/>
          <p:cNvSpPr txBox="1"/>
          <p:nvPr/>
        </p:nvSpPr>
        <p:spPr>
          <a:xfrm>
            <a:off x="4429124" y="6396334"/>
            <a:ext cx="1071570" cy="461665"/>
          </a:xfrm>
          <a:prstGeom prst="rect">
            <a:avLst/>
          </a:prstGeom>
          <a:noFill/>
        </p:spPr>
        <p:txBody>
          <a:bodyPr wrap="square" rtlCol="0">
            <a:spAutoFit/>
          </a:bodyPr>
          <a:lstStyle/>
          <a:p>
            <a:r>
              <a:rPr lang="fr-FR" sz="2400" b="1" dirty="0">
                <a:solidFill>
                  <a:srgbClr val="00B050"/>
                </a:solidFill>
              </a:rPr>
              <a:t>H(X/Y)</a:t>
            </a:r>
          </a:p>
        </p:txBody>
      </p:sp>
      <p:sp>
        <p:nvSpPr>
          <p:cNvPr id="77" name="ZoneTexte 76"/>
          <p:cNvSpPr txBox="1"/>
          <p:nvPr/>
        </p:nvSpPr>
        <p:spPr>
          <a:xfrm>
            <a:off x="6143636" y="6357958"/>
            <a:ext cx="1143008" cy="461665"/>
          </a:xfrm>
          <a:prstGeom prst="rect">
            <a:avLst/>
          </a:prstGeom>
          <a:noFill/>
        </p:spPr>
        <p:txBody>
          <a:bodyPr wrap="square" rtlCol="0">
            <a:spAutoFit/>
          </a:bodyPr>
          <a:lstStyle/>
          <a:p>
            <a:r>
              <a:rPr lang="fr-FR" sz="2400" b="1" dirty="0">
                <a:solidFill>
                  <a:srgbClr val="FF0000"/>
                </a:solidFill>
              </a:rPr>
              <a:t>H(Y/X)</a:t>
            </a:r>
          </a:p>
        </p:txBody>
      </p:sp>
      <p:sp>
        <p:nvSpPr>
          <p:cNvPr id="78" name="ZoneTexte 77"/>
          <p:cNvSpPr txBox="1"/>
          <p:nvPr/>
        </p:nvSpPr>
        <p:spPr>
          <a:xfrm>
            <a:off x="4500562" y="5110450"/>
            <a:ext cx="928694" cy="400110"/>
          </a:xfrm>
          <a:prstGeom prst="rect">
            <a:avLst/>
          </a:prstGeom>
          <a:noFill/>
        </p:spPr>
        <p:txBody>
          <a:bodyPr wrap="square" rtlCol="0">
            <a:spAutoFit/>
          </a:bodyPr>
          <a:lstStyle/>
          <a:p>
            <a:r>
              <a:rPr lang="fr-FR" sz="2000" b="1" dirty="0">
                <a:solidFill>
                  <a:srgbClr val="00B050"/>
                </a:solidFill>
              </a:rPr>
              <a:t>H(X/Y)</a:t>
            </a:r>
          </a:p>
        </p:txBody>
      </p:sp>
      <p:sp>
        <p:nvSpPr>
          <p:cNvPr id="79" name="ZoneTexte 78"/>
          <p:cNvSpPr txBox="1"/>
          <p:nvPr/>
        </p:nvSpPr>
        <p:spPr>
          <a:xfrm>
            <a:off x="6215074" y="5072074"/>
            <a:ext cx="928694" cy="400110"/>
          </a:xfrm>
          <a:prstGeom prst="rect">
            <a:avLst/>
          </a:prstGeom>
          <a:noFill/>
        </p:spPr>
        <p:txBody>
          <a:bodyPr wrap="square" rtlCol="0">
            <a:spAutoFit/>
          </a:bodyPr>
          <a:lstStyle/>
          <a:p>
            <a:r>
              <a:rPr lang="fr-FR" sz="2000" b="1" dirty="0">
                <a:solidFill>
                  <a:srgbClr val="FF0000"/>
                </a:solidFill>
              </a:rPr>
              <a:t>H(Y/X)</a:t>
            </a:r>
          </a:p>
        </p:txBody>
      </p:sp>
      <p:sp>
        <p:nvSpPr>
          <p:cNvPr id="80" name="ZoneTexte 79"/>
          <p:cNvSpPr txBox="1"/>
          <p:nvPr/>
        </p:nvSpPr>
        <p:spPr>
          <a:xfrm>
            <a:off x="4643438" y="3753128"/>
            <a:ext cx="785818" cy="338554"/>
          </a:xfrm>
          <a:prstGeom prst="rect">
            <a:avLst/>
          </a:prstGeom>
          <a:noFill/>
        </p:spPr>
        <p:txBody>
          <a:bodyPr wrap="square" rtlCol="0">
            <a:spAutoFit/>
          </a:bodyPr>
          <a:lstStyle/>
          <a:p>
            <a:r>
              <a:rPr lang="fr-FR" sz="1600" b="1" dirty="0">
                <a:solidFill>
                  <a:srgbClr val="00B050"/>
                </a:solidFill>
              </a:rPr>
              <a:t>H(X/Y)</a:t>
            </a:r>
          </a:p>
        </p:txBody>
      </p:sp>
      <p:sp>
        <p:nvSpPr>
          <p:cNvPr id="81" name="ZoneTexte 80"/>
          <p:cNvSpPr txBox="1"/>
          <p:nvPr/>
        </p:nvSpPr>
        <p:spPr>
          <a:xfrm>
            <a:off x="6000760" y="3714752"/>
            <a:ext cx="785818" cy="338554"/>
          </a:xfrm>
          <a:prstGeom prst="rect">
            <a:avLst/>
          </a:prstGeom>
          <a:noFill/>
        </p:spPr>
        <p:txBody>
          <a:bodyPr wrap="square" rtlCol="0">
            <a:spAutoFit/>
          </a:bodyPr>
          <a:lstStyle/>
          <a:p>
            <a:r>
              <a:rPr lang="fr-FR" sz="1600" b="1" dirty="0">
                <a:solidFill>
                  <a:srgbClr val="FF0000"/>
                </a:solidFill>
              </a:rPr>
              <a:t>H(Y/X)</a:t>
            </a:r>
          </a:p>
        </p:txBody>
      </p:sp>
      <p:sp>
        <p:nvSpPr>
          <p:cNvPr id="82" name="ZoneTexte 81"/>
          <p:cNvSpPr txBox="1"/>
          <p:nvPr/>
        </p:nvSpPr>
        <p:spPr>
          <a:xfrm>
            <a:off x="5286380" y="3857628"/>
            <a:ext cx="1000132" cy="400110"/>
          </a:xfrm>
          <a:prstGeom prst="rect">
            <a:avLst/>
          </a:prstGeom>
          <a:noFill/>
        </p:spPr>
        <p:txBody>
          <a:bodyPr wrap="square" rtlCol="0">
            <a:spAutoFit/>
          </a:bodyPr>
          <a:lstStyle/>
          <a:p>
            <a:r>
              <a:rPr lang="fr-FR" sz="2000" b="1" dirty="0">
                <a:solidFill>
                  <a:schemeClr val="tx2">
                    <a:lumMod val="60000"/>
                    <a:lumOff val="40000"/>
                  </a:schemeClr>
                </a:solidFill>
              </a:rPr>
              <a:t>I(X;Y)</a:t>
            </a:r>
          </a:p>
        </p:txBody>
      </p:sp>
      <p:sp>
        <p:nvSpPr>
          <p:cNvPr id="83" name="ZoneTexte 82"/>
          <p:cNvSpPr txBox="1"/>
          <p:nvPr/>
        </p:nvSpPr>
        <p:spPr>
          <a:xfrm>
            <a:off x="5214942" y="2428868"/>
            <a:ext cx="1000132" cy="461665"/>
          </a:xfrm>
          <a:prstGeom prst="rect">
            <a:avLst/>
          </a:prstGeom>
          <a:noFill/>
        </p:spPr>
        <p:txBody>
          <a:bodyPr wrap="square" rtlCol="0">
            <a:spAutoFit/>
          </a:bodyPr>
          <a:lstStyle/>
          <a:p>
            <a:r>
              <a:rPr lang="fr-FR" sz="2400" b="1" dirty="0">
                <a:solidFill>
                  <a:schemeClr val="tx2">
                    <a:lumMod val="60000"/>
                    <a:lumOff val="40000"/>
                  </a:schemeClr>
                </a:solidFill>
              </a:rPr>
              <a:t>I(X;Y)</a:t>
            </a:r>
          </a:p>
        </p:txBody>
      </p:sp>
      <p:sp>
        <p:nvSpPr>
          <p:cNvPr id="84" name="ZoneTexte 83"/>
          <p:cNvSpPr txBox="1"/>
          <p:nvPr/>
        </p:nvSpPr>
        <p:spPr>
          <a:xfrm>
            <a:off x="5286380" y="5172030"/>
            <a:ext cx="1000132" cy="338554"/>
          </a:xfrm>
          <a:prstGeom prst="rect">
            <a:avLst/>
          </a:prstGeom>
          <a:noFill/>
        </p:spPr>
        <p:txBody>
          <a:bodyPr wrap="square" rtlCol="0">
            <a:spAutoFit/>
          </a:bodyPr>
          <a:lstStyle/>
          <a:p>
            <a:r>
              <a:rPr lang="fr-FR" sz="1600" b="1" dirty="0">
                <a:solidFill>
                  <a:schemeClr val="tx2">
                    <a:lumMod val="60000"/>
                    <a:lumOff val="40000"/>
                  </a:schemeClr>
                </a:solidFill>
              </a:rPr>
              <a:t>I(X;Y)</a:t>
            </a:r>
          </a:p>
        </p:txBody>
      </p:sp>
      <p:sp>
        <p:nvSpPr>
          <p:cNvPr id="85" name="ZoneTexte 84"/>
          <p:cNvSpPr txBox="1"/>
          <p:nvPr/>
        </p:nvSpPr>
        <p:spPr>
          <a:xfrm>
            <a:off x="7286644" y="1571612"/>
            <a:ext cx="1071570" cy="584775"/>
          </a:xfrm>
          <a:prstGeom prst="rect">
            <a:avLst/>
          </a:prstGeom>
          <a:noFill/>
        </p:spPr>
        <p:txBody>
          <a:bodyPr wrap="square" rtlCol="0">
            <a:spAutoFit/>
          </a:bodyPr>
          <a:lstStyle/>
          <a:p>
            <a:r>
              <a:rPr lang="fr-FR" sz="3200" b="1" dirty="0" smtClean="0">
                <a:solidFill>
                  <a:srgbClr val="7030A0"/>
                </a:solidFill>
              </a:rPr>
              <a:t>C</a:t>
            </a:r>
            <a:r>
              <a:rPr lang="fr-FR" sz="3200" b="1" baseline="-25000" dirty="0" smtClean="0">
                <a:solidFill>
                  <a:srgbClr val="7030A0"/>
                </a:solidFill>
              </a:rPr>
              <a:t>p</a:t>
            </a:r>
            <a:r>
              <a:rPr lang="fr-FR" sz="3200" b="1" dirty="0" smtClean="0">
                <a:solidFill>
                  <a:srgbClr val="7030A0"/>
                </a:solidFill>
              </a:rPr>
              <a:t>= </a:t>
            </a:r>
            <a:r>
              <a:rPr lang="fr-FR" sz="3200" b="1" dirty="0">
                <a:solidFill>
                  <a:srgbClr val="7030A0"/>
                </a:solidFill>
              </a:rPr>
              <a:t>1</a:t>
            </a:r>
          </a:p>
        </p:txBody>
      </p:sp>
      <p:sp>
        <p:nvSpPr>
          <p:cNvPr id="86" name="ZoneTexte 85"/>
          <p:cNvSpPr txBox="1"/>
          <p:nvPr/>
        </p:nvSpPr>
        <p:spPr>
          <a:xfrm>
            <a:off x="7358082" y="5701745"/>
            <a:ext cx="1071570" cy="584775"/>
          </a:xfrm>
          <a:prstGeom prst="rect">
            <a:avLst/>
          </a:prstGeom>
          <a:noFill/>
        </p:spPr>
        <p:txBody>
          <a:bodyPr wrap="square" rtlCol="0">
            <a:spAutoFit/>
          </a:bodyPr>
          <a:lstStyle/>
          <a:p>
            <a:r>
              <a:rPr lang="fr-FR" sz="3200" b="1" dirty="0" smtClean="0">
                <a:solidFill>
                  <a:srgbClr val="7030A0"/>
                </a:solidFill>
              </a:rPr>
              <a:t>C</a:t>
            </a:r>
            <a:r>
              <a:rPr lang="fr-FR" sz="3200" b="1" baseline="-25000" dirty="0" smtClean="0">
                <a:solidFill>
                  <a:srgbClr val="7030A0"/>
                </a:solidFill>
              </a:rPr>
              <a:t>p</a:t>
            </a:r>
            <a:r>
              <a:rPr lang="fr-FR" sz="3200" b="1" dirty="0" smtClean="0">
                <a:solidFill>
                  <a:srgbClr val="7030A0"/>
                </a:solidFill>
              </a:rPr>
              <a:t>= </a:t>
            </a:r>
            <a:r>
              <a:rPr lang="fr-FR" sz="3200" b="1" dirty="0">
                <a:solidFill>
                  <a:srgbClr val="7030A0"/>
                </a:solidFill>
              </a:rPr>
              <a:t>1</a:t>
            </a:r>
          </a:p>
        </p:txBody>
      </p:sp>
      <p:sp>
        <p:nvSpPr>
          <p:cNvPr id="87" name="ZoneTexte 86"/>
          <p:cNvSpPr txBox="1"/>
          <p:nvPr/>
        </p:nvSpPr>
        <p:spPr>
          <a:xfrm>
            <a:off x="7286644" y="4429132"/>
            <a:ext cx="1643074" cy="584775"/>
          </a:xfrm>
          <a:prstGeom prst="rect">
            <a:avLst/>
          </a:prstGeom>
          <a:noFill/>
        </p:spPr>
        <p:txBody>
          <a:bodyPr wrap="square" rtlCol="0">
            <a:spAutoFit/>
          </a:bodyPr>
          <a:lstStyle/>
          <a:p>
            <a:r>
              <a:rPr lang="fr-FR" sz="3200" b="1" dirty="0" smtClean="0">
                <a:solidFill>
                  <a:srgbClr val="7030A0"/>
                </a:solidFill>
              </a:rPr>
              <a:t>C</a:t>
            </a:r>
            <a:r>
              <a:rPr lang="fr-FR" sz="3200" b="1" baseline="-25000" dirty="0" smtClean="0">
                <a:solidFill>
                  <a:srgbClr val="7030A0"/>
                </a:solidFill>
              </a:rPr>
              <a:t>p</a:t>
            </a:r>
            <a:r>
              <a:rPr lang="fr-FR" sz="3200" b="1" dirty="0" smtClean="0">
                <a:solidFill>
                  <a:srgbClr val="7030A0"/>
                </a:solidFill>
              </a:rPr>
              <a:t>= </a:t>
            </a:r>
            <a:r>
              <a:rPr lang="fr-FR" sz="3200" b="1" dirty="0">
                <a:solidFill>
                  <a:srgbClr val="7030A0"/>
                </a:solidFill>
              </a:rPr>
              <a:t>0.12</a:t>
            </a:r>
          </a:p>
        </p:txBody>
      </p:sp>
      <p:sp>
        <p:nvSpPr>
          <p:cNvPr id="88" name="ZoneTexte 87"/>
          <p:cNvSpPr txBox="1"/>
          <p:nvPr/>
        </p:nvSpPr>
        <p:spPr>
          <a:xfrm>
            <a:off x="7286644" y="2928934"/>
            <a:ext cx="1643074" cy="584775"/>
          </a:xfrm>
          <a:prstGeom prst="rect">
            <a:avLst/>
          </a:prstGeom>
          <a:noFill/>
        </p:spPr>
        <p:txBody>
          <a:bodyPr wrap="square" rtlCol="0">
            <a:spAutoFit/>
          </a:bodyPr>
          <a:lstStyle/>
          <a:p>
            <a:r>
              <a:rPr lang="fr-FR" sz="3200" b="1" dirty="0" smtClean="0">
                <a:solidFill>
                  <a:srgbClr val="7030A0"/>
                </a:solidFill>
              </a:rPr>
              <a:t>C</a:t>
            </a:r>
            <a:r>
              <a:rPr lang="fr-FR" sz="3200" b="1" baseline="-25000" dirty="0" smtClean="0">
                <a:solidFill>
                  <a:srgbClr val="7030A0"/>
                </a:solidFill>
              </a:rPr>
              <a:t>p</a:t>
            </a:r>
            <a:r>
              <a:rPr lang="fr-FR" sz="3200" b="1" dirty="0" smtClean="0">
                <a:solidFill>
                  <a:srgbClr val="7030A0"/>
                </a:solidFill>
              </a:rPr>
              <a:t>= </a:t>
            </a:r>
            <a:r>
              <a:rPr lang="fr-FR" sz="3200" b="1" dirty="0">
                <a:solidFill>
                  <a:srgbClr val="7030A0"/>
                </a:solidFill>
              </a:rPr>
              <a:t>0.12</a:t>
            </a:r>
          </a:p>
        </p:txBody>
      </p:sp>
      <p:sp>
        <p:nvSpPr>
          <p:cNvPr id="59" name="ZoneTexte 58"/>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Tree>
  </p:cSld>
  <p:clrMapOvr>
    <a:masterClrMapping/>
  </p:clrMapOvr>
  <p:transition advTm="15000"/>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1214422"/>
            <a:ext cx="8998170" cy="461665"/>
          </a:xfrm>
          <a:prstGeom prst="rect">
            <a:avLst/>
          </a:prstGeom>
          <a:noFill/>
        </p:spPr>
        <p:txBody>
          <a:bodyPr wrap="square" rtlCol="0">
            <a:spAutoFit/>
          </a:bodyPr>
          <a:lstStyle/>
          <a:p>
            <a:r>
              <a:rPr lang="fr-FR" sz="2400" b="1" dirty="0" smtClean="0">
                <a:hlinkClick r:id="rId3"/>
              </a:rPr>
              <a:t>BEC : </a:t>
            </a:r>
            <a:r>
              <a:rPr lang="fr-FR" sz="2400" b="1" dirty="0" err="1" smtClean="0">
                <a:hlinkClick r:id="rId3"/>
              </a:rPr>
              <a:t>Binary</a:t>
            </a:r>
            <a:r>
              <a:rPr lang="fr-FR" sz="2400" b="1" dirty="0" smtClean="0">
                <a:hlinkClick r:id="rId3"/>
              </a:rPr>
              <a:t> </a:t>
            </a:r>
            <a:r>
              <a:rPr lang="fr-FR" sz="2400" b="1" dirty="0" err="1">
                <a:hlinkClick r:id="rId3"/>
              </a:rPr>
              <a:t>erasure</a:t>
            </a:r>
            <a:r>
              <a:rPr lang="fr-FR" sz="2400" b="1" dirty="0">
                <a:hlinkClick r:id="rId3"/>
              </a:rPr>
              <a:t> </a:t>
            </a:r>
            <a:r>
              <a:rPr lang="fr-FR" sz="2400" b="1" dirty="0" err="1" smtClean="0">
                <a:hlinkClick r:id="rId3"/>
              </a:rPr>
              <a:t>channel</a:t>
            </a:r>
            <a:endParaRPr lang="fr-FR" sz="2400" b="1" dirty="0"/>
          </a:p>
        </p:txBody>
      </p:sp>
      <p:sp>
        <p:nvSpPr>
          <p:cNvPr id="6" name="ZoneTexte 5"/>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CAPACITE DU CANAL A </a:t>
            </a:r>
            <a:r>
              <a:rPr lang="fr-FR" sz="2800" b="1" dirty="0" smtClean="0">
                <a:solidFill>
                  <a:srgbClr val="0070C0"/>
                </a:solidFill>
              </a:rPr>
              <a:t>EFFACEMENT BEC</a:t>
            </a:r>
            <a:endParaRPr lang="fr-FR" sz="2800" b="1" dirty="0">
              <a:solidFill>
                <a:srgbClr val="0070C0"/>
              </a:solidFill>
            </a:endParaRPr>
          </a:p>
          <a:p>
            <a:pPr algn="ctr"/>
            <a:endParaRPr lang="fr-FR" dirty="0"/>
          </a:p>
        </p:txBody>
      </p:sp>
      <p:sp>
        <p:nvSpPr>
          <p:cNvPr id="9" name="Espace réservé du numéro de diapositive 8"/>
          <p:cNvSpPr>
            <a:spLocks noGrp="1"/>
          </p:cNvSpPr>
          <p:nvPr>
            <p:ph type="sldNum" sz="quarter" idx="12"/>
          </p:nvPr>
        </p:nvSpPr>
        <p:spPr/>
        <p:txBody>
          <a:bodyPr/>
          <a:lstStyle/>
          <a:p>
            <a:fld id="{F39E19B8-B707-45A9-818F-56E77DE860CA}" type="slidenum">
              <a:rPr lang="fr-FR" smtClean="0"/>
              <a:pPr/>
              <a:t>54</a:t>
            </a:fld>
            <a:endParaRPr lang="fr-FR"/>
          </a:p>
        </p:txBody>
      </p:sp>
      <p:sp>
        <p:nvSpPr>
          <p:cNvPr id="10" name="ZoneTexte 9"/>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12" name="ZoneTexte 11"/>
          <p:cNvSpPr txBox="1"/>
          <p:nvPr/>
        </p:nvSpPr>
        <p:spPr>
          <a:xfrm>
            <a:off x="714348" y="2028758"/>
            <a:ext cx="642942" cy="400110"/>
          </a:xfrm>
          <a:prstGeom prst="rect">
            <a:avLst/>
          </a:prstGeom>
          <a:noFill/>
        </p:spPr>
        <p:txBody>
          <a:bodyPr wrap="square" rtlCol="0">
            <a:spAutoFit/>
          </a:bodyPr>
          <a:lstStyle/>
          <a:p>
            <a:r>
              <a:rPr lang="fr-MC" sz="2000" b="1" dirty="0" smtClean="0">
                <a:solidFill>
                  <a:srgbClr val="C00000"/>
                </a:solidFill>
              </a:rPr>
              <a:t>0</a:t>
            </a:r>
            <a:endParaRPr lang="fr-FR" sz="2000" b="1" dirty="0">
              <a:solidFill>
                <a:srgbClr val="C00000"/>
              </a:solidFill>
            </a:endParaRPr>
          </a:p>
        </p:txBody>
      </p:sp>
      <p:cxnSp>
        <p:nvCxnSpPr>
          <p:cNvPr id="13" name="Connecteur droit avec flèche 12"/>
          <p:cNvCxnSpPr/>
          <p:nvPr/>
        </p:nvCxnSpPr>
        <p:spPr>
          <a:xfrm>
            <a:off x="1071538" y="2212966"/>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1000100" y="3927478"/>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flipV="1">
            <a:off x="1000100" y="3071810"/>
            <a:ext cx="3286148" cy="784230"/>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1142976" y="2212966"/>
            <a:ext cx="3143272" cy="787406"/>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17" name="Text Box 13"/>
          <p:cNvSpPr txBox="1">
            <a:spLocks noChangeArrowheads="1"/>
          </p:cNvSpPr>
          <p:nvPr/>
        </p:nvSpPr>
        <p:spPr bwMode="auto">
          <a:xfrm>
            <a:off x="2428860" y="3071810"/>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Text Box 14"/>
          <p:cNvSpPr txBox="1">
            <a:spLocks noChangeArrowheads="1"/>
          </p:cNvSpPr>
          <p:nvPr/>
        </p:nvSpPr>
        <p:spPr bwMode="auto">
          <a:xfrm>
            <a:off x="2357422" y="3857628"/>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Text Box 14"/>
          <p:cNvSpPr txBox="1">
            <a:spLocks noChangeArrowheads="1"/>
          </p:cNvSpPr>
          <p:nvPr/>
        </p:nvSpPr>
        <p:spPr bwMode="auto">
          <a:xfrm>
            <a:off x="2381238" y="1785926"/>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Text Box 13"/>
          <p:cNvSpPr txBox="1">
            <a:spLocks noChangeArrowheads="1"/>
          </p:cNvSpPr>
          <p:nvPr/>
        </p:nvSpPr>
        <p:spPr bwMode="auto">
          <a:xfrm>
            <a:off x="2428860" y="2498724"/>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ZoneTexte 20"/>
          <p:cNvSpPr txBox="1"/>
          <p:nvPr/>
        </p:nvSpPr>
        <p:spPr>
          <a:xfrm>
            <a:off x="571472" y="3714752"/>
            <a:ext cx="642942" cy="400110"/>
          </a:xfrm>
          <a:prstGeom prst="rect">
            <a:avLst/>
          </a:prstGeom>
          <a:noFill/>
        </p:spPr>
        <p:txBody>
          <a:bodyPr wrap="square" rtlCol="0">
            <a:spAutoFit/>
          </a:bodyPr>
          <a:lstStyle/>
          <a:p>
            <a:r>
              <a:rPr lang="fr-MC" sz="2000" b="1" dirty="0" smtClean="0">
                <a:solidFill>
                  <a:srgbClr val="C00000"/>
                </a:solidFill>
              </a:rPr>
              <a:t>1</a:t>
            </a:r>
            <a:endParaRPr lang="fr-FR" sz="2000" b="1" dirty="0">
              <a:solidFill>
                <a:srgbClr val="C00000"/>
              </a:solidFill>
            </a:endParaRPr>
          </a:p>
        </p:txBody>
      </p:sp>
      <p:sp>
        <p:nvSpPr>
          <p:cNvPr id="22" name="ZoneTexte 21"/>
          <p:cNvSpPr txBox="1"/>
          <p:nvPr/>
        </p:nvSpPr>
        <p:spPr>
          <a:xfrm>
            <a:off x="4357686" y="2028758"/>
            <a:ext cx="642942" cy="400110"/>
          </a:xfrm>
          <a:prstGeom prst="rect">
            <a:avLst/>
          </a:prstGeom>
          <a:noFill/>
        </p:spPr>
        <p:txBody>
          <a:bodyPr wrap="square" rtlCol="0">
            <a:spAutoFit/>
          </a:bodyPr>
          <a:lstStyle/>
          <a:p>
            <a:r>
              <a:rPr lang="fr-MC" sz="2000" b="1" dirty="0" smtClean="0">
                <a:solidFill>
                  <a:srgbClr val="C00000"/>
                </a:solidFill>
              </a:rPr>
              <a:t>0</a:t>
            </a:r>
            <a:endParaRPr lang="fr-FR" sz="2000" b="1" dirty="0">
              <a:solidFill>
                <a:srgbClr val="C00000"/>
              </a:solidFill>
            </a:endParaRPr>
          </a:p>
        </p:txBody>
      </p:sp>
      <p:sp>
        <p:nvSpPr>
          <p:cNvPr id="23" name="ZoneTexte 22"/>
          <p:cNvSpPr txBox="1"/>
          <p:nvPr/>
        </p:nvSpPr>
        <p:spPr>
          <a:xfrm>
            <a:off x="4357686" y="3714752"/>
            <a:ext cx="642942" cy="400110"/>
          </a:xfrm>
          <a:prstGeom prst="rect">
            <a:avLst/>
          </a:prstGeom>
          <a:noFill/>
        </p:spPr>
        <p:txBody>
          <a:bodyPr wrap="square" rtlCol="0">
            <a:spAutoFit/>
          </a:bodyPr>
          <a:lstStyle/>
          <a:p>
            <a:r>
              <a:rPr lang="fr-MC" sz="2000" b="1" dirty="0" smtClean="0">
                <a:solidFill>
                  <a:srgbClr val="C00000"/>
                </a:solidFill>
              </a:rPr>
              <a:t>1</a:t>
            </a:r>
            <a:endParaRPr lang="fr-FR" sz="2000" b="1" dirty="0">
              <a:solidFill>
                <a:srgbClr val="C00000"/>
              </a:solidFill>
            </a:endParaRPr>
          </a:p>
        </p:txBody>
      </p:sp>
      <p:sp>
        <p:nvSpPr>
          <p:cNvPr id="24" name="ZoneTexte 23"/>
          <p:cNvSpPr txBox="1"/>
          <p:nvPr/>
        </p:nvSpPr>
        <p:spPr>
          <a:xfrm>
            <a:off x="4286248" y="2786058"/>
            <a:ext cx="642942" cy="400110"/>
          </a:xfrm>
          <a:prstGeom prst="rect">
            <a:avLst/>
          </a:prstGeom>
          <a:noFill/>
        </p:spPr>
        <p:txBody>
          <a:bodyPr wrap="square" rtlCol="0">
            <a:spAutoFit/>
          </a:bodyPr>
          <a:lstStyle/>
          <a:p>
            <a:r>
              <a:rPr lang="fr-MC" sz="2000" b="1" dirty="0" smtClean="0">
                <a:solidFill>
                  <a:srgbClr val="C00000"/>
                </a:solidFill>
                <a:sym typeface="Symbol"/>
              </a:rPr>
              <a:t></a:t>
            </a:r>
            <a:endParaRPr lang="fr-FR" sz="2000" b="1" dirty="0">
              <a:solidFill>
                <a:srgbClr val="C00000"/>
              </a:solidFill>
            </a:endParaRPr>
          </a:p>
        </p:txBody>
      </p:sp>
      <p:graphicFrame>
        <p:nvGraphicFramePr>
          <p:cNvPr id="25" name="Objet 24"/>
          <p:cNvGraphicFramePr>
            <a:graphicFrameLocks noChangeAspect="1"/>
          </p:cNvGraphicFramePr>
          <p:nvPr/>
        </p:nvGraphicFramePr>
        <p:xfrm>
          <a:off x="5048253" y="2143116"/>
          <a:ext cx="3524275" cy="1357322"/>
        </p:xfrm>
        <a:graphic>
          <a:graphicData uri="http://schemas.openxmlformats.org/presentationml/2006/ole">
            <p:oleObj spid="_x0000_s388097" name="Équation" r:id="rId4" imgW="1409400" imgH="457200" progId="Equation.3">
              <p:embed/>
            </p:oleObj>
          </a:graphicData>
        </a:graphic>
      </p:graphicFrame>
      <p:sp>
        <p:nvSpPr>
          <p:cNvPr id="26" name="Rectangle 25"/>
          <p:cNvSpPr/>
          <p:nvPr/>
        </p:nvSpPr>
        <p:spPr>
          <a:xfrm>
            <a:off x="6858016" y="2143116"/>
            <a:ext cx="642942" cy="1357322"/>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388098" name="Object 2"/>
          <p:cNvGraphicFramePr>
            <a:graphicFrameLocks noChangeAspect="1"/>
          </p:cNvGraphicFramePr>
          <p:nvPr/>
        </p:nvGraphicFramePr>
        <p:xfrm>
          <a:off x="1000100" y="4500570"/>
          <a:ext cx="6715125" cy="785812"/>
        </p:xfrm>
        <a:graphic>
          <a:graphicData uri="http://schemas.openxmlformats.org/presentationml/2006/ole">
            <p:oleObj spid="_x0000_s388098" name="Équation" r:id="rId5" imgW="2806560" imgH="317160" progId="Equation.3">
              <p:embed/>
            </p:oleObj>
          </a:graphicData>
        </a:graphic>
      </p:graphicFrame>
      <p:sp>
        <p:nvSpPr>
          <p:cNvPr id="28" name="ZoneTexte 27"/>
          <p:cNvSpPr txBox="1"/>
          <p:nvPr/>
        </p:nvSpPr>
        <p:spPr>
          <a:xfrm>
            <a:off x="0" y="5137864"/>
            <a:ext cx="9144000" cy="1692771"/>
          </a:xfrm>
          <a:prstGeom prst="rect">
            <a:avLst/>
          </a:prstGeom>
          <a:noFill/>
        </p:spPr>
        <p:txBody>
          <a:bodyPr wrap="square" rtlCol="0">
            <a:spAutoFit/>
          </a:bodyPr>
          <a:lstStyle/>
          <a:p>
            <a:r>
              <a:rPr lang="fr-MC" sz="2200" dirty="0" smtClean="0">
                <a:solidFill>
                  <a:srgbClr val="7030A0"/>
                </a:solidFill>
                <a:latin typeface="Times New Roman" pitchFamily="18" charset="0"/>
                <a:cs typeface="Times New Roman" pitchFamily="18" charset="0"/>
              </a:rPr>
              <a:t>Commençons par calculer H(Y/X) :</a:t>
            </a:r>
          </a:p>
          <a:p>
            <a:endParaRPr lang="fr-MC" sz="2200" dirty="0" smtClean="0">
              <a:latin typeface="Times New Roman" pitchFamily="18" charset="0"/>
              <a:cs typeface="Times New Roman" pitchFamily="18" charset="0"/>
            </a:endParaRPr>
          </a:p>
          <a:p>
            <a:pPr algn="ctr"/>
            <a:r>
              <a:rPr lang="fr-MC" sz="2000" b="1" dirty="0" smtClean="0">
                <a:solidFill>
                  <a:srgbClr val="C00000"/>
                </a:solidFill>
                <a:latin typeface="Times New Roman" pitchFamily="18" charset="0"/>
                <a:cs typeface="Times New Roman" pitchFamily="18" charset="0"/>
              </a:rPr>
              <a:t>H(Y/X) = P(X=0)[-pLog</a:t>
            </a:r>
            <a:r>
              <a:rPr lang="fr-MC" sz="2000" b="1" baseline="-25000" dirty="0" smtClean="0">
                <a:solidFill>
                  <a:srgbClr val="C00000"/>
                </a:solidFill>
                <a:latin typeface="Times New Roman" pitchFamily="18" charset="0"/>
                <a:cs typeface="Times New Roman" pitchFamily="18" charset="0"/>
              </a:rPr>
              <a:t>2</a:t>
            </a:r>
            <a:r>
              <a:rPr lang="fr-MC" sz="2000" b="1" dirty="0" smtClean="0">
                <a:solidFill>
                  <a:srgbClr val="C00000"/>
                </a:solidFill>
                <a:latin typeface="Times New Roman" pitchFamily="18" charset="0"/>
                <a:cs typeface="Times New Roman" pitchFamily="18" charset="0"/>
              </a:rPr>
              <a:t>p-(1-p)Log</a:t>
            </a:r>
            <a:r>
              <a:rPr lang="fr-MC" sz="2000" b="1" baseline="-25000" dirty="0" smtClean="0">
                <a:solidFill>
                  <a:srgbClr val="C00000"/>
                </a:solidFill>
                <a:latin typeface="Times New Roman" pitchFamily="18" charset="0"/>
                <a:cs typeface="Times New Roman" pitchFamily="18" charset="0"/>
              </a:rPr>
              <a:t>2</a:t>
            </a:r>
            <a:r>
              <a:rPr lang="fr-MC" sz="2000" b="1" dirty="0" smtClean="0">
                <a:solidFill>
                  <a:srgbClr val="C00000"/>
                </a:solidFill>
                <a:latin typeface="Times New Roman" pitchFamily="18" charset="0"/>
                <a:cs typeface="Times New Roman" pitchFamily="18" charset="0"/>
              </a:rPr>
              <a:t>(1-p)] + P(X=1) )[-pLog</a:t>
            </a:r>
            <a:r>
              <a:rPr lang="fr-MC" sz="2000" b="1" baseline="-25000" dirty="0" smtClean="0">
                <a:solidFill>
                  <a:srgbClr val="C00000"/>
                </a:solidFill>
                <a:latin typeface="Times New Roman" pitchFamily="18" charset="0"/>
                <a:cs typeface="Times New Roman" pitchFamily="18" charset="0"/>
              </a:rPr>
              <a:t>2</a:t>
            </a:r>
            <a:r>
              <a:rPr lang="fr-MC" sz="2000" b="1" dirty="0" smtClean="0">
                <a:solidFill>
                  <a:srgbClr val="C00000"/>
                </a:solidFill>
                <a:latin typeface="Times New Roman" pitchFamily="18" charset="0"/>
                <a:cs typeface="Times New Roman" pitchFamily="18" charset="0"/>
              </a:rPr>
              <a:t>p-(1-p)Log</a:t>
            </a:r>
            <a:r>
              <a:rPr lang="fr-MC" sz="2000" b="1" baseline="-25000" dirty="0" smtClean="0">
                <a:solidFill>
                  <a:srgbClr val="C00000"/>
                </a:solidFill>
                <a:latin typeface="Times New Roman" pitchFamily="18" charset="0"/>
                <a:cs typeface="Times New Roman" pitchFamily="18" charset="0"/>
              </a:rPr>
              <a:t>2</a:t>
            </a:r>
            <a:r>
              <a:rPr lang="fr-MC" sz="2000" b="1" dirty="0" smtClean="0">
                <a:solidFill>
                  <a:srgbClr val="C00000"/>
                </a:solidFill>
                <a:latin typeface="Times New Roman" pitchFamily="18" charset="0"/>
                <a:cs typeface="Times New Roman" pitchFamily="18" charset="0"/>
              </a:rPr>
              <a:t>(1-p)]</a:t>
            </a:r>
          </a:p>
          <a:p>
            <a:pPr algn="ctr"/>
            <a:endParaRPr lang="fr-MC" sz="2000" b="1" dirty="0" smtClean="0">
              <a:solidFill>
                <a:srgbClr val="C00000"/>
              </a:solidFill>
              <a:latin typeface="Times New Roman" pitchFamily="18" charset="0"/>
              <a:cs typeface="Times New Roman" pitchFamily="18" charset="0"/>
            </a:endParaRPr>
          </a:p>
          <a:p>
            <a:r>
              <a:rPr lang="fr-MC" sz="2000" dirty="0" smtClean="0">
                <a:solidFill>
                  <a:srgbClr val="00B050"/>
                </a:solidFill>
                <a:latin typeface="Times New Roman" pitchFamily="18" charset="0"/>
                <a:cs typeface="Times New Roman" pitchFamily="18" charset="0"/>
              </a:rPr>
              <a:t>Pour le cas où P(X=0)=P(X=1)=0.5, nous aurons : </a:t>
            </a:r>
            <a:r>
              <a:rPr lang="fr-MC" sz="2000" b="1" dirty="0" smtClean="0">
                <a:solidFill>
                  <a:srgbClr val="00B050"/>
                </a:solidFill>
                <a:latin typeface="Times New Roman" pitchFamily="18" charset="0"/>
                <a:cs typeface="Times New Roman" pitchFamily="18" charset="0"/>
              </a:rPr>
              <a:t>H(Y/X)= -pLog</a:t>
            </a:r>
            <a:r>
              <a:rPr lang="fr-MC" sz="2000" b="1" baseline="-25000" dirty="0" smtClean="0">
                <a:solidFill>
                  <a:srgbClr val="00B050"/>
                </a:solidFill>
                <a:latin typeface="Times New Roman" pitchFamily="18" charset="0"/>
                <a:cs typeface="Times New Roman" pitchFamily="18" charset="0"/>
              </a:rPr>
              <a:t>2</a:t>
            </a:r>
            <a:r>
              <a:rPr lang="fr-MC" sz="2000" b="1" dirty="0" smtClean="0">
                <a:solidFill>
                  <a:srgbClr val="00B050"/>
                </a:solidFill>
                <a:latin typeface="Times New Roman" pitchFamily="18" charset="0"/>
                <a:cs typeface="Times New Roman" pitchFamily="18" charset="0"/>
              </a:rPr>
              <a:t>p-(1-p)Log</a:t>
            </a:r>
            <a:r>
              <a:rPr lang="fr-MC" sz="2000" b="1" baseline="-25000" dirty="0" smtClean="0">
                <a:solidFill>
                  <a:srgbClr val="00B050"/>
                </a:solidFill>
                <a:latin typeface="Times New Roman" pitchFamily="18" charset="0"/>
                <a:cs typeface="Times New Roman" pitchFamily="18" charset="0"/>
              </a:rPr>
              <a:t>2</a:t>
            </a:r>
            <a:r>
              <a:rPr lang="fr-MC" sz="2000" b="1" dirty="0" smtClean="0">
                <a:solidFill>
                  <a:srgbClr val="00B050"/>
                </a:solidFill>
                <a:latin typeface="Times New Roman" pitchFamily="18" charset="0"/>
                <a:cs typeface="Times New Roman" pitchFamily="18" charset="0"/>
              </a:rPr>
              <a:t>(1-p)</a:t>
            </a:r>
            <a:endParaRPr lang="fr-FR" sz="2000" b="1" dirty="0">
              <a:solidFill>
                <a:srgbClr val="00B05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70281612"/>
      </p:ext>
    </p:extLst>
  </p:cSld>
  <p:clrMapOvr>
    <a:masterClrMapping/>
  </p:clrMapOvr>
  <p:transition advTm="15000"/>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CAPACITE DU CANAL A EFFACEMENT</a:t>
            </a:r>
          </a:p>
          <a:p>
            <a:pPr algn="ctr"/>
            <a:endParaRPr lang="fr-FR" dirty="0"/>
          </a:p>
        </p:txBody>
      </p:sp>
      <p:sp>
        <p:nvSpPr>
          <p:cNvPr id="11" name="Espace réservé du numéro de diapositive 10"/>
          <p:cNvSpPr>
            <a:spLocks noGrp="1"/>
          </p:cNvSpPr>
          <p:nvPr>
            <p:ph type="sldNum" sz="quarter" idx="12"/>
          </p:nvPr>
        </p:nvSpPr>
        <p:spPr/>
        <p:txBody>
          <a:bodyPr/>
          <a:lstStyle/>
          <a:p>
            <a:fld id="{F39E19B8-B707-45A9-818F-56E77DE860CA}" type="slidenum">
              <a:rPr lang="fr-FR" smtClean="0"/>
              <a:pPr/>
              <a:t>55</a:t>
            </a:fld>
            <a:endParaRPr lang="fr-FR"/>
          </a:p>
        </p:txBody>
      </p:sp>
      <p:sp>
        <p:nvSpPr>
          <p:cNvPr id="8" name="ZoneTexte 7"/>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9" name="ZoneTexte 8"/>
          <p:cNvSpPr txBox="1"/>
          <p:nvPr/>
        </p:nvSpPr>
        <p:spPr>
          <a:xfrm>
            <a:off x="0" y="1071546"/>
            <a:ext cx="9144000" cy="5847755"/>
          </a:xfrm>
          <a:prstGeom prst="rect">
            <a:avLst/>
          </a:prstGeom>
          <a:noFill/>
        </p:spPr>
        <p:txBody>
          <a:bodyPr wrap="square" rtlCol="0">
            <a:spAutoFit/>
          </a:bodyPr>
          <a:lstStyle/>
          <a:p>
            <a:r>
              <a:rPr lang="fr-MC" sz="2200" dirty="0" smtClean="0">
                <a:solidFill>
                  <a:srgbClr val="002060"/>
                </a:solidFill>
                <a:latin typeface="Times New Roman" pitchFamily="18" charset="0"/>
                <a:cs typeface="Times New Roman" pitchFamily="18" charset="0"/>
              </a:rPr>
              <a:t>Nous allons calculer maintenant H(Y) :</a:t>
            </a:r>
          </a:p>
          <a:p>
            <a:endParaRPr lang="fr-MC" sz="2200" dirty="0" smtClean="0">
              <a:solidFill>
                <a:srgbClr val="002060"/>
              </a:solidFill>
              <a:latin typeface="Times New Roman" pitchFamily="18" charset="0"/>
              <a:cs typeface="Times New Roman" pitchFamily="18" charset="0"/>
            </a:endParaRPr>
          </a:p>
          <a:p>
            <a:r>
              <a:rPr lang="fr-MC" sz="2200" dirty="0" smtClean="0">
                <a:solidFill>
                  <a:srgbClr val="002060"/>
                </a:solidFill>
                <a:latin typeface="Times New Roman" pitchFamily="18" charset="0"/>
                <a:cs typeface="Times New Roman" pitchFamily="18" charset="0"/>
              </a:rPr>
              <a:t>P(Y=1) = P(X=1)(1-p) = q(1-p); P(Y=0) = P(X=0)(1-p) =(1-q)(1-p)</a:t>
            </a:r>
          </a:p>
          <a:p>
            <a:r>
              <a:rPr lang="fr-MC" sz="2200" dirty="0" smtClean="0">
                <a:solidFill>
                  <a:srgbClr val="002060"/>
                </a:solidFill>
                <a:latin typeface="Times New Roman" pitchFamily="18" charset="0"/>
                <a:cs typeface="Times New Roman" pitchFamily="18" charset="0"/>
              </a:rPr>
              <a:t>Où nous supposons que P(X=1)=q et bien sûr P(X=0)=1-q</a:t>
            </a:r>
          </a:p>
          <a:p>
            <a:endParaRPr lang="fr-MC" sz="2200" dirty="0" smtClean="0">
              <a:solidFill>
                <a:srgbClr val="002060"/>
              </a:solidFill>
              <a:latin typeface="Times New Roman" pitchFamily="18" charset="0"/>
              <a:cs typeface="Times New Roman" pitchFamily="18" charset="0"/>
            </a:endParaRPr>
          </a:p>
          <a:p>
            <a:r>
              <a:rPr lang="fr-MC" sz="2200" dirty="0" smtClean="0">
                <a:solidFill>
                  <a:srgbClr val="002060"/>
                </a:solidFill>
                <a:latin typeface="Times New Roman" pitchFamily="18" charset="0"/>
                <a:cs typeface="Times New Roman" pitchFamily="18" charset="0"/>
              </a:rPr>
              <a:t>P(Y=</a:t>
            </a:r>
            <a:r>
              <a:rPr lang="fr-MC" sz="2200" dirty="0" smtClean="0">
                <a:solidFill>
                  <a:srgbClr val="002060"/>
                </a:solidFill>
                <a:latin typeface="Times New Roman" pitchFamily="18" charset="0"/>
                <a:cs typeface="Times New Roman" pitchFamily="18" charset="0"/>
                <a:sym typeface="Symbol"/>
              </a:rPr>
              <a:t>)=(1-q)p + </a:t>
            </a:r>
            <a:r>
              <a:rPr lang="fr-MC" sz="2200" dirty="0" err="1" smtClean="0">
                <a:solidFill>
                  <a:srgbClr val="002060"/>
                </a:solidFill>
                <a:latin typeface="Times New Roman" pitchFamily="18" charset="0"/>
                <a:cs typeface="Times New Roman" pitchFamily="18" charset="0"/>
                <a:sym typeface="Symbol"/>
              </a:rPr>
              <a:t>qp</a:t>
            </a:r>
            <a:r>
              <a:rPr lang="fr-MC" sz="2200" dirty="0" smtClean="0">
                <a:solidFill>
                  <a:srgbClr val="002060"/>
                </a:solidFill>
                <a:latin typeface="Times New Roman" pitchFamily="18" charset="0"/>
                <a:cs typeface="Times New Roman" pitchFamily="18" charset="0"/>
                <a:sym typeface="Symbol"/>
              </a:rPr>
              <a:t> = p</a:t>
            </a:r>
          </a:p>
          <a:p>
            <a:endParaRPr lang="fr-MC" sz="2200" dirty="0" smtClean="0">
              <a:solidFill>
                <a:srgbClr val="002060"/>
              </a:solidFill>
              <a:latin typeface="Times New Roman" pitchFamily="18" charset="0"/>
              <a:cs typeface="Times New Roman" pitchFamily="18" charset="0"/>
              <a:sym typeface="Symbol"/>
            </a:endParaRPr>
          </a:p>
          <a:p>
            <a:r>
              <a:rPr lang="fr-MC" sz="2200" dirty="0" smtClean="0">
                <a:solidFill>
                  <a:srgbClr val="002060"/>
                </a:solidFill>
                <a:latin typeface="Times New Roman" pitchFamily="18" charset="0"/>
                <a:cs typeface="Times New Roman" pitchFamily="18" charset="0"/>
                <a:sym typeface="Symbol"/>
              </a:rPr>
              <a:t>H(Y) est donc égale à :</a:t>
            </a:r>
          </a:p>
          <a:p>
            <a:r>
              <a:rPr lang="fr-MC" sz="2200" dirty="0" smtClean="0">
                <a:solidFill>
                  <a:srgbClr val="002060"/>
                </a:solidFill>
                <a:latin typeface="Times New Roman" pitchFamily="18" charset="0"/>
                <a:cs typeface="Times New Roman" pitchFamily="18" charset="0"/>
                <a:sym typeface="Symbol"/>
              </a:rPr>
              <a:t>H(Y) = - q(1-p)Log</a:t>
            </a:r>
            <a:r>
              <a:rPr lang="fr-MC" sz="2200" baseline="-25000" dirty="0" smtClean="0">
                <a:solidFill>
                  <a:srgbClr val="002060"/>
                </a:solidFill>
                <a:latin typeface="Times New Roman" pitchFamily="18" charset="0"/>
                <a:cs typeface="Times New Roman" pitchFamily="18" charset="0"/>
                <a:sym typeface="Symbol"/>
              </a:rPr>
              <a:t>2</a:t>
            </a:r>
            <a:r>
              <a:rPr lang="fr-MC" sz="2200" dirty="0" smtClean="0">
                <a:solidFill>
                  <a:srgbClr val="002060"/>
                </a:solidFill>
                <a:latin typeface="Times New Roman" pitchFamily="18" charset="0"/>
                <a:cs typeface="Times New Roman" pitchFamily="18" charset="0"/>
                <a:sym typeface="Symbol"/>
              </a:rPr>
              <a:t>q(1-p) – (1-q)(1-p)Log2(1-q)(1-p) – pLog</a:t>
            </a:r>
            <a:r>
              <a:rPr lang="fr-MC" sz="2200" baseline="-25000" dirty="0" smtClean="0">
                <a:solidFill>
                  <a:srgbClr val="002060"/>
                </a:solidFill>
                <a:latin typeface="Times New Roman" pitchFamily="18" charset="0"/>
                <a:cs typeface="Times New Roman" pitchFamily="18" charset="0"/>
                <a:sym typeface="Symbol"/>
              </a:rPr>
              <a:t>2</a:t>
            </a:r>
            <a:r>
              <a:rPr lang="fr-MC" sz="2200" dirty="0" smtClean="0">
                <a:solidFill>
                  <a:srgbClr val="002060"/>
                </a:solidFill>
                <a:latin typeface="Times New Roman" pitchFamily="18" charset="0"/>
                <a:cs typeface="Times New Roman" pitchFamily="18" charset="0"/>
                <a:sym typeface="Symbol"/>
              </a:rPr>
              <a:t>p</a:t>
            </a:r>
          </a:p>
          <a:p>
            <a:endParaRPr lang="fr-MC" sz="2200" dirty="0" smtClean="0">
              <a:solidFill>
                <a:srgbClr val="002060"/>
              </a:solidFill>
              <a:latin typeface="Times New Roman" pitchFamily="18" charset="0"/>
              <a:cs typeface="Times New Roman" pitchFamily="18" charset="0"/>
              <a:sym typeface="Symbol"/>
            </a:endParaRPr>
          </a:p>
          <a:p>
            <a:r>
              <a:rPr lang="fr-MC" sz="2200" dirty="0" smtClean="0">
                <a:solidFill>
                  <a:srgbClr val="7030A0"/>
                </a:solidFill>
                <a:latin typeface="Times New Roman" pitchFamily="18" charset="0"/>
                <a:cs typeface="Times New Roman" pitchFamily="18" charset="0"/>
                <a:sym typeface="Symbol"/>
              </a:rPr>
              <a:t>I(X;Y) = H(Y) – H(Y/X) = - q(1-p)Log</a:t>
            </a:r>
            <a:r>
              <a:rPr lang="fr-MC" sz="2200" baseline="-25000" dirty="0" smtClean="0">
                <a:solidFill>
                  <a:srgbClr val="7030A0"/>
                </a:solidFill>
                <a:latin typeface="Times New Roman" pitchFamily="18" charset="0"/>
                <a:cs typeface="Times New Roman" pitchFamily="18" charset="0"/>
                <a:sym typeface="Symbol"/>
              </a:rPr>
              <a:t>2</a:t>
            </a:r>
            <a:r>
              <a:rPr lang="fr-MC" sz="2200" dirty="0" smtClean="0">
                <a:solidFill>
                  <a:srgbClr val="7030A0"/>
                </a:solidFill>
                <a:latin typeface="Times New Roman" pitchFamily="18" charset="0"/>
                <a:cs typeface="Times New Roman" pitchFamily="18" charset="0"/>
                <a:sym typeface="Symbol"/>
              </a:rPr>
              <a:t>q(1-p) – (1-q)(1-p)Log2(1-q)(1-p) – pLog</a:t>
            </a:r>
            <a:r>
              <a:rPr lang="fr-MC" sz="2200" baseline="-25000" dirty="0" smtClean="0">
                <a:solidFill>
                  <a:srgbClr val="7030A0"/>
                </a:solidFill>
                <a:latin typeface="Times New Roman" pitchFamily="18" charset="0"/>
                <a:cs typeface="Times New Roman" pitchFamily="18" charset="0"/>
                <a:sym typeface="Symbol"/>
              </a:rPr>
              <a:t>2</a:t>
            </a:r>
            <a:r>
              <a:rPr lang="fr-MC" sz="2200" dirty="0" smtClean="0">
                <a:solidFill>
                  <a:srgbClr val="7030A0"/>
                </a:solidFill>
                <a:latin typeface="Times New Roman" pitchFamily="18" charset="0"/>
                <a:cs typeface="Times New Roman" pitchFamily="18" charset="0"/>
                <a:sym typeface="Symbol"/>
              </a:rPr>
              <a:t>p + </a:t>
            </a:r>
            <a:r>
              <a:rPr lang="fr-MC" sz="2200" dirty="0" smtClean="0">
                <a:solidFill>
                  <a:srgbClr val="7030A0"/>
                </a:solidFill>
                <a:latin typeface="Times New Roman" pitchFamily="18" charset="0"/>
                <a:cs typeface="Times New Roman" pitchFamily="18" charset="0"/>
              </a:rPr>
              <a:t>pLog</a:t>
            </a:r>
            <a:r>
              <a:rPr lang="fr-MC" sz="2200" baseline="-25000" dirty="0" smtClean="0">
                <a:solidFill>
                  <a:srgbClr val="7030A0"/>
                </a:solidFill>
                <a:latin typeface="Times New Roman" pitchFamily="18" charset="0"/>
                <a:cs typeface="Times New Roman" pitchFamily="18" charset="0"/>
              </a:rPr>
              <a:t>2</a:t>
            </a:r>
            <a:r>
              <a:rPr lang="fr-MC" sz="2200" dirty="0" smtClean="0">
                <a:solidFill>
                  <a:srgbClr val="7030A0"/>
                </a:solidFill>
                <a:latin typeface="Times New Roman" pitchFamily="18" charset="0"/>
                <a:cs typeface="Times New Roman" pitchFamily="18" charset="0"/>
              </a:rPr>
              <a:t>p-(1-p)Log</a:t>
            </a:r>
            <a:r>
              <a:rPr lang="fr-MC" sz="2200" baseline="-25000" dirty="0" smtClean="0">
                <a:solidFill>
                  <a:srgbClr val="7030A0"/>
                </a:solidFill>
                <a:latin typeface="Times New Roman" pitchFamily="18" charset="0"/>
                <a:cs typeface="Times New Roman" pitchFamily="18" charset="0"/>
              </a:rPr>
              <a:t>2</a:t>
            </a:r>
            <a:r>
              <a:rPr lang="fr-MC" sz="2200" dirty="0" smtClean="0">
                <a:solidFill>
                  <a:srgbClr val="7030A0"/>
                </a:solidFill>
                <a:latin typeface="Times New Roman" pitchFamily="18" charset="0"/>
                <a:cs typeface="Times New Roman" pitchFamily="18" charset="0"/>
              </a:rPr>
              <a:t>(1-p) = (1-p)[-qLog</a:t>
            </a:r>
            <a:r>
              <a:rPr lang="fr-MC" sz="2200" baseline="-25000" dirty="0" smtClean="0">
                <a:solidFill>
                  <a:srgbClr val="7030A0"/>
                </a:solidFill>
                <a:latin typeface="Times New Roman" pitchFamily="18" charset="0"/>
                <a:cs typeface="Times New Roman" pitchFamily="18" charset="0"/>
              </a:rPr>
              <a:t>2</a:t>
            </a:r>
            <a:r>
              <a:rPr lang="fr-MC" sz="2200" dirty="0" smtClean="0">
                <a:solidFill>
                  <a:srgbClr val="7030A0"/>
                </a:solidFill>
                <a:latin typeface="Times New Roman" pitchFamily="18" charset="0"/>
                <a:cs typeface="Times New Roman" pitchFamily="18" charset="0"/>
              </a:rPr>
              <a:t>q-(1-q)Log</a:t>
            </a:r>
            <a:r>
              <a:rPr lang="fr-MC" sz="2200" baseline="-25000" dirty="0" smtClean="0">
                <a:solidFill>
                  <a:srgbClr val="7030A0"/>
                </a:solidFill>
                <a:latin typeface="Times New Roman" pitchFamily="18" charset="0"/>
                <a:cs typeface="Times New Roman" pitchFamily="18" charset="0"/>
              </a:rPr>
              <a:t>2</a:t>
            </a:r>
            <a:r>
              <a:rPr lang="fr-MC" sz="2200" dirty="0" smtClean="0">
                <a:solidFill>
                  <a:srgbClr val="7030A0"/>
                </a:solidFill>
                <a:latin typeface="Times New Roman" pitchFamily="18" charset="0"/>
                <a:cs typeface="Times New Roman" pitchFamily="18" charset="0"/>
              </a:rPr>
              <a:t>(1-q)]</a:t>
            </a:r>
          </a:p>
          <a:p>
            <a:endParaRPr lang="fr-MC" sz="2200" dirty="0" smtClean="0">
              <a:solidFill>
                <a:srgbClr val="7030A0"/>
              </a:solidFill>
              <a:latin typeface="Times New Roman" pitchFamily="18" charset="0"/>
              <a:cs typeface="Times New Roman" pitchFamily="18" charset="0"/>
            </a:endParaRPr>
          </a:p>
          <a:p>
            <a:r>
              <a:rPr lang="fr-MC" sz="2200" dirty="0" smtClean="0">
                <a:solidFill>
                  <a:srgbClr val="7030A0"/>
                </a:solidFill>
                <a:latin typeface="Times New Roman" pitchFamily="18" charset="0"/>
                <a:cs typeface="Times New Roman" pitchFamily="18" charset="0"/>
              </a:rPr>
              <a:t>Comme                                         et ce maximum  est obtenu pour une loi de probabilité sur X, uniforme, alors </a:t>
            </a:r>
            <a:r>
              <a:rPr lang="fr-MC" sz="2200" dirty="0" smtClean="0">
                <a:solidFill>
                  <a:srgbClr val="0070C0"/>
                </a:solidFill>
                <a:latin typeface="Times New Roman" pitchFamily="18" charset="0"/>
                <a:cs typeface="Times New Roman" pitchFamily="18" charset="0"/>
              </a:rPr>
              <a:t>-qLog</a:t>
            </a:r>
            <a:r>
              <a:rPr lang="fr-MC" sz="2200" baseline="-25000" dirty="0" smtClean="0">
                <a:solidFill>
                  <a:srgbClr val="0070C0"/>
                </a:solidFill>
                <a:latin typeface="Times New Roman" pitchFamily="18" charset="0"/>
                <a:cs typeface="Times New Roman" pitchFamily="18" charset="0"/>
              </a:rPr>
              <a:t>2</a:t>
            </a:r>
            <a:r>
              <a:rPr lang="fr-MC" sz="2200" dirty="0" smtClean="0">
                <a:solidFill>
                  <a:srgbClr val="0070C0"/>
                </a:solidFill>
                <a:latin typeface="Times New Roman" pitchFamily="18" charset="0"/>
                <a:cs typeface="Times New Roman" pitchFamily="18" charset="0"/>
              </a:rPr>
              <a:t>q-(1-q)Log</a:t>
            </a:r>
            <a:r>
              <a:rPr lang="fr-MC" sz="2200" baseline="-25000" dirty="0" smtClean="0">
                <a:solidFill>
                  <a:srgbClr val="0070C0"/>
                </a:solidFill>
                <a:latin typeface="Times New Roman" pitchFamily="18" charset="0"/>
                <a:cs typeface="Times New Roman" pitchFamily="18" charset="0"/>
              </a:rPr>
              <a:t>2</a:t>
            </a:r>
            <a:r>
              <a:rPr lang="fr-MC" sz="2200" dirty="0" smtClean="0">
                <a:solidFill>
                  <a:srgbClr val="0070C0"/>
                </a:solidFill>
                <a:latin typeface="Times New Roman" pitchFamily="18" charset="0"/>
                <a:cs typeface="Times New Roman" pitchFamily="18" charset="0"/>
              </a:rPr>
              <a:t>(1-q) = 1 </a:t>
            </a:r>
            <a:r>
              <a:rPr lang="fr-MC" sz="2200" dirty="0" smtClean="0">
                <a:solidFill>
                  <a:srgbClr val="7030A0"/>
                </a:solidFill>
                <a:latin typeface="Times New Roman" pitchFamily="18" charset="0"/>
                <a:cs typeface="Times New Roman" pitchFamily="18" charset="0"/>
              </a:rPr>
              <a:t>et la capacité :</a:t>
            </a:r>
          </a:p>
          <a:p>
            <a:endParaRPr lang="fr-MC" sz="2200" dirty="0" smtClean="0">
              <a:solidFill>
                <a:srgbClr val="7030A0"/>
              </a:solidFill>
              <a:latin typeface="Times New Roman" pitchFamily="18" charset="0"/>
              <a:cs typeface="Times New Roman" pitchFamily="18" charset="0"/>
            </a:endParaRPr>
          </a:p>
          <a:p>
            <a:pPr algn="ctr"/>
            <a:r>
              <a:rPr lang="fr-MC" sz="2400" b="1" dirty="0" smtClean="0">
                <a:solidFill>
                  <a:srgbClr val="C00000"/>
                </a:solidFill>
                <a:latin typeface="Times New Roman" pitchFamily="18" charset="0"/>
                <a:cs typeface="Times New Roman" pitchFamily="18" charset="0"/>
              </a:rPr>
              <a:t>C</a:t>
            </a:r>
            <a:r>
              <a:rPr lang="fr-MC" sz="2400" b="1" baseline="-25000" dirty="0" smtClean="0">
                <a:solidFill>
                  <a:srgbClr val="C00000"/>
                </a:solidFill>
                <a:latin typeface="Times New Roman" pitchFamily="18" charset="0"/>
                <a:cs typeface="Times New Roman" pitchFamily="18" charset="0"/>
              </a:rPr>
              <a:t>p</a:t>
            </a:r>
            <a:r>
              <a:rPr lang="fr-MC" sz="2400" b="1" dirty="0" smtClean="0">
                <a:solidFill>
                  <a:srgbClr val="C00000"/>
                </a:solidFill>
                <a:latin typeface="Times New Roman" pitchFamily="18" charset="0"/>
                <a:cs typeface="Times New Roman" pitchFamily="18" charset="0"/>
              </a:rPr>
              <a:t> = 1-p                                 </a:t>
            </a:r>
          </a:p>
        </p:txBody>
      </p:sp>
      <p:graphicFrame>
        <p:nvGraphicFramePr>
          <p:cNvPr id="429058" name="Object 2"/>
          <p:cNvGraphicFramePr>
            <a:graphicFrameLocks noChangeAspect="1"/>
          </p:cNvGraphicFramePr>
          <p:nvPr/>
        </p:nvGraphicFramePr>
        <p:xfrm>
          <a:off x="1142976" y="5429264"/>
          <a:ext cx="2643206" cy="505394"/>
        </p:xfrm>
        <a:graphic>
          <a:graphicData uri="http://schemas.openxmlformats.org/presentationml/2006/ole">
            <p:oleObj spid="_x0000_s429058" name="Équation" r:id="rId3" imgW="1206360" imgH="317160" progId="Equation.3">
              <p:embed/>
            </p:oleObj>
          </a:graphicData>
        </a:graphic>
      </p:graphicFrame>
    </p:spTree>
    <p:extLst>
      <p:ext uri="{BB962C8B-B14F-4D97-AF65-F5344CB8AC3E}">
        <p14:creationId xmlns="" xmlns:p14="http://schemas.microsoft.com/office/powerpoint/2010/main" val="70281612"/>
      </p:ext>
    </p:extLst>
  </p:cSld>
  <p:clrMapOvr>
    <a:masterClrMapping/>
  </p:clrMapOvr>
  <p:transition advTm="15000"/>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894504"/>
            <a:ext cx="9144000" cy="677108"/>
          </a:xfrm>
          <a:prstGeom prst="rect">
            <a:avLst/>
          </a:prstGeom>
          <a:noFill/>
        </p:spPr>
        <p:txBody>
          <a:bodyPr wrap="square" rtlCol="0">
            <a:spAutoFit/>
          </a:bodyPr>
          <a:lstStyle/>
          <a:p>
            <a:pPr algn="ctr"/>
            <a:r>
              <a:rPr lang="fr-FR" sz="2000" b="1" dirty="0">
                <a:solidFill>
                  <a:srgbClr val="0070C0"/>
                </a:solidFill>
              </a:rPr>
              <a:t>CAPACITE DU CANAL A EFFACEMENT vs CAPACITE DU CANAL BINAIRE SYMETRIQUE </a:t>
            </a:r>
          </a:p>
          <a:p>
            <a:pPr algn="ctr"/>
            <a:endParaRPr lang="fr-FR" dirty="0"/>
          </a:p>
        </p:txBody>
      </p:sp>
      <p:sp>
        <p:nvSpPr>
          <p:cNvPr id="8" name="ZoneTexte 7"/>
          <p:cNvSpPr txBox="1"/>
          <p:nvPr/>
        </p:nvSpPr>
        <p:spPr>
          <a:xfrm>
            <a:off x="0" y="2000240"/>
            <a:ext cx="9144000" cy="1200329"/>
          </a:xfrm>
          <a:prstGeom prst="rect">
            <a:avLst/>
          </a:prstGeom>
          <a:noFill/>
        </p:spPr>
        <p:txBody>
          <a:bodyPr wrap="square" rtlCol="0">
            <a:spAutoFit/>
          </a:bodyPr>
          <a:lstStyle/>
          <a:p>
            <a:r>
              <a:rPr lang="fr-FR" sz="2400" dirty="0"/>
              <a:t>Capacité du canal binaire symétrique : </a:t>
            </a:r>
            <a:r>
              <a:rPr lang="fr-FR" sz="2400" b="1" dirty="0" smtClean="0">
                <a:solidFill>
                  <a:srgbClr val="C00000"/>
                </a:solidFill>
                <a:latin typeface="Times New Roman" pitchFamily="18" charset="0"/>
                <a:cs typeface="Times New Roman" pitchFamily="18" charset="0"/>
              </a:rPr>
              <a:t>C</a:t>
            </a:r>
            <a:r>
              <a:rPr lang="fr-FR" sz="2400" b="1" baseline="-25000" dirty="0" smtClean="0">
                <a:solidFill>
                  <a:srgbClr val="C00000"/>
                </a:solidFill>
                <a:latin typeface="Times New Roman" pitchFamily="18" charset="0"/>
                <a:cs typeface="Times New Roman" pitchFamily="18" charset="0"/>
              </a:rPr>
              <a:t>p</a:t>
            </a:r>
            <a:r>
              <a:rPr lang="fr-FR" sz="2400" b="1" dirty="0" smtClean="0">
                <a:solidFill>
                  <a:srgbClr val="C00000"/>
                </a:solidFill>
                <a:latin typeface="Times New Roman" pitchFamily="18" charset="0"/>
                <a:cs typeface="Times New Roman" pitchFamily="18" charset="0"/>
              </a:rPr>
              <a:t>= 1 + (1−p)Log</a:t>
            </a:r>
            <a:r>
              <a:rPr lang="fr-FR" sz="2400" b="1" baseline="-25000" dirty="0" smtClean="0">
                <a:solidFill>
                  <a:srgbClr val="C00000"/>
                </a:solidFill>
                <a:latin typeface="Times New Roman" pitchFamily="18" charset="0"/>
                <a:cs typeface="Times New Roman" pitchFamily="18" charset="0"/>
              </a:rPr>
              <a:t>2</a:t>
            </a:r>
            <a:r>
              <a:rPr lang="fr-FR" sz="2400" b="1" dirty="0" smtClean="0">
                <a:solidFill>
                  <a:srgbClr val="C00000"/>
                </a:solidFill>
                <a:latin typeface="Times New Roman" pitchFamily="18" charset="0"/>
                <a:cs typeface="Times New Roman" pitchFamily="18" charset="0"/>
              </a:rPr>
              <a:t>(1−p) +plog</a:t>
            </a:r>
            <a:r>
              <a:rPr lang="fr-FR" sz="2400" b="1" baseline="-25000" dirty="0" smtClean="0">
                <a:solidFill>
                  <a:srgbClr val="C00000"/>
                </a:solidFill>
                <a:latin typeface="Times New Roman" pitchFamily="18" charset="0"/>
                <a:cs typeface="Times New Roman" pitchFamily="18" charset="0"/>
              </a:rPr>
              <a:t>2</a:t>
            </a:r>
            <a:r>
              <a:rPr lang="fr-FR" sz="2400" b="1" dirty="0" smtClean="0">
                <a:solidFill>
                  <a:srgbClr val="C00000"/>
                </a:solidFill>
                <a:latin typeface="Times New Roman" pitchFamily="18" charset="0"/>
                <a:cs typeface="Times New Roman" pitchFamily="18" charset="0"/>
              </a:rPr>
              <a:t>p </a:t>
            </a:r>
            <a:endParaRPr lang="fr-FR" sz="2400" b="1" dirty="0">
              <a:solidFill>
                <a:srgbClr val="C00000"/>
              </a:solidFill>
            </a:endParaRPr>
          </a:p>
          <a:p>
            <a:endParaRPr lang="fr-FR" sz="2400" dirty="0"/>
          </a:p>
          <a:p>
            <a:r>
              <a:rPr lang="fr-FR" sz="2400" dirty="0"/>
              <a:t>Capacité du canal binaire à effacement : </a:t>
            </a:r>
            <a:r>
              <a:rPr lang="fr-FR" sz="2400" b="1" dirty="0" smtClean="0">
                <a:solidFill>
                  <a:srgbClr val="7030A0"/>
                </a:solidFill>
              </a:rPr>
              <a:t>C</a:t>
            </a:r>
            <a:r>
              <a:rPr lang="fr-FR" sz="2400" b="1" baseline="-25000" dirty="0" smtClean="0">
                <a:solidFill>
                  <a:srgbClr val="7030A0"/>
                </a:solidFill>
              </a:rPr>
              <a:t>p</a:t>
            </a:r>
            <a:r>
              <a:rPr lang="fr-FR" sz="2400" b="1" dirty="0" smtClean="0">
                <a:solidFill>
                  <a:srgbClr val="7030A0"/>
                </a:solidFill>
              </a:rPr>
              <a:t>= </a:t>
            </a:r>
            <a:r>
              <a:rPr lang="fr-FR" sz="2400" b="1" dirty="0">
                <a:solidFill>
                  <a:srgbClr val="7030A0"/>
                </a:solidFill>
              </a:rPr>
              <a:t>1−p</a:t>
            </a:r>
          </a:p>
        </p:txBody>
      </p:sp>
      <p:pic>
        <p:nvPicPr>
          <p:cNvPr id="64515" name="Picture 3"/>
          <p:cNvPicPr>
            <a:picLocks noChangeAspect="1" noChangeArrowheads="1"/>
          </p:cNvPicPr>
          <p:nvPr/>
        </p:nvPicPr>
        <p:blipFill>
          <a:blip r:embed="rId2"/>
          <a:srcRect/>
          <a:stretch>
            <a:fillRect/>
          </a:stretch>
        </p:blipFill>
        <p:spPr bwMode="auto">
          <a:xfrm>
            <a:off x="357158" y="3500438"/>
            <a:ext cx="2876550" cy="2790825"/>
          </a:xfrm>
          <a:prstGeom prst="rect">
            <a:avLst/>
          </a:prstGeom>
          <a:noFill/>
          <a:ln w="9525">
            <a:noFill/>
            <a:miter lim="800000"/>
            <a:headEnd/>
            <a:tailEnd/>
          </a:ln>
          <a:effectLst/>
        </p:spPr>
      </p:pic>
      <p:pic>
        <p:nvPicPr>
          <p:cNvPr id="64516" name="Picture 4"/>
          <p:cNvPicPr>
            <a:picLocks noChangeAspect="1" noChangeArrowheads="1"/>
          </p:cNvPicPr>
          <p:nvPr/>
        </p:nvPicPr>
        <p:blipFill>
          <a:blip r:embed="rId3"/>
          <a:srcRect/>
          <a:stretch>
            <a:fillRect/>
          </a:stretch>
        </p:blipFill>
        <p:spPr bwMode="auto">
          <a:xfrm>
            <a:off x="4786314" y="3429000"/>
            <a:ext cx="2971800" cy="2838450"/>
          </a:xfrm>
          <a:prstGeom prst="rect">
            <a:avLst/>
          </a:prstGeom>
          <a:noFill/>
          <a:ln w="9525">
            <a:noFill/>
            <a:miter lim="800000"/>
            <a:headEnd/>
            <a:tailEnd/>
          </a:ln>
          <a:effectLst/>
        </p:spPr>
      </p:pic>
      <p:cxnSp>
        <p:nvCxnSpPr>
          <p:cNvPr id="12" name="Connecteur droit 11"/>
          <p:cNvCxnSpPr/>
          <p:nvPr/>
        </p:nvCxnSpPr>
        <p:spPr>
          <a:xfrm>
            <a:off x="5000628" y="3714752"/>
            <a:ext cx="2571768" cy="2428892"/>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3" name="ZoneTexte 12"/>
          <p:cNvSpPr txBox="1"/>
          <p:nvPr/>
        </p:nvSpPr>
        <p:spPr>
          <a:xfrm>
            <a:off x="500034" y="3286124"/>
            <a:ext cx="714380" cy="400110"/>
          </a:xfrm>
          <a:prstGeom prst="rect">
            <a:avLst/>
          </a:prstGeom>
          <a:noFill/>
        </p:spPr>
        <p:txBody>
          <a:bodyPr wrap="square" rtlCol="0">
            <a:spAutoFit/>
          </a:bodyPr>
          <a:lstStyle/>
          <a:p>
            <a:r>
              <a:rPr lang="fr-FR" sz="2000" b="1" dirty="0"/>
              <a:t>C</a:t>
            </a:r>
          </a:p>
        </p:txBody>
      </p:sp>
      <p:sp>
        <p:nvSpPr>
          <p:cNvPr id="14" name="ZoneTexte 13"/>
          <p:cNvSpPr txBox="1"/>
          <p:nvPr/>
        </p:nvSpPr>
        <p:spPr>
          <a:xfrm>
            <a:off x="5000628" y="3357562"/>
            <a:ext cx="714380" cy="400110"/>
          </a:xfrm>
          <a:prstGeom prst="rect">
            <a:avLst/>
          </a:prstGeom>
          <a:noFill/>
        </p:spPr>
        <p:txBody>
          <a:bodyPr wrap="square" rtlCol="0">
            <a:spAutoFit/>
          </a:bodyPr>
          <a:lstStyle/>
          <a:p>
            <a:r>
              <a:rPr lang="fr-FR" sz="2000" b="1" dirty="0"/>
              <a:t>C</a:t>
            </a:r>
          </a:p>
        </p:txBody>
      </p:sp>
      <p:sp>
        <p:nvSpPr>
          <p:cNvPr id="15" name="ZoneTexte 14"/>
          <p:cNvSpPr txBox="1"/>
          <p:nvPr/>
        </p:nvSpPr>
        <p:spPr>
          <a:xfrm>
            <a:off x="2928926" y="5643578"/>
            <a:ext cx="714380" cy="400110"/>
          </a:xfrm>
          <a:prstGeom prst="rect">
            <a:avLst/>
          </a:prstGeom>
          <a:noFill/>
        </p:spPr>
        <p:txBody>
          <a:bodyPr wrap="square" rtlCol="0">
            <a:spAutoFit/>
          </a:bodyPr>
          <a:lstStyle/>
          <a:p>
            <a:r>
              <a:rPr lang="fr-FR" sz="2000" b="1" dirty="0"/>
              <a:t>p</a:t>
            </a:r>
          </a:p>
        </p:txBody>
      </p:sp>
      <p:sp>
        <p:nvSpPr>
          <p:cNvPr id="16" name="ZoneTexte 15"/>
          <p:cNvSpPr txBox="1"/>
          <p:nvPr/>
        </p:nvSpPr>
        <p:spPr>
          <a:xfrm>
            <a:off x="7572396" y="5643578"/>
            <a:ext cx="714380" cy="400110"/>
          </a:xfrm>
          <a:prstGeom prst="rect">
            <a:avLst/>
          </a:prstGeom>
          <a:noFill/>
        </p:spPr>
        <p:txBody>
          <a:bodyPr wrap="square" rtlCol="0">
            <a:spAutoFit/>
          </a:bodyPr>
          <a:lstStyle/>
          <a:p>
            <a:r>
              <a:rPr lang="fr-FR" sz="2000" b="1" dirty="0"/>
              <a:t>p</a:t>
            </a:r>
          </a:p>
        </p:txBody>
      </p:sp>
      <p:sp>
        <p:nvSpPr>
          <p:cNvPr id="17" name="ZoneTexte 16"/>
          <p:cNvSpPr txBox="1"/>
          <p:nvPr/>
        </p:nvSpPr>
        <p:spPr>
          <a:xfrm>
            <a:off x="71438" y="6215082"/>
            <a:ext cx="4357686" cy="707886"/>
          </a:xfrm>
          <a:prstGeom prst="rect">
            <a:avLst/>
          </a:prstGeom>
          <a:noFill/>
        </p:spPr>
        <p:txBody>
          <a:bodyPr wrap="square" rtlCol="0">
            <a:spAutoFit/>
          </a:bodyPr>
          <a:lstStyle/>
          <a:p>
            <a:r>
              <a:rPr lang="fr-FR" sz="2000" b="1" dirty="0">
                <a:solidFill>
                  <a:srgbClr val="002060"/>
                </a:solidFill>
              </a:rPr>
              <a:t>Capacité d’un canal binaire symétrique </a:t>
            </a:r>
          </a:p>
          <a:p>
            <a:r>
              <a:rPr lang="fr-FR" sz="2000" b="1" dirty="0">
                <a:solidFill>
                  <a:srgbClr val="002060"/>
                </a:solidFill>
              </a:rPr>
              <a:t>en fonction de p</a:t>
            </a:r>
          </a:p>
        </p:txBody>
      </p:sp>
      <p:sp>
        <p:nvSpPr>
          <p:cNvPr id="18" name="ZoneTexte 17"/>
          <p:cNvSpPr txBox="1"/>
          <p:nvPr/>
        </p:nvSpPr>
        <p:spPr>
          <a:xfrm>
            <a:off x="4786314" y="6150114"/>
            <a:ext cx="4357686" cy="707886"/>
          </a:xfrm>
          <a:prstGeom prst="rect">
            <a:avLst/>
          </a:prstGeom>
          <a:noFill/>
        </p:spPr>
        <p:txBody>
          <a:bodyPr wrap="square" rtlCol="0">
            <a:spAutoFit/>
          </a:bodyPr>
          <a:lstStyle/>
          <a:p>
            <a:r>
              <a:rPr lang="fr-FR" sz="2000" b="1" dirty="0">
                <a:solidFill>
                  <a:srgbClr val="002060"/>
                </a:solidFill>
              </a:rPr>
              <a:t>Capacité d’un canal à effacement</a:t>
            </a:r>
          </a:p>
          <a:p>
            <a:r>
              <a:rPr lang="fr-FR" sz="2000" b="1" dirty="0">
                <a:solidFill>
                  <a:srgbClr val="002060"/>
                </a:solidFill>
              </a:rPr>
              <a:t>en fonction de p</a:t>
            </a:r>
          </a:p>
        </p:txBody>
      </p:sp>
      <p:sp>
        <p:nvSpPr>
          <p:cNvPr id="19" name="Espace réservé du numéro de diapositive 18"/>
          <p:cNvSpPr>
            <a:spLocks noGrp="1"/>
          </p:cNvSpPr>
          <p:nvPr>
            <p:ph type="sldNum" sz="quarter" idx="12"/>
          </p:nvPr>
        </p:nvSpPr>
        <p:spPr/>
        <p:txBody>
          <a:bodyPr/>
          <a:lstStyle/>
          <a:p>
            <a:fld id="{F39E19B8-B707-45A9-818F-56E77DE860CA}" type="slidenum">
              <a:rPr lang="fr-FR" smtClean="0"/>
              <a:pPr/>
              <a:t>56</a:t>
            </a:fld>
            <a:endParaRPr lang="fr-FR"/>
          </a:p>
        </p:txBody>
      </p:sp>
      <p:sp>
        <p:nvSpPr>
          <p:cNvPr id="20" name="ZoneTexte 19"/>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Tree>
    <p:extLst>
      <p:ext uri="{BB962C8B-B14F-4D97-AF65-F5344CB8AC3E}">
        <p14:creationId xmlns="" xmlns:p14="http://schemas.microsoft.com/office/powerpoint/2010/main" val="70281612"/>
      </p:ext>
    </p:extLst>
  </p:cSld>
  <p:clrMapOvr>
    <a:masterClrMapping/>
  </p:clrMapOvr>
  <p:transition advTm="15000"/>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CAPACITE DU CANAL EN Z</a:t>
            </a:r>
          </a:p>
          <a:p>
            <a:pPr algn="ctr"/>
            <a:endParaRPr lang="fr-FR" dirty="0"/>
          </a:p>
        </p:txBody>
      </p:sp>
      <p:sp>
        <p:nvSpPr>
          <p:cNvPr id="11" name="Espace réservé du numéro de diapositive 10"/>
          <p:cNvSpPr>
            <a:spLocks noGrp="1"/>
          </p:cNvSpPr>
          <p:nvPr>
            <p:ph type="sldNum" sz="quarter" idx="12"/>
          </p:nvPr>
        </p:nvSpPr>
        <p:spPr/>
        <p:txBody>
          <a:bodyPr/>
          <a:lstStyle/>
          <a:p>
            <a:fld id="{F39E19B8-B707-45A9-818F-56E77DE860CA}" type="slidenum">
              <a:rPr lang="fr-FR" smtClean="0"/>
              <a:pPr/>
              <a:t>57</a:t>
            </a:fld>
            <a:endParaRPr lang="fr-FR"/>
          </a:p>
        </p:txBody>
      </p:sp>
      <p:sp>
        <p:nvSpPr>
          <p:cNvPr id="9" name="ZoneTexte 8"/>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10" name="ZoneTexte 9"/>
          <p:cNvSpPr txBox="1"/>
          <p:nvPr/>
        </p:nvSpPr>
        <p:spPr>
          <a:xfrm>
            <a:off x="1285852" y="3457518"/>
            <a:ext cx="642942" cy="400110"/>
          </a:xfrm>
          <a:prstGeom prst="rect">
            <a:avLst/>
          </a:prstGeom>
          <a:noFill/>
        </p:spPr>
        <p:txBody>
          <a:bodyPr wrap="square" rtlCol="0">
            <a:spAutoFit/>
          </a:bodyPr>
          <a:lstStyle/>
          <a:p>
            <a:r>
              <a:rPr lang="fr-MC" sz="2000" b="1" dirty="0" smtClean="0">
                <a:solidFill>
                  <a:srgbClr val="C00000"/>
                </a:solidFill>
              </a:rPr>
              <a:t>X</a:t>
            </a:r>
            <a:endParaRPr lang="fr-FR" sz="2000" b="1" dirty="0">
              <a:solidFill>
                <a:srgbClr val="C00000"/>
              </a:solidFill>
            </a:endParaRPr>
          </a:p>
        </p:txBody>
      </p:sp>
      <p:cxnSp>
        <p:nvCxnSpPr>
          <p:cNvPr id="12" name="Connecteur droit avec flèche 11"/>
          <p:cNvCxnSpPr/>
          <p:nvPr/>
        </p:nvCxnSpPr>
        <p:spPr>
          <a:xfrm>
            <a:off x="1357290" y="2928934"/>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1357290" y="4498982"/>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flipV="1">
            <a:off x="1357290" y="3000372"/>
            <a:ext cx="3286148"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15" name="Text Box 14"/>
          <p:cNvSpPr txBox="1">
            <a:spLocks noChangeArrowheads="1"/>
          </p:cNvSpPr>
          <p:nvPr/>
        </p:nvSpPr>
        <p:spPr bwMode="auto">
          <a:xfrm>
            <a:off x="3000364" y="4500570"/>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Text Box 14"/>
          <p:cNvSpPr txBox="1">
            <a:spLocks noChangeArrowheads="1"/>
          </p:cNvSpPr>
          <p:nvPr/>
        </p:nvSpPr>
        <p:spPr bwMode="auto">
          <a:xfrm>
            <a:off x="3071802" y="2428868"/>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Text Box 13"/>
          <p:cNvSpPr txBox="1">
            <a:spLocks noChangeArrowheads="1"/>
          </p:cNvSpPr>
          <p:nvPr/>
        </p:nvSpPr>
        <p:spPr bwMode="auto">
          <a:xfrm>
            <a:off x="3071802" y="3143248"/>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ZoneTexte 17"/>
          <p:cNvSpPr txBox="1"/>
          <p:nvPr/>
        </p:nvSpPr>
        <p:spPr>
          <a:xfrm>
            <a:off x="4286248" y="3457518"/>
            <a:ext cx="500066" cy="400110"/>
          </a:xfrm>
          <a:prstGeom prst="rect">
            <a:avLst/>
          </a:prstGeom>
          <a:noFill/>
        </p:spPr>
        <p:txBody>
          <a:bodyPr wrap="square" rtlCol="0">
            <a:spAutoFit/>
          </a:bodyPr>
          <a:lstStyle/>
          <a:p>
            <a:r>
              <a:rPr lang="fr-FR" sz="2000" b="1" dirty="0" smtClean="0">
                <a:solidFill>
                  <a:srgbClr val="7030A0"/>
                </a:solidFill>
              </a:rPr>
              <a:t>Y=</a:t>
            </a:r>
            <a:endParaRPr lang="fr-FR" sz="2000" b="1" dirty="0">
              <a:solidFill>
                <a:srgbClr val="7030A0"/>
              </a:solidFill>
            </a:endParaRPr>
          </a:p>
        </p:txBody>
      </p:sp>
      <p:graphicFrame>
        <p:nvGraphicFramePr>
          <p:cNvPr id="19" name="Object 2"/>
          <p:cNvGraphicFramePr>
            <a:graphicFrameLocks noChangeAspect="1"/>
          </p:cNvGraphicFramePr>
          <p:nvPr/>
        </p:nvGraphicFramePr>
        <p:xfrm>
          <a:off x="5627683" y="2857496"/>
          <a:ext cx="2633666" cy="1573217"/>
        </p:xfrm>
        <a:graphic>
          <a:graphicData uri="http://schemas.openxmlformats.org/presentationml/2006/ole">
            <p:oleObj spid="_x0000_s385025" name="Équation" r:id="rId3" imgW="965160" imgH="457200" progId="Equation.3">
              <p:embed/>
            </p:oleObj>
          </a:graphicData>
        </a:graphic>
      </p:graphicFrame>
      <p:sp>
        <p:nvSpPr>
          <p:cNvPr id="20" name="ZoneTexte 19"/>
          <p:cNvSpPr txBox="1"/>
          <p:nvPr/>
        </p:nvSpPr>
        <p:spPr>
          <a:xfrm>
            <a:off x="0" y="1357298"/>
            <a:ext cx="9144000" cy="430887"/>
          </a:xfrm>
          <a:prstGeom prst="rect">
            <a:avLst/>
          </a:prstGeom>
          <a:noFill/>
        </p:spPr>
        <p:txBody>
          <a:bodyPr wrap="square" rtlCol="0">
            <a:spAutoFit/>
          </a:bodyPr>
          <a:lstStyle/>
          <a:p>
            <a:r>
              <a:rPr lang="fr-MC" sz="2200" dirty="0" smtClean="0">
                <a:solidFill>
                  <a:srgbClr val="7030A0"/>
                </a:solidFill>
              </a:rPr>
              <a:t>Soit à calculer la capacité d’un canal en Z</a:t>
            </a:r>
            <a:endParaRPr lang="fr-FR" sz="2200" dirty="0">
              <a:solidFill>
                <a:srgbClr val="7030A0"/>
              </a:solidFill>
            </a:endParaRPr>
          </a:p>
        </p:txBody>
      </p:sp>
    </p:spTree>
    <p:extLst>
      <p:ext uri="{BB962C8B-B14F-4D97-AF65-F5344CB8AC3E}">
        <p14:creationId xmlns="" xmlns:p14="http://schemas.microsoft.com/office/powerpoint/2010/main" val="70281612"/>
      </p:ext>
    </p:extLst>
  </p:cSld>
  <p:clrMapOvr>
    <a:masterClrMapping/>
  </p:clrMapOvr>
  <p:transition advTm="15000"/>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1357298"/>
            <a:ext cx="9144000" cy="769441"/>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Calculer la capacité du canal discret de la figure ci-dessous. On prendra 1symbole/seconde</a:t>
            </a:r>
          </a:p>
        </p:txBody>
      </p:sp>
      <p:sp>
        <p:nvSpPr>
          <p:cNvPr id="7" name="ZoneTexte 6"/>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 DE CALCUL DE LA CAPACITE D’UN CANAL</a:t>
            </a:r>
          </a:p>
          <a:p>
            <a:pPr algn="ctr"/>
            <a:endParaRPr lang="fr-FR" dirty="0"/>
          </a:p>
        </p:txBody>
      </p:sp>
      <p:sp>
        <p:nvSpPr>
          <p:cNvPr id="9" name="Espace réservé du numéro de diapositive 8"/>
          <p:cNvSpPr>
            <a:spLocks noGrp="1"/>
          </p:cNvSpPr>
          <p:nvPr>
            <p:ph type="sldNum" sz="quarter" idx="12"/>
          </p:nvPr>
        </p:nvSpPr>
        <p:spPr/>
        <p:txBody>
          <a:bodyPr/>
          <a:lstStyle/>
          <a:p>
            <a:fld id="{F39E19B8-B707-45A9-818F-56E77DE860CA}" type="slidenum">
              <a:rPr lang="fr-FR" smtClean="0"/>
              <a:pPr/>
              <a:t>58</a:t>
            </a:fld>
            <a:endParaRPr lang="fr-FR"/>
          </a:p>
        </p:txBody>
      </p:sp>
      <p:sp>
        <p:nvSpPr>
          <p:cNvPr id="10" name="ZoneTexte 9"/>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cxnSp>
        <p:nvCxnSpPr>
          <p:cNvPr id="11" name="Connecteur droit avec flèche 10"/>
          <p:cNvCxnSpPr/>
          <p:nvPr/>
        </p:nvCxnSpPr>
        <p:spPr>
          <a:xfrm>
            <a:off x="1214414" y="3636987"/>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a:off x="1214414" y="5207035"/>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flipV="1">
            <a:off x="1214414" y="3708425"/>
            <a:ext cx="3286148"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1214414" y="3636987"/>
            <a:ext cx="3214710" cy="1500198"/>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15" name="Text Box 13"/>
          <p:cNvSpPr txBox="1">
            <a:spLocks noChangeArrowheads="1"/>
          </p:cNvSpPr>
          <p:nvPr/>
        </p:nvSpPr>
        <p:spPr bwMode="auto">
          <a:xfrm>
            <a:off x="2928926" y="4422805"/>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Text Box 14"/>
          <p:cNvSpPr txBox="1">
            <a:spLocks noChangeArrowheads="1"/>
          </p:cNvSpPr>
          <p:nvPr/>
        </p:nvSpPr>
        <p:spPr bwMode="auto">
          <a:xfrm>
            <a:off x="2857488" y="5208623"/>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Text Box 14"/>
          <p:cNvSpPr txBox="1">
            <a:spLocks noChangeArrowheads="1"/>
          </p:cNvSpPr>
          <p:nvPr/>
        </p:nvSpPr>
        <p:spPr bwMode="auto">
          <a:xfrm>
            <a:off x="2928926" y="3136921"/>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Text Box 13"/>
          <p:cNvSpPr txBox="1">
            <a:spLocks noChangeArrowheads="1"/>
          </p:cNvSpPr>
          <p:nvPr/>
        </p:nvSpPr>
        <p:spPr bwMode="auto">
          <a:xfrm>
            <a:off x="2928926" y="3851301"/>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9" name="Connecteur droit avec flèche 18"/>
          <p:cNvCxnSpPr/>
          <p:nvPr/>
        </p:nvCxnSpPr>
        <p:spPr>
          <a:xfrm>
            <a:off x="1214414" y="2706705"/>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a:off x="1214414" y="6135729"/>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1" name="ZoneTexte 20"/>
          <p:cNvSpPr txBox="1"/>
          <p:nvPr/>
        </p:nvSpPr>
        <p:spPr>
          <a:xfrm>
            <a:off x="857256" y="2493979"/>
            <a:ext cx="357158" cy="461665"/>
          </a:xfrm>
          <a:prstGeom prst="rect">
            <a:avLst/>
          </a:prstGeom>
          <a:noFill/>
        </p:spPr>
        <p:txBody>
          <a:bodyPr wrap="square" rtlCol="0">
            <a:spAutoFit/>
          </a:bodyPr>
          <a:lstStyle/>
          <a:p>
            <a:r>
              <a:rPr lang="fr-MC" sz="2400" b="1" dirty="0" smtClean="0">
                <a:solidFill>
                  <a:srgbClr val="7030A0"/>
                </a:solidFill>
              </a:rPr>
              <a:t>0</a:t>
            </a:r>
            <a:endParaRPr lang="fr-FR" sz="2400" b="1" dirty="0">
              <a:solidFill>
                <a:srgbClr val="7030A0"/>
              </a:solidFill>
            </a:endParaRPr>
          </a:p>
        </p:txBody>
      </p:sp>
      <p:sp>
        <p:nvSpPr>
          <p:cNvPr id="22" name="ZoneTexte 21"/>
          <p:cNvSpPr txBox="1"/>
          <p:nvPr/>
        </p:nvSpPr>
        <p:spPr>
          <a:xfrm>
            <a:off x="857224" y="3389636"/>
            <a:ext cx="357158" cy="461665"/>
          </a:xfrm>
          <a:prstGeom prst="rect">
            <a:avLst/>
          </a:prstGeom>
          <a:noFill/>
        </p:spPr>
        <p:txBody>
          <a:bodyPr wrap="square" rtlCol="0">
            <a:spAutoFit/>
          </a:bodyPr>
          <a:lstStyle/>
          <a:p>
            <a:r>
              <a:rPr lang="fr-MC" sz="2400" b="1" dirty="0" smtClean="0">
                <a:solidFill>
                  <a:srgbClr val="7030A0"/>
                </a:solidFill>
              </a:rPr>
              <a:t>1</a:t>
            </a:r>
            <a:endParaRPr lang="fr-FR" sz="2400" b="1" dirty="0">
              <a:solidFill>
                <a:srgbClr val="7030A0"/>
              </a:solidFill>
            </a:endParaRPr>
          </a:p>
        </p:txBody>
      </p:sp>
      <p:sp>
        <p:nvSpPr>
          <p:cNvPr id="23" name="ZoneTexte 22"/>
          <p:cNvSpPr txBox="1"/>
          <p:nvPr/>
        </p:nvSpPr>
        <p:spPr>
          <a:xfrm>
            <a:off x="857224" y="4994309"/>
            <a:ext cx="357158" cy="461665"/>
          </a:xfrm>
          <a:prstGeom prst="rect">
            <a:avLst/>
          </a:prstGeom>
          <a:noFill/>
        </p:spPr>
        <p:txBody>
          <a:bodyPr wrap="square" rtlCol="0">
            <a:spAutoFit/>
          </a:bodyPr>
          <a:lstStyle/>
          <a:p>
            <a:r>
              <a:rPr lang="fr-MC" sz="2400" b="1" dirty="0" smtClean="0">
                <a:solidFill>
                  <a:srgbClr val="7030A0"/>
                </a:solidFill>
              </a:rPr>
              <a:t>2</a:t>
            </a:r>
            <a:endParaRPr lang="fr-FR" sz="2400" b="1" dirty="0">
              <a:solidFill>
                <a:srgbClr val="7030A0"/>
              </a:solidFill>
            </a:endParaRPr>
          </a:p>
        </p:txBody>
      </p:sp>
      <p:sp>
        <p:nvSpPr>
          <p:cNvPr id="24" name="ZoneTexte 23"/>
          <p:cNvSpPr txBox="1"/>
          <p:nvPr/>
        </p:nvSpPr>
        <p:spPr>
          <a:xfrm>
            <a:off x="857224" y="5923003"/>
            <a:ext cx="357158" cy="461665"/>
          </a:xfrm>
          <a:prstGeom prst="rect">
            <a:avLst/>
          </a:prstGeom>
          <a:noFill/>
        </p:spPr>
        <p:txBody>
          <a:bodyPr wrap="square" rtlCol="0">
            <a:spAutoFit/>
          </a:bodyPr>
          <a:lstStyle/>
          <a:p>
            <a:r>
              <a:rPr lang="fr-MC" sz="2400" b="1" dirty="0" smtClean="0">
                <a:solidFill>
                  <a:srgbClr val="7030A0"/>
                </a:solidFill>
              </a:rPr>
              <a:t>3</a:t>
            </a:r>
            <a:endParaRPr lang="fr-FR" sz="2400" b="1" dirty="0">
              <a:solidFill>
                <a:srgbClr val="7030A0"/>
              </a:solidFill>
            </a:endParaRPr>
          </a:p>
        </p:txBody>
      </p:sp>
      <p:sp>
        <p:nvSpPr>
          <p:cNvPr id="25" name="ZoneTexte 24"/>
          <p:cNvSpPr txBox="1"/>
          <p:nvPr/>
        </p:nvSpPr>
        <p:spPr>
          <a:xfrm>
            <a:off x="4500594" y="2493979"/>
            <a:ext cx="357158" cy="461665"/>
          </a:xfrm>
          <a:prstGeom prst="rect">
            <a:avLst/>
          </a:prstGeom>
          <a:noFill/>
        </p:spPr>
        <p:txBody>
          <a:bodyPr wrap="square" rtlCol="0">
            <a:spAutoFit/>
          </a:bodyPr>
          <a:lstStyle/>
          <a:p>
            <a:r>
              <a:rPr lang="fr-MC" sz="2400" b="1" dirty="0" smtClean="0">
                <a:solidFill>
                  <a:srgbClr val="00B050"/>
                </a:solidFill>
              </a:rPr>
              <a:t>0</a:t>
            </a:r>
            <a:endParaRPr lang="fr-FR" sz="2400" b="1" dirty="0">
              <a:solidFill>
                <a:srgbClr val="00B050"/>
              </a:solidFill>
            </a:endParaRPr>
          </a:p>
        </p:txBody>
      </p:sp>
      <p:sp>
        <p:nvSpPr>
          <p:cNvPr id="26" name="ZoneTexte 25"/>
          <p:cNvSpPr txBox="1"/>
          <p:nvPr/>
        </p:nvSpPr>
        <p:spPr>
          <a:xfrm>
            <a:off x="4500562" y="3389636"/>
            <a:ext cx="357158" cy="461665"/>
          </a:xfrm>
          <a:prstGeom prst="rect">
            <a:avLst/>
          </a:prstGeom>
          <a:noFill/>
        </p:spPr>
        <p:txBody>
          <a:bodyPr wrap="square" rtlCol="0">
            <a:spAutoFit/>
          </a:bodyPr>
          <a:lstStyle/>
          <a:p>
            <a:r>
              <a:rPr lang="fr-MC" sz="2400" b="1" dirty="0" smtClean="0">
                <a:solidFill>
                  <a:srgbClr val="00B050"/>
                </a:solidFill>
              </a:rPr>
              <a:t>1</a:t>
            </a:r>
            <a:endParaRPr lang="fr-FR" sz="2400" b="1" dirty="0">
              <a:solidFill>
                <a:srgbClr val="00B050"/>
              </a:solidFill>
            </a:endParaRPr>
          </a:p>
        </p:txBody>
      </p:sp>
      <p:sp>
        <p:nvSpPr>
          <p:cNvPr id="27" name="ZoneTexte 26"/>
          <p:cNvSpPr txBox="1"/>
          <p:nvPr/>
        </p:nvSpPr>
        <p:spPr>
          <a:xfrm>
            <a:off x="4500562" y="4994309"/>
            <a:ext cx="357158" cy="461665"/>
          </a:xfrm>
          <a:prstGeom prst="rect">
            <a:avLst/>
          </a:prstGeom>
          <a:noFill/>
        </p:spPr>
        <p:txBody>
          <a:bodyPr wrap="square" rtlCol="0">
            <a:spAutoFit/>
          </a:bodyPr>
          <a:lstStyle/>
          <a:p>
            <a:r>
              <a:rPr lang="fr-MC" sz="2400" b="1" dirty="0" smtClean="0">
                <a:solidFill>
                  <a:srgbClr val="00B050"/>
                </a:solidFill>
              </a:rPr>
              <a:t>2</a:t>
            </a:r>
            <a:endParaRPr lang="fr-FR" sz="2400" b="1" dirty="0">
              <a:solidFill>
                <a:srgbClr val="00B050"/>
              </a:solidFill>
            </a:endParaRPr>
          </a:p>
        </p:txBody>
      </p:sp>
      <p:sp>
        <p:nvSpPr>
          <p:cNvPr id="28" name="ZoneTexte 27"/>
          <p:cNvSpPr txBox="1"/>
          <p:nvPr/>
        </p:nvSpPr>
        <p:spPr>
          <a:xfrm>
            <a:off x="4500562" y="5923003"/>
            <a:ext cx="357158" cy="461665"/>
          </a:xfrm>
          <a:prstGeom prst="rect">
            <a:avLst/>
          </a:prstGeom>
          <a:noFill/>
        </p:spPr>
        <p:txBody>
          <a:bodyPr wrap="square" rtlCol="0">
            <a:spAutoFit/>
          </a:bodyPr>
          <a:lstStyle/>
          <a:p>
            <a:r>
              <a:rPr lang="fr-MC" sz="2400" b="1" dirty="0" smtClean="0">
                <a:solidFill>
                  <a:srgbClr val="00B050"/>
                </a:solidFill>
              </a:rPr>
              <a:t>3</a:t>
            </a:r>
            <a:endParaRPr lang="fr-FR" sz="2400" b="1" dirty="0">
              <a:solidFill>
                <a:srgbClr val="00B050"/>
              </a:solidFill>
            </a:endParaRPr>
          </a:p>
        </p:txBody>
      </p:sp>
      <p:sp>
        <p:nvSpPr>
          <p:cNvPr id="29" name="Accolade ouvrante 28"/>
          <p:cNvSpPr/>
          <p:nvPr/>
        </p:nvSpPr>
        <p:spPr>
          <a:xfrm>
            <a:off x="500034" y="2422541"/>
            <a:ext cx="500066" cy="3929090"/>
          </a:xfrm>
          <a:prstGeom prst="leftBrace">
            <a:avLst/>
          </a:prstGeom>
          <a:ln w="28575">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0" name="ZoneTexte 29"/>
          <p:cNvSpPr txBox="1"/>
          <p:nvPr/>
        </p:nvSpPr>
        <p:spPr>
          <a:xfrm>
            <a:off x="-32" y="4175454"/>
            <a:ext cx="571472" cy="461665"/>
          </a:xfrm>
          <a:prstGeom prst="rect">
            <a:avLst/>
          </a:prstGeom>
          <a:noFill/>
        </p:spPr>
        <p:txBody>
          <a:bodyPr wrap="square" rtlCol="0">
            <a:spAutoFit/>
          </a:bodyPr>
          <a:lstStyle/>
          <a:p>
            <a:pPr algn="ctr"/>
            <a:r>
              <a:rPr lang="fr-MC" sz="2400" b="1" dirty="0" smtClean="0">
                <a:solidFill>
                  <a:srgbClr val="7030A0"/>
                </a:solidFill>
              </a:rPr>
              <a:t>X</a:t>
            </a:r>
            <a:endParaRPr lang="fr-FR" sz="2400" b="1" dirty="0">
              <a:solidFill>
                <a:srgbClr val="7030A0"/>
              </a:solidFill>
            </a:endParaRPr>
          </a:p>
        </p:txBody>
      </p:sp>
      <p:sp>
        <p:nvSpPr>
          <p:cNvPr id="31" name="Accolade fermante 30"/>
          <p:cNvSpPr/>
          <p:nvPr/>
        </p:nvSpPr>
        <p:spPr>
          <a:xfrm>
            <a:off x="4643438" y="2351103"/>
            <a:ext cx="642942" cy="4000528"/>
          </a:xfrm>
          <a:prstGeom prst="rightBrace">
            <a:avLst/>
          </a:prstGeom>
          <a:ln w="28575">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2" name="ZoneTexte 31"/>
          <p:cNvSpPr txBox="1"/>
          <p:nvPr/>
        </p:nvSpPr>
        <p:spPr>
          <a:xfrm>
            <a:off x="5143504" y="4104016"/>
            <a:ext cx="571472" cy="461665"/>
          </a:xfrm>
          <a:prstGeom prst="rect">
            <a:avLst/>
          </a:prstGeom>
          <a:noFill/>
        </p:spPr>
        <p:txBody>
          <a:bodyPr wrap="square" rtlCol="0">
            <a:spAutoFit/>
          </a:bodyPr>
          <a:lstStyle/>
          <a:p>
            <a:pPr algn="ctr"/>
            <a:r>
              <a:rPr lang="fr-MC" sz="2400" b="1" dirty="0" smtClean="0">
                <a:solidFill>
                  <a:srgbClr val="00B050"/>
                </a:solidFill>
              </a:rPr>
              <a:t>Y</a:t>
            </a:r>
            <a:endParaRPr lang="fr-FR" sz="2400" b="1" dirty="0">
              <a:solidFill>
                <a:srgbClr val="00B050"/>
              </a:solidFill>
            </a:endParaRPr>
          </a:p>
        </p:txBody>
      </p:sp>
      <p:graphicFrame>
        <p:nvGraphicFramePr>
          <p:cNvPr id="33" name="Objet 32"/>
          <p:cNvGraphicFramePr>
            <a:graphicFrameLocks noChangeAspect="1"/>
          </p:cNvGraphicFramePr>
          <p:nvPr/>
        </p:nvGraphicFramePr>
        <p:xfrm>
          <a:off x="5572132" y="3208359"/>
          <a:ext cx="3429024" cy="2357454"/>
        </p:xfrm>
        <a:graphic>
          <a:graphicData uri="http://schemas.openxmlformats.org/presentationml/2006/ole">
            <p:oleObj spid="_x0000_s384001" name="Équation" r:id="rId3" imgW="1600200" imgH="914400" progId="Equation.3">
              <p:embed/>
            </p:oleObj>
          </a:graphicData>
        </a:graphic>
      </p:graphicFrame>
    </p:spTree>
    <p:extLst>
      <p:ext uri="{BB962C8B-B14F-4D97-AF65-F5344CB8AC3E}">
        <p14:creationId xmlns="" xmlns:p14="http://schemas.microsoft.com/office/powerpoint/2010/main" val="942055191"/>
      </p:ext>
    </p:extLst>
  </p:cSld>
  <p:clrMapOvr>
    <a:masterClrMapping/>
  </p:clrMapOvr>
  <p:transition advTm="15000"/>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59</a:t>
            </a:fld>
            <a:endParaRPr lang="fr-FR"/>
          </a:p>
        </p:txBody>
      </p:sp>
      <p:sp>
        <p:nvSpPr>
          <p:cNvPr id="3" name="ZoneTexte 2"/>
          <p:cNvSpPr txBox="1"/>
          <p:nvPr/>
        </p:nvSpPr>
        <p:spPr>
          <a:xfrm>
            <a:off x="0" y="1714488"/>
            <a:ext cx="9144000" cy="461665"/>
          </a:xfrm>
          <a:prstGeom prst="rect">
            <a:avLst/>
          </a:prstGeom>
          <a:noFill/>
        </p:spPr>
        <p:txBody>
          <a:bodyPr wrap="square" rtlCol="0">
            <a:spAutoFit/>
          </a:bodyPr>
          <a:lstStyle/>
          <a:p>
            <a:r>
              <a:rPr lang="fr-FR" sz="2400" dirty="0">
                <a:solidFill>
                  <a:srgbClr val="7030A0"/>
                </a:solidFill>
              </a:rPr>
              <a:t>Soit à calculer la capacité </a:t>
            </a:r>
            <a:r>
              <a:rPr lang="fr-FR" sz="2400" dirty="0" smtClean="0">
                <a:solidFill>
                  <a:srgbClr val="7030A0"/>
                </a:solidFill>
              </a:rPr>
              <a:t>du canal discret suivant  </a:t>
            </a:r>
            <a:r>
              <a:rPr lang="fr-FR" sz="2400" dirty="0">
                <a:solidFill>
                  <a:srgbClr val="7030A0"/>
                </a:solidFill>
              </a:rPr>
              <a:t>: </a:t>
            </a:r>
          </a:p>
        </p:txBody>
      </p:sp>
      <p:cxnSp>
        <p:nvCxnSpPr>
          <p:cNvPr id="4" name="Connecteur droit avec flèche 3"/>
          <p:cNvCxnSpPr/>
          <p:nvPr/>
        </p:nvCxnSpPr>
        <p:spPr>
          <a:xfrm>
            <a:off x="2962268" y="3286124"/>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 name="Connecteur droit avec flèche 4"/>
          <p:cNvCxnSpPr/>
          <p:nvPr/>
        </p:nvCxnSpPr>
        <p:spPr>
          <a:xfrm>
            <a:off x="2962268" y="6070618"/>
            <a:ext cx="335758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 name="Connecteur droit avec flèche 5"/>
          <p:cNvCxnSpPr/>
          <p:nvPr/>
        </p:nvCxnSpPr>
        <p:spPr>
          <a:xfrm flipV="1">
            <a:off x="3000364" y="3357562"/>
            <a:ext cx="3248052" cy="2643206"/>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cxnSp>
        <p:nvCxnSpPr>
          <p:cNvPr id="7" name="Connecteur droit avec flèche 6"/>
          <p:cNvCxnSpPr/>
          <p:nvPr/>
        </p:nvCxnSpPr>
        <p:spPr>
          <a:xfrm>
            <a:off x="2962268" y="3286124"/>
            <a:ext cx="3324244" cy="2714644"/>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8" name="AutoShape 5"/>
          <p:cNvSpPr>
            <a:spLocks/>
          </p:cNvSpPr>
          <p:nvPr/>
        </p:nvSpPr>
        <p:spPr bwMode="auto">
          <a:xfrm>
            <a:off x="1033442" y="3071810"/>
            <a:ext cx="323848" cy="3143272"/>
          </a:xfrm>
          <a:prstGeom prst="leftBrace">
            <a:avLst>
              <a:gd name="adj1" fmla="val 76136"/>
              <a:gd name="adj2" fmla="val 50000"/>
            </a:avLst>
          </a:prstGeom>
          <a:noFill/>
          <a:ln w="28575">
            <a:solidFill>
              <a:srgbClr val="00206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 name="Text Box 6"/>
          <p:cNvSpPr txBox="1">
            <a:spLocks noChangeArrowheads="1"/>
          </p:cNvSpPr>
          <p:nvPr/>
        </p:nvSpPr>
        <p:spPr bwMode="auto">
          <a:xfrm>
            <a:off x="533376" y="4337060"/>
            <a:ext cx="681037" cy="520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X</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Text Box 8"/>
          <p:cNvSpPr txBox="1">
            <a:spLocks noChangeArrowheads="1"/>
          </p:cNvSpPr>
          <p:nvPr/>
        </p:nvSpPr>
        <p:spPr bwMode="auto">
          <a:xfrm>
            <a:off x="1176318" y="5715016"/>
            <a:ext cx="1857388"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P(X=1)=1-p</a:t>
            </a:r>
            <a:r>
              <a:rPr kumimoji="0" lang="fr-MC" sz="2400" b="1" i="0" u="none" strike="noStrike" cap="none" normalizeH="0" baseline="-25000" dirty="0" smtClean="0">
                <a:ln>
                  <a:noFill/>
                </a:ln>
                <a:solidFill>
                  <a:srgbClr val="002060"/>
                </a:solidFill>
                <a:effectLst/>
                <a:latin typeface="Calibri" pitchFamily="34" charset="0"/>
                <a:ea typeface="Arial" pitchFamily="34" charset="0"/>
                <a:cs typeface="Arial" pitchFamily="34" charset="0"/>
              </a:rPr>
              <a:t>0</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11" name="Text Box 8"/>
          <p:cNvSpPr txBox="1">
            <a:spLocks noChangeArrowheads="1"/>
          </p:cNvSpPr>
          <p:nvPr/>
        </p:nvSpPr>
        <p:spPr bwMode="auto">
          <a:xfrm>
            <a:off x="1319194" y="2928934"/>
            <a:ext cx="1857388" cy="642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2060"/>
                </a:solidFill>
                <a:effectLst/>
                <a:latin typeface="Calibri" pitchFamily="34" charset="0"/>
                <a:ea typeface="Arial" pitchFamily="34" charset="0"/>
                <a:cs typeface="Arial" pitchFamily="34" charset="0"/>
              </a:rPr>
              <a:t>P(X=0)=p</a:t>
            </a:r>
            <a:r>
              <a:rPr kumimoji="0" lang="fr-MC" sz="2400" b="1" i="0" u="none" strike="noStrike" cap="none" normalizeH="0" baseline="-25000" dirty="0" smtClean="0">
                <a:ln>
                  <a:noFill/>
                </a:ln>
                <a:solidFill>
                  <a:srgbClr val="002060"/>
                </a:solidFill>
                <a:effectLst/>
                <a:latin typeface="Calibri" pitchFamily="34" charset="0"/>
                <a:ea typeface="Arial" pitchFamily="34" charset="0"/>
                <a:cs typeface="Arial" pitchFamily="34" charset="0"/>
              </a:rPr>
              <a:t>0</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12" name="Text Box 9"/>
          <p:cNvSpPr txBox="1">
            <a:spLocks noChangeArrowheads="1"/>
          </p:cNvSpPr>
          <p:nvPr/>
        </p:nvSpPr>
        <p:spPr bwMode="auto">
          <a:xfrm>
            <a:off x="7572396" y="3857628"/>
            <a:ext cx="823914" cy="59531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Y</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AutoShape 10"/>
          <p:cNvSpPr>
            <a:spLocks/>
          </p:cNvSpPr>
          <p:nvPr/>
        </p:nvSpPr>
        <p:spPr bwMode="auto">
          <a:xfrm>
            <a:off x="7215206" y="3143248"/>
            <a:ext cx="590557" cy="3143272"/>
          </a:xfrm>
          <a:prstGeom prst="rightBrace">
            <a:avLst>
              <a:gd name="adj1" fmla="val 34184"/>
              <a:gd name="adj2" fmla="val 50000"/>
            </a:avLst>
          </a:prstGeom>
          <a:noFill/>
          <a:ln w="28575">
            <a:solidFill>
              <a:srgbClr val="00B05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 name="Text Box 11"/>
          <p:cNvSpPr txBox="1">
            <a:spLocks noChangeArrowheads="1"/>
          </p:cNvSpPr>
          <p:nvPr/>
        </p:nvSpPr>
        <p:spPr bwMode="auto">
          <a:xfrm>
            <a:off x="6248416" y="3000372"/>
            <a:ext cx="200026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P(Y=0)</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15" name="Text Box 12"/>
          <p:cNvSpPr txBox="1">
            <a:spLocks noChangeArrowheads="1"/>
          </p:cNvSpPr>
          <p:nvPr/>
        </p:nvSpPr>
        <p:spPr bwMode="auto">
          <a:xfrm>
            <a:off x="6248416" y="5786454"/>
            <a:ext cx="1857388" cy="4286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P(Y=1)</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16" name="Text Box 13"/>
          <p:cNvSpPr txBox="1">
            <a:spLocks noChangeArrowheads="1"/>
          </p:cNvSpPr>
          <p:nvPr/>
        </p:nvSpPr>
        <p:spPr bwMode="auto">
          <a:xfrm>
            <a:off x="3929058" y="4714884"/>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Text Box 14"/>
          <p:cNvSpPr txBox="1">
            <a:spLocks noChangeArrowheads="1"/>
          </p:cNvSpPr>
          <p:nvPr/>
        </p:nvSpPr>
        <p:spPr bwMode="auto">
          <a:xfrm>
            <a:off x="4605342" y="5643578"/>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lang="fr-MC" sz="2400" b="1" dirty="0" smtClean="0">
                <a:solidFill>
                  <a:srgbClr val="C00000"/>
                </a:solidFill>
                <a:latin typeface="Calibri" pitchFamily="34" charset="0"/>
                <a:ea typeface="Arial" pitchFamily="34" charset="0"/>
                <a:cs typeface="Arial" pitchFamily="34" charset="0"/>
              </a:rPr>
              <a:t>1-p-p</a:t>
            </a:r>
            <a:r>
              <a:rPr lang="fr-MC" sz="2400" b="1" baseline="-25000" dirty="0" smtClean="0">
                <a:solidFill>
                  <a:srgbClr val="C00000"/>
                </a:solidFill>
                <a:latin typeface="Calibri" pitchFamily="34" charset="0"/>
                <a:ea typeface="Arial" pitchFamily="34" charset="0"/>
                <a:cs typeface="Arial" pitchFamily="34" charset="0"/>
              </a:rPr>
              <a:t>1</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Text Box 14"/>
          <p:cNvSpPr txBox="1">
            <a:spLocks noChangeArrowheads="1"/>
          </p:cNvSpPr>
          <p:nvPr/>
        </p:nvSpPr>
        <p:spPr bwMode="auto">
          <a:xfrm>
            <a:off x="4676780" y="2857496"/>
            <a:ext cx="104775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1-p-p</a:t>
            </a:r>
            <a:r>
              <a:rPr kumimoji="0" lang="fr-MC" sz="2400" b="1" i="0" u="none" strike="noStrike" cap="none" normalizeH="0" baseline="-25000" dirty="0" smtClean="0">
                <a:ln>
                  <a:noFill/>
                </a:ln>
                <a:solidFill>
                  <a:srgbClr val="C00000"/>
                </a:solidFill>
                <a:effectLst/>
                <a:latin typeface="Calibri" pitchFamily="34" charset="0"/>
                <a:ea typeface="Arial" pitchFamily="34" charset="0"/>
                <a:cs typeface="Arial" pitchFamily="34" charset="0"/>
              </a:rPr>
              <a:t>1</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19" name="Text Box 13"/>
          <p:cNvSpPr txBox="1">
            <a:spLocks noChangeArrowheads="1"/>
          </p:cNvSpPr>
          <p:nvPr/>
        </p:nvSpPr>
        <p:spPr bwMode="auto">
          <a:xfrm>
            <a:off x="3971924" y="3784608"/>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3" name="Connecteur droit avec flèche 22"/>
          <p:cNvCxnSpPr/>
          <p:nvPr/>
        </p:nvCxnSpPr>
        <p:spPr>
          <a:xfrm>
            <a:off x="3000364" y="3286124"/>
            <a:ext cx="3071834" cy="1357322"/>
          </a:xfrm>
          <a:prstGeom prst="straightConnector1">
            <a:avLst/>
          </a:prstGeom>
          <a:ln w="28575">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a:stCxn id="10" idx="3"/>
          </p:cNvCxnSpPr>
          <p:nvPr/>
        </p:nvCxnSpPr>
        <p:spPr>
          <a:xfrm flipV="1">
            <a:off x="3033706" y="4714884"/>
            <a:ext cx="3038492" cy="1321603"/>
          </a:xfrm>
          <a:prstGeom prst="straightConnector1">
            <a:avLst/>
          </a:prstGeom>
          <a:ln w="28575">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27" name="Text Box 11"/>
          <p:cNvSpPr txBox="1">
            <a:spLocks noChangeArrowheads="1"/>
          </p:cNvSpPr>
          <p:nvPr/>
        </p:nvSpPr>
        <p:spPr bwMode="auto">
          <a:xfrm>
            <a:off x="6215074" y="4357694"/>
            <a:ext cx="2000264" cy="5715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00B050"/>
                </a:solidFill>
                <a:effectLst/>
                <a:latin typeface="Calibri" pitchFamily="34" charset="0"/>
                <a:ea typeface="Arial" pitchFamily="34" charset="0"/>
                <a:cs typeface="Arial" pitchFamily="34" charset="0"/>
              </a:rPr>
              <a:t>P(Y=e)</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8" name="Text Box 13"/>
          <p:cNvSpPr txBox="1">
            <a:spLocks noChangeArrowheads="1"/>
          </p:cNvSpPr>
          <p:nvPr/>
        </p:nvSpPr>
        <p:spPr bwMode="auto">
          <a:xfrm>
            <a:off x="4614866" y="3641732"/>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r>
              <a:rPr kumimoji="0" lang="fr-MC" sz="2400" b="1" i="0" u="none" strike="noStrike" cap="none" normalizeH="0" baseline="-25000" dirty="0" smtClean="0">
                <a:ln>
                  <a:noFill/>
                </a:ln>
                <a:solidFill>
                  <a:srgbClr val="C00000"/>
                </a:solidFill>
                <a:effectLst/>
                <a:latin typeface="Calibri" pitchFamily="34" charset="0"/>
                <a:ea typeface="Arial" pitchFamily="34" charset="0"/>
                <a:cs typeface="Arial" pitchFamily="34" charset="0"/>
              </a:rPr>
              <a:t>1</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29" name="Text Box 13"/>
          <p:cNvSpPr txBox="1">
            <a:spLocks noChangeArrowheads="1"/>
          </p:cNvSpPr>
          <p:nvPr/>
        </p:nvSpPr>
        <p:spPr bwMode="auto">
          <a:xfrm>
            <a:off x="4643438" y="5141930"/>
            <a:ext cx="742952" cy="501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MC" sz="2400" b="1" i="0" u="none" strike="noStrike" cap="none" normalizeH="0" baseline="0" dirty="0" smtClean="0">
                <a:ln>
                  <a:noFill/>
                </a:ln>
                <a:solidFill>
                  <a:srgbClr val="C00000"/>
                </a:solidFill>
                <a:effectLst/>
                <a:latin typeface="Calibri" pitchFamily="34" charset="0"/>
                <a:ea typeface="Arial" pitchFamily="34" charset="0"/>
                <a:cs typeface="Arial" pitchFamily="34" charset="0"/>
              </a:rPr>
              <a:t>p</a:t>
            </a:r>
            <a:r>
              <a:rPr kumimoji="0" lang="fr-MC" sz="2400" b="1" i="0" u="none" strike="noStrike" cap="none" normalizeH="0" baseline="-25000" dirty="0" smtClean="0">
                <a:ln>
                  <a:noFill/>
                </a:ln>
                <a:solidFill>
                  <a:srgbClr val="C00000"/>
                </a:solidFill>
                <a:effectLst/>
                <a:latin typeface="Calibri" pitchFamily="34" charset="0"/>
                <a:ea typeface="Arial" pitchFamily="34" charset="0"/>
                <a:cs typeface="Arial" pitchFamily="34" charset="0"/>
              </a:rPr>
              <a:t>1</a:t>
            </a:r>
            <a:endParaRPr kumimoji="0" lang="fr-FR" sz="2400" b="0" i="0" u="none" strike="noStrike" cap="none" normalizeH="0" baseline="-25000" dirty="0" smtClean="0">
              <a:ln>
                <a:noFill/>
              </a:ln>
              <a:solidFill>
                <a:schemeClr val="tx1"/>
              </a:solidFill>
              <a:effectLst/>
              <a:latin typeface="Arial" pitchFamily="34" charset="0"/>
              <a:cs typeface="Arial" pitchFamily="34" charset="0"/>
            </a:endParaRPr>
          </a:p>
        </p:txBody>
      </p:sp>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MODELISATION D’UN CANAL DISCRET</a:t>
            </a:r>
          </a:p>
        </p:txBody>
      </p:sp>
      <p:sp>
        <p:nvSpPr>
          <p:cNvPr id="31" name="ZoneTexte 30"/>
          <p:cNvSpPr txBox="1"/>
          <p:nvPr/>
        </p:nvSpPr>
        <p:spPr>
          <a:xfrm>
            <a:off x="0" y="642918"/>
            <a:ext cx="9144000" cy="800219"/>
          </a:xfrm>
          <a:prstGeom prst="rect">
            <a:avLst/>
          </a:prstGeom>
          <a:noFill/>
        </p:spPr>
        <p:txBody>
          <a:bodyPr wrap="square" rtlCol="0">
            <a:spAutoFit/>
          </a:bodyPr>
          <a:lstStyle/>
          <a:p>
            <a:pPr algn="ctr"/>
            <a:r>
              <a:rPr lang="fr-FR" sz="2800" b="1" dirty="0">
                <a:solidFill>
                  <a:srgbClr val="0070C0"/>
                </a:solidFill>
              </a:rPr>
              <a:t>EXEMPLE DE CALCUL DE LA CAPACITE D’UN CANAL</a:t>
            </a:r>
          </a:p>
          <a:p>
            <a:pPr algn="ctr"/>
            <a:endParaRPr lang="fr-FR" dirty="0"/>
          </a:p>
        </p:txBody>
      </p:sp>
    </p:spTree>
  </p:cSld>
  <p:clrMapOvr>
    <a:masterClrMapping/>
  </p:clrMapOvr>
  <p:transition advTm="15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77" name="Rectangle 29"/>
          <p:cNvSpPr>
            <a:spLocks noChangeArrowheads="1"/>
          </p:cNvSpPr>
          <p:nvPr/>
        </p:nvSpPr>
        <p:spPr bwMode="auto">
          <a:xfrm>
            <a:off x="-571500" y="2057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28700" algn="l"/>
              </a:tabLst>
            </a:pPr>
            <a:endParaRPr kumimoji="0" lang="fr-FR" sz="1800" b="0" i="0" u="none" strike="noStrike" cap="none" normalizeH="0" baseline="0">
              <a:ln>
                <a:noFill/>
              </a:ln>
              <a:solidFill>
                <a:schemeClr val="tx1"/>
              </a:solidFill>
              <a:effectLst/>
              <a:latin typeface="Arial" pitchFamily="34" charset="0"/>
              <a:cs typeface="Arial" pitchFamily="34" charset="0"/>
            </a:endParaRPr>
          </a:p>
        </p:txBody>
      </p:sp>
      <p:sp>
        <p:nvSpPr>
          <p:cNvPr id="30" name="Espace réservé du numéro de diapositive 29"/>
          <p:cNvSpPr>
            <a:spLocks noGrp="1"/>
          </p:cNvSpPr>
          <p:nvPr>
            <p:ph type="sldNum" sz="quarter" idx="12"/>
          </p:nvPr>
        </p:nvSpPr>
        <p:spPr/>
        <p:txBody>
          <a:bodyPr/>
          <a:lstStyle/>
          <a:p>
            <a:fld id="{F39E19B8-B707-45A9-818F-56E77DE860CA}" type="slidenum">
              <a:rPr lang="fr-FR" smtClean="0"/>
              <a:pPr/>
              <a:t>6</a:t>
            </a:fld>
            <a:endParaRPr lang="fr-FR" dirty="0"/>
          </a:p>
        </p:txBody>
      </p:sp>
      <p:sp>
        <p:nvSpPr>
          <p:cNvPr id="22" name="ZoneTexte 21"/>
          <p:cNvSpPr txBox="1"/>
          <p:nvPr/>
        </p:nvSpPr>
        <p:spPr>
          <a:xfrm>
            <a:off x="1285852" y="857232"/>
            <a:ext cx="5857916" cy="400110"/>
          </a:xfrm>
          <a:prstGeom prst="rect">
            <a:avLst/>
          </a:prstGeom>
          <a:noFill/>
        </p:spPr>
        <p:txBody>
          <a:bodyPr wrap="square" rtlCol="0">
            <a:spAutoFit/>
          </a:bodyPr>
          <a:lstStyle/>
          <a:p>
            <a:pPr algn="ctr"/>
            <a:r>
              <a:rPr lang="fr-FR" sz="2000" b="1" dirty="0">
                <a:solidFill>
                  <a:srgbClr val="7030A0"/>
                </a:solidFill>
              </a:rPr>
              <a:t>CANAL DISCRET vs CANAL CONTINU</a:t>
            </a:r>
          </a:p>
        </p:txBody>
      </p:sp>
      <p:sp>
        <p:nvSpPr>
          <p:cNvPr id="25" name="ZoneTexte 24"/>
          <p:cNvSpPr txBox="1"/>
          <p:nvPr/>
        </p:nvSpPr>
        <p:spPr>
          <a:xfrm>
            <a:off x="0" y="5300505"/>
            <a:ext cx="9144000" cy="1200329"/>
          </a:xfrm>
          <a:prstGeom prst="rect">
            <a:avLst/>
          </a:prstGeom>
          <a:noFill/>
        </p:spPr>
        <p:txBody>
          <a:bodyPr wrap="square" rtlCol="0">
            <a:spAutoFit/>
          </a:bodyPr>
          <a:lstStyle/>
          <a:p>
            <a:pPr algn="just">
              <a:buFont typeface="Arial" pitchFamily="34" charset="0"/>
              <a:buChar char="•"/>
            </a:pPr>
            <a:r>
              <a:rPr lang="fr-FR" sz="2400" b="1" dirty="0">
                <a:solidFill>
                  <a:srgbClr val="FF0000"/>
                </a:solidFill>
              </a:rPr>
              <a:t> Autrement dit, le canal discret comprend entre autres : le canal continu, les opérations de modulations numériques au niveau de l’émetteur et les opérations de démodulations au niveau du récepteur.</a:t>
            </a:r>
          </a:p>
        </p:txBody>
      </p:sp>
      <p:sp>
        <p:nvSpPr>
          <p:cNvPr id="17" name="ZoneTexte 16"/>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
        <p:nvSpPr>
          <p:cNvPr id="18" name="Text Box 2"/>
          <p:cNvSpPr txBox="1">
            <a:spLocks noChangeArrowheads="1"/>
          </p:cNvSpPr>
          <p:nvPr/>
        </p:nvSpPr>
        <p:spPr bwMode="auto">
          <a:xfrm>
            <a:off x="7286644" y="1571612"/>
            <a:ext cx="1857356" cy="98992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CH" sz="1400" b="1" dirty="0">
                <a:latin typeface="Arial" pitchFamily="34" charset="0"/>
                <a:ea typeface="Times New Roman" pitchFamily="18" charset="0"/>
                <a:cs typeface="Arial" pitchFamily="34" charset="0"/>
              </a:rPr>
              <a:t>Présence de bruits </a:t>
            </a:r>
            <a:r>
              <a:rPr lang="fr-CH" sz="1400" b="1">
                <a:latin typeface="Arial" pitchFamily="34" charset="0"/>
                <a:ea typeface="Times New Roman" pitchFamily="18" charset="0"/>
                <a:cs typeface="Arial" pitchFamily="34" charset="0"/>
              </a:rPr>
              <a:t>et interférences</a:t>
            </a:r>
            <a:endParaRPr lang="fr-CH" sz="1400" b="1" dirty="0">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fr-CH" sz="1400" b="1" i="0" u="none" strike="noStrike" cap="none" normalizeH="0" baseline="0" dirty="0">
                <a:ln>
                  <a:noFill/>
                </a:ln>
                <a:solidFill>
                  <a:schemeClr val="tx1"/>
                </a:solidFill>
                <a:effectLst/>
                <a:latin typeface="Arial" pitchFamily="34" charset="0"/>
                <a:cs typeface="Arial" pitchFamily="34" charset="0"/>
              </a:rPr>
              <a:t>Certains bits changent</a:t>
            </a:r>
            <a:endParaRPr kumimoji="0" lang="fr-CH" sz="1400" b="0" i="0" u="none" strike="noStrike" cap="none" normalizeH="0" baseline="0" dirty="0">
              <a:ln>
                <a:noFill/>
              </a:ln>
              <a:solidFill>
                <a:schemeClr val="tx1"/>
              </a:solidFill>
              <a:effectLst/>
              <a:latin typeface="Arial" pitchFamily="34" charset="0"/>
              <a:cs typeface="Arial" pitchFamily="34" charset="0"/>
            </a:endParaRPr>
          </a:p>
        </p:txBody>
      </p:sp>
      <p:pic>
        <p:nvPicPr>
          <p:cNvPr id="19" name="Picture 2"/>
          <p:cNvPicPr>
            <a:picLocks noChangeAspect="1" noChangeArrowheads="1"/>
          </p:cNvPicPr>
          <p:nvPr/>
        </p:nvPicPr>
        <p:blipFill>
          <a:blip r:embed="rId2"/>
          <a:srcRect/>
          <a:stretch>
            <a:fillRect/>
          </a:stretch>
        </p:blipFill>
        <p:spPr bwMode="auto">
          <a:xfrm>
            <a:off x="714348" y="1428736"/>
            <a:ext cx="6543675" cy="3514725"/>
          </a:xfrm>
          <a:prstGeom prst="rect">
            <a:avLst/>
          </a:prstGeom>
          <a:noFill/>
          <a:ln w="9525">
            <a:noFill/>
            <a:miter lim="800000"/>
            <a:headEnd/>
            <a:tailEnd/>
          </a:ln>
          <a:effectLst/>
        </p:spPr>
      </p:pic>
      <p:sp>
        <p:nvSpPr>
          <p:cNvPr id="24" name="Text Box 9"/>
          <p:cNvSpPr txBox="1">
            <a:spLocks noChangeArrowheads="1"/>
          </p:cNvSpPr>
          <p:nvPr/>
        </p:nvSpPr>
        <p:spPr bwMode="auto">
          <a:xfrm>
            <a:off x="3071802" y="1714488"/>
            <a:ext cx="1500198" cy="459244"/>
          </a:xfrm>
          <a:prstGeom prst="rect">
            <a:avLst/>
          </a:prstGeom>
          <a:noFill/>
          <a:ln w="9525">
            <a:noFill/>
            <a:miter lim="800000"/>
            <a:headEnd/>
            <a:tailEnd/>
          </a:ln>
        </p:spPr>
        <p:txBody>
          <a:bodyPr vert="horz" wrap="square" lIns="63094" tIns="31547" rIns="63094" bIns="31547"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H" sz="2000" b="1" i="0" u="none" strike="noStrike" cap="none" normalizeH="0" baseline="0" dirty="0">
                <a:ln>
                  <a:noFill/>
                </a:ln>
                <a:solidFill>
                  <a:srgbClr val="C00000"/>
                </a:solidFill>
                <a:effectLst/>
                <a:latin typeface="Arial" pitchFamily="34" charset="0"/>
                <a:ea typeface="Times New Roman" pitchFamily="18" charset="0"/>
                <a:cs typeface="Times New Roman" pitchFamily="18" charset="0"/>
              </a:rPr>
              <a:t>x</a:t>
            </a:r>
            <a:r>
              <a:rPr kumimoji="0" lang="fr-CH" sz="2000" b="1" i="0" u="none" strike="noStrike" cap="none" normalizeH="0" baseline="-30000" dirty="0">
                <a:ln>
                  <a:noFill/>
                </a:ln>
                <a:solidFill>
                  <a:srgbClr val="C00000"/>
                </a:solidFill>
                <a:effectLst/>
                <a:latin typeface="Arial" pitchFamily="34" charset="0"/>
                <a:ea typeface="Times New Roman" pitchFamily="18" charset="0"/>
                <a:cs typeface="Times New Roman" pitchFamily="18" charset="0"/>
              </a:rPr>
              <a:t>1</a:t>
            </a:r>
            <a:r>
              <a:rPr kumimoji="0" lang="fr-CH" sz="2000" b="1" i="0" u="none" strike="noStrike" cap="none" normalizeH="0" baseline="0" dirty="0">
                <a:ln>
                  <a:noFill/>
                </a:ln>
                <a:solidFill>
                  <a:srgbClr val="C00000"/>
                </a:solidFill>
                <a:effectLst/>
                <a:latin typeface="Arial" pitchFamily="34" charset="0"/>
                <a:ea typeface="Times New Roman" pitchFamily="18" charset="0"/>
                <a:cs typeface="Times New Roman" pitchFamily="18" charset="0"/>
              </a:rPr>
              <a:t>x </a:t>
            </a:r>
            <a:r>
              <a:rPr kumimoji="0" lang="fr-CH" sz="2000" b="1" i="0" u="none" strike="noStrike" cap="none" normalizeH="0" baseline="-30000" dirty="0">
                <a:ln>
                  <a:noFill/>
                </a:ln>
                <a:solidFill>
                  <a:srgbClr val="C00000"/>
                </a:solidFill>
                <a:effectLst/>
                <a:latin typeface="Arial" pitchFamily="34" charset="0"/>
                <a:ea typeface="Times New Roman" pitchFamily="18" charset="0"/>
                <a:cs typeface="Times New Roman" pitchFamily="18" charset="0"/>
              </a:rPr>
              <a:t>2</a:t>
            </a:r>
            <a:r>
              <a:rPr kumimoji="0" lang="fr-CH" sz="2000" b="1" i="0" u="none" strike="noStrike" cap="none" normalizeH="0" baseline="0" dirty="0">
                <a:ln>
                  <a:noFill/>
                </a:ln>
                <a:solidFill>
                  <a:srgbClr val="C00000"/>
                </a:solidFill>
                <a:effectLst/>
                <a:latin typeface="Arial" pitchFamily="34" charset="0"/>
                <a:ea typeface="Times New Roman" pitchFamily="18" charset="0"/>
                <a:cs typeface="Times New Roman" pitchFamily="18" charset="0"/>
              </a:rPr>
              <a:t>…</a:t>
            </a:r>
            <a:r>
              <a:rPr kumimoji="0" lang="fr-CH" sz="2000" b="1" i="0" u="none" strike="noStrike" cap="none" normalizeH="0" baseline="0" dirty="0" err="1">
                <a:ln>
                  <a:noFill/>
                </a:ln>
                <a:solidFill>
                  <a:srgbClr val="C00000"/>
                </a:solidFill>
                <a:effectLst/>
                <a:latin typeface="Arial" pitchFamily="34" charset="0"/>
                <a:ea typeface="Times New Roman" pitchFamily="18" charset="0"/>
                <a:cs typeface="Times New Roman" pitchFamily="18" charset="0"/>
              </a:rPr>
              <a:t>x</a:t>
            </a:r>
            <a:r>
              <a:rPr kumimoji="0" lang="fr-CH" sz="2000" b="1" i="0" u="none" strike="noStrike" cap="none" normalizeH="0" baseline="-30000" dirty="0" err="1">
                <a:ln>
                  <a:noFill/>
                </a:ln>
                <a:solidFill>
                  <a:srgbClr val="C00000"/>
                </a:solidFill>
                <a:effectLst/>
                <a:latin typeface="Arial" pitchFamily="34" charset="0"/>
                <a:ea typeface="Times New Roman" pitchFamily="18" charset="0"/>
                <a:cs typeface="Times New Roman" pitchFamily="18" charset="0"/>
              </a:rPr>
              <a:t>n</a:t>
            </a:r>
            <a:endParaRPr kumimoji="0" lang="fr-CH" sz="2000" b="0" i="0" u="none" strike="noStrike" cap="none" normalizeH="0" baseline="0" dirty="0">
              <a:ln>
                <a:noFill/>
              </a:ln>
              <a:solidFill>
                <a:srgbClr val="C00000"/>
              </a:solidFill>
              <a:effectLst/>
              <a:latin typeface="Arial" pitchFamily="34" charset="0"/>
              <a:cs typeface="Arial" pitchFamily="34" charset="0"/>
            </a:endParaRPr>
          </a:p>
        </p:txBody>
      </p:sp>
      <p:sp>
        <p:nvSpPr>
          <p:cNvPr id="26" name="Text Box 9"/>
          <p:cNvSpPr txBox="1">
            <a:spLocks noChangeArrowheads="1"/>
          </p:cNvSpPr>
          <p:nvPr/>
        </p:nvSpPr>
        <p:spPr bwMode="auto">
          <a:xfrm>
            <a:off x="3143240" y="3429000"/>
            <a:ext cx="1509722" cy="459244"/>
          </a:xfrm>
          <a:prstGeom prst="rect">
            <a:avLst/>
          </a:prstGeom>
          <a:noFill/>
          <a:ln w="9525">
            <a:noFill/>
            <a:miter lim="800000"/>
            <a:headEnd/>
            <a:tailEnd/>
          </a:ln>
        </p:spPr>
        <p:txBody>
          <a:bodyPr vert="horz" wrap="square" lIns="63094" tIns="31547" rIns="63094" bIns="31547"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fr-CH" sz="2000" b="1" dirty="0">
                <a:solidFill>
                  <a:schemeClr val="accent3">
                    <a:lumMod val="50000"/>
                  </a:schemeClr>
                </a:solidFill>
                <a:latin typeface="Arial" pitchFamily="34" charset="0"/>
                <a:ea typeface="Times New Roman" pitchFamily="18" charset="0"/>
                <a:cs typeface="Times New Roman" pitchFamily="18" charset="0"/>
              </a:rPr>
              <a:t>Y</a:t>
            </a:r>
            <a:r>
              <a:rPr kumimoji="0" lang="fr-CH" sz="2000" b="1" i="0" u="none" strike="noStrike" cap="none" normalizeH="0" baseline="-30000" dirty="0">
                <a:ln>
                  <a:noFill/>
                </a:ln>
                <a:solidFill>
                  <a:schemeClr val="accent3">
                    <a:lumMod val="50000"/>
                  </a:schemeClr>
                </a:solidFill>
                <a:effectLst/>
                <a:latin typeface="Arial" pitchFamily="34" charset="0"/>
                <a:ea typeface="Times New Roman" pitchFamily="18" charset="0"/>
                <a:cs typeface="Times New Roman" pitchFamily="18" charset="0"/>
              </a:rPr>
              <a:t>1</a:t>
            </a:r>
            <a:r>
              <a:rPr lang="fr-CH" sz="2000" b="1" dirty="0">
                <a:solidFill>
                  <a:schemeClr val="accent3">
                    <a:lumMod val="50000"/>
                  </a:schemeClr>
                </a:solidFill>
                <a:latin typeface="Arial" pitchFamily="34" charset="0"/>
                <a:ea typeface="Times New Roman" pitchFamily="18" charset="0"/>
                <a:cs typeface="Times New Roman" pitchFamily="18" charset="0"/>
              </a:rPr>
              <a:t>Y</a:t>
            </a:r>
            <a:r>
              <a:rPr kumimoji="0" lang="fr-CH" sz="2000" b="1" i="0" u="none" strike="noStrike" cap="none" normalizeH="0" baseline="-30000" dirty="0">
                <a:ln>
                  <a:noFill/>
                </a:ln>
                <a:solidFill>
                  <a:schemeClr val="accent3">
                    <a:lumMod val="50000"/>
                  </a:schemeClr>
                </a:solidFill>
                <a:effectLst/>
                <a:latin typeface="Arial" pitchFamily="34" charset="0"/>
                <a:ea typeface="Times New Roman" pitchFamily="18" charset="0"/>
                <a:cs typeface="Times New Roman" pitchFamily="18" charset="0"/>
              </a:rPr>
              <a:t>2</a:t>
            </a:r>
            <a:r>
              <a:rPr kumimoji="0" lang="fr-CH" sz="2000" b="1" i="0" u="none" strike="noStrike" cap="none" normalizeH="0" baseline="0" dirty="0">
                <a:ln>
                  <a:noFill/>
                </a:ln>
                <a:solidFill>
                  <a:schemeClr val="accent3">
                    <a:lumMod val="50000"/>
                  </a:schemeClr>
                </a:solidFill>
                <a:effectLst/>
                <a:latin typeface="Arial" pitchFamily="34" charset="0"/>
                <a:ea typeface="Times New Roman" pitchFamily="18" charset="0"/>
                <a:cs typeface="Times New Roman" pitchFamily="18" charset="0"/>
              </a:rPr>
              <a:t>…</a:t>
            </a:r>
            <a:r>
              <a:rPr lang="fr-CH" sz="2000" b="1" dirty="0" err="1">
                <a:solidFill>
                  <a:schemeClr val="accent3">
                    <a:lumMod val="50000"/>
                  </a:schemeClr>
                </a:solidFill>
                <a:latin typeface="Arial" pitchFamily="34" charset="0"/>
                <a:ea typeface="Times New Roman" pitchFamily="18" charset="0"/>
                <a:cs typeface="Times New Roman" pitchFamily="18" charset="0"/>
              </a:rPr>
              <a:t>Y</a:t>
            </a:r>
            <a:r>
              <a:rPr lang="fr-CH" sz="2000" b="1" baseline="-30000" dirty="0" err="1">
                <a:solidFill>
                  <a:schemeClr val="accent3">
                    <a:lumMod val="50000"/>
                  </a:schemeClr>
                </a:solidFill>
                <a:latin typeface="Arial" pitchFamily="34" charset="0"/>
                <a:ea typeface="Times New Roman" pitchFamily="18" charset="0"/>
                <a:cs typeface="Times New Roman" pitchFamily="18" charset="0"/>
              </a:rPr>
              <a:t>m</a:t>
            </a:r>
            <a:endParaRPr kumimoji="0" lang="fr-CH" sz="2000" b="0" i="0" u="none" strike="noStrike" cap="none" normalizeH="0" baseline="0" dirty="0">
              <a:ln>
                <a:noFill/>
              </a:ln>
              <a:solidFill>
                <a:schemeClr val="accent3">
                  <a:lumMod val="50000"/>
                </a:schemeClr>
              </a:solidFill>
              <a:effectLst/>
              <a:latin typeface="Arial" pitchFamily="34" charset="0"/>
              <a:cs typeface="Arial" pitchFamily="34" charset="0"/>
            </a:endParaRPr>
          </a:p>
        </p:txBody>
      </p:sp>
      <p:sp>
        <p:nvSpPr>
          <p:cNvPr id="27" name="AutoShape 3"/>
          <p:cNvSpPr>
            <a:spLocks noChangeArrowheads="1"/>
          </p:cNvSpPr>
          <p:nvPr/>
        </p:nvSpPr>
        <p:spPr bwMode="auto">
          <a:xfrm rot="4576794">
            <a:off x="7367461" y="2422412"/>
            <a:ext cx="367736" cy="1222990"/>
          </a:xfrm>
          <a:prstGeom prst="lightningBol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2" name="ZoneTexte 11"/>
          <p:cNvSpPr txBox="1"/>
          <p:nvPr/>
        </p:nvSpPr>
        <p:spPr>
          <a:xfrm>
            <a:off x="642910" y="1785926"/>
            <a:ext cx="1285884" cy="369332"/>
          </a:xfrm>
          <a:prstGeom prst="rect">
            <a:avLst/>
          </a:prstGeom>
          <a:noFill/>
        </p:spPr>
        <p:txBody>
          <a:bodyPr wrap="square" rtlCol="0">
            <a:spAutoFit/>
          </a:bodyPr>
          <a:lstStyle/>
          <a:p>
            <a:r>
              <a:rPr lang="fr-FR" b="1" dirty="0">
                <a:solidFill>
                  <a:schemeClr val="accent2">
                    <a:lumMod val="75000"/>
                  </a:schemeClr>
                </a:solidFill>
              </a:rPr>
              <a:t>EMETTEUR</a:t>
            </a:r>
          </a:p>
        </p:txBody>
      </p:sp>
      <p:sp>
        <p:nvSpPr>
          <p:cNvPr id="13" name="ZoneTexte 12"/>
          <p:cNvSpPr txBox="1"/>
          <p:nvPr/>
        </p:nvSpPr>
        <p:spPr>
          <a:xfrm>
            <a:off x="714348" y="3500438"/>
            <a:ext cx="1285884" cy="369332"/>
          </a:xfrm>
          <a:prstGeom prst="rect">
            <a:avLst/>
          </a:prstGeom>
          <a:noFill/>
        </p:spPr>
        <p:txBody>
          <a:bodyPr wrap="square" rtlCol="0">
            <a:spAutoFit/>
          </a:bodyPr>
          <a:lstStyle/>
          <a:p>
            <a:r>
              <a:rPr lang="fr-FR" b="1" dirty="0">
                <a:solidFill>
                  <a:schemeClr val="tx2">
                    <a:lumMod val="60000"/>
                    <a:lumOff val="40000"/>
                  </a:schemeClr>
                </a:solidFill>
              </a:rPr>
              <a:t>RECEPTEUR</a:t>
            </a:r>
          </a:p>
        </p:txBody>
      </p:sp>
      <p:sp>
        <p:nvSpPr>
          <p:cNvPr id="14" name="Rectangle 13"/>
          <p:cNvSpPr/>
          <p:nvPr/>
        </p:nvSpPr>
        <p:spPr>
          <a:xfrm>
            <a:off x="714348" y="2155258"/>
            <a:ext cx="5286412" cy="857256"/>
          </a:xfrm>
          <a:prstGeom prst="rect">
            <a:avLst/>
          </a:prstGeom>
          <a:noFill/>
          <a:ln>
            <a:solidFill>
              <a:srgbClr val="C0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p:nvSpPr>
        <p:spPr>
          <a:xfrm>
            <a:off x="714348" y="3869770"/>
            <a:ext cx="5286412" cy="857256"/>
          </a:xfrm>
          <a:prstGeom prst="rect">
            <a:avLst/>
          </a:prstGeom>
          <a:noFill/>
          <a:ln>
            <a:solidFill>
              <a:srgbClr val="0070C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advTm="15000"/>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F39E19B8-B707-45A9-818F-56E77DE860CA}" type="slidenum">
              <a:rPr lang="fr-FR" smtClean="0"/>
              <a:pPr/>
              <a:t>60</a:t>
            </a:fld>
            <a:endParaRPr lang="fr-F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MC" sz="3600" b="1" dirty="0" smtClean="0">
                <a:solidFill>
                  <a:srgbClr val="C00000"/>
                </a:solidFill>
              </a:rPr>
              <a:t>CONCLUSION</a:t>
            </a:r>
            <a:endParaRPr lang="fr-FR" sz="3600" b="1" dirty="0">
              <a:solidFill>
                <a:srgbClr val="C00000"/>
              </a:solidFill>
            </a:endParaRPr>
          </a:p>
        </p:txBody>
      </p:sp>
      <p:sp>
        <p:nvSpPr>
          <p:cNvPr id="4" name="ZoneTexte 3"/>
          <p:cNvSpPr txBox="1"/>
          <p:nvPr/>
        </p:nvSpPr>
        <p:spPr>
          <a:xfrm>
            <a:off x="0" y="1000108"/>
            <a:ext cx="9144000" cy="5170646"/>
          </a:xfrm>
          <a:prstGeom prst="rect">
            <a:avLst/>
          </a:prstGeom>
          <a:noFill/>
        </p:spPr>
        <p:txBody>
          <a:bodyPr wrap="square" rtlCol="0">
            <a:spAutoFit/>
          </a:bodyPr>
          <a:lstStyle/>
          <a:p>
            <a:pPr algn="just">
              <a:buFont typeface="Wingdings" pitchFamily="2" charset="2"/>
              <a:buChar char="q"/>
            </a:pPr>
            <a:r>
              <a:rPr lang="fr-MC" dirty="0" smtClean="0"/>
              <a:t> </a:t>
            </a:r>
            <a:r>
              <a:rPr lang="fr-MC" sz="2200" dirty="0" smtClean="0">
                <a:solidFill>
                  <a:srgbClr val="002060"/>
                </a:solidFill>
                <a:latin typeface="Times New Roman" pitchFamily="18" charset="0"/>
                <a:cs typeface="Times New Roman" pitchFamily="18" charset="0"/>
              </a:rPr>
              <a:t>Après avoir compris et appris à modéliser les canaux discrets à l’aide des concepts stochastiques et à mesurer leurs capacités, nous devons maintenant apprendre à coder les données source afin de pouvoir détecter et corriger les probables erreurs dues à ces canaux.</a:t>
            </a:r>
          </a:p>
          <a:p>
            <a:pPr algn="just">
              <a:buFont typeface="Wingdings" pitchFamily="2" charset="2"/>
              <a:buChar char="q"/>
            </a:pPr>
            <a:endParaRPr lang="fr-MC" sz="2200" dirty="0" smtClean="0">
              <a:latin typeface="Times New Roman" pitchFamily="18" charset="0"/>
              <a:cs typeface="Times New Roman" pitchFamily="18" charset="0"/>
            </a:endParaRPr>
          </a:p>
          <a:p>
            <a:pPr algn="just">
              <a:buFont typeface="Wingdings" pitchFamily="2" charset="2"/>
              <a:buChar char="q"/>
            </a:pPr>
            <a:r>
              <a:rPr lang="fr-MC" sz="2200" dirty="0" smtClean="0">
                <a:latin typeface="Times New Roman" pitchFamily="18" charset="0"/>
                <a:cs typeface="Times New Roman" pitchFamily="18" charset="0"/>
              </a:rPr>
              <a:t> </a:t>
            </a:r>
            <a:r>
              <a:rPr lang="fr-MC" sz="2200" dirty="0" smtClean="0">
                <a:solidFill>
                  <a:srgbClr val="7030A0"/>
                </a:solidFill>
                <a:latin typeface="Times New Roman" pitchFamily="18" charset="0"/>
                <a:cs typeface="Times New Roman" pitchFamily="18" charset="0"/>
              </a:rPr>
              <a:t>Il s’agit bien sûr de codages correcteurs d’erreurs</a:t>
            </a:r>
          </a:p>
          <a:p>
            <a:pPr algn="just">
              <a:buFont typeface="Wingdings" pitchFamily="2" charset="2"/>
              <a:buChar char="q"/>
            </a:pPr>
            <a:endParaRPr lang="fr-MC" sz="2200" dirty="0" smtClean="0">
              <a:latin typeface="Times New Roman" pitchFamily="18" charset="0"/>
              <a:cs typeface="Times New Roman" pitchFamily="18" charset="0"/>
            </a:endParaRPr>
          </a:p>
          <a:p>
            <a:pPr algn="just">
              <a:buFont typeface="Wingdings" pitchFamily="2" charset="2"/>
              <a:buChar char="q"/>
            </a:pPr>
            <a:r>
              <a:rPr lang="fr-MC" sz="2200" dirty="0" smtClean="0">
                <a:latin typeface="Times New Roman" pitchFamily="18" charset="0"/>
                <a:cs typeface="Times New Roman" pitchFamily="18" charset="0"/>
              </a:rPr>
              <a:t> </a:t>
            </a:r>
            <a:r>
              <a:rPr lang="fr-MC" sz="2200" dirty="0" smtClean="0">
                <a:solidFill>
                  <a:srgbClr val="0070C0"/>
                </a:solidFill>
                <a:latin typeface="Times New Roman" pitchFamily="18" charset="0"/>
                <a:cs typeface="Times New Roman" pitchFamily="18" charset="0"/>
              </a:rPr>
              <a:t>Il en existe plusieurs familles de ces techniques</a:t>
            </a:r>
          </a:p>
          <a:p>
            <a:pPr algn="just">
              <a:buFont typeface="Wingdings" pitchFamily="2" charset="2"/>
              <a:buChar char="q"/>
            </a:pPr>
            <a:endParaRPr lang="fr-MC" sz="2200" dirty="0" smtClean="0">
              <a:latin typeface="Times New Roman" pitchFamily="18" charset="0"/>
              <a:cs typeface="Times New Roman" pitchFamily="18" charset="0"/>
            </a:endParaRPr>
          </a:p>
          <a:p>
            <a:pPr algn="just">
              <a:buFont typeface="Wingdings" pitchFamily="2" charset="2"/>
              <a:buChar char="q"/>
            </a:pPr>
            <a:r>
              <a:rPr lang="fr-MC" sz="2200" dirty="0" smtClean="0">
                <a:latin typeface="Times New Roman" pitchFamily="18" charset="0"/>
                <a:cs typeface="Times New Roman" pitchFamily="18" charset="0"/>
              </a:rPr>
              <a:t> </a:t>
            </a:r>
            <a:r>
              <a:rPr lang="fr-MC" sz="2200" dirty="0" smtClean="0">
                <a:solidFill>
                  <a:srgbClr val="00B050"/>
                </a:solidFill>
                <a:latin typeface="Times New Roman" pitchFamily="18" charset="0"/>
                <a:cs typeface="Times New Roman" pitchFamily="18" charset="0"/>
              </a:rPr>
              <a:t>Dans ce qui suit nous allons surtout nous intéresser aux codages canal dits FEC </a:t>
            </a:r>
            <a:r>
              <a:rPr lang="fr-FR" sz="2200" dirty="0" smtClean="0">
                <a:solidFill>
                  <a:srgbClr val="00B050"/>
                </a:solidFill>
                <a:latin typeface="Times New Roman" pitchFamily="18" charset="0"/>
                <a:cs typeface="Times New Roman" pitchFamily="18" charset="0"/>
              </a:rPr>
              <a:t>(</a:t>
            </a:r>
            <a:r>
              <a:rPr lang="fr-FR" sz="2200" b="1" dirty="0" err="1" smtClean="0">
                <a:solidFill>
                  <a:srgbClr val="00B050"/>
                </a:solidFill>
                <a:latin typeface="Times New Roman" pitchFamily="18" charset="0"/>
                <a:cs typeface="Times New Roman" pitchFamily="18" charset="0"/>
              </a:rPr>
              <a:t>Forward</a:t>
            </a:r>
            <a:r>
              <a:rPr lang="fr-FR" sz="2200" b="1" dirty="0" smtClean="0">
                <a:solidFill>
                  <a:srgbClr val="00B050"/>
                </a:solidFill>
                <a:latin typeface="Times New Roman" pitchFamily="18" charset="0"/>
                <a:cs typeface="Times New Roman" pitchFamily="18" charset="0"/>
              </a:rPr>
              <a:t> </a:t>
            </a:r>
            <a:r>
              <a:rPr lang="fr-FR" sz="2200" b="1" dirty="0" err="1" smtClean="0">
                <a:solidFill>
                  <a:srgbClr val="00B050"/>
                </a:solidFill>
                <a:latin typeface="Times New Roman" pitchFamily="18" charset="0"/>
                <a:cs typeface="Times New Roman" pitchFamily="18" charset="0"/>
              </a:rPr>
              <a:t>Error</a:t>
            </a:r>
            <a:r>
              <a:rPr lang="fr-FR" sz="2200" b="1" dirty="0" smtClean="0">
                <a:solidFill>
                  <a:srgbClr val="00B050"/>
                </a:solidFill>
                <a:latin typeface="Times New Roman" pitchFamily="18" charset="0"/>
                <a:cs typeface="Times New Roman" pitchFamily="18" charset="0"/>
              </a:rPr>
              <a:t> Correction</a:t>
            </a:r>
            <a:r>
              <a:rPr lang="fr-FR" sz="2200" dirty="0" smtClean="0">
                <a:solidFill>
                  <a:srgbClr val="00B050"/>
                </a:solidFill>
                <a:latin typeface="Times New Roman" pitchFamily="18" charset="0"/>
                <a:cs typeface="Times New Roman" pitchFamily="18" charset="0"/>
              </a:rPr>
              <a:t>) </a:t>
            </a:r>
          </a:p>
          <a:p>
            <a:pPr algn="just">
              <a:buFont typeface="Wingdings" pitchFamily="2" charset="2"/>
              <a:buChar char="q"/>
            </a:pPr>
            <a:endParaRPr lang="fr-MC" sz="2200" dirty="0" smtClean="0">
              <a:solidFill>
                <a:srgbClr val="002060"/>
              </a:solidFill>
              <a:latin typeface="Times New Roman" pitchFamily="18" charset="0"/>
              <a:cs typeface="Times New Roman" pitchFamily="18" charset="0"/>
            </a:endParaRPr>
          </a:p>
          <a:p>
            <a:pPr algn="just">
              <a:buFont typeface="Wingdings" pitchFamily="2" charset="2"/>
              <a:buChar char="q"/>
            </a:pPr>
            <a:r>
              <a:rPr lang="fr-MC" sz="2200" dirty="0" smtClean="0">
                <a:solidFill>
                  <a:srgbClr val="002060"/>
                </a:solidFill>
                <a:latin typeface="Times New Roman" pitchFamily="18" charset="0"/>
                <a:cs typeface="Times New Roman" pitchFamily="18" charset="0"/>
              </a:rPr>
              <a:t> </a:t>
            </a:r>
            <a:r>
              <a:rPr lang="fr-MC" sz="2200" dirty="0" smtClean="0">
                <a:solidFill>
                  <a:schemeClr val="accent3">
                    <a:lumMod val="50000"/>
                  </a:schemeClr>
                </a:solidFill>
                <a:latin typeface="Times New Roman" pitchFamily="18" charset="0"/>
                <a:cs typeface="Times New Roman" pitchFamily="18" charset="0"/>
              </a:rPr>
              <a:t>Les codes FEC englobent plusieurs familles de codage dont les fameux codes en blocs linéaires et aussi les codes </a:t>
            </a:r>
            <a:r>
              <a:rPr lang="fr-MC" sz="2200" dirty="0" err="1" smtClean="0">
                <a:solidFill>
                  <a:schemeClr val="accent3">
                    <a:lumMod val="50000"/>
                  </a:schemeClr>
                </a:solidFill>
                <a:latin typeface="Times New Roman" pitchFamily="18" charset="0"/>
                <a:cs typeface="Times New Roman" pitchFamily="18" charset="0"/>
              </a:rPr>
              <a:t>convolutifs</a:t>
            </a:r>
            <a:r>
              <a:rPr lang="fr-MC" sz="2200" dirty="0" smtClean="0">
                <a:solidFill>
                  <a:schemeClr val="accent3">
                    <a:lumMod val="50000"/>
                  </a:schemeClr>
                </a:solidFill>
                <a:latin typeface="Times New Roman" pitchFamily="18" charset="0"/>
                <a:cs typeface="Times New Roman" pitchFamily="18" charset="0"/>
              </a:rPr>
              <a:t> les plus performants de nos jours.</a:t>
            </a:r>
            <a:endParaRPr lang="fr-FR" sz="2200" dirty="0">
              <a:solidFill>
                <a:schemeClr val="accent3">
                  <a:lumMod val="50000"/>
                </a:schemeClr>
              </a:solidFill>
              <a:latin typeface="Times New Roman" pitchFamily="18" charset="0"/>
              <a:cs typeface="Times New Roman" pitchFamily="18" charset="0"/>
            </a:endParaRPr>
          </a:p>
        </p:txBody>
      </p:sp>
    </p:spTree>
  </p:cSld>
  <p:clrMapOvr>
    <a:masterClrMapping/>
  </p:clrMapOvr>
  <p:transition advTm="15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F39E19B8-B707-45A9-818F-56E77DE860CA}" type="slidenum">
              <a:rPr lang="fr-FR" smtClean="0"/>
              <a:pPr/>
              <a:t>7</a:t>
            </a:fld>
            <a:endParaRPr lang="fr-FR"/>
          </a:p>
        </p:txBody>
      </p:sp>
      <p:sp>
        <p:nvSpPr>
          <p:cNvPr id="5" name="ZoneTexte 4"/>
          <p:cNvSpPr txBox="1"/>
          <p:nvPr/>
        </p:nvSpPr>
        <p:spPr>
          <a:xfrm>
            <a:off x="0" y="4429132"/>
            <a:ext cx="9144000" cy="2492990"/>
          </a:xfrm>
          <a:prstGeom prst="rect">
            <a:avLst/>
          </a:prstGeom>
          <a:noFill/>
        </p:spPr>
        <p:txBody>
          <a:bodyPr wrap="square" rtlCol="0">
            <a:spAutoFit/>
          </a:bodyPr>
          <a:lstStyle/>
          <a:p>
            <a:pPr algn="just" fontAlgn="base"/>
            <a:r>
              <a:rPr lang="fr-FR" sz="2400" dirty="0">
                <a:solidFill>
                  <a:srgbClr val="002060"/>
                </a:solidFill>
              </a:rPr>
              <a:t> </a:t>
            </a:r>
            <a:r>
              <a:rPr lang="fr-FR" sz="2200" dirty="0">
                <a:solidFill>
                  <a:srgbClr val="002060"/>
                </a:solidFill>
              </a:rPr>
              <a:t>La théorie de l’information  représentant les fondements mathématiques des communications numériques, proposée essentiellement par Claude SHANNON en 1948, repose sur trois grands principes :</a:t>
            </a:r>
          </a:p>
          <a:p>
            <a:pPr fontAlgn="base"/>
            <a:endParaRPr lang="fr-FR" sz="2200" dirty="0">
              <a:solidFill>
                <a:srgbClr val="002060"/>
              </a:solidFill>
            </a:endParaRPr>
          </a:p>
          <a:p>
            <a:pPr fontAlgn="base">
              <a:buFont typeface="Arial" pitchFamily="34" charset="0"/>
              <a:buChar char="•"/>
            </a:pPr>
            <a:r>
              <a:rPr lang="fr-FR" sz="2200" dirty="0">
                <a:solidFill>
                  <a:srgbClr val="002060"/>
                </a:solidFill>
              </a:rPr>
              <a:t> </a:t>
            </a:r>
            <a:r>
              <a:rPr lang="fr-FR" sz="2200" b="1" dirty="0">
                <a:solidFill>
                  <a:srgbClr val="C00000"/>
                </a:solidFill>
              </a:rPr>
              <a:t>on étudie le canal entre </a:t>
            </a:r>
            <a:r>
              <a:rPr lang="fr-FR" sz="2200" b="1" u="sng" dirty="0">
                <a:solidFill>
                  <a:srgbClr val="C00000"/>
                </a:solidFill>
              </a:rPr>
              <a:t>Émetteur</a:t>
            </a:r>
            <a:r>
              <a:rPr lang="fr-FR" sz="2200" b="1" dirty="0">
                <a:solidFill>
                  <a:srgbClr val="C00000"/>
                </a:solidFill>
              </a:rPr>
              <a:t> et </a:t>
            </a:r>
            <a:r>
              <a:rPr lang="fr-FR" sz="2200" b="1" u="sng" dirty="0">
                <a:solidFill>
                  <a:srgbClr val="C00000"/>
                </a:solidFill>
              </a:rPr>
              <a:t>Récepteur</a:t>
            </a:r>
            <a:r>
              <a:rPr lang="fr-FR" sz="2200" b="1" dirty="0">
                <a:solidFill>
                  <a:srgbClr val="C00000"/>
                </a:solidFill>
              </a:rPr>
              <a:t>;</a:t>
            </a:r>
          </a:p>
          <a:p>
            <a:pPr fontAlgn="base">
              <a:buFont typeface="Arial" pitchFamily="34" charset="0"/>
              <a:buChar char="•"/>
            </a:pPr>
            <a:r>
              <a:rPr lang="fr-FR" sz="2200" b="1" dirty="0">
                <a:solidFill>
                  <a:srgbClr val="002060"/>
                </a:solidFill>
              </a:rPr>
              <a:t> </a:t>
            </a:r>
            <a:r>
              <a:rPr lang="fr-FR" sz="2200" b="1" dirty="0">
                <a:solidFill>
                  <a:srgbClr val="00B0F0"/>
                </a:solidFill>
              </a:rPr>
              <a:t>la </a:t>
            </a:r>
            <a:r>
              <a:rPr lang="fr-FR" sz="2200" b="1" u="sng" dirty="0">
                <a:solidFill>
                  <a:srgbClr val="00B0F0"/>
                </a:solidFill>
              </a:rPr>
              <a:t>quantité</a:t>
            </a:r>
            <a:r>
              <a:rPr lang="fr-FR" sz="2200" b="1" dirty="0">
                <a:solidFill>
                  <a:srgbClr val="00B0F0"/>
                </a:solidFill>
              </a:rPr>
              <a:t> d’information est mesurable;</a:t>
            </a:r>
          </a:p>
          <a:p>
            <a:pPr fontAlgn="base">
              <a:buFont typeface="Arial" pitchFamily="34" charset="0"/>
              <a:buChar char="•"/>
            </a:pPr>
            <a:r>
              <a:rPr lang="fr-FR" sz="2200" b="1" dirty="0">
                <a:solidFill>
                  <a:srgbClr val="002060"/>
                </a:solidFill>
              </a:rPr>
              <a:t> </a:t>
            </a:r>
            <a:r>
              <a:rPr lang="fr-FR" sz="2200" b="1" dirty="0">
                <a:solidFill>
                  <a:srgbClr val="7030A0"/>
                </a:solidFill>
              </a:rPr>
              <a:t>le </a:t>
            </a:r>
            <a:r>
              <a:rPr lang="fr-FR" sz="2200" b="1" u="sng" dirty="0">
                <a:solidFill>
                  <a:srgbClr val="7030A0"/>
                </a:solidFill>
              </a:rPr>
              <a:t>codage</a:t>
            </a:r>
            <a:r>
              <a:rPr lang="fr-FR" sz="2200" b="1" dirty="0">
                <a:solidFill>
                  <a:srgbClr val="7030A0"/>
                </a:solidFill>
              </a:rPr>
              <a:t> de l’information doit s’adapter à la </a:t>
            </a:r>
            <a:r>
              <a:rPr lang="fr-FR" sz="2200" b="1" u="sng" dirty="0">
                <a:solidFill>
                  <a:srgbClr val="7030A0"/>
                </a:solidFill>
              </a:rPr>
              <a:t>capacité du canal</a:t>
            </a:r>
            <a:r>
              <a:rPr lang="fr-FR" sz="2200" b="1" dirty="0">
                <a:solidFill>
                  <a:srgbClr val="7030A0"/>
                </a:solidFill>
              </a:rPr>
              <a:t>.</a:t>
            </a:r>
          </a:p>
        </p:txBody>
      </p:sp>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
        <p:nvSpPr>
          <p:cNvPr id="7" name="ZoneTexte 6"/>
          <p:cNvSpPr txBox="1"/>
          <p:nvPr/>
        </p:nvSpPr>
        <p:spPr>
          <a:xfrm>
            <a:off x="1285852" y="857232"/>
            <a:ext cx="6929486" cy="523220"/>
          </a:xfrm>
          <a:prstGeom prst="rect">
            <a:avLst/>
          </a:prstGeom>
          <a:noFill/>
        </p:spPr>
        <p:txBody>
          <a:bodyPr wrap="square" rtlCol="0">
            <a:spAutoFit/>
          </a:bodyPr>
          <a:lstStyle/>
          <a:p>
            <a:pPr algn="ctr"/>
            <a:r>
              <a:rPr lang="fr-FR" sz="2800" b="1" dirty="0">
                <a:solidFill>
                  <a:srgbClr val="7030A0"/>
                </a:solidFill>
              </a:rPr>
              <a:t>Rappels sur la théorie de l’information</a:t>
            </a:r>
          </a:p>
        </p:txBody>
      </p:sp>
      <p:pic>
        <p:nvPicPr>
          <p:cNvPr id="9" name="Picture 2"/>
          <p:cNvPicPr>
            <a:picLocks noChangeAspect="1" noChangeArrowheads="1"/>
          </p:cNvPicPr>
          <p:nvPr/>
        </p:nvPicPr>
        <p:blipFill>
          <a:blip r:embed="rId2"/>
          <a:srcRect/>
          <a:stretch>
            <a:fillRect/>
          </a:stretch>
        </p:blipFill>
        <p:spPr bwMode="auto">
          <a:xfrm>
            <a:off x="214282" y="2000240"/>
            <a:ext cx="6381750" cy="2143140"/>
          </a:xfrm>
          <a:prstGeom prst="rect">
            <a:avLst/>
          </a:prstGeom>
          <a:noFill/>
          <a:ln w="9525">
            <a:noFill/>
            <a:miter lim="800000"/>
            <a:headEnd/>
            <a:tailEnd/>
          </a:ln>
          <a:effectLst/>
        </p:spPr>
      </p:pic>
      <p:pic>
        <p:nvPicPr>
          <p:cNvPr id="10" name="Picture 1"/>
          <p:cNvPicPr>
            <a:picLocks noChangeAspect="1" noChangeArrowheads="1"/>
          </p:cNvPicPr>
          <p:nvPr/>
        </p:nvPicPr>
        <p:blipFill>
          <a:blip r:embed="rId3"/>
          <a:srcRect/>
          <a:stretch>
            <a:fillRect/>
          </a:stretch>
        </p:blipFill>
        <p:spPr bwMode="auto">
          <a:xfrm>
            <a:off x="6643702" y="1285860"/>
            <a:ext cx="2428893" cy="3000396"/>
          </a:xfrm>
          <a:prstGeom prst="rect">
            <a:avLst/>
          </a:prstGeom>
          <a:noFill/>
          <a:ln w="9525">
            <a:noFill/>
            <a:miter lim="800000"/>
            <a:headEnd/>
            <a:tailEnd/>
          </a:ln>
          <a:effectLst/>
        </p:spPr>
      </p:pic>
    </p:spTree>
  </p:cSld>
  <p:clrMapOvr>
    <a:masterClrMapping/>
  </p:clrMapOvr>
  <p:transition advTm="15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F39E19B8-B707-45A9-818F-56E77DE860CA}" type="slidenum">
              <a:rPr lang="fr-FR" smtClean="0"/>
              <a:pPr/>
              <a:t>8</a:t>
            </a:fld>
            <a:endParaRPr lang="fr-FR"/>
          </a:p>
        </p:txBody>
      </p:sp>
      <p:sp>
        <p:nvSpPr>
          <p:cNvPr id="5" name="ZoneTexte 4"/>
          <p:cNvSpPr txBox="1"/>
          <p:nvPr/>
        </p:nvSpPr>
        <p:spPr>
          <a:xfrm>
            <a:off x="0" y="1540551"/>
            <a:ext cx="9144000" cy="5262979"/>
          </a:xfrm>
          <a:prstGeom prst="rect">
            <a:avLst/>
          </a:prstGeom>
          <a:noFill/>
        </p:spPr>
        <p:txBody>
          <a:bodyPr wrap="square" rtlCol="0">
            <a:spAutoFit/>
          </a:bodyPr>
          <a:lstStyle/>
          <a:p>
            <a:pPr algn="just"/>
            <a:r>
              <a:rPr lang="fr-FR" sz="2400" b="1" dirty="0">
                <a:solidFill>
                  <a:srgbClr val="00B0F0"/>
                </a:solidFill>
              </a:rPr>
              <a:t>la </a:t>
            </a:r>
            <a:r>
              <a:rPr lang="fr-FR" sz="2400" b="1" u="sng" dirty="0">
                <a:solidFill>
                  <a:srgbClr val="00B0F0"/>
                </a:solidFill>
              </a:rPr>
              <a:t>quantité</a:t>
            </a:r>
            <a:r>
              <a:rPr lang="fr-FR" sz="2400" b="1" dirty="0">
                <a:solidFill>
                  <a:srgbClr val="00B0F0"/>
                </a:solidFill>
              </a:rPr>
              <a:t> d’information est mesurable: </a:t>
            </a:r>
            <a:r>
              <a:rPr lang="fr-FR" sz="2400" dirty="0"/>
              <a:t>La Quantité d ’information du message est proportionnelle à son degré d'incertitude. </a:t>
            </a:r>
            <a:r>
              <a:rPr lang="fr-FR" sz="2400" b="1" dirty="0">
                <a:solidFill>
                  <a:srgbClr val="C00000"/>
                </a:solidFill>
              </a:rPr>
              <a:t>La quantité d’information d’un message est une mesure de son imprévisibilité.</a:t>
            </a:r>
          </a:p>
          <a:p>
            <a:pPr algn="just"/>
            <a:r>
              <a:rPr lang="fr-FR" sz="2400" dirty="0"/>
              <a:t>La quantité d’information associée à la réalisation d’un événement x :</a:t>
            </a:r>
            <a:endParaRPr lang="fr-FR" sz="2400" b="1" dirty="0">
              <a:solidFill>
                <a:srgbClr val="C00000"/>
              </a:solidFill>
            </a:endParaRPr>
          </a:p>
          <a:p>
            <a:endParaRPr lang="fr-FR" sz="2400" dirty="0">
              <a:solidFill>
                <a:srgbClr val="002060"/>
              </a:solidFill>
            </a:endParaRPr>
          </a:p>
          <a:p>
            <a:endParaRPr lang="fr-FR" sz="2400" dirty="0">
              <a:solidFill>
                <a:srgbClr val="002060"/>
              </a:solidFill>
            </a:endParaRPr>
          </a:p>
          <a:p>
            <a:pPr algn="just"/>
            <a:r>
              <a:rPr lang="fr-FR" sz="2400" dirty="0">
                <a:solidFill>
                  <a:srgbClr val="002060"/>
                </a:solidFill>
              </a:rPr>
              <a:t>L’entropie H permet d’évaluer la </a:t>
            </a:r>
            <a:r>
              <a:rPr lang="fr-FR" sz="2400" b="1" dirty="0">
                <a:solidFill>
                  <a:srgbClr val="002060"/>
                </a:solidFill>
              </a:rPr>
              <a:t>quantité d’information</a:t>
            </a:r>
            <a:r>
              <a:rPr lang="fr-FR" sz="2400" dirty="0">
                <a:solidFill>
                  <a:srgbClr val="002060"/>
                </a:solidFill>
              </a:rPr>
              <a:t> </a:t>
            </a:r>
            <a:r>
              <a:rPr lang="fr-FR" sz="2400" dirty="0" smtClean="0">
                <a:solidFill>
                  <a:srgbClr val="002060"/>
                </a:solidFill>
              </a:rPr>
              <a:t>moyenne </a:t>
            </a:r>
            <a:r>
              <a:rPr lang="fr-FR" sz="2400" dirty="0">
                <a:solidFill>
                  <a:srgbClr val="002060"/>
                </a:solidFill>
              </a:rPr>
              <a:t>d’une source X en fonction de N le </a:t>
            </a:r>
            <a:r>
              <a:rPr lang="fr-FR" sz="2400" u="sng" dirty="0">
                <a:solidFill>
                  <a:srgbClr val="002060"/>
                </a:solidFill>
              </a:rPr>
              <a:t>nombre</a:t>
            </a:r>
            <a:r>
              <a:rPr lang="fr-FR" sz="2400" dirty="0">
                <a:solidFill>
                  <a:srgbClr val="002060"/>
                </a:solidFill>
              </a:rPr>
              <a:t> de symboles et de leurs </a:t>
            </a:r>
            <a:r>
              <a:rPr lang="fr-FR" sz="2400" u="sng" dirty="0">
                <a:solidFill>
                  <a:srgbClr val="002060"/>
                </a:solidFill>
              </a:rPr>
              <a:t>probabilités</a:t>
            </a:r>
            <a:r>
              <a:rPr lang="fr-FR" sz="2400" dirty="0">
                <a:solidFill>
                  <a:srgbClr val="002060"/>
                </a:solidFill>
              </a:rPr>
              <a:t> d’apparition :</a:t>
            </a:r>
          </a:p>
          <a:p>
            <a:pPr algn="just"/>
            <a:endParaRPr lang="fr-FR" sz="2400" dirty="0">
              <a:solidFill>
                <a:srgbClr val="002060"/>
              </a:solidFill>
            </a:endParaRPr>
          </a:p>
          <a:p>
            <a:pPr algn="just"/>
            <a:endParaRPr lang="fr-FR" sz="2400" dirty="0">
              <a:solidFill>
                <a:srgbClr val="002060"/>
              </a:solidFill>
            </a:endParaRPr>
          </a:p>
          <a:p>
            <a:pPr algn="just"/>
            <a:endParaRPr lang="fr-FR" sz="2400" dirty="0">
              <a:solidFill>
                <a:srgbClr val="002060"/>
              </a:solidFill>
            </a:endParaRPr>
          </a:p>
          <a:p>
            <a:pPr algn="just"/>
            <a:r>
              <a:rPr lang="fr-FR" sz="2400" b="1" dirty="0">
                <a:solidFill>
                  <a:srgbClr val="002060"/>
                </a:solidFill>
              </a:rPr>
              <a:t>Il s’agit de la quantité d’information moyenne associée à chaque symbole de cette source .</a:t>
            </a:r>
          </a:p>
        </p:txBody>
      </p:sp>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graphicFrame>
        <p:nvGraphicFramePr>
          <p:cNvPr id="9" name="Objet 8"/>
          <p:cNvGraphicFramePr>
            <a:graphicFrameLocks noChangeAspect="1"/>
          </p:cNvGraphicFramePr>
          <p:nvPr/>
        </p:nvGraphicFramePr>
        <p:xfrm>
          <a:off x="3071802" y="3214686"/>
          <a:ext cx="3357586" cy="500066"/>
        </p:xfrm>
        <a:graphic>
          <a:graphicData uri="http://schemas.openxmlformats.org/presentationml/2006/ole">
            <p:oleObj spid="_x0000_s108548" name="Équation" r:id="rId3" imgW="1091880" imgH="215640" progId="Equation.3">
              <p:embed/>
            </p:oleObj>
          </a:graphicData>
        </a:graphic>
      </p:graphicFrame>
      <p:graphicFrame>
        <p:nvGraphicFramePr>
          <p:cNvPr id="10" name="Objet 9"/>
          <p:cNvGraphicFramePr>
            <a:graphicFrameLocks noChangeAspect="1"/>
          </p:cNvGraphicFramePr>
          <p:nvPr/>
        </p:nvGraphicFramePr>
        <p:xfrm>
          <a:off x="2714612" y="5072074"/>
          <a:ext cx="4429156" cy="785818"/>
        </p:xfrm>
        <a:graphic>
          <a:graphicData uri="http://schemas.openxmlformats.org/presentationml/2006/ole">
            <p:oleObj spid="_x0000_s108549" name="Équation" r:id="rId4" imgW="2044440" imgH="431640" progId="Equation.3">
              <p:embed/>
            </p:oleObj>
          </a:graphicData>
        </a:graphic>
      </p:graphicFrame>
      <p:sp>
        <p:nvSpPr>
          <p:cNvPr id="11" name="ZoneTexte 10"/>
          <p:cNvSpPr txBox="1"/>
          <p:nvPr/>
        </p:nvSpPr>
        <p:spPr>
          <a:xfrm>
            <a:off x="1285852" y="857232"/>
            <a:ext cx="6929486" cy="523220"/>
          </a:xfrm>
          <a:prstGeom prst="rect">
            <a:avLst/>
          </a:prstGeom>
          <a:noFill/>
        </p:spPr>
        <p:txBody>
          <a:bodyPr wrap="square" rtlCol="0">
            <a:spAutoFit/>
          </a:bodyPr>
          <a:lstStyle/>
          <a:p>
            <a:pPr algn="ctr"/>
            <a:r>
              <a:rPr lang="fr-FR" sz="2800" b="1" dirty="0">
                <a:solidFill>
                  <a:srgbClr val="7030A0"/>
                </a:solidFill>
              </a:rPr>
              <a:t>Rappels sur la théorie de l’information</a:t>
            </a:r>
          </a:p>
        </p:txBody>
      </p:sp>
    </p:spTree>
  </p:cSld>
  <p:clrMapOvr>
    <a:masterClrMapping/>
  </p:clrMapOvr>
  <p:transition advTm="15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
        <p:nvSpPr>
          <p:cNvPr id="15" name="Espace réservé du numéro de diapositive 14"/>
          <p:cNvSpPr>
            <a:spLocks noGrp="1"/>
          </p:cNvSpPr>
          <p:nvPr>
            <p:ph type="sldNum" sz="quarter" idx="12"/>
          </p:nvPr>
        </p:nvSpPr>
        <p:spPr/>
        <p:txBody>
          <a:bodyPr/>
          <a:lstStyle/>
          <a:p>
            <a:fld id="{F39E19B8-B707-45A9-818F-56E77DE860CA}" type="slidenum">
              <a:rPr lang="fr-FR" smtClean="0"/>
              <a:pPr/>
              <a:t>9</a:t>
            </a:fld>
            <a:endParaRPr lang="fr-FR" dirty="0"/>
          </a:p>
        </p:txBody>
      </p:sp>
      <p:sp>
        <p:nvSpPr>
          <p:cNvPr id="16" name="ZoneTexte 15"/>
          <p:cNvSpPr txBox="1"/>
          <p:nvPr/>
        </p:nvSpPr>
        <p:spPr>
          <a:xfrm>
            <a:off x="0" y="4714884"/>
            <a:ext cx="2285984" cy="1200329"/>
          </a:xfrm>
          <a:prstGeom prst="rect">
            <a:avLst/>
          </a:prstGeom>
          <a:noFill/>
        </p:spPr>
        <p:txBody>
          <a:bodyPr wrap="square" rtlCol="0">
            <a:spAutoFit/>
          </a:bodyPr>
          <a:lstStyle/>
          <a:p>
            <a:r>
              <a:rPr lang="fr-FR" b="1" dirty="0">
                <a:solidFill>
                  <a:srgbClr val="002060"/>
                </a:solidFill>
              </a:rPr>
              <a:t>Débit de transmission de la source.</a:t>
            </a:r>
          </a:p>
          <a:p>
            <a:r>
              <a:rPr lang="fr-FR" b="1" dirty="0">
                <a:solidFill>
                  <a:srgbClr val="FF0000"/>
                </a:solidFill>
              </a:rPr>
              <a:t>Peut être identifié par l’entropie</a:t>
            </a:r>
          </a:p>
        </p:txBody>
      </p:sp>
      <p:sp>
        <p:nvSpPr>
          <p:cNvPr id="17" name="ZoneTexte 16"/>
          <p:cNvSpPr txBox="1"/>
          <p:nvPr/>
        </p:nvSpPr>
        <p:spPr>
          <a:xfrm>
            <a:off x="3357554" y="4572008"/>
            <a:ext cx="2286016" cy="1200329"/>
          </a:xfrm>
          <a:prstGeom prst="rect">
            <a:avLst/>
          </a:prstGeom>
          <a:noFill/>
        </p:spPr>
        <p:txBody>
          <a:bodyPr wrap="square" rtlCol="0">
            <a:spAutoFit/>
          </a:bodyPr>
          <a:lstStyle/>
          <a:p>
            <a:r>
              <a:rPr lang="fr-FR" b="1" dirty="0">
                <a:solidFill>
                  <a:srgbClr val="7030A0"/>
                </a:solidFill>
              </a:rPr>
              <a:t>Débit max de autorisé par le canal.</a:t>
            </a:r>
          </a:p>
          <a:p>
            <a:r>
              <a:rPr lang="fr-FR" b="1" dirty="0">
                <a:solidFill>
                  <a:schemeClr val="accent3">
                    <a:lumMod val="50000"/>
                  </a:schemeClr>
                </a:solidFill>
              </a:rPr>
              <a:t>Peut être identifié par la Capacité du Canal</a:t>
            </a:r>
          </a:p>
        </p:txBody>
      </p:sp>
      <p:sp>
        <p:nvSpPr>
          <p:cNvPr id="18" name="ZoneTexte 17"/>
          <p:cNvSpPr txBox="1"/>
          <p:nvPr/>
        </p:nvSpPr>
        <p:spPr>
          <a:xfrm>
            <a:off x="0" y="1643050"/>
            <a:ext cx="9144000" cy="1938992"/>
          </a:xfrm>
          <a:prstGeom prst="rect">
            <a:avLst/>
          </a:prstGeom>
          <a:noFill/>
        </p:spPr>
        <p:txBody>
          <a:bodyPr wrap="square" rtlCol="0">
            <a:spAutoFit/>
          </a:bodyPr>
          <a:lstStyle/>
          <a:p>
            <a:r>
              <a:rPr lang="fr-FR" sz="2400" b="1" dirty="0">
                <a:solidFill>
                  <a:srgbClr val="7030A0"/>
                </a:solidFill>
              </a:rPr>
              <a:t>la </a:t>
            </a:r>
            <a:r>
              <a:rPr lang="fr-FR" sz="2400" b="1" u="sng" dirty="0">
                <a:solidFill>
                  <a:srgbClr val="7030A0"/>
                </a:solidFill>
              </a:rPr>
              <a:t>capacité du canal  : </a:t>
            </a:r>
            <a:r>
              <a:rPr lang="fr-FR" sz="2400" b="1" dirty="0">
                <a:solidFill>
                  <a:srgbClr val="7030A0"/>
                </a:solidFill>
              </a:rPr>
              <a:t> </a:t>
            </a:r>
            <a:r>
              <a:rPr lang="fr-FR" sz="2400" dirty="0">
                <a:solidFill>
                  <a:srgbClr val="002060"/>
                </a:solidFill>
              </a:rPr>
              <a:t>C’est le </a:t>
            </a:r>
            <a:r>
              <a:rPr lang="fr-FR" sz="2400" dirty="0"/>
              <a:t>Maximum de l ’information sur la Source que le canal peut transmettre au Destinataire. C’est aussi :</a:t>
            </a:r>
          </a:p>
          <a:p>
            <a:endParaRPr lang="fr-FR" sz="2400" b="1" dirty="0">
              <a:solidFill>
                <a:srgbClr val="C00000"/>
              </a:solidFill>
            </a:endParaRPr>
          </a:p>
          <a:p>
            <a:r>
              <a:rPr lang="fr-FR" sz="2400" b="1" dirty="0">
                <a:solidFill>
                  <a:srgbClr val="C00000"/>
                </a:solidFill>
              </a:rPr>
              <a:t>Le débit maximal de transfert autorisé par le canal de transmission</a:t>
            </a:r>
            <a:endParaRPr lang="fr-FR" sz="2400" dirty="0"/>
          </a:p>
          <a:p>
            <a:endParaRPr lang="fr-FR" sz="2400" dirty="0"/>
          </a:p>
        </p:txBody>
      </p:sp>
      <p:grpSp>
        <p:nvGrpSpPr>
          <p:cNvPr id="20" name="Group 1"/>
          <p:cNvGrpSpPr>
            <a:grpSpLocks noChangeAspect="1"/>
          </p:cNvGrpSpPr>
          <p:nvPr/>
        </p:nvGrpSpPr>
        <p:grpSpPr bwMode="auto">
          <a:xfrm>
            <a:off x="0" y="3357562"/>
            <a:ext cx="9104041" cy="2643206"/>
            <a:chOff x="878" y="5732"/>
            <a:chExt cx="9966" cy="2520"/>
          </a:xfrm>
        </p:grpSpPr>
        <p:sp>
          <p:nvSpPr>
            <p:cNvPr id="21" name="AutoShape 17"/>
            <p:cNvSpPr>
              <a:spLocks noChangeAspect="1" noChangeArrowheads="1" noTextEdit="1"/>
            </p:cNvSpPr>
            <p:nvPr/>
          </p:nvSpPr>
          <p:spPr bwMode="auto">
            <a:xfrm>
              <a:off x="878" y="5732"/>
              <a:ext cx="9966" cy="252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2" name="Rectangle 16"/>
            <p:cNvSpPr>
              <a:spLocks noChangeArrowheads="1"/>
            </p:cNvSpPr>
            <p:nvPr/>
          </p:nvSpPr>
          <p:spPr bwMode="auto">
            <a:xfrm>
              <a:off x="880" y="6272"/>
              <a:ext cx="1078" cy="720"/>
            </a:xfrm>
            <a:prstGeom prst="rect">
              <a:avLst/>
            </a:prstGeom>
            <a:solidFill>
              <a:srgbClr val="BBE0E3"/>
            </a:solidFill>
            <a:ln w="9525">
              <a:solidFill>
                <a:srgbClr val="000000"/>
              </a:solidFill>
              <a:miter lim="800000"/>
              <a:headEnd/>
              <a:tailEnd/>
            </a:ln>
          </p:spPr>
          <p:txBody>
            <a:bodyPr vert="horz" wrap="square" lIns="63094" tIns="31547" rIns="63094" bIns="31547"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CH" sz="1400" b="1" i="0" u="none" strike="noStrike" cap="none" normalizeH="0" baseline="0" dirty="0">
                  <a:ln>
                    <a:noFill/>
                  </a:ln>
                  <a:solidFill>
                    <a:srgbClr val="000000"/>
                  </a:solidFill>
                  <a:effectLst/>
                  <a:latin typeface="Arial" pitchFamily="34" charset="0"/>
                  <a:ea typeface="Times New Roman" pitchFamily="18" charset="0"/>
                  <a:cs typeface="Times New Roman" pitchFamily="18" charset="0"/>
                </a:rPr>
                <a:t>Source</a:t>
              </a:r>
              <a:endParaRPr kumimoji="0" lang="fr-CH" sz="1400" b="0" i="0" u="none" strike="noStrike" cap="none" normalizeH="0" baseline="0" dirty="0">
                <a:ln>
                  <a:noFill/>
                </a:ln>
                <a:solidFill>
                  <a:schemeClr val="tx1"/>
                </a:solidFill>
                <a:effectLst/>
                <a:latin typeface="Arial" pitchFamily="34" charset="0"/>
                <a:cs typeface="Arial" pitchFamily="34" charset="0"/>
              </a:endParaRPr>
            </a:p>
          </p:txBody>
        </p:sp>
        <p:sp>
          <p:nvSpPr>
            <p:cNvPr id="23" name="AutoShape 14"/>
            <p:cNvSpPr>
              <a:spLocks noChangeArrowheads="1"/>
            </p:cNvSpPr>
            <p:nvPr/>
          </p:nvSpPr>
          <p:spPr bwMode="auto">
            <a:xfrm>
              <a:off x="4952" y="6452"/>
              <a:ext cx="1326" cy="360"/>
            </a:xfrm>
            <a:prstGeom prst="flowChartAlternateProcess">
              <a:avLst/>
            </a:prstGeom>
            <a:solidFill>
              <a:srgbClr val="FFFF99"/>
            </a:solidFill>
            <a:ln w="12700">
              <a:solidFill>
                <a:srgbClr val="000000"/>
              </a:solidFill>
              <a:miter lim="800000"/>
              <a:headEnd/>
              <a:tailEnd/>
            </a:ln>
          </p:spPr>
          <p:txBody>
            <a:bodyPr vert="horz" wrap="square" lIns="63094" tIns="31547" rIns="63094" bIns="31547"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CH" sz="1400" b="1" i="0" u="none" strike="noStrike" cap="none" normalizeH="0" baseline="0" dirty="0">
                  <a:ln>
                    <a:noFill/>
                  </a:ln>
                  <a:solidFill>
                    <a:srgbClr val="000000"/>
                  </a:solidFill>
                  <a:effectLst/>
                  <a:latin typeface="Arial" pitchFamily="34" charset="0"/>
                  <a:ea typeface="Times New Roman" pitchFamily="18" charset="0"/>
                  <a:cs typeface="Times New Roman" pitchFamily="18" charset="0"/>
                </a:rPr>
                <a:t>Canal</a:t>
              </a:r>
              <a:endParaRPr kumimoji="0" lang="fr-CH" sz="1400" b="0" i="0" u="none" strike="noStrike" cap="none" normalizeH="0" baseline="0" dirty="0">
                <a:ln>
                  <a:noFill/>
                </a:ln>
                <a:solidFill>
                  <a:schemeClr val="tx1"/>
                </a:solidFill>
                <a:effectLst/>
                <a:latin typeface="Arial" pitchFamily="34" charset="0"/>
                <a:cs typeface="Arial" pitchFamily="34" charset="0"/>
              </a:endParaRPr>
            </a:p>
          </p:txBody>
        </p:sp>
        <p:sp>
          <p:nvSpPr>
            <p:cNvPr id="24" name="Rectangle 12"/>
            <p:cNvSpPr>
              <a:spLocks noChangeArrowheads="1"/>
            </p:cNvSpPr>
            <p:nvPr/>
          </p:nvSpPr>
          <p:spPr bwMode="auto">
            <a:xfrm>
              <a:off x="9518" y="6272"/>
              <a:ext cx="1326" cy="720"/>
            </a:xfrm>
            <a:prstGeom prst="rect">
              <a:avLst/>
            </a:prstGeom>
            <a:solidFill>
              <a:srgbClr val="BBE0E3"/>
            </a:solidFill>
            <a:ln w="9525">
              <a:solidFill>
                <a:srgbClr val="000000"/>
              </a:solidFill>
              <a:miter lim="800000"/>
              <a:headEnd/>
              <a:tailEnd/>
            </a:ln>
          </p:spPr>
          <p:txBody>
            <a:bodyPr vert="horz" wrap="square" lIns="63094" tIns="31547" rIns="63094" bIns="31547"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CH" sz="1400" b="1" i="0" u="none" strike="noStrike" cap="none" normalizeH="0" baseline="0" dirty="0">
                  <a:ln>
                    <a:noFill/>
                  </a:ln>
                  <a:solidFill>
                    <a:srgbClr val="000000"/>
                  </a:solidFill>
                  <a:effectLst/>
                  <a:latin typeface="Arial" pitchFamily="34" charset="0"/>
                  <a:ea typeface="Times New Roman" pitchFamily="18" charset="0"/>
                  <a:cs typeface="Times New Roman" pitchFamily="18" charset="0"/>
                </a:rPr>
                <a:t>Destinataire</a:t>
              </a:r>
              <a:endParaRPr kumimoji="0" lang="fr-CH" sz="1400" b="0" i="0" u="none" strike="noStrike" cap="none" normalizeH="0" baseline="0" dirty="0">
                <a:ln>
                  <a:noFill/>
                </a:ln>
                <a:solidFill>
                  <a:schemeClr val="tx1"/>
                </a:solidFill>
                <a:effectLst/>
                <a:latin typeface="Arial" pitchFamily="34" charset="0"/>
                <a:cs typeface="Arial" pitchFamily="34" charset="0"/>
              </a:endParaRPr>
            </a:p>
          </p:txBody>
        </p:sp>
        <p:sp>
          <p:nvSpPr>
            <p:cNvPr id="25" name="Text Box 8"/>
            <p:cNvSpPr txBox="1">
              <a:spLocks noChangeArrowheads="1"/>
            </p:cNvSpPr>
            <p:nvPr/>
          </p:nvSpPr>
          <p:spPr bwMode="auto">
            <a:xfrm>
              <a:off x="7236" y="6598"/>
              <a:ext cx="1540" cy="360"/>
            </a:xfrm>
            <a:prstGeom prst="rect">
              <a:avLst/>
            </a:prstGeom>
            <a:noFill/>
            <a:ln w="9525">
              <a:noFill/>
              <a:miter lim="800000"/>
              <a:headEnd/>
              <a:tailEnd/>
            </a:ln>
          </p:spPr>
          <p:txBody>
            <a:bodyPr vert="horz" wrap="square" lIns="63094" tIns="31547" rIns="63094" bIns="31547"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H" sz="2000" b="1" i="0" u="none" strike="noStrike" cap="none" normalizeH="0" baseline="0" dirty="0">
                  <a:ln>
                    <a:noFill/>
                  </a:ln>
                  <a:solidFill>
                    <a:schemeClr val="accent6">
                      <a:lumMod val="50000"/>
                    </a:schemeClr>
                  </a:solidFill>
                  <a:effectLst/>
                  <a:latin typeface="Arial" pitchFamily="34" charset="0"/>
                  <a:ea typeface="Times New Roman" pitchFamily="18" charset="0"/>
                  <a:cs typeface="Times New Roman" pitchFamily="18" charset="0"/>
                </a:rPr>
                <a:t>y</a:t>
              </a:r>
              <a:r>
                <a:rPr kumimoji="0" lang="fr-CH" sz="2000" b="1" i="0" u="none" strike="noStrike" cap="none" normalizeH="0" baseline="-30000" dirty="0">
                  <a:ln>
                    <a:noFill/>
                  </a:ln>
                  <a:solidFill>
                    <a:schemeClr val="accent6">
                      <a:lumMod val="50000"/>
                    </a:schemeClr>
                  </a:solidFill>
                  <a:effectLst/>
                  <a:latin typeface="Arial" pitchFamily="34" charset="0"/>
                  <a:ea typeface="Times New Roman" pitchFamily="18" charset="0"/>
                  <a:cs typeface="Times New Roman" pitchFamily="18" charset="0"/>
                </a:rPr>
                <a:t>1</a:t>
              </a:r>
              <a:r>
                <a:rPr kumimoji="0" lang="fr-CH" sz="2000" b="1" i="0" u="none" strike="noStrike" cap="none" normalizeH="0" baseline="0" dirty="0">
                  <a:ln>
                    <a:noFill/>
                  </a:ln>
                  <a:solidFill>
                    <a:schemeClr val="accent6">
                      <a:lumMod val="50000"/>
                    </a:schemeClr>
                  </a:solidFill>
                  <a:effectLst/>
                  <a:latin typeface="Arial" pitchFamily="34" charset="0"/>
                  <a:ea typeface="Times New Roman" pitchFamily="18" charset="0"/>
                  <a:cs typeface="Times New Roman" pitchFamily="18" charset="0"/>
                </a:rPr>
                <a:t>y</a:t>
              </a:r>
              <a:r>
                <a:rPr kumimoji="0" lang="fr-CH" sz="2000" b="1" i="0" u="none" strike="noStrike" cap="none" normalizeH="0" baseline="-30000" dirty="0">
                  <a:ln>
                    <a:noFill/>
                  </a:ln>
                  <a:solidFill>
                    <a:schemeClr val="accent6">
                      <a:lumMod val="50000"/>
                    </a:schemeClr>
                  </a:solidFill>
                  <a:effectLst/>
                  <a:latin typeface="Arial" pitchFamily="34" charset="0"/>
                  <a:ea typeface="Times New Roman" pitchFamily="18" charset="0"/>
                  <a:cs typeface="Times New Roman" pitchFamily="18" charset="0"/>
                </a:rPr>
                <a:t>2</a:t>
              </a:r>
              <a:r>
                <a:rPr kumimoji="0" lang="fr-CH" sz="2000" b="1" i="0" u="none" strike="noStrike" cap="none" normalizeH="0" baseline="0" dirty="0">
                  <a:ln>
                    <a:noFill/>
                  </a:ln>
                  <a:solidFill>
                    <a:schemeClr val="accent6">
                      <a:lumMod val="50000"/>
                    </a:schemeClr>
                  </a:solidFill>
                  <a:effectLst/>
                  <a:latin typeface="Arial" pitchFamily="34" charset="0"/>
                  <a:ea typeface="Times New Roman" pitchFamily="18" charset="0"/>
                  <a:cs typeface="Times New Roman" pitchFamily="18" charset="0"/>
                </a:rPr>
                <a:t>…</a:t>
              </a:r>
              <a:r>
                <a:rPr kumimoji="0" lang="fr-CH" sz="2000" b="1" i="0" u="none" strike="noStrike" cap="none" normalizeH="0" baseline="0" dirty="0" err="1">
                  <a:ln>
                    <a:noFill/>
                  </a:ln>
                  <a:solidFill>
                    <a:schemeClr val="accent6">
                      <a:lumMod val="50000"/>
                    </a:schemeClr>
                  </a:solidFill>
                  <a:effectLst/>
                  <a:latin typeface="Arial" pitchFamily="34" charset="0"/>
                  <a:ea typeface="Times New Roman" pitchFamily="18" charset="0"/>
                  <a:cs typeface="Times New Roman" pitchFamily="18" charset="0"/>
                </a:rPr>
                <a:t>y</a:t>
              </a:r>
              <a:r>
                <a:rPr lang="fr-CH" sz="2000" b="1" baseline="-30000" dirty="0" err="1">
                  <a:solidFill>
                    <a:schemeClr val="accent6">
                      <a:lumMod val="50000"/>
                    </a:schemeClr>
                  </a:solidFill>
                  <a:latin typeface="Arial" pitchFamily="34" charset="0"/>
                  <a:ea typeface="Times New Roman" pitchFamily="18" charset="0"/>
                  <a:cs typeface="Times New Roman" pitchFamily="18" charset="0"/>
                </a:rPr>
                <a:t>m</a:t>
              </a:r>
              <a:endParaRPr kumimoji="0" lang="fr-CH" sz="2000" b="0" i="0" u="none" strike="noStrike" cap="none" normalizeH="0" baseline="0" dirty="0">
                <a:ln>
                  <a:noFill/>
                </a:ln>
                <a:solidFill>
                  <a:schemeClr val="accent6">
                    <a:lumMod val="50000"/>
                  </a:schemeClr>
                </a:solidFill>
                <a:effectLst/>
                <a:latin typeface="Arial" pitchFamily="34" charset="0"/>
                <a:cs typeface="Arial" pitchFamily="34" charset="0"/>
              </a:endParaRPr>
            </a:p>
          </p:txBody>
        </p:sp>
      </p:grpSp>
      <p:sp>
        <p:nvSpPr>
          <p:cNvPr id="26" name="Text Box 9"/>
          <p:cNvSpPr txBox="1">
            <a:spLocks noChangeArrowheads="1"/>
          </p:cNvSpPr>
          <p:nvPr/>
        </p:nvSpPr>
        <p:spPr bwMode="auto">
          <a:xfrm>
            <a:off x="1928794" y="4286256"/>
            <a:ext cx="1285884" cy="459244"/>
          </a:xfrm>
          <a:prstGeom prst="rect">
            <a:avLst/>
          </a:prstGeom>
          <a:noFill/>
          <a:ln w="9525">
            <a:noFill/>
            <a:miter lim="800000"/>
            <a:headEnd/>
            <a:tailEnd/>
          </a:ln>
        </p:spPr>
        <p:txBody>
          <a:bodyPr vert="horz" wrap="square" lIns="63094" tIns="31547" rIns="63094" bIns="31547"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H" sz="2000" b="1" i="0" u="none" strike="noStrike" cap="none" normalizeH="0" baseline="0" dirty="0">
                <a:ln>
                  <a:noFill/>
                </a:ln>
                <a:solidFill>
                  <a:srgbClr val="00B050"/>
                </a:solidFill>
                <a:effectLst/>
                <a:latin typeface="Arial" pitchFamily="34" charset="0"/>
                <a:ea typeface="Times New Roman" pitchFamily="18" charset="0"/>
                <a:cs typeface="Times New Roman" pitchFamily="18" charset="0"/>
              </a:rPr>
              <a:t>x</a:t>
            </a:r>
            <a:r>
              <a:rPr kumimoji="0" lang="fr-CH" sz="2000" b="1" i="0" u="none" strike="noStrike" cap="none" normalizeH="0" baseline="-30000" dirty="0">
                <a:ln>
                  <a:noFill/>
                </a:ln>
                <a:solidFill>
                  <a:srgbClr val="00B050"/>
                </a:solidFill>
                <a:effectLst/>
                <a:latin typeface="Arial" pitchFamily="34" charset="0"/>
                <a:ea typeface="Times New Roman" pitchFamily="18" charset="0"/>
                <a:cs typeface="Times New Roman" pitchFamily="18" charset="0"/>
              </a:rPr>
              <a:t>1</a:t>
            </a:r>
            <a:r>
              <a:rPr kumimoji="0" lang="fr-CH" sz="2000" b="1" i="0" u="none" strike="noStrike" cap="none" normalizeH="0" baseline="0" dirty="0">
                <a:ln>
                  <a:noFill/>
                </a:ln>
                <a:solidFill>
                  <a:srgbClr val="00B050"/>
                </a:solidFill>
                <a:effectLst/>
                <a:latin typeface="Arial" pitchFamily="34" charset="0"/>
                <a:ea typeface="Times New Roman" pitchFamily="18" charset="0"/>
                <a:cs typeface="Times New Roman" pitchFamily="18" charset="0"/>
              </a:rPr>
              <a:t>x</a:t>
            </a:r>
            <a:r>
              <a:rPr kumimoji="0" lang="fr-CH" sz="2000" b="1" i="0" u="none" strike="noStrike" cap="none" normalizeH="0" baseline="-30000" dirty="0">
                <a:ln>
                  <a:noFill/>
                </a:ln>
                <a:solidFill>
                  <a:srgbClr val="00B050"/>
                </a:solidFill>
                <a:effectLst/>
                <a:latin typeface="Arial" pitchFamily="34" charset="0"/>
                <a:ea typeface="Times New Roman" pitchFamily="18" charset="0"/>
                <a:cs typeface="Times New Roman" pitchFamily="18" charset="0"/>
              </a:rPr>
              <a:t>2</a:t>
            </a:r>
            <a:r>
              <a:rPr kumimoji="0" lang="fr-CH" sz="2000" b="1" i="0" u="none" strike="noStrike" cap="none" normalizeH="0" baseline="0" dirty="0">
                <a:ln>
                  <a:noFill/>
                </a:ln>
                <a:solidFill>
                  <a:srgbClr val="00B050"/>
                </a:solidFill>
                <a:effectLst/>
                <a:latin typeface="Arial" pitchFamily="34" charset="0"/>
                <a:ea typeface="Times New Roman" pitchFamily="18" charset="0"/>
                <a:cs typeface="Times New Roman" pitchFamily="18" charset="0"/>
              </a:rPr>
              <a:t>…</a:t>
            </a:r>
            <a:r>
              <a:rPr kumimoji="0" lang="fr-CH" sz="2000" b="1" i="0" u="none" strike="noStrike" cap="none" normalizeH="0" baseline="0" dirty="0" err="1">
                <a:ln>
                  <a:noFill/>
                </a:ln>
                <a:solidFill>
                  <a:srgbClr val="00B050"/>
                </a:solidFill>
                <a:effectLst/>
                <a:latin typeface="Arial" pitchFamily="34" charset="0"/>
                <a:ea typeface="Times New Roman" pitchFamily="18" charset="0"/>
                <a:cs typeface="Times New Roman" pitchFamily="18" charset="0"/>
              </a:rPr>
              <a:t>x</a:t>
            </a:r>
            <a:r>
              <a:rPr kumimoji="0" lang="fr-CH" sz="2000" b="1" i="0" u="none" strike="noStrike" cap="none" normalizeH="0" baseline="-30000" dirty="0" err="1">
                <a:ln>
                  <a:noFill/>
                </a:ln>
                <a:solidFill>
                  <a:srgbClr val="00B050"/>
                </a:solidFill>
                <a:effectLst/>
                <a:latin typeface="Arial" pitchFamily="34" charset="0"/>
                <a:ea typeface="Times New Roman" pitchFamily="18" charset="0"/>
                <a:cs typeface="Times New Roman" pitchFamily="18" charset="0"/>
              </a:rPr>
              <a:t>n</a:t>
            </a:r>
            <a:endParaRPr kumimoji="0" lang="fr-CH" sz="2000" b="0" i="0" u="none" strike="noStrike" cap="none" normalizeH="0" baseline="0" dirty="0">
              <a:ln>
                <a:noFill/>
              </a:ln>
              <a:solidFill>
                <a:srgbClr val="00B050"/>
              </a:solidFill>
              <a:effectLst/>
              <a:latin typeface="Arial" pitchFamily="34" charset="0"/>
              <a:cs typeface="Arial" pitchFamily="34" charset="0"/>
            </a:endParaRPr>
          </a:p>
        </p:txBody>
      </p:sp>
      <p:cxnSp>
        <p:nvCxnSpPr>
          <p:cNvPr id="27" name="Connecteur droit avec flèche 26"/>
          <p:cNvCxnSpPr/>
          <p:nvPr/>
        </p:nvCxnSpPr>
        <p:spPr>
          <a:xfrm>
            <a:off x="986591" y="4286256"/>
            <a:ext cx="2735049"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p:nvPr/>
        </p:nvCxnSpPr>
        <p:spPr>
          <a:xfrm>
            <a:off x="4932954" y="4286256"/>
            <a:ext cx="2959773"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ZoneTexte 28"/>
          <p:cNvSpPr txBox="1"/>
          <p:nvPr/>
        </p:nvSpPr>
        <p:spPr>
          <a:xfrm>
            <a:off x="1357290" y="3916924"/>
            <a:ext cx="2500330" cy="369332"/>
          </a:xfrm>
          <a:prstGeom prst="rect">
            <a:avLst/>
          </a:prstGeom>
          <a:noFill/>
        </p:spPr>
        <p:txBody>
          <a:bodyPr wrap="square" rtlCol="0">
            <a:spAutoFit/>
          </a:bodyPr>
          <a:lstStyle/>
          <a:p>
            <a:r>
              <a:rPr lang="fr-FR" b="1" dirty="0">
                <a:solidFill>
                  <a:srgbClr val="00B050"/>
                </a:solidFill>
              </a:rPr>
              <a:t>X : Alphabet de l’entrée</a:t>
            </a:r>
          </a:p>
        </p:txBody>
      </p:sp>
      <p:sp>
        <p:nvSpPr>
          <p:cNvPr id="30" name="ZoneTexte 29"/>
          <p:cNvSpPr txBox="1"/>
          <p:nvPr/>
        </p:nvSpPr>
        <p:spPr>
          <a:xfrm>
            <a:off x="5214942" y="3929066"/>
            <a:ext cx="2500330" cy="369332"/>
          </a:xfrm>
          <a:prstGeom prst="rect">
            <a:avLst/>
          </a:prstGeom>
          <a:noFill/>
        </p:spPr>
        <p:txBody>
          <a:bodyPr wrap="square" rtlCol="0">
            <a:spAutoFit/>
          </a:bodyPr>
          <a:lstStyle/>
          <a:p>
            <a:r>
              <a:rPr lang="fr-FR" b="1" dirty="0">
                <a:solidFill>
                  <a:schemeClr val="accent6">
                    <a:lumMod val="50000"/>
                  </a:schemeClr>
                </a:solidFill>
              </a:rPr>
              <a:t>Y : Alphabet de la sortie</a:t>
            </a:r>
          </a:p>
        </p:txBody>
      </p:sp>
      <p:sp>
        <p:nvSpPr>
          <p:cNvPr id="31" name="Rectangle 30"/>
          <p:cNvSpPr/>
          <p:nvPr/>
        </p:nvSpPr>
        <p:spPr>
          <a:xfrm>
            <a:off x="0" y="6211669"/>
            <a:ext cx="8358214" cy="646331"/>
          </a:xfrm>
          <a:prstGeom prst="rect">
            <a:avLst/>
          </a:prstGeom>
        </p:spPr>
        <p:txBody>
          <a:bodyPr wrap="square">
            <a:spAutoFit/>
          </a:bodyPr>
          <a:lstStyle/>
          <a:p>
            <a:pPr marL="342900" indent="-342900" algn="just"/>
            <a:r>
              <a:rPr lang="fr-FR" b="1" dirty="0">
                <a:solidFill>
                  <a:srgbClr val="C00000"/>
                </a:solidFill>
              </a:rPr>
              <a:t>Exemple : une source binaire envoie des bits avec un alphabet  0 et 1</a:t>
            </a:r>
          </a:p>
          <a:p>
            <a:pPr marL="342900" indent="-342900" algn="just"/>
            <a:r>
              <a:rPr lang="fr-FR" b="1" dirty="0">
                <a:solidFill>
                  <a:srgbClr val="7030A0"/>
                </a:solidFill>
              </a:rPr>
              <a:t>La sortie peut avoir le même nombre de symboles ou non.</a:t>
            </a:r>
          </a:p>
        </p:txBody>
      </p:sp>
      <p:sp>
        <p:nvSpPr>
          <p:cNvPr id="32" name="ZoneTexte 31"/>
          <p:cNvSpPr txBox="1"/>
          <p:nvPr/>
        </p:nvSpPr>
        <p:spPr>
          <a:xfrm>
            <a:off x="1285852" y="857232"/>
            <a:ext cx="6929486" cy="523220"/>
          </a:xfrm>
          <a:prstGeom prst="rect">
            <a:avLst/>
          </a:prstGeom>
          <a:noFill/>
        </p:spPr>
        <p:txBody>
          <a:bodyPr wrap="square" rtlCol="0">
            <a:spAutoFit/>
          </a:bodyPr>
          <a:lstStyle/>
          <a:p>
            <a:pPr algn="ctr"/>
            <a:r>
              <a:rPr lang="fr-FR" sz="2800" b="1" dirty="0">
                <a:solidFill>
                  <a:srgbClr val="7030A0"/>
                </a:solidFill>
              </a:rPr>
              <a:t>Rappels sur la théorie de l’information</a:t>
            </a:r>
          </a:p>
        </p:txBody>
      </p:sp>
    </p:spTree>
  </p:cSld>
  <p:clrMapOvr>
    <a:masterClrMapping/>
  </p:clrMapOvr>
  <p:transition advTm="15000"/>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19949</TotalTime>
  <Words>3851</Words>
  <Application>Microsoft Office PowerPoint</Application>
  <PresentationFormat>Affichage à l'écran (4:3)</PresentationFormat>
  <Paragraphs>756</Paragraphs>
  <Slides>60</Slides>
  <Notes>0</Notes>
  <HiddenSlides>0</HiddenSlides>
  <MMClips>0</MMClips>
  <ScaleCrop>false</ScaleCrop>
  <HeadingPairs>
    <vt:vector size="6" baseType="variant">
      <vt:variant>
        <vt:lpstr>Thème</vt:lpstr>
      </vt:variant>
      <vt:variant>
        <vt:i4>1</vt:i4>
      </vt:variant>
      <vt:variant>
        <vt:lpstr>Serveurs OLE incorporés</vt:lpstr>
      </vt:variant>
      <vt:variant>
        <vt:i4>2</vt:i4>
      </vt:variant>
      <vt:variant>
        <vt:lpstr>Titres des diapositives</vt:lpstr>
      </vt:variant>
      <vt:variant>
        <vt:i4>60</vt:i4>
      </vt:variant>
    </vt:vector>
  </HeadingPairs>
  <TitlesOfParts>
    <vt:vector size="63" baseType="lpstr">
      <vt:lpstr>Thème Office</vt:lpstr>
      <vt:lpstr>Équation</vt:lpstr>
      <vt:lpstr>Microsoft Éditeur d'équations 3.0</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lpstr>Diapositive 53</vt:lpstr>
      <vt:lpstr>Diapositive 54</vt:lpstr>
      <vt:lpstr>Diapositive 55</vt:lpstr>
      <vt:lpstr>Diapositive 56</vt:lpstr>
      <vt:lpstr>Diapositive 57</vt:lpstr>
      <vt:lpstr>Diapositive 58</vt:lpstr>
      <vt:lpstr>Diapositive 59</vt:lpstr>
      <vt:lpstr>Diapositive 60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STS</dc:creator>
  <cp:lastModifiedBy>STS</cp:lastModifiedBy>
  <cp:revision>639</cp:revision>
  <dcterms:created xsi:type="dcterms:W3CDTF">2020-04-09T12:58:47Z</dcterms:created>
  <dcterms:modified xsi:type="dcterms:W3CDTF">2021-05-10T08:31:44Z</dcterms:modified>
</cp:coreProperties>
</file>