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7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301" r:id="rId24"/>
    <p:sldId id="276" r:id="rId25"/>
    <p:sldId id="277" r:id="rId26"/>
    <p:sldId id="278" r:id="rId27"/>
    <p:sldId id="279" r:id="rId28"/>
    <p:sldId id="280" r:id="rId29"/>
    <p:sldId id="318" r:id="rId30"/>
    <p:sldId id="310" r:id="rId31"/>
    <p:sldId id="282" r:id="rId32"/>
    <p:sldId id="311" r:id="rId33"/>
    <p:sldId id="312" r:id="rId34"/>
    <p:sldId id="313" r:id="rId35"/>
    <p:sldId id="314" r:id="rId36"/>
    <p:sldId id="315" r:id="rId37"/>
    <p:sldId id="316" r:id="rId38"/>
    <p:sldId id="317" r:id="rId39"/>
    <p:sldId id="285" r:id="rId40"/>
    <p:sldId id="286" r:id="rId41"/>
    <p:sldId id="287" r:id="rId42"/>
    <p:sldId id="308" r:id="rId43"/>
    <p:sldId id="319" r:id="rId44"/>
    <p:sldId id="321" r:id="rId45"/>
    <p:sldId id="320" r:id="rId46"/>
    <p:sldId id="288" r:id="rId47"/>
    <p:sldId id="302" r:id="rId48"/>
    <p:sldId id="303" r:id="rId49"/>
    <p:sldId id="304" r:id="rId50"/>
    <p:sldId id="322" r:id="rId51"/>
    <p:sldId id="323" r:id="rId52"/>
    <p:sldId id="290" r:id="rId53"/>
    <p:sldId id="324" r:id="rId54"/>
    <p:sldId id="291" r:id="rId55"/>
    <p:sldId id="292" r:id="rId56"/>
    <p:sldId id="325" r:id="rId57"/>
    <p:sldId id="326" r:id="rId58"/>
    <p:sldId id="293" r:id="rId59"/>
    <p:sldId id="294" r:id="rId60"/>
    <p:sldId id="327" r:id="rId61"/>
    <p:sldId id="295" r:id="rId62"/>
    <p:sldId id="309" r:id="rId63"/>
    <p:sldId id="296" r:id="rId64"/>
    <p:sldId id="297" r:id="rId65"/>
    <p:sldId id="298" r:id="rId66"/>
    <p:sldId id="299" r:id="rId67"/>
    <p:sldId id="300" r:id="rId68"/>
    <p:sldId id="328" r:id="rId69"/>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15ECA48C-1A56-4032-BF8F-A67C8D8CEC5F}" type="datetimeFigureOut">
              <a:rPr lang="fr-FR" smtClean="0"/>
              <a:pPr/>
              <a:t>14/10/2022</a:t>
            </a:fld>
            <a:endParaRPr lang="fr-FR"/>
          </a:p>
        </p:txBody>
      </p:sp>
      <p:sp>
        <p:nvSpPr>
          <p:cNvPr id="4" name="Espace réservé de l'image des diapositives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3C5597C7-4E1D-4F0A-8EF9-5CA5278C5DA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ignore les détails du niveau inférieur. </a:t>
            </a:r>
          </a:p>
        </p:txBody>
      </p:sp>
      <p:sp>
        <p:nvSpPr>
          <p:cNvPr id="4" name="Espace réservé du numéro de diapositive 3"/>
          <p:cNvSpPr>
            <a:spLocks noGrp="1"/>
          </p:cNvSpPr>
          <p:nvPr>
            <p:ph type="sldNum" sz="quarter" idx="10"/>
          </p:nvPr>
        </p:nvSpPr>
        <p:spPr/>
        <p:txBody>
          <a:bodyPr/>
          <a:lstStyle/>
          <a:p>
            <a:fld id="{3C5597C7-4E1D-4F0A-8EF9-5CA5278C5DAF}"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4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5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6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7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8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9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9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9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0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1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11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2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3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3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4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4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4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4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5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15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5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5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5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15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6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539640" y="404640"/>
            <a:ext cx="8084520" cy="50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2400" b="0" strike="noStrike" spc="-1">
                <a:solidFill>
                  <a:srgbClr val="FFFFFF"/>
                </a:solidFill>
                <a:latin typeface="Verdana"/>
                <a:ea typeface="DejaVu Sans"/>
              </a:rPr>
              <a:t> </a:t>
            </a:r>
            <a:endParaRPr lang="fr-FR" sz="2400" b="0" strike="noStrike" spc="-1">
              <a:latin typeface="Arial"/>
            </a:endParaRPr>
          </a:p>
        </p:txBody>
      </p:sp>
      <p:sp>
        <p:nvSpPr>
          <p:cNvPr id="6" name="CustomShape 2"/>
          <p:cNvSpPr/>
          <p:nvPr/>
        </p:nvSpPr>
        <p:spPr>
          <a:xfrm>
            <a:off x="692280" y="1773360"/>
            <a:ext cx="8084520" cy="50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FFFFFF"/>
                </a:solidFill>
                <a:latin typeface="Verdana"/>
                <a:ea typeface="DejaVu Sans"/>
              </a:rPr>
              <a:t>       </a:t>
            </a:r>
            <a:endParaRPr lang="fr-FR" sz="2400" b="0" strike="noStrike" spc="-1">
              <a:latin typeface="Arial"/>
            </a:endParaRPr>
          </a:p>
        </p:txBody>
      </p:sp>
      <p:pic>
        <p:nvPicPr>
          <p:cNvPr id="2" name="Picture 3"/>
          <p:cNvPicPr/>
          <p:nvPr/>
        </p:nvPicPr>
        <p:blipFill>
          <a:blip r:embed="rId14"/>
          <a:stretch/>
        </p:blipFill>
        <p:spPr>
          <a:xfrm>
            <a:off x="9360" y="0"/>
            <a:ext cx="9124200" cy="6857280"/>
          </a:xfrm>
          <a:prstGeom prst="rect">
            <a:avLst/>
          </a:prstGeom>
          <a:ln w="9360">
            <a:noFill/>
          </a:ln>
        </p:spPr>
      </p:pic>
      <p:sp>
        <p:nvSpPr>
          <p:cNvPr id="3"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1"/>
          <p:cNvSpPr/>
          <p:nvPr/>
        </p:nvSpPr>
        <p:spPr>
          <a:xfrm>
            <a:off x="539640" y="404640"/>
            <a:ext cx="8084520" cy="50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FFFFFF"/>
                </a:solidFill>
                <a:latin typeface="Verdana"/>
                <a:ea typeface="DejaVu Sans"/>
              </a:rPr>
              <a:t>   </a:t>
            </a:r>
            <a:endParaRPr lang="fr-FR" sz="2400" b="0" strike="noStrike" spc="-1">
              <a:latin typeface="Arial"/>
            </a:endParaRPr>
          </a:p>
        </p:txBody>
      </p:sp>
      <p:pic>
        <p:nvPicPr>
          <p:cNvPr id="42" name="Picture 2"/>
          <p:cNvPicPr/>
          <p:nvPr/>
        </p:nvPicPr>
        <p:blipFill>
          <a:blip r:embed="rId14"/>
          <a:stretch/>
        </p:blipFill>
        <p:spPr>
          <a:xfrm>
            <a:off x="0" y="4680"/>
            <a:ext cx="9143280" cy="6847920"/>
          </a:xfrm>
          <a:prstGeom prst="rect">
            <a:avLst/>
          </a:prstGeom>
          <a:ln w="9360">
            <a:noFill/>
          </a:ln>
        </p:spPr>
      </p:pic>
      <p:sp>
        <p:nvSpPr>
          <p:cNvPr id="43"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44"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CustomShape 1"/>
          <p:cNvSpPr/>
          <p:nvPr/>
        </p:nvSpPr>
        <p:spPr>
          <a:xfrm>
            <a:off x="539640" y="404640"/>
            <a:ext cx="8084520" cy="50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FFFFFF"/>
                </a:solidFill>
                <a:latin typeface="Verdana"/>
                <a:ea typeface="DejaVu Sans"/>
              </a:rPr>
              <a:t>   </a:t>
            </a:r>
            <a:endParaRPr lang="fr-FR" sz="2400" b="0" strike="noStrike" spc="-1">
              <a:latin typeface="Arial"/>
            </a:endParaRPr>
          </a:p>
        </p:txBody>
      </p:sp>
      <p:pic>
        <p:nvPicPr>
          <p:cNvPr id="82" name="Picture 2"/>
          <p:cNvPicPr/>
          <p:nvPr/>
        </p:nvPicPr>
        <p:blipFill>
          <a:blip r:embed="rId14"/>
          <a:stretch/>
        </p:blipFill>
        <p:spPr>
          <a:xfrm>
            <a:off x="0" y="0"/>
            <a:ext cx="9257760" cy="6828840"/>
          </a:xfrm>
          <a:prstGeom prst="rect">
            <a:avLst/>
          </a:prstGeom>
          <a:ln w="9360">
            <a:noFill/>
          </a:ln>
        </p:spPr>
      </p:pic>
      <p:sp>
        <p:nvSpPr>
          <p:cNvPr id="83"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84"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 name="CustomShape 1"/>
          <p:cNvSpPr/>
          <p:nvPr/>
        </p:nvSpPr>
        <p:spPr>
          <a:xfrm>
            <a:off x="539640" y="404640"/>
            <a:ext cx="8084520" cy="50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FFFFFF"/>
                </a:solidFill>
                <a:latin typeface="Verdana"/>
                <a:ea typeface="DejaVu Sans"/>
              </a:rPr>
              <a:t>   </a:t>
            </a:r>
            <a:endParaRPr lang="fr-FR" sz="2400" b="0" strike="noStrike" spc="-1">
              <a:latin typeface="Arial"/>
            </a:endParaRPr>
          </a:p>
        </p:txBody>
      </p:sp>
      <p:pic>
        <p:nvPicPr>
          <p:cNvPr id="122" name="Picture 2"/>
          <p:cNvPicPr/>
          <p:nvPr/>
        </p:nvPicPr>
        <p:blipFill>
          <a:blip r:embed="rId14"/>
          <a:stretch/>
        </p:blipFill>
        <p:spPr>
          <a:xfrm>
            <a:off x="4680" y="23760"/>
            <a:ext cx="9133920" cy="6809760"/>
          </a:xfrm>
          <a:prstGeom prst="rect">
            <a:avLst/>
          </a:prstGeom>
          <a:ln w="9360">
            <a:noFill/>
          </a:ln>
        </p:spPr>
      </p:pic>
      <p:sp>
        <p:nvSpPr>
          <p:cNvPr id="123"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124"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714240" y="1561320"/>
            <a:ext cx="721440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6000" b="1" strike="noStrike" spc="-1">
                <a:solidFill>
                  <a:srgbClr val="FFFFFF"/>
                </a:solidFill>
                <a:latin typeface="Calibri"/>
                <a:ea typeface="ＭＳ Ｐゴシック"/>
              </a:rPr>
              <a:t>Séparation Avancée des Préoccupations</a:t>
            </a:r>
            <a:endParaRPr lang="fr-FR" sz="6000" b="0" strike="noStrike" spc="-1">
              <a:latin typeface="Arial"/>
            </a:endParaRPr>
          </a:p>
        </p:txBody>
      </p:sp>
      <p:pic>
        <p:nvPicPr>
          <p:cNvPr id="162" name="Picture 2"/>
          <p:cNvPicPr/>
          <p:nvPr/>
        </p:nvPicPr>
        <p:blipFill>
          <a:blip r:embed="rId2"/>
          <a:stretch/>
        </p:blipFill>
        <p:spPr>
          <a:xfrm>
            <a:off x="219960" y="212040"/>
            <a:ext cx="8423280" cy="1644480"/>
          </a:xfrm>
          <a:prstGeom prst="rect">
            <a:avLst/>
          </a:prstGeom>
          <a:ln>
            <a:noFill/>
          </a:ln>
          <a:effectLst>
            <a:softEdge rad="112500"/>
          </a:effectLst>
        </p:spPr>
      </p:pic>
      <p:sp>
        <p:nvSpPr>
          <p:cNvPr id="163" name="CustomShape 2"/>
          <p:cNvSpPr/>
          <p:nvPr/>
        </p:nvSpPr>
        <p:spPr>
          <a:xfrm>
            <a:off x="0" y="4611240"/>
            <a:ext cx="9143280" cy="2224440"/>
          </a:xfrm>
          <a:prstGeom prst="rect">
            <a:avLst/>
          </a:prstGeom>
          <a:solidFill>
            <a:srgbClr val="32A0FA"/>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dirty="0">
                <a:solidFill>
                  <a:srgbClr val="FFFFFF"/>
                </a:solidFill>
                <a:latin typeface="Calibri"/>
                <a:ea typeface="ＭＳ Ｐゴシック"/>
              </a:rPr>
              <a:t>Université </a:t>
            </a:r>
            <a:r>
              <a:rPr lang="fr-FR" sz="2000" b="1" strike="noStrike" spc="-1" dirty="0" err="1">
                <a:solidFill>
                  <a:srgbClr val="FFFFFF"/>
                </a:solidFill>
                <a:latin typeface="Calibri"/>
                <a:ea typeface="ＭＳ Ｐゴシック"/>
              </a:rPr>
              <a:t>Badji</a:t>
            </a:r>
            <a:r>
              <a:rPr lang="fr-FR" sz="2000" b="1" strike="noStrike" spc="-1" dirty="0">
                <a:solidFill>
                  <a:srgbClr val="FFFFFF"/>
                </a:solidFill>
                <a:latin typeface="Calibri"/>
                <a:ea typeface="ＭＳ Ｐゴシック"/>
              </a:rPr>
              <a:t> </a:t>
            </a:r>
            <a:r>
              <a:rPr lang="fr-FR" sz="2000" b="1" strike="noStrike" spc="-1" dirty="0" err="1">
                <a:solidFill>
                  <a:srgbClr val="FFFFFF"/>
                </a:solidFill>
                <a:latin typeface="Calibri"/>
                <a:ea typeface="ＭＳ Ｐゴシック"/>
              </a:rPr>
              <a:t>Mokhtar</a:t>
            </a:r>
            <a:r>
              <a:rPr lang="fr-FR" sz="2000" b="1" strike="noStrike" spc="-1" dirty="0">
                <a:solidFill>
                  <a:srgbClr val="FFFFFF"/>
                </a:solidFill>
                <a:latin typeface="Calibri"/>
                <a:ea typeface="ＭＳ Ｐゴシック"/>
              </a:rPr>
              <a:t>-Annaba</a:t>
            </a:r>
            <a:endParaRPr lang="fr-FR" sz="2000" b="0" strike="noStrike" spc="-1" dirty="0">
              <a:latin typeface="Arial"/>
            </a:endParaRPr>
          </a:p>
          <a:p>
            <a:pPr>
              <a:lnSpc>
                <a:spcPct val="100000"/>
              </a:lnSpc>
            </a:pPr>
            <a:r>
              <a:rPr lang="fr-FR" sz="2000" b="1" strike="noStrike" spc="-1" dirty="0">
                <a:solidFill>
                  <a:srgbClr val="FFFFFF"/>
                </a:solidFill>
                <a:latin typeface="Calibri"/>
                <a:ea typeface="ＭＳ Ｐゴシック"/>
              </a:rPr>
              <a:t>Laboratoire LISCO</a:t>
            </a:r>
            <a:endParaRPr lang="fr-FR" sz="2000" b="0" strike="noStrike" spc="-1" dirty="0">
              <a:latin typeface="Arial"/>
            </a:endParaRPr>
          </a:p>
          <a:p>
            <a:pPr>
              <a:lnSpc>
                <a:spcPct val="100000"/>
              </a:lnSpc>
            </a:pPr>
            <a:r>
              <a:rPr lang="fr-FR" sz="2000" b="1" strike="noStrike" spc="-1" dirty="0">
                <a:solidFill>
                  <a:srgbClr val="FFFFFF"/>
                </a:solidFill>
                <a:latin typeface="Calibri"/>
                <a:ea typeface="ＭＳ Ｐゴシック"/>
              </a:rPr>
              <a:t>Année : </a:t>
            </a:r>
            <a:r>
              <a:rPr lang="fr-FR" sz="2000" b="1" strike="noStrike" spc="-1" dirty="0" smtClean="0">
                <a:solidFill>
                  <a:srgbClr val="FFFFFF"/>
                </a:solidFill>
                <a:latin typeface="Calibri"/>
                <a:ea typeface="ＭＳ Ｐゴシック"/>
              </a:rPr>
              <a:t>2022/2023</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r>
              <a:rPr lang="fr-FR" sz="2000" b="1" strike="noStrike" spc="-1" dirty="0">
                <a:solidFill>
                  <a:srgbClr val="FFFFFF"/>
                </a:solidFill>
                <a:latin typeface="Calibri"/>
                <a:ea typeface="ＭＳ Ｐゴシック"/>
              </a:rPr>
              <a:t>Pr Djamel </a:t>
            </a:r>
            <a:r>
              <a:rPr lang="fr-FR" sz="2000" b="1" strike="noStrike" spc="-1" dirty="0" err="1">
                <a:solidFill>
                  <a:srgbClr val="FFFFFF"/>
                </a:solidFill>
                <a:latin typeface="Calibri"/>
                <a:ea typeface="ＭＳ Ｐゴシック"/>
              </a:rPr>
              <a:t>Meslati</a:t>
            </a:r>
            <a:r>
              <a:rPr lang="fr-FR" sz="2000" b="1" strike="noStrike" spc="-1" dirty="0">
                <a:solidFill>
                  <a:srgbClr val="FFFFFF"/>
                </a:solidFill>
                <a:latin typeface="Calibri"/>
                <a:ea typeface="ＭＳ Ｐゴシック"/>
              </a:rPr>
              <a:t> </a:t>
            </a:r>
            <a:endParaRPr lang="fr-FR" sz="2000" b="0" strike="noStrike" spc="-1" dirty="0">
              <a:latin typeface="Arial"/>
            </a:endParaRPr>
          </a:p>
          <a:p>
            <a:pPr>
              <a:lnSpc>
                <a:spcPct val="100000"/>
              </a:lnSpc>
            </a:pPr>
            <a:r>
              <a:rPr lang="fr-FR" sz="2000" b="1" u="sng" strike="noStrike" spc="-1" dirty="0">
                <a:solidFill>
                  <a:srgbClr val="FFFFFF"/>
                </a:solidFill>
                <a:uFillTx/>
                <a:latin typeface="Calibri"/>
                <a:ea typeface="ＭＳ Ｐゴシック"/>
              </a:rPr>
              <a:t>modifié par:</a:t>
            </a:r>
            <a:r>
              <a:rPr lang="fr-FR" sz="2000" b="1" strike="noStrike" spc="-1" dirty="0">
                <a:solidFill>
                  <a:srgbClr val="FFFFFF"/>
                </a:solidFill>
                <a:latin typeface="Calibri"/>
                <a:ea typeface="ＭＳ Ｐゴシック"/>
              </a:rPr>
              <a:t> Dr </a:t>
            </a:r>
            <a:r>
              <a:rPr lang="fr-FR" sz="2000" b="1" strike="noStrike" spc="-1" dirty="0" err="1">
                <a:solidFill>
                  <a:srgbClr val="FFFFFF"/>
                </a:solidFill>
                <a:latin typeface="Calibri"/>
                <a:ea typeface="ＭＳ Ｐゴシック"/>
              </a:rPr>
              <a:t>Soumeya</a:t>
            </a:r>
            <a:r>
              <a:rPr lang="fr-FR" sz="2000" b="1" strike="noStrike" spc="-1" dirty="0">
                <a:solidFill>
                  <a:srgbClr val="FFFFFF"/>
                </a:solidFill>
                <a:latin typeface="Calibri"/>
                <a:ea typeface="ＭＳ Ｐゴシック"/>
              </a:rPr>
              <a:t> DEBBOUB</a:t>
            </a:r>
            <a:endParaRPr lang="fr-FR" sz="2000" b="0" strike="noStrike" spc="-1" dirty="0">
              <a:latin typeface="Arial"/>
            </a:endParaRPr>
          </a:p>
          <a:p>
            <a:pPr>
              <a:lnSpc>
                <a:spcPct val="100000"/>
              </a:lnSpc>
            </a:pPr>
            <a:r>
              <a:rPr lang="fr-FR" sz="2000" b="1" strike="noStrike" spc="-1" dirty="0">
                <a:solidFill>
                  <a:srgbClr val="FFFFFF"/>
                </a:solidFill>
                <a:latin typeface="Calibri"/>
                <a:ea typeface="ＭＳ Ｐゴシック"/>
              </a:rPr>
              <a:t>Debboub.soumeya@gmail.com</a:t>
            </a:r>
            <a:endParaRPr lang="fr-FR"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2203200" y="3000240"/>
            <a:ext cx="4267800" cy="760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4400" b="1" strike="noStrike" spc="-1">
                <a:solidFill>
                  <a:srgbClr val="000000"/>
                </a:solidFill>
                <a:latin typeface="Calibri"/>
                <a:ea typeface="ＭＳ Ｐゴシック"/>
              </a:rPr>
              <a:t>Plan du Cours</a:t>
            </a:r>
            <a:endParaRPr lang="fr-FR" sz="4400" b="0" strike="noStrike" spc="-1">
              <a:latin typeface="Arial"/>
            </a:endParaRPr>
          </a:p>
        </p:txBody>
      </p:sp>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445320" y="129600"/>
            <a:ext cx="3403800" cy="577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Plan du Cours</a:t>
            </a:r>
            <a:endParaRPr lang="fr-FR" sz="3200" b="0" strike="noStrike" spc="-1">
              <a:latin typeface="Arial"/>
            </a:endParaRPr>
          </a:p>
        </p:txBody>
      </p:sp>
      <p:sp>
        <p:nvSpPr>
          <p:cNvPr id="200" name="CustomShape 2"/>
          <p:cNvSpPr/>
          <p:nvPr/>
        </p:nvSpPr>
        <p:spPr>
          <a:xfrm>
            <a:off x="714240" y="1214280"/>
            <a:ext cx="6119280" cy="419040"/>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533520" indent="-532800">
              <a:lnSpc>
                <a:spcPct val="90000"/>
              </a:lnSpc>
            </a:pPr>
            <a:r>
              <a:rPr lang="fr-FR" sz="2400" b="0" strike="noStrike" spc="-1">
                <a:solidFill>
                  <a:srgbClr val="000000"/>
                </a:solidFill>
                <a:latin typeface="Calibri"/>
                <a:ea typeface="ＭＳ Ｐゴシック"/>
              </a:rPr>
              <a:t>Introduction à la complexité</a:t>
            </a:r>
            <a:endParaRPr lang="fr-FR" sz="2400" b="0" strike="noStrike" spc="-1">
              <a:latin typeface="Arial"/>
            </a:endParaRPr>
          </a:p>
        </p:txBody>
      </p:sp>
      <p:sp>
        <p:nvSpPr>
          <p:cNvPr id="201" name="CustomShape 3"/>
          <p:cNvSpPr/>
          <p:nvPr/>
        </p:nvSpPr>
        <p:spPr>
          <a:xfrm>
            <a:off x="714240" y="1742040"/>
            <a:ext cx="6119280" cy="151632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533520" indent="-532800">
              <a:lnSpc>
                <a:spcPct val="90000"/>
              </a:lnSpc>
            </a:pPr>
            <a:r>
              <a:rPr lang="fr-FR" sz="2400" b="0" strike="noStrike" spc="-1" dirty="0">
                <a:solidFill>
                  <a:srgbClr val="000000"/>
                </a:solidFill>
                <a:latin typeface="Calibri"/>
                <a:ea typeface="ＭＳ Ｐゴシック"/>
              </a:rPr>
              <a:t>Les approches basées processus</a:t>
            </a:r>
            <a:endParaRPr lang="fr-FR" sz="2400" b="0" strike="noStrike" spc="-1" dirty="0">
              <a:latin typeface="Arial"/>
            </a:endParaRPr>
          </a:p>
          <a:p>
            <a:pPr marL="809640" indent="-456480">
              <a:lnSpc>
                <a:spcPct val="90000"/>
              </a:lnSpc>
              <a:buFont typeface="Arial" pitchFamily="34" charset="0"/>
              <a:buChar char="•"/>
            </a:pPr>
            <a:r>
              <a:rPr lang="fr-FR" sz="2000" b="0" strike="noStrike" spc="-1" dirty="0">
                <a:solidFill>
                  <a:srgbClr val="000000"/>
                </a:solidFill>
                <a:latin typeface="Calibri"/>
                <a:ea typeface="ＭＳ Ｐゴシック"/>
              </a:rPr>
              <a:t>La stabilité</a:t>
            </a:r>
            <a:endParaRPr lang="fr-FR" sz="2000" b="0" strike="noStrike" spc="-1" dirty="0">
              <a:latin typeface="Arial"/>
            </a:endParaRPr>
          </a:p>
          <a:p>
            <a:pPr marL="809640" indent="-456480">
              <a:lnSpc>
                <a:spcPct val="90000"/>
              </a:lnSpc>
              <a:buFont typeface="Arial" pitchFamily="34" charset="0"/>
              <a:buChar char="•"/>
            </a:pPr>
            <a:r>
              <a:rPr lang="fr-FR" sz="2000" b="0" strike="noStrike" spc="-1" dirty="0">
                <a:solidFill>
                  <a:srgbClr val="000000"/>
                </a:solidFill>
                <a:latin typeface="Calibri"/>
                <a:ea typeface="ＭＳ Ｐゴシック"/>
              </a:rPr>
              <a:t>La variabilité</a:t>
            </a:r>
            <a:endParaRPr lang="fr-FR" sz="2000" b="0" strike="noStrike" spc="-1" dirty="0">
              <a:latin typeface="Arial"/>
            </a:endParaRPr>
          </a:p>
          <a:p>
            <a:pPr marL="809640" indent="-456480">
              <a:lnSpc>
                <a:spcPct val="90000"/>
              </a:lnSpc>
              <a:buFont typeface="Arial" pitchFamily="34" charset="0"/>
              <a:buChar char="•"/>
            </a:pPr>
            <a:r>
              <a:rPr lang="fr-FR" sz="2000" b="0" strike="noStrike" spc="-1" dirty="0">
                <a:solidFill>
                  <a:srgbClr val="000000"/>
                </a:solidFill>
                <a:latin typeface="Calibri"/>
                <a:ea typeface="ＭＳ Ｐゴシック"/>
              </a:rPr>
              <a:t>Développement Agile</a:t>
            </a:r>
            <a:endParaRPr lang="fr-FR" sz="2000" b="0" strike="noStrike" spc="-1" dirty="0">
              <a:latin typeface="Arial"/>
            </a:endParaRPr>
          </a:p>
          <a:p>
            <a:pPr marL="809640" indent="-456480">
              <a:lnSpc>
                <a:spcPct val="90000"/>
              </a:lnSpc>
              <a:buFont typeface="Arial" pitchFamily="34" charset="0"/>
              <a:buChar char="•"/>
            </a:pPr>
            <a:r>
              <a:rPr lang="fr-FR" sz="2000" b="0" strike="noStrike" spc="-1" dirty="0">
                <a:solidFill>
                  <a:srgbClr val="000000"/>
                </a:solidFill>
                <a:latin typeface="Calibri"/>
                <a:ea typeface="ＭＳ Ｐゴシック"/>
              </a:rPr>
              <a:t>L’ingénierie des modèles</a:t>
            </a:r>
            <a:endParaRPr lang="fr-FR" sz="2000" b="0" strike="noStrike" spc="-1" dirty="0">
              <a:latin typeface="Arial"/>
            </a:endParaRPr>
          </a:p>
        </p:txBody>
      </p:sp>
      <p:sp>
        <p:nvSpPr>
          <p:cNvPr id="202" name="CustomShape 4"/>
          <p:cNvSpPr/>
          <p:nvPr/>
        </p:nvSpPr>
        <p:spPr>
          <a:xfrm>
            <a:off x="714240" y="3400560"/>
            <a:ext cx="6119280" cy="1957266"/>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533520" indent="-532800">
              <a:lnSpc>
                <a:spcPct val="90000"/>
              </a:lnSpc>
            </a:pPr>
            <a:r>
              <a:rPr lang="fr-FR" sz="2400" b="0" strike="noStrike" spc="-1" dirty="0">
                <a:solidFill>
                  <a:srgbClr val="000000"/>
                </a:solidFill>
                <a:latin typeface="Calibri"/>
                <a:ea typeface="ＭＳ Ｐゴシック"/>
              </a:rPr>
              <a:t>Les approches basées </a:t>
            </a:r>
            <a:r>
              <a:rPr lang="fr-FR" sz="2400" b="0" strike="noStrike" spc="-1" dirty="0" smtClean="0">
                <a:solidFill>
                  <a:srgbClr val="000000"/>
                </a:solidFill>
                <a:latin typeface="Calibri"/>
                <a:ea typeface="ＭＳ Ｐゴシック"/>
              </a:rPr>
              <a:t>produit</a:t>
            </a:r>
            <a:endParaRPr lang="fr-FR" sz="2000" b="0" strike="noStrike" spc="-1" dirty="0" smtClean="0">
              <a:latin typeface="Arial"/>
            </a:endParaRPr>
          </a:p>
          <a:p>
            <a:pPr marL="809640" indent="-456480">
              <a:lnSpc>
                <a:spcPct val="90000"/>
              </a:lnSpc>
              <a:buFont typeface="Arial" pitchFamily="34" charset="0"/>
              <a:buChar char="•"/>
            </a:pPr>
            <a:r>
              <a:rPr lang="fr-FR" sz="2000" b="0" strike="noStrike" spc="-1" dirty="0" smtClean="0">
                <a:solidFill>
                  <a:srgbClr val="000000"/>
                </a:solidFill>
                <a:latin typeface="Calibri"/>
                <a:ea typeface="ＭＳ Ｐゴシック"/>
              </a:rPr>
              <a:t>Les patrons de conception </a:t>
            </a:r>
          </a:p>
          <a:p>
            <a:pPr marL="809640" indent="-456480">
              <a:lnSpc>
                <a:spcPct val="90000"/>
              </a:lnSpc>
              <a:buFont typeface="Arial" pitchFamily="34" charset="0"/>
              <a:buChar char="•"/>
            </a:pPr>
            <a:r>
              <a:rPr lang="fr-FR" sz="2000" spc="-1" dirty="0" smtClean="0">
                <a:solidFill>
                  <a:srgbClr val="000000"/>
                </a:solidFill>
                <a:latin typeface="Calibri"/>
                <a:ea typeface="ＭＳ Ｐゴシック"/>
              </a:rPr>
              <a:t>La séparation avancées des </a:t>
            </a:r>
            <a:r>
              <a:rPr lang="fr-FR" sz="2000" spc="-1" dirty="0" smtClean="0">
                <a:solidFill>
                  <a:srgbClr val="000000"/>
                </a:solidFill>
                <a:latin typeface="Calibri"/>
                <a:ea typeface="ＭＳ Ｐゴシック"/>
              </a:rPr>
              <a:t>préoccupations</a:t>
            </a:r>
            <a:endParaRPr lang="fr-FR" sz="2000" b="0" strike="noStrike" spc="-1" dirty="0" smtClean="0">
              <a:latin typeface="Arial"/>
            </a:endParaRPr>
          </a:p>
          <a:p>
            <a:pPr marL="809640" indent="-456480">
              <a:lnSpc>
                <a:spcPct val="90000"/>
              </a:lnSpc>
              <a:buFont typeface="Arial" pitchFamily="34" charset="0"/>
              <a:buChar char="•"/>
            </a:pPr>
            <a:r>
              <a:rPr lang="fr-FR" sz="2000" b="0" strike="noStrike" spc="-1" dirty="0" smtClean="0">
                <a:solidFill>
                  <a:srgbClr val="000000"/>
                </a:solidFill>
                <a:latin typeface="Calibri"/>
                <a:ea typeface="ＭＳ Ｐゴシック"/>
              </a:rPr>
              <a:t>Principes d’inversion de contrôles et  d’injection de dépendances</a:t>
            </a:r>
          </a:p>
          <a:p>
            <a:pPr marL="809640" indent="-456480">
              <a:lnSpc>
                <a:spcPct val="90000"/>
              </a:lnSpc>
              <a:buFont typeface="Arial" pitchFamily="34" charset="0"/>
              <a:buChar char="•"/>
            </a:pPr>
            <a:r>
              <a:rPr lang="fr-FR" sz="2000" spc="-1" dirty="0" smtClean="0">
                <a:solidFill>
                  <a:srgbClr val="000000"/>
                </a:solidFill>
                <a:latin typeface="Calibri"/>
                <a:ea typeface="ＭＳ Ｐゴシック"/>
              </a:rPr>
              <a:t>Spring et les micros service</a:t>
            </a:r>
            <a:endParaRPr lang="fr-FR" sz="2000" b="0" strike="noStrike" spc="-1" dirty="0">
              <a:latin typeface="Arial"/>
            </a:endParaRPr>
          </a:p>
        </p:txBody>
      </p:sp>
      <p:sp>
        <p:nvSpPr>
          <p:cNvPr id="203" name="CustomShape 5"/>
          <p:cNvSpPr/>
          <p:nvPr/>
        </p:nvSpPr>
        <p:spPr>
          <a:xfrm>
            <a:off x="714348" y="5500702"/>
            <a:ext cx="6119280" cy="41904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533520" indent="-532800">
              <a:lnSpc>
                <a:spcPct val="90000"/>
              </a:lnSpc>
            </a:pPr>
            <a:r>
              <a:rPr lang="fr-FR" sz="2400" b="0" strike="noStrike" spc="-1" dirty="0">
                <a:solidFill>
                  <a:srgbClr val="000000"/>
                </a:solidFill>
                <a:latin typeface="Calibri"/>
                <a:ea typeface="ＭＳ Ｐゴシック"/>
              </a:rPr>
              <a:t>Apports des approches</a:t>
            </a:r>
            <a:endParaRPr lang="fr-FR" sz="2400" b="0" strike="noStrike" spc="-1" dirty="0">
              <a:latin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783720" y="3071880"/>
            <a:ext cx="7770240" cy="1119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533520" indent="-532800">
              <a:lnSpc>
                <a:spcPct val="90000"/>
              </a:lnSpc>
            </a:pPr>
            <a:r>
              <a:rPr lang="fr-FR" sz="4400" b="1" strike="noStrike" spc="-1">
                <a:solidFill>
                  <a:srgbClr val="000000"/>
                </a:solidFill>
                <a:latin typeface="Calibri"/>
                <a:ea typeface="ＭＳ Ｐゴシック"/>
              </a:rPr>
              <a:t>Introduction à la complexité</a:t>
            </a:r>
            <a:endParaRPr lang="fr-FR" sz="4400" b="0" strike="noStrike" spc="-1">
              <a:latin typeface="Arial"/>
            </a:endParaRPr>
          </a:p>
          <a:p>
            <a:pPr marL="457200" indent="-456480">
              <a:lnSpc>
                <a:spcPct val="100000"/>
              </a:lnSpc>
            </a:pPr>
            <a:endParaRPr lang="fr-FR" sz="4400" b="0" strike="noStrike" spc="-1">
              <a:latin typeface="Arial"/>
            </a:endParaRPr>
          </a:p>
        </p:txBody>
      </p:sp>
      <p:pic>
        <p:nvPicPr>
          <p:cNvPr id="206" name="Picture 9"/>
          <p:cNvPicPr/>
          <p:nvPr/>
        </p:nvPicPr>
        <p:blipFill>
          <a:blip r:embed="rId2"/>
          <a:stretch/>
        </p:blipFill>
        <p:spPr>
          <a:xfrm>
            <a:off x="6000840" y="4143240"/>
            <a:ext cx="2737800" cy="1751760"/>
          </a:xfrm>
          <a:prstGeom prst="rect">
            <a:avLst/>
          </a:prstGeom>
          <a:ln>
            <a:noFill/>
          </a:ln>
        </p:spPr>
      </p:pic>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08"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09"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10"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11"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12"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Définitions</a:t>
            </a:r>
            <a:endParaRPr lang="fr-FR" sz="2800" b="0" strike="noStrike" spc="-1">
              <a:latin typeface="Arial"/>
            </a:endParaRPr>
          </a:p>
        </p:txBody>
      </p:sp>
      <p:sp>
        <p:nvSpPr>
          <p:cNvPr id="213" name="CustomShape 7"/>
          <p:cNvSpPr/>
          <p:nvPr/>
        </p:nvSpPr>
        <p:spPr>
          <a:xfrm>
            <a:off x="285840" y="1500120"/>
            <a:ext cx="8357400" cy="31989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Calibri"/>
                <a:ea typeface="ＭＳ Ｐゴシック"/>
              </a:rPr>
              <a:t>Système</a:t>
            </a:r>
            <a:r>
              <a:rPr lang="fr-FR" sz="2400" b="0" strike="noStrike" spc="-1">
                <a:solidFill>
                  <a:srgbClr val="000000"/>
                </a:solidFill>
                <a:latin typeface="Calibri"/>
                <a:ea typeface="ＭＳ Ｐゴシック"/>
              </a:rPr>
              <a:t> </a:t>
            </a:r>
            <a:endParaRPr lang="fr-FR" sz="2400" b="0" strike="noStrike" spc="-1">
              <a:latin typeface="Arial"/>
            </a:endParaRPr>
          </a:p>
          <a:p>
            <a:pPr>
              <a:lnSpc>
                <a:spcPct val="100000"/>
              </a:lnSpc>
            </a:pPr>
            <a:r>
              <a:rPr lang="fr-FR" sz="1800" b="0" strike="noStrike" spc="-1">
                <a:solidFill>
                  <a:srgbClr val="000000"/>
                </a:solidFill>
                <a:latin typeface="Calibri"/>
                <a:ea typeface="ＭＳ Ｐゴシック"/>
              </a:rPr>
              <a:t>Une collection d’entités qui interagissent pour réaliser un objectif donné. Les entités peuvent être:</a:t>
            </a:r>
            <a:endParaRPr lang="fr-FR" sz="1800" b="0" strike="noStrike" spc="-1">
              <a:latin typeface="Arial"/>
            </a:endParaRPr>
          </a:p>
          <a:p>
            <a:pPr marL="3132000" lvl="4" indent="-438840">
              <a:lnSpc>
                <a:spcPct val="100000"/>
              </a:lnSpc>
              <a:buClr>
                <a:srgbClr val="000000"/>
              </a:buClr>
              <a:buFont typeface="Wingdings" charset="2"/>
              <a:buChar char=""/>
            </a:pPr>
            <a:r>
              <a:rPr lang="fr-FR" sz="1800" b="0" strike="noStrike" spc="-1">
                <a:solidFill>
                  <a:srgbClr val="000000"/>
                </a:solidFill>
                <a:latin typeface="Calibri"/>
                <a:ea typeface="ＭＳ Ｐゴシック"/>
              </a:rPr>
              <a:t>Simples/Complexes</a:t>
            </a:r>
            <a:endParaRPr lang="fr-FR" sz="1800" b="0" strike="noStrike" spc="-1">
              <a:latin typeface="Arial"/>
            </a:endParaRPr>
          </a:p>
          <a:p>
            <a:pPr marL="3132000" lvl="4" indent="-438840">
              <a:lnSpc>
                <a:spcPct val="100000"/>
              </a:lnSpc>
              <a:buClr>
                <a:srgbClr val="000000"/>
              </a:buClr>
              <a:buFont typeface="Wingdings" charset="2"/>
              <a:buChar char=""/>
            </a:pPr>
            <a:r>
              <a:rPr lang="fr-FR" sz="1800" b="0" strike="noStrike" spc="-1">
                <a:solidFill>
                  <a:srgbClr val="000000"/>
                </a:solidFill>
                <a:latin typeface="Calibri"/>
                <a:ea typeface="ＭＳ Ｐゴシック"/>
              </a:rPr>
              <a:t>Physiques/abstraites</a:t>
            </a:r>
            <a:endParaRPr lang="fr-FR" sz="1800" b="0" strike="noStrike" spc="-1">
              <a:latin typeface="Arial"/>
            </a:endParaRPr>
          </a:p>
          <a:p>
            <a:pPr marL="3132000" lvl="4" indent="-438840">
              <a:lnSpc>
                <a:spcPct val="100000"/>
              </a:lnSpc>
              <a:buClr>
                <a:srgbClr val="000000"/>
              </a:buClr>
              <a:buFont typeface="Wingdings" charset="2"/>
              <a:buChar char=""/>
            </a:pPr>
            <a:r>
              <a:rPr lang="fr-FR" sz="1800" b="0" strike="noStrike" spc="-1">
                <a:solidFill>
                  <a:srgbClr val="000000"/>
                </a:solidFill>
                <a:latin typeface="Calibri"/>
                <a:ea typeface="ＭＳ Ｐゴシック"/>
              </a:rPr>
              <a:t>Vivantes/inertes</a:t>
            </a:r>
            <a:endParaRPr lang="fr-FR" sz="1800" b="0" strike="noStrike" spc="-1">
              <a:latin typeface="Arial"/>
            </a:endParaRPr>
          </a:p>
          <a:p>
            <a:pPr marL="3132000" lvl="4" indent="-438840">
              <a:lnSpc>
                <a:spcPct val="100000"/>
              </a:lnSpc>
              <a:buClr>
                <a:srgbClr val="000000"/>
              </a:buClr>
              <a:buFont typeface="Wingdings" charset="2"/>
              <a:buChar char=""/>
            </a:pPr>
            <a:r>
              <a:rPr lang="fr-FR" sz="1800" b="0" strike="noStrike" spc="-1">
                <a:solidFill>
                  <a:srgbClr val="000000"/>
                </a:solidFill>
                <a:latin typeface="Calibri"/>
                <a:ea typeface="ＭＳ Ｐゴシック"/>
              </a:rPr>
              <a:t>Stables/évolutives …</a:t>
            </a:r>
            <a:endParaRPr lang="fr-FR" sz="1800" b="0" strike="noStrike" spc="-1">
              <a:latin typeface="Arial"/>
            </a:endParaRPr>
          </a:p>
          <a:p>
            <a:pPr algn="just">
              <a:lnSpc>
                <a:spcPct val="100000"/>
              </a:lnSpc>
            </a:pPr>
            <a:r>
              <a:rPr lang="fr-FR" sz="1800" b="0" strike="noStrike" spc="-1">
                <a:solidFill>
                  <a:srgbClr val="000000"/>
                </a:solidFill>
                <a:latin typeface="Calibri"/>
                <a:ea typeface="ＭＳ Ｐゴシック"/>
              </a:rPr>
              <a:t>Peut inclure des programmes, des ordinateurs, des entreprises, des êtres humaines/vivants, ...</a:t>
            </a:r>
            <a:endParaRPr lang="fr-FR" sz="1800" b="0" strike="noStrike" spc="-1">
              <a:latin typeface="Arial"/>
            </a:endParaRPr>
          </a:p>
          <a:p>
            <a:pPr algn="just">
              <a:lnSpc>
                <a:spcPct val="100000"/>
              </a:lnSpc>
            </a:pPr>
            <a:r>
              <a:rPr lang="fr-FR" sz="1800" b="0" strike="noStrike" spc="-1">
                <a:solidFill>
                  <a:srgbClr val="000000"/>
                </a:solidFill>
                <a:latin typeface="Calibri"/>
                <a:ea typeface="ＭＳ Ｐゴシック"/>
              </a:rPr>
              <a:t> Interagit avec son environnement et ce dernier n’est autre qu’un système plus complexe </a:t>
            </a:r>
            <a:endParaRPr lang="fr-FR" sz="1800" b="0" strike="noStrike" spc="-1">
              <a:latin typeface="Arial"/>
            </a:endParaRPr>
          </a:p>
        </p:txBody>
      </p:sp>
      <p:pic>
        <p:nvPicPr>
          <p:cNvPr id="214" name="Picture 10"/>
          <p:cNvPicPr/>
          <p:nvPr/>
        </p:nvPicPr>
        <p:blipFill>
          <a:blip r:embed="rId2"/>
          <a:stretch/>
        </p:blipFill>
        <p:spPr>
          <a:xfrm>
            <a:off x="285840" y="4695840"/>
            <a:ext cx="4304520" cy="2161440"/>
          </a:xfrm>
          <a:prstGeom prst="rect">
            <a:avLst/>
          </a:prstGeom>
          <a:ln>
            <a:noFill/>
          </a:ln>
          <a:effectLst>
            <a:softEdge rad="112500"/>
          </a:effectLst>
        </p:spPr>
      </p:pic>
      <p:sp>
        <p:nvSpPr>
          <p:cNvPr id="215" name="CustomShape 8"/>
          <p:cNvSpPr/>
          <p:nvPr/>
        </p:nvSpPr>
        <p:spPr>
          <a:xfrm>
            <a:off x="5000760" y="5072040"/>
            <a:ext cx="3642480" cy="76068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latin typeface="Calibri"/>
                <a:ea typeface="ＭＳ Ｐゴシック"/>
              </a:rPr>
              <a:t>Domaine d’intérêt</a:t>
            </a:r>
            <a:r>
              <a:rPr lang="fr-FR" sz="2400" b="0"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Un système et sont environnement</a:t>
            </a:r>
            <a:endParaRPr lang="fr-FR" sz="2000" b="0" strike="noStrike" spc="-1">
              <a:latin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p:cNvPicPr/>
          <p:nvPr/>
        </p:nvPicPr>
        <p:blipFill>
          <a:blip r:embed="rId2"/>
          <a:stretch/>
        </p:blipFill>
        <p:spPr>
          <a:xfrm>
            <a:off x="3214800" y="3571920"/>
            <a:ext cx="2658240" cy="3418200"/>
          </a:xfrm>
          <a:prstGeom prst="rect">
            <a:avLst/>
          </a:prstGeom>
          <a:ln>
            <a:noFill/>
          </a:ln>
          <a:effectLst>
            <a:softEdge rad="112500"/>
          </a:effectLst>
        </p:spPr>
      </p:pic>
      <p:sp>
        <p:nvSpPr>
          <p:cNvPr id="217"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18"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19"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20"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21"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22"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Définitions</a:t>
            </a:r>
            <a:endParaRPr lang="fr-FR" sz="2800" b="0" strike="noStrike" spc="-1">
              <a:latin typeface="Arial"/>
            </a:endParaRPr>
          </a:p>
        </p:txBody>
      </p:sp>
      <p:sp>
        <p:nvSpPr>
          <p:cNvPr id="223" name="CustomShape 7"/>
          <p:cNvSpPr/>
          <p:nvPr/>
        </p:nvSpPr>
        <p:spPr>
          <a:xfrm>
            <a:off x="285840" y="1714320"/>
            <a:ext cx="8357400" cy="219348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ＭＳ Ｐゴシック"/>
              </a:rPr>
              <a:t>Modèle</a:t>
            </a:r>
            <a:r>
              <a:rPr lang="fr-FR" sz="2400" b="0" strike="noStrike" spc="-1">
                <a:solidFill>
                  <a:srgbClr val="000000"/>
                </a:solidFill>
                <a:latin typeface="Calibri"/>
                <a:ea typeface="ＭＳ Ｐゴシック"/>
              </a:rPr>
              <a:t> </a:t>
            </a:r>
            <a:endParaRPr lang="fr-FR" sz="2400" b="0" strike="noStrike" spc="-1">
              <a:latin typeface="Arial"/>
            </a:endParaRPr>
          </a:p>
          <a:p>
            <a:pPr algn="just">
              <a:lnSpc>
                <a:spcPct val="100000"/>
              </a:lnSpc>
            </a:pPr>
            <a:r>
              <a:rPr lang="fr-FR" sz="2000" b="0" strike="noStrike" spc="-1">
                <a:solidFill>
                  <a:srgbClr val="02354E"/>
                </a:solidFill>
                <a:latin typeface="Calibri"/>
                <a:ea typeface="ＭＳ Ｐゴシック"/>
              </a:rPr>
              <a:t> Une description </a:t>
            </a:r>
            <a:r>
              <a:rPr lang="fr-FR" sz="2000" b="1" strike="noStrike" spc="-1">
                <a:solidFill>
                  <a:srgbClr val="000000"/>
                </a:solidFill>
                <a:latin typeface="Calibri"/>
                <a:ea typeface="ＭＳ Ｐゴシック"/>
              </a:rPr>
              <a:t>conceptuelle</a:t>
            </a:r>
            <a:r>
              <a:rPr lang="fr-FR" sz="2000" b="0" strike="noStrike" spc="-1">
                <a:solidFill>
                  <a:srgbClr val="02354E"/>
                </a:solidFill>
                <a:latin typeface="Calibri"/>
                <a:ea typeface="ＭＳ Ｐゴシック"/>
              </a:rPr>
              <a:t> d’un système et de son environnement </a:t>
            </a:r>
            <a:endParaRPr lang="fr-FR" sz="2000" b="0" strike="noStrike" spc="-1">
              <a:latin typeface="Arial"/>
            </a:endParaRPr>
          </a:p>
          <a:p>
            <a:pPr marL="2249640" indent="-1524960" algn="just">
              <a:lnSpc>
                <a:spcPct val="100000"/>
              </a:lnSpc>
            </a:pPr>
            <a:r>
              <a:rPr lang="fr-FR" sz="1800" b="1" strike="noStrike" spc="-1">
                <a:solidFill>
                  <a:srgbClr val="000000"/>
                </a:solidFill>
                <a:latin typeface="Calibri"/>
                <a:ea typeface="ＭＳ Ｐゴシック"/>
              </a:rPr>
              <a:t>Conceptuel </a:t>
            </a:r>
            <a:r>
              <a:rPr lang="fr-FR" sz="1800" b="1" strike="noStrike" spc="-1">
                <a:solidFill>
                  <a:srgbClr val="000000"/>
                </a:solidFill>
                <a:latin typeface="Wingdings"/>
                <a:ea typeface="ＭＳ Ｐゴシック"/>
              </a:rPr>
              <a:t></a:t>
            </a:r>
            <a:r>
              <a:rPr lang="fr-FR" sz="1800" b="1" strike="noStrike" spc="-1">
                <a:solidFill>
                  <a:srgbClr val="000000"/>
                </a:solidFill>
                <a:latin typeface="Calibri"/>
                <a:ea typeface="ＭＳ Ｐゴシック"/>
              </a:rPr>
              <a:t> 	Utilisation de concepts pour décrire les entités de la réalité, leurs structure, leurs comportements, leurs liens et leurs interactions mutuelles ou avec l’environnement. </a:t>
            </a:r>
            <a:endParaRPr lang="fr-FR" sz="1800" b="0" strike="noStrike" spc="-1">
              <a:latin typeface="Arial"/>
            </a:endParaRPr>
          </a:p>
          <a:p>
            <a:pPr marL="2249640" indent="-1524960" algn="just">
              <a:lnSpc>
                <a:spcPct val="100000"/>
              </a:lnSpc>
            </a:pPr>
            <a:r>
              <a:rPr lang="fr-FR" sz="2000" b="0" strike="noStrike" spc="-1">
                <a:solidFill>
                  <a:srgbClr val="02354E"/>
                </a:solidFill>
                <a:latin typeface="Calibri"/>
                <a:ea typeface="ＭＳ Ｐゴシック"/>
              </a:rPr>
              <a:t>Les modèles sont concrétisés par des diagrammes, des formules, des descriptions textuelles ou une combinaison des trois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25"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26"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27"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28"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29"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Définitions</a:t>
            </a:r>
            <a:endParaRPr lang="fr-FR" sz="2800" b="0" strike="noStrike" spc="-1">
              <a:latin typeface="Arial"/>
            </a:endParaRPr>
          </a:p>
        </p:txBody>
      </p:sp>
      <p:sp>
        <p:nvSpPr>
          <p:cNvPr id="230" name="CustomShape 7"/>
          <p:cNvSpPr/>
          <p:nvPr/>
        </p:nvSpPr>
        <p:spPr>
          <a:xfrm>
            <a:off x="285840" y="2383560"/>
            <a:ext cx="8357400" cy="82152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ＭＳ Ｐゴシック"/>
              </a:rPr>
              <a:t>Paradigme/Métamodèle</a:t>
            </a:r>
            <a:endParaRPr lang="fr-FR" sz="2400" b="0" strike="noStrike" spc="-1">
              <a:latin typeface="Arial"/>
            </a:endParaRPr>
          </a:p>
          <a:p>
            <a:pPr algn="just">
              <a:lnSpc>
                <a:spcPct val="100000"/>
              </a:lnSpc>
            </a:pPr>
            <a:r>
              <a:rPr lang="fr-FR" sz="2400" b="0" strike="noStrike" spc="-1">
                <a:solidFill>
                  <a:srgbClr val="000000"/>
                </a:solidFill>
                <a:latin typeface="Calibri"/>
                <a:ea typeface="ＭＳ Ｐゴシック"/>
              </a:rPr>
              <a:t>Un ensemble de concepts utilisés dans les modèles</a:t>
            </a:r>
            <a:endParaRPr lang="fr-FR" sz="2400" b="0" strike="noStrike" spc="-1">
              <a:latin typeface="Arial"/>
            </a:endParaRPr>
          </a:p>
        </p:txBody>
      </p:sp>
      <p:sp>
        <p:nvSpPr>
          <p:cNvPr id="231" name="CustomShape 8"/>
          <p:cNvSpPr/>
          <p:nvPr/>
        </p:nvSpPr>
        <p:spPr>
          <a:xfrm>
            <a:off x="285840" y="3788280"/>
            <a:ext cx="8357400" cy="15530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ＭＳ Ｐゴシック"/>
              </a:rPr>
              <a:t>Modélisation </a:t>
            </a:r>
            <a:endParaRPr lang="fr-FR" sz="2400" b="0" strike="noStrike" spc="-1">
              <a:latin typeface="Arial"/>
            </a:endParaRPr>
          </a:p>
          <a:p>
            <a:pPr algn="just">
              <a:lnSpc>
                <a:spcPct val="100000"/>
              </a:lnSpc>
            </a:pPr>
            <a:r>
              <a:rPr lang="fr-FR" sz="2400" b="0" strike="noStrike" spc="-1">
                <a:solidFill>
                  <a:srgbClr val="000000"/>
                </a:solidFill>
                <a:latin typeface="Calibri"/>
                <a:ea typeface="ＭＳ Ｐゴシック"/>
              </a:rPr>
              <a:t>Processus par lequel l’homme représente une partie de la réalité (domaine d’intérêt) par une collection de modèles moyennant les concepts d’un paradigme donné </a:t>
            </a:r>
            <a:endParaRPr lang="fr-FR" sz="2400" b="0" strike="noStrike" spc="-1">
              <a:latin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33"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34"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35"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36"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37"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Définitions</a:t>
            </a:r>
            <a:endParaRPr lang="fr-FR" sz="2800" b="0" strike="noStrike" spc="-1">
              <a:latin typeface="Arial"/>
            </a:endParaRPr>
          </a:p>
        </p:txBody>
      </p:sp>
      <p:sp>
        <p:nvSpPr>
          <p:cNvPr id="238" name="CustomShape 7"/>
          <p:cNvSpPr/>
          <p:nvPr/>
        </p:nvSpPr>
        <p:spPr>
          <a:xfrm>
            <a:off x="285840" y="2383560"/>
            <a:ext cx="8357400" cy="82152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ＭＳ Ｐゴシック"/>
              </a:rPr>
              <a:t>Paradigme/Métamodèle</a:t>
            </a:r>
            <a:endParaRPr lang="fr-FR" sz="2400" b="0" strike="noStrike" spc="-1">
              <a:latin typeface="Arial"/>
            </a:endParaRPr>
          </a:p>
          <a:p>
            <a:pPr algn="just">
              <a:lnSpc>
                <a:spcPct val="100000"/>
              </a:lnSpc>
            </a:pPr>
            <a:r>
              <a:rPr lang="fr-FR" sz="2400" b="0" strike="noStrike" spc="-1">
                <a:solidFill>
                  <a:srgbClr val="000000"/>
                </a:solidFill>
                <a:latin typeface="Calibri"/>
                <a:ea typeface="ＭＳ Ｐゴシック"/>
              </a:rPr>
              <a:t>Un ensemble de concepts utilisés dans les modèles</a:t>
            </a:r>
            <a:endParaRPr lang="fr-FR" sz="2400" b="0" strike="noStrike" spc="-1">
              <a:latin typeface="Arial"/>
            </a:endParaRPr>
          </a:p>
        </p:txBody>
      </p:sp>
      <p:sp>
        <p:nvSpPr>
          <p:cNvPr id="239" name="CustomShape 8"/>
          <p:cNvSpPr/>
          <p:nvPr/>
        </p:nvSpPr>
        <p:spPr>
          <a:xfrm>
            <a:off x="285840" y="3788280"/>
            <a:ext cx="8357400" cy="15530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a:solidFill>
                  <a:srgbClr val="000000"/>
                </a:solidFill>
                <a:latin typeface="Calibri"/>
                <a:ea typeface="ＭＳ Ｐゴシック"/>
              </a:rPr>
              <a:t>Modélisation </a:t>
            </a:r>
            <a:endParaRPr lang="fr-FR" sz="2400" b="0" strike="noStrike" spc="-1">
              <a:latin typeface="Arial"/>
            </a:endParaRPr>
          </a:p>
          <a:p>
            <a:pPr algn="just">
              <a:lnSpc>
                <a:spcPct val="100000"/>
              </a:lnSpc>
            </a:pPr>
            <a:r>
              <a:rPr lang="fr-FR" sz="2400" b="0" strike="noStrike" spc="-1">
                <a:solidFill>
                  <a:srgbClr val="000000"/>
                </a:solidFill>
                <a:latin typeface="Calibri"/>
                <a:ea typeface="ＭＳ Ｐゴシック"/>
              </a:rPr>
              <a:t>Processus par lequel l’homme représente une partie de la réalité (domaine d’intérêt) par une collection de modèles moyennant les concepts d’un paradigme donné </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41"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42"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43"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44"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45"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Exemple 1</a:t>
            </a:r>
            <a:endParaRPr lang="fr-FR" sz="2800" b="0" strike="noStrike" spc="-1">
              <a:latin typeface="Arial"/>
            </a:endParaRPr>
          </a:p>
        </p:txBody>
      </p:sp>
      <p:sp>
        <p:nvSpPr>
          <p:cNvPr id="246" name="CustomShape 7"/>
          <p:cNvSpPr/>
          <p:nvPr/>
        </p:nvSpPr>
        <p:spPr>
          <a:xfrm>
            <a:off x="357120" y="2357280"/>
            <a:ext cx="8500320" cy="167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620640" algn="just">
              <a:lnSpc>
                <a:spcPct val="100000"/>
              </a:lnSpc>
            </a:pPr>
            <a:r>
              <a:rPr lang="fr-FR" sz="2000" b="0" strike="noStrike" spc="-1">
                <a:solidFill>
                  <a:srgbClr val="000000"/>
                </a:solidFill>
                <a:latin typeface="Calibri"/>
                <a:ea typeface="ＭＳ Ｐゴシック"/>
              </a:rPr>
              <a:t>Un </a:t>
            </a:r>
            <a:r>
              <a:rPr lang="fr-FR" sz="2000" b="1" strike="noStrike" spc="-1">
                <a:solidFill>
                  <a:srgbClr val="C0504D"/>
                </a:solidFill>
                <a:latin typeface="Calibri"/>
                <a:ea typeface="ＭＳ Ｐゴシック"/>
              </a:rPr>
              <a:t>modèle orienté objets</a:t>
            </a:r>
            <a:r>
              <a:rPr lang="fr-FR" sz="2000" b="1"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d’une réalité, représente les entités par des </a:t>
            </a:r>
            <a:r>
              <a:rPr lang="fr-FR" sz="2000" b="1" strike="noStrike" spc="-1">
                <a:solidFill>
                  <a:srgbClr val="C0504D"/>
                </a:solidFill>
                <a:latin typeface="Calibri"/>
                <a:ea typeface="ＭＳ Ｐゴシック"/>
              </a:rPr>
              <a:t>objets</a:t>
            </a:r>
            <a:r>
              <a:rPr lang="fr-FR" sz="2000" b="0" strike="noStrike" spc="-1">
                <a:solidFill>
                  <a:srgbClr val="000000"/>
                </a:solidFill>
                <a:latin typeface="Calibri"/>
                <a:ea typeface="ＭＳ Ｐゴシック"/>
              </a:rPr>
              <a:t>, leurs ressemblances par les </a:t>
            </a:r>
            <a:r>
              <a:rPr lang="fr-FR" sz="2000" b="1" strike="noStrike" spc="-1">
                <a:solidFill>
                  <a:srgbClr val="C0504D"/>
                </a:solidFill>
                <a:latin typeface="Calibri"/>
                <a:ea typeface="ＭＳ Ｐゴシック"/>
              </a:rPr>
              <a:t>classes</a:t>
            </a:r>
            <a:r>
              <a:rPr lang="fr-FR" sz="2000" b="0" strike="noStrike" spc="-1">
                <a:solidFill>
                  <a:srgbClr val="000000"/>
                </a:solidFill>
                <a:latin typeface="Calibri"/>
                <a:ea typeface="ＭＳ Ｐゴシック"/>
              </a:rPr>
              <a:t>, leurs </a:t>
            </a:r>
            <a:r>
              <a:rPr lang="fr-FR" sz="2000" b="1" strike="noStrike" spc="-1">
                <a:solidFill>
                  <a:srgbClr val="C0504D"/>
                </a:solidFill>
                <a:latin typeface="Calibri"/>
                <a:ea typeface="ＭＳ Ｐゴシック"/>
              </a:rPr>
              <a:t>comportements</a:t>
            </a:r>
            <a:r>
              <a:rPr lang="fr-FR" sz="2000" b="0" strike="noStrike" spc="-1">
                <a:solidFill>
                  <a:srgbClr val="000000"/>
                </a:solidFill>
                <a:latin typeface="Calibri"/>
                <a:ea typeface="ＭＳ Ｐゴシック"/>
              </a:rPr>
              <a:t> par les </a:t>
            </a:r>
            <a:r>
              <a:rPr lang="fr-FR" sz="2000" b="1" strike="noStrike" spc="-1">
                <a:solidFill>
                  <a:srgbClr val="C0504D"/>
                </a:solidFill>
                <a:latin typeface="Calibri"/>
                <a:ea typeface="ＭＳ Ｐゴシック"/>
              </a:rPr>
              <a:t>méthodes</a:t>
            </a:r>
            <a:r>
              <a:rPr lang="fr-FR" sz="2000" b="0" strike="noStrike" spc="-1">
                <a:solidFill>
                  <a:srgbClr val="000000"/>
                </a:solidFill>
                <a:latin typeface="Calibri"/>
                <a:ea typeface="ＭＳ Ｐゴシック"/>
              </a:rPr>
              <a:t>, leurs </a:t>
            </a:r>
            <a:r>
              <a:rPr lang="fr-FR" sz="2000" b="1" strike="noStrike" spc="-1">
                <a:solidFill>
                  <a:srgbClr val="C0504D"/>
                </a:solidFill>
                <a:latin typeface="Calibri"/>
                <a:ea typeface="ＭＳ Ｐゴシック"/>
              </a:rPr>
              <a:t>liens</a:t>
            </a:r>
            <a:r>
              <a:rPr lang="fr-FR" sz="2000" b="0" strike="noStrike" spc="-1">
                <a:solidFill>
                  <a:srgbClr val="000000"/>
                </a:solidFill>
                <a:latin typeface="Calibri"/>
                <a:ea typeface="ＭＳ Ｐゴシック"/>
              </a:rPr>
              <a:t> par des </a:t>
            </a:r>
            <a:r>
              <a:rPr lang="fr-FR" sz="2000" b="1" strike="noStrike" spc="-1">
                <a:solidFill>
                  <a:srgbClr val="C0504D"/>
                </a:solidFill>
                <a:latin typeface="Calibri"/>
                <a:ea typeface="ＭＳ Ｐゴシック"/>
              </a:rPr>
              <a:t>liens de référence</a:t>
            </a:r>
            <a:r>
              <a:rPr lang="fr-FR" sz="2000" b="0" strike="noStrike" spc="-1">
                <a:solidFill>
                  <a:srgbClr val="000000"/>
                </a:solidFill>
                <a:latin typeface="Calibri"/>
                <a:ea typeface="ＭＳ Ｐゴシック"/>
              </a:rPr>
              <a:t>, </a:t>
            </a:r>
            <a:r>
              <a:rPr lang="fr-FR" sz="2000" b="1" strike="noStrike" spc="-1">
                <a:solidFill>
                  <a:srgbClr val="C0504D"/>
                </a:solidFill>
                <a:latin typeface="Calibri"/>
                <a:ea typeface="ＭＳ Ｐゴシック"/>
              </a:rPr>
              <a:t>de composition ou d’héritage</a:t>
            </a:r>
            <a:r>
              <a:rPr lang="fr-FR" sz="2000" b="0" strike="noStrike" spc="-1">
                <a:solidFill>
                  <a:srgbClr val="000000"/>
                </a:solidFill>
                <a:latin typeface="Calibri"/>
                <a:ea typeface="ＭＳ Ｐゴシック"/>
              </a:rPr>
              <a:t>. Quant aux </a:t>
            </a:r>
            <a:r>
              <a:rPr lang="fr-FR" sz="2000" b="1" strike="noStrike" spc="-1">
                <a:solidFill>
                  <a:srgbClr val="C0504D"/>
                </a:solidFill>
                <a:latin typeface="Calibri"/>
                <a:ea typeface="ＭＳ Ｐゴシック"/>
              </a:rPr>
              <a:t>interactions</a:t>
            </a:r>
            <a:r>
              <a:rPr lang="fr-FR" sz="2000" b="0" strike="noStrike" spc="-1">
                <a:solidFill>
                  <a:srgbClr val="000000"/>
                </a:solidFill>
                <a:latin typeface="Calibri"/>
                <a:ea typeface="ＭＳ Ｐゴシック"/>
              </a:rPr>
              <a:t>, elles sont matérialisées par </a:t>
            </a:r>
            <a:r>
              <a:rPr lang="fr-FR" sz="2000" b="1" strike="noStrike" spc="-1">
                <a:solidFill>
                  <a:srgbClr val="C0504D"/>
                </a:solidFill>
                <a:latin typeface="Calibri"/>
                <a:ea typeface="ＭＳ Ｐゴシック"/>
              </a:rPr>
              <a:t>l’envoi et la réception de messages</a:t>
            </a:r>
            <a:r>
              <a:rPr lang="fr-FR" sz="2000" b="0" strike="noStrike" spc="-1">
                <a:solidFill>
                  <a:srgbClr val="000000"/>
                </a:solidFill>
                <a:latin typeface="Calibri"/>
                <a:ea typeface="ＭＳ Ｐゴシック"/>
              </a:rPr>
              <a:t>, la </a:t>
            </a:r>
            <a:r>
              <a:rPr lang="fr-FR" sz="2000" b="1" strike="noStrike" spc="-1">
                <a:solidFill>
                  <a:srgbClr val="C0504D"/>
                </a:solidFill>
                <a:latin typeface="Calibri"/>
                <a:ea typeface="ＭＳ Ｐゴシック"/>
              </a:rPr>
              <a:t>capture d’événements</a:t>
            </a:r>
            <a:r>
              <a:rPr lang="fr-FR" sz="2000" b="0" strike="noStrike" spc="-1">
                <a:solidFill>
                  <a:srgbClr val="000000"/>
                </a:solidFill>
                <a:latin typeface="Calibri"/>
                <a:ea typeface="ＭＳ Ｐゴシック"/>
              </a:rPr>
              <a:t>, etc.</a:t>
            </a:r>
            <a:r>
              <a:rPr lang="fr-FR" sz="2400" b="0" strike="noStrike" spc="-1">
                <a:solidFill>
                  <a:srgbClr val="000000"/>
                </a:solidFill>
                <a:latin typeface="Calibri"/>
                <a:ea typeface="ＭＳ Ｐゴシック"/>
              </a:rPr>
              <a:t> </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48"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49"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0"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1"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52"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Exemple 1</a:t>
            </a:r>
            <a:endParaRPr lang="fr-FR" sz="2800" b="0" strike="noStrike" spc="-1">
              <a:latin typeface="Arial"/>
            </a:endParaRPr>
          </a:p>
        </p:txBody>
      </p:sp>
      <p:sp>
        <p:nvSpPr>
          <p:cNvPr id="253" name="CustomShape 7"/>
          <p:cNvSpPr/>
          <p:nvPr/>
        </p:nvSpPr>
        <p:spPr>
          <a:xfrm>
            <a:off x="0" y="1643040"/>
            <a:ext cx="8929080" cy="146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Calibri"/>
                <a:ea typeface="ＭＳ Ｐゴシック"/>
              </a:rPr>
              <a:t>Modélisation orientée objet</a:t>
            </a:r>
            <a:endParaRPr lang="fr-FR" sz="1800" b="0" strike="noStrike" spc="-1">
              <a:latin typeface="Arial"/>
            </a:endParaRPr>
          </a:p>
          <a:p>
            <a:pPr algn="just">
              <a:lnSpc>
                <a:spcPct val="100000"/>
              </a:lnSpc>
            </a:pPr>
            <a:r>
              <a:rPr lang="fr-FR" sz="1800" b="0" strike="noStrike" spc="-1">
                <a:solidFill>
                  <a:srgbClr val="000000"/>
                </a:solidFill>
                <a:latin typeface="Calibri"/>
                <a:ea typeface="ＭＳ Ｐゴシック"/>
              </a:rPr>
              <a:t>Selon le paradigme orienté objet, un système est un ensemble d’objets en interaction. Le diagramme de classe en est une représentation statique. On y définit la structure des objets, et les différents types de relations entre ces objets leur permettant de coopérer.</a:t>
            </a:r>
            <a:endParaRPr lang="fr-FR" sz="1800" b="0" strike="noStrike" spc="-1">
              <a:latin typeface="Arial"/>
            </a:endParaRPr>
          </a:p>
          <a:p>
            <a:pPr algn="just">
              <a:lnSpc>
                <a:spcPct val="100000"/>
              </a:lnSpc>
            </a:pPr>
            <a:r>
              <a:rPr lang="fr-FR" sz="1800" b="1" strike="noStrike" spc="-1">
                <a:solidFill>
                  <a:srgbClr val="000000"/>
                </a:solidFill>
                <a:latin typeface="Calibri"/>
                <a:ea typeface="ＭＳ Ｐゴシック"/>
              </a:rPr>
              <a:t>Exemple de diagramme de classe d’analyse :</a:t>
            </a:r>
            <a:endParaRPr lang="fr-FR" sz="1800" b="0" strike="noStrike" spc="-1">
              <a:latin typeface="Arial"/>
            </a:endParaRPr>
          </a:p>
        </p:txBody>
      </p:sp>
      <p:pic>
        <p:nvPicPr>
          <p:cNvPr id="254" name="Picture 2"/>
          <p:cNvPicPr/>
          <p:nvPr/>
        </p:nvPicPr>
        <p:blipFill>
          <a:blip r:embed="rId2"/>
          <a:stretch/>
        </p:blipFill>
        <p:spPr>
          <a:xfrm>
            <a:off x="3857760" y="3214800"/>
            <a:ext cx="4857120" cy="3109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56"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7"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8"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9"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60"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latin typeface="Calibri"/>
                <a:ea typeface="ＭＳ Ｐゴシック"/>
              </a:rPr>
              <a:t>Exemple 1</a:t>
            </a:r>
            <a:endParaRPr lang="fr-FR" sz="2800" b="0" strike="noStrike" spc="-1">
              <a:latin typeface="Arial"/>
            </a:endParaRPr>
          </a:p>
        </p:txBody>
      </p:sp>
      <p:sp>
        <p:nvSpPr>
          <p:cNvPr id="261" name="CustomShape 7"/>
          <p:cNvSpPr/>
          <p:nvPr/>
        </p:nvSpPr>
        <p:spPr>
          <a:xfrm>
            <a:off x="0" y="1643040"/>
            <a:ext cx="8929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Calibri"/>
                <a:ea typeface="ＭＳ Ｐゴシック"/>
              </a:rPr>
              <a:t>Les propriétés d’une classe</a:t>
            </a:r>
            <a:endParaRPr lang="fr-FR" sz="1800" b="0" strike="noStrike" spc="-1">
              <a:latin typeface="Arial"/>
            </a:endParaRPr>
          </a:p>
        </p:txBody>
      </p:sp>
      <p:pic>
        <p:nvPicPr>
          <p:cNvPr id="262" name="Picture 2"/>
          <p:cNvPicPr/>
          <p:nvPr/>
        </p:nvPicPr>
        <p:blipFill>
          <a:blip r:embed="rId2"/>
          <a:stretch/>
        </p:blipFill>
        <p:spPr>
          <a:xfrm>
            <a:off x="1500120" y="1928880"/>
            <a:ext cx="6032880" cy="2142360"/>
          </a:xfrm>
          <a:prstGeom prst="rect">
            <a:avLst/>
          </a:prstGeom>
          <a:ln w="9360">
            <a:noFill/>
          </a:ln>
        </p:spPr>
      </p:pic>
      <p:sp>
        <p:nvSpPr>
          <p:cNvPr id="263" name="CustomShape 8"/>
          <p:cNvSpPr/>
          <p:nvPr/>
        </p:nvSpPr>
        <p:spPr>
          <a:xfrm>
            <a:off x="0" y="4214880"/>
            <a:ext cx="8929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Calibri"/>
                <a:ea typeface="ＭＳ Ｐゴシック"/>
              </a:rPr>
              <a:t>Diagramme d’objet</a:t>
            </a:r>
            <a:endParaRPr lang="fr-FR" sz="1800" b="0" strike="noStrike" spc="-1">
              <a:latin typeface="Arial"/>
            </a:endParaRPr>
          </a:p>
        </p:txBody>
      </p:sp>
      <p:pic>
        <p:nvPicPr>
          <p:cNvPr id="264" name="Picture 3"/>
          <p:cNvPicPr/>
          <p:nvPr/>
        </p:nvPicPr>
        <p:blipFill>
          <a:blip r:embed="rId3"/>
          <a:stretch/>
        </p:blipFill>
        <p:spPr>
          <a:xfrm>
            <a:off x="2428920" y="4345200"/>
            <a:ext cx="4642920" cy="2297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1714320" y="3071880"/>
            <a:ext cx="62859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4000" b="1" strike="noStrike" spc="-1">
                <a:solidFill>
                  <a:srgbClr val="000000"/>
                </a:solidFill>
                <a:latin typeface="Calibri"/>
                <a:ea typeface="ＭＳ Ｐゴシック"/>
              </a:rPr>
              <a:t>Problématique du Cours</a:t>
            </a:r>
            <a:endParaRPr lang="fr-FR" sz="4000" b="0" strike="noStrike" spc="-1">
              <a:latin typeface="Arial"/>
            </a:endParaRPr>
          </a:p>
        </p:txBody>
      </p:sp>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256"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7"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8"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259"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260" name="CustomShape 6"/>
          <p:cNvSpPr/>
          <p:nvPr/>
        </p:nvSpPr>
        <p:spPr>
          <a:xfrm>
            <a:off x="0" y="1000080"/>
            <a:ext cx="87148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trike="noStrike" spc="-1" dirty="0">
                <a:solidFill>
                  <a:srgbClr val="000000"/>
                </a:solidFill>
                <a:latin typeface="Calibri"/>
                <a:ea typeface="ＭＳ Ｐゴシック"/>
              </a:rPr>
              <a:t>Exemple </a:t>
            </a:r>
            <a:r>
              <a:rPr lang="fr-FR" sz="2800" b="1" spc="-1" dirty="0" smtClean="0">
                <a:solidFill>
                  <a:srgbClr val="000000"/>
                </a:solidFill>
                <a:latin typeface="Calibri"/>
                <a:ea typeface="ＭＳ Ｐゴシック"/>
              </a:rPr>
              <a:t>2 </a:t>
            </a:r>
          </a:p>
          <a:p>
            <a:r>
              <a:rPr lang="fr-FR" sz="2400" b="1" spc="-1" dirty="0" smtClean="0">
                <a:solidFill>
                  <a:srgbClr val="000000"/>
                </a:solidFill>
                <a:latin typeface="Calibri"/>
                <a:ea typeface="ＭＳ Ｐゴシック"/>
              </a:rPr>
              <a:t>Modélisation du trafic aérien </a:t>
            </a:r>
            <a:endParaRPr lang="fr-FR" sz="2400" b="0" strike="noStrike" spc="-1" dirty="0">
              <a:latin typeface="Arial"/>
            </a:endParaRPr>
          </a:p>
        </p:txBody>
      </p:sp>
      <p:pic>
        <p:nvPicPr>
          <p:cNvPr id="1027" name="Picture 3"/>
          <p:cNvPicPr>
            <a:picLocks noChangeAspect="1" noChangeArrowheads="1"/>
          </p:cNvPicPr>
          <p:nvPr/>
        </p:nvPicPr>
        <p:blipFill>
          <a:blip r:embed="rId2"/>
          <a:srcRect/>
          <a:stretch>
            <a:fillRect/>
          </a:stretch>
        </p:blipFill>
        <p:spPr bwMode="auto">
          <a:xfrm>
            <a:off x="1257300" y="1928802"/>
            <a:ext cx="6629400" cy="4533900"/>
          </a:xfrm>
          <a:prstGeom prst="rect">
            <a:avLst/>
          </a:prstGeom>
          <a:noFill/>
          <a:ln w="9525">
            <a:noFill/>
            <a:miter lim="800000"/>
            <a:headEnd/>
            <a:tailEnd/>
          </a:ln>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0" y="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373"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74"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75"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76"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77" name="CustomShape 6"/>
          <p:cNvSpPr/>
          <p:nvPr/>
        </p:nvSpPr>
        <p:spPr>
          <a:xfrm>
            <a:off x="428760" y="2928960"/>
            <a:ext cx="8214480" cy="1142982"/>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Abstraite ou limitée : </a:t>
            </a:r>
            <a:endParaRPr lang="fr-FR" sz="2000" b="0" strike="noStrike" spc="-1" dirty="0">
              <a:latin typeface="Arial"/>
            </a:endParaRPr>
          </a:p>
          <a:p>
            <a:pPr marL="1371600" lvl="4" indent="-215640" algn="just">
              <a:buClr>
                <a:srgbClr val="000000"/>
              </a:buClr>
              <a:buFont typeface="Wingdings" charset="2"/>
              <a:buChar char=""/>
            </a:pPr>
            <a:r>
              <a:rPr lang="fr-FR" sz="2000" b="1" strike="noStrike" spc="-1" dirty="0" smtClean="0">
                <a:solidFill>
                  <a:srgbClr val="000000"/>
                </a:solidFill>
                <a:latin typeface="Calibri"/>
                <a:ea typeface="ＭＳ Ｐゴシック"/>
              </a:rPr>
              <a:t>Abstraite : d’un niveau de détail </a:t>
            </a:r>
            <a:r>
              <a:rPr lang="fr-FR" sz="2000" b="1" spc="-1" dirty="0" smtClean="0">
                <a:solidFill>
                  <a:srgbClr val="000000"/>
                </a:solidFill>
                <a:latin typeface="Calibri"/>
                <a:ea typeface="ＭＳ Ｐゴシック"/>
              </a:rPr>
              <a:t>donné </a:t>
            </a:r>
            <a:r>
              <a:rPr lang="fr-FR" sz="1200" b="1" i="1" spc="-1" dirty="0" smtClean="0">
                <a:solidFill>
                  <a:srgbClr val="000000"/>
                </a:solidFill>
                <a:latin typeface="Calibri"/>
                <a:ea typeface="ＭＳ Ｐゴシック"/>
              </a:rPr>
              <a:t>ignore les détails du niveau inférieur</a:t>
            </a:r>
            <a:r>
              <a:rPr lang="fr-FR" sz="1200" b="1" spc="-1" dirty="0" smtClean="0">
                <a:solidFill>
                  <a:srgbClr val="000000"/>
                </a:solidFill>
                <a:latin typeface="Calibri"/>
                <a:ea typeface="ＭＳ Ｐゴシック"/>
              </a:rPr>
              <a:t>. </a:t>
            </a:r>
            <a:endParaRPr lang="fr-FR" sz="2000" b="0" strike="noStrike" spc="-1" dirty="0" smtClean="0">
              <a:latin typeface="Arial"/>
            </a:endParaRPr>
          </a:p>
          <a:p>
            <a:pPr marL="1371600" lvl="4" indent="-215640" algn="just">
              <a:lnSpc>
                <a:spcPct val="100000"/>
              </a:lnSpc>
              <a:buClr>
                <a:srgbClr val="000000"/>
              </a:buClr>
              <a:buFont typeface="Wingdings" charset="2"/>
              <a:buChar char=""/>
            </a:pPr>
            <a:r>
              <a:rPr lang="fr-FR" sz="2000" b="1" strike="noStrike" spc="-1" dirty="0" smtClean="0">
                <a:solidFill>
                  <a:srgbClr val="000000"/>
                </a:solidFill>
                <a:latin typeface="Calibri"/>
                <a:ea typeface="ＭＳ Ｐゴシック"/>
              </a:rPr>
              <a:t>Limitée </a:t>
            </a:r>
            <a:r>
              <a:rPr lang="fr-FR" sz="2000" b="1" strike="noStrike" spc="-1" dirty="0">
                <a:solidFill>
                  <a:srgbClr val="000000"/>
                </a:solidFill>
                <a:latin typeface="Calibri"/>
                <a:ea typeface="ＭＳ Ｐゴシック"/>
              </a:rPr>
              <a:t>: ne couvre que le domaine d’intérêt</a:t>
            </a:r>
            <a:endParaRPr lang="fr-FR" sz="2000" b="0" strike="noStrike" spc="-1" dirty="0">
              <a:latin typeface="Arial"/>
            </a:endParaRPr>
          </a:p>
        </p:txBody>
      </p:sp>
      <p:sp>
        <p:nvSpPr>
          <p:cNvPr id="378" name="CustomShape 7"/>
          <p:cNvSpPr/>
          <p:nvPr/>
        </p:nvSpPr>
        <p:spPr>
          <a:xfrm>
            <a:off x="428760" y="4214818"/>
            <a:ext cx="8214480" cy="100476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dirty="0">
                <a:solidFill>
                  <a:srgbClr val="000000"/>
                </a:solidFill>
                <a:latin typeface="Calibri"/>
                <a:ea typeface="ＭＳ Ｐゴシック"/>
              </a:rPr>
              <a:t>D’un certain écart sémantique :</a:t>
            </a:r>
            <a:endParaRPr lang="fr-FR" sz="2000" b="0" strike="noStrike" spc="-1" dirty="0">
              <a:latin typeface="Arial"/>
            </a:endParaRPr>
          </a:p>
          <a:p>
            <a:pPr marL="1371600" lvl="4" indent="-215640">
              <a:lnSpc>
                <a:spcPct val="100000"/>
              </a:lnSpc>
              <a:buClr>
                <a:srgbClr val="000000"/>
              </a:buClr>
              <a:buFont typeface="Wingdings" charset="2"/>
              <a:buChar char=""/>
            </a:pPr>
            <a:r>
              <a:rPr lang="fr-FR" sz="2000" b="1" strike="noStrike" spc="-1" dirty="0">
                <a:solidFill>
                  <a:srgbClr val="000000"/>
                </a:solidFill>
                <a:latin typeface="Calibri"/>
                <a:ea typeface="ＭＳ Ｐゴシック"/>
              </a:rPr>
              <a:t>Pas de concepts adéquats dans le paradigme</a:t>
            </a:r>
            <a:endParaRPr lang="fr-FR" sz="2000" b="0" strike="noStrike" spc="-1" dirty="0">
              <a:latin typeface="Arial"/>
            </a:endParaRPr>
          </a:p>
          <a:p>
            <a:pPr marL="1371600" lvl="4" indent="-215640">
              <a:lnSpc>
                <a:spcPct val="100000"/>
              </a:lnSpc>
              <a:buClr>
                <a:srgbClr val="000000"/>
              </a:buClr>
              <a:buFont typeface="Wingdings" charset="2"/>
              <a:buChar char=""/>
            </a:pPr>
            <a:r>
              <a:rPr lang="fr-FR" sz="2000" b="1" strike="noStrike" spc="-1" dirty="0">
                <a:solidFill>
                  <a:srgbClr val="000000"/>
                </a:solidFill>
                <a:latin typeface="Calibri"/>
                <a:ea typeface="ＭＳ Ｐゴシック"/>
              </a:rPr>
              <a:t>Mauvaise utilisation des concepts</a:t>
            </a:r>
            <a:endParaRPr lang="fr-FR" sz="2000" b="0" strike="noStrike" spc="-1" dirty="0">
              <a:latin typeface="Arial"/>
            </a:endParaRPr>
          </a:p>
        </p:txBody>
      </p:sp>
      <p:sp>
        <p:nvSpPr>
          <p:cNvPr id="379" name="CustomShape 8"/>
          <p:cNvSpPr/>
          <p:nvPr/>
        </p:nvSpPr>
        <p:spPr>
          <a:xfrm>
            <a:off x="450000" y="2357280"/>
            <a:ext cx="5478120" cy="3949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000" b="1" strike="noStrike" spc="-1">
                <a:solidFill>
                  <a:srgbClr val="000000"/>
                </a:solidFill>
                <a:latin typeface="Calibri"/>
                <a:ea typeface="ＭＳ Ｐゴシック"/>
              </a:rPr>
              <a:t>Inconsistante : Compréhension fausse de la réalité</a:t>
            </a:r>
            <a:endParaRPr lang="fr-FR" sz="2000" b="0" strike="noStrike" spc="-1">
              <a:latin typeface="Arial"/>
            </a:endParaRPr>
          </a:p>
        </p:txBody>
      </p:sp>
      <p:sp>
        <p:nvSpPr>
          <p:cNvPr id="380" name="CustomShape 9"/>
          <p:cNvSpPr/>
          <p:nvPr/>
        </p:nvSpPr>
        <p:spPr>
          <a:xfrm>
            <a:off x="428760" y="5391534"/>
            <a:ext cx="8214480" cy="3949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Ne couvre pas totalement les besoins (Les fonctionnalités)</a:t>
            </a:r>
            <a:endParaRPr lang="fr-FR" sz="2000" b="0" strike="noStrike" spc="-1">
              <a:latin typeface="Arial"/>
            </a:endParaRPr>
          </a:p>
        </p:txBody>
      </p:sp>
      <p:sp>
        <p:nvSpPr>
          <p:cNvPr id="381" name="CustomShape 10"/>
          <p:cNvSpPr/>
          <p:nvPr/>
        </p:nvSpPr>
        <p:spPr>
          <a:xfrm>
            <a:off x="142920" y="1285920"/>
            <a:ext cx="8643240" cy="80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Remarques</a:t>
            </a: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Un modèle n’est qu’une représentation d’une partie de la réalité pouvant être :</a:t>
            </a:r>
            <a:endParaRPr lang="fr-FR" sz="2000" b="0" strike="noStrike" spc="-1">
              <a:latin typeface="Arial"/>
            </a:endParaRPr>
          </a:p>
        </p:txBody>
      </p:sp>
      <p:sp>
        <p:nvSpPr>
          <p:cNvPr id="382" name="CustomShape 11"/>
          <p:cNvSpPr/>
          <p:nvPr/>
        </p:nvSpPr>
        <p:spPr>
          <a:xfrm>
            <a:off x="285840" y="5857920"/>
            <a:ext cx="8357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Trouver un modèle totalement conforme à la réalité est un idéal même lorsqu’on se limite à quelques besoins spécifiques</a:t>
            </a:r>
            <a:endParaRPr lang="fr-FR" sz="2000" b="0" strike="noStrike" spc="-1" dirty="0">
              <a:latin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38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8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8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88" name="CustomShape 6"/>
          <p:cNvSpPr/>
          <p:nvPr/>
        </p:nvSpPr>
        <p:spPr>
          <a:xfrm>
            <a:off x="428760" y="2571840"/>
            <a:ext cx="8214480" cy="6998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Un système est complexe s’il requiert une description (représentation) longue. La description n’est autre qu’une collection de modèles</a:t>
            </a:r>
            <a:endParaRPr lang="fr-FR" sz="2000" b="0" strike="noStrike" spc="-1" dirty="0">
              <a:latin typeface="Arial"/>
            </a:endParaRPr>
          </a:p>
        </p:txBody>
      </p:sp>
      <p:sp>
        <p:nvSpPr>
          <p:cNvPr id="389" name="CustomShape 7"/>
          <p:cNvSpPr/>
          <p:nvPr/>
        </p:nvSpPr>
        <p:spPr>
          <a:xfrm>
            <a:off x="428760" y="3500280"/>
            <a:ext cx="8214480" cy="100476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Les modèles consistent en des </a:t>
            </a:r>
            <a:r>
              <a:rPr lang="fr-FR" sz="2000" b="1" strike="noStrike" spc="-1" dirty="0">
                <a:solidFill>
                  <a:srgbClr val="C0504D"/>
                </a:solidFill>
                <a:latin typeface="Calibri"/>
                <a:ea typeface="ＭＳ Ｐゴシック"/>
              </a:rPr>
              <a:t>entités</a:t>
            </a:r>
            <a:r>
              <a:rPr lang="fr-FR" sz="2000" b="1" strike="noStrike" spc="-1" dirty="0">
                <a:solidFill>
                  <a:srgbClr val="000000"/>
                </a:solidFill>
                <a:latin typeface="Calibri"/>
                <a:ea typeface="ＭＳ Ｐゴシック"/>
              </a:rPr>
              <a:t> et des </a:t>
            </a:r>
            <a:r>
              <a:rPr lang="fr-FR" sz="2000" b="1" strike="noStrike" spc="-1" dirty="0">
                <a:solidFill>
                  <a:srgbClr val="C0504D"/>
                </a:solidFill>
                <a:latin typeface="Calibri"/>
                <a:ea typeface="ＭＳ Ｐゴシック"/>
              </a:rPr>
              <a:t>liens</a:t>
            </a:r>
            <a:r>
              <a:rPr lang="fr-FR" sz="2000" b="1" strike="noStrike" spc="-1" dirty="0">
                <a:solidFill>
                  <a:srgbClr val="000000"/>
                </a:solidFill>
                <a:latin typeface="Calibri"/>
                <a:ea typeface="ＭＳ Ｐゴシック"/>
              </a:rPr>
              <a:t> dits liens de </a:t>
            </a:r>
            <a:r>
              <a:rPr lang="fr-FR" sz="2000" b="1" strike="noStrike" spc="-1" dirty="0">
                <a:solidFill>
                  <a:srgbClr val="C0504D"/>
                </a:solidFill>
                <a:latin typeface="Calibri"/>
                <a:ea typeface="ＭＳ Ｐゴシック"/>
              </a:rPr>
              <a:t>dépendances</a:t>
            </a:r>
            <a:r>
              <a:rPr lang="fr-FR" sz="2000" b="1" strike="noStrike" spc="-1" dirty="0">
                <a:solidFill>
                  <a:srgbClr val="000000"/>
                </a:solidFill>
                <a:latin typeface="Calibri"/>
                <a:ea typeface="ＭＳ Ｐゴシック"/>
              </a:rPr>
              <a:t> (</a:t>
            </a:r>
            <a:r>
              <a:rPr lang="fr-FR" sz="2000" b="1" strike="noStrike" spc="-1" dirty="0" err="1">
                <a:solidFill>
                  <a:srgbClr val="000000"/>
                </a:solidFill>
                <a:latin typeface="Calibri"/>
                <a:ea typeface="ＭＳ Ｐゴシック"/>
              </a:rPr>
              <a:t>e.g</a:t>
            </a:r>
            <a:r>
              <a:rPr lang="fr-FR" sz="2000" b="1" strike="noStrike" spc="-1" dirty="0">
                <a:solidFill>
                  <a:srgbClr val="000000"/>
                </a:solidFill>
                <a:latin typeface="Calibri"/>
                <a:ea typeface="ＭＳ Ｐゴシック"/>
              </a:rPr>
              <a:t>. un objet utilise un attribut ou appelle la méthode d’un autre, hérite d’une superclasse, etc.)</a:t>
            </a:r>
            <a:endParaRPr lang="fr-FR" sz="2000" b="0" strike="noStrike" spc="-1" dirty="0">
              <a:latin typeface="Arial"/>
            </a:endParaRPr>
          </a:p>
        </p:txBody>
      </p:sp>
      <p:sp>
        <p:nvSpPr>
          <p:cNvPr id="390" name="CustomShape 8"/>
          <p:cNvSpPr/>
          <p:nvPr/>
        </p:nvSpPr>
        <p:spPr>
          <a:xfrm>
            <a:off x="428760" y="4714920"/>
            <a:ext cx="8214480" cy="6998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Plus il y a de dépendances plus la description est longue et donc la complexité est importante</a:t>
            </a:r>
            <a:endParaRPr lang="fr-FR" sz="2000" b="0" strike="noStrike" spc="-1" dirty="0">
              <a:latin typeface="Arial"/>
            </a:endParaRPr>
          </a:p>
        </p:txBody>
      </p:sp>
      <p:sp>
        <p:nvSpPr>
          <p:cNvPr id="391" name="CustomShape 9"/>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d’un système logiciel </a:t>
            </a:r>
            <a:endParaRPr lang="fr-FR" sz="2000" b="0" strike="noStrike" spc="-1">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animBg="1"/>
      <p:bldP spid="3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0" y="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393"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94"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95"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396"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97" name="CustomShape 6"/>
          <p:cNvSpPr/>
          <p:nvPr/>
        </p:nvSpPr>
        <p:spPr>
          <a:xfrm>
            <a:off x="4500720" y="2928960"/>
            <a:ext cx="3599280" cy="39492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a:solidFill>
                  <a:srgbClr val="000000"/>
                </a:solidFill>
                <a:latin typeface="Calibri"/>
                <a:ea typeface="ＭＳ Ｐゴシック"/>
              </a:rPr>
              <a:t>1-Complexité réelle</a:t>
            </a:r>
            <a:endParaRPr lang="fr-FR" sz="2000" b="0" strike="noStrike" spc="-1">
              <a:latin typeface="Arial"/>
            </a:endParaRPr>
          </a:p>
        </p:txBody>
      </p:sp>
      <p:sp>
        <p:nvSpPr>
          <p:cNvPr id="398" name="CustomShape 7"/>
          <p:cNvSpPr/>
          <p:nvPr/>
        </p:nvSpPr>
        <p:spPr>
          <a:xfrm>
            <a:off x="428760" y="3500280"/>
            <a:ext cx="3357000" cy="3949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Tout système a</a:t>
            </a:r>
            <a:endParaRPr lang="fr-FR" sz="2000" b="0" strike="noStrike" spc="-1">
              <a:latin typeface="Arial"/>
            </a:endParaRPr>
          </a:p>
        </p:txBody>
      </p:sp>
      <p:sp>
        <p:nvSpPr>
          <p:cNvPr id="399" name="CustomShape 8"/>
          <p:cNvSpPr/>
          <p:nvPr/>
        </p:nvSpPr>
        <p:spPr>
          <a:xfrm>
            <a:off x="4500720" y="400068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400" name="CustomShape 9"/>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01" name="CustomShape 10"/>
          <p:cNvSpPr/>
          <p:nvPr/>
        </p:nvSpPr>
        <p:spPr>
          <a:xfrm flipV="1">
            <a:off x="3786182" y="3143248"/>
            <a:ext cx="713520" cy="570960"/>
          </a:xfrm>
          <a:custGeom>
            <a:avLst/>
            <a:gdLst/>
            <a:ahLst/>
            <a:cxnLst/>
            <a:rect l="l" t="t" r="r" b="b"/>
            <a:pathLst>
              <a:path w="21600" h="21600">
                <a:moveTo>
                  <a:pt x="0" y="0"/>
                </a:moveTo>
                <a:lnTo>
                  <a:pt x="21600" y="21600"/>
                </a:lnTo>
              </a:path>
            </a:pathLst>
          </a:custGeom>
          <a:noFill/>
          <a:ln w="38160">
            <a:solidFill>
              <a:srgbClr val="C00000"/>
            </a:solidFill>
            <a:round/>
            <a:tailEnd type="triangle" w="med" len="med"/>
          </a:ln>
        </p:spPr>
        <p:style>
          <a:lnRef idx="1">
            <a:schemeClr val="accent1"/>
          </a:lnRef>
          <a:fillRef idx="0">
            <a:schemeClr val="accent1"/>
          </a:fillRef>
          <a:effectRef idx="0">
            <a:schemeClr val="accent1"/>
          </a:effectRef>
          <a:fontRef idx="minor"/>
        </p:style>
      </p:sp>
      <p:sp>
        <p:nvSpPr>
          <p:cNvPr id="402" name="CustomShape 11"/>
          <p:cNvSpPr/>
          <p:nvPr/>
        </p:nvSpPr>
        <p:spPr>
          <a:xfrm>
            <a:off x="3786120" y="3700440"/>
            <a:ext cx="713520" cy="499320"/>
          </a:xfrm>
          <a:custGeom>
            <a:avLst/>
            <a:gdLst/>
            <a:ahLst/>
            <a:cxnLst/>
            <a:rect l="l" t="t" r="r" b="b"/>
            <a:pathLst>
              <a:path w="21600" h="21600">
                <a:moveTo>
                  <a:pt x="0" y="0"/>
                </a:moveTo>
                <a:lnTo>
                  <a:pt x="21600" y="21600"/>
                </a:lnTo>
              </a:path>
            </a:pathLst>
          </a:custGeom>
          <a:noFill/>
          <a:ln w="38160">
            <a:solidFill>
              <a:srgbClr val="C00000"/>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0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0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0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0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08" name="CustomShape 6"/>
          <p:cNvSpPr/>
          <p:nvPr/>
        </p:nvSpPr>
        <p:spPr>
          <a:xfrm>
            <a:off x="285840" y="2643120"/>
            <a:ext cx="3599280" cy="39492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pc="-1" dirty="0">
                <a:solidFill>
                  <a:srgbClr val="000000"/>
                </a:solidFill>
                <a:latin typeface="Calibri"/>
                <a:ea typeface="ＭＳ Ｐゴシック"/>
              </a:rPr>
              <a:t>C</a:t>
            </a:r>
            <a:r>
              <a:rPr lang="fr-FR" sz="2000" b="1" strike="noStrike" spc="-1" dirty="0" smtClean="0">
                <a:solidFill>
                  <a:srgbClr val="000000"/>
                </a:solidFill>
                <a:latin typeface="Calibri"/>
                <a:ea typeface="ＭＳ Ｐゴシック"/>
              </a:rPr>
              <a:t>omplexité </a:t>
            </a:r>
            <a:r>
              <a:rPr lang="fr-FR" sz="2000" b="1" strike="noStrike" spc="-1" dirty="0">
                <a:solidFill>
                  <a:srgbClr val="000000"/>
                </a:solidFill>
                <a:latin typeface="Calibri"/>
                <a:ea typeface="ＭＳ Ｐゴシック"/>
              </a:rPr>
              <a:t>réelle</a:t>
            </a:r>
            <a:endParaRPr lang="fr-FR" sz="2000" b="0" strike="noStrike" spc="-1" dirty="0">
              <a:latin typeface="Arial"/>
            </a:endParaRPr>
          </a:p>
        </p:txBody>
      </p:sp>
      <p:sp>
        <p:nvSpPr>
          <p:cNvPr id="409" name="CustomShape 7"/>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0" name="CustomShape 8"/>
          <p:cNvSpPr/>
          <p:nvPr/>
        </p:nvSpPr>
        <p:spPr>
          <a:xfrm>
            <a:off x="642960" y="3357720"/>
            <a:ext cx="8214480" cy="6998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pc="-1" dirty="0">
                <a:solidFill>
                  <a:srgbClr val="000000"/>
                </a:solidFill>
                <a:latin typeface="Calibri"/>
                <a:ea typeface="ＭＳ Ｐゴシック"/>
              </a:rPr>
              <a:t>C</a:t>
            </a:r>
            <a:r>
              <a:rPr lang="fr-FR" sz="2000" b="1" strike="noStrike" spc="-1" dirty="0" smtClean="0">
                <a:solidFill>
                  <a:srgbClr val="000000"/>
                </a:solidFill>
                <a:latin typeface="Calibri"/>
                <a:ea typeface="ＭＳ Ｐゴシック"/>
              </a:rPr>
              <a:t>oncerne </a:t>
            </a:r>
            <a:r>
              <a:rPr lang="fr-FR" sz="2000" b="1" strike="noStrike" spc="-1" dirty="0">
                <a:solidFill>
                  <a:srgbClr val="000000"/>
                </a:solidFill>
                <a:latin typeface="Calibri"/>
                <a:ea typeface="ＭＳ Ｐゴシック"/>
              </a:rPr>
              <a:t>le système sous forme opérationnelle ainsi que sa plateforme support. </a:t>
            </a:r>
            <a:endParaRPr lang="fr-FR" sz="2000" b="0" strike="noStrike" spc="-1" dirty="0">
              <a:latin typeface="Arial"/>
            </a:endParaRPr>
          </a:p>
        </p:txBody>
      </p:sp>
      <p:sp>
        <p:nvSpPr>
          <p:cNvPr id="411" name="CustomShape 9"/>
          <p:cNvSpPr/>
          <p:nvPr/>
        </p:nvSpPr>
        <p:spPr>
          <a:xfrm>
            <a:off x="642960" y="4286160"/>
            <a:ext cx="8214480" cy="6998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Elle se mesure en terme d’opérations exécutées, d’accès mémoire, d’appels de routines, de temps d’exécution, …</a:t>
            </a:r>
            <a:endParaRPr lang="fr-FR" sz="2000" b="0" strike="noStrike" spc="-1" dirty="0">
              <a:latin typeface="Arial"/>
            </a:endParaRPr>
          </a:p>
        </p:txBody>
      </p:sp>
      <p:sp>
        <p:nvSpPr>
          <p:cNvPr id="412" name="CustomShape 10"/>
          <p:cNvSpPr/>
          <p:nvPr/>
        </p:nvSpPr>
        <p:spPr>
          <a:xfrm>
            <a:off x="642960" y="5286240"/>
            <a:ext cx="8214480" cy="100476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Elle dépend des objectifs du système et augmente avec le nombre de fonctionnalités que le système assure et la nature des données présentes au moment de l’exécution ainsi que la plateforme support</a:t>
            </a:r>
            <a:endParaRPr lang="fr-FR" sz="2000" b="0" strike="noStrike" spc="-1" dirty="0">
              <a:latin typeface="Arial"/>
            </a:endParaRPr>
          </a:p>
        </p:txBody>
      </p:sp>
      <p:pic>
        <p:nvPicPr>
          <p:cNvPr id="26629" name="Picture 5" descr="C:\Users\pixinfo\Desktop\0.png"/>
          <p:cNvPicPr>
            <a:picLocks noChangeAspect="1" noChangeArrowheads="1"/>
          </p:cNvPicPr>
          <p:nvPr/>
        </p:nvPicPr>
        <p:blipFill>
          <a:blip r:embed="rId2" cstate="print"/>
          <a:srcRect/>
          <a:stretch>
            <a:fillRect/>
          </a:stretch>
        </p:blipFill>
        <p:spPr bwMode="auto">
          <a:xfrm>
            <a:off x="6643702" y="1500174"/>
            <a:ext cx="1987997" cy="135732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0" y="142852"/>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3071878"/>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pc="-1" dirty="0" smtClean="0">
                <a:solidFill>
                  <a:srgbClr val="000000"/>
                </a:solidFill>
                <a:latin typeface="Calibri"/>
                <a:ea typeface="ＭＳ Ｐゴシック"/>
              </a:rPr>
              <a:t>La complexité apparente, </a:t>
            </a:r>
            <a:r>
              <a:rPr lang="fr-FR" sz="2000" spc="-1" dirty="0" smtClean="0">
                <a:solidFill>
                  <a:srgbClr val="000000"/>
                </a:solidFill>
                <a:latin typeface="Calibri"/>
                <a:ea typeface="ＭＳ Ｐゴシック"/>
              </a:rPr>
              <a:t>concerne la description non exécutable d’un système, elle dépend de notre </a:t>
            </a:r>
            <a:r>
              <a:rPr lang="fr-FR" sz="2000" b="1" i="1" spc="-1" dirty="0" smtClean="0">
                <a:solidFill>
                  <a:srgbClr val="000000"/>
                </a:solidFill>
                <a:latin typeface="Calibri"/>
                <a:ea typeface="ＭＳ Ｐゴシック"/>
              </a:rPr>
              <a:t>compréhension</a:t>
            </a:r>
            <a:r>
              <a:rPr lang="fr-FR" sz="2000" spc="-1" dirty="0" smtClean="0">
                <a:solidFill>
                  <a:srgbClr val="000000"/>
                </a:solidFill>
                <a:latin typeface="Calibri"/>
                <a:ea typeface="ＭＳ Ｐゴシック"/>
              </a:rPr>
              <a:t>, notre </a:t>
            </a:r>
            <a:r>
              <a:rPr lang="fr-FR" sz="2000" b="1" i="1" spc="-1" dirty="0" smtClean="0">
                <a:solidFill>
                  <a:srgbClr val="000000"/>
                </a:solidFill>
                <a:latin typeface="Calibri"/>
                <a:ea typeface="ＭＳ Ｐゴシック"/>
              </a:rPr>
              <a:t>expérience</a:t>
            </a:r>
            <a:r>
              <a:rPr lang="fr-FR" sz="2000" spc="-1" dirty="0" smtClean="0">
                <a:solidFill>
                  <a:srgbClr val="000000"/>
                </a:solidFill>
                <a:latin typeface="Calibri"/>
                <a:ea typeface="ＭＳ Ｐゴシック"/>
              </a:rPr>
              <a:t> et les </a:t>
            </a:r>
            <a:r>
              <a:rPr lang="fr-FR" sz="2000" b="1" spc="-1" dirty="0" smtClean="0">
                <a:solidFill>
                  <a:srgbClr val="000000"/>
                </a:solidFill>
                <a:latin typeface="Calibri"/>
                <a:ea typeface="ＭＳ Ｐゴシック"/>
              </a:rPr>
              <a:t>paradigmes</a:t>
            </a:r>
            <a:r>
              <a:rPr lang="fr-FR" sz="2000" spc="-1" dirty="0" smtClean="0">
                <a:solidFill>
                  <a:srgbClr val="000000"/>
                </a:solidFill>
                <a:latin typeface="Calibri"/>
                <a:ea typeface="ＭＳ Ｐゴシック"/>
              </a:rPr>
              <a:t> qu’on utilise. </a:t>
            </a:r>
          </a:p>
          <a:p>
            <a:pPr algn="just">
              <a:lnSpc>
                <a:spcPct val="100000"/>
              </a:lnSpc>
            </a:pPr>
            <a:endParaRPr lang="fr-FR" sz="2000" spc="-1" dirty="0" smtClean="0">
              <a:solidFill>
                <a:srgbClr val="000000"/>
              </a:solidFill>
              <a:latin typeface="Calibri"/>
              <a:ea typeface="ＭＳ Ｐゴシック"/>
            </a:endParaRPr>
          </a:p>
          <a:p>
            <a:pPr algn="just">
              <a:lnSpc>
                <a:spcPct val="100000"/>
              </a:lnSpc>
            </a:pPr>
            <a:r>
              <a:rPr lang="fr-FR" sz="2000" spc="-1" dirty="0" smtClean="0">
                <a:solidFill>
                  <a:srgbClr val="000000"/>
                </a:solidFill>
                <a:latin typeface="Calibri"/>
                <a:ea typeface="ＭＳ Ｐゴシック"/>
              </a:rPr>
              <a:t>Il est possible de </a:t>
            </a:r>
            <a:r>
              <a:rPr lang="fr-FR" sz="2000" b="1" spc="-1" dirty="0" smtClean="0">
                <a:solidFill>
                  <a:srgbClr val="FF0000"/>
                </a:solidFill>
                <a:latin typeface="Calibri"/>
                <a:ea typeface="ＭＳ Ｐゴシック"/>
              </a:rPr>
              <a:t>réduire</a:t>
            </a:r>
            <a:r>
              <a:rPr lang="fr-FR" sz="2000" spc="-1" dirty="0" smtClean="0">
                <a:solidFill>
                  <a:srgbClr val="000000"/>
                </a:solidFill>
                <a:latin typeface="Calibri"/>
                <a:ea typeface="ＭＳ Ｐゴシック"/>
              </a:rPr>
              <a:t> la complexité apparente d’un système logiciel par le choix des langages de description qui peuvent être des mots, des graphiques ou une combinaison des deux. Ainsi, si on peut réduire la description d’un système sans altérer le sens de ce qui est décrit, on diminue de fait sa complexité apparente. </a:t>
            </a:r>
          </a:p>
          <a:p>
            <a:pPr algn="just">
              <a:lnSpc>
                <a:spcPct val="100000"/>
              </a:lnSpc>
            </a:pPr>
            <a:r>
              <a:rPr lang="fr-FR" sz="2000" b="1" dirty="0" smtClean="0">
                <a:latin typeface="Calibri" pitchFamily="34" charset="0"/>
                <a:cs typeface="Calibri" pitchFamily="34" charset="0"/>
              </a:rPr>
              <a:t>Exemple</a:t>
            </a:r>
            <a:r>
              <a:rPr lang="fr-FR" sz="2000" dirty="0" smtClean="0">
                <a:latin typeface="Calibri" pitchFamily="34" charset="0"/>
                <a:cs typeface="Calibri" pitchFamily="34" charset="0"/>
              </a:rPr>
              <a:t> : un seul mot peut véhiculer plusieurs informations. </a:t>
            </a:r>
            <a:endParaRPr lang="fr-FR" sz="2000" strike="noStrike" spc="-1" dirty="0">
              <a:latin typeface="Calibri" pitchFamily="34" charset="0"/>
              <a:cs typeface="Calibri" pitchFamily="34" charset="0"/>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6">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
        <p:nvSpPr>
          <p:cNvPr id="12" name="Rectangle 11"/>
          <p:cNvSpPr/>
          <p:nvPr/>
        </p:nvSpPr>
        <p:spPr>
          <a:xfrm>
            <a:off x="1142976" y="4611231"/>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granularité</a:t>
            </a:r>
            <a:r>
              <a:rPr lang="fr-FR" sz="2000" b="1" spc="-1" dirty="0" smtClean="0">
                <a:solidFill>
                  <a:srgbClr val="000000"/>
                </a:solidFill>
                <a:latin typeface="Calibri"/>
                <a:ea typeface="ＭＳ Ｐゴシック"/>
              </a:rPr>
              <a:t> considérée</a:t>
            </a:r>
            <a:endParaRPr lang="fr-FR" sz="2000" spc="-1" dirty="0" smtClean="0"/>
          </a:p>
        </p:txBody>
      </p:sp>
      <p:sp>
        <p:nvSpPr>
          <p:cNvPr id="13" name="Rectangle 12"/>
          <p:cNvSpPr/>
          <p:nvPr/>
        </p:nvSpPr>
        <p:spPr>
          <a:xfrm>
            <a:off x="1142976" y="5072074"/>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contexte</a:t>
            </a:r>
            <a:r>
              <a:rPr lang="fr-FR" sz="2000" b="1" spc="-1" dirty="0" smtClean="0">
                <a:solidFill>
                  <a:srgbClr val="000000"/>
                </a:solidFill>
                <a:latin typeface="Calibri"/>
                <a:ea typeface="ＭＳ Ｐゴシック"/>
              </a:rPr>
              <a:t> considéré (sous domaine d’intérêt</a:t>
            </a:r>
            <a:endParaRPr lang="fr-FR" sz="2000" spc="-1" dirty="0" smtClean="0"/>
          </a:p>
        </p:txBody>
      </p:sp>
      <p:sp>
        <p:nvSpPr>
          <p:cNvPr id="14" name="Rectangle 13"/>
          <p:cNvSpPr/>
          <p:nvPr/>
        </p:nvSpPr>
        <p:spPr>
          <a:xfrm>
            <a:off x="1142976" y="5572140"/>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compréhension du domaine d’intérêt</a:t>
            </a:r>
            <a:r>
              <a:rPr lang="fr-FR" sz="2000" b="1" spc="-1" dirty="0" smtClean="0">
                <a:solidFill>
                  <a:srgbClr val="000000"/>
                </a:solidFill>
                <a:latin typeface="Calibri"/>
                <a:ea typeface="ＭＳ Ｐゴシック"/>
              </a:rPr>
              <a:t> (connaissances métiers)</a:t>
            </a:r>
            <a:endParaRPr lang="fr-FR" sz="2000" spc="-1" dirty="0" smtClean="0"/>
          </a:p>
        </p:txBody>
      </p:sp>
      <p:sp>
        <p:nvSpPr>
          <p:cNvPr id="15" name="Rectangle 14"/>
          <p:cNvSpPr/>
          <p:nvPr/>
        </p:nvSpPr>
        <p:spPr>
          <a:xfrm>
            <a:off x="1142976" y="6072206"/>
            <a:ext cx="7668000" cy="400110"/>
          </a:xfrm>
          <a:prstGeom prst="rect">
            <a:avLst/>
          </a:prstGeom>
          <a:solidFill>
            <a:schemeClr val="accent6">
              <a:lumMod val="20000"/>
              <a:lumOff val="80000"/>
            </a:schemeClr>
          </a:solidFill>
        </p:spPr>
        <p:txBody>
          <a:bodyPr wrap="non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processus de modélisation</a:t>
            </a:r>
            <a:endParaRPr lang="fr-FR" dirty="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4">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trike="noStrike" spc="-1" dirty="0">
                <a:solidFill>
                  <a:srgbClr val="000000"/>
                </a:solidFill>
                <a:latin typeface="Calibri"/>
                <a:ea typeface="ＭＳ Ｐゴシック"/>
              </a:rPr>
              <a:t>Les matrices suivantes décrivent les dépendances entre les entités représentant 5 systèmes</a:t>
            </a:r>
            <a:endParaRPr lang="fr-FR" sz="2000" b="0" strike="noStrike" spc="-1" dirty="0">
              <a:latin typeface="Arial"/>
            </a:endParaRPr>
          </a:p>
        </p:txBody>
      </p:sp>
      <p:graphicFrame>
        <p:nvGraphicFramePr>
          <p:cNvPr id="435" name="Table 7"/>
          <p:cNvGraphicFramePr/>
          <p:nvPr/>
        </p:nvGraphicFramePr>
        <p:xfrm>
          <a:off x="285720" y="2214554"/>
          <a:ext cx="2159999" cy="2160000"/>
        </p:xfrm>
        <a:graphic>
          <a:graphicData uri="http://schemas.openxmlformats.org/drawingml/2006/table">
            <a:tbl>
              <a:tblPr/>
              <a:tblGrid>
                <a:gridCol w="343311"/>
                <a:gridCol w="344901"/>
                <a:gridCol w="343311"/>
                <a:gridCol w="344901"/>
                <a:gridCol w="343311"/>
                <a:gridCol w="440264"/>
              </a:tblGrid>
              <a:tr h="360000">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B</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SA</a:t>
                      </a:r>
                      <a:endParaRPr lang="fr-FR" sz="1600" b="0" strike="noStrike" spc="-1" dirty="0">
                        <a:latin typeface="Arial"/>
                      </a:endParaRPr>
                    </a:p>
                  </a:txBody>
                  <a:tcPr marL="54000" marR="54000">
                    <a:lnL w="28080">
                      <a:solidFill>
                        <a:srgbClr val="990033"/>
                      </a:solidFill>
                    </a:lnL>
                    <a:lnB w="28080">
                      <a:solidFill>
                        <a:srgbClr val="990033"/>
                      </a:solidFill>
                    </a:lnB>
                    <a:noFill/>
                  </a:tcPr>
                </a:tc>
              </a:tr>
              <a:tr h="360000">
                <a:tc>
                  <a:txBody>
                    <a:bodyPr/>
                    <a:lstStyle/>
                    <a:p>
                      <a:pPr algn="ctr">
                        <a:lnSpc>
                          <a:spcPct val="80000"/>
                        </a:lnSpc>
                      </a:pPr>
                      <a:r>
                        <a:rPr lang="fr-FR" sz="1600" b="0" strike="noStrike" spc="-1" smtClean="0">
                          <a:solidFill>
                            <a:srgbClr val="02354E"/>
                          </a:solidFill>
                          <a:latin typeface="Tahoma"/>
                        </a:rPr>
                        <a:t>X</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smtClean="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O</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6" name="Table 8"/>
          <p:cNvGraphicFramePr/>
          <p:nvPr/>
        </p:nvGraphicFramePr>
        <p:xfrm>
          <a:off x="2928926" y="2214554"/>
          <a:ext cx="2159999" cy="2160002"/>
        </p:xfrm>
        <a:graphic>
          <a:graphicData uri="http://schemas.openxmlformats.org/drawingml/2006/table">
            <a:tbl>
              <a:tblPr/>
              <a:tblGrid>
                <a:gridCol w="342178"/>
                <a:gridCol w="343762"/>
                <a:gridCol w="342178"/>
                <a:gridCol w="343762"/>
                <a:gridCol w="342178"/>
                <a:gridCol w="445941"/>
              </a:tblGrid>
              <a:tr h="303989">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SB</a:t>
                      </a:r>
                      <a:endParaRPr lang="fr-FR" sz="1600" b="0" strike="noStrike" spc="-1" dirty="0">
                        <a:latin typeface="Arial"/>
                      </a:endParaRPr>
                    </a:p>
                  </a:txBody>
                  <a:tcPr marL="54000" marR="54000">
                    <a:lnL w="28080">
                      <a:solidFill>
                        <a:srgbClr val="990033"/>
                      </a:solidFill>
                    </a:lnL>
                    <a:lnB w="2808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dirty="0"/>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dirty="0">
                          <a:solidFill>
                            <a:srgbClr val="02354E"/>
                          </a:solidFill>
                          <a:latin typeface="Tahoma"/>
                        </a:rPr>
                        <a:t>O</a:t>
                      </a:r>
                      <a:endParaRPr lang="fr-FR" sz="1600" b="0" strike="noStrike" spc="-1" dirty="0">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0398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7" name="Table 9"/>
          <p:cNvGraphicFramePr/>
          <p:nvPr/>
        </p:nvGraphicFramePr>
        <p:xfrm>
          <a:off x="5483833" y="2214554"/>
          <a:ext cx="2160001" cy="2160002"/>
        </p:xfrm>
        <a:graphic>
          <a:graphicData uri="http://schemas.openxmlformats.org/drawingml/2006/table">
            <a:tbl>
              <a:tblPr/>
              <a:tblGrid>
                <a:gridCol w="346349"/>
                <a:gridCol w="347952"/>
                <a:gridCol w="346349"/>
                <a:gridCol w="344476"/>
                <a:gridCol w="346349"/>
                <a:gridCol w="428526"/>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SC</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8" name="Table 10"/>
          <p:cNvGraphicFramePr/>
          <p:nvPr/>
        </p:nvGraphicFramePr>
        <p:xfrm>
          <a:off x="285720" y="4572008"/>
          <a:ext cx="2159999" cy="2160002"/>
        </p:xfrm>
        <a:graphic>
          <a:graphicData uri="http://schemas.openxmlformats.org/drawingml/2006/table">
            <a:tbl>
              <a:tblPr/>
              <a:tblGrid>
                <a:gridCol w="342178"/>
                <a:gridCol w="343762"/>
                <a:gridCol w="342178"/>
                <a:gridCol w="343762"/>
                <a:gridCol w="342178"/>
                <a:gridCol w="445941"/>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SD</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9" name="Table 11"/>
          <p:cNvGraphicFramePr/>
          <p:nvPr/>
        </p:nvGraphicFramePr>
        <p:xfrm>
          <a:off x="2903400" y="4572008"/>
          <a:ext cx="2160001" cy="2160002"/>
        </p:xfrm>
        <a:graphic>
          <a:graphicData uri="http://schemas.openxmlformats.org/drawingml/2006/table">
            <a:tbl>
              <a:tblPr/>
              <a:tblGrid>
                <a:gridCol w="343564"/>
                <a:gridCol w="345155"/>
                <a:gridCol w="343564"/>
                <a:gridCol w="345155"/>
                <a:gridCol w="343564"/>
                <a:gridCol w="438999"/>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SE</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dirty="0"/>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440" name="CustomShape 12"/>
          <p:cNvSpPr/>
          <p:nvPr/>
        </p:nvSpPr>
        <p:spPr>
          <a:xfrm>
            <a:off x="5572132" y="4929198"/>
            <a:ext cx="3168000" cy="821520"/>
          </a:xfrm>
          <a:prstGeom prst="rect">
            <a:avLst/>
          </a:prstGeom>
          <a:solidFill>
            <a:schemeClr val="accent2">
              <a:lumMod val="20000"/>
              <a:lumOff val="80000"/>
              <a:alpha val="59999"/>
            </a:schemeClr>
          </a:solidFill>
          <a:ln w="9360" cap="rnd">
            <a:solidFill>
              <a:schemeClr val="tx1"/>
            </a:solidFill>
            <a:custDash>
              <a:ds d="600000" sp="500000"/>
            </a:custDash>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199"/>
              </a:spcBef>
            </a:pPr>
            <a:r>
              <a:rPr lang="fr-FR" sz="2400" b="1" strike="noStrike" spc="-1" dirty="0">
                <a:solidFill>
                  <a:srgbClr val="000000"/>
                </a:solidFill>
                <a:latin typeface="Calibri" pitchFamily="34" charset="0"/>
                <a:ea typeface="ＭＳ Ｐゴシック"/>
                <a:cs typeface="Calibri" pitchFamily="34" charset="0"/>
              </a:rPr>
              <a:t>Quel est le système le plus complexe?</a:t>
            </a:r>
            <a:endParaRPr lang="fr-FR" sz="2400" b="0" strike="noStrike" spc="-1" dirty="0">
              <a:latin typeface="Calibri" pitchFamily="34" charset="0"/>
              <a:cs typeface="Calibri"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str">
                                      <p:cBhvr additive="repl">
                                        <p:cTn id="7" dur="500" fill="hold"/>
                                        <p:tgtEl>
                                          <p:spTgt spid="435"/>
                                        </p:tgtEl>
                                      </p:cBhvr>
                                      <p:tavLst>
                                        <p:tav tm="100000">
                                          <p:val>
                                            <p:strVal val="width"/>
                                          </p:val>
                                        </p:tav>
                                      </p:tavLst>
                                    </p:anim>
                                    <p:anim calcmode="lin" valueType="str">
                                      <p:cBhvr additive="repl">
                                        <p:cTn id="8" dur="500" fill="hold"/>
                                        <p:tgtEl>
                                          <p:spTgt spid="435"/>
                                        </p:tgtEl>
                                      </p:cBhvr>
                                      <p:tavLst>
                                        <p:tav tm="100000">
                                          <p:val>
                                            <p:strVal val="height"/>
                                          </p:val>
                                        </p:tav>
                                      </p:tavLst>
                                    </p:anim>
                                    <p:animEffect transition="in" filter="fade">
                                      <p:cBhvr additive="repl">
                                        <p:cTn id="9" dur="500"/>
                                        <p:tgtEl>
                                          <p:spTgt spid="4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p:cTn id="13" dur="1" fill="hold">
                                          <p:stCondLst>
                                            <p:cond delay="0"/>
                                          </p:stCondLst>
                                        </p:cTn>
                                        <p:tgtEl>
                                          <p:spTgt spid="436"/>
                                        </p:tgtEl>
                                        <p:attrNameLst>
                                          <p:attrName>style.visibility</p:attrName>
                                        </p:attrNameLst>
                                      </p:cBhvr>
                                      <p:to>
                                        <p:strVal val="visible"/>
                                      </p:to>
                                    </p:set>
                                    <p:anim calcmode="lin" valueType="str">
                                      <p:cBhvr additive="repl">
                                        <p:cTn id="14" dur="500" fill="hold"/>
                                        <p:tgtEl>
                                          <p:spTgt spid="436"/>
                                        </p:tgtEl>
                                      </p:cBhvr>
                                      <p:tavLst>
                                        <p:tav tm="100000">
                                          <p:val>
                                            <p:strVal val="width"/>
                                          </p:val>
                                        </p:tav>
                                      </p:tavLst>
                                    </p:anim>
                                    <p:anim calcmode="lin" valueType="str">
                                      <p:cBhvr additive="repl">
                                        <p:cTn id="15" dur="500" fill="hold"/>
                                        <p:tgtEl>
                                          <p:spTgt spid="436"/>
                                        </p:tgtEl>
                                      </p:cBhvr>
                                      <p:tavLst>
                                        <p:tav tm="100000">
                                          <p:val>
                                            <p:strVal val="height"/>
                                          </p:val>
                                        </p:tav>
                                      </p:tavLst>
                                    </p:anim>
                                    <p:animEffect transition="in" filter="fade">
                                      <p:cBhvr additive="repl">
                                        <p:cTn id="16" dur="500"/>
                                        <p:tgtEl>
                                          <p:spTgt spid="4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p:cTn id="20" dur="1" fill="hold">
                                          <p:stCondLst>
                                            <p:cond delay="0"/>
                                          </p:stCondLst>
                                        </p:cTn>
                                        <p:tgtEl>
                                          <p:spTgt spid="437"/>
                                        </p:tgtEl>
                                        <p:attrNameLst>
                                          <p:attrName>style.visibility</p:attrName>
                                        </p:attrNameLst>
                                      </p:cBhvr>
                                      <p:to>
                                        <p:strVal val="visible"/>
                                      </p:to>
                                    </p:set>
                                    <p:anim calcmode="lin" valueType="str">
                                      <p:cBhvr additive="repl">
                                        <p:cTn id="21" dur="500" fill="hold"/>
                                        <p:tgtEl>
                                          <p:spTgt spid="437"/>
                                        </p:tgtEl>
                                      </p:cBhvr>
                                      <p:tavLst>
                                        <p:tav tm="100000">
                                          <p:val>
                                            <p:strVal val="width"/>
                                          </p:val>
                                        </p:tav>
                                      </p:tavLst>
                                    </p:anim>
                                    <p:anim calcmode="lin" valueType="str">
                                      <p:cBhvr additive="repl">
                                        <p:cTn id="22" dur="500" fill="hold"/>
                                        <p:tgtEl>
                                          <p:spTgt spid="437"/>
                                        </p:tgtEl>
                                      </p:cBhvr>
                                      <p:tavLst>
                                        <p:tav tm="100000">
                                          <p:val>
                                            <p:strVal val="height"/>
                                          </p:val>
                                        </p:tav>
                                      </p:tavLst>
                                    </p:anim>
                                    <p:animEffect transition="in" filter="fade">
                                      <p:cBhvr additive="repl">
                                        <p:cTn id="23" dur="500"/>
                                        <p:tgtEl>
                                          <p:spTgt spid="4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fill="hold" nodeType="clickEffect">
                                  <p:stCondLst>
                                    <p:cond delay="0"/>
                                  </p:stCondLst>
                                  <p:childTnLst>
                                    <p:set>
                                      <p:cBhvr>
                                        <p:cTn id="27" dur="1" fill="hold">
                                          <p:stCondLst>
                                            <p:cond delay="0"/>
                                          </p:stCondLst>
                                        </p:cTn>
                                        <p:tgtEl>
                                          <p:spTgt spid="438"/>
                                        </p:tgtEl>
                                        <p:attrNameLst>
                                          <p:attrName>style.visibility</p:attrName>
                                        </p:attrNameLst>
                                      </p:cBhvr>
                                      <p:to>
                                        <p:strVal val="visible"/>
                                      </p:to>
                                    </p:set>
                                    <p:anim calcmode="lin" valueType="str">
                                      <p:cBhvr additive="repl">
                                        <p:cTn id="28" dur="500" fill="hold"/>
                                        <p:tgtEl>
                                          <p:spTgt spid="438"/>
                                        </p:tgtEl>
                                      </p:cBhvr>
                                      <p:tavLst>
                                        <p:tav tm="100000">
                                          <p:val>
                                            <p:strVal val="width"/>
                                          </p:val>
                                        </p:tav>
                                      </p:tavLst>
                                    </p:anim>
                                    <p:anim calcmode="lin" valueType="str">
                                      <p:cBhvr additive="repl">
                                        <p:cTn id="29" dur="500" fill="hold"/>
                                        <p:tgtEl>
                                          <p:spTgt spid="438"/>
                                        </p:tgtEl>
                                      </p:cBhvr>
                                      <p:tavLst>
                                        <p:tav tm="100000">
                                          <p:val>
                                            <p:strVal val="height"/>
                                          </p:val>
                                        </p:tav>
                                      </p:tavLst>
                                    </p:anim>
                                    <p:animEffect transition="in" filter="fade">
                                      <p:cBhvr additive="repl">
                                        <p:cTn id="30" dur="500"/>
                                        <p:tgtEl>
                                          <p:spTgt spid="4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fill="hold" nodeType="clickEffect">
                                  <p:stCondLst>
                                    <p:cond delay="0"/>
                                  </p:stCondLst>
                                  <p:childTnLst>
                                    <p:set>
                                      <p:cBhvr>
                                        <p:cTn id="34" dur="1" fill="hold">
                                          <p:stCondLst>
                                            <p:cond delay="0"/>
                                          </p:stCondLst>
                                        </p:cTn>
                                        <p:tgtEl>
                                          <p:spTgt spid="439"/>
                                        </p:tgtEl>
                                        <p:attrNameLst>
                                          <p:attrName>style.visibility</p:attrName>
                                        </p:attrNameLst>
                                      </p:cBhvr>
                                      <p:to>
                                        <p:strVal val="visible"/>
                                      </p:to>
                                    </p:set>
                                    <p:anim calcmode="lin" valueType="str">
                                      <p:cBhvr additive="repl">
                                        <p:cTn id="35" dur="500" fill="hold"/>
                                        <p:tgtEl>
                                          <p:spTgt spid="439"/>
                                        </p:tgtEl>
                                      </p:cBhvr>
                                      <p:tavLst>
                                        <p:tav tm="100000">
                                          <p:val>
                                            <p:strVal val="width"/>
                                          </p:val>
                                        </p:tav>
                                      </p:tavLst>
                                    </p:anim>
                                    <p:anim calcmode="lin" valueType="str">
                                      <p:cBhvr additive="repl">
                                        <p:cTn id="36" dur="500" fill="hold"/>
                                        <p:tgtEl>
                                          <p:spTgt spid="439"/>
                                        </p:tgtEl>
                                      </p:cBhvr>
                                      <p:tavLst>
                                        <p:tav tm="100000">
                                          <p:val>
                                            <p:strVal val="height"/>
                                          </p:val>
                                        </p:tav>
                                      </p:tavLst>
                                    </p:anim>
                                    <p:animEffect transition="in" filter="fade">
                                      <p:cBhvr additive="repl">
                                        <p:cTn id="37" dur="500"/>
                                        <p:tgtEl>
                                          <p:spTgt spid="43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fill="hold" nodeType="clickEffect">
                                  <p:stCondLst>
                                    <p:cond delay="0"/>
                                  </p:stCondLst>
                                  <p:childTnLst>
                                    <p:set>
                                      <p:cBhvr>
                                        <p:cTn id="41" dur="1" fill="hold">
                                          <p:stCondLst>
                                            <p:cond delay="0"/>
                                          </p:stCondLst>
                                        </p:cTn>
                                        <p:tgtEl>
                                          <p:spTgt spid="440"/>
                                        </p:tgtEl>
                                        <p:attrNameLst>
                                          <p:attrName>style.visibility</p:attrName>
                                        </p:attrNameLst>
                                      </p:cBhvr>
                                      <p:to>
                                        <p:strVal val="visible"/>
                                      </p:to>
                                    </p:set>
                                    <p:anim calcmode="lin" valueType="str">
                                      <p:cBhvr additive="repl">
                                        <p:cTn id="42" dur="1000" fill="hold"/>
                                        <p:tgtEl>
                                          <p:spTgt spid="440"/>
                                        </p:tgtEl>
                                      </p:cBhvr>
                                      <p:tavLst>
                                        <p:tav tm="100000">
                                          <p:val>
                                            <p:strVal val="width"/>
                                          </p:val>
                                        </p:tav>
                                      </p:tavLst>
                                    </p:anim>
                                    <p:anim calcmode="lin" valueType="str">
                                      <p:cBhvr additive="repl">
                                        <p:cTn id="43" dur="1000" fill="hold"/>
                                        <p:tgtEl>
                                          <p:spTgt spid="440"/>
                                        </p:tgtEl>
                                      </p:cBhvr>
                                      <p:tavLst>
                                        <p:tav tm="100000">
                                          <p:val>
                                            <p:strVal val="height"/>
                                          </p:val>
                                        </p:tav>
                                      </p:tavLst>
                                    </p:anim>
                                    <p:animEffect transition="in" filter="fade">
                                      <p:cBhvr additive="repl">
                                        <p:cTn id="44" dur="1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matricielle</a:t>
            </a:r>
            <a:endParaRPr lang="fr-FR" sz="2000" spc="-1" dirty="0">
              <a:solidFill>
                <a:srgbClr val="FF0000"/>
              </a:solidFill>
            </a:endParaRPr>
          </a:p>
        </p:txBody>
      </p:sp>
      <p:graphicFrame>
        <p:nvGraphicFramePr>
          <p:cNvPr id="435" name="Table 7"/>
          <p:cNvGraphicFramePr/>
          <p:nvPr/>
        </p:nvGraphicFramePr>
        <p:xfrm>
          <a:off x="285720" y="2214554"/>
          <a:ext cx="2159999" cy="2160000"/>
        </p:xfrm>
        <a:graphic>
          <a:graphicData uri="http://schemas.openxmlformats.org/drawingml/2006/table">
            <a:tbl>
              <a:tblPr/>
              <a:tblGrid>
                <a:gridCol w="343311"/>
                <a:gridCol w="344901"/>
                <a:gridCol w="343311"/>
                <a:gridCol w="344901"/>
                <a:gridCol w="343311"/>
                <a:gridCol w="440264"/>
              </a:tblGrid>
              <a:tr h="360000">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B</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SA</a:t>
                      </a:r>
                      <a:endParaRPr lang="fr-FR" sz="1600" b="0" strike="noStrike" spc="-1" dirty="0">
                        <a:latin typeface="Arial"/>
                      </a:endParaRPr>
                    </a:p>
                  </a:txBody>
                  <a:tcPr marL="54000" marR="54000">
                    <a:lnL w="28080">
                      <a:solidFill>
                        <a:srgbClr val="990033"/>
                      </a:solidFill>
                    </a:lnL>
                    <a:lnB w="28080">
                      <a:solidFill>
                        <a:srgbClr val="990033"/>
                      </a:solidFill>
                    </a:lnB>
                    <a:noFill/>
                  </a:tcPr>
                </a:tc>
              </a:tr>
              <a:tr h="360000">
                <a:tc>
                  <a:txBody>
                    <a:bodyPr/>
                    <a:lstStyle/>
                    <a:p>
                      <a:pPr algn="ctr">
                        <a:lnSpc>
                          <a:spcPct val="80000"/>
                        </a:lnSpc>
                      </a:pPr>
                      <a:r>
                        <a:rPr lang="fr-FR" sz="1600" b="0" strike="noStrike" spc="-1" smtClean="0">
                          <a:solidFill>
                            <a:srgbClr val="02354E"/>
                          </a:solidFill>
                          <a:latin typeface="Tahoma"/>
                        </a:rPr>
                        <a:t>X</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smtClean="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O</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6" name="Table 8"/>
          <p:cNvGraphicFramePr/>
          <p:nvPr/>
        </p:nvGraphicFramePr>
        <p:xfrm>
          <a:off x="2928926" y="2214554"/>
          <a:ext cx="2159999" cy="2160002"/>
        </p:xfrm>
        <a:graphic>
          <a:graphicData uri="http://schemas.openxmlformats.org/drawingml/2006/table">
            <a:tbl>
              <a:tblPr/>
              <a:tblGrid>
                <a:gridCol w="342178"/>
                <a:gridCol w="343762"/>
                <a:gridCol w="342178"/>
                <a:gridCol w="343762"/>
                <a:gridCol w="342178"/>
                <a:gridCol w="445941"/>
              </a:tblGrid>
              <a:tr h="303989">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SB</a:t>
                      </a:r>
                      <a:endParaRPr lang="fr-FR" sz="1600" b="0" strike="noStrike" spc="-1" dirty="0">
                        <a:latin typeface="Arial"/>
                      </a:endParaRPr>
                    </a:p>
                  </a:txBody>
                  <a:tcPr marL="54000" marR="54000">
                    <a:lnL w="28080">
                      <a:solidFill>
                        <a:srgbClr val="990033"/>
                      </a:solidFill>
                    </a:lnL>
                    <a:lnB w="2808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dirty="0"/>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dirty="0">
                          <a:solidFill>
                            <a:srgbClr val="02354E"/>
                          </a:solidFill>
                          <a:latin typeface="Tahoma"/>
                        </a:rPr>
                        <a:t>O</a:t>
                      </a:r>
                      <a:endParaRPr lang="fr-FR" sz="1600" b="0" strike="noStrike" spc="-1" dirty="0">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0398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7" name="Table 9"/>
          <p:cNvGraphicFramePr/>
          <p:nvPr/>
        </p:nvGraphicFramePr>
        <p:xfrm>
          <a:off x="5483833" y="2214554"/>
          <a:ext cx="2160001" cy="2160002"/>
        </p:xfrm>
        <a:graphic>
          <a:graphicData uri="http://schemas.openxmlformats.org/drawingml/2006/table">
            <a:tbl>
              <a:tblPr/>
              <a:tblGrid>
                <a:gridCol w="346349"/>
                <a:gridCol w="347952"/>
                <a:gridCol w="346349"/>
                <a:gridCol w="344476"/>
                <a:gridCol w="346349"/>
                <a:gridCol w="428526"/>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SC</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8" name="Table 10"/>
          <p:cNvGraphicFramePr/>
          <p:nvPr/>
        </p:nvGraphicFramePr>
        <p:xfrm>
          <a:off x="285720" y="4572008"/>
          <a:ext cx="2159999" cy="2160002"/>
        </p:xfrm>
        <a:graphic>
          <a:graphicData uri="http://schemas.openxmlformats.org/drawingml/2006/table">
            <a:tbl>
              <a:tblPr/>
              <a:tblGrid>
                <a:gridCol w="342178"/>
                <a:gridCol w="343762"/>
                <a:gridCol w="342178"/>
                <a:gridCol w="343762"/>
                <a:gridCol w="342178"/>
                <a:gridCol w="445941"/>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SD</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39" name="Table 11"/>
          <p:cNvGraphicFramePr/>
          <p:nvPr/>
        </p:nvGraphicFramePr>
        <p:xfrm>
          <a:off x="2903400" y="4572008"/>
          <a:ext cx="2160001" cy="2160002"/>
        </p:xfrm>
        <a:graphic>
          <a:graphicData uri="http://schemas.openxmlformats.org/drawingml/2006/table">
            <a:tbl>
              <a:tblPr/>
              <a:tblGrid>
                <a:gridCol w="343564"/>
                <a:gridCol w="345155"/>
                <a:gridCol w="343564"/>
                <a:gridCol w="345155"/>
                <a:gridCol w="343564"/>
                <a:gridCol w="438999"/>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SE</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dirty="0"/>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14" name="CustomShape 12"/>
          <p:cNvSpPr/>
          <p:nvPr/>
        </p:nvSpPr>
        <p:spPr>
          <a:xfrm>
            <a:off x="5572132" y="4643446"/>
            <a:ext cx="3071160" cy="1796040"/>
          </a:xfrm>
          <a:prstGeom prst="rect">
            <a:avLst/>
          </a:prstGeom>
          <a:solidFill>
            <a:schemeClr val="accent2">
              <a:lumMod val="20000"/>
              <a:lumOff val="80000"/>
              <a:alpha val="58823"/>
            </a:schemeClr>
          </a:solidFill>
          <a:ln w="9360" cap="rnd">
            <a:solidFill>
              <a:schemeClr val="tx1"/>
            </a:solidFill>
            <a:custDash>
              <a:ds d="1300000" sp="500000"/>
            </a:custDash>
            <a:miter/>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000" b="0" strike="noStrike" spc="-1" dirty="0">
                <a:solidFill>
                  <a:srgbClr val="000000"/>
                </a:solidFill>
                <a:latin typeface="Arial Rounded MT Bold"/>
                <a:ea typeface="ＭＳ Ｐゴシック"/>
              </a:rPr>
              <a:t>En termes de </a:t>
            </a:r>
            <a:r>
              <a:rPr lang="fr-FR" sz="2000" b="1" strike="noStrike" spc="-1" dirty="0">
                <a:solidFill>
                  <a:srgbClr val="000000"/>
                </a:solidFill>
                <a:latin typeface="Arial Rounded MT Bold"/>
                <a:ea typeface="ＭＳ Ｐゴシック"/>
              </a:rPr>
              <a:t>nombres d’élément</a:t>
            </a:r>
            <a:r>
              <a:rPr lang="fr-FR" sz="2000" b="0" strike="noStrike" spc="-1" dirty="0">
                <a:solidFill>
                  <a:srgbClr val="000000"/>
                </a:solidFill>
                <a:latin typeface="Arial Rounded MT Bold"/>
                <a:ea typeface="ＭＳ Ｐゴシック"/>
              </a:rPr>
              <a:t> de matrice</a:t>
            </a:r>
            <a:endParaRPr lang="fr-FR" sz="2000" b="0" strike="noStrike" spc="-1" dirty="0">
              <a:latin typeface="Arial"/>
            </a:endParaRPr>
          </a:p>
          <a:p>
            <a:pPr>
              <a:lnSpc>
                <a:spcPct val="80000"/>
              </a:lnSpc>
            </a:pPr>
            <a:endParaRPr lang="fr-FR" sz="2000" b="0" strike="noStrike" spc="-1" dirty="0">
              <a:latin typeface="Arial"/>
            </a:endParaRPr>
          </a:p>
          <a:p>
            <a:pPr>
              <a:lnSpc>
                <a:spcPct val="80000"/>
              </a:lnSpc>
            </a:pPr>
            <a:r>
              <a:rPr lang="fr-FR" sz="2000" b="0" strike="noStrike" spc="-1" dirty="0">
                <a:solidFill>
                  <a:srgbClr val="000000"/>
                </a:solidFill>
                <a:latin typeface="Arial Rounded MT Bold"/>
                <a:ea typeface="ＭＳ Ｐゴシック"/>
              </a:rPr>
              <a:t>C(a) &gt; C(b) </a:t>
            </a:r>
            <a:endParaRPr lang="fr-FR" sz="2000" b="0" strike="noStrike" spc="-1" dirty="0">
              <a:latin typeface="Arial"/>
            </a:endParaRPr>
          </a:p>
          <a:p>
            <a:pPr>
              <a:lnSpc>
                <a:spcPct val="80000"/>
              </a:lnSpc>
            </a:pPr>
            <a:r>
              <a:rPr lang="fr-FR" sz="2000" b="0" strike="noStrike" spc="-1" dirty="0">
                <a:solidFill>
                  <a:srgbClr val="000000"/>
                </a:solidFill>
                <a:latin typeface="Arial Rounded MT Bold"/>
                <a:ea typeface="ＭＳ Ｐゴシック"/>
              </a:rPr>
              <a:t>C(b) &gt; C(c)</a:t>
            </a:r>
            <a:r>
              <a:rPr lang="fr-FR" sz="1600" b="0" strike="noStrike" spc="-1" dirty="0">
                <a:solidFill>
                  <a:srgbClr val="000000"/>
                </a:solidFill>
                <a:latin typeface="Calibri"/>
                <a:ea typeface="ＭＳ Ｐゴシック"/>
              </a:rPr>
              <a:t> </a:t>
            </a:r>
            <a:endParaRPr lang="fr-FR" sz="1600" b="0" strike="noStrike" spc="-1" dirty="0">
              <a:latin typeface="Arial"/>
            </a:endParaRPr>
          </a:p>
          <a:p>
            <a:pPr>
              <a:lnSpc>
                <a:spcPct val="80000"/>
              </a:lnSpc>
            </a:pPr>
            <a:r>
              <a:rPr lang="fr-FR" sz="2000" b="0" strike="noStrike" spc="-1" dirty="0">
                <a:solidFill>
                  <a:srgbClr val="000000"/>
                </a:solidFill>
                <a:latin typeface="Arial Rounded MT Bold"/>
                <a:ea typeface="ＭＳ Ｐゴシック"/>
              </a:rPr>
              <a:t>C(c)</a:t>
            </a:r>
            <a:r>
              <a:rPr lang="fr-FR" sz="1600" b="0" strike="noStrike" spc="-1" dirty="0">
                <a:solidFill>
                  <a:srgbClr val="000000"/>
                </a:solidFill>
                <a:latin typeface="Calibri"/>
                <a:ea typeface="ＭＳ Ｐゴシック"/>
              </a:rPr>
              <a:t> </a:t>
            </a:r>
            <a:r>
              <a:rPr lang="fr-FR" sz="2000" b="0" strike="noStrike" spc="-1" dirty="0">
                <a:solidFill>
                  <a:srgbClr val="000000"/>
                </a:solidFill>
                <a:latin typeface="Arial Rounded MT Bold"/>
                <a:ea typeface="ＭＳ Ｐゴシック"/>
              </a:rPr>
              <a:t>= C(d)</a:t>
            </a:r>
            <a:endParaRPr lang="fr-FR" sz="2000" b="0" strike="noStrike" spc="-1" dirty="0">
              <a:latin typeface="Arial"/>
            </a:endParaRPr>
          </a:p>
          <a:p>
            <a:pPr>
              <a:lnSpc>
                <a:spcPct val="80000"/>
              </a:lnSpc>
            </a:pPr>
            <a:r>
              <a:rPr lang="fr-FR" sz="2000" b="0" strike="noStrike" spc="-1" dirty="0">
                <a:solidFill>
                  <a:srgbClr val="000000"/>
                </a:solidFill>
                <a:latin typeface="Arial Rounded MT Bold"/>
                <a:ea typeface="ＭＳ Ｐゴシック"/>
              </a:rPr>
              <a:t>C(d)</a:t>
            </a:r>
            <a:r>
              <a:rPr lang="fr-FR" sz="1600" b="0" strike="noStrike" spc="-1" dirty="0">
                <a:solidFill>
                  <a:srgbClr val="000000"/>
                </a:solidFill>
                <a:latin typeface="Calibri"/>
                <a:ea typeface="ＭＳ Ｐゴシック"/>
              </a:rPr>
              <a:t> </a:t>
            </a:r>
            <a:r>
              <a:rPr lang="fr-FR" sz="2000" b="0" strike="noStrike" spc="-1" dirty="0">
                <a:solidFill>
                  <a:srgbClr val="000000"/>
                </a:solidFill>
                <a:latin typeface="Arial Rounded MT Bold"/>
                <a:ea typeface="ＭＳ Ｐゴシック"/>
              </a:rPr>
              <a:t>&gt; C(e)</a:t>
            </a:r>
            <a:endParaRPr lang="fr-FR"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str">
                                      <p:cBhvr additive="repl">
                                        <p:cTn id="7" dur="500" fill="hold"/>
                                        <p:tgtEl>
                                          <p:spTgt spid="435"/>
                                        </p:tgtEl>
                                      </p:cBhvr>
                                      <p:tavLst>
                                        <p:tav tm="100000">
                                          <p:val>
                                            <p:strVal val="width"/>
                                          </p:val>
                                        </p:tav>
                                      </p:tavLst>
                                    </p:anim>
                                    <p:anim calcmode="lin" valueType="str">
                                      <p:cBhvr additive="repl">
                                        <p:cTn id="8" dur="500" fill="hold"/>
                                        <p:tgtEl>
                                          <p:spTgt spid="435"/>
                                        </p:tgtEl>
                                      </p:cBhvr>
                                      <p:tavLst>
                                        <p:tav tm="100000">
                                          <p:val>
                                            <p:strVal val="height"/>
                                          </p:val>
                                        </p:tav>
                                      </p:tavLst>
                                    </p:anim>
                                    <p:animEffect transition="in" filter="fade">
                                      <p:cBhvr additive="repl">
                                        <p:cTn id="9" dur="500"/>
                                        <p:tgtEl>
                                          <p:spTgt spid="4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p:cTn id="13" dur="1" fill="hold">
                                          <p:stCondLst>
                                            <p:cond delay="0"/>
                                          </p:stCondLst>
                                        </p:cTn>
                                        <p:tgtEl>
                                          <p:spTgt spid="436"/>
                                        </p:tgtEl>
                                        <p:attrNameLst>
                                          <p:attrName>style.visibility</p:attrName>
                                        </p:attrNameLst>
                                      </p:cBhvr>
                                      <p:to>
                                        <p:strVal val="visible"/>
                                      </p:to>
                                    </p:set>
                                    <p:anim calcmode="lin" valueType="str">
                                      <p:cBhvr additive="repl">
                                        <p:cTn id="14" dur="500" fill="hold"/>
                                        <p:tgtEl>
                                          <p:spTgt spid="436"/>
                                        </p:tgtEl>
                                      </p:cBhvr>
                                      <p:tavLst>
                                        <p:tav tm="100000">
                                          <p:val>
                                            <p:strVal val="width"/>
                                          </p:val>
                                        </p:tav>
                                      </p:tavLst>
                                    </p:anim>
                                    <p:anim calcmode="lin" valueType="str">
                                      <p:cBhvr additive="repl">
                                        <p:cTn id="15" dur="500" fill="hold"/>
                                        <p:tgtEl>
                                          <p:spTgt spid="436"/>
                                        </p:tgtEl>
                                      </p:cBhvr>
                                      <p:tavLst>
                                        <p:tav tm="100000">
                                          <p:val>
                                            <p:strVal val="height"/>
                                          </p:val>
                                        </p:tav>
                                      </p:tavLst>
                                    </p:anim>
                                    <p:animEffect transition="in" filter="fade">
                                      <p:cBhvr additive="repl">
                                        <p:cTn id="16" dur="500"/>
                                        <p:tgtEl>
                                          <p:spTgt spid="4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p:cTn id="20" dur="1" fill="hold">
                                          <p:stCondLst>
                                            <p:cond delay="0"/>
                                          </p:stCondLst>
                                        </p:cTn>
                                        <p:tgtEl>
                                          <p:spTgt spid="437"/>
                                        </p:tgtEl>
                                        <p:attrNameLst>
                                          <p:attrName>style.visibility</p:attrName>
                                        </p:attrNameLst>
                                      </p:cBhvr>
                                      <p:to>
                                        <p:strVal val="visible"/>
                                      </p:to>
                                    </p:set>
                                    <p:anim calcmode="lin" valueType="str">
                                      <p:cBhvr additive="repl">
                                        <p:cTn id="21" dur="500" fill="hold"/>
                                        <p:tgtEl>
                                          <p:spTgt spid="437"/>
                                        </p:tgtEl>
                                      </p:cBhvr>
                                      <p:tavLst>
                                        <p:tav tm="100000">
                                          <p:val>
                                            <p:strVal val="width"/>
                                          </p:val>
                                        </p:tav>
                                      </p:tavLst>
                                    </p:anim>
                                    <p:anim calcmode="lin" valueType="str">
                                      <p:cBhvr additive="repl">
                                        <p:cTn id="22" dur="500" fill="hold"/>
                                        <p:tgtEl>
                                          <p:spTgt spid="437"/>
                                        </p:tgtEl>
                                      </p:cBhvr>
                                      <p:tavLst>
                                        <p:tav tm="100000">
                                          <p:val>
                                            <p:strVal val="height"/>
                                          </p:val>
                                        </p:tav>
                                      </p:tavLst>
                                    </p:anim>
                                    <p:animEffect transition="in" filter="fade">
                                      <p:cBhvr additive="repl">
                                        <p:cTn id="23" dur="500"/>
                                        <p:tgtEl>
                                          <p:spTgt spid="4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fill="hold" nodeType="clickEffect">
                                  <p:stCondLst>
                                    <p:cond delay="0"/>
                                  </p:stCondLst>
                                  <p:childTnLst>
                                    <p:set>
                                      <p:cBhvr>
                                        <p:cTn id="27" dur="1" fill="hold">
                                          <p:stCondLst>
                                            <p:cond delay="0"/>
                                          </p:stCondLst>
                                        </p:cTn>
                                        <p:tgtEl>
                                          <p:spTgt spid="438"/>
                                        </p:tgtEl>
                                        <p:attrNameLst>
                                          <p:attrName>style.visibility</p:attrName>
                                        </p:attrNameLst>
                                      </p:cBhvr>
                                      <p:to>
                                        <p:strVal val="visible"/>
                                      </p:to>
                                    </p:set>
                                    <p:anim calcmode="lin" valueType="str">
                                      <p:cBhvr additive="repl">
                                        <p:cTn id="28" dur="500" fill="hold"/>
                                        <p:tgtEl>
                                          <p:spTgt spid="438"/>
                                        </p:tgtEl>
                                      </p:cBhvr>
                                      <p:tavLst>
                                        <p:tav tm="100000">
                                          <p:val>
                                            <p:strVal val="width"/>
                                          </p:val>
                                        </p:tav>
                                      </p:tavLst>
                                    </p:anim>
                                    <p:anim calcmode="lin" valueType="str">
                                      <p:cBhvr additive="repl">
                                        <p:cTn id="29" dur="500" fill="hold"/>
                                        <p:tgtEl>
                                          <p:spTgt spid="438"/>
                                        </p:tgtEl>
                                      </p:cBhvr>
                                      <p:tavLst>
                                        <p:tav tm="100000">
                                          <p:val>
                                            <p:strVal val="height"/>
                                          </p:val>
                                        </p:tav>
                                      </p:tavLst>
                                    </p:anim>
                                    <p:animEffect transition="in" filter="fade">
                                      <p:cBhvr additive="repl">
                                        <p:cTn id="30" dur="500"/>
                                        <p:tgtEl>
                                          <p:spTgt spid="4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fill="hold" nodeType="clickEffect">
                                  <p:stCondLst>
                                    <p:cond delay="0"/>
                                  </p:stCondLst>
                                  <p:childTnLst>
                                    <p:set>
                                      <p:cBhvr>
                                        <p:cTn id="34" dur="1" fill="hold">
                                          <p:stCondLst>
                                            <p:cond delay="0"/>
                                          </p:stCondLst>
                                        </p:cTn>
                                        <p:tgtEl>
                                          <p:spTgt spid="439"/>
                                        </p:tgtEl>
                                        <p:attrNameLst>
                                          <p:attrName>style.visibility</p:attrName>
                                        </p:attrNameLst>
                                      </p:cBhvr>
                                      <p:to>
                                        <p:strVal val="visible"/>
                                      </p:to>
                                    </p:set>
                                    <p:anim calcmode="lin" valueType="str">
                                      <p:cBhvr additive="repl">
                                        <p:cTn id="35" dur="500" fill="hold"/>
                                        <p:tgtEl>
                                          <p:spTgt spid="439"/>
                                        </p:tgtEl>
                                      </p:cBhvr>
                                      <p:tavLst>
                                        <p:tav tm="100000">
                                          <p:val>
                                            <p:strVal val="width"/>
                                          </p:val>
                                        </p:tav>
                                      </p:tavLst>
                                    </p:anim>
                                    <p:anim calcmode="lin" valueType="str">
                                      <p:cBhvr additive="repl">
                                        <p:cTn id="36" dur="500" fill="hold"/>
                                        <p:tgtEl>
                                          <p:spTgt spid="439"/>
                                        </p:tgtEl>
                                      </p:cBhvr>
                                      <p:tavLst>
                                        <p:tav tm="100000">
                                          <p:val>
                                            <p:strVal val="height"/>
                                          </p:val>
                                        </p:tav>
                                      </p:tavLst>
                                    </p:anim>
                                    <p:animEffect transition="in" filter="fade">
                                      <p:cBhvr additive="repl">
                                        <p:cTn id="37" dur="500"/>
                                        <p:tgtEl>
                                          <p:spTgt spid="439"/>
                                        </p:tgtEl>
                                      </p:cBhvr>
                                    </p:animEffect>
                                  </p:childTnLst>
                                </p:cTn>
                              </p:par>
                              <p:par>
                                <p:cTn id="38" presetID="53" presetClass="entr" fill="hold" nodeType="withEffect">
                                  <p:stCondLst>
                                    <p:cond delay="0"/>
                                  </p:stCondLst>
                                  <p:childTnLst>
                                    <p:set>
                                      <p:cBhvr>
                                        <p:cTn id="39" dur="1" fill="hold">
                                          <p:stCondLst>
                                            <p:cond delay="0"/>
                                          </p:stCondLst>
                                        </p:cTn>
                                        <p:tgtEl>
                                          <p:spTgt spid="14">
                                            <p:txEl>
                                              <p:charRg st="93" end="93"/>
                                            </p:txEl>
                                          </p:spTgt>
                                        </p:tgtEl>
                                        <p:attrNameLst>
                                          <p:attrName>style.visibility</p:attrName>
                                        </p:attrNameLst>
                                      </p:cBhvr>
                                      <p:to>
                                        <p:strVal val="visible"/>
                                      </p:to>
                                    </p:set>
                                    <p:anim calcmode="lin" valueType="str">
                                      <p:cBhvr additive="repl">
                                        <p:cTn id="40" dur="500" fill="hold"/>
                                        <p:tgtEl>
                                          <p:spTgt spid="14">
                                            <p:txEl>
                                              <p:charRg st="93" end="93"/>
                                            </p:txEl>
                                          </p:spTgt>
                                        </p:tgtEl>
                                      </p:cBhvr>
                                      <p:tavLst>
                                        <p:tav tm="100000">
                                          <p:val>
                                            <p:strVal val="width"/>
                                          </p:val>
                                        </p:tav>
                                      </p:tavLst>
                                    </p:anim>
                                    <p:anim calcmode="lin" valueType="str">
                                      <p:cBhvr additive="repl">
                                        <p:cTn id="41" dur="500" fill="hold"/>
                                        <p:tgtEl>
                                          <p:spTgt spid="14">
                                            <p:txEl>
                                              <p:charRg st="93" end="93"/>
                                            </p:txEl>
                                          </p:spTgt>
                                        </p:tgtEl>
                                      </p:cBhvr>
                                      <p:tavLst>
                                        <p:tav tm="100000">
                                          <p:val>
                                            <p:strVal val="height"/>
                                          </p:val>
                                        </p:tav>
                                      </p:tavLst>
                                    </p:anim>
                                    <p:animEffect transition="in" filter="fade">
                                      <p:cBhvr additive="repl">
                                        <p:cTn id="42" dur="500"/>
                                        <p:tgtEl>
                                          <p:spTgt spid="14">
                                            <p:txEl>
                                              <p:charRg st="93" end="93"/>
                                            </p:txEl>
                                          </p:spTgt>
                                        </p:tgtEl>
                                      </p:cBhvr>
                                    </p:animEffect>
                                  </p:childTnLst>
                                </p:cTn>
                              </p:par>
                              <p:par>
                                <p:cTn id="43" presetID="53" presetClass="entr" fill="hold" nodeType="withEffect">
                                  <p:stCondLst>
                                    <p:cond delay="0"/>
                                  </p:stCondLst>
                                  <p:childTnLst>
                                    <p:set>
                                      <p:cBhvr>
                                        <p:cTn id="44" dur="1" fill="hold">
                                          <p:stCondLst>
                                            <p:cond delay="0"/>
                                          </p:stCondLst>
                                        </p:cTn>
                                        <p:tgtEl>
                                          <p:spTgt spid="14">
                                            <p:txEl>
                                              <p:charRg st="93" end="93"/>
                                            </p:txEl>
                                          </p:spTgt>
                                        </p:tgtEl>
                                        <p:attrNameLst>
                                          <p:attrName>style.visibility</p:attrName>
                                        </p:attrNameLst>
                                      </p:cBhvr>
                                      <p:to>
                                        <p:strVal val="visible"/>
                                      </p:to>
                                    </p:set>
                                    <p:anim calcmode="lin" valueType="str">
                                      <p:cBhvr additive="repl">
                                        <p:cTn id="45" dur="500" fill="hold"/>
                                        <p:tgtEl>
                                          <p:spTgt spid="14">
                                            <p:txEl>
                                              <p:charRg st="93" end="93"/>
                                            </p:txEl>
                                          </p:spTgt>
                                        </p:tgtEl>
                                      </p:cBhvr>
                                      <p:tavLst>
                                        <p:tav tm="100000">
                                          <p:val>
                                            <p:strVal val="width"/>
                                          </p:val>
                                        </p:tav>
                                      </p:tavLst>
                                    </p:anim>
                                    <p:anim calcmode="lin" valueType="str">
                                      <p:cBhvr additive="repl">
                                        <p:cTn id="46" dur="500" fill="hold"/>
                                        <p:tgtEl>
                                          <p:spTgt spid="14">
                                            <p:txEl>
                                              <p:charRg st="93" end="93"/>
                                            </p:txEl>
                                          </p:spTgt>
                                        </p:tgtEl>
                                      </p:cBhvr>
                                      <p:tavLst>
                                        <p:tav tm="100000">
                                          <p:val>
                                            <p:strVal val="height"/>
                                          </p:val>
                                        </p:tav>
                                      </p:tavLst>
                                    </p:anim>
                                    <p:animEffect transition="in" filter="fade">
                                      <p:cBhvr additive="repl">
                                        <p:cTn id="47" dur="500"/>
                                        <p:tgtEl>
                                          <p:spTgt spid="14">
                                            <p:txEl>
                                              <p:charRg st="93" end="93"/>
                                            </p:txEl>
                                          </p:spTgt>
                                        </p:tgtEl>
                                      </p:cBhvr>
                                    </p:animEffect>
                                  </p:childTnLst>
                                </p:cTn>
                              </p:par>
                              <p:par>
                                <p:cTn id="48" presetID="53" presetClass="entr" fill="hold" nodeType="withEffect">
                                  <p:stCondLst>
                                    <p:cond delay="0"/>
                                  </p:stCondLst>
                                  <p:childTnLst>
                                    <p:set>
                                      <p:cBhvr>
                                        <p:cTn id="49" dur="1" fill="hold">
                                          <p:stCondLst>
                                            <p:cond delay="0"/>
                                          </p:stCondLst>
                                        </p:cTn>
                                        <p:tgtEl>
                                          <p:spTgt spid="14">
                                            <p:txEl>
                                              <p:charRg st="93" end="93"/>
                                            </p:txEl>
                                          </p:spTgt>
                                        </p:tgtEl>
                                        <p:attrNameLst>
                                          <p:attrName>style.visibility</p:attrName>
                                        </p:attrNameLst>
                                      </p:cBhvr>
                                      <p:to>
                                        <p:strVal val="visible"/>
                                      </p:to>
                                    </p:set>
                                    <p:anim calcmode="lin" valueType="str">
                                      <p:cBhvr additive="repl">
                                        <p:cTn id="50" dur="500" fill="hold"/>
                                        <p:tgtEl>
                                          <p:spTgt spid="14">
                                            <p:txEl>
                                              <p:charRg st="93" end="93"/>
                                            </p:txEl>
                                          </p:spTgt>
                                        </p:tgtEl>
                                      </p:cBhvr>
                                      <p:tavLst>
                                        <p:tav tm="100000">
                                          <p:val>
                                            <p:strVal val="width"/>
                                          </p:val>
                                        </p:tav>
                                      </p:tavLst>
                                    </p:anim>
                                    <p:anim calcmode="lin" valueType="str">
                                      <p:cBhvr additive="repl">
                                        <p:cTn id="51" dur="500" fill="hold"/>
                                        <p:tgtEl>
                                          <p:spTgt spid="14">
                                            <p:txEl>
                                              <p:charRg st="93" end="93"/>
                                            </p:txEl>
                                          </p:spTgt>
                                        </p:tgtEl>
                                      </p:cBhvr>
                                      <p:tavLst>
                                        <p:tav tm="100000">
                                          <p:val>
                                            <p:strVal val="height"/>
                                          </p:val>
                                        </p:tav>
                                      </p:tavLst>
                                    </p:anim>
                                    <p:animEffect transition="in" filter="fade">
                                      <p:cBhvr additive="repl">
                                        <p:cTn id="52" dur="500"/>
                                        <p:tgtEl>
                                          <p:spTgt spid="14">
                                            <p:txEl>
                                              <p:charRg st="93" end="93"/>
                                            </p:txEl>
                                          </p:spTgt>
                                        </p:tgtEl>
                                      </p:cBhvr>
                                    </p:animEffect>
                                  </p:childTnLst>
                                </p:cTn>
                              </p:par>
                              <p:par>
                                <p:cTn id="53" presetID="53" presetClass="entr" fill="hold" nodeType="withEffect">
                                  <p:stCondLst>
                                    <p:cond delay="0"/>
                                  </p:stCondLst>
                                  <p:childTnLst>
                                    <p:set>
                                      <p:cBhvr>
                                        <p:cTn id="54" dur="1" fill="hold">
                                          <p:stCondLst>
                                            <p:cond delay="0"/>
                                          </p:stCondLst>
                                        </p:cTn>
                                        <p:tgtEl>
                                          <p:spTgt spid="14">
                                            <p:txEl>
                                              <p:charRg st="93" end="93"/>
                                            </p:txEl>
                                          </p:spTgt>
                                        </p:tgtEl>
                                        <p:attrNameLst>
                                          <p:attrName>style.visibility</p:attrName>
                                        </p:attrNameLst>
                                      </p:cBhvr>
                                      <p:to>
                                        <p:strVal val="visible"/>
                                      </p:to>
                                    </p:set>
                                    <p:anim calcmode="lin" valueType="str">
                                      <p:cBhvr additive="repl">
                                        <p:cTn id="55" dur="500" fill="hold"/>
                                        <p:tgtEl>
                                          <p:spTgt spid="14">
                                            <p:txEl>
                                              <p:charRg st="93" end="93"/>
                                            </p:txEl>
                                          </p:spTgt>
                                        </p:tgtEl>
                                      </p:cBhvr>
                                      <p:tavLst>
                                        <p:tav tm="100000">
                                          <p:val>
                                            <p:strVal val="width"/>
                                          </p:val>
                                        </p:tav>
                                      </p:tavLst>
                                    </p:anim>
                                    <p:anim calcmode="lin" valueType="str">
                                      <p:cBhvr additive="repl">
                                        <p:cTn id="56" dur="500" fill="hold"/>
                                        <p:tgtEl>
                                          <p:spTgt spid="14">
                                            <p:txEl>
                                              <p:charRg st="93" end="93"/>
                                            </p:txEl>
                                          </p:spTgt>
                                        </p:tgtEl>
                                      </p:cBhvr>
                                      <p:tavLst>
                                        <p:tav tm="100000">
                                          <p:val>
                                            <p:strVal val="height"/>
                                          </p:val>
                                        </p:tav>
                                      </p:tavLst>
                                    </p:anim>
                                    <p:animEffect transition="in" filter="fade">
                                      <p:cBhvr additive="repl">
                                        <p:cTn id="57" dur="500"/>
                                        <p:tgtEl>
                                          <p:spTgt spid="14">
                                            <p:txEl>
                                              <p:charRg st="93"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66" name="CustomShape 2"/>
          <p:cNvSpPr/>
          <p:nvPr/>
        </p:nvSpPr>
        <p:spPr>
          <a:xfrm>
            <a:off x="214200" y="1143000"/>
            <a:ext cx="835740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pPr>
            <a:r>
              <a:rPr lang="fr-FR" sz="2400" b="1" strike="noStrike" spc="-1">
                <a:solidFill>
                  <a:srgbClr val="000000"/>
                </a:solidFill>
                <a:latin typeface="Calibri"/>
                <a:ea typeface="ＭＳ Ｐゴシック"/>
              </a:rPr>
              <a:t>Les systèmes logiciels aujourd’hui</a:t>
            </a:r>
            <a:endParaRPr lang="fr-FR" sz="2400" b="0" strike="noStrike" spc="-1">
              <a:latin typeface="Arial"/>
            </a:endParaRPr>
          </a:p>
        </p:txBody>
      </p:sp>
      <p:sp>
        <p:nvSpPr>
          <p:cNvPr id="167" name="CustomShape 3"/>
          <p:cNvSpPr/>
          <p:nvPr/>
        </p:nvSpPr>
        <p:spPr>
          <a:xfrm>
            <a:off x="500040" y="1714320"/>
            <a:ext cx="8214480" cy="1735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pPr>
            <a:r>
              <a:rPr lang="fr-FR" sz="1800" b="1" strike="noStrike" spc="-1">
                <a:solidFill>
                  <a:srgbClr val="000000"/>
                </a:solidFill>
                <a:latin typeface="Calibri"/>
                <a:ea typeface="ＭＳ Ｐゴシック"/>
              </a:rPr>
              <a:t>Très utilisés: </a:t>
            </a:r>
            <a:endParaRPr lang="fr-FR" sz="1800" b="0" strike="noStrike" spc="-1">
              <a:latin typeface="Arial"/>
            </a:endParaRPr>
          </a:p>
          <a:p>
            <a:pPr marL="712800" lvl="1" indent="-359640" algn="just">
              <a:lnSpc>
                <a:spcPct val="100000"/>
              </a:lnSpc>
              <a:buClr>
                <a:srgbClr val="000000"/>
              </a:buClr>
              <a:buFont typeface="Wingdings" charset="2"/>
              <a:buChar char=""/>
            </a:pPr>
            <a:r>
              <a:rPr lang="fr-FR" sz="1800" b="1" strike="noStrike" spc="-1">
                <a:solidFill>
                  <a:srgbClr val="000000"/>
                </a:solidFill>
                <a:latin typeface="Calibri"/>
                <a:ea typeface="ＭＳ Ｐゴシック"/>
              </a:rPr>
              <a:t>Utilisations classiques</a:t>
            </a:r>
            <a:r>
              <a:rPr lang="fr-FR" sz="1800" b="0" strike="noStrike" spc="-1">
                <a:solidFill>
                  <a:srgbClr val="000000"/>
                </a:solidFill>
                <a:latin typeface="Calibri"/>
                <a:ea typeface="ＭＳ Ｐゴシック"/>
              </a:rPr>
              <a:t>: Banque, Gestion de carrières, traitements de textes, navigateurs, Gestion du trafic, …</a:t>
            </a:r>
            <a:endParaRPr lang="fr-FR" sz="1800" b="0" strike="noStrike" spc="-1">
              <a:latin typeface="Arial"/>
            </a:endParaRPr>
          </a:p>
          <a:p>
            <a:pPr marL="712800" lvl="1" indent="-359640" algn="just">
              <a:lnSpc>
                <a:spcPct val="100000"/>
              </a:lnSpc>
              <a:buClr>
                <a:srgbClr val="000000"/>
              </a:buClr>
              <a:buFont typeface="Wingdings" charset="2"/>
              <a:buChar char=""/>
            </a:pPr>
            <a:r>
              <a:rPr lang="fr-FR" sz="1800" b="1" strike="noStrike" spc="-1">
                <a:solidFill>
                  <a:srgbClr val="000000"/>
                </a:solidFill>
                <a:latin typeface="Calibri"/>
                <a:ea typeface="ＭＳ Ｐゴシック"/>
              </a:rPr>
              <a:t>Utilisations relativement récentes</a:t>
            </a:r>
            <a:r>
              <a:rPr lang="fr-FR" sz="1800" b="0" strike="noStrike" spc="-1">
                <a:solidFill>
                  <a:srgbClr val="000000"/>
                </a:solidFill>
                <a:latin typeface="Calibri"/>
                <a:ea typeface="ＭＳ Ｐゴシック"/>
              </a:rPr>
              <a:t>: Systèmes embarqués tels que Téléphones cellulaires, Appareils électroménagers, Moyens de transport, Satellites, Navettes, Missiles, Appareils médicaux, Prothèses, … </a:t>
            </a:r>
            <a:endParaRPr lang="fr-FR" sz="1800" b="0" strike="noStrike" spc="-1">
              <a:latin typeface="Arial"/>
            </a:endParaRPr>
          </a:p>
        </p:txBody>
      </p:sp>
      <p:sp>
        <p:nvSpPr>
          <p:cNvPr id="168" name="CustomShape 4"/>
          <p:cNvSpPr/>
          <p:nvPr/>
        </p:nvSpPr>
        <p:spPr>
          <a:xfrm>
            <a:off x="500040" y="3643200"/>
            <a:ext cx="8214480" cy="3643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Calibri"/>
                <a:ea typeface="ＭＳ Ｐゴシック"/>
              </a:rPr>
              <a:t>De plus en plus adaptables aux clients</a:t>
            </a:r>
            <a:endParaRPr lang="fr-FR" sz="1800" b="0" strike="noStrike" spc="-1">
              <a:latin typeface="Arial"/>
            </a:endParaRPr>
          </a:p>
        </p:txBody>
      </p:sp>
      <p:sp>
        <p:nvSpPr>
          <p:cNvPr id="169" name="CustomShape 5"/>
          <p:cNvSpPr/>
          <p:nvPr/>
        </p:nvSpPr>
        <p:spPr>
          <a:xfrm>
            <a:off x="500040" y="4202640"/>
            <a:ext cx="8214480" cy="3643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Calibri"/>
                <a:ea typeface="ＭＳ Ｐゴシック"/>
              </a:rPr>
              <a:t>De plus en plus de fonctionnalités </a:t>
            </a:r>
            <a:endParaRPr lang="fr-FR" sz="1800" b="0" strike="noStrike" spc="-1">
              <a:latin typeface="Arial"/>
            </a:endParaRPr>
          </a:p>
        </p:txBody>
      </p:sp>
      <p:sp>
        <p:nvSpPr>
          <p:cNvPr id="170" name="CustomShape 6"/>
          <p:cNvSpPr/>
          <p:nvPr/>
        </p:nvSpPr>
        <p:spPr>
          <a:xfrm>
            <a:off x="500040" y="4702680"/>
            <a:ext cx="8214480" cy="3643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latin typeface="Calibri"/>
                <a:ea typeface="ＭＳ Ｐゴシック"/>
              </a:rPr>
              <a:t>Dépendance croissante: Pas d’autres alternatives </a:t>
            </a:r>
            <a:r>
              <a:rPr lang="fr-FR" sz="1800" b="1" strike="noStrike" spc="-1">
                <a:solidFill>
                  <a:srgbClr val="000000"/>
                </a:solidFill>
                <a:latin typeface="Wingdings"/>
                <a:ea typeface="ＭＳ Ｐゴシック"/>
              </a:rPr>
              <a:t></a:t>
            </a:r>
            <a:r>
              <a:rPr lang="fr-FR" sz="1800" b="1" strike="noStrike" spc="-1">
                <a:solidFill>
                  <a:srgbClr val="000000"/>
                </a:solidFill>
                <a:latin typeface="Calibri"/>
                <a:ea typeface="ＭＳ Ｐゴシック"/>
              </a:rPr>
              <a:t> Fiabilité</a:t>
            </a:r>
            <a:endParaRPr lang="fr-FR" sz="1800" b="0" strike="noStrike" spc="-1">
              <a:latin typeface="Arial"/>
            </a:endParaRPr>
          </a:p>
        </p:txBody>
      </p:sp>
      <p:sp>
        <p:nvSpPr>
          <p:cNvPr id="171" name="CustomShape 7"/>
          <p:cNvSpPr/>
          <p:nvPr/>
        </p:nvSpPr>
        <p:spPr>
          <a:xfrm>
            <a:off x="500040" y="5214960"/>
            <a:ext cx="8214480" cy="91296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dirty="0">
                <a:solidFill>
                  <a:srgbClr val="000000"/>
                </a:solidFill>
                <a:latin typeface="Calibri"/>
                <a:ea typeface="ＭＳ Ｐゴシック"/>
              </a:rPr>
              <a:t>Demande exponentielle: </a:t>
            </a:r>
            <a:r>
              <a:rPr lang="fr-FR" sz="1800" b="0" strike="noStrike" spc="-1" dirty="0">
                <a:solidFill>
                  <a:srgbClr val="000000"/>
                </a:solidFill>
                <a:latin typeface="Calibri"/>
                <a:ea typeface="ＭＳ Ｐゴシック"/>
              </a:rPr>
              <a:t>Pour un milliard de personnes + quelques millions d’entreprises connectées via internet le nombre d’informaticiens et techniciens  200 millions (IBM </a:t>
            </a:r>
            <a:r>
              <a:rPr lang="fr-FR" sz="1800" b="0" strike="noStrike" spc="-1" dirty="0" err="1">
                <a:solidFill>
                  <a:srgbClr val="000000"/>
                </a:solidFill>
                <a:latin typeface="Calibri"/>
                <a:ea typeface="ＭＳ Ｐゴシック"/>
              </a:rPr>
              <a:t>systems</a:t>
            </a:r>
            <a:r>
              <a:rPr lang="fr-FR" sz="1800" b="0" strike="noStrike" spc="-1" dirty="0">
                <a:solidFill>
                  <a:srgbClr val="000000"/>
                </a:solidFill>
                <a:latin typeface="Calibri"/>
                <a:ea typeface="ＭＳ Ｐゴシック"/>
              </a:rPr>
              <a:t> journal, 2003)</a:t>
            </a:r>
            <a:endParaRPr lang="fr-FR" sz="1800" b="0" strike="noStrike" spc="-1" dirty="0">
              <a:latin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textuelle explicitant les dépendances</a:t>
            </a:r>
            <a:endParaRPr lang="fr-FR" sz="2000" spc="-1" dirty="0">
              <a:solidFill>
                <a:srgbClr val="FF0000"/>
              </a:solidFill>
            </a:endParaRPr>
          </a:p>
        </p:txBody>
      </p:sp>
      <p:graphicFrame>
        <p:nvGraphicFramePr>
          <p:cNvPr id="435" name="Table 7"/>
          <p:cNvGraphicFramePr/>
          <p:nvPr/>
        </p:nvGraphicFramePr>
        <p:xfrm>
          <a:off x="285720" y="2214554"/>
          <a:ext cx="2159999" cy="2160000"/>
        </p:xfrm>
        <a:graphic>
          <a:graphicData uri="http://schemas.openxmlformats.org/drawingml/2006/table">
            <a:tbl>
              <a:tblPr/>
              <a:tblGrid>
                <a:gridCol w="343311"/>
                <a:gridCol w="344901"/>
                <a:gridCol w="343311"/>
                <a:gridCol w="344901"/>
                <a:gridCol w="343311"/>
                <a:gridCol w="440264"/>
              </a:tblGrid>
              <a:tr h="360000">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B</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SA</a:t>
                      </a:r>
                      <a:endParaRPr lang="fr-FR" sz="1600" b="0" strike="noStrike" spc="-1" dirty="0">
                        <a:latin typeface="Arial"/>
                      </a:endParaRPr>
                    </a:p>
                  </a:txBody>
                  <a:tcPr marL="54000" marR="54000">
                    <a:lnL w="28080">
                      <a:solidFill>
                        <a:srgbClr val="990033"/>
                      </a:solidFill>
                    </a:lnL>
                    <a:lnB w="28080">
                      <a:solidFill>
                        <a:srgbClr val="990033"/>
                      </a:solidFill>
                    </a:lnB>
                    <a:noFill/>
                  </a:tcPr>
                </a:tc>
              </a:tr>
              <a:tr h="360000">
                <a:tc>
                  <a:txBody>
                    <a:bodyPr/>
                    <a:lstStyle/>
                    <a:p>
                      <a:pPr algn="ctr">
                        <a:lnSpc>
                          <a:spcPct val="80000"/>
                        </a:lnSpc>
                      </a:pPr>
                      <a:r>
                        <a:rPr lang="fr-FR" sz="1600" b="0" strike="noStrike" spc="-1" smtClean="0">
                          <a:solidFill>
                            <a:srgbClr val="02354E"/>
                          </a:solidFill>
                          <a:latin typeface="Tahoma"/>
                        </a:rPr>
                        <a:t>X</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smtClean="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O</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60000">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15" name="Rectangle à coins arrondis 14"/>
          <p:cNvSpPr/>
          <p:nvPr/>
        </p:nvSpPr>
        <p:spPr>
          <a:xfrm>
            <a:off x="3214678" y="2071678"/>
            <a:ext cx="4786346" cy="4572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714744" y="2143116"/>
            <a:ext cx="4572000" cy="4247317"/>
          </a:xfrm>
          <a:prstGeom prst="rect">
            <a:avLst/>
          </a:prstGeom>
        </p:spPr>
        <p:txBody>
          <a:bodyPr>
            <a:spAutoFit/>
          </a:bodyPr>
          <a:lstStyle/>
          <a:p>
            <a:r>
              <a:rPr lang="fr-FR" b="1" u="sng" dirty="0" smtClean="0"/>
              <a:t>20</a:t>
            </a:r>
            <a:r>
              <a:rPr lang="fr-FR" u="sng" dirty="0" smtClean="0"/>
              <a:t> description textuelle</a:t>
            </a:r>
          </a:p>
          <a:p>
            <a:r>
              <a:rPr lang="fr-FR" dirty="0" smtClean="0"/>
              <a:t>A dépend de B, A dépend de C, </a:t>
            </a:r>
          </a:p>
          <a:p>
            <a:r>
              <a:rPr lang="fr-FR" dirty="0" smtClean="0"/>
              <a:t>A dépend de D, A dépend de E, </a:t>
            </a:r>
          </a:p>
          <a:p>
            <a:endParaRPr lang="fr-FR" dirty="0" smtClean="0"/>
          </a:p>
          <a:p>
            <a:r>
              <a:rPr lang="fr-FR" dirty="0" smtClean="0"/>
              <a:t>B dépend de A, B dépend de C,</a:t>
            </a:r>
          </a:p>
          <a:p>
            <a:r>
              <a:rPr lang="fr-FR" dirty="0" smtClean="0"/>
              <a:t>B dépend de D, B dépend de E,</a:t>
            </a:r>
          </a:p>
          <a:p>
            <a:endParaRPr lang="fr-FR" dirty="0" smtClean="0"/>
          </a:p>
          <a:p>
            <a:r>
              <a:rPr lang="fr-FR" dirty="0" smtClean="0"/>
              <a:t>C dépend de A, C dépend de B,</a:t>
            </a:r>
          </a:p>
          <a:p>
            <a:r>
              <a:rPr lang="fr-FR" dirty="0" smtClean="0"/>
              <a:t>C dépend de D, C dépend de E,</a:t>
            </a:r>
          </a:p>
          <a:p>
            <a:endParaRPr lang="fr-FR" dirty="0" smtClean="0"/>
          </a:p>
          <a:p>
            <a:r>
              <a:rPr lang="fr-FR" dirty="0" smtClean="0"/>
              <a:t>D dépend de A, D dépend de B,</a:t>
            </a:r>
          </a:p>
          <a:p>
            <a:r>
              <a:rPr lang="fr-FR" dirty="0" smtClean="0"/>
              <a:t>D dépend de C, D dépend de E,</a:t>
            </a:r>
          </a:p>
          <a:p>
            <a:endParaRPr lang="fr-FR" dirty="0" smtClean="0"/>
          </a:p>
          <a:p>
            <a:r>
              <a:rPr lang="fr-FR" dirty="0" smtClean="0"/>
              <a:t>E dépend de A, E dépend de B, </a:t>
            </a:r>
          </a:p>
          <a:p>
            <a:r>
              <a:rPr lang="fr-FR" dirty="0" smtClean="0"/>
              <a:t>E dépend de C, E dépend de D</a:t>
            </a:r>
            <a:endParaRPr lang="fr-FR"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str">
                                      <p:cBhvr additive="repl">
                                        <p:cTn id="7" dur="500" fill="hold"/>
                                        <p:tgtEl>
                                          <p:spTgt spid="435"/>
                                        </p:tgtEl>
                                      </p:cBhvr>
                                      <p:tavLst>
                                        <p:tav tm="100000">
                                          <p:val>
                                            <p:strVal val="width"/>
                                          </p:val>
                                        </p:tav>
                                      </p:tavLst>
                                    </p:anim>
                                    <p:anim calcmode="lin" valueType="str">
                                      <p:cBhvr additive="repl">
                                        <p:cTn id="8" dur="500" fill="hold"/>
                                        <p:tgtEl>
                                          <p:spTgt spid="435"/>
                                        </p:tgtEl>
                                      </p:cBhvr>
                                      <p:tavLst>
                                        <p:tav tm="100000">
                                          <p:val>
                                            <p:strVal val="height"/>
                                          </p:val>
                                        </p:tav>
                                      </p:tavLst>
                                    </p:anim>
                                    <p:animEffect transition="in" filter="fade">
                                      <p:cBhvr additive="repl">
                                        <p:cTn id="9"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textuelle explicitant les dépendances</a:t>
            </a:r>
            <a:endParaRPr lang="fr-FR" sz="2000" spc="-1" dirty="0">
              <a:solidFill>
                <a:srgbClr val="FF0000"/>
              </a:solidFill>
            </a:endParaRPr>
          </a:p>
        </p:txBody>
      </p:sp>
      <p:graphicFrame>
        <p:nvGraphicFramePr>
          <p:cNvPr id="436" name="Table 8"/>
          <p:cNvGraphicFramePr/>
          <p:nvPr/>
        </p:nvGraphicFramePr>
        <p:xfrm>
          <a:off x="357158" y="2143116"/>
          <a:ext cx="2159999" cy="2160002"/>
        </p:xfrm>
        <a:graphic>
          <a:graphicData uri="http://schemas.openxmlformats.org/drawingml/2006/table">
            <a:tbl>
              <a:tblPr/>
              <a:tblGrid>
                <a:gridCol w="342178"/>
                <a:gridCol w="343762"/>
                <a:gridCol w="342178"/>
                <a:gridCol w="343762"/>
                <a:gridCol w="342178"/>
                <a:gridCol w="445941"/>
              </a:tblGrid>
              <a:tr h="303989">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SB</a:t>
                      </a:r>
                      <a:endParaRPr lang="fr-FR" sz="1600" b="0" strike="noStrike" spc="-1" dirty="0">
                        <a:latin typeface="Arial"/>
                      </a:endParaRPr>
                    </a:p>
                  </a:txBody>
                  <a:tcPr marL="54000" marR="54000">
                    <a:lnL w="28080">
                      <a:solidFill>
                        <a:srgbClr val="990033"/>
                      </a:solidFill>
                    </a:lnL>
                    <a:lnB w="2808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dirty="0"/>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dirty="0">
                          <a:solidFill>
                            <a:srgbClr val="02354E"/>
                          </a:solidFill>
                          <a:latin typeface="Tahoma"/>
                        </a:rPr>
                        <a:t>O</a:t>
                      </a:r>
                      <a:endParaRPr lang="fr-FR" sz="1600" b="0" strike="noStrike" spc="-1" dirty="0">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88006">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0398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15" name="Rectangle à coins arrondis 14"/>
          <p:cNvSpPr/>
          <p:nvPr/>
        </p:nvSpPr>
        <p:spPr>
          <a:xfrm>
            <a:off x="3071802" y="1857364"/>
            <a:ext cx="5429288" cy="442915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286116" y="2000240"/>
            <a:ext cx="4929190" cy="4247317"/>
          </a:xfrm>
          <a:prstGeom prst="rect">
            <a:avLst/>
          </a:prstGeom>
        </p:spPr>
        <p:txBody>
          <a:bodyPr wrap="square">
            <a:spAutoFit/>
          </a:bodyPr>
          <a:lstStyle/>
          <a:p>
            <a:r>
              <a:rPr lang="fr-FR" b="1" u="sng" dirty="0" smtClean="0"/>
              <a:t>20</a:t>
            </a:r>
            <a:r>
              <a:rPr lang="fr-FR" u="sng" dirty="0" smtClean="0"/>
              <a:t> description textuelle</a:t>
            </a:r>
          </a:p>
          <a:p>
            <a:r>
              <a:rPr lang="fr-FR" dirty="0" smtClean="0"/>
              <a:t>A dépend de B, A dépend de C, </a:t>
            </a:r>
          </a:p>
          <a:p>
            <a:r>
              <a:rPr lang="fr-FR" dirty="0" smtClean="0"/>
              <a:t>A dépend de D, A dépend de E, </a:t>
            </a:r>
          </a:p>
          <a:p>
            <a:endParaRPr lang="fr-FR" dirty="0" smtClean="0"/>
          </a:p>
          <a:p>
            <a:r>
              <a:rPr lang="fr-FR" dirty="0" smtClean="0"/>
              <a:t>B ne dépend pas de A, B dépend de C,</a:t>
            </a:r>
          </a:p>
          <a:p>
            <a:r>
              <a:rPr lang="fr-FR" dirty="0" smtClean="0"/>
              <a:t>B dépend de D, B dépend de E,</a:t>
            </a:r>
          </a:p>
          <a:p>
            <a:endParaRPr lang="fr-FR" dirty="0" smtClean="0"/>
          </a:p>
          <a:p>
            <a:r>
              <a:rPr lang="fr-FR" dirty="0" smtClean="0"/>
              <a:t>C ne dépend pas de A, C ne dépend pas de B,</a:t>
            </a:r>
          </a:p>
          <a:p>
            <a:r>
              <a:rPr lang="fr-FR" dirty="0" smtClean="0"/>
              <a:t>C dépend de D, C dépend de E,</a:t>
            </a:r>
          </a:p>
          <a:p>
            <a:endParaRPr lang="fr-FR" dirty="0" smtClean="0"/>
          </a:p>
          <a:p>
            <a:r>
              <a:rPr lang="fr-FR" dirty="0" smtClean="0"/>
              <a:t>D ne dépend pas de A, D ne dépend pas de B,</a:t>
            </a:r>
          </a:p>
          <a:p>
            <a:r>
              <a:rPr lang="fr-FR" dirty="0" smtClean="0"/>
              <a:t>D ne dépend pas de C, D dépend de E,</a:t>
            </a:r>
          </a:p>
          <a:p>
            <a:endParaRPr lang="fr-FR" dirty="0" smtClean="0"/>
          </a:p>
          <a:p>
            <a:r>
              <a:rPr lang="fr-FR" dirty="0" smtClean="0"/>
              <a:t>E ne dépend pas de A, E ne dépend pas de B, </a:t>
            </a:r>
          </a:p>
          <a:p>
            <a:r>
              <a:rPr lang="fr-FR" dirty="0" smtClean="0"/>
              <a:t>E ne dépend pas de C, E ne dépend pas de D,</a:t>
            </a:r>
            <a:endParaRPr lang="fr-FR"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str">
                                      <p:cBhvr additive="repl">
                                        <p:cTn id="7" dur="500" fill="hold"/>
                                        <p:tgtEl>
                                          <p:spTgt spid="436"/>
                                        </p:tgtEl>
                                      </p:cBhvr>
                                      <p:tavLst>
                                        <p:tav tm="100000">
                                          <p:val>
                                            <p:strVal val="width"/>
                                          </p:val>
                                        </p:tav>
                                      </p:tavLst>
                                    </p:anim>
                                    <p:anim calcmode="lin" valueType="str">
                                      <p:cBhvr additive="repl">
                                        <p:cTn id="8" dur="500" fill="hold"/>
                                        <p:tgtEl>
                                          <p:spTgt spid="436"/>
                                        </p:tgtEl>
                                      </p:cBhvr>
                                      <p:tavLst>
                                        <p:tav tm="100000">
                                          <p:val>
                                            <p:strVal val="height"/>
                                          </p:val>
                                        </p:tav>
                                      </p:tavLst>
                                    </p:anim>
                                    <p:animEffect transition="in" filter="fade">
                                      <p:cBhvr additive="repl">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textuelle explicitant les dépendances</a:t>
            </a:r>
            <a:endParaRPr lang="fr-FR" sz="2000" spc="-1" dirty="0">
              <a:solidFill>
                <a:srgbClr val="FF0000"/>
              </a:solidFill>
            </a:endParaRPr>
          </a:p>
        </p:txBody>
      </p:sp>
      <p:graphicFrame>
        <p:nvGraphicFramePr>
          <p:cNvPr id="437" name="Table 9"/>
          <p:cNvGraphicFramePr/>
          <p:nvPr/>
        </p:nvGraphicFramePr>
        <p:xfrm>
          <a:off x="214282" y="2214554"/>
          <a:ext cx="2160001" cy="2160002"/>
        </p:xfrm>
        <a:graphic>
          <a:graphicData uri="http://schemas.openxmlformats.org/drawingml/2006/table">
            <a:tbl>
              <a:tblPr/>
              <a:tblGrid>
                <a:gridCol w="346349"/>
                <a:gridCol w="347952"/>
                <a:gridCol w="346349"/>
                <a:gridCol w="344476"/>
                <a:gridCol w="346349"/>
                <a:gridCol w="428526"/>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SC</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15" name="Rectangle à coins arrondis 14"/>
          <p:cNvSpPr/>
          <p:nvPr/>
        </p:nvSpPr>
        <p:spPr>
          <a:xfrm>
            <a:off x="2857488" y="2143116"/>
            <a:ext cx="5857916" cy="450059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214678" y="2285992"/>
            <a:ext cx="5429288" cy="4247317"/>
          </a:xfrm>
          <a:prstGeom prst="rect">
            <a:avLst/>
          </a:prstGeom>
        </p:spPr>
        <p:txBody>
          <a:bodyPr wrap="square">
            <a:spAutoFit/>
          </a:bodyPr>
          <a:lstStyle/>
          <a:p>
            <a:r>
              <a:rPr lang="fr-FR" b="1" u="sng" dirty="0" smtClean="0"/>
              <a:t>20</a:t>
            </a:r>
            <a:r>
              <a:rPr lang="fr-FR" u="sng" dirty="0" smtClean="0"/>
              <a:t> description textuelle</a:t>
            </a:r>
          </a:p>
          <a:p>
            <a:r>
              <a:rPr lang="fr-FR" dirty="0" smtClean="0"/>
              <a:t>A dépend de B, A ne dépend pas de C, </a:t>
            </a:r>
          </a:p>
          <a:p>
            <a:r>
              <a:rPr lang="fr-FR" dirty="0" smtClean="0"/>
              <a:t>A ne dépend pas de D, A ne dépend pas de E, </a:t>
            </a:r>
          </a:p>
          <a:p>
            <a:endParaRPr lang="fr-FR" dirty="0" smtClean="0"/>
          </a:p>
          <a:p>
            <a:r>
              <a:rPr lang="fr-FR" dirty="0" smtClean="0"/>
              <a:t>B dépend de A, B dépend de C,</a:t>
            </a:r>
          </a:p>
          <a:p>
            <a:r>
              <a:rPr lang="fr-FR" dirty="0" smtClean="0"/>
              <a:t>B ne dépend pas de D, B ne dépend pas de E,</a:t>
            </a:r>
          </a:p>
          <a:p>
            <a:endParaRPr lang="fr-FR" dirty="0" smtClean="0"/>
          </a:p>
          <a:p>
            <a:r>
              <a:rPr lang="fr-FR" dirty="0" smtClean="0"/>
              <a:t>C ne dépend pas de A, C dépend de B,</a:t>
            </a:r>
          </a:p>
          <a:p>
            <a:r>
              <a:rPr lang="fr-FR" dirty="0" smtClean="0"/>
              <a:t>C dépend de D, C ne dépend pas de E,</a:t>
            </a:r>
          </a:p>
          <a:p>
            <a:endParaRPr lang="fr-FR" dirty="0" smtClean="0"/>
          </a:p>
          <a:p>
            <a:r>
              <a:rPr lang="fr-FR" dirty="0" smtClean="0"/>
              <a:t>D ne dépend pas de A, D ne dépend pas de B,</a:t>
            </a:r>
          </a:p>
          <a:p>
            <a:r>
              <a:rPr lang="fr-FR" dirty="0" smtClean="0"/>
              <a:t>D dépend de C, D dépend de E,</a:t>
            </a:r>
          </a:p>
          <a:p>
            <a:endParaRPr lang="fr-FR" dirty="0" smtClean="0"/>
          </a:p>
          <a:p>
            <a:r>
              <a:rPr lang="fr-FR" dirty="0" smtClean="0"/>
              <a:t>E ne dépend pas de A, E ne dépend pas de B, </a:t>
            </a:r>
          </a:p>
          <a:p>
            <a:r>
              <a:rPr lang="fr-FR" dirty="0" smtClean="0"/>
              <a:t>E ne dépend pas de C, E dépend de D</a:t>
            </a:r>
            <a:endParaRPr lang="fr-FR"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 calcmode="lin" valueType="str">
                                      <p:cBhvr additive="repl">
                                        <p:cTn id="7" dur="500" fill="hold"/>
                                        <p:tgtEl>
                                          <p:spTgt spid="437"/>
                                        </p:tgtEl>
                                      </p:cBhvr>
                                      <p:tavLst>
                                        <p:tav tm="100000">
                                          <p:val>
                                            <p:strVal val="width"/>
                                          </p:val>
                                        </p:tav>
                                      </p:tavLst>
                                    </p:anim>
                                    <p:anim calcmode="lin" valueType="str">
                                      <p:cBhvr additive="repl">
                                        <p:cTn id="8" dur="500" fill="hold"/>
                                        <p:tgtEl>
                                          <p:spTgt spid="437"/>
                                        </p:tgtEl>
                                      </p:cBhvr>
                                      <p:tavLst>
                                        <p:tav tm="100000">
                                          <p:val>
                                            <p:strVal val="height"/>
                                          </p:val>
                                        </p:tav>
                                      </p:tavLst>
                                    </p:anim>
                                    <p:animEffect transition="in" filter="fade">
                                      <p:cBhvr additive="repl">
                                        <p:cTn id="9"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textuelle explicitant les dépendances</a:t>
            </a:r>
            <a:endParaRPr lang="fr-FR" sz="2000" spc="-1" dirty="0">
              <a:solidFill>
                <a:srgbClr val="FF0000"/>
              </a:solidFill>
            </a:endParaRPr>
          </a:p>
        </p:txBody>
      </p:sp>
      <p:graphicFrame>
        <p:nvGraphicFramePr>
          <p:cNvPr id="438" name="Table 10"/>
          <p:cNvGraphicFramePr/>
          <p:nvPr/>
        </p:nvGraphicFramePr>
        <p:xfrm>
          <a:off x="214282" y="2214554"/>
          <a:ext cx="2159999" cy="2160002"/>
        </p:xfrm>
        <a:graphic>
          <a:graphicData uri="http://schemas.openxmlformats.org/drawingml/2006/table">
            <a:tbl>
              <a:tblPr/>
              <a:tblGrid>
                <a:gridCol w="342178"/>
                <a:gridCol w="343762"/>
                <a:gridCol w="342178"/>
                <a:gridCol w="343762"/>
                <a:gridCol w="342178"/>
                <a:gridCol w="445941"/>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SD</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80000"/>
                        </a:lnSpc>
                      </a:pPr>
                      <a:r>
                        <a:rPr lang="fr-FR" sz="1600" b="0" strike="noStrike" spc="-1" dirty="0">
                          <a:solidFill>
                            <a:srgbClr val="02354E"/>
                          </a:solidFill>
                          <a:latin typeface="Tahoma"/>
                        </a:rPr>
                        <a:t>X</a:t>
                      </a:r>
                      <a:endParaRPr lang="fr-FR" sz="1600" b="0" strike="noStrike" spc="-1" dirty="0">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15" name="Rectangle à coins arrondis 14"/>
          <p:cNvSpPr/>
          <p:nvPr/>
        </p:nvSpPr>
        <p:spPr>
          <a:xfrm>
            <a:off x="2857488" y="1928802"/>
            <a:ext cx="5286412" cy="47149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000364" y="2214554"/>
            <a:ext cx="5715040" cy="4247317"/>
          </a:xfrm>
          <a:prstGeom prst="rect">
            <a:avLst/>
          </a:prstGeom>
        </p:spPr>
        <p:txBody>
          <a:bodyPr wrap="square">
            <a:spAutoFit/>
          </a:bodyPr>
          <a:lstStyle/>
          <a:p>
            <a:r>
              <a:rPr lang="fr-FR" b="1" u="sng" dirty="0" smtClean="0"/>
              <a:t>20</a:t>
            </a:r>
            <a:r>
              <a:rPr lang="fr-FR" u="sng" dirty="0" smtClean="0"/>
              <a:t> description textuelle</a:t>
            </a:r>
          </a:p>
          <a:p>
            <a:r>
              <a:rPr lang="fr-FR" dirty="0" smtClean="0"/>
              <a:t>A dépend de B, A dépend de C, </a:t>
            </a:r>
          </a:p>
          <a:p>
            <a:r>
              <a:rPr lang="fr-FR" dirty="0" smtClean="0"/>
              <a:t>A dépend de D, A dépend de E, </a:t>
            </a:r>
          </a:p>
          <a:p>
            <a:endParaRPr lang="fr-FR" dirty="0" smtClean="0"/>
          </a:p>
          <a:p>
            <a:r>
              <a:rPr lang="fr-FR" dirty="0" smtClean="0"/>
              <a:t>B ne dépend pas de A, B dépend de C,</a:t>
            </a:r>
          </a:p>
          <a:p>
            <a:r>
              <a:rPr lang="fr-FR" dirty="0" smtClean="0"/>
              <a:t>B ne dépend pas de D, B dépend de E,</a:t>
            </a:r>
          </a:p>
          <a:p>
            <a:endParaRPr lang="fr-FR" dirty="0" smtClean="0"/>
          </a:p>
          <a:p>
            <a:r>
              <a:rPr lang="fr-FR" dirty="0" smtClean="0"/>
              <a:t>C ne dépend pas de A, C dépend de B,</a:t>
            </a:r>
          </a:p>
          <a:p>
            <a:r>
              <a:rPr lang="fr-FR" dirty="0" smtClean="0"/>
              <a:t>C ne dépend pas de D, C ne dépend pas de E,</a:t>
            </a:r>
          </a:p>
          <a:p>
            <a:endParaRPr lang="fr-FR" dirty="0" smtClean="0"/>
          </a:p>
          <a:p>
            <a:r>
              <a:rPr lang="fr-FR" dirty="0" smtClean="0"/>
              <a:t>D ne dépend pas de A, D ne dépend pas de B,</a:t>
            </a:r>
          </a:p>
          <a:p>
            <a:r>
              <a:rPr lang="fr-FR" dirty="0" smtClean="0"/>
              <a:t>D ne dépend pas de C, D dépend de E,</a:t>
            </a:r>
          </a:p>
          <a:p>
            <a:endParaRPr lang="fr-FR" dirty="0" smtClean="0"/>
          </a:p>
          <a:p>
            <a:r>
              <a:rPr lang="fr-FR" dirty="0" smtClean="0"/>
              <a:t>E ne dépend pas de A, E ne dépend pas de B, </a:t>
            </a:r>
          </a:p>
          <a:p>
            <a:r>
              <a:rPr lang="fr-FR" dirty="0" smtClean="0"/>
              <a:t>E ne dépend pas de C, E ne dépend pas de D</a:t>
            </a:r>
            <a:endParaRPr lang="fr-FR"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 calcmode="lin" valueType="str">
                                      <p:cBhvr additive="repl">
                                        <p:cTn id="7" dur="500" fill="hold"/>
                                        <p:tgtEl>
                                          <p:spTgt spid="438"/>
                                        </p:tgtEl>
                                      </p:cBhvr>
                                      <p:tavLst>
                                        <p:tav tm="100000">
                                          <p:val>
                                            <p:strVal val="width"/>
                                          </p:val>
                                        </p:tav>
                                      </p:tavLst>
                                    </p:anim>
                                    <p:anim calcmode="lin" valueType="str">
                                      <p:cBhvr additive="repl">
                                        <p:cTn id="8" dur="500" fill="hold"/>
                                        <p:tgtEl>
                                          <p:spTgt spid="438"/>
                                        </p:tgtEl>
                                      </p:cBhvr>
                                      <p:tavLst>
                                        <p:tav tm="100000">
                                          <p:val>
                                            <p:strVal val="height"/>
                                          </p:val>
                                        </p:tav>
                                      </p:tavLst>
                                    </p:anim>
                                    <p:animEffect transition="in" filter="fade">
                                      <p:cBhvr additive="repl">
                                        <p:cTn id="9"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textuelle explicitant les dépendances</a:t>
            </a:r>
            <a:endParaRPr lang="fr-FR" sz="2000" spc="-1" dirty="0">
              <a:solidFill>
                <a:srgbClr val="FF0000"/>
              </a:solidFill>
            </a:endParaRPr>
          </a:p>
        </p:txBody>
      </p:sp>
      <p:graphicFrame>
        <p:nvGraphicFramePr>
          <p:cNvPr id="439" name="Table 11"/>
          <p:cNvGraphicFramePr/>
          <p:nvPr/>
        </p:nvGraphicFramePr>
        <p:xfrm>
          <a:off x="357158" y="2143116"/>
          <a:ext cx="2160001" cy="2160002"/>
        </p:xfrm>
        <a:graphic>
          <a:graphicData uri="http://schemas.openxmlformats.org/drawingml/2006/table">
            <a:tbl>
              <a:tblPr/>
              <a:tblGrid>
                <a:gridCol w="343564"/>
                <a:gridCol w="345155"/>
                <a:gridCol w="343564"/>
                <a:gridCol w="345155"/>
                <a:gridCol w="343564"/>
                <a:gridCol w="438999"/>
              </a:tblGrid>
              <a:tr h="292607">
                <a:tc>
                  <a:txBody>
                    <a:bodyPr/>
                    <a:lstStyle/>
                    <a:p>
                      <a:pPr algn="ct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600" b="0" strike="noStrike" spc="-1" dirty="0">
                          <a:solidFill>
                            <a:srgbClr val="02354E"/>
                          </a:solidFill>
                          <a:latin typeface="Tahoma"/>
                        </a:rPr>
                        <a:t>A</a:t>
                      </a:r>
                      <a:endParaRPr lang="fr-FR" sz="1600" b="0" strike="noStrike" spc="-1" dirty="0">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80000"/>
                        </a:lnSpc>
                      </a:pPr>
                      <a:r>
                        <a:rPr lang="fr-FR" sz="1600" b="1" strike="noStrike" spc="-1" dirty="0" smtClean="0">
                          <a:solidFill>
                            <a:srgbClr val="02354E"/>
                          </a:solidFill>
                          <a:latin typeface="Tahoma"/>
                        </a:rPr>
                        <a:t>SE</a:t>
                      </a:r>
                      <a:endParaRPr lang="fr-FR" sz="1600" b="0" strike="noStrike" spc="-1" dirty="0">
                        <a:latin typeface="Arial"/>
                      </a:endParaRPr>
                    </a:p>
                  </a:txBody>
                  <a:tcPr marL="54000" marR="54000">
                    <a:lnL w="28080">
                      <a:solidFill>
                        <a:srgbClr val="990033"/>
                      </a:solidFill>
                    </a:lnL>
                    <a:lnB w="2808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dirty="0"/>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73479">
                <a:tc>
                  <a:txBody>
                    <a:bodyPr/>
                    <a:lstStyle/>
                    <a:p>
                      <a:pPr algn="ctr">
                        <a:lnSpc>
                          <a:spcPct val="80000"/>
                        </a:lnSpc>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600" b="0" strike="noStrike" spc="-1" dirty="0">
                          <a:solidFill>
                            <a:srgbClr val="02354E"/>
                          </a:solidFill>
                          <a:latin typeface="Tahoma"/>
                        </a:rPr>
                        <a:t>E</a:t>
                      </a:r>
                      <a:endParaRPr lang="fr-FR" sz="1600" b="0" strike="noStrike" spc="-1" dirty="0">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15" name="Rectangle à coins arrondis 14"/>
          <p:cNvSpPr/>
          <p:nvPr/>
        </p:nvSpPr>
        <p:spPr>
          <a:xfrm>
            <a:off x="2714612" y="2143116"/>
            <a:ext cx="5357850" cy="450059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928926" y="2285992"/>
            <a:ext cx="5857900" cy="4247317"/>
          </a:xfrm>
          <a:prstGeom prst="rect">
            <a:avLst/>
          </a:prstGeom>
        </p:spPr>
        <p:txBody>
          <a:bodyPr wrap="square">
            <a:spAutoFit/>
          </a:bodyPr>
          <a:lstStyle/>
          <a:p>
            <a:r>
              <a:rPr lang="fr-FR" b="1" u="sng" dirty="0" smtClean="0"/>
              <a:t>20</a:t>
            </a:r>
            <a:r>
              <a:rPr lang="fr-FR" u="sng" dirty="0" smtClean="0"/>
              <a:t> description textuelle</a:t>
            </a:r>
          </a:p>
          <a:p>
            <a:r>
              <a:rPr lang="fr-FR" dirty="0" smtClean="0"/>
              <a:t>A ne dépend pas de B, A ne dépend pas de C, </a:t>
            </a:r>
          </a:p>
          <a:p>
            <a:r>
              <a:rPr lang="fr-FR" dirty="0" smtClean="0"/>
              <a:t>A ne dépend pas de D, A ne dépend pas de E, </a:t>
            </a:r>
          </a:p>
          <a:p>
            <a:endParaRPr lang="fr-FR" dirty="0" smtClean="0"/>
          </a:p>
          <a:p>
            <a:r>
              <a:rPr lang="fr-FR" dirty="0" smtClean="0"/>
              <a:t>B ne dépend pas de A, B ne dépend pas de C,</a:t>
            </a:r>
          </a:p>
          <a:p>
            <a:r>
              <a:rPr lang="fr-FR" dirty="0" smtClean="0"/>
              <a:t>B ne dépend pas de D, B ne dépend pas de E,</a:t>
            </a:r>
          </a:p>
          <a:p>
            <a:endParaRPr lang="fr-FR" dirty="0" smtClean="0"/>
          </a:p>
          <a:p>
            <a:r>
              <a:rPr lang="fr-FR" dirty="0" smtClean="0"/>
              <a:t>C ne dépend pas de A, C ne dépend pas de B,</a:t>
            </a:r>
          </a:p>
          <a:p>
            <a:r>
              <a:rPr lang="fr-FR" dirty="0" smtClean="0"/>
              <a:t>C ne dépend pas de D, C ne dépend pas de E,</a:t>
            </a:r>
          </a:p>
          <a:p>
            <a:endParaRPr lang="fr-FR" dirty="0" smtClean="0"/>
          </a:p>
          <a:p>
            <a:r>
              <a:rPr lang="fr-FR" dirty="0" smtClean="0"/>
              <a:t>D ne dépend pas de A, D ne dépend pas de B,</a:t>
            </a:r>
          </a:p>
          <a:p>
            <a:r>
              <a:rPr lang="fr-FR" dirty="0" smtClean="0"/>
              <a:t>D ne dépend pas de C, D ne dépend pas de E,</a:t>
            </a:r>
          </a:p>
          <a:p>
            <a:endParaRPr lang="fr-FR" dirty="0" smtClean="0"/>
          </a:p>
          <a:p>
            <a:r>
              <a:rPr lang="fr-FR" dirty="0" smtClean="0"/>
              <a:t>E ne dépend pas de A, E ne dépend pas de B, </a:t>
            </a:r>
          </a:p>
          <a:p>
            <a:r>
              <a:rPr lang="fr-FR" dirty="0" smtClean="0"/>
              <a:t>E ne dépend pas de C, E ne dépend pas de D</a:t>
            </a:r>
            <a:endParaRPr lang="fr-FR"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str">
                                      <p:cBhvr additive="repl">
                                        <p:cTn id="7" dur="500" fill="hold"/>
                                        <p:tgtEl>
                                          <p:spTgt spid="439"/>
                                        </p:tgtEl>
                                      </p:cBhvr>
                                      <p:tavLst>
                                        <p:tav tm="100000">
                                          <p:val>
                                            <p:strVal val="width"/>
                                          </p:val>
                                        </p:tav>
                                      </p:tavLst>
                                    </p:anim>
                                    <p:anim calcmode="lin" valueType="str">
                                      <p:cBhvr additive="repl">
                                        <p:cTn id="8" dur="500" fill="hold"/>
                                        <p:tgtEl>
                                          <p:spTgt spid="439"/>
                                        </p:tgtEl>
                                      </p:cBhvr>
                                      <p:tavLst>
                                        <p:tav tm="100000">
                                          <p:val>
                                            <p:strVal val="height"/>
                                          </p:val>
                                        </p:tav>
                                      </p:tavLst>
                                    </p:anim>
                                    <p:animEffect transition="in" filter="fade">
                                      <p:cBhvr additive="repl">
                                        <p:cTn id="9" dur="5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3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3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0" y="1071546"/>
            <a:ext cx="864324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dirty="0">
                <a:solidFill>
                  <a:srgbClr val="000000"/>
                </a:solidFill>
                <a:latin typeface="Calibri"/>
                <a:ea typeface="ＭＳ Ｐゴシック"/>
              </a:rPr>
              <a:t>Complexité et </a:t>
            </a:r>
            <a:r>
              <a:rPr lang="fr-FR" sz="2400" b="1" strike="noStrike" spc="-1" dirty="0">
                <a:solidFill>
                  <a:srgbClr val="C00000"/>
                </a:solidFill>
                <a:latin typeface="Calibri"/>
                <a:ea typeface="ＭＳ Ｐゴシック"/>
              </a:rPr>
              <a:t>paradigmes</a:t>
            </a:r>
            <a:r>
              <a:rPr lang="fr-FR" sz="2400" b="1" strike="noStrike" spc="-1" dirty="0">
                <a:solidFill>
                  <a:srgbClr val="000000"/>
                </a:solidFill>
                <a:latin typeface="Calibri"/>
                <a:ea typeface="ＭＳ Ｐゴシック"/>
              </a:rPr>
              <a:t>, Exemple 1</a:t>
            </a:r>
            <a:endParaRPr lang="fr-FR" sz="2400" b="0" strike="noStrike" spc="-1" dirty="0">
              <a:latin typeface="Arial"/>
            </a:endParaRPr>
          </a:p>
          <a:p>
            <a:pPr>
              <a:lnSpc>
                <a:spcPct val="90000"/>
              </a:lnSpc>
            </a:pPr>
            <a:r>
              <a:rPr lang="fr-FR" sz="2000" b="1" spc="-1" dirty="0" smtClean="0">
                <a:solidFill>
                  <a:srgbClr val="000000"/>
                </a:solidFill>
                <a:latin typeface="Calibri"/>
                <a:ea typeface="ＭＳ Ｐゴシック"/>
              </a:rPr>
              <a:t>La description </a:t>
            </a:r>
            <a:r>
              <a:rPr lang="fr-FR" sz="2000" b="1" spc="-1" dirty="0" smtClean="0">
                <a:solidFill>
                  <a:srgbClr val="FF0000"/>
                </a:solidFill>
                <a:latin typeface="Calibri"/>
                <a:ea typeface="ＭＳ Ｐゴシック"/>
              </a:rPr>
              <a:t>textuelle explicitant les dépendances</a:t>
            </a:r>
            <a:endParaRPr lang="fr-FR" sz="2000" spc="-1" dirty="0">
              <a:solidFill>
                <a:srgbClr val="FF0000"/>
              </a:solidFill>
            </a:endParaRPr>
          </a:p>
        </p:txBody>
      </p:sp>
      <p:sp>
        <p:nvSpPr>
          <p:cNvPr id="10" name="CustomShape 16"/>
          <p:cNvSpPr/>
          <p:nvPr/>
        </p:nvSpPr>
        <p:spPr>
          <a:xfrm>
            <a:off x="1357290" y="3429000"/>
            <a:ext cx="6265080" cy="455760"/>
          </a:xfrm>
          <a:prstGeom prst="rect">
            <a:avLst/>
          </a:prstGeom>
          <a:solidFill>
            <a:schemeClr val="accent2">
              <a:lumMod val="20000"/>
              <a:lumOff val="8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199"/>
              </a:spcBef>
            </a:pPr>
            <a:r>
              <a:rPr lang="fr-FR" sz="2400" b="1" strike="noStrike" spc="-1" dirty="0">
                <a:solidFill>
                  <a:srgbClr val="000000"/>
                </a:solidFill>
                <a:latin typeface="Symbol"/>
                <a:ea typeface="ＭＳ Ｐゴシック"/>
              </a:rPr>
              <a:t></a:t>
            </a:r>
            <a:r>
              <a:rPr lang="fr-FR" sz="2400" b="1" strike="noStrike" spc="-1" dirty="0">
                <a:solidFill>
                  <a:srgbClr val="000000"/>
                </a:solidFill>
                <a:latin typeface="Arial Rounded MT Bold"/>
                <a:ea typeface="ＭＳ Ｐゴシック"/>
              </a:rPr>
              <a:t> Même complexité pour les 5 systèmes</a:t>
            </a:r>
            <a:endParaRPr lang="fr-FR" sz="2400" b="0" strike="noStrike"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str">
                                      <p:cBhvr additive="repl">
                                        <p:cTn id="7" dur="1000" fill="hold"/>
                                        <p:tgtEl>
                                          <p:spTgt spid="10"/>
                                        </p:tgtEl>
                                      </p:cBhvr>
                                      <p:tavLst>
                                        <p:tav tm="100000">
                                          <p:val>
                                            <p:strVal val="width"/>
                                          </p:val>
                                        </p:tav>
                                      </p:tavLst>
                                    </p:anim>
                                    <p:anim calcmode="lin" valueType="str">
                                      <p:cBhvr additive="repl">
                                        <p:cTn id="8" dur="1000" fill="hold"/>
                                        <p:tgtEl>
                                          <p:spTgt spid="10"/>
                                        </p:tgtEl>
                                      </p:cBhvr>
                                      <p:tavLst>
                                        <p:tav tm="100000">
                                          <p:val>
                                            <p:strVal val="height"/>
                                          </p:val>
                                        </p:tav>
                                      </p:tavLst>
                                    </p:anim>
                                    <p:animEffect transition="in" filter="fade">
                                      <p:cBhvr additive="repl">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71"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72"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73"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74"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75" name="CustomShape 6"/>
          <p:cNvSpPr/>
          <p:nvPr/>
        </p:nvSpPr>
        <p:spPr>
          <a:xfrm>
            <a:off x="142920" y="1285920"/>
            <a:ext cx="864324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dirty="0">
                <a:solidFill>
                  <a:srgbClr val="000000"/>
                </a:solidFill>
                <a:latin typeface="Calibri"/>
                <a:ea typeface="ＭＳ Ｐゴシック"/>
              </a:rPr>
              <a:t>Complexité et paradigmes, Exemple 1</a:t>
            </a:r>
            <a:endParaRPr lang="fr-FR" sz="3200" b="0" strike="noStrike" spc="-1" dirty="0">
              <a:latin typeface="Arial"/>
            </a:endParaRPr>
          </a:p>
          <a:p>
            <a:pPr>
              <a:lnSpc>
                <a:spcPct val="100000"/>
              </a:lnSpc>
            </a:pPr>
            <a:r>
              <a:rPr lang="fr-FR" sz="2000" b="1" strike="noStrike" spc="-1" dirty="0">
                <a:solidFill>
                  <a:srgbClr val="000000"/>
                </a:solidFill>
                <a:latin typeface="Calibri"/>
                <a:ea typeface="ＭＳ Ｐゴシック"/>
              </a:rPr>
              <a:t>La description textuelle </a:t>
            </a:r>
            <a:r>
              <a:rPr lang="fr-FR" sz="2000" b="1" strike="noStrike" spc="-1" dirty="0">
                <a:solidFill>
                  <a:srgbClr val="FF0000"/>
                </a:solidFill>
                <a:latin typeface="Calibri"/>
                <a:ea typeface="ＭＳ Ｐゴシック"/>
              </a:rPr>
              <a:t>avec</a:t>
            </a:r>
            <a:r>
              <a:rPr lang="fr-FR" sz="2000" b="1" strike="noStrike" spc="-1" dirty="0">
                <a:solidFill>
                  <a:srgbClr val="000000"/>
                </a:solidFill>
                <a:latin typeface="Calibri"/>
                <a:ea typeface="ＭＳ Ｐゴシック"/>
              </a:rPr>
              <a:t> </a:t>
            </a:r>
            <a:r>
              <a:rPr lang="fr-FR" sz="2000" b="1" strike="noStrike" spc="-1" dirty="0">
                <a:solidFill>
                  <a:srgbClr val="FF0000"/>
                </a:solidFill>
                <a:latin typeface="Calibri"/>
                <a:ea typeface="ＭＳ Ｐゴシック"/>
              </a:rPr>
              <a:t>patrons</a:t>
            </a:r>
            <a:endParaRPr lang="fr-FR" sz="2000" b="0" strike="noStrike" spc="-1" dirty="0">
              <a:solidFill>
                <a:srgbClr val="FF0000"/>
              </a:solidFill>
              <a:latin typeface="Arial"/>
            </a:endParaRPr>
          </a:p>
        </p:txBody>
      </p:sp>
      <p:graphicFrame>
        <p:nvGraphicFramePr>
          <p:cNvPr id="476" name="Table 7"/>
          <p:cNvGraphicFramePr/>
          <p:nvPr/>
        </p:nvGraphicFramePr>
        <p:xfrm>
          <a:off x="189000" y="2708280"/>
          <a:ext cx="1739520" cy="1572768"/>
        </p:xfrm>
        <a:graphic>
          <a:graphicData uri="http://schemas.openxmlformats.org/drawingml/2006/table">
            <a:tbl>
              <a:tblPr/>
              <a:tblGrid>
                <a:gridCol w="276120"/>
                <a:gridCol w="277560"/>
                <a:gridCol w="277560"/>
                <a:gridCol w="277560"/>
                <a:gridCol w="276120"/>
                <a:gridCol w="354600"/>
              </a:tblGrid>
              <a:tr h="262080">
                <a:tc>
                  <a:txBody>
                    <a:bodyPr/>
                    <a:lstStyle/>
                    <a:p>
                      <a:pPr algn="ct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1"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B w="2808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477" name="CustomShape 8"/>
          <p:cNvSpPr/>
          <p:nvPr/>
        </p:nvSpPr>
        <p:spPr>
          <a:xfrm>
            <a:off x="3132000" y="2733840"/>
            <a:ext cx="5110920" cy="12945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u="sng" strike="noStrike" spc="-1">
                <a:solidFill>
                  <a:srgbClr val="000000"/>
                </a:solidFill>
                <a:uFillTx/>
                <a:latin typeface="Calibri"/>
                <a:ea typeface="ＭＳ Ｐゴシック"/>
              </a:rPr>
              <a:t>Description  suffisante</a:t>
            </a:r>
            <a:endParaRPr lang="fr-FR" sz="2000" b="0" strike="noStrike" spc="-1">
              <a:latin typeface="Arial"/>
            </a:endParaRPr>
          </a:p>
          <a:p>
            <a:pPr algn="just">
              <a:lnSpc>
                <a:spcPct val="90000"/>
              </a:lnSpc>
              <a:spcBef>
                <a:spcPts val="241"/>
              </a:spcBef>
            </a:pPr>
            <a:r>
              <a:rPr lang="fr-FR" sz="1800" b="0" strike="noStrike" spc="-1">
                <a:solidFill>
                  <a:srgbClr val="000000"/>
                </a:solidFill>
                <a:latin typeface="Calibri"/>
                <a:ea typeface="ＭＳ Ｐゴシック"/>
              </a:rPr>
              <a:t>A, B, C, D et E représentent une décomposition en modules d’un même système</a:t>
            </a:r>
            <a:endParaRPr lang="fr-FR" sz="1800" b="0" strike="noStrike" spc="-1">
              <a:latin typeface="Arial"/>
            </a:endParaRPr>
          </a:p>
          <a:p>
            <a:pPr>
              <a:lnSpc>
                <a:spcPct val="100000"/>
              </a:lnSpc>
            </a:pPr>
            <a:r>
              <a:rPr lang="fr-FR" sz="1800" b="1" strike="noStrike" spc="-1">
                <a:solidFill>
                  <a:srgbClr val="000000"/>
                </a:solidFill>
                <a:latin typeface="Calibri"/>
                <a:ea typeface="ＭＳ Ｐゴシック"/>
              </a:rPr>
              <a:t>Tous les modules sont interdépendants</a:t>
            </a:r>
            <a:endParaRPr lang="fr-FR" sz="1800" b="0" strike="noStrike" spc="-1">
              <a:latin typeface="Arial"/>
            </a:endParaRPr>
          </a:p>
        </p:txBody>
      </p:sp>
      <p:sp>
        <p:nvSpPr>
          <p:cNvPr id="478" name="CustomShape 9"/>
          <p:cNvSpPr/>
          <p:nvPr/>
        </p:nvSpPr>
        <p:spPr>
          <a:xfrm>
            <a:off x="3143160" y="4714920"/>
            <a:ext cx="5110920" cy="12945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u="sng" strike="noStrike" spc="-1">
                <a:solidFill>
                  <a:srgbClr val="000000"/>
                </a:solidFill>
                <a:uFillTx/>
                <a:latin typeface="Calibri"/>
                <a:ea typeface="ＭＳ Ｐゴシック"/>
              </a:rPr>
              <a:t>Description  suffisante</a:t>
            </a:r>
            <a:endParaRPr lang="fr-FR" sz="2000" b="0" strike="noStrike" spc="-1">
              <a:latin typeface="Arial"/>
            </a:endParaRPr>
          </a:p>
          <a:p>
            <a:pPr algn="just">
              <a:lnSpc>
                <a:spcPct val="90000"/>
              </a:lnSpc>
              <a:spcBef>
                <a:spcPts val="241"/>
              </a:spcBef>
            </a:pPr>
            <a:r>
              <a:rPr lang="fr-FR" sz="1800" b="0" strike="noStrike" spc="-1">
                <a:solidFill>
                  <a:srgbClr val="000000"/>
                </a:solidFill>
                <a:latin typeface="Calibri"/>
                <a:ea typeface="ＭＳ Ｐゴシック"/>
              </a:rPr>
              <a:t>A, B, C, D et E représentent une décomposition en modules d’un même système</a:t>
            </a:r>
            <a:endParaRPr lang="fr-FR" sz="1800" b="0" strike="noStrike" spc="-1">
              <a:latin typeface="Arial"/>
            </a:endParaRPr>
          </a:p>
          <a:p>
            <a:pPr algn="just">
              <a:lnSpc>
                <a:spcPct val="90000"/>
              </a:lnSpc>
              <a:spcBef>
                <a:spcPts val="241"/>
              </a:spcBef>
            </a:pPr>
            <a:r>
              <a:rPr lang="fr-FR" sz="1800" b="1" strike="noStrike" spc="-1">
                <a:solidFill>
                  <a:srgbClr val="000000"/>
                </a:solidFill>
                <a:latin typeface="Calibri"/>
                <a:ea typeface="ＭＳ Ｐゴシック"/>
              </a:rPr>
              <a:t>Tous les modules sont indépendants</a:t>
            </a:r>
            <a:endParaRPr lang="fr-FR" sz="1800" b="0" strike="noStrike" spc="-1">
              <a:latin typeface="Arial"/>
            </a:endParaRPr>
          </a:p>
        </p:txBody>
      </p:sp>
      <p:graphicFrame>
        <p:nvGraphicFramePr>
          <p:cNvPr id="479" name="Table 10"/>
          <p:cNvGraphicFramePr/>
          <p:nvPr/>
        </p:nvGraphicFramePr>
        <p:xfrm>
          <a:off x="214200" y="4714920"/>
          <a:ext cx="1738080" cy="2090928"/>
        </p:xfrm>
        <a:graphic>
          <a:graphicData uri="http://schemas.openxmlformats.org/drawingml/2006/table">
            <a:tbl>
              <a:tblPr/>
              <a:tblGrid>
                <a:gridCol w="276120"/>
                <a:gridCol w="277560"/>
                <a:gridCol w="277560"/>
                <a:gridCol w="277560"/>
                <a:gridCol w="276120"/>
                <a:gridCol w="353160"/>
              </a:tblGrid>
              <a:tr h="262080">
                <a:tc>
                  <a:txBody>
                    <a:bodyPr/>
                    <a:lstStyle/>
                    <a:p>
                      <a:pPr algn="ct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1"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B w="2808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81"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82"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83"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84"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85" name="CustomShape 6"/>
          <p:cNvSpPr/>
          <p:nvPr/>
        </p:nvSpPr>
        <p:spPr>
          <a:xfrm>
            <a:off x="142920" y="1285920"/>
            <a:ext cx="864324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paradigmes</a:t>
            </a:r>
            <a:r>
              <a:rPr lang="fr-FR" sz="3200" b="1" strike="noStrike" spc="-1">
                <a:solidFill>
                  <a:srgbClr val="000000"/>
                </a:solidFill>
                <a:latin typeface="Calibri"/>
                <a:ea typeface="ＭＳ Ｐゴシック"/>
              </a:rPr>
              <a:t>, Exemple 1</a:t>
            </a:r>
            <a:endParaRPr lang="fr-FR" sz="3200" b="0" strike="noStrike" spc="-1">
              <a:latin typeface="Arial"/>
            </a:endParaRPr>
          </a:p>
          <a:p>
            <a:pPr>
              <a:lnSpc>
                <a:spcPct val="100000"/>
              </a:lnSpc>
            </a:pPr>
            <a:r>
              <a:rPr lang="fr-FR" sz="2000" b="1" strike="noStrike" spc="-1">
                <a:solidFill>
                  <a:srgbClr val="000000"/>
                </a:solidFill>
                <a:latin typeface="Calibri"/>
                <a:ea typeface="ＭＳ Ｐゴシック"/>
              </a:rPr>
              <a:t>La description textuelle avec patrons</a:t>
            </a:r>
            <a:endParaRPr lang="fr-FR" sz="2000" b="0" strike="noStrike" spc="-1">
              <a:latin typeface="Arial"/>
            </a:endParaRPr>
          </a:p>
        </p:txBody>
      </p:sp>
      <p:sp>
        <p:nvSpPr>
          <p:cNvPr id="486" name="CustomShape 7"/>
          <p:cNvSpPr/>
          <p:nvPr/>
        </p:nvSpPr>
        <p:spPr>
          <a:xfrm>
            <a:off x="3132000" y="2733840"/>
            <a:ext cx="5110920" cy="15519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u="sng" strike="noStrike" spc="-1">
                <a:solidFill>
                  <a:srgbClr val="000000"/>
                </a:solidFill>
                <a:uFillTx/>
                <a:latin typeface="Calibri"/>
                <a:ea typeface="ＭＳ Ｐゴシック"/>
              </a:rPr>
              <a:t>Description  suffisante</a:t>
            </a:r>
            <a:endParaRPr lang="fr-FR" sz="2000" b="0" strike="noStrike" spc="-1">
              <a:latin typeface="Arial"/>
            </a:endParaRPr>
          </a:p>
          <a:p>
            <a:pPr algn="just">
              <a:lnSpc>
                <a:spcPct val="90000"/>
              </a:lnSpc>
              <a:spcBef>
                <a:spcPts val="241"/>
              </a:spcBef>
            </a:pPr>
            <a:r>
              <a:rPr lang="fr-FR" sz="1800" b="0" strike="noStrike" spc="-1">
                <a:solidFill>
                  <a:srgbClr val="000000"/>
                </a:solidFill>
                <a:latin typeface="Calibri"/>
                <a:ea typeface="ＭＳ Ｐゴシック"/>
              </a:rPr>
              <a:t>A, B, C, D et E représentent une décomposition en couches hiérarchiques allant de A à E</a:t>
            </a:r>
            <a:endParaRPr lang="fr-FR" sz="1800" b="0" strike="noStrike" spc="-1">
              <a:latin typeface="Arial"/>
            </a:endParaRPr>
          </a:p>
          <a:p>
            <a:pPr algn="just">
              <a:lnSpc>
                <a:spcPct val="90000"/>
              </a:lnSpc>
              <a:spcBef>
                <a:spcPts val="241"/>
              </a:spcBef>
            </a:pPr>
            <a:r>
              <a:rPr lang="fr-FR" sz="1800" b="1" strike="noStrike" spc="-1">
                <a:solidFill>
                  <a:srgbClr val="000000"/>
                </a:solidFill>
                <a:latin typeface="Calibri"/>
                <a:ea typeface="ＭＳ Ｐゴシック"/>
              </a:rPr>
              <a:t>Une couche supérieure dépend de toutes les couches qui lui sont inférieures</a:t>
            </a:r>
            <a:endParaRPr lang="fr-FR" sz="1800" b="0" strike="noStrike" spc="-1">
              <a:latin typeface="Arial"/>
            </a:endParaRPr>
          </a:p>
        </p:txBody>
      </p:sp>
      <p:sp>
        <p:nvSpPr>
          <p:cNvPr id="487" name="CustomShape 8"/>
          <p:cNvSpPr/>
          <p:nvPr/>
        </p:nvSpPr>
        <p:spPr>
          <a:xfrm>
            <a:off x="3143160" y="4714920"/>
            <a:ext cx="5110920" cy="12945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u="sng" strike="noStrike" spc="-1" dirty="0">
                <a:solidFill>
                  <a:srgbClr val="000000"/>
                </a:solidFill>
                <a:uFillTx/>
                <a:latin typeface="Calibri"/>
                <a:ea typeface="ＭＳ Ｐゴシック"/>
              </a:rPr>
              <a:t>Description  suffisante</a:t>
            </a:r>
            <a:endParaRPr lang="fr-FR" sz="2000" b="0" strike="noStrike" spc="-1" dirty="0">
              <a:latin typeface="Arial"/>
            </a:endParaRPr>
          </a:p>
          <a:p>
            <a:pPr algn="just">
              <a:lnSpc>
                <a:spcPct val="90000"/>
              </a:lnSpc>
              <a:spcBef>
                <a:spcPts val="241"/>
              </a:spcBef>
            </a:pPr>
            <a:r>
              <a:rPr lang="fr-FR" sz="1800" b="0" strike="noStrike" spc="-1" dirty="0">
                <a:solidFill>
                  <a:srgbClr val="000000"/>
                </a:solidFill>
                <a:latin typeface="Calibri"/>
                <a:ea typeface="ＭＳ Ｐゴシック"/>
              </a:rPr>
              <a:t>A, B, C, D et E représentent une décomposition en couches hiérarchiques allant de A à E</a:t>
            </a:r>
            <a:endParaRPr lang="fr-FR" sz="1800" b="0" strike="noStrike" spc="-1" dirty="0">
              <a:latin typeface="Arial"/>
            </a:endParaRPr>
          </a:p>
          <a:p>
            <a:pPr algn="just">
              <a:lnSpc>
                <a:spcPct val="90000"/>
              </a:lnSpc>
              <a:spcBef>
                <a:spcPts val="241"/>
              </a:spcBef>
            </a:pPr>
            <a:r>
              <a:rPr lang="fr-FR" sz="1800" b="1" strike="noStrike" spc="-1" dirty="0">
                <a:solidFill>
                  <a:srgbClr val="000000"/>
                </a:solidFill>
                <a:latin typeface="Calibri"/>
                <a:ea typeface="ＭＳ Ｐゴシック"/>
              </a:rPr>
              <a:t>Les couches adjacentes sont interdépendantes</a:t>
            </a:r>
            <a:endParaRPr lang="fr-FR" sz="1800" b="0" strike="noStrike" spc="-1" dirty="0">
              <a:latin typeface="Arial"/>
            </a:endParaRPr>
          </a:p>
        </p:txBody>
      </p:sp>
      <p:graphicFrame>
        <p:nvGraphicFramePr>
          <p:cNvPr id="488" name="Table 9"/>
          <p:cNvGraphicFramePr/>
          <p:nvPr/>
        </p:nvGraphicFramePr>
        <p:xfrm>
          <a:off x="285840" y="2714760"/>
          <a:ext cx="1746000" cy="1987296"/>
        </p:xfrm>
        <a:graphic>
          <a:graphicData uri="http://schemas.openxmlformats.org/drawingml/2006/table">
            <a:tbl>
              <a:tblPr/>
              <a:tblGrid>
                <a:gridCol w="276120"/>
                <a:gridCol w="277560"/>
                <a:gridCol w="277560"/>
                <a:gridCol w="277560"/>
                <a:gridCol w="276120"/>
                <a:gridCol w="361080"/>
              </a:tblGrid>
              <a:tr h="262080">
                <a:tc>
                  <a:txBody>
                    <a:bodyPr/>
                    <a:lstStyle/>
                    <a:p>
                      <a:pPr algn="ct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1"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B w="2808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gn="ct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gn="ct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graphicFrame>
        <p:nvGraphicFramePr>
          <p:cNvPr id="489" name="Table 10"/>
          <p:cNvGraphicFramePr/>
          <p:nvPr/>
        </p:nvGraphicFramePr>
        <p:xfrm>
          <a:off x="285840" y="4500720"/>
          <a:ext cx="1766520" cy="2090928"/>
        </p:xfrm>
        <a:graphic>
          <a:graphicData uri="http://schemas.openxmlformats.org/drawingml/2006/table">
            <a:tbl>
              <a:tblPr/>
              <a:tblGrid>
                <a:gridCol w="267480"/>
                <a:gridCol w="326160"/>
                <a:gridCol w="277560"/>
                <a:gridCol w="277560"/>
                <a:gridCol w="276120"/>
                <a:gridCol w="341640"/>
              </a:tblGrid>
              <a:tr h="262080">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1"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B w="2808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91"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92"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93"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94"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95" name="CustomShape 6"/>
          <p:cNvSpPr/>
          <p:nvPr/>
        </p:nvSpPr>
        <p:spPr>
          <a:xfrm>
            <a:off x="142920" y="1285920"/>
            <a:ext cx="864324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paradigmes</a:t>
            </a:r>
            <a:r>
              <a:rPr lang="fr-FR" sz="3200" b="1" strike="noStrike" spc="-1">
                <a:solidFill>
                  <a:srgbClr val="000000"/>
                </a:solidFill>
                <a:latin typeface="Calibri"/>
                <a:ea typeface="ＭＳ Ｐゴシック"/>
              </a:rPr>
              <a:t>, Exemple 1</a:t>
            </a:r>
            <a:endParaRPr lang="fr-FR" sz="3200" b="0" strike="noStrike" spc="-1">
              <a:latin typeface="Arial"/>
            </a:endParaRPr>
          </a:p>
          <a:p>
            <a:pPr>
              <a:lnSpc>
                <a:spcPct val="100000"/>
              </a:lnSpc>
            </a:pPr>
            <a:r>
              <a:rPr lang="fr-FR" sz="2000" b="1" strike="noStrike" spc="-1">
                <a:solidFill>
                  <a:srgbClr val="000000"/>
                </a:solidFill>
                <a:latin typeface="Calibri"/>
                <a:ea typeface="ＭＳ Ｐゴシック"/>
              </a:rPr>
              <a:t>La description textuelle avec patrons</a:t>
            </a:r>
            <a:endParaRPr lang="fr-FR" sz="2000" b="0" strike="noStrike" spc="-1">
              <a:latin typeface="Arial"/>
            </a:endParaRPr>
          </a:p>
        </p:txBody>
      </p:sp>
      <p:sp>
        <p:nvSpPr>
          <p:cNvPr id="496" name="CustomShape 7"/>
          <p:cNvSpPr/>
          <p:nvPr/>
        </p:nvSpPr>
        <p:spPr>
          <a:xfrm>
            <a:off x="3571920" y="2214720"/>
            <a:ext cx="4571280" cy="44283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u="sng" strike="noStrike" spc="-1">
                <a:solidFill>
                  <a:srgbClr val="000000"/>
                </a:solidFill>
                <a:uFillTx/>
                <a:latin typeface="Calibri"/>
                <a:ea typeface="ＭＳ Ｐゴシック"/>
              </a:rPr>
              <a:t>20 description textuelle</a:t>
            </a:r>
            <a:endParaRPr lang="fr-FR" sz="2000" b="0" strike="noStrike" spc="-1">
              <a:latin typeface="Arial"/>
            </a:endParaRPr>
          </a:p>
          <a:p>
            <a:pPr>
              <a:lnSpc>
                <a:spcPct val="100000"/>
              </a:lnSpc>
            </a:pPr>
            <a:r>
              <a:rPr lang="fr-FR" sz="1800" b="0" strike="noStrike" spc="-1">
                <a:solidFill>
                  <a:srgbClr val="000000"/>
                </a:solidFill>
                <a:latin typeface="Calibri"/>
                <a:ea typeface="ＭＳ Ｐゴシック"/>
              </a:rPr>
              <a:t>A dépend de B, A dépend de C, </a:t>
            </a: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A dépend de D, A dépend de E,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B ne dépend pas de A, B dépend de C,</a:t>
            </a: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B ne dépend pas de D, B dépend de E,</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C ne dépend pas de A, C dépend de B,</a:t>
            </a: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C ne dépend pas de D, C ne dépend pas de E,</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D ne dépend pas de A, D ne dépend pas de B,</a:t>
            </a: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D ne dépend pas de C, D dépend de E,</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E ne dépend pas de A, E ne dépend pas de B, </a:t>
            </a:r>
            <a:endParaRPr lang="fr-FR" sz="1800" b="0" strike="noStrike" spc="-1">
              <a:latin typeface="Arial"/>
            </a:endParaRPr>
          </a:p>
          <a:p>
            <a:pPr>
              <a:lnSpc>
                <a:spcPct val="100000"/>
              </a:lnSpc>
            </a:pPr>
            <a:r>
              <a:rPr lang="fr-FR" sz="1800" b="0" strike="noStrike" spc="-1">
                <a:solidFill>
                  <a:srgbClr val="000000"/>
                </a:solidFill>
                <a:latin typeface="Calibri"/>
                <a:ea typeface="ＭＳ Ｐゴシック"/>
              </a:rPr>
              <a:t>E ne dépend pas de C, E ne dépend pas de D,</a:t>
            </a:r>
            <a:endParaRPr lang="fr-FR" sz="1800" b="0" strike="noStrike" spc="-1">
              <a:latin typeface="Arial"/>
            </a:endParaRPr>
          </a:p>
        </p:txBody>
      </p:sp>
      <p:sp>
        <p:nvSpPr>
          <p:cNvPr id="497" name="CustomShape 8"/>
          <p:cNvSpPr/>
          <p:nvPr/>
        </p:nvSpPr>
        <p:spPr>
          <a:xfrm>
            <a:off x="71280" y="5349150"/>
            <a:ext cx="3357000" cy="12945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u="sng" strike="noStrike" spc="-1" dirty="0">
                <a:solidFill>
                  <a:srgbClr val="FF0000"/>
                </a:solidFill>
                <a:uFillTx/>
                <a:latin typeface="Calibri"/>
                <a:ea typeface="ＭＳ Ｐゴシック"/>
              </a:rPr>
              <a:t>Aucun </a:t>
            </a:r>
            <a:r>
              <a:rPr lang="fr-FR" sz="2000" b="1" u="sng" strike="noStrike" spc="-1" dirty="0" smtClean="0">
                <a:solidFill>
                  <a:srgbClr val="FF0000"/>
                </a:solidFill>
                <a:uFillTx/>
                <a:latin typeface="Calibri"/>
                <a:ea typeface="ＭＳ Ｐゴシック"/>
              </a:rPr>
              <a:t>patron!!</a:t>
            </a:r>
            <a:endParaRPr lang="fr-FR" sz="2000" b="0" strike="noStrike" spc="-1" dirty="0">
              <a:solidFill>
                <a:srgbClr val="FF0000"/>
              </a:solidFill>
              <a:latin typeface="Arial"/>
            </a:endParaRPr>
          </a:p>
          <a:p>
            <a:pPr>
              <a:lnSpc>
                <a:spcPct val="100000"/>
              </a:lnSpc>
            </a:pPr>
            <a:r>
              <a:rPr lang="fr-FR" sz="2000" b="1" strike="noStrike" spc="-1" dirty="0">
                <a:solidFill>
                  <a:srgbClr val="000000"/>
                </a:solidFill>
                <a:latin typeface="Calibri"/>
                <a:ea typeface="ＭＳ Ｐゴシック"/>
              </a:rPr>
              <a:t>La description suffisante </a:t>
            </a:r>
            <a:r>
              <a:t/>
            </a:r>
            <a:br/>
            <a:r>
              <a:rPr lang="fr-FR" sz="2000" b="1" strike="noStrike" spc="-1" dirty="0">
                <a:solidFill>
                  <a:srgbClr val="000000"/>
                </a:solidFill>
                <a:latin typeface="Calibri"/>
                <a:ea typeface="ＭＳ Ｐゴシック"/>
              </a:rPr>
              <a:t>explicite les 20 dépendances</a:t>
            </a:r>
            <a:endParaRPr lang="fr-FR" sz="2000" b="0" strike="noStrike" spc="-1" dirty="0">
              <a:latin typeface="Arial"/>
            </a:endParaRPr>
          </a:p>
          <a:p>
            <a:pPr algn="just">
              <a:lnSpc>
                <a:spcPct val="90000"/>
              </a:lnSpc>
              <a:spcBef>
                <a:spcPts val="241"/>
              </a:spcBef>
            </a:pPr>
            <a:endParaRPr lang="fr-FR" sz="2000" b="0" strike="noStrike" spc="-1" dirty="0">
              <a:latin typeface="Arial"/>
            </a:endParaRPr>
          </a:p>
        </p:txBody>
      </p:sp>
      <p:graphicFrame>
        <p:nvGraphicFramePr>
          <p:cNvPr id="498" name="Table 9"/>
          <p:cNvGraphicFramePr/>
          <p:nvPr/>
        </p:nvGraphicFramePr>
        <p:xfrm>
          <a:off x="928800" y="2928960"/>
          <a:ext cx="1746000" cy="2090928"/>
        </p:xfrm>
        <a:graphic>
          <a:graphicData uri="http://schemas.openxmlformats.org/drawingml/2006/table">
            <a:tbl>
              <a:tblPr/>
              <a:tblGrid>
                <a:gridCol w="276120"/>
                <a:gridCol w="277560"/>
                <a:gridCol w="277560"/>
                <a:gridCol w="277560"/>
                <a:gridCol w="276120"/>
                <a:gridCol w="361080"/>
              </a:tblGrid>
              <a:tr h="262080">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1"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B w="2808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2808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A</a:t>
                      </a:r>
                      <a:endParaRPr lang="fr-FR" sz="16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B</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C</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D</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262080">
                <a:tc>
                  <a:txBody>
                    <a:bodyPr/>
                    <a:lstStyle/>
                    <a:p>
                      <a:pPr>
                        <a:lnSpc>
                          <a:spcPct val="70000"/>
                        </a:lnSpc>
                        <a:spcBef>
                          <a:spcPts val="159"/>
                        </a:spcBef>
                        <a:spcAft>
                          <a:spcPts val="159"/>
                        </a:spcAft>
                      </a:pPr>
                      <a:r>
                        <a:rPr lang="fr-FR" sz="1600" b="0" strike="noStrike" spc="-1">
                          <a:solidFill>
                            <a:srgbClr val="02354E"/>
                          </a:solidFill>
                          <a:latin typeface="Tahoma"/>
                        </a:rPr>
                        <a:t>O</a:t>
                      </a:r>
                      <a:endParaRPr lang="fr-FR" sz="16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12240">
                      <a:solidFill>
                        <a:srgbClr val="990033"/>
                      </a:solidFill>
                    </a:lnR>
                    <a:lnT w="12240">
                      <a:solidFill>
                        <a:srgbClr val="990033"/>
                      </a:solidFill>
                    </a:lnT>
                    <a:lnB w="2808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X</a:t>
                      </a:r>
                      <a:endParaRPr lang="fr-FR" sz="1600" b="0" strike="noStrike" spc="-1">
                        <a:latin typeface="Arial"/>
                      </a:endParaRPr>
                    </a:p>
                  </a:txBody>
                  <a:tcPr marL="54000" marR="54000">
                    <a:lnL w="12240">
                      <a:solidFill>
                        <a:srgbClr val="990033"/>
                      </a:solidFill>
                    </a:lnL>
                    <a:lnR w="28080">
                      <a:solidFill>
                        <a:srgbClr val="990033"/>
                      </a:solidFill>
                    </a:lnR>
                    <a:lnT w="12240">
                      <a:solidFill>
                        <a:srgbClr val="990033"/>
                      </a:solidFill>
                    </a:lnT>
                    <a:lnB w="28080">
                      <a:solidFill>
                        <a:srgbClr val="990033"/>
                      </a:solidFill>
                    </a:lnB>
                    <a:solidFill>
                      <a:srgbClr val="E6B9B8"/>
                    </a:solidFill>
                  </a:tcPr>
                </a:tc>
                <a:tc>
                  <a:txBody>
                    <a:bodyPr/>
                    <a:lstStyle/>
                    <a:p>
                      <a:pPr>
                        <a:lnSpc>
                          <a:spcPct val="70000"/>
                        </a:lnSpc>
                        <a:spcBef>
                          <a:spcPts val="159"/>
                        </a:spcBef>
                        <a:spcAft>
                          <a:spcPts val="159"/>
                        </a:spcAft>
                      </a:pPr>
                      <a:r>
                        <a:rPr lang="fr-FR" sz="1600" b="0" strike="noStrike" spc="-1">
                          <a:solidFill>
                            <a:srgbClr val="02354E"/>
                          </a:solidFill>
                          <a:latin typeface="Tahoma"/>
                        </a:rPr>
                        <a:t>E</a:t>
                      </a:r>
                      <a:endParaRPr lang="fr-FR" sz="16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90122"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7"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8"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9" name="CustomShape 6"/>
          <p:cNvSpPr/>
          <p:nvPr/>
        </p:nvSpPr>
        <p:spPr>
          <a:xfrm>
            <a:off x="142920" y="1285920"/>
            <a:ext cx="864324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paradigmes</a:t>
            </a:r>
            <a:r>
              <a:rPr lang="fr-FR" sz="3200" b="1" strike="noStrike" spc="-1">
                <a:solidFill>
                  <a:srgbClr val="000000"/>
                </a:solidFill>
                <a:latin typeface="Calibri"/>
                <a:ea typeface="ＭＳ Ｐゴシック"/>
              </a:rPr>
              <a:t>, Exemple 1</a:t>
            </a:r>
            <a:endParaRPr lang="fr-FR" sz="3200" b="0" strike="noStrike" spc="-1">
              <a:latin typeface="Arial"/>
            </a:endParaRPr>
          </a:p>
          <a:p>
            <a:pPr>
              <a:lnSpc>
                <a:spcPct val="100000"/>
              </a:lnSpc>
            </a:pPr>
            <a:r>
              <a:rPr lang="fr-FR" sz="2000" b="1" strike="noStrike" spc="-1">
                <a:solidFill>
                  <a:srgbClr val="000000"/>
                </a:solidFill>
                <a:latin typeface="Calibri"/>
                <a:ea typeface="ＭＳ Ｐゴシック"/>
              </a:rPr>
              <a:t>La description textuelle avec patrons</a:t>
            </a:r>
            <a:endParaRPr lang="fr-FR" sz="2000" b="0" strike="noStrike" spc="-1">
              <a:latin typeface="Arial"/>
            </a:endParaRPr>
          </a:p>
        </p:txBody>
      </p:sp>
      <p:sp>
        <p:nvSpPr>
          <p:cNvPr id="11" name="CustomShape 16"/>
          <p:cNvSpPr/>
          <p:nvPr/>
        </p:nvSpPr>
        <p:spPr>
          <a:xfrm>
            <a:off x="1357290" y="3357562"/>
            <a:ext cx="6286544" cy="1214446"/>
          </a:xfrm>
          <a:prstGeom prst="rect">
            <a:avLst/>
          </a:prstGeom>
          <a:solidFill>
            <a:schemeClr val="accent2">
              <a:lumMod val="20000"/>
              <a:lumOff val="8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199"/>
              </a:spcBef>
            </a:pPr>
            <a:r>
              <a:rPr lang="fr-FR" sz="2400" b="1" strike="noStrike" spc="-1" dirty="0">
                <a:solidFill>
                  <a:srgbClr val="000000"/>
                </a:solidFill>
                <a:latin typeface="Symbol"/>
                <a:ea typeface="ＭＳ Ｐゴシック"/>
              </a:rPr>
              <a:t></a:t>
            </a:r>
            <a:r>
              <a:rPr lang="fr-FR" sz="2400" b="1" strike="noStrike" spc="-1" dirty="0">
                <a:solidFill>
                  <a:srgbClr val="000000"/>
                </a:solidFill>
                <a:latin typeface="Arial Rounded MT Bold"/>
                <a:ea typeface="ＭＳ Ｐゴシック"/>
              </a:rPr>
              <a:t> </a:t>
            </a:r>
            <a:r>
              <a:rPr lang="fr-FR" sz="2400" b="1" spc="-1" dirty="0" smtClean="0">
                <a:solidFill>
                  <a:srgbClr val="000000"/>
                </a:solidFill>
                <a:latin typeface="Arial Rounded MT Bold"/>
                <a:ea typeface="ＭＳ Ｐゴシック"/>
              </a:rPr>
              <a:t>alors les matrices les moins complexes sont a et e car elles sont les plus simples à décrire.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str">
                                      <p:cBhvr additive="repl">
                                        <p:cTn id="7" dur="1000" fill="hold"/>
                                        <p:tgtEl>
                                          <p:spTgt spid="11"/>
                                        </p:tgtEl>
                                      </p:cBhvr>
                                      <p:tavLst>
                                        <p:tav tm="100000">
                                          <p:val>
                                            <p:strVal val="width"/>
                                          </p:val>
                                        </p:tav>
                                      </p:tavLst>
                                    </p:anim>
                                    <p:anim calcmode="lin" valueType="str">
                                      <p:cBhvr additive="repl">
                                        <p:cTn id="8" dur="1000" fill="hold"/>
                                        <p:tgtEl>
                                          <p:spTgt spid="11"/>
                                        </p:tgtEl>
                                      </p:cBhvr>
                                      <p:tavLst>
                                        <p:tav tm="100000">
                                          <p:val>
                                            <p:strVal val="height"/>
                                          </p:val>
                                        </p:tav>
                                      </p:tavLst>
                                    </p:anim>
                                    <p:animEffect transition="in" filter="fade">
                                      <p:cBhvr additive="repl">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73" name="CustomShape 2"/>
          <p:cNvSpPr/>
          <p:nvPr/>
        </p:nvSpPr>
        <p:spPr>
          <a:xfrm>
            <a:off x="285840" y="2786040"/>
            <a:ext cx="8357400" cy="124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pPr>
            <a:r>
              <a:rPr lang="fr-FR" sz="2800" b="1" strike="noStrike" spc="-1" dirty="0">
                <a:solidFill>
                  <a:srgbClr val="000000"/>
                </a:solidFill>
                <a:latin typeface="Calibri"/>
                <a:ea typeface="ＭＳ Ｐゴシック"/>
              </a:rPr>
              <a:t>Conséquences: </a:t>
            </a:r>
            <a:endParaRPr lang="fr-FR" sz="2800" b="0" strike="noStrike" spc="-1" dirty="0">
              <a:latin typeface="Arial"/>
            </a:endParaRPr>
          </a:p>
          <a:p>
            <a:pPr marL="4680" indent="-3960">
              <a:lnSpc>
                <a:spcPct val="100000"/>
              </a:lnSpc>
            </a:pPr>
            <a:endParaRPr lang="fr-FR" sz="2800" b="0" strike="noStrike" spc="-1" dirty="0">
              <a:latin typeface="Arial"/>
            </a:endParaRPr>
          </a:p>
          <a:p>
            <a:pPr marL="4680" indent="-3960">
              <a:lnSpc>
                <a:spcPct val="100000"/>
              </a:lnSpc>
            </a:pPr>
            <a:r>
              <a:rPr lang="fr-FR" sz="2400" b="1" strike="noStrike" spc="-1" dirty="0">
                <a:solidFill>
                  <a:srgbClr val="000000"/>
                </a:solidFill>
                <a:latin typeface="Calibri"/>
                <a:ea typeface="ＭＳ Ｐゴシック"/>
              </a:rPr>
              <a:t>On va vers des systèmes logiciels de plus en plus </a:t>
            </a:r>
            <a:r>
              <a:rPr lang="fr-FR" sz="2800" b="1" u="sng" strike="noStrike" spc="-1" dirty="0">
                <a:solidFill>
                  <a:srgbClr val="FF0000"/>
                </a:solidFill>
                <a:uFillTx/>
                <a:latin typeface="Calibri"/>
                <a:ea typeface="ＭＳ Ｐゴシック"/>
              </a:rPr>
              <a:t>complexes </a:t>
            </a:r>
            <a:endParaRPr lang="fr-FR" sz="2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90122"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7"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8"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9" name="CustomShape 6"/>
          <p:cNvSpPr/>
          <p:nvPr/>
        </p:nvSpPr>
        <p:spPr>
          <a:xfrm>
            <a:off x="142920" y="1285920"/>
            <a:ext cx="8643240" cy="83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dirty="0">
                <a:solidFill>
                  <a:srgbClr val="000000"/>
                </a:solidFill>
                <a:latin typeface="Calibri"/>
                <a:ea typeface="ＭＳ Ｐゴシック"/>
              </a:rPr>
              <a:t>Complexité et </a:t>
            </a:r>
            <a:r>
              <a:rPr lang="fr-FR" sz="3200" b="1" strike="noStrike" spc="-1" dirty="0">
                <a:solidFill>
                  <a:srgbClr val="C00000"/>
                </a:solidFill>
                <a:latin typeface="Calibri"/>
                <a:ea typeface="ＭＳ Ｐゴシック"/>
              </a:rPr>
              <a:t>paradigmes</a:t>
            </a:r>
            <a:r>
              <a:rPr lang="fr-FR" sz="3200" b="1" strike="noStrike" spc="-1" dirty="0">
                <a:solidFill>
                  <a:srgbClr val="000000"/>
                </a:solidFill>
                <a:latin typeface="Calibri"/>
                <a:ea typeface="ＭＳ Ｐゴシック"/>
              </a:rPr>
              <a:t>, Exemple </a:t>
            </a:r>
            <a:r>
              <a:rPr lang="fr-FR" sz="3200" b="1" strike="noStrike" spc="-1" dirty="0" smtClean="0">
                <a:solidFill>
                  <a:srgbClr val="000000"/>
                </a:solidFill>
                <a:latin typeface="Calibri"/>
                <a:ea typeface="ＭＳ Ｐゴシック"/>
              </a:rPr>
              <a:t>1</a:t>
            </a:r>
            <a:endParaRPr lang="fr-FR" sz="3200" b="0" strike="noStrike" spc="-1" dirty="0">
              <a:latin typeface="Arial"/>
            </a:endParaRPr>
          </a:p>
        </p:txBody>
      </p:sp>
      <p:sp>
        <p:nvSpPr>
          <p:cNvPr id="11" name="CustomShape 16"/>
          <p:cNvSpPr/>
          <p:nvPr/>
        </p:nvSpPr>
        <p:spPr>
          <a:xfrm>
            <a:off x="928662" y="3000372"/>
            <a:ext cx="7286676" cy="2286016"/>
          </a:xfrm>
          <a:prstGeom prst="rect">
            <a:avLst/>
          </a:prstGeom>
          <a:solidFill>
            <a:schemeClr val="accent2">
              <a:lumMod val="20000"/>
              <a:lumOff val="8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1199"/>
              </a:spcBef>
            </a:pPr>
            <a:r>
              <a:rPr lang="fr-FR" sz="2400" dirty="0" smtClean="0">
                <a:latin typeface="Calibri" pitchFamily="34" charset="0"/>
                <a:cs typeface="Calibri" pitchFamily="34" charset="0"/>
              </a:rPr>
              <a:t>Sans les patrons, nous sommes obligé de représenter un système en termes de chaque relation. </a:t>
            </a:r>
          </a:p>
          <a:p>
            <a:pPr algn="just">
              <a:lnSpc>
                <a:spcPct val="100000"/>
              </a:lnSpc>
              <a:spcBef>
                <a:spcPts val="1199"/>
              </a:spcBef>
            </a:pPr>
            <a:r>
              <a:rPr lang="fr-FR" sz="2400" dirty="0" smtClean="0">
                <a:latin typeface="Calibri" pitchFamily="34" charset="0"/>
                <a:cs typeface="Calibri" pitchFamily="34" charset="0"/>
              </a:rPr>
              <a:t>Par conséquent, la description d’un système est d’autant plus longue que le nombre de relations entre ces parties composantes est important.</a:t>
            </a:r>
            <a:endParaRPr lang="fr-FR" sz="2400" b="1" spc="-1" dirty="0" smtClean="0">
              <a:solidFill>
                <a:srgbClr val="000000"/>
              </a:solidFill>
              <a:latin typeface="Calibri" pitchFamily="34" charset="0"/>
              <a:ea typeface="ＭＳ Ｐゴシック"/>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str">
                                      <p:cBhvr additive="repl">
                                        <p:cTn id="7" dur="1000" fill="hold"/>
                                        <p:tgtEl>
                                          <p:spTgt spid="11"/>
                                        </p:tgtEl>
                                      </p:cBhvr>
                                      <p:tavLst>
                                        <p:tav tm="100000">
                                          <p:val>
                                            <p:strVal val="width"/>
                                          </p:val>
                                        </p:tav>
                                      </p:tavLst>
                                    </p:anim>
                                    <p:anim calcmode="lin" valueType="str">
                                      <p:cBhvr additive="repl">
                                        <p:cTn id="8" dur="1000" fill="hold"/>
                                        <p:tgtEl>
                                          <p:spTgt spid="11"/>
                                        </p:tgtEl>
                                      </p:cBhvr>
                                      <p:tavLst>
                                        <p:tav tm="100000">
                                          <p:val>
                                            <p:strVal val="height"/>
                                          </p:val>
                                        </p:tav>
                                      </p:tavLst>
                                    </p:anim>
                                    <p:animEffect transition="in" filter="fade">
                                      <p:cBhvr additive="repl">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0" y="285728"/>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6">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
        <p:nvSpPr>
          <p:cNvPr id="12" name="Rectangle 11"/>
          <p:cNvSpPr/>
          <p:nvPr/>
        </p:nvSpPr>
        <p:spPr>
          <a:xfrm>
            <a:off x="1142976" y="4611231"/>
            <a:ext cx="7668000" cy="400110"/>
          </a:xfrm>
          <a:prstGeom prst="rect">
            <a:avLst/>
          </a:prstGeom>
          <a:solidFill>
            <a:schemeClr val="accent4">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granularité</a:t>
            </a:r>
            <a:r>
              <a:rPr lang="fr-FR" sz="2000" b="1" spc="-1" dirty="0" smtClean="0">
                <a:solidFill>
                  <a:srgbClr val="000000"/>
                </a:solidFill>
                <a:latin typeface="Calibri"/>
                <a:ea typeface="ＭＳ Ｐゴシック"/>
              </a:rPr>
              <a:t> considérée </a:t>
            </a:r>
            <a:endParaRPr lang="fr-FR" sz="2000" spc="-1" dirty="0" smtClean="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90122"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sp>
        <p:nvSpPr>
          <p:cNvPr id="10" name="Rectangle 9"/>
          <p:cNvSpPr/>
          <p:nvPr/>
        </p:nvSpPr>
        <p:spPr>
          <a:xfrm>
            <a:off x="357158" y="3000372"/>
            <a:ext cx="8215370" cy="1569660"/>
          </a:xfrm>
          <a:prstGeom prst="rect">
            <a:avLst/>
          </a:prstGeom>
          <a:solidFill>
            <a:schemeClr val="accent6">
              <a:lumMod val="20000"/>
              <a:lumOff val="80000"/>
            </a:schemeClr>
          </a:solidFill>
        </p:spPr>
        <p:txBody>
          <a:bodyPr wrap="square">
            <a:spAutoFit/>
          </a:bodyPr>
          <a:lstStyle/>
          <a:p>
            <a:pPr algn="just"/>
            <a:r>
              <a:rPr lang="fr-FR" sz="2400" dirty="0" smtClean="0">
                <a:latin typeface="Calibri" pitchFamily="34" charset="0"/>
                <a:cs typeface="Calibri" pitchFamily="34" charset="0"/>
              </a:rPr>
              <a:t>La complexité est toujours reliée à la </a:t>
            </a:r>
            <a:r>
              <a:rPr lang="fr-FR" sz="2400" b="1" dirty="0" smtClean="0">
                <a:solidFill>
                  <a:srgbClr val="FF0000"/>
                </a:solidFill>
                <a:latin typeface="Calibri" pitchFamily="34" charset="0"/>
                <a:cs typeface="Calibri" pitchFamily="34" charset="0"/>
              </a:rPr>
              <a:t>granularité</a:t>
            </a:r>
            <a:r>
              <a:rPr lang="fr-FR" sz="2400" dirty="0" smtClean="0">
                <a:latin typeface="Calibri" pitchFamily="34" charset="0"/>
                <a:cs typeface="Calibri" pitchFamily="34" charset="0"/>
              </a:rPr>
              <a:t> et au </a:t>
            </a:r>
            <a:r>
              <a:rPr lang="fr-FR" sz="2400" b="1" dirty="0" smtClean="0">
                <a:solidFill>
                  <a:srgbClr val="FF0000"/>
                </a:solidFill>
                <a:latin typeface="Calibri" pitchFamily="34" charset="0"/>
                <a:cs typeface="Calibri" pitchFamily="34" charset="0"/>
              </a:rPr>
              <a:t>contexte</a:t>
            </a:r>
            <a:r>
              <a:rPr lang="fr-FR" sz="2400" dirty="0" smtClean="0">
                <a:latin typeface="Calibri" pitchFamily="34" charset="0"/>
                <a:cs typeface="Calibri" pitchFamily="34" charset="0"/>
              </a:rPr>
              <a:t>. Selon Gell-Mann, lors de la définition de la complexité, il est toujours nécessaire de spécifier un niveau de détail qui sera une limite inférieure considérée durant la description du système. </a:t>
            </a:r>
            <a:endParaRPr lang="fr-FR" sz="2400" dirty="0">
              <a:latin typeface="Calibri" pitchFamily="34" charset="0"/>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sp>
        <p:nvSpPr>
          <p:cNvPr id="505" name="CustomShape 7"/>
          <p:cNvSpPr/>
          <p:nvPr/>
        </p:nvSpPr>
        <p:spPr>
          <a:xfrm>
            <a:off x="428596" y="5572140"/>
            <a:ext cx="8214480" cy="8215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dirty="0">
                <a:solidFill>
                  <a:srgbClr val="000000"/>
                </a:solidFill>
                <a:latin typeface="Calibri"/>
                <a:ea typeface="ＭＳ Ｐゴシック"/>
              </a:rPr>
              <a:t>Analogie de Gell-Mann</a:t>
            </a:r>
            <a:endParaRPr lang="fr-FR" sz="2400" b="0" strike="noStrike" spc="-1" dirty="0">
              <a:latin typeface="Arial"/>
            </a:endParaRPr>
          </a:p>
          <a:p>
            <a:pPr>
              <a:lnSpc>
                <a:spcPct val="100000"/>
              </a:lnSpc>
            </a:pPr>
            <a:r>
              <a:rPr lang="fr-FR" sz="2400" b="1" strike="noStrike" spc="-1" dirty="0">
                <a:solidFill>
                  <a:srgbClr val="000000"/>
                </a:solidFill>
                <a:latin typeface="Calibri"/>
                <a:ea typeface="ＭＳ Ｐゴシック"/>
              </a:rPr>
              <a:t>  Un système </a:t>
            </a:r>
            <a:r>
              <a:rPr lang="fr-FR" sz="2400" b="1" strike="noStrike" spc="-1" dirty="0">
                <a:solidFill>
                  <a:srgbClr val="000000"/>
                </a:solidFill>
                <a:latin typeface="Wingdings"/>
                <a:ea typeface="ＭＳ Ｐゴシック"/>
              </a:rPr>
              <a:t></a:t>
            </a:r>
            <a:r>
              <a:rPr lang="fr-FR" sz="2400" b="1" strike="noStrike" spc="-1" dirty="0">
                <a:solidFill>
                  <a:srgbClr val="000000"/>
                </a:solidFill>
                <a:latin typeface="Calibri"/>
                <a:ea typeface="ＭＳ Ｐゴシック"/>
              </a:rPr>
              <a:t> Une photographie</a:t>
            </a:r>
            <a:endParaRPr lang="fr-FR" sz="2400" b="0" strike="noStrike" spc="-1" dirty="0">
              <a:latin typeface="Arial"/>
            </a:endParaRPr>
          </a:p>
        </p:txBody>
      </p:sp>
      <p:sp>
        <p:nvSpPr>
          <p:cNvPr id="506" name="CustomShape 8"/>
          <p:cNvSpPr/>
          <p:nvPr/>
        </p:nvSpPr>
        <p:spPr>
          <a:xfrm>
            <a:off x="428596" y="4500570"/>
            <a:ext cx="8214480" cy="8215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dirty="0">
                <a:solidFill>
                  <a:srgbClr val="000000"/>
                </a:solidFill>
                <a:latin typeface="Calibri"/>
                <a:ea typeface="ＭＳ Ｐゴシック"/>
              </a:rPr>
              <a:t>Pour voir plus de détails, il faut effectuer un agrandissement</a:t>
            </a:r>
            <a:endParaRPr lang="fr-FR" sz="2400" b="0" strike="noStrike" spc="-1" dirty="0">
              <a:latin typeface="Arial"/>
            </a:endParaRPr>
          </a:p>
          <a:p>
            <a:pPr>
              <a:lnSpc>
                <a:spcPct val="100000"/>
              </a:lnSpc>
            </a:pPr>
            <a:r>
              <a:rPr lang="fr-FR" sz="2400" b="1" strike="noStrike" spc="-1" dirty="0">
                <a:solidFill>
                  <a:srgbClr val="000000"/>
                </a:solidFill>
                <a:latin typeface="Calibri"/>
                <a:ea typeface="ＭＳ Ｐゴシック"/>
              </a:rPr>
              <a:t>L’agrandissement a une limite : c’est le pixel</a:t>
            </a:r>
            <a:endParaRPr lang="fr-FR" sz="2400" b="0" strike="noStrike" spc="-1" dirty="0">
              <a:latin typeface="Arial"/>
            </a:endParaRPr>
          </a:p>
        </p:txBody>
      </p:sp>
      <p:sp>
        <p:nvSpPr>
          <p:cNvPr id="10" name="Rectangle 9"/>
          <p:cNvSpPr/>
          <p:nvPr/>
        </p:nvSpPr>
        <p:spPr>
          <a:xfrm>
            <a:off x="357158" y="2786058"/>
            <a:ext cx="8215370" cy="1569660"/>
          </a:xfrm>
          <a:prstGeom prst="rect">
            <a:avLst/>
          </a:prstGeom>
          <a:solidFill>
            <a:schemeClr val="accent6">
              <a:lumMod val="20000"/>
              <a:lumOff val="80000"/>
            </a:schemeClr>
          </a:solidFill>
        </p:spPr>
        <p:txBody>
          <a:bodyPr wrap="square">
            <a:spAutoFit/>
          </a:bodyPr>
          <a:lstStyle/>
          <a:p>
            <a:pPr algn="just"/>
            <a:r>
              <a:rPr lang="fr-FR" sz="2400" dirty="0" smtClean="0">
                <a:latin typeface="Calibri" pitchFamily="34" charset="0"/>
                <a:cs typeface="Calibri" pitchFamily="34" charset="0"/>
              </a:rPr>
              <a:t>La complexité est toujours reliée à la </a:t>
            </a:r>
            <a:r>
              <a:rPr lang="fr-FR" sz="2400" b="1" dirty="0" smtClean="0">
                <a:solidFill>
                  <a:srgbClr val="FF0000"/>
                </a:solidFill>
                <a:latin typeface="Calibri" pitchFamily="34" charset="0"/>
                <a:cs typeface="Calibri" pitchFamily="34" charset="0"/>
              </a:rPr>
              <a:t>granularité</a:t>
            </a:r>
            <a:r>
              <a:rPr lang="fr-FR" sz="2400" dirty="0" smtClean="0">
                <a:latin typeface="Calibri" pitchFamily="34" charset="0"/>
                <a:cs typeface="Calibri" pitchFamily="34" charset="0"/>
              </a:rPr>
              <a:t> et au </a:t>
            </a:r>
            <a:r>
              <a:rPr lang="fr-FR" sz="2400" b="1" dirty="0" smtClean="0">
                <a:solidFill>
                  <a:srgbClr val="FF0000"/>
                </a:solidFill>
                <a:latin typeface="Calibri" pitchFamily="34" charset="0"/>
                <a:cs typeface="Calibri" pitchFamily="34" charset="0"/>
              </a:rPr>
              <a:t>contexte</a:t>
            </a:r>
            <a:r>
              <a:rPr lang="fr-FR" sz="2400" dirty="0" smtClean="0">
                <a:latin typeface="Calibri" pitchFamily="34" charset="0"/>
                <a:cs typeface="Calibri" pitchFamily="34" charset="0"/>
              </a:rPr>
              <a:t>. Selon Gell-Mann, lors de la définition de la complexité, il est toujours nécessaire de spécifier un niveau de détail qui sera une limite inférieure considérée durant la description du système. </a:t>
            </a:r>
            <a:endParaRPr lang="fr-FR" sz="2400" dirty="0">
              <a:latin typeface="Calibri" pitchFamily="34" charset="0"/>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pic>
        <p:nvPicPr>
          <p:cNvPr id="28675" name="Picture 3"/>
          <p:cNvPicPr>
            <a:picLocks noChangeAspect="1" noChangeArrowheads="1"/>
          </p:cNvPicPr>
          <p:nvPr/>
        </p:nvPicPr>
        <p:blipFill>
          <a:blip r:embed="rId2"/>
          <a:srcRect/>
          <a:stretch>
            <a:fillRect/>
          </a:stretch>
        </p:blipFill>
        <p:spPr bwMode="auto">
          <a:xfrm>
            <a:off x="1571604" y="2071678"/>
            <a:ext cx="5715040" cy="4313238"/>
          </a:xfrm>
          <a:prstGeom prst="rect">
            <a:avLst/>
          </a:prstGeom>
          <a:noFill/>
          <a:ln w="9525">
            <a:noFill/>
            <a:miter lim="800000"/>
            <a:headEnd/>
            <a:tailEnd/>
          </a:ln>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pic>
        <p:nvPicPr>
          <p:cNvPr id="1027" name="Picture 3"/>
          <p:cNvPicPr>
            <a:picLocks noChangeAspect="1" noChangeArrowheads="1"/>
          </p:cNvPicPr>
          <p:nvPr/>
        </p:nvPicPr>
        <p:blipFill>
          <a:blip r:embed="rId2"/>
          <a:srcRect/>
          <a:stretch>
            <a:fillRect/>
          </a:stretch>
        </p:blipFill>
        <p:spPr bwMode="auto">
          <a:xfrm>
            <a:off x="1714480" y="2428868"/>
            <a:ext cx="5572164" cy="3643338"/>
          </a:xfrm>
          <a:prstGeom prst="rect">
            <a:avLst/>
          </a:prstGeom>
          <a:noFill/>
          <a:ln w="9525">
            <a:noFill/>
            <a:miter lim="800000"/>
            <a:headEnd/>
            <a:tailEnd/>
          </a:ln>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pic>
        <p:nvPicPr>
          <p:cNvPr id="26627" name="Picture 3"/>
          <p:cNvPicPr>
            <a:picLocks noChangeAspect="1" noChangeArrowheads="1"/>
          </p:cNvPicPr>
          <p:nvPr/>
        </p:nvPicPr>
        <p:blipFill>
          <a:blip r:embed="rId2"/>
          <a:srcRect/>
          <a:stretch>
            <a:fillRect/>
          </a:stretch>
        </p:blipFill>
        <p:spPr bwMode="auto">
          <a:xfrm>
            <a:off x="1857356" y="2428868"/>
            <a:ext cx="5072098" cy="3786214"/>
          </a:xfrm>
          <a:prstGeom prst="rect">
            <a:avLst/>
          </a:prstGeom>
          <a:noFill/>
          <a:ln w="9525">
            <a:noFill/>
            <a:miter lim="800000"/>
            <a:headEnd/>
            <a:tailEnd/>
          </a:ln>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pic>
        <p:nvPicPr>
          <p:cNvPr id="117762" name="Picture 2"/>
          <p:cNvPicPr>
            <a:picLocks noChangeAspect="1" noChangeArrowheads="1"/>
          </p:cNvPicPr>
          <p:nvPr/>
        </p:nvPicPr>
        <p:blipFill>
          <a:blip r:embed="rId2"/>
          <a:srcRect/>
          <a:stretch>
            <a:fillRect/>
          </a:stretch>
        </p:blipFill>
        <p:spPr bwMode="auto">
          <a:xfrm>
            <a:off x="2571736" y="2000240"/>
            <a:ext cx="3714776" cy="4482497"/>
          </a:xfrm>
          <a:prstGeom prst="rect">
            <a:avLst/>
          </a:prstGeom>
          <a:noFill/>
          <a:ln w="9525">
            <a:noFill/>
            <a:miter lim="800000"/>
            <a:headEnd/>
            <a:tailEnd/>
          </a:ln>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00"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1"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2"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03"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04"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1</a:t>
            </a:r>
            <a:endParaRPr lang="fr-FR" sz="3200" b="0" strike="noStrike" spc="-1">
              <a:latin typeface="Arial"/>
            </a:endParaRPr>
          </a:p>
        </p:txBody>
      </p:sp>
      <p:pic>
        <p:nvPicPr>
          <p:cNvPr id="26626" name="Picture 2" descr="Résultat de recherche d'images pour &quot;tigre&quot;"/>
          <p:cNvPicPr>
            <a:picLocks noChangeAspect="1" noChangeArrowheads="1"/>
          </p:cNvPicPr>
          <p:nvPr/>
        </p:nvPicPr>
        <p:blipFill>
          <a:blip r:embed="rId2"/>
          <a:srcRect/>
          <a:stretch>
            <a:fillRect/>
          </a:stretch>
        </p:blipFill>
        <p:spPr bwMode="auto">
          <a:xfrm>
            <a:off x="1571604" y="2143116"/>
            <a:ext cx="5734050" cy="4295775"/>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16"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17"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18"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19"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20"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granularité</a:t>
            </a:r>
            <a:r>
              <a:rPr lang="fr-FR" sz="3200" b="1" strike="noStrike" spc="-1">
                <a:solidFill>
                  <a:srgbClr val="000000"/>
                </a:solidFill>
                <a:latin typeface="Calibri"/>
                <a:ea typeface="ＭＳ Ｐゴシック"/>
              </a:rPr>
              <a:t>, Exemple 2</a:t>
            </a:r>
            <a:endParaRPr lang="fr-FR" sz="3200" b="0" strike="noStrike" spc="-1">
              <a:latin typeface="Arial"/>
            </a:endParaRPr>
          </a:p>
        </p:txBody>
      </p:sp>
      <p:sp>
        <p:nvSpPr>
          <p:cNvPr id="521" name="CustomShape 7"/>
          <p:cNvSpPr/>
          <p:nvPr/>
        </p:nvSpPr>
        <p:spPr>
          <a:xfrm>
            <a:off x="214200" y="2143080"/>
            <a:ext cx="8286120" cy="7851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Les diagrammes d’UML offrent diverses granularités (considèrent certains détails et ignorent d’autres) </a:t>
            </a:r>
            <a:endParaRPr lang="fr-FR" sz="2000" b="0" strike="noStrike" spc="-1">
              <a:latin typeface="Arial"/>
            </a:endParaRPr>
          </a:p>
        </p:txBody>
      </p:sp>
      <p:sp>
        <p:nvSpPr>
          <p:cNvPr id="522" name="CustomShape 8"/>
          <p:cNvSpPr/>
          <p:nvPr/>
        </p:nvSpPr>
        <p:spPr>
          <a:xfrm>
            <a:off x="285840" y="3357720"/>
            <a:ext cx="8286120" cy="7851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90000"/>
              </a:lnSpc>
              <a:buClr>
                <a:srgbClr val="000000"/>
              </a:buClr>
              <a:buFont typeface="Wingdings" charset="2"/>
              <a:buChar char=""/>
            </a:pPr>
            <a:r>
              <a:rPr lang="fr-FR" sz="2000" b="1" strike="noStrike" spc="-1">
                <a:solidFill>
                  <a:srgbClr val="000000"/>
                </a:solidFill>
                <a:latin typeface="Calibri"/>
                <a:ea typeface="ＭＳ Ｐゴシック"/>
              </a:rPr>
              <a:t>Le diagramme des composants </a:t>
            </a:r>
            <a:r>
              <a:rPr lang="fr-FR" sz="2000" b="0" strike="noStrike" spc="-1">
                <a:solidFill>
                  <a:srgbClr val="000000"/>
                </a:solidFill>
                <a:latin typeface="Calibri"/>
                <a:ea typeface="ＭＳ Ｐゴシック"/>
              </a:rPr>
              <a:t>écarte les détails concernant les objets, leurs attributs, leurs méthodes et leurs interactions avec les autres</a:t>
            </a:r>
            <a:endParaRPr lang="fr-FR" sz="2000" b="0" strike="noStrike" spc="-1">
              <a:latin typeface="Arial"/>
            </a:endParaRPr>
          </a:p>
        </p:txBody>
      </p:sp>
      <p:sp>
        <p:nvSpPr>
          <p:cNvPr id="523" name="CustomShape 9"/>
          <p:cNvSpPr/>
          <p:nvPr/>
        </p:nvSpPr>
        <p:spPr>
          <a:xfrm>
            <a:off x="357120" y="4500720"/>
            <a:ext cx="8286120" cy="785160"/>
          </a:xfrm>
          <a:prstGeom prst="rect">
            <a:avLst/>
          </a:prstGeom>
          <a:solidFill>
            <a:schemeClr val="accent2">
              <a:lumMod val="20000"/>
              <a:lumOff val="8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90000"/>
              </a:lnSpc>
              <a:buClr>
                <a:srgbClr val="000000"/>
              </a:buClr>
              <a:buFont typeface="Wingdings" charset="2"/>
              <a:buChar char=""/>
            </a:pPr>
            <a:r>
              <a:rPr lang="fr-FR" sz="2000" b="0" strike="noStrike" spc="-1">
                <a:solidFill>
                  <a:srgbClr val="000000"/>
                </a:solidFill>
                <a:latin typeface="Calibri"/>
                <a:ea typeface="ＭＳ Ｐゴシック"/>
              </a:rPr>
              <a:t> </a:t>
            </a:r>
            <a:r>
              <a:rPr lang="fr-FR" sz="2000" b="1" strike="noStrike" spc="-1">
                <a:solidFill>
                  <a:srgbClr val="000000"/>
                </a:solidFill>
                <a:latin typeface="Calibri"/>
                <a:ea typeface="ＭＳ Ｐゴシック"/>
              </a:rPr>
              <a:t>Le diagramme de séquence </a:t>
            </a:r>
            <a:r>
              <a:rPr lang="fr-FR" sz="2000" b="0" strike="noStrike" spc="-1">
                <a:solidFill>
                  <a:srgbClr val="000000"/>
                </a:solidFill>
                <a:latin typeface="Calibri"/>
                <a:ea typeface="ＭＳ Ｐゴシック"/>
              </a:rPr>
              <a:t>représente l’interaction des objets mais écarte les attributs des objets et certaines des méthodes non impliquées</a:t>
            </a:r>
            <a:endParaRPr lang="fr-FR" sz="2000" b="0" strike="noStrike" spc="-1">
              <a:latin typeface="Arial"/>
            </a:endParaRPr>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P spid="5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75" name="CustomShape 2"/>
          <p:cNvSpPr/>
          <p:nvPr/>
        </p:nvSpPr>
        <p:spPr>
          <a:xfrm>
            <a:off x="500040" y="292896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Une taille importante: Windows XP </a:t>
            </a:r>
            <a:endParaRPr lang="fr-FR" sz="2000" b="0" strike="noStrike" spc="-1">
              <a:latin typeface="Arial"/>
            </a:endParaRPr>
          </a:p>
        </p:txBody>
      </p:sp>
      <p:sp>
        <p:nvSpPr>
          <p:cNvPr id="176" name="CustomShape 3"/>
          <p:cNvSpPr/>
          <p:nvPr/>
        </p:nvSpPr>
        <p:spPr>
          <a:xfrm>
            <a:off x="500040" y="375768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dirty="0">
                <a:solidFill>
                  <a:srgbClr val="000000"/>
                </a:solidFill>
                <a:latin typeface="Calibri"/>
                <a:ea typeface="ＭＳ Ｐゴシック"/>
              </a:rPr>
              <a:t>Un nombre d’entité très important dont l’interaction est difficile à cerner</a:t>
            </a:r>
            <a:endParaRPr lang="fr-FR" sz="2000" b="0" strike="noStrike" spc="-1" dirty="0">
              <a:latin typeface="Arial"/>
            </a:endParaRPr>
          </a:p>
        </p:txBody>
      </p:sp>
      <p:sp>
        <p:nvSpPr>
          <p:cNvPr id="177" name="CustomShape 4"/>
          <p:cNvSpPr/>
          <p:nvPr/>
        </p:nvSpPr>
        <p:spPr>
          <a:xfrm>
            <a:off x="500040" y="454356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Une qualité moindre</a:t>
            </a:r>
            <a:endParaRPr lang="fr-FR" sz="2000" b="0" strike="noStrike" spc="-1">
              <a:latin typeface="Arial"/>
            </a:endParaRPr>
          </a:p>
        </p:txBody>
      </p:sp>
      <p:sp>
        <p:nvSpPr>
          <p:cNvPr id="178" name="CustomShape 5"/>
          <p:cNvSpPr/>
          <p:nvPr/>
        </p:nvSpPr>
        <p:spPr>
          <a:xfrm>
            <a:off x="285840" y="1484640"/>
            <a:ext cx="7000200" cy="109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pPr>
            <a:endParaRPr lang="fr-FR" sz="1800" b="0" strike="noStrike" spc="-1">
              <a:latin typeface="Arial"/>
            </a:endParaRPr>
          </a:p>
          <a:p>
            <a:pPr marL="4680" indent="-3960">
              <a:lnSpc>
                <a:spcPct val="100000"/>
              </a:lnSpc>
            </a:pPr>
            <a:r>
              <a:rPr lang="fr-FR" sz="1800" b="1" strike="noStrike" spc="-1">
                <a:solidFill>
                  <a:srgbClr val="000000"/>
                </a:solidFill>
                <a:latin typeface="Calibri"/>
                <a:ea typeface="ＭＳ Ｐゴシック"/>
              </a:rPr>
              <a:t>	</a:t>
            </a:r>
            <a:r>
              <a:rPr lang="fr-FR" sz="2400" b="1" strike="noStrike" spc="-1">
                <a:solidFill>
                  <a:srgbClr val="000000"/>
                </a:solidFill>
                <a:latin typeface="Calibri"/>
                <a:ea typeface="ＭＳ Ｐゴシック"/>
              </a:rPr>
              <a:t>Cette </a:t>
            </a:r>
            <a:r>
              <a:rPr lang="fr-FR" sz="2400" b="1" u="sng" strike="noStrike" spc="-1">
                <a:solidFill>
                  <a:srgbClr val="FF0000"/>
                </a:solidFill>
                <a:uFillTx/>
                <a:latin typeface="Calibri"/>
                <a:ea typeface="ＭＳ Ｐゴシック"/>
              </a:rPr>
              <a:t>complexité</a:t>
            </a:r>
            <a:r>
              <a:rPr lang="fr-FR" sz="2400" b="1" strike="noStrike" spc="-1">
                <a:solidFill>
                  <a:srgbClr val="000000"/>
                </a:solidFill>
                <a:latin typeface="Calibri"/>
                <a:ea typeface="ＭＳ Ｐゴシック"/>
              </a:rPr>
              <a:t> se traduit  au niveau </a:t>
            </a:r>
            <a:r>
              <a:rPr lang="fr-FR" sz="2400" b="1" u="sng" strike="noStrike" spc="-1">
                <a:solidFill>
                  <a:srgbClr val="000000"/>
                </a:solidFill>
                <a:uFillTx/>
                <a:latin typeface="Calibri"/>
                <a:ea typeface="ＭＳ Ｐゴシック"/>
              </a:rPr>
              <a:t>logiciel</a:t>
            </a:r>
            <a:r>
              <a:rPr lang="fr-FR" sz="2400" b="1" strike="noStrike" spc="-1">
                <a:solidFill>
                  <a:srgbClr val="000000"/>
                </a:solidFill>
                <a:latin typeface="Calibri"/>
                <a:ea typeface="ＭＳ Ｐゴシック"/>
              </a:rPr>
              <a:t> par:</a:t>
            </a:r>
            <a:endParaRPr lang="fr-FR" sz="2400" b="0" strike="noStrike" spc="-1">
              <a:latin typeface="Arial"/>
            </a:endParaRPr>
          </a:p>
          <a:p>
            <a:pPr marL="4680" indent="-3960">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6">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
        <p:nvSpPr>
          <p:cNvPr id="12" name="Rectangle 11"/>
          <p:cNvSpPr/>
          <p:nvPr/>
        </p:nvSpPr>
        <p:spPr>
          <a:xfrm>
            <a:off x="1142976" y="4611231"/>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granularité</a:t>
            </a:r>
            <a:r>
              <a:rPr lang="fr-FR" sz="2000" b="1" spc="-1" dirty="0" smtClean="0">
                <a:solidFill>
                  <a:srgbClr val="000000"/>
                </a:solidFill>
                <a:latin typeface="Calibri"/>
                <a:ea typeface="ＭＳ Ｐゴシック"/>
              </a:rPr>
              <a:t> considérée</a:t>
            </a:r>
            <a:endParaRPr lang="fr-FR" sz="2000" spc="-1" dirty="0" smtClean="0"/>
          </a:p>
        </p:txBody>
      </p:sp>
      <p:sp>
        <p:nvSpPr>
          <p:cNvPr id="13" name="Rectangle 12"/>
          <p:cNvSpPr/>
          <p:nvPr/>
        </p:nvSpPr>
        <p:spPr>
          <a:xfrm>
            <a:off x="1142976" y="5072074"/>
            <a:ext cx="7668000" cy="400110"/>
          </a:xfrm>
          <a:prstGeom prst="rect">
            <a:avLst/>
          </a:prstGeom>
          <a:solidFill>
            <a:schemeClr val="accent4">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contexte</a:t>
            </a:r>
            <a:r>
              <a:rPr lang="fr-FR" sz="2000" b="1" spc="-1" dirty="0" smtClean="0">
                <a:solidFill>
                  <a:srgbClr val="000000"/>
                </a:solidFill>
                <a:latin typeface="Calibri"/>
                <a:ea typeface="ＭＳ Ｐゴシック"/>
              </a:rPr>
              <a:t> considéré (sous domaine d’intérêt)</a:t>
            </a:r>
            <a:endParaRPr lang="fr-FR" sz="2000" spc="-1" dirty="0" smtClean="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25"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26"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27"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28"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29"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contexte</a:t>
            </a:r>
            <a:r>
              <a:rPr lang="fr-FR" sz="3200" b="1" strike="noStrike" spc="-1">
                <a:solidFill>
                  <a:srgbClr val="000000"/>
                </a:solidFill>
                <a:latin typeface="Calibri"/>
                <a:ea typeface="ＭＳ Ｐゴシック"/>
              </a:rPr>
              <a:t>, Exemple 1</a:t>
            </a:r>
            <a:endParaRPr lang="fr-FR" sz="3200" b="0" strike="noStrike" spc="-1">
              <a:latin typeface="Arial"/>
            </a:endParaRPr>
          </a:p>
        </p:txBody>
      </p:sp>
      <p:sp>
        <p:nvSpPr>
          <p:cNvPr id="530" name="CustomShape 7"/>
          <p:cNvSpPr/>
          <p:nvPr/>
        </p:nvSpPr>
        <p:spPr>
          <a:xfrm>
            <a:off x="214200" y="1928880"/>
            <a:ext cx="8286120" cy="428040"/>
          </a:xfrm>
          <a:prstGeom prst="rect">
            <a:avLst/>
          </a:prstGeom>
          <a:solidFill>
            <a:schemeClr val="accent2">
              <a:lumMod val="40000"/>
              <a:lumOff val="60000"/>
              <a:alpha val="3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Analogie de Gell-Mann  Un système </a:t>
            </a:r>
            <a:r>
              <a:rPr lang="fr-FR" sz="2000" b="1" strike="noStrike" spc="-1">
                <a:solidFill>
                  <a:srgbClr val="000000"/>
                </a:solidFill>
                <a:latin typeface="Wingdings"/>
                <a:ea typeface="ＭＳ Ｐゴシック"/>
              </a:rPr>
              <a:t></a:t>
            </a:r>
            <a:r>
              <a:rPr lang="fr-FR" sz="2000" b="1" strike="noStrike" spc="-1">
                <a:solidFill>
                  <a:srgbClr val="000000"/>
                </a:solidFill>
                <a:latin typeface="Calibri"/>
                <a:ea typeface="ＭＳ Ｐゴシック"/>
              </a:rPr>
              <a:t> Une photographie</a:t>
            </a:r>
            <a:endParaRPr lang="fr-FR" sz="2000" b="0" strike="noStrike" spc="-1">
              <a:latin typeface="Arial"/>
            </a:endParaRPr>
          </a:p>
        </p:txBody>
      </p:sp>
      <p:sp>
        <p:nvSpPr>
          <p:cNvPr id="531" name="CustomShape 8"/>
          <p:cNvSpPr/>
          <p:nvPr/>
        </p:nvSpPr>
        <p:spPr>
          <a:xfrm>
            <a:off x="214200" y="2714760"/>
            <a:ext cx="8214480" cy="4190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0" strike="noStrike" spc="-1" dirty="0">
                <a:solidFill>
                  <a:srgbClr val="000000"/>
                </a:solidFill>
                <a:latin typeface="Calibri"/>
                <a:ea typeface="ＭＳ Ｐゴシック"/>
              </a:rPr>
              <a:t>On peut s’intéresser à différents contextes :</a:t>
            </a:r>
            <a:endParaRPr lang="fr-FR" sz="2400" b="0" strike="noStrike" spc="-1" dirty="0">
              <a:latin typeface="Arial"/>
            </a:endParaRPr>
          </a:p>
        </p:txBody>
      </p:sp>
      <p:sp>
        <p:nvSpPr>
          <p:cNvPr id="532" name="CustomShape 9"/>
          <p:cNvSpPr/>
          <p:nvPr/>
        </p:nvSpPr>
        <p:spPr>
          <a:xfrm>
            <a:off x="1357200" y="3286080"/>
            <a:ext cx="6479280" cy="4190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1" strike="noStrike" spc="-1">
                <a:solidFill>
                  <a:srgbClr val="000000"/>
                </a:solidFill>
                <a:latin typeface="Calibri"/>
                <a:ea typeface="ＭＳ Ｐゴシック"/>
              </a:rPr>
              <a:t>La </a:t>
            </a:r>
            <a:r>
              <a:rPr lang="fr-FR" sz="2000" b="1" strike="noStrike" spc="-1">
                <a:solidFill>
                  <a:srgbClr val="000000"/>
                </a:solidFill>
                <a:latin typeface="Calibri"/>
                <a:ea typeface="ＭＳ Ｐゴシック"/>
              </a:rPr>
              <a:t>comparaison</a:t>
            </a:r>
            <a:r>
              <a:rPr lang="fr-FR" sz="2400" b="1" strike="noStrike" spc="-1">
                <a:solidFill>
                  <a:srgbClr val="000000"/>
                </a:solidFill>
                <a:latin typeface="Calibri"/>
                <a:ea typeface="ＭＳ Ｐゴシック"/>
              </a:rPr>
              <a:t> </a:t>
            </a:r>
            <a:r>
              <a:rPr lang="fr-FR" sz="2000" b="1" strike="noStrike" spc="-1">
                <a:solidFill>
                  <a:srgbClr val="000000"/>
                </a:solidFill>
                <a:latin typeface="Calibri"/>
                <a:ea typeface="ＭＳ Ｐゴシック"/>
              </a:rPr>
              <a:t>de photographies</a:t>
            </a:r>
            <a:endParaRPr lang="fr-FR" sz="2000" b="0" strike="noStrike" spc="-1">
              <a:latin typeface="Arial"/>
            </a:endParaRPr>
          </a:p>
        </p:txBody>
      </p:sp>
      <p:sp>
        <p:nvSpPr>
          <p:cNvPr id="533" name="CustomShape 10"/>
          <p:cNvSpPr/>
          <p:nvPr/>
        </p:nvSpPr>
        <p:spPr>
          <a:xfrm>
            <a:off x="1357200" y="385776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 Trucage d’une photographie</a:t>
            </a:r>
            <a:endParaRPr lang="fr-FR" sz="2000" b="0" strike="noStrike" spc="-1">
              <a:latin typeface="Arial"/>
            </a:endParaRPr>
          </a:p>
        </p:txBody>
      </p:sp>
      <p:sp>
        <p:nvSpPr>
          <p:cNvPr id="534" name="CustomShape 11"/>
          <p:cNvSpPr/>
          <p:nvPr/>
        </p:nvSpPr>
        <p:spPr>
          <a:xfrm>
            <a:off x="1357200" y="435780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Étude des couleurs et leur répartition(impression)</a:t>
            </a:r>
            <a:endParaRPr lang="fr-FR" sz="2000" b="0" strike="noStrike" spc="-1">
              <a:latin typeface="Arial"/>
            </a:endParaRPr>
          </a:p>
        </p:txBody>
      </p:sp>
      <p:sp>
        <p:nvSpPr>
          <p:cNvPr id="535" name="CustomShape 12"/>
          <p:cNvSpPr/>
          <p:nvPr/>
        </p:nvSpPr>
        <p:spPr>
          <a:xfrm>
            <a:off x="1357200" y="492912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Message que la photographie véhicule</a:t>
            </a:r>
            <a:endParaRPr lang="fr-FR" sz="2000" b="0" strike="noStrike" spc="-1">
              <a:latin typeface="Arial"/>
            </a:endParaRPr>
          </a:p>
        </p:txBody>
      </p:sp>
      <p:sp>
        <p:nvSpPr>
          <p:cNvPr id="536" name="CustomShape 13"/>
          <p:cNvSpPr/>
          <p:nvPr/>
        </p:nvSpPr>
        <p:spPr>
          <a:xfrm>
            <a:off x="1357200" y="550080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La compression de l’image (trouver des patterns)</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39"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40"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41"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42"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43" name="CustomShape 6"/>
          <p:cNvSpPr/>
          <p:nvPr/>
        </p:nvSpPr>
        <p:spPr>
          <a:xfrm>
            <a:off x="142920" y="1285920"/>
            <a:ext cx="864324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Complexité et </a:t>
            </a:r>
            <a:r>
              <a:rPr lang="fr-FR" sz="3200" b="1" strike="noStrike" spc="-1">
                <a:solidFill>
                  <a:srgbClr val="C00000"/>
                </a:solidFill>
                <a:latin typeface="Calibri"/>
                <a:ea typeface="ＭＳ Ｐゴシック"/>
              </a:rPr>
              <a:t>contexte</a:t>
            </a:r>
            <a:r>
              <a:rPr lang="fr-FR" sz="3200" b="1" strike="noStrike" spc="-1">
                <a:solidFill>
                  <a:srgbClr val="000000"/>
                </a:solidFill>
                <a:latin typeface="Calibri"/>
                <a:ea typeface="ＭＳ Ｐゴシック"/>
              </a:rPr>
              <a:t>, Exemple 2</a:t>
            </a:r>
            <a:endParaRPr lang="fr-FR" sz="3200" b="0" strike="noStrike" spc="-1">
              <a:latin typeface="Arial"/>
            </a:endParaRPr>
          </a:p>
        </p:txBody>
      </p:sp>
      <p:sp>
        <p:nvSpPr>
          <p:cNvPr id="544" name="CustomShape 7"/>
          <p:cNvSpPr/>
          <p:nvPr/>
        </p:nvSpPr>
        <p:spPr>
          <a:xfrm>
            <a:off x="214200" y="2100240"/>
            <a:ext cx="8571960" cy="74808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400" b="0" strike="noStrike" spc="-1">
                <a:solidFill>
                  <a:srgbClr val="000000"/>
                </a:solidFill>
                <a:latin typeface="Calibri"/>
                <a:ea typeface="ＭＳ Ｐゴシック"/>
              </a:rPr>
              <a:t>Lors de la </a:t>
            </a:r>
            <a:r>
              <a:rPr lang="fr-FR" sz="2400" b="1" strike="noStrike" spc="-1">
                <a:solidFill>
                  <a:srgbClr val="000000"/>
                </a:solidFill>
                <a:latin typeface="Calibri"/>
                <a:ea typeface="ＭＳ Ｐゴシック"/>
              </a:rPr>
              <a:t>construction d’un système logiciel</a:t>
            </a:r>
            <a:r>
              <a:rPr lang="fr-FR" sz="2400" b="0" strike="noStrike" spc="-1">
                <a:solidFill>
                  <a:srgbClr val="000000"/>
                </a:solidFill>
                <a:latin typeface="Calibri"/>
                <a:ea typeface="ＭＳ Ｐゴシック"/>
              </a:rPr>
              <a:t>, on peut s’intéresser à différents contextes :</a:t>
            </a:r>
            <a:endParaRPr lang="fr-FR" sz="2400" b="0" strike="noStrike" spc="-1">
              <a:latin typeface="Arial"/>
            </a:endParaRPr>
          </a:p>
        </p:txBody>
      </p:sp>
      <p:sp>
        <p:nvSpPr>
          <p:cNvPr id="545" name="CustomShape 8"/>
          <p:cNvSpPr/>
          <p:nvPr/>
        </p:nvSpPr>
        <p:spPr>
          <a:xfrm>
            <a:off x="1357200" y="328608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dirty="0">
                <a:solidFill>
                  <a:srgbClr val="000000"/>
                </a:solidFill>
                <a:latin typeface="Calibri"/>
                <a:ea typeface="ＭＳ Ｐゴシック"/>
              </a:rPr>
              <a:t>Déploiement des composants</a:t>
            </a:r>
            <a:endParaRPr lang="fr-FR" sz="2000" b="0" strike="noStrike" spc="-1" dirty="0">
              <a:latin typeface="Arial"/>
            </a:endParaRPr>
          </a:p>
        </p:txBody>
      </p:sp>
      <p:sp>
        <p:nvSpPr>
          <p:cNvPr id="546" name="CustomShape 9"/>
          <p:cNvSpPr/>
          <p:nvPr/>
        </p:nvSpPr>
        <p:spPr>
          <a:xfrm>
            <a:off x="1357200" y="385776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 Ordre de développement des modules</a:t>
            </a:r>
            <a:endParaRPr lang="fr-FR" sz="2000" b="0" strike="noStrike" spc="-1">
              <a:latin typeface="Arial"/>
            </a:endParaRPr>
          </a:p>
        </p:txBody>
      </p:sp>
      <p:sp>
        <p:nvSpPr>
          <p:cNvPr id="547" name="CustomShape 10"/>
          <p:cNvSpPr/>
          <p:nvPr/>
        </p:nvSpPr>
        <p:spPr>
          <a:xfrm>
            <a:off x="1357200" y="435780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Assignation des tâches aux développeurs</a:t>
            </a:r>
            <a:endParaRPr lang="fr-FR" sz="2000" b="0" strike="noStrike" spc="-1">
              <a:latin typeface="Arial"/>
            </a:endParaRPr>
          </a:p>
        </p:txBody>
      </p:sp>
      <p:sp>
        <p:nvSpPr>
          <p:cNvPr id="548" name="CustomShape 11"/>
          <p:cNvSpPr/>
          <p:nvPr/>
        </p:nvSpPr>
        <p:spPr>
          <a:xfrm>
            <a:off x="1357200" y="492912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Évaluation de l’effort nécessaire à la réalisation des tâches</a:t>
            </a:r>
            <a:endParaRPr lang="fr-FR" sz="2000" b="0" strike="noStrike" spc="-1">
              <a:latin typeface="Arial"/>
            </a:endParaRPr>
          </a:p>
        </p:txBody>
      </p:sp>
      <p:sp>
        <p:nvSpPr>
          <p:cNvPr id="549" name="CustomShape 12"/>
          <p:cNvSpPr/>
          <p:nvPr/>
        </p:nvSpPr>
        <p:spPr>
          <a:xfrm>
            <a:off x="1357200" y="5500800"/>
            <a:ext cx="6479280" cy="3643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2000" b="1" strike="noStrike" spc="-1">
                <a:solidFill>
                  <a:srgbClr val="000000"/>
                </a:solidFill>
                <a:latin typeface="Calibri"/>
                <a:ea typeface="ＭＳ Ｐゴシック"/>
              </a:rPr>
              <a:t>Facilité de l’évolution</a:t>
            </a:r>
            <a:endParaRPr lang="fr-FR" sz="2000" b="0" strike="noStrike" spc="-1">
              <a:latin typeface="Arial"/>
            </a:endParaRPr>
          </a:p>
        </p:txBody>
      </p:sp>
      <p:sp>
        <p:nvSpPr>
          <p:cNvPr id="550" name="CustomShape 13"/>
          <p:cNvSpPr/>
          <p:nvPr/>
        </p:nvSpPr>
        <p:spPr>
          <a:xfrm>
            <a:off x="1357200" y="6000840"/>
            <a:ext cx="6479280" cy="3949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Certains qualités de service,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6">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
        <p:nvSpPr>
          <p:cNvPr id="12" name="Rectangle 11"/>
          <p:cNvSpPr/>
          <p:nvPr/>
        </p:nvSpPr>
        <p:spPr>
          <a:xfrm>
            <a:off x="1142976" y="4611231"/>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granularité</a:t>
            </a:r>
            <a:r>
              <a:rPr lang="fr-FR" sz="2000" b="1" spc="-1" dirty="0" smtClean="0">
                <a:solidFill>
                  <a:srgbClr val="000000"/>
                </a:solidFill>
                <a:latin typeface="Calibri"/>
                <a:ea typeface="ＭＳ Ｐゴシック"/>
              </a:rPr>
              <a:t> considérée</a:t>
            </a:r>
            <a:endParaRPr lang="fr-FR" sz="2000" spc="-1" dirty="0" smtClean="0"/>
          </a:p>
        </p:txBody>
      </p:sp>
      <p:sp>
        <p:nvSpPr>
          <p:cNvPr id="13" name="Rectangle 12"/>
          <p:cNvSpPr/>
          <p:nvPr/>
        </p:nvSpPr>
        <p:spPr>
          <a:xfrm>
            <a:off x="1142976" y="5072074"/>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contexte</a:t>
            </a:r>
            <a:r>
              <a:rPr lang="fr-FR" sz="2000" b="1" spc="-1" dirty="0" smtClean="0">
                <a:solidFill>
                  <a:srgbClr val="000000"/>
                </a:solidFill>
                <a:latin typeface="Calibri"/>
                <a:ea typeface="ＭＳ Ｐゴシック"/>
              </a:rPr>
              <a:t> considéré (sous domaine d’intérêt</a:t>
            </a:r>
            <a:endParaRPr lang="fr-FR" sz="2000" spc="-1" dirty="0" smtClean="0"/>
          </a:p>
        </p:txBody>
      </p:sp>
      <p:sp>
        <p:nvSpPr>
          <p:cNvPr id="14" name="Rectangle 13"/>
          <p:cNvSpPr/>
          <p:nvPr/>
        </p:nvSpPr>
        <p:spPr>
          <a:xfrm>
            <a:off x="1142976" y="5572140"/>
            <a:ext cx="7668000" cy="400110"/>
          </a:xfrm>
          <a:prstGeom prst="rect">
            <a:avLst/>
          </a:prstGeom>
          <a:solidFill>
            <a:schemeClr val="accent4">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compréhension du domaine d’intérêt</a:t>
            </a:r>
            <a:r>
              <a:rPr lang="fr-FR" sz="2000" b="1" spc="-1" dirty="0" smtClean="0">
                <a:solidFill>
                  <a:srgbClr val="000000"/>
                </a:solidFill>
                <a:latin typeface="Calibri"/>
                <a:ea typeface="ＭＳ Ｐゴシック"/>
              </a:rPr>
              <a:t> (connaissances métiers)</a:t>
            </a:r>
            <a:endParaRPr lang="fr-FR" sz="2000" spc="-1" dirty="0" smtClean="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6">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
        <p:nvSpPr>
          <p:cNvPr id="12" name="Rectangle 11"/>
          <p:cNvSpPr/>
          <p:nvPr/>
        </p:nvSpPr>
        <p:spPr>
          <a:xfrm>
            <a:off x="1142976" y="4611231"/>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granularité</a:t>
            </a:r>
            <a:r>
              <a:rPr lang="fr-FR" sz="2000" b="1" spc="-1" dirty="0" smtClean="0">
                <a:solidFill>
                  <a:srgbClr val="000000"/>
                </a:solidFill>
                <a:latin typeface="Calibri"/>
                <a:ea typeface="ＭＳ Ｐゴシック"/>
              </a:rPr>
              <a:t> considérée</a:t>
            </a:r>
            <a:endParaRPr lang="fr-FR" sz="2000" spc="-1" dirty="0" smtClean="0"/>
          </a:p>
        </p:txBody>
      </p:sp>
      <p:sp>
        <p:nvSpPr>
          <p:cNvPr id="13" name="Rectangle 12"/>
          <p:cNvSpPr/>
          <p:nvPr/>
        </p:nvSpPr>
        <p:spPr>
          <a:xfrm>
            <a:off x="1142976" y="5072074"/>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contexte</a:t>
            </a:r>
            <a:r>
              <a:rPr lang="fr-FR" sz="2000" b="1" spc="-1" dirty="0" smtClean="0">
                <a:solidFill>
                  <a:srgbClr val="000000"/>
                </a:solidFill>
                <a:latin typeface="Calibri"/>
                <a:ea typeface="ＭＳ Ｐゴシック"/>
              </a:rPr>
              <a:t> considéré (sous domaine d’intérêt</a:t>
            </a:r>
            <a:endParaRPr lang="fr-FR" sz="2000" spc="-1" dirty="0" smtClean="0"/>
          </a:p>
        </p:txBody>
      </p:sp>
      <p:sp>
        <p:nvSpPr>
          <p:cNvPr id="14" name="Rectangle 13"/>
          <p:cNvSpPr/>
          <p:nvPr/>
        </p:nvSpPr>
        <p:spPr>
          <a:xfrm>
            <a:off x="1142976" y="5572140"/>
            <a:ext cx="7668000" cy="400110"/>
          </a:xfrm>
          <a:prstGeom prst="rect">
            <a:avLst/>
          </a:prstGeom>
          <a:solidFill>
            <a:schemeClr val="accent4">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compréhension du domaine d’intérêt</a:t>
            </a:r>
            <a:r>
              <a:rPr lang="fr-FR" sz="2000" b="1" spc="-1" dirty="0" smtClean="0">
                <a:solidFill>
                  <a:srgbClr val="000000"/>
                </a:solidFill>
                <a:latin typeface="Calibri"/>
                <a:ea typeface="ＭＳ Ｐゴシック"/>
              </a:rPr>
              <a:t> (connaissances métiers)</a:t>
            </a:r>
            <a:endParaRPr lang="fr-FR" sz="2000" spc="-1" dirty="0" smtClean="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52"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53"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54"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55"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56" name="CustomShape 6"/>
          <p:cNvSpPr/>
          <p:nvPr/>
        </p:nvSpPr>
        <p:spPr>
          <a:xfrm>
            <a:off x="142920" y="1285920"/>
            <a:ext cx="9000360" cy="4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800" b="1" strike="noStrike" spc="-1">
                <a:solidFill>
                  <a:srgbClr val="000000"/>
                </a:solidFill>
                <a:latin typeface="Calibri"/>
                <a:ea typeface="ＭＳ Ｐゴシック"/>
              </a:rPr>
              <a:t>Complexité et </a:t>
            </a:r>
            <a:r>
              <a:rPr lang="fr-FR" sz="2800" b="1" strike="noStrike" spc="-1">
                <a:solidFill>
                  <a:srgbClr val="C00000"/>
                </a:solidFill>
                <a:latin typeface="Calibri"/>
                <a:ea typeface="ＭＳ Ｐゴシック"/>
              </a:rPr>
              <a:t>compréhension du domaine</a:t>
            </a:r>
            <a:r>
              <a:rPr lang="fr-FR" sz="2400" b="1" strike="noStrike" spc="-1">
                <a:solidFill>
                  <a:srgbClr val="000000"/>
                </a:solidFill>
                <a:latin typeface="Calibri"/>
                <a:ea typeface="ＭＳ Ｐゴシック"/>
              </a:rPr>
              <a:t>, Exemple</a:t>
            </a:r>
            <a:endParaRPr lang="fr-FR" sz="2400" b="0" strike="noStrike" spc="-1">
              <a:latin typeface="Arial"/>
            </a:endParaRPr>
          </a:p>
        </p:txBody>
      </p:sp>
      <p:sp>
        <p:nvSpPr>
          <p:cNvPr id="557" name="CustomShape 7"/>
          <p:cNvSpPr/>
          <p:nvPr/>
        </p:nvSpPr>
        <p:spPr>
          <a:xfrm>
            <a:off x="214200" y="2100240"/>
            <a:ext cx="8571960" cy="6746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0" strike="noStrike" spc="-1" dirty="0">
                <a:solidFill>
                  <a:srgbClr val="000000"/>
                </a:solidFill>
                <a:latin typeface="Calibri"/>
                <a:ea typeface="ＭＳ Ｐゴシック"/>
              </a:rPr>
              <a:t>La matrice suivante décrit les dépendances entre quatre systèmes d’exploitation et une plateforme matérielle</a:t>
            </a:r>
            <a:endParaRPr lang="fr-FR" sz="2400" b="0" strike="noStrike" spc="-1" dirty="0">
              <a:latin typeface="Arial"/>
            </a:endParaRPr>
          </a:p>
        </p:txBody>
      </p:sp>
      <p:graphicFrame>
        <p:nvGraphicFramePr>
          <p:cNvPr id="558" name="Table 8"/>
          <p:cNvGraphicFramePr/>
          <p:nvPr/>
        </p:nvGraphicFramePr>
        <p:xfrm>
          <a:off x="771480" y="3068640"/>
          <a:ext cx="3368160" cy="2151000"/>
        </p:xfrm>
        <a:graphic>
          <a:graphicData uri="http://schemas.openxmlformats.org/drawingml/2006/table">
            <a:tbl>
              <a:tblPr/>
              <a:tblGrid>
                <a:gridCol w="588960"/>
                <a:gridCol w="615600"/>
                <a:gridCol w="561960"/>
                <a:gridCol w="561960"/>
                <a:gridCol w="477720"/>
                <a:gridCol w="561960"/>
              </a:tblGrid>
              <a:tr h="320400">
                <a:tc>
                  <a:txBody>
                    <a:bodyPr/>
                    <a:lstStyle/>
                    <a:p>
                      <a:pPr algn="ctr">
                        <a:lnSpc>
                          <a:spcPct val="80000"/>
                        </a:lnSpc>
                      </a:pPr>
                      <a:r>
                        <a:rPr lang="fr-FR" sz="1800" b="0" strike="noStrike" spc="-1">
                          <a:solidFill>
                            <a:srgbClr val="02354E"/>
                          </a:solidFill>
                          <a:latin typeface="Tahoma"/>
                        </a:rPr>
                        <a:t>SE4</a:t>
                      </a:r>
                      <a:endParaRPr lang="fr-FR" sz="18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SE3</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SE2</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SE1</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PM</a:t>
                      </a:r>
                      <a:endParaRPr lang="fr-FR" sz="18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endParaRPr lang="fr-FR"/>
                    </a:p>
                  </a:txBody>
                  <a:tcPr marL="54000" marR="54000">
                    <a:lnL w="28080">
                      <a:solidFill>
                        <a:srgbClr val="990033"/>
                      </a:solidFill>
                    </a:lnL>
                    <a:lnB w="28080">
                      <a:solidFill>
                        <a:srgbClr val="990033"/>
                      </a:solidFill>
                    </a:lnB>
                    <a:noFill/>
                  </a:tcPr>
                </a:tc>
              </a:tr>
              <a:tr h="322200">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2808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E6B9B8"/>
                    </a:solid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800" b="0" strike="noStrike" spc="-1">
                          <a:solidFill>
                            <a:srgbClr val="02354E"/>
                          </a:solidFill>
                          <a:latin typeface="Tahoma"/>
                        </a:rPr>
                        <a:t>PM</a:t>
                      </a:r>
                      <a:endParaRPr lang="fr-FR" sz="18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2040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800" b="0" strike="noStrike" spc="-1">
                          <a:solidFill>
                            <a:srgbClr val="02354E"/>
                          </a:solidFill>
                          <a:latin typeface="Tahoma"/>
                        </a:rPr>
                        <a:t>SE1</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2040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800" b="0" strike="noStrike" spc="-1">
                          <a:solidFill>
                            <a:srgbClr val="02354E"/>
                          </a:solidFill>
                          <a:latin typeface="Tahoma"/>
                        </a:rPr>
                        <a:t>SE2</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2220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800" b="0" strike="noStrike" spc="-1">
                          <a:solidFill>
                            <a:srgbClr val="02354E"/>
                          </a:solidFill>
                          <a:latin typeface="Tahoma"/>
                        </a:rPr>
                        <a:t>SE3</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20760">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800" b="0" strike="noStrike" spc="-1">
                          <a:solidFill>
                            <a:srgbClr val="02354E"/>
                          </a:solidFill>
                          <a:latin typeface="Tahoma"/>
                        </a:rPr>
                        <a:t>SE4</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559" name="CustomShape 9"/>
          <p:cNvSpPr/>
          <p:nvPr/>
        </p:nvSpPr>
        <p:spPr>
          <a:xfrm>
            <a:off x="4572000" y="3284640"/>
            <a:ext cx="4031640" cy="1004040"/>
          </a:xfrm>
          <a:prstGeom prst="rect">
            <a:avLst/>
          </a:prstGeom>
          <a:solidFill>
            <a:schemeClr val="accent2">
              <a:lumMod val="40000"/>
              <a:lumOff val="6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spcBef>
                <a:spcPts val="1001"/>
              </a:spcBef>
              <a:buClr>
                <a:srgbClr val="0066FF"/>
              </a:buClr>
              <a:buSzPct val="130000"/>
              <a:buFont typeface="Arial Rounded MT Bold"/>
              <a:buChar char="◊"/>
            </a:pPr>
            <a:r>
              <a:rPr lang="fr-FR" sz="2000" b="0" strike="noStrike" spc="-1">
                <a:solidFill>
                  <a:srgbClr val="000000"/>
                </a:solidFill>
                <a:latin typeface="Arial Rounded MT Bold"/>
                <a:ea typeface="ＭＳ Ｐゴシック"/>
              </a:rPr>
              <a:t>   Tous les systèmes dépendent de la plateforme PM</a:t>
            </a:r>
            <a:endParaRPr lang="fr-FR" sz="2000" b="0" strike="noStrike" spc="-1">
              <a:latin typeface="Arial"/>
            </a:endParaRPr>
          </a:p>
        </p:txBody>
      </p:sp>
      <p:sp>
        <p:nvSpPr>
          <p:cNvPr id="560" name="CustomShape 10"/>
          <p:cNvSpPr/>
          <p:nvPr/>
        </p:nvSpPr>
        <p:spPr>
          <a:xfrm>
            <a:off x="4572000" y="4443672"/>
            <a:ext cx="4031640" cy="699840"/>
          </a:xfrm>
          <a:prstGeom prst="rect">
            <a:avLst/>
          </a:prstGeom>
          <a:solidFill>
            <a:schemeClr val="accent2">
              <a:lumMod val="60000"/>
              <a:lumOff val="4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spcBef>
                <a:spcPts val="1001"/>
              </a:spcBef>
              <a:buClr>
                <a:srgbClr val="0066FF"/>
              </a:buClr>
              <a:buSzPct val="130000"/>
              <a:buFont typeface="Arial Rounded MT Bold"/>
              <a:buChar char="◊"/>
            </a:pPr>
            <a:r>
              <a:rPr lang="fr-FR" sz="2000" b="0" strike="noStrike" spc="-1">
                <a:solidFill>
                  <a:srgbClr val="000000"/>
                </a:solidFill>
                <a:latin typeface="Arial Rounded MT Bold"/>
                <a:ea typeface="ＭＳ Ｐゴシック"/>
              </a:rPr>
              <a:t>  Aucun système ne dépend de l’autre</a:t>
            </a:r>
            <a:endParaRPr lang="fr-FR" sz="2000" b="0" strike="noStrike" spc="-1">
              <a:latin typeface="Arial"/>
            </a:endParaRPr>
          </a:p>
        </p:txBody>
      </p:sp>
      <p:sp>
        <p:nvSpPr>
          <p:cNvPr id="561" name="CustomShape 11"/>
          <p:cNvSpPr/>
          <p:nvPr/>
        </p:nvSpPr>
        <p:spPr>
          <a:xfrm>
            <a:off x="468360" y="5391000"/>
            <a:ext cx="8279640" cy="775440"/>
          </a:xfrm>
          <a:prstGeom prst="roundRect">
            <a:avLst>
              <a:gd name="adj" fmla="val 16667"/>
            </a:avLst>
          </a:prstGeom>
          <a:solidFill>
            <a:schemeClr val="accent6">
              <a:alpha val="59999"/>
            </a:schemeClr>
          </a:solidFill>
          <a:ln w="9360" cap="rnd">
            <a:solidFill>
              <a:schemeClr val="tx1"/>
            </a:solidFill>
            <a:custDash>
              <a:ds d="600000" sp="500000"/>
            </a:custDash>
            <a:miter/>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1001"/>
              </a:spcBef>
            </a:pPr>
            <a:r>
              <a:rPr lang="fr-FR" sz="2000" b="1" strike="noStrike" spc="-1">
                <a:solidFill>
                  <a:srgbClr val="FF0000"/>
                </a:solidFill>
                <a:latin typeface="Calibri"/>
                <a:ea typeface="ＭＳ Ｐゴシック"/>
              </a:rPr>
              <a:t>Nouvelle information</a:t>
            </a:r>
            <a:r>
              <a:rPr lang="fr-FR" sz="2000" b="1"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Les concepteurs de SE1 coopèrent étroitement avec ceux de la plateforme PM (influences mutuelles)</a:t>
            </a:r>
            <a:endParaRPr lang="fr-FR"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additive="repl">
                                        <p:cTn id="7" dur="2000"/>
                                        <p:tgtEl>
                                          <p:spTgt spid="5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fill="hold" nodeType="clickEffect">
                                  <p:stCondLst>
                                    <p:cond delay="0"/>
                                  </p:stCondLst>
                                  <p:childTnLst>
                                    <p:set>
                                      <p:cBhvr>
                                        <p:cTn id="11" dur="1" fill="hold">
                                          <p:stCondLst>
                                            <p:cond delay="0"/>
                                          </p:stCondLst>
                                        </p:cTn>
                                        <p:tgtEl>
                                          <p:spTgt spid="559"/>
                                        </p:tgtEl>
                                        <p:attrNameLst>
                                          <p:attrName>style.visibility</p:attrName>
                                        </p:attrNameLst>
                                      </p:cBhvr>
                                      <p:to>
                                        <p:strVal val="visible"/>
                                      </p:to>
                                    </p:set>
                                    <p:anim calcmode="lin" valueType="str">
                                      <p:cBhvr additive="repl">
                                        <p:cTn id="12" dur="500" fill="hold"/>
                                        <p:tgtEl>
                                          <p:spTgt spid="559"/>
                                        </p:tgtEl>
                                      </p:cBhvr>
                                      <p:tavLst>
                                        <p:tav tm="100000">
                                          <p:val>
                                            <p:strVal val="width"/>
                                          </p:val>
                                        </p:tav>
                                      </p:tavLst>
                                    </p:anim>
                                    <p:anim calcmode="lin" valueType="str">
                                      <p:cBhvr additive="repl">
                                        <p:cTn id="13" dur="500" fill="hold"/>
                                        <p:tgtEl>
                                          <p:spTgt spid="559"/>
                                        </p:tgtEl>
                                      </p:cBhvr>
                                      <p:tavLst>
                                        <p:tav tm="100000">
                                          <p:val>
                                            <p:strVal val="height"/>
                                          </p:val>
                                        </p:tav>
                                      </p:tavLst>
                                    </p:anim>
                                    <p:animEffect transition="in" filter="fade">
                                      <p:cBhvr additive="repl">
                                        <p:cTn id="14" dur="500"/>
                                        <p:tgtEl>
                                          <p:spTgt spid="5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fill="hold" nodeType="clickEffect">
                                  <p:stCondLst>
                                    <p:cond delay="0"/>
                                  </p:stCondLst>
                                  <p:childTnLst>
                                    <p:set>
                                      <p:cBhvr>
                                        <p:cTn id="18" dur="1" fill="hold">
                                          <p:stCondLst>
                                            <p:cond delay="0"/>
                                          </p:stCondLst>
                                        </p:cTn>
                                        <p:tgtEl>
                                          <p:spTgt spid="560"/>
                                        </p:tgtEl>
                                        <p:attrNameLst>
                                          <p:attrName>style.visibility</p:attrName>
                                        </p:attrNameLst>
                                      </p:cBhvr>
                                      <p:to>
                                        <p:strVal val="visible"/>
                                      </p:to>
                                    </p:set>
                                    <p:anim calcmode="lin" valueType="str">
                                      <p:cBhvr additive="repl">
                                        <p:cTn id="19" dur="500" fill="hold"/>
                                        <p:tgtEl>
                                          <p:spTgt spid="560"/>
                                        </p:tgtEl>
                                      </p:cBhvr>
                                      <p:tavLst>
                                        <p:tav tm="100000">
                                          <p:val>
                                            <p:strVal val="width"/>
                                          </p:val>
                                        </p:tav>
                                      </p:tavLst>
                                    </p:anim>
                                    <p:anim calcmode="lin" valueType="str">
                                      <p:cBhvr additive="repl">
                                        <p:cTn id="20" dur="500" fill="hold"/>
                                        <p:tgtEl>
                                          <p:spTgt spid="560"/>
                                        </p:tgtEl>
                                      </p:cBhvr>
                                      <p:tavLst>
                                        <p:tav tm="100000">
                                          <p:val>
                                            <p:strVal val="height"/>
                                          </p:val>
                                        </p:tav>
                                      </p:tavLst>
                                    </p:anim>
                                    <p:animEffect transition="in" filter="fade">
                                      <p:cBhvr additive="repl">
                                        <p:cTn id="21" dur="500"/>
                                        <p:tgtEl>
                                          <p:spTgt spid="56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fill="hold" nodeType="clickEffect">
                                  <p:stCondLst>
                                    <p:cond delay="0"/>
                                  </p:stCondLst>
                                  <p:childTnLst>
                                    <p:set>
                                      <p:cBhvr>
                                        <p:cTn id="25" dur="1" fill="hold">
                                          <p:stCondLst>
                                            <p:cond delay="0"/>
                                          </p:stCondLst>
                                        </p:cTn>
                                        <p:tgtEl>
                                          <p:spTgt spid="561"/>
                                        </p:tgtEl>
                                        <p:attrNameLst>
                                          <p:attrName>style.visibility</p:attrName>
                                        </p:attrNameLst>
                                      </p:cBhvr>
                                      <p:to>
                                        <p:strVal val="visible"/>
                                      </p:to>
                                    </p:set>
                                    <p:anim calcmode="lin" valueType="str">
                                      <p:cBhvr additive="repl">
                                        <p:cTn id="26" dur="500" fill="hold"/>
                                        <p:tgtEl>
                                          <p:spTgt spid="561"/>
                                        </p:tgtEl>
                                      </p:cBhvr>
                                      <p:tavLst>
                                        <p:tav tm="100000">
                                          <p:val>
                                            <p:strVal val="width"/>
                                          </p:val>
                                        </p:tav>
                                      </p:tavLst>
                                    </p:anim>
                                    <p:anim calcmode="lin" valueType="str">
                                      <p:cBhvr additive="repl">
                                        <p:cTn id="27" dur="500" fill="hold"/>
                                        <p:tgtEl>
                                          <p:spTgt spid="561"/>
                                        </p:tgtEl>
                                      </p:cBhvr>
                                      <p:tavLst>
                                        <p:tav tm="100000">
                                          <p:val>
                                            <p:strVal val="height"/>
                                          </p:val>
                                        </p:tav>
                                      </p:tavLst>
                                    </p:anim>
                                    <p:animEffect transition="in" filter="fade">
                                      <p:cBhvr additive="repl">
                                        <p:cTn id="28"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CustomShape 1"/>
          <p:cNvSpPr/>
          <p:nvPr/>
        </p:nvSpPr>
        <p:spPr>
          <a:xfrm>
            <a:off x="0" y="142852"/>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63"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64"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65"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66"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67" name="CustomShape 6"/>
          <p:cNvSpPr/>
          <p:nvPr/>
        </p:nvSpPr>
        <p:spPr>
          <a:xfrm>
            <a:off x="142920" y="1285920"/>
            <a:ext cx="9000360" cy="4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3200" b="1" strike="noStrike" spc="-1" dirty="0">
                <a:solidFill>
                  <a:srgbClr val="000000"/>
                </a:solidFill>
                <a:latin typeface="Calibri"/>
                <a:ea typeface="ＭＳ Ｐゴシック"/>
              </a:rPr>
              <a:t>Complexité et </a:t>
            </a:r>
            <a:r>
              <a:rPr lang="fr-FR" sz="3200" b="1" strike="noStrike" spc="-1" dirty="0">
                <a:solidFill>
                  <a:srgbClr val="C00000"/>
                </a:solidFill>
                <a:latin typeface="Calibri"/>
                <a:ea typeface="ＭＳ Ｐゴシック"/>
              </a:rPr>
              <a:t>compréhension du domaine</a:t>
            </a:r>
            <a:r>
              <a:rPr lang="fr-FR" sz="2800" b="1" strike="noStrike" spc="-1" dirty="0">
                <a:solidFill>
                  <a:srgbClr val="000000"/>
                </a:solidFill>
                <a:latin typeface="Calibri"/>
                <a:ea typeface="ＭＳ Ｐゴシック"/>
              </a:rPr>
              <a:t>, Exemple</a:t>
            </a:r>
            <a:endParaRPr lang="fr-FR" sz="2800" b="0" strike="noStrike" spc="-1" dirty="0">
              <a:latin typeface="Arial"/>
            </a:endParaRPr>
          </a:p>
        </p:txBody>
      </p:sp>
      <p:sp>
        <p:nvSpPr>
          <p:cNvPr id="568" name="CustomShape 7"/>
          <p:cNvSpPr/>
          <p:nvPr/>
        </p:nvSpPr>
        <p:spPr>
          <a:xfrm>
            <a:off x="214200" y="2100240"/>
            <a:ext cx="8571960" cy="6746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0" strike="noStrike" spc="-1">
                <a:solidFill>
                  <a:srgbClr val="000000"/>
                </a:solidFill>
                <a:latin typeface="Wingdings"/>
                <a:ea typeface="ＭＳ Ｐゴシック"/>
              </a:rPr>
              <a:t></a:t>
            </a:r>
            <a:r>
              <a:rPr lang="fr-FR" sz="2400" b="0" strike="noStrike" spc="-1">
                <a:solidFill>
                  <a:srgbClr val="000000"/>
                </a:solidFill>
                <a:latin typeface="Calibri"/>
                <a:ea typeface="ＭＳ Ｐゴシック"/>
              </a:rPr>
              <a:t> La nouvelle matrice tient compte de la </a:t>
            </a:r>
            <a:r>
              <a:rPr lang="fr-FR" sz="2400" b="1" strike="noStrike" spc="-1">
                <a:solidFill>
                  <a:srgbClr val="000000"/>
                </a:solidFill>
                <a:latin typeface="Calibri"/>
                <a:ea typeface="ＭＳ Ｐゴシック"/>
              </a:rPr>
              <a:t>nouvelle information </a:t>
            </a:r>
            <a:r>
              <a:rPr lang="fr-FR" sz="2400" b="0" strike="noStrike" spc="-1">
                <a:solidFill>
                  <a:srgbClr val="000000"/>
                </a:solidFill>
                <a:latin typeface="Calibri"/>
                <a:ea typeface="ＭＳ Ｐゴシック"/>
              </a:rPr>
              <a:t>et la description devient plus complexe</a:t>
            </a:r>
            <a:endParaRPr lang="fr-FR" sz="2400" b="0" strike="noStrike" spc="-1">
              <a:latin typeface="Arial"/>
            </a:endParaRPr>
          </a:p>
        </p:txBody>
      </p:sp>
      <p:sp>
        <p:nvSpPr>
          <p:cNvPr id="569" name="CustomShape 8"/>
          <p:cNvSpPr/>
          <p:nvPr/>
        </p:nvSpPr>
        <p:spPr>
          <a:xfrm>
            <a:off x="4572000" y="3284640"/>
            <a:ext cx="4031640" cy="699840"/>
          </a:xfrm>
          <a:prstGeom prst="rect">
            <a:avLst/>
          </a:prstGeom>
          <a:solidFill>
            <a:schemeClr val="accent2">
              <a:lumMod val="40000"/>
              <a:lumOff val="6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spcBef>
                <a:spcPts val="1001"/>
              </a:spcBef>
              <a:buClr>
                <a:srgbClr val="0066FF"/>
              </a:buClr>
              <a:buSzPct val="130000"/>
              <a:buFont typeface="Arial Rounded MT Bold"/>
              <a:buChar char="◊"/>
            </a:pPr>
            <a:r>
              <a:rPr lang="fr-FR" sz="2000" b="0" strike="noStrike" spc="-1">
                <a:solidFill>
                  <a:srgbClr val="000000"/>
                </a:solidFill>
                <a:latin typeface="Calibri"/>
                <a:ea typeface="ＭＳ Ｐゴシック"/>
              </a:rPr>
              <a:t>   Tous les systèmes dépendent de la plateforme PM</a:t>
            </a:r>
            <a:endParaRPr lang="fr-FR" sz="2000" b="0" strike="noStrike" spc="-1">
              <a:latin typeface="Arial"/>
            </a:endParaRPr>
          </a:p>
        </p:txBody>
      </p:sp>
      <p:sp>
        <p:nvSpPr>
          <p:cNvPr id="570" name="CustomShape 9"/>
          <p:cNvSpPr/>
          <p:nvPr/>
        </p:nvSpPr>
        <p:spPr>
          <a:xfrm>
            <a:off x="4572000" y="4167360"/>
            <a:ext cx="4031640" cy="699840"/>
          </a:xfrm>
          <a:prstGeom prst="rect">
            <a:avLst/>
          </a:prstGeom>
          <a:solidFill>
            <a:schemeClr val="accent2">
              <a:lumMod val="60000"/>
              <a:lumOff val="4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spcBef>
                <a:spcPts val="1001"/>
              </a:spcBef>
              <a:buClr>
                <a:srgbClr val="0066FF"/>
              </a:buClr>
              <a:buSzPct val="130000"/>
              <a:buFont typeface="Arial Rounded MT Bold"/>
              <a:buChar char="◊"/>
            </a:pPr>
            <a:r>
              <a:rPr lang="fr-FR" sz="2000" b="1" strike="noStrike" spc="-1">
                <a:solidFill>
                  <a:srgbClr val="000000"/>
                </a:solidFill>
                <a:latin typeface="Calibri"/>
                <a:ea typeface="ＭＳ Ｐゴシック"/>
              </a:rPr>
              <a:t> </a:t>
            </a:r>
            <a:r>
              <a:rPr lang="fr-FR" sz="2000" b="1" strike="noStrike" spc="-1">
                <a:solidFill>
                  <a:srgbClr val="FF3300"/>
                </a:solidFill>
                <a:latin typeface="Calibri"/>
                <a:ea typeface="ＭＳ Ｐゴシック"/>
              </a:rPr>
              <a:t>Les systèmes SE2, SE3 et SE4 dépendent de SE1</a:t>
            </a:r>
            <a:endParaRPr lang="fr-FR" sz="2000" b="0" strike="noStrike" spc="-1">
              <a:latin typeface="Arial"/>
            </a:endParaRPr>
          </a:p>
        </p:txBody>
      </p:sp>
      <p:graphicFrame>
        <p:nvGraphicFramePr>
          <p:cNvPr id="571" name="Table 10"/>
          <p:cNvGraphicFramePr/>
          <p:nvPr/>
        </p:nvGraphicFramePr>
        <p:xfrm>
          <a:off x="771480" y="3284640"/>
          <a:ext cx="3368160" cy="2105640"/>
        </p:xfrm>
        <a:graphic>
          <a:graphicData uri="http://schemas.openxmlformats.org/drawingml/2006/table">
            <a:tbl>
              <a:tblPr/>
              <a:tblGrid>
                <a:gridCol w="588960"/>
                <a:gridCol w="615600"/>
                <a:gridCol w="561960"/>
                <a:gridCol w="561960"/>
                <a:gridCol w="477720"/>
                <a:gridCol w="561960"/>
              </a:tblGrid>
              <a:tr h="320400">
                <a:tc>
                  <a:txBody>
                    <a:bodyPr/>
                    <a:lstStyle/>
                    <a:p>
                      <a:pPr algn="ctr">
                        <a:lnSpc>
                          <a:spcPct val="80000"/>
                        </a:lnSpc>
                      </a:pPr>
                      <a:r>
                        <a:rPr lang="fr-FR" sz="1800" b="0" strike="noStrike" spc="-1">
                          <a:solidFill>
                            <a:srgbClr val="02354E"/>
                          </a:solidFill>
                          <a:latin typeface="Tahoma"/>
                        </a:rPr>
                        <a:t>SE4</a:t>
                      </a:r>
                      <a:endParaRPr lang="fr-FR" sz="1800" b="0" strike="noStrike" spc="-1">
                        <a:latin typeface="Arial"/>
                      </a:endParaRPr>
                    </a:p>
                  </a:txBody>
                  <a:tcPr marL="54000" marR="54000">
                    <a:lnL w="2808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SE3</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SE2</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SE1</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28080">
                      <a:solidFill>
                        <a:srgbClr val="990033"/>
                      </a:solidFill>
                    </a:lnB>
                    <a:noFill/>
                  </a:tcPr>
                </a:tc>
                <a:tc>
                  <a:txBody>
                    <a:bodyPr/>
                    <a:lstStyle/>
                    <a:p>
                      <a:pPr algn="ctr">
                        <a:lnSpc>
                          <a:spcPct val="80000"/>
                        </a:lnSpc>
                      </a:pPr>
                      <a:r>
                        <a:rPr lang="fr-FR" sz="1800" b="0" strike="noStrike" spc="-1">
                          <a:solidFill>
                            <a:srgbClr val="02354E"/>
                          </a:solidFill>
                          <a:latin typeface="Tahoma"/>
                        </a:rPr>
                        <a:t>PM</a:t>
                      </a:r>
                      <a:endParaRPr lang="fr-FR" sz="1800" b="0" strike="noStrike" spc="-1">
                        <a:latin typeface="Arial"/>
                      </a:endParaRPr>
                    </a:p>
                  </a:txBody>
                  <a:tcPr marL="54000" marR="54000">
                    <a:lnL w="12240">
                      <a:solidFill>
                        <a:srgbClr val="990033"/>
                      </a:solidFill>
                    </a:lnL>
                    <a:lnR w="28080">
                      <a:solidFill>
                        <a:srgbClr val="990033"/>
                      </a:solidFill>
                    </a:lnR>
                    <a:lnT w="28080">
                      <a:solidFill>
                        <a:srgbClr val="990033"/>
                      </a:solidFill>
                    </a:lnT>
                    <a:lnB w="28080">
                      <a:solidFill>
                        <a:srgbClr val="990033"/>
                      </a:solidFill>
                    </a:lnB>
                    <a:noFill/>
                  </a:tcPr>
                </a:tc>
                <a:tc>
                  <a:txBody>
                    <a:bodyPr/>
                    <a:lstStyle/>
                    <a:p>
                      <a:endParaRPr lang="fr-FR"/>
                    </a:p>
                  </a:txBody>
                  <a:tcPr marL="54000" marR="54000">
                    <a:lnL w="28080">
                      <a:solidFill>
                        <a:srgbClr val="990033"/>
                      </a:solidFill>
                    </a:lnL>
                    <a:lnB w="28080">
                      <a:solidFill>
                        <a:srgbClr val="990033"/>
                      </a:solidFill>
                    </a:lnB>
                    <a:noFill/>
                  </a:tcPr>
                </a:tc>
              </a:tr>
              <a:tr h="322200">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28080">
                      <a:solidFill>
                        <a:srgbClr val="990033"/>
                      </a:solidFill>
                    </a:lnL>
                    <a:lnR w="12240">
                      <a:solidFill>
                        <a:srgbClr val="990033"/>
                      </a:solidFill>
                    </a:lnR>
                    <a:lnT w="2808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2808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28080">
                      <a:solidFill>
                        <a:srgbClr val="990033"/>
                      </a:solidFill>
                    </a:lnR>
                    <a:lnT w="28080">
                      <a:solidFill>
                        <a:srgbClr val="990033"/>
                      </a:solidFill>
                    </a:lnT>
                    <a:lnB w="12240">
                      <a:solidFill>
                        <a:srgbClr val="990033"/>
                      </a:solidFill>
                    </a:lnB>
                    <a:solidFill>
                      <a:srgbClr val="92D050"/>
                    </a:solidFill>
                  </a:tcPr>
                </a:tc>
                <a:tc>
                  <a:txBody>
                    <a:bodyPr/>
                    <a:lstStyle/>
                    <a:p>
                      <a:pPr>
                        <a:lnSpc>
                          <a:spcPct val="80000"/>
                        </a:lnSpc>
                      </a:pPr>
                      <a:r>
                        <a:rPr lang="fr-FR" sz="1800" b="0" strike="noStrike" spc="-1">
                          <a:solidFill>
                            <a:srgbClr val="02354E"/>
                          </a:solidFill>
                          <a:latin typeface="Tahoma"/>
                        </a:rPr>
                        <a:t>PM</a:t>
                      </a:r>
                      <a:endParaRPr lang="fr-FR" sz="1800" b="0" strike="noStrike" spc="-1">
                        <a:latin typeface="Arial"/>
                      </a:endParaRPr>
                    </a:p>
                  </a:txBody>
                  <a:tcPr marL="54000" marR="54000">
                    <a:lnL w="28080">
                      <a:solidFill>
                        <a:srgbClr val="990033"/>
                      </a:solidFill>
                    </a:lnL>
                    <a:lnR w="28080">
                      <a:solidFill>
                        <a:srgbClr val="990033"/>
                      </a:solidFill>
                    </a:lnR>
                    <a:lnT w="28080">
                      <a:solidFill>
                        <a:srgbClr val="990033"/>
                      </a:solidFill>
                    </a:lnT>
                    <a:lnB w="12240">
                      <a:solidFill>
                        <a:srgbClr val="990033"/>
                      </a:solidFill>
                    </a:lnB>
                    <a:noFill/>
                  </a:tcPr>
                </a:tc>
              </a:tr>
              <a:tr h="320400">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28080">
                      <a:solidFill>
                        <a:srgbClr val="990033"/>
                      </a:solidFill>
                    </a:lnL>
                    <a:lnR w="12240">
                      <a:solidFill>
                        <a:srgbClr val="990033"/>
                      </a:solidFill>
                    </a:lnR>
                    <a:lnT w="1224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D99694"/>
                    </a:solid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pPr algn="ctr">
                        <a:lnSpc>
                          <a:spcPct val="80000"/>
                        </a:lnSpc>
                      </a:pPr>
                      <a:r>
                        <a:rPr lang="fr-FR" sz="1800" b="0" strike="noStrike" spc="-1">
                          <a:solidFill>
                            <a:srgbClr val="02354E"/>
                          </a:solidFill>
                          <a:latin typeface="Tahoma"/>
                        </a:rPr>
                        <a:t>X</a:t>
                      </a:r>
                      <a:endParaRPr lang="fr-FR" sz="1800" b="0" strike="noStrike" spc="-1">
                        <a:latin typeface="Arial"/>
                      </a:endParaRPr>
                    </a:p>
                  </a:txBody>
                  <a:tcPr marL="54000" marR="54000">
                    <a:lnL w="12240">
                      <a:solidFill>
                        <a:srgbClr val="990033"/>
                      </a:solidFill>
                    </a:lnL>
                    <a:lnR w="28080">
                      <a:solidFill>
                        <a:srgbClr val="990033"/>
                      </a:solidFill>
                    </a:lnR>
                    <a:lnT w="12240">
                      <a:solidFill>
                        <a:srgbClr val="990033"/>
                      </a:solidFill>
                    </a:lnT>
                    <a:lnB w="12240">
                      <a:solidFill>
                        <a:srgbClr val="990033"/>
                      </a:solidFill>
                    </a:lnB>
                    <a:solidFill>
                      <a:srgbClr val="D99694"/>
                    </a:solidFill>
                  </a:tcPr>
                </a:tc>
                <a:tc>
                  <a:txBody>
                    <a:bodyPr/>
                    <a:lstStyle/>
                    <a:p>
                      <a:pPr>
                        <a:lnSpc>
                          <a:spcPct val="80000"/>
                        </a:lnSpc>
                      </a:pPr>
                      <a:r>
                        <a:rPr lang="fr-FR" sz="1800" b="0" strike="noStrike" spc="-1">
                          <a:solidFill>
                            <a:srgbClr val="02354E"/>
                          </a:solidFill>
                          <a:latin typeface="Tahoma"/>
                        </a:rPr>
                        <a:t>SE1</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2040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800" b="0" strike="noStrike" spc="-1">
                          <a:solidFill>
                            <a:srgbClr val="02354E"/>
                          </a:solidFill>
                          <a:latin typeface="Tahoma"/>
                        </a:rPr>
                        <a:t>SE2</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22200">
                <a:tc>
                  <a:txBody>
                    <a:bodyPr/>
                    <a:lstStyle/>
                    <a:p>
                      <a:endParaRPr lang="fr-FR"/>
                    </a:p>
                  </a:txBody>
                  <a:tcPr marL="54000" marR="54000">
                    <a:lnL w="28080">
                      <a:solidFill>
                        <a:srgbClr val="990033"/>
                      </a:solidFill>
                    </a:lnL>
                    <a:lnR w="12240">
                      <a:solidFill>
                        <a:srgbClr val="990033"/>
                      </a:solidFill>
                    </a:lnR>
                    <a:lnT w="12240">
                      <a:solidFill>
                        <a:srgbClr val="990033"/>
                      </a:solidFill>
                    </a:lnT>
                    <a:lnB w="12240">
                      <a:solidFill>
                        <a:srgbClr val="990033"/>
                      </a:solidFill>
                    </a:lnB>
                    <a:noFill/>
                  </a:tcPr>
                </a:tc>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12240">
                      <a:solidFill>
                        <a:srgbClr val="990033"/>
                      </a:solidFill>
                    </a:lnL>
                    <a:lnR w="12240">
                      <a:solidFill>
                        <a:srgbClr val="990033"/>
                      </a:solidFill>
                    </a:lnR>
                    <a:lnT w="12240">
                      <a:solidFill>
                        <a:srgbClr val="990033"/>
                      </a:solidFill>
                    </a:lnT>
                    <a:lnB w="1224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1224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12240">
                      <a:solidFill>
                        <a:srgbClr val="990033"/>
                      </a:solidFill>
                    </a:lnB>
                    <a:noFill/>
                  </a:tcPr>
                </a:tc>
                <a:tc>
                  <a:txBody>
                    <a:bodyPr/>
                    <a:lstStyle/>
                    <a:p>
                      <a:pPr>
                        <a:lnSpc>
                          <a:spcPct val="80000"/>
                        </a:lnSpc>
                      </a:pPr>
                      <a:r>
                        <a:rPr lang="fr-FR" sz="1800" b="0" strike="noStrike" spc="-1">
                          <a:solidFill>
                            <a:srgbClr val="02354E"/>
                          </a:solidFill>
                          <a:latin typeface="Tahoma"/>
                        </a:rPr>
                        <a:t>SE3</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12240">
                      <a:solidFill>
                        <a:srgbClr val="990033"/>
                      </a:solidFill>
                    </a:lnB>
                    <a:noFill/>
                  </a:tcPr>
                </a:tc>
              </a:tr>
              <a:tr h="320760">
                <a:tc>
                  <a:txBody>
                    <a:bodyPr/>
                    <a:lstStyle/>
                    <a:p>
                      <a:pPr algn="ctr">
                        <a:lnSpc>
                          <a:spcPct val="80000"/>
                        </a:lnSpc>
                      </a:pPr>
                      <a:r>
                        <a:rPr lang="fr-FR" sz="1800" b="0" strike="noStrike" spc="-1">
                          <a:solidFill>
                            <a:srgbClr val="02354E"/>
                          </a:solidFill>
                          <a:latin typeface="Tahoma"/>
                        </a:rPr>
                        <a:t>O</a:t>
                      </a:r>
                      <a:endParaRPr lang="fr-FR" sz="1800" b="0" strike="noStrike" spc="-1">
                        <a:latin typeface="Arial"/>
                      </a:endParaRPr>
                    </a:p>
                  </a:txBody>
                  <a:tcPr marL="54000" marR="54000">
                    <a:lnL w="28080">
                      <a:solidFill>
                        <a:srgbClr val="990033"/>
                      </a:solidFill>
                    </a:lnL>
                    <a:lnR w="12240">
                      <a:solidFill>
                        <a:srgbClr val="990033"/>
                      </a:solidFill>
                    </a:lnR>
                    <a:lnT w="12240">
                      <a:solidFill>
                        <a:srgbClr val="990033"/>
                      </a:solidFill>
                    </a:lnT>
                    <a:lnB w="28080">
                      <a:solidFill>
                        <a:srgbClr val="990033"/>
                      </a:solidFill>
                    </a:lnB>
                    <a:solidFill>
                      <a:srgbClr val="92D050"/>
                    </a:solid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12240">
                      <a:solidFill>
                        <a:srgbClr val="990033"/>
                      </a:solidFill>
                    </a:lnR>
                    <a:lnT w="12240">
                      <a:solidFill>
                        <a:srgbClr val="990033"/>
                      </a:solidFill>
                    </a:lnT>
                    <a:lnB w="28080">
                      <a:solidFill>
                        <a:srgbClr val="990033"/>
                      </a:solidFill>
                    </a:lnB>
                    <a:noFill/>
                  </a:tcPr>
                </a:tc>
                <a:tc>
                  <a:txBody>
                    <a:bodyPr/>
                    <a:lstStyle/>
                    <a:p>
                      <a:endParaRPr lang="fr-FR"/>
                    </a:p>
                  </a:txBody>
                  <a:tcPr marL="54000" marR="54000">
                    <a:lnL w="12240">
                      <a:solidFill>
                        <a:srgbClr val="990033"/>
                      </a:solidFill>
                    </a:lnL>
                    <a:lnR w="28080">
                      <a:solidFill>
                        <a:srgbClr val="990033"/>
                      </a:solidFill>
                    </a:lnR>
                    <a:lnT w="12240">
                      <a:solidFill>
                        <a:srgbClr val="990033"/>
                      </a:solidFill>
                    </a:lnT>
                    <a:lnB w="28080">
                      <a:solidFill>
                        <a:srgbClr val="990033"/>
                      </a:solidFill>
                    </a:lnB>
                    <a:noFill/>
                  </a:tcPr>
                </a:tc>
                <a:tc>
                  <a:txBody>
                    <a:bodyPr/>
                    <a:lstStyle/>
                    <a:p>
                      <a:pPr>
                        <a:lnSpc>
                          <a:spcPct val="80000"/>
                        </a:lnSpc>
                      </a:pPr>
                      <a:r>
                        <a:rPr lang="fr-FR" sz="1800" b="0" strike="noStrike" spc="-1">
                          <a:solidFill>
                            <a:srgbClr val="02354E"/>
                          </a:solidFill>
                          <a:latin typeface="Tahoma"/>
                        </a:rPr>
                        <a:t>SE4</a:t>
                      </a:r>
                      <a:endParaRPr lang="fr-FR" sz="1800" b="0" strike="noStrike" spc="-1">
                        <a:latin typeface="Arial"/>
                      </a:endParaRPr>
                    </a:p>
                  </a:txBody>
                  <a:tcPr marL="54000" marR="54000">
                    <a:lnL w="28080">
                      <a:solidFill>
                        <a:srgbClr val="990033"/>
                      </a:solidFill>
                    </a:lnL>
                    <a:lnR w="28080">
                      <a:solidFill>
                        <a:srgbClr val="990033"/>
                      </a:solidFill>
                    </a:lnR>
                    <a:lnT w="12240">
                      <a:solidFill>
                        <a:srgbClr val="990033"/>
                      </a:solidFill>
                    </a:lnT>
                    <a:lnB w="28080">
                      <a:solidFill>
                        <a:srgbClr val="990033"/>
                      </a:solidFill>
                    </a:lnB>
                    <a:noFill/>
                  </a:tcPr>
                </a:tc>
              </a:tr>
            </a:tbl>
          </a:graphicData>
        </a:graphic>
      </p:graphicFrame>
      <p:sp>
        <p:nvSpPr>
          <p:cNvPr id="572" name="CustomShape 11"/>
          <p:cNvSpPr/>
          <p:nvPr/>
        </p:nvSpPr>
        <p:spPr>
          <a:xfrm>
            <a:off x="4572000" y="5072040"/>
            <a:ext cx="4031640" cy="394920"/>
          </a:xfrm>
          <a:prstGeom prst="rect">
            <a:avLst/>
          </a:prstGeom>
          <a:solidFill>
            <a:schemeClr val="accent2">
              <a:lumMod val="60000"/>
              <a:lumOff val="40000"/>
              <a:alpha val="59999"/>
            </a:schemeClr>
          </a:solidFill>
          <a:ln w="9360">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spcBef>
                <a:spcPts val="1001"/>
              </a:spcBef>
              <a:buClr>
                <a:srgbClr val="0066FF"/>
              </a:buClr>
              <a:buSzPct val="130000"/>
              <a:buFont typeface="Arial Rounded MT Bold"/>
              <a:buChar char="◊"/>
            </a:pPr>
            <a:r>
              <a:rPr lang="fr-FR" sz="2000" b="1" strike="noStrike" spc="-1">
                <a:solidFill>
                  <a:srgbClr val="000000"/>
                </a:solidFill>
                <a:latin typeface="Calibri"/>
                <a:ea typeface="ＭＳ Ｐゴシック"/>
              </a:rPr>
              <a:t> </a:t>
            </a:r>
            <a:r>
              <a:rPr lang="fr-FR" sz="2000" b="1" strike="noStrike" spc="-1">
                <a:solidFill>
                  <a:srgbClr val="FF3300"/>
                </a:solidFill>
                <a:latin typeface="Calibri"/>
                <a:ea typeface="ＭＳ Ｐゴシック"/>
              </a:rPr>
              <a:t>La plateforme PM dépend de SE1</a:t>
            </a:r>
            <a:endParaRPr lang="fr-FR"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 calcmode="lin" valueType="str">
                                      <p:cBhvr additive="repl">
                                        <p:cTn id="7" dur="500" fill="hold"/>
                                        <p:tgtEl>
                                          <p:spTgt spid="569"/>
                                        </p:tgtEl>
                                      </p:cBhvr>
                                      <p:tavLst>
                                        <p:tav tm="100000">
                                          <p:val>
                                            <p:strVal val="width"/>
                                          </p:val>
                                        </p:tav>
                                      </p:tavLst>
                                    </p:anim>
                                    <p:anim calcmode="lin" valueType="str">
                                      <p:cBhvr additive="repl">
                                        <p:cTn id="8" dur="500" fill="hold"/>
                                        <p:tgtEl>
                                          <p:spTgt spid="569"/>
                                        </p:tgtEl>
                                      </p:cBhvr>
                                      <p:tavLst>
                                        <p:tav tm="100000">
                                          <p:val>
                                            <p:strVal val="height"/>
                                          </p:val>
                                        </p:tav>
                                      </p:tavLst>
                                    </p:anim>
                                    <p:animEffect transition="in" filter="fade">
                                      <p:cBhvr additive="repl">
                                        <p:cTn id="9" dur="500"/>
                                        <p:tgtEl>
                                          <p:spTgt spid="56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p:cTn id="13" dur="1" fill="hold">
                                          <p:stCondLst>
                                            <p:cond delay="0"/>
                                          </p:stCondLst>
                                        </p:cTn>
                                        <p:tgtEl>
                                          <p:spTgt spid="570"/>
                                        </p:tgtEl>
                                        <p:attrNameLst>
                                          <p:attrName>style.visibility</p:attrName>
                                        </p:attrNameLst>
                                      </p:cBhvr>
                                      <p:to>
                                        <p:strVal val="visible"/>
                                      </p:to>
                                    </p:set>
                                    <p:anim calcmode="lin" valueType="str">
                                      <p:cBhvr additive="repl">
                                        <p:cTn id="14" dur="500" fill="hold"/>
                                        <p:tgtEl>
                                          <p:spTgt spid="570"/>
                                        </p:tgtEl>
                                      </p:cBhvr>
                                      <p:tavLst>
                                        <p:tav tm="100000">
                                          <p:val>
                                            <p:strVal val="width"/>
                                          </p:val>
                                        </p:tav>
                                      </p:tavLst>
                                    </p:anim>
                                    <p:anim calcmode="lin" valueType="str">
                                      <p:cBhvr additive="repl">
                                        <p:cTn id="15" dur="500" fill="hold"/>
                                        <p:tgtEl>
                                          <p:spTgt spid="570"/>
                                        </p:tgtEl>
                                      </p:cBhvr>
                                      <p:tavLst>
                                        <p:tav tm="100000">
                                          <p:val>
                                            <p:strVal val="height"/>
                                          </p:val>
                                        </p:tav>
                                      </p:tavLst>
                                    </p:anim>
                                    <p:animEffect transition="in" filter="fade">
                                      <p:cBhvr additive="repl">
                                        <p:cTn id="16" dur="500"/>
                                        <p:tgtEl>
                                          <p:spTgt spid="5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nodeType="clickEffect">
                                  <p:stCondLst>
                                    <p:cond delay="0"/>
                                  </p:stCondLst>
                                  <p:childTnLst>
                                    <p:set>
                                      <p:cBhvr>
                                        <p:cTn id="20" dur="1" fill="hold">
                                          <p:stCondLst>
                                            <p:cond delay="0"/>
                                          </p:stCondLst>
                                        </p:cTn>
                                        <p:tgtEl>
                                          <p:spTgt spid="571"/>
                                        </p:tgtEl>
                                        <p:attrNameLst>
                                          <p:attrName>style.visibility</p:attrName>
                                        </p:attrNameLst>
                                      </p:cBhvr>
                                      <p:to>
                                        <p:strVal val="visible"/>
                                      </p:to>
                                    </p:set>
                                    <p:animEffect transition="in" filter="fade">
                                      <p:cBhvr additive="repl">
                                        <p:cTn id="21" dur="2000"/>
                                        <p:tgtEl>
                                          <p:spTgt spid="57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fill="hold" nodeType="clickEffect">
                                  <p:stCondLst>
                                    <p:cond delay="0"/>
                                  </p:stCondLst>
                                  <p:childTnLst>
                                    <p:set>
                                      <p:cBhvr>
                                        <p:cTn id="25" dur="1" fill="hold">
                                          <p:stCondLst>
                                            <p:cond delay="0"/>
                                          </p:stCondLst>
                                        </p:cTn>
                                        <p:tgtEl>
                                          <p:spTgt spid="572"/>
                                        </p:tgtEl>
                                        <p:attrNameLst>
                                          <p:attrName>style.visibility</p:attrName>
                                        </p:attrNameLst>
                                      </p:cBhvr>
                                      <p:to>
                                        <p:strVal val="visible"/>
                                      </p:to>
                                    </p:set>
                                    <p:anim calcmode="lin" valueType="str">
                                      <p:cBhvr additive="repl">
                                        <p:cTn id="26" dur="500" fill="hold"/>
                                        <p:tgtEl>
                                          <p:spTgt spid="572"/>
                                        </p:tgtEl>
                                      </p:cBhvr>
                                      <p:tavLst>
                                        <p:tav tm="100000">
                                          <p:val>
                                            <p:strVal val="width"/>
                                          </p:val>
                                        </p:tav>
                                      </p:tavLst>
                                    </p:anim>
                                    <p:anim calcmode="lin" valueType="str">
                                      <p:cBhvr additive="repl">
                                        <p:cTn id="27" dur="500" fill="hold"/>
                                        <p:tgtEl>
                                          <p:spTgt spid="572"/>
                                        </p:tgtEl>
                                      </p:cBhvr>
                                      <p:tavLst>
                                        <p:tav tm="100000">
                                          <p:val>
                                            <p:strVal val="height"/>
                                          </p:val>
                                        </p:tav>
                                      </p:tavLst>
                                    </p:anim>
                                    <p:animEffect transition="in" filter="fade">
                                      <p:cBhvr additive="repl">
                                        <p:cTn id="28"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433440" y="20088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a:t>
            </a: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41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1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42920" y="1285920"/>
            <a:ext cx="8643240" cy="124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3200" b="1" strike="noStrike" spc="-1">
                <a:solidFill>
                  <a:srgbClr val="000000"/>
                </a:solidFill>
                <a:latin typeface="Calibri"/>
                <a:ea typeface="ＭＳ Ｐゴシック"/>
              </a:rPr>
              <a:t>Définitions </a:t>
            </a:r>
            <a:endParaRPr lang="fr-FR" sz="3200" b="0" strike="noStrike" spc="-1">
              <a:latin typeface="Arial"/>
            </a:endParaRPr>
          </a:p>
          <a:p>
            <a:pPr>
              <a:lnSpc>
                <a:spcPct val="90000"/>
              </a:lnSpc>
            </a:pPr>
            <a:endParaRPr lang="fr-FR" sz="3200" b="0" strike="noStrike" spc="-1">
              <a:latin typeface="Arial"/>
            </a:endParaRPr>
          </a:p>
          <a:p>
            <a:pPr>
              <a:lnSpc>
                <a:spcPct val="90000"/>
              </a:lnSpc>
            </a:pPr>
            <a:r>
              <a:rPr lang="fr-FR" sz="2000" b="1" strike="noStrike" spc="-1">
                <a:solidFill>
                  <a:srgbClr val="000000"/>
                </a:solidFill>
                <a:latin typeface="Calibri"/>
                <a:ea typeface="ＭＳ Ｐゴシック"/>
              </a:rPr>
              <a:t>Complexité réelle et complexité apparente </a:t>
            </a:r>
            <a:endParaRPr lang="fr-FR" sz="2000" b="0" strike="noStrike" spc="-1">
              <a:latin typeface="Arial"/>
            </a:endParaRPr>
          </a:p>
        </p:txBody>
      </p:sp>
      <p:sp>
        <p:nvSpPr>
          <p:cNvPr id="419" name="CustomShape 7"/>
          <p:cNvSpPr/>
          <p:nvPr/>
        </p:nvSpPr>
        <p:spPr>
          <a:xfrm>
            <a:off x="642960" y="3286080"/>
            <a:ext cx="8214480" cy="71442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Concerne la description partielle d’un système selon une perspective donnée. Elle </a:t>
            </a:r>
            <a:r>
              <a:rPr lang="fr-FR" sz="2000" b="1" strike="noStrike" spc="-1" dirty="0" smtClean="0">
                <a:solidFill>
                  <a:srgbClr val="000000"/>
                </a:solidFill>
                <a:latin typeface="Calibri"/>
                <a:ea typeface="ＭＳ Ｐゴシック"/>
              </a:rPr>
              <a:t>dépend</a:t>
            </a:r>
            <a:r>
              <a:rPr lang="fr-FR" sz="2000" spc="-1" dirty="0">
                <a:solidFill>
                  <a:srgbClr val="000000"/>
                </a:solidFill>
                <a:latin typeface="Arial"/>
                <a:ea typeface="ＭＳ Ｐゴシック"/>
              </a:rPr>
              <a:t> </a:t>
            </a:r>
            <a:endParaRPr lang="fr-FR" sz="2000" b="0" strike="noStrike" spc="-1" dirty="0">
              <a:latin typeface="Arial"/>
            </a:endParaRPr>
          </a:p>
        </p:txBody>
      </p:sp>
      <p:sp>
        <p:nvSpPr>
          <p:cNvPr id="420" name="CustomShape 8"/>
          <p:cNvSpPr/>
          <p:nvPr/>
        </p:nvSpPr>
        <p:spPr>
          <a:xfrm>
            <a:off x="357120" y="2571840"/>
            <a:ext cx="3599280" cy="39492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2- Complexité apparente</a:t>
            </a:r>
            <a:endParaRPr lang="fr-FR" sz="2000" b="0" strike="noStrike" spc="-1">
              <a:latin typeface="Arial"/>
            </a:endParaRPr>
          </a:p>
        </p:txBody>
      </p:sp>
      <p:sp>
        <p:nvSpPr>
          <p:cNvPr id="11" name="Rectangle 10"/>
          <p:cNvSpPr/>
          <p:nvPr/>
        </p:nvSpPr>
        <p:spPr>
          <a:xfrm>
            <a:off x="1142976" y="4143380"/>
            <a:ext cx="7668000" cy="400110"/>
          </a:xfrm>
          <a:prstGeom prst="rect">
            <a:avLst/>
          </a:prstGeom>
          <a:solidFill>
            <a:schemeClr val="accent6">
              <a:lumMod val="20000"/>
              <a:lumOff val="80000"/>
            </a:schemeClr>
          </a:solidFill>
        </p:spPr>
        <p:txBody>
          <a:bodyPr>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paradigme</a:t>
            </a:r>
            <a:r>
              <a:rPr lang="fr-FR" sz="2000" b="1" spc="-1" dirty="0" smtClean="0">
                <a:solidFill>
                  <a:srgbClr val="000000"/>
                </a:solidFill>
                <a:latin typeface="Calibri"/>
                <a:ea typeface="ＭＳ Ｐゴシック"/>
              </a:rPr>
              <a:t> utilisé</a:t>
            </a:r>
            <a:endParaRPr lang="fr-FR" sz="2000" spc="-1" dirty="0" smtClean="0"/>
          </a:p>
        </p:txBody>
      </p:sp>
      <p:sp>
        <p:nvSpPr>
          <p:cNvPr id="12" name="Rectangle 11"/>
          <p:cNvSpPr/>
          <p:nvPr/>
        </p:nvSpPr>
        <p:spPr>
          <a:xfrm>
            <a:off x="1142976" y="4611231"/>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granularité</a:t>
            </a:r>
            <a:r>
              <a:rPr lang="fr-FR" sz="2000" b="1" spc="-1" dirty="0" smtClean="0">
                <a:solidFill>
                  <a:srgbClr val="000000"/>
                </a:solidFill>
                <a:latin typeface="Calibri"/>
                <a:ea typeface="ＭＳ Ｐゴシック"/>
              </a:rPr>
              <a:t> considérée</a:t>
            </a:r>
            <a:endParaRPr lang="fr-FR" sz="2000" spc="-1" dirty="0" smtClean="0"/>
          </a:p>
        </p:txBody>
      </p:sp>
      <p:sp>
        <p:nvSpPr>
          <p:cNvPr id="13" name="Rectangle 12"/>
          <p:cNvSpPr/>
          <p:nvPr/>
        </p:nvSpPr>
        <p:spPr>
          <a:xfrm>
            <a:off x="1142976" y="5072074"/>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contexte</a:t>
            </a:r>
            <a:r>
              <a:rPr lang="fr-FR" sz="2000" b="1" spc="-1" dirty="0" smtClean="0">
                <a:solidFill>
                  <a:srgbClr val="000000"/>
                </a:solidFill>
                <a:latin typeface="Calibri"/>
                <a:ea typeface="ＭＳ Ｐゴシック"/>
              </a:rPr>
              <a:t> considéré (sous domaine d’intérêt</a:t>
            </a:r>
            <a:endParaRPr lang="fr-FR" sz="2000" spc="-1" dirty="0" smtClean="0"/>
          </a:p>
        </p:txBody>
      </p:sp>
      <p:sp>
        <p:nvSpPr>
          <p:cNvPr id="14" name="Rectangle 13"/>
          <p:cNvSpPr/>
          <p:nvPr/>
        </p:nvSpPr>
        <p:spPr>
          <a:xfrm>
            <a:off x="1142976" y="5572140"/>
            <a:ext cx="7668000" cy="400110"/>
          </a:xfrm>
          <a:prstGeom prst="rect">
            <a:avLst/>
          </a:prstGeom>
          <a:solidFill>
            <a:schemeClr val="accent6">
              <a:lumMod val="20000"/>
              <a:lumOff val="80000"/>
            </a:schemeClr>
          </a:solidFill>
        </p:spPr>
        <p:txBody>
          <a:bodyPr wrap="squar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De la </a:t>
            </a:r>
            <a:r>
              <a:rPr lang="fr-FR" sz="2000" b="1" spc="-1" dirty="0" smtClean="0">
                <a:solidFill>
                  <a:srgbClr val="FF0000"/>
                </a:solidFill>
                <a:latin typeface="Calibri"/>
                <a:ea typeface="ＭＳ Ｐゴシック"/>
              </a:rPr>
              <a:t>compréhension du domaine d’intérêt</a:t>
            </a:r>
            <a:r>
              <a:rPr lang="fr-FR" sz="2000" b="1" spc="-1" dirty="0" smtClean="0">
                <a:solidFill>
                  <a:srgbClr val="000000"/>
                </a:solidFill>
                <a:latin typeface="Calibri"/>
                <a:ea typeface="ＭＳ Ｐゴシック"/>
              </a:rPr>
              <a:t> (connaissances métiers)</a:t>
            </a:r>
            <a:endParaRPr lang="fr-FR" sz="2000" spc="-1" dirty="0" smtClean="0"/>
          </a:p>
        </p:txBody>
      </p:sp>
      <p:sp>
        <p:nvSpPr>
          <p:cNvPr id="15" name="Rectangle 14"/>
          <p:cNvSpPr/>
          <p:nvPr/>
        </p:nvSpPr>
        <p:spPr>
          <a:xfrm>
            <a:off x="1142976" y="6072206"/>
            <a:ext cx="7668000" cy="400110"/>
          </a:xfrm>
          <a:prstGeom prst="rect">
            <a:avLst/>
          </a:prstGeom>
          <a:solidFill>
            <a:schemeClr val="accent4">
              <a:lumMod val="20000"/>
              <a:lumOff val="80000"/>
            </a:schemeClr>
          </a:solidFill>
        </p:spPr>
        <p:txBody>
          <a:bodyPr wrap="none">
            <a:spAutoFit/>
          </a:bodyPr>
          <a:lstStyle/>
          <a:p>
            <a:pPr marL="353880" lvl="1" indent="-215640">
              <a:lnSpc>
                <a:spcPct val="100000"/>
              </a:lnSpc>
              <a:buClr>
                <a:srgbClr val="000000"/>
              </a:buClr>
              <a:buFont typeface="Wingdings" charset="2"/>
              <a:buChar char=""/>
            </a:pPr>
            <a:r>
              <a:rPr lang="fr-FR" sz="2000" b="1" spc="-1" dirty="0" smtClean="0">
                <a:solidFill>
                  <a:srgbClr val="000000"/>
                </a:solidFill>
                <a:latin typeface="Calibri"/>
                <a:ea typeface="ＭＳ Ｐゴシック"/>
              </a:rPr>
              <a:t>Du </a:t>
            </a:r>
            <a:r>
              <a:rPr lang="fr-FR" sz="2000" b="1" spc="-1" dirty="0" smtClean="0">
                <a:solidFill>
                  <a:srgbClr val="FF0000"/>
                </a:solidFill>
                <a:latin typeface="Calibri"/>
                <a:ea typeface="ＭＳ Ｐゴシック"/>
              </a:rPr>
              <a:t>processus de modélisation</a:t>
            </a:r>
            <a:endParaRPr lang="fr-FR" dirty="0"/>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46622" y="200880"/>
            <a:ext cx="8025840" cy="20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 (Conclusion)</a:t>
            </a:r>
            <a:endParaRPr lang="fr-FR" sz="3200" b="0" strike="noStrike" spc="-1" dirty="0">
              <a:latin typeface="Arial"/>
            </a:endParaRPr>
          </a:p>
          <a:p>
            <a:pPr marL="457200" indent="-456480">
              <a:lnSpc>
                <a:spcPct val="100000"/>
              </a:lnSpc>
            </a:pP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74"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75"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76"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77"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79" name="CustomShape 7"/>
          <p:cNvSpPr/>
          <p:nvPr/>
        </p:nvSpPr>
        <p:spPr>
          <a:xfrm>
            <a:off x="285720" y="3214686"/>
            <a:ext cx="8571960" cy="89352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400" b="0" strike="noStrike" spc="-1">
                <a:solidFill>
                  <a:srgbClr val="000000"/>
                </a:solidFill>
                <a:latin typeface="Calibri"/>
                <a:ea typeface="ＭＳ Ｐゴシック"/>
              </a:rPr>
              <a:t>Le complexité dépend du processus utilisé durant la modélisation car il englobe tous les autres aspects</a:t>
            </a:r>
            <a:endParaRPr lang="fr-FR" sz="2400" b="0" strike="noStrike" spc="-1">
              <a:latin typeface="Arial"/>
            </a:endParaRPr>
          </a:p>
        </p:txBody>
      </p:sp>
      <p:sp>
        <p:nvSpPr>
          <p:cNvPr id="9" name="CustomShape 6"/>
          <p:cNvSpPr/>
          <p:nvPr/>
        </p:nvSpPr>
        <p:spPr>
          <a:xfrm>
            <a:off x="142920" y="1285920"/>
            <a:ext cx="9000360" cy="4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3200" b="1" strike="noStrike" spc="-1" dirty="0">
                <a:solidFill>
                  <a:srgbClr val="000000"/>
                </a:solidFill>
                <a:latin typeface="Calibri"/>
                <a:ea typeface="ＭＳ Ｐゴシック"/>
              </a:rPr>
              <a:t>Complexité et </a:t>
            </a:r>
            <a:r>
              <a:rPr lang="fr-FR" sz="3200" b="1" spc="-1" dirty="0" smtClean="0">
                <a:solidFill>
                  <a:srgbClr val="FF0000"/>
                </a:solidFill>
                <a:latin typeface="Calibri"/>
                <a:ea typeface="ＭＳ Ｐゴシック"/>
              </a:rPr>
              <a:t>processus de modélisation</a:t>
            </a:r>
            <a:endParaRPr lang="fr-FR" sz="2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a:t>
            </a:r>
            <a:r>
              <a:rPr lang="fr-FR" sz="3200" b="1" spc="-1" dirty="0" smtClean="0">
                <a:solidFill>
                  <a:srgbClr val="FFFFFF"/>
                </a:solidFill>
                <a:latin typeface="Calibri"/>
                <a:ea typeface="ＭＳ Ｐゴシック"/>
              </a:rPr>
              <a:t>complexité (Conclusion)</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22"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23"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24"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25"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27" name="CustomShape 7"/>
          <p:cNvSpPr/>
          <p:nvPr/>
        </p:nvSpPr>
        <p:spPr>
          <a:xfrm>
            <a:off x="571472" y="2214554"/>
            <a:ext cx="8286808" cy="2786082"/>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dirty="0">
                <a:solidFill>
                  <a:srgbClr val="000000"/>
                </a:solidFill>
                <a:latin typeface="Calibri"/>
                <a:ea typeface="ＭＳ Ｐゴシック"/>
              </a:rPr>
              <a:t>La complexité apparente peut être réduite (gérée) par</a:t>
            </a:r>
            <a:r>
              <a:rPr lang="fr-FR" sz="2400" b="1" strike="noStrike" spc="-1" dirty="0" smtClean="0">
                <a:solidFill>
                  <a:srgbClr val="000000"/>
                </a:solidFill>
                <a:latin typeface="Calibri"/>
                <a:ea typeface="ＭＳ Ｐゴシック"/>
              </a:rPr>
              <a:t>:</a:t>
            </a:r>
          </a:p>
          <a:p>
            <a:pPr algn="just">
              <a:lnSpc>
                <a:spcPct val="100000"/>
              </a:lnSpc>
            </a:pPr>
            <a:endParaRPr lang="fr-FR" sz="2400" b="0" strike="noStrike" spc="-1" dirty="0">
              <a:latin typeface="Arial"/>
            </a:endParaRPr>
          </a:p>
          <a:p>
            <a:pPr marL="457200" lvl="2" indent="-215640" algn="just">
              <a:lnSpc>
                <a:spcPct val="100000"/>
              </a:lnSpc>
              <a:buClr>
                <a:srgbClr val="000000"/>
              </a:buClr>
              <a:buFont typeface="Wingdings" charset="2"/>
              <a:buChar char=""/>
            </a:pPr>
            <a:r>
              <a:rPr lang="fr-FR" sz="2400" b="1" strike="noStrike" spc="-1" dirty="0">
                <a:solidFill>
                  <a:srgbClr val="000000"/>
                </a:solidFill>
                <a:latin typeface="Calibri"/>
                <a:ea typeface="ＭＳ Ｐゴシック"/>
              </a:rPr>
              <a:t>  Le choix de paradigmes convenables </a:t>
            </a:r>
            <a:endParaRPr lang="fr-FR" sz="2400" b="0" strike="noStrike" spc="-1" dirty="0">
              <a:latin typeface="Arial"/>
            </a:endParaRPr>
          </a:p>
          <a:p>
            <a:pPr marL="457200" lvl="2" indent="-215640" algn="just">
              <a:lnSpc>
                <a:spcPct val="100000"/>
              </a:lnSpc>
              <a:buClr>
                <a:srgbClr val="000000"/>
              </a:buClr>
              <a:buFont typeface="Wingdings" charset="2"/>
              <a:buChar char=""/>
            </a:pPr>
            <a:r>
              <a:rPr lang="fr-FR" sz="2400" b="1" strike="noStrike" spc="-1" dirty="0">
                <a:solidFill>
                  <a:srgbClr val="000000"/>
                </a:solidFill>
                <a:latin typeface="Calibri"/>
                <a:ea typeface="ＭＳ Ｐゴシック"/>
              </a:rPr>
              <a:t>  Le choix de la bonne granularité</a:t>
            </a:r>
            <a:endParaRPr lang="fr-FR" sz="2400" b="0" strike="noStrike" spc="-1" dirty="0">
              <a:latin typeface="Arial"/>
            </a:endParaRPr>
          </a:p>
          <a:p>
            <a:pPr marL="457200" lvl="2" indent="-215640" algn="just">
              <a:lnSpc>
                <a:spcPct val="100000"/>
              </a:lnSpc>
              <a:buClr>
                <a:srgbClr val="000000"/>
              </a:buClr>
              <a:buFont typeface="Wingdings" charset="2"/>
              <a:buChar char=""/>
            </a:pPr>
            <a:r>
              <a:rPr lang="fr-FR" sz="2400" b="1" strike="noStrike" spc="-1" dirty="0">
                <a:solidFill>
                  <a:srgbClr val="000000"/>
                </a:solidFill>
                <a:latin typeface="Calibri"/>
                <a:ea typeface="ＭＳ Ｐゴシック"/>
              </a:rPr>
              <a:t>  La connaissance permanente du contexte considérée</a:t>
            </a:r>
            <a:endParaRPr lang="fr-FR" sz="2400" b="0" strike="noStrike" spc="-1" dirty="0">
              <a:latin typeface="Arial"/>
            </a:endParaRPr>
          </a:p>
          <a:p>
            <a:pPr marL="457200" lvl="2" indent="-215640" algn="just">
              <a:lnSpc>
                <a:spcPct val="100000"/>
              </a:lnSpc>
              <a:buClr>
                <a:srgbClr val="000000"/>
              </a:buClr>
              <a:buFont typeface="Wingdings" charset="2"/>
              <a:buChar char=""/>
            </a:pPr>
            <a:r>
              <a:rPr lang="fr-FR" sz="2400" b="1" strike="noStrike" spc="-1" dirty="0">
                <a:solidFill>
                  <a:srgbClr val="000000"/>
                </a:solidFill>
                <a:latin typeface="Calibri"/>
                <a:ea typeface="ＭＳ Ｐゴシック"/>
              </a:rPr>
              <a:t>  Une meilleure compréhension du domaine d’intérêt</a:t>
            </a:r>
            <a:endParaRPr lang="fr-FR" sz="2400" b="0" strike="noStrike" spc="-1" dirty="0">
              <a:latin typeface="Arial"/>
            </a:endParaRPr>
          </a:p>
          <a:p>
            <a:pPr marL="457200" lvl="2" indent="-215640" algn="just">
              <a:lnSpc>
                <a:spcPct val="100000"/>
              </a:lnSpc>
              <a:buClr>
                <a:srgbClr val="000000"/>
              </a:buClr>
              <a:buFont typeface="Wingdings" charset="2"/>
              <a:buChar char=""/>
            </a:pPr>
            <a:r>
              <a:rPr lang="fr-FR" sz="2400" b="1" strike="noStrike" spc="-1" dirty="0">
                <a:solidFill>
                  <a:srgbClr val="000000"/>
                </a:solidFill>
                <a:latin typeface="Calibri"/>
                <a:ea typeface="ＭＳ Ｐゴシック"/>
              </a:rPr>
              <a:t>  L’amélioration du processus de modélisation </a:t>
            </a:r>
            <a:endParaRPr lang="fr-FR" sz="2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80" name="CustomShape 2"/>
          <p:cNvSpPr/>
          <p:nvPr/>
        </p:nvSpPr>
        <p:spPr>
          <a:xfrm>
            <a:off x="500040" y="2928960"/>
            <a:ext cx="8214480" cy="69984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Un développement très difficile à maîtriser: </a:t>
            </a:r>
            <a:r>
              <a:rPr lang="fr-FR" sz="2000" b="0" strike="noStrike" spc="-1">
                <a:solidFill>
                  <a:srgbClr val="000000"/>
                </a:solidFill>
                <a:latin typeface="Calibri"/>
                <a:ea typeface="ＭＳ Ｐゴシック"/>
              </a:rPr>
              <a:t>Délai de mise sur le marché et coût</a:t>
            </a:r>
            <a:endParaRPr lang="fr-FR" sz="2000" b="0" strike="noStrike" spc="-1">
              <a:latin typeface="Arial"/>
            </a:endParaRPr>
          </a:p>
        </p:txBody>
      </p:sp>
      <p:sp>
        <p:nvSpPr>
          <p:cNvPr id="181" name="CustomShape 3"/>
          <p:cNvSpPr/>
          <p:nvPr/>
        </p:nvSpPr>
        <p:spPr>
          <a:xfrm>
            <a:off x="500040" y="3814560"/>
            <a:ext cx="8214480" cy="69984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Une compréhension très difficile engendrant une maintenance problématique: </a:t>
            </a:r>
            <a:r>
              <a:rPr lang="fr-FR" sz="2000" b="0" strike="noStrike" spc="-1" dirty="0">
                <a:solidFill>
                  <a:srgbClr val="000000"/>
                </a:solidFill>
                <a:latin typeface="Calibri"/>
                <a:ea typeface="ＭＳ Ｐゴシック"/>
              </a:rPr>
              <a:t>Délai et coût </a:t>
            </a:r>
            <a:endParaRPr lang="fr-FR" sz="2000" b="0" strike="noStrike" spc="-1" dirty="0">
              <a:latin typeface="Arial"/>
            </a:endParaRPr>
          </a:p>
        </p:txBody>
      </p:sp>
      <p:sp>
        <p:nvSpPr>
          <p:cNvPr id="182" name="CustomShape 4"/>
          <p:cNvSpPr/>
          <p:nvPr/>
        </p:nvSpPr>
        <p:spPr>
          <a:xfrm>
            <a:off x="500040" y="481500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Difficulté à garantir certaines qualités de services</a:t>
            </a:r>
            <a:endParaRPr lang="fr-FR" sz="2000" b="0" strike="noStrike" spc="-1">
              <a:latin typeface="Arial"/>
            </a:endParaRPr>
          </a:p>
        </p:txBody>
      </p:sp>
      <p:sp>
        <p:nvSpPr>
          <p:cNvPr id="183" name="CustomShape 5"/>
          <p:cNvSpPr/>
          <p:nvPr/>
        </p:nvSpPr>
        <p:spPr>
          <a:xfrm>
            <a:off x="285840" y="1484640"/>
            <a:ext cx="8143200" cy="109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pPr>
            <a:endParaRPr lang="fr-FR" sz="1800" b="0" strike="noStrike" spc="-1">
              <a:latin typeface="Arial"/>
            </a:endParaRPr>
          </a:p>
          <a:p>
            <a:pPr marL="4680" indent="-3960">
              <a:lnSpc>
                <a:spcPct val="100000"/>
              </a:lnSpc>
            </a:pPr>
            <a:r>
              <a:rPr lang="fr-FR" sz="1800" b="1" strike="noStrike" spc="-1">
                <a:solidFill>
                  <a:srgbClr val="000000"/>
                </a:solidFill>
                <a:latin typeface="Calibri"/>
                <a:ea typeface="ＭＳ Ｐゴシック"/>
              </a:rPr>
              <a:t>	</a:t>
            </a:r>
            <a:r>
              <a:rPr lang="fr-FR" sz="2400" b="1" strike="noStrike" spc="-1">
                <a:solidFill>
                  <a:srgbClr val="000000"/>
                </a:solidFill>
                <a:latin typeface="Calibri"/>
                <a:ea typeface="ＭＳ Ｐゴシック"/>
              </a:rPr>
              <a:t>Cette </a:t>
            </a:r>
            <a:r>
              <a:rPr lang="fr-FR" sz="2400" b="1" u="sng" strike="noStrike" spc="-1">
                <a:solidFill>
                  <a:srgbClr val="FF0000"/>
                </a:solidFill>
                <a:uFillTx/>
                <a:latin typeface="Calibri"/>
                <a:ea typeface="ＭＳ Ｐゴシック"/>
              </a:rPr>
              <a:t>complexité</a:t>
            </a:r>
            <a:r>
              <a:rPr lang="fr-FR" sz="2400" b="1" strike="noStrike" spc="-1">
                <a:solidFill>
                  <a:srgbClr val="000000"/>
                </a:solidFill>
                <a:latin typeface="Calibri"/>
                <a:ea typeface="ＭＳ Ｐゴシック"/>
              </a:rPr>
              <a:t> se traduit  au niveau </a:t>
            </a:r>
            <a:r>
              <a:rPr lang="fr-FR" sz="2400" b="1" u="sng" strike="noStrike" spc="-1">
                <a:solidFill>
                  <a:srgbClr val="000000"/>
                </a:solidFill>
                <a:uFillTx/>
                <a:latin typeface="Calibri"/>
                <a:ea typeface="ＭＳ Ｐゴシック"/>
              </a:rPr>
              <a:t>construction</a:t>
            </a:r>
            <a:r>
              <a:rPr lang="fr-FR" sz="2400" b="1" strike="noStrike" spc="-1">
                <a:solidFill>
                  <a:srgbClr val="000000"/>
                </a:solidFill>
                <a:latin typeface="Calibri"/>
                <a:ea typeface="ＭＳ Ｐゴシック"/>
              </a:rPr>
              <a:t> par:</a:t>
            </a:r>
            <a:endParaRPr lang="fr-FR" sz="2400" b="0" strike="noStrike" spc="-1">
              <a:latin typeface="Arial"/>
            </a:endParaRPr>
          </a:p>
          <a:p>
            <a:pPr marL="4680" indent="-3960">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CustomShape 1"/>
          <p:cNvSpPr/>
          <p:nvPr/>
        </p:nvSpPr>
        <p:spPr>
          <a:xfrm>
            <a:off x="0" y="357166"/>
            <a:ext cx="8025840" cy="20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complexité (Conclusion)</a:t>
            </a:r>
            <a:endParaRPr lang="fr-FR" sz="3200" b="0" strike="noStrike" spc="-1" dirty="0">
              <a:latin typeface="Arial"/>
            </a:endParaRPr>
          </a:p>
          <a:p>
            <a:pPr marL="457200" indent="-456480">
              <a:lnSpc>
                <a:spcPct val="100000"/>
              </a:lnSpc>
            </a:pP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581"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82"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83"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84"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85" name="CustomShape 6"/>
          <p:cNvSpPr/>
          <p:nvPr/>
        </p:nvSpPr>
        <p:spPr>
          <a:xfrm>
            <a:off x="214200" y="1357200"/>
            <a:ext cx="8571960" cy="49140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400" b="1" strike="noStrike" spc="-1">
                <a:solidFill>
                  <a:srgbClr val="000000"/>
                </a:solidFill>
                <a:latin typeface="Calibri"/>
                <a:ea typeface="ＭＳ Ｐゴシック"/>
              </a:rPr>
              <a:t>Les différents aspects sont liés </a:t>
            </a:r>
            <a:endParaRPr lang="fr-FR" sz="2400" b="0" strike="noStrike" spc="-1">
              <a:latin typeface="Arial"/>
            </a:endParaRPr>
          </a:p>
        </p:txBody>
      </p:sp>
      <p:sp>
        <p:nvSpPr>
          <p:cNvPr id="586" name="CustomShape 7"/>
          <p:cNvSpPr/>
          <p:nvPr/>
        </p:nvSpPr>
        <p:spPr>
          <a:xfrm>
            <a:off x="1513080" y="2157840"/>
            <a:ext cx="7487280" cy="4244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000" b="0" strike="noStrike" spc="-1">
                <a:solidFill>
                  <a:srgbClr val="000000"/>
                </a:solidFill>
                <a:latin typeface="Calibri"/>
                <a:ea typeface="ＭＳ Ｐゴシック"/>
              </a:rPr>
              <a:t>Choisir un contexte peut nécessité une certaine granularité</a:t>
            </a:r>
            <a:endParaRPr lang="fr-FR" sz="2000" b="0" strike="noStrike" spc="-1">
              <a:latin typeface="Arial"/>
            </a:endParaRPr>
          </a:p>
        </p:txBody>
      </p:sp>
      <p:sp>
        <p:nvSpPr>
          <p:cNvPr id="587" name="CustomShape 8"/>
          <p:cNvSpPr/>
          <p:nvPr/>
        </p:nvSpPr>
        <p:spPr>
          <a:xfrm>
            <a:off x="1513080" y="2657880"/>
            <a:ext cx="7487280" cy="75960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000" b="0" strike="noStrike" spc="-1">
                <a:solidFill>
                  <a:srgbClr val="000000"/>
                </a:solidFill>
                <a:latin typeface="Calibri"/>
                <a:ea typeface="ＭＳ Ｐゴシック"/>
              </a:rPr>
              <a:t>Dans un contexte donné, il serait préférable d’utiliser un paradigme plutôt qu’un autre</a:t>
            </a:r>
            <a:endParaRPr lang="fr-FR" sz="2000" b="0" strike="noStrike" spc="-1">
              <a:latin typeface="Arial"/>
            </a:endParaRPr>
          </a:p>
        </p:txBody>
      </p:sp>
      <p:sp>
        <p:nvSpPr>
          <p:cNvPr id="588" name="CustomShape 9"/>
          <p:cNvSpPr/>
          <p:nvPr/>
        </p:nvSpPr>
        <p:spPr>
          <a:xfrm>
            <a:off x="1513080" y="3586680"/>
            <a:ext cx="7487280" cy="76032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000" b="0" strike="noStrike" spc="-1">
                <a:solidFill>
                  <a:srgbClr val="000000"/>
                </a:solidFill>
                <a:latin typeface="Calibri"/>
                <a:ea typeface="ＭＳ Ｐゴシック"/>
              </a:rPr>
              <a:t>Un paradigme donné permet/ne permet pas d’utiliser une granularité fine/forte</a:t>
            </a:r>
            <a:endParaRPr lang="fr-FR" sz="2000" b="0" strike="noStrike" spc="-1">
              <a:latin typeface="Arial"/>
            </a:endParaRPr>
          </a:p>
        </p:txBody>
      </p:sp>
      <p:sp>
        <p:nvSpPr>
          <p:cNvPr id="589" name="CustomShape 10"/>
          <p:cNvSpPr/>
          <p:nvPr/>
        </p:nvSpPr>
        <p:spPr>
          <a:xfrm>
            <a:off x="1513080" y="4500720"/>
            <a:ext cx="7487280" cy="4244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000" b="0" strike="noStrike" spc="-1">
                <a:solidFill>
                  <a:srgbClr val="000000"/>
                </a:solidFill>
                <a:latin typeface="Calibri"/>
                <a:ea typeface="ＭＳ Ｐゴシック"/>
              </a:rPr>
              <a:t>La compréhension nécessite la bonne connaissance du contexte</a:t>
            </a:r>
            <a:endParaRPr lang="fr-FR" sz="2000" b="0" strike="noStrike" spc="-1">
              <a:latin typeface="Arial"/>
            </a:endParaRPr>
          </a:p>
        </p:txBody>
      </p:sp>
      <p:sp>
        <p:nvSpPr>
          <p:cNvPr id="590" name="CustomShape 11"/>
          <p:cNvSpPr/>
          <p:nvPr/>
        </p:nvSpPr>
        <p:spPr>
          <a:xfrm>
            <a:off x="1513080" y="5086800"/>
            <a:ext cx="7487280" cy="4244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000" b="0" strike="noStrike" spc="-1">
                <a:solidFill>
                  <a:srgbClr val="000000"/>
                </a:solidFill>
                <a:latin typeface="Calibri"/>
                <a:ea typeface="ＭＳ Ｐゴシック"/>
              </a:rPr>
              <a:t>La compréhension peut nécessiter une granularité fine/forte</a:t>
            </a:r>
            <a:endParaRPr lang="fr-FR" sz="2000" b="0" strike="noStrike" spc="-1">
              <a:latin typeface="Arial"/>
            </a:endParaRPr>
          </a:p>
        </p:txBody>
      </p:sp>
      <p:sp>
        <p:nvSpPr>
          <p:cNvPr id="591" name="CustomShape 12"/>
          <p:cNvSpPr/>
          <p:nvPr/>
        </p:nvSpPr>
        <p:spPr>
          <a:xfrm>
            <a:off x="1513080" y="5715000"/>
            <a:ext cx="7487280" cy="4244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000" b="0" strike="noStrike" spc="-1">
                <a:solidFill>
                  <a:srgbClr val="000000"/>
                </a:solidFill>
                <a:latin typeface="Calibri"/>
                <a:ea typeface="ＭＳ Ｐゴシック"/>
              </a:rPr>
              <a:t>La compréhension peut nécessiter le choix d’un paradigme,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423720" y="200880"/>
            <a:ext cx="8025840" cy="20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 (Conclusion)</a:t>
            </a:r>
            <a:endParaRPr lang="fr-FR" sz="3200" b="0" strike="noStrike" spc="-1">
              <a:latin typeface="Arial"/>
            </a:endParaRPr>
          </a:p>
          <a:p>
            <a:pPr marL="457200" indent="-456480">
              <a:lnSpc>
                <a:spcPct val="100000"/>
              </a:lnSpc>
            </a:pP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593"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94"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95"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596"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597" name="CustomShape 6"/>
          <p:cNvSpPr/>
          <p:nvPr/>
        </p:nvSpPr>
        <p:spPr>
          <a:xfrm>
            <a:off x="1143000" y="2522160"/>
            <a:ext cx="5643000" cy="49140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400" b="1" strike="noStrike" spc="-1">
                <a:solidFill>
                  <a:srgbClr val="000000"/>
                </a:solidFill>
                <a:latin typeface="Calibri"/>
                <a:ea typeface="ＭＳ Ｐゴシック"/>
              </a:rPr>
              <a:t>1-Relation Granularité-Contexte</a:t>
            </a:r>
            <a:endParaRPr lang="fr-FR" sz="2400" b="0" strike="noStrike" spc="-1">
              <a:latin typeface="Arial"/>
            </a:endParaRPr>
          </a:p>
        </p:txBody>
      </p:sp>
      <p:sp>
        <p:nvSpPr>
          <p:cNvPr id="598" name="CustomShape 7"/>
          <p:cNvSpPr/>
          <p:nvPr/>
        </p:nvSpPr>
        <p:spPr>
          <a:xfrm>
            <a:off x="1143000" y="3366228"/>
            <a:ext cx="5643000" cy="49140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10000"/>
              </a:lnSpc>
            </a:pPr>
            <a:r>
              <a:rPr lang="fr-FR" sz="2400" b="1" strike="noStrike" spc="-1">
                <a:solidFill>
                  <a:srgbClr val="000000"/>
                </a:solidFill>
                <a:latin typeface="Calibri"/>
                <a:ea typeface="ＭＳ Ｐゴシック"/>
              </a:rPr>
              <a:t>2-Relation Compréhension- Granularité</a:t>
            </a:r>
            <a:endParaRPr lang="fr-FR" sz="2400" b="0" strike="noStrike" spc="-1">
              <a:latin typeface="Arial"/>
            </a:endParaRPr>
          </a:p>
        </p:txBody>
      </p:sp>
      <p:sp>
        <p:nvSpPr>
          <p:cNvPr id="599" name="CustomShape 8"/>
          <p:cNvSpPr/>
          <p:nvPr/>
        </p:nvSpPr>
        <p:spPr>
          <a:xfrm>
            <a:off x="1143000" y="4152046"/>
            <a:ext cx="5643000" cy="49140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10000"/>
              </a:lnSpc>
            </a:pPr>
            <a:r>
              <a:rPr lang="fr-FR" sz="2400" b="1" strike="noStrike" spc="-1">
                <a:solidFill>
                  <a:srgbClr val="000000"/>
                </a:solidFill>
                <a:latin typeface="Calibri"/>
                <a:ea typeface="ＭＳ Ｐゴシック"/>
              </a:rPr>
              <a:t>3-Relation Paradigme-contexte</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CustomShape 1"/>
          <p:cNvSpPr/>
          <p:nvPr/>
        </p:nvSpPr>
        <p:spPr>
          <a:xfrm>
            <a:off x="-423720" y="200880"/>
            <a:ext cx="8025840" cy="20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 (Conclusion)</a:t>
            </a:r>
            <a:endParaRPr lang="fr-FR" sz="3200" b="0" strike="noStrike" spc="-1">
              <a:latin typeface="Arial"/>
            </a:endParaRPr>
          </a:p>
          <a:p>
            <a:pPr marL="457200" indent="-456480">
              <a:lnSpc>
                <a:spcPct val="100000"/>
              </a:lnSpc>
            </a:pP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601"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02"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03"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04"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605" name="CustomShape 6"/>
          <p:cNvSpPr/>
          <p:nvPr/>
        </p:nvSpPr>
        <p:spPr>
          <a:xfrm>
            <a:off x="285840" y="1500120"/>
            <a:ext cx="5643000" cy="49140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0000"/>
              </a:lnSpc>
            </a:pPr>
            <a:r>
              <a:rPr lang="fr-FR" sz="2400" b="1" strike="noStrike" spc="-1">
                <a:solidFill>
                  <a:srgbClr val="000000"/>
                </a:solidFill>
                <a:latin typeface="Calibri"/>
                <a:ea typeface="ＭＳ Ｐゴシック"/>
              </a:rPr>
              <a:t>1-Relation Granularité-Contexte</a:t>
            </a:r>
            <a:endParaRPr lang="fr-FR" sz="2400" b="0" strike="noStrike" spc="-1">
              <a:latin typeface="Arial"/>
            </a:endParaRPr>
          </a:p>
        </p:txBody>
      </p:sp>
      <p:sp>
        <p:nvSpPr>
          <p:cNvPr id="606" name="CustomShape 7"/>
          <p:cNvSpPr/>
          <p:nvPr/>
        </p:nvSpPr>
        <p:spPr>
          <a:xfrm>
            <a:off x="357120" y="2357280"/>
            <a:ext cx="8500320" cy="37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200" b="1" strike="noStrike" spc="-1" dirty="0">
                <a:solidFill>
                  <a:srgbClr val="000000"/>
                </a:solidFill>
                <a:latin typeface="Calibri"/>
                <a:ea typeface="ＭＳ Ｐゴシック"/>
              </a:rPr>
              <a:t>Granularité fine </a:t>
            </a:r>
            <a:r>
              <a:rPr lang="fr-FR" sz="2200" b="0" strike="noStrike" spc="-1" dirty="0">
                <a:solidFill>
                  <a:srgbClr val="000000"/>
                </a:solidFill>
                <a:latin typeface="Calibri"/>
                <a:ea typeface="ＭＳ Ｐゴシック"/>
              </a:rPr>
              <a:t>pour détecter si une photographie est truquée ou étudier les ratios de compression</a:t>
            </a:r>
            <a:endParaRPr lang="fr-FR" sz="2200" b="0" strike="noStrike" spc="-1" dirty="0">
              <a:latin typeface="Arial"/>
            </a:endParaRPr>
          </a:p>
          <a:p>
            <a:pPr algn="just">
              <a:lnSpc>
                <a:spcPct val="100000"/>
              </a:lnSpc>
            </a:pPr>
            <a:r>
              <a:rPr lang="fr-FR" sz="2200" b="0" strike="noStrike" spc="-1" dirty="0">
                <a:solidFill>
                  <a:srgbClr val="000000"/>
                </a:solidFill>
                <a:latin typeface="Calibri"/>
                <a:ea typeface="ＭＳ Ｐゴシック"/>
              </a:rPr>
              <a:t> </a:t>
            </a:r>
            <a:r>
              <a:rPr lang="fr-FR" sz="2200" b="1" strike="noStrike" spc="-1" dirty="0">
                <a:solidFill>
                  <a:srgbClr val="000000"/>
                </a:solidFill>
                <a:latin typeface="Calibri"/>
                <a:ea typeface="ＭＳ Ｐゴシック"/>
              </a:rPr>
              <a:t>Granularité moyenne </a:t>
            </a:r>
            <a:r>
              <a:rPr lang="fr-FR" sz="2200" b="0" strike="noStrike" spc="-1" dirty="0">
                <a:solidFill>
                  <a:srgbClr val="000000"/>
                </a:solidFill>
                <a:latin typeface="Calibri"/>
                <a:ea typeface="ＭＳ Ｐゴシック"/>
              </a:rPr>
              <a:t>ou forte pour le étudier cadrage</a:t>
            </a:r>
            <a:endParaRPr lang="fr-FR" sz="2200" b="0" strike="noStrike" spc="-1" dirty="0">
              <a:latin typeface="Arial"/>
            </a:endParaRPr>
          </a:p>
          <a:p>
            <a:pPr algn="just">
              <a:lnSpc>
                <a:spcPct val="100000"/>
              </a:lnSpc>
            </a:pPr>
            <a:r>
              <a:rPr lang="fr-FR" sz="2200" b="0" strike="noStrike" spc="-1" dirty="0">
                <a:solidFill>
                  <a:srgbClr val="000000"/>
                </a:solidFill>
                <a:latin typeface="Calibri"/>
                <a:ea typeface="ＭＳ Ｐゴシック"/>
              </a:rPr>
              <a:t> </a:t>
            </a:r>
            <a:r>
              <a:rPr lang="fr-FR" sz="2200" b="1" strike="noStrike" spc="-1" dirty="0">
                <a:solidFill>
                  <a:srgbClr val="000000"/>
                </a:solidFill>
                <a:latin typeface="Calibri"/>
                <a:ea typeface="ＭＳ Ｐゴシック"/>
              </a:rPr>
              <a:t>Granularité forte </a:t>
            </a:r>
            <a:r>
              <a:rPr lang="fr-FR" sz="2200" b="0" strike="noStrike" spc="-1" dirty="0">
                <a:solidFill>
                  <a:srgbClr val="000000"/>
                </a:solidFill>
                <a:latin typeface="Calibri"/>
                <a:ea typeface="ＭＳ Ｐゴシック"/>
              </a:rPr>
              <a:t>pour le étudier le message véhiculé</a:t>
            </a: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r>
              <a:rPr lang="fr-FR" sz="2200" b="0" strike="noStrike" spc="-1" dirty="0">
                <a:solidFill>
                  <a:srgbClr val="000000"/>
                </a:solidFill>
                <a:latin typeface="Calibri"/>
                <a:ea typeface="ＭＳ Ｐゴシック"/>
              </a:rPr>
              <a:t>--------</a:t>
            </a: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r>
              <a:rPr lang="fr-FR" sz="2200" b="0" strike="noStrike" spc="-1" dirty="0">
                <a:solidFill>
                  <a:srgbClr val="000000"/>
                </a:solidFill>
                <a:latin typeface="Calibri"/>
                <a:ea typeface="ＭＳ Ｐゴシック"/>
              </a:rPr>
              <a:t>  </a:t>
            </a:r>
            <a:r>
              <a:rPr lang="fr-FR" sz="2200" b="1" strike="noStrike" spc="-1" dirty="0">
                <a:solidFill>
                  <a:srgbClr val="000000"/>
                </a:solidFill>
                <a:latin typeface="Calibri"/>
                <a:ea typeface="ＭＳ Ｐゴシック"/>
              </a:rPr>
              <a:t>Diagramme d’activité et diagramme de séquences </a:t>
            </a:r>
            <a:r>
              <a:rPr lang="fr-FR" sz="2200" b="0" strike="noStrike" spc="-1" dirty="0">
                <a:solidFill>
                  <a:srgbClr val="000000"/>
                </a:solidFill>
                <a:latin typeface="Calibri"/>
                <a:ea typeface="ＭＳ Ｐゴシック"/>
              </a:rPr>
              <a:t>pour l’étude du comportement</a:t>
            </a:r>
            <a:endParaRPr lang="fr-FR" sz="2200" b="0" strike="noStrike" spc="-1" dirty="0">
              <a:latin typeface="Arial"/>
            </a:endParaRPr>
          </a:p>
          <a:p>
            <a:pPr algn="just">
              <a:lnSpc>
                <a:spcPct val="100000"/>
              </a:lnSpc>
            </a:pPr>
            <a:r>
              <a:rPr lang="fr-FR" sz="2200" b="0" strike="noStrike" spc="-1" dirty="0">
                <a:solidFill>
                  <a:srgbClr val="000000"/>
                </a:solidFill>
                <a:latin typeface="Calibri"/>
                <a:ea typeface="ＭＳ Ｐゴシック"/>
              </a:rPr>
              <a:t>  </a:t>
            </a:r>
            <a:r>
              <a:rPr lang="fr-FR" sz="2200" b="1" strike="noStrike" spc="-1" dirty="0">
                <a:solidFill>
                  <a:srgbClr val="000000"/>
                </a:solidFill>
                <a:latin typeface="Calibri"/>
                <a:ea typeface="ＭＳ Ｐゴシック"/>
              </a:rPr>
              <a:t>Diagramme des composants</a:t>
            </a:r>
            <a:r>
              <a:rPr lang="fr-FR" sz="2200" b="0" strike="noStrike" spc="-1" dirty="0">
                <a:solidFill>
                  <a:srgbClr val="000000"/>
                </a:solidFill>
                <a:latin typeface="Calibri"/>
                <a:ea typeface="ＭＳ Ｐゴシック"/>
              </a:rPr>
              <a:t> pour l’étude du déploiement</a:t>
            </a:r>
            <a:endParaRPr lang="fr-FR" sz="2200" b="0" strike="noStrike" spc="-1" dirty="0">
              <a:latin typeface="Arial"/>
            </a:endParaRPr>
          </a:p>
          <a:p>
            <a:pPr algn="just">
              <a:lnSpc>
                <a:spcPct val="100000"/>
              </a:lnSpc>
            </a:pPr>
            <a:endParaRPr lang="fr-FR" sz="22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CustomShape 1"/>
          <p:cNvSpPr/>
          <p:nvPr/>
        </p:nvSpPr>
        <p:spPr>
          <a:xfrm>
            <a:off x="-423720" y="200880"/>
            <a:ext cx="8025840" cy="20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 (Conclusion)</a:t>
            </a:r>
            <a:endParaRPr lang="fr-FR" sz="3200" b="0" strike="noStrike" spc="-1">
              <a:latin typeface="Arial"/>
            </a:endParaRPr>
          </a:p>
          <a:p>
            <a:pPr marL="457200" indent="-456480">
              <a:lnSpc>
                <a:spcPct val="100000"/>
              </a:lnSpc>
            </a:pP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608"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09"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10"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11"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612" name="CustomShape 6"/>
          <p:cNvSpPr/>
          <p:nvPr/>
        </p:nvSpPr>
        <p:spPr>
          <a:xfrm>
            <a:off x="214200" y="1500120"/>
            <a:ext cx="5643000" cy="49140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10000"/>
              </a:lnSpc>
            </a:pPr>
            <a:r>
              <a:rPr lang="fr-FR" sz="2400" b="1" strike="noStrike" spc="-1">
                <a:solidFill>
                  <a:srgbClr val="000000"/>
                </a:solidFill>
                <a:latin typeface="Calibri"/>
                <a:ea typeface="ＭＳ Ｐゴシック"/>
              </a:rPr>
              <a:t>2-Relation Compréhension- Granularité</a:t>
            </a:r>
            <a:endParaRPr lang="fr-FR" sz="2400" b="0" strike="noStrike" spc="-1">
              <a:latin typeface="Arial"/>
            </a:endParaRPr>
          </a:p>
        </p:txBody>
      </p:sp>
      <p:sp>
        <p:nvSpPr>
          <p:cNvPr id="613" name="CustomShape 7"/>
          <p:cNvSpPr/>
          <p:nvPr/>
        </p:nvSpPr>
        <p:spPr>
          <a:xfrm>
            <a:off x="357120" y="2357280"/>
            <a:ext cx="8500320" cy="31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Se focaliser sur une partie de la photographie avec un </a:t>
            </a:r>
            <a:r>
              <a:rPr lang="fr-FR" sz="2000" b="1" strike="noStrike" spc="-1">
                <a:solidFill>
                  <a:srgbClr val="000000"/>
                </a:solidFill>
                <a:latin typeface="Calibri"/>
                <a:ea typeface="ＭＳ Ｐゴシック"/>
              </a:rPr>
              <a:t>agrandissement</a:t>
            </a:r>
            <a:r>
              <a:rPr lang="fr-FR" sz="2000" b="0" strike="noStrike" spc="-1">
                <a:solidFill>
                  <a:srgbClr val="000000"/>
                </a:solidFill>
                <a:latin typeface="Calibri"/>
                <a:ea typeface="ＭＳ Ｐゴシック"/>
              </a:rPr>
              <a:t> permet de tirer une information de cette partie de la photographie. Cependant à ce niveau de détail, il n’est pas possible de cerner le message que la photographie, dans sa totalité, véhicule, il faut alors avoir la possibilité de voir la photographie dans sa totalité</a:t>
            </a: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a:t>
            </a: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 Comprendre un système logiciel nécessite d’abord l’utilisation d’une </a:t>
            </a:r>
            <a:r>
              <a:rPr lang="fr-FR" sz="2000" b="1" strike="noStrike" spc="-1">
                <a:solidFill>
                  <a:srgbClr val="000000"/>
                </a:solidFill>
                <a:latin typeface="Calibri"/>
                <a:ea typeface="ＭＳ Ｐゴシック"/>
              </a:rPr>
              <a:t>granularité forte </a:t>
            </a:r>
            <a:r>
              <a:rPr lang="fr-FR" sz="2000" b="0" strike="noStrike" spc="-1">
                <a:solidFill>
                  <a:srgbClr val="000000"/>
                </a:solidFill>
                <a:latin typeface="Calibri"/>
                <a:ea typeface="ＭＳ Ｐゴシック"/>
              </a:rPr>
              <a:t>(Diagramme de composants, diagramme des classes, etc.)</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p:txBody>
      </p:sp>
      <p:sp>
        <p:nvSpPr>
          <p:cNvPr id="614" name="CustomShape 8"/>
          <p:cNvSpPr/>
          <p:nvPr/>
        </p:nvSpPr>
        <p:spPr>
          <a:xfrm>
            <a:off x="928800" y="5214960"/>
            <a:ext cx="7500240" cy="1004760"/>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a:solidFill>
                  <a:srgbClr val="000000"/>
                </a:solidFill>
                <a:latin typeface="Calibri"/>
                <a:ea typeface="ＭＳ Ｐゴシック"/>
              </a:rPr>
              <a:t>Chercher à comprendre un système en utilisant des modèles de granularité fine (e.g. le code source) </a:t>
            </a:r>
            <a:r>
              <a:rPr lang="fr-FR" sz="2000" b="1" strike="noStrike" spc="-1">
                <a:solidFill>
                  <a:srgbClr val="FF0000"/>
                </a:solidFill>
                <a:latin typeface="Wingdings"/>
                <a:ea typeface="ＭＳ Ｐゴシック"/>
              </a:rPr>
              <a:t></a:t>
            </a:r>
            <a:r>
              <a:rPr lang="fr-FR" sz="2000" b="1" strike="noStrike" spc="-1">
                <a:solidFill>
                  <a:srgbClr val="000000"/>
                </a:solidFill>
                <a:latin typeface="Calibri"/>
                <a:ea typeface="ＭＳ Ｐゴシック"/>
              </a:rPr>
              <a:t> Chercher à saisir le message d’une photographie en se focalisant sur les pixels</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ustomShape 1"/>
          <p:cNvSpPr/>
          <p:nvPr/>
        </p:nvSpPr>
        <p:spPr>
          <a:xfrm>
            <a:off x="-423720" y="200880"/>
            <a:ext cx="8025840" cy="20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a:solidFill>
                  <a:srgbClr val="FFFFFF"/>
                </a:solidFill>
                <a:latin typeface="Calibri"/>
                <a:ea typeface="ＭＳ Ｐゴシック"/>
              </a:rPr>
              <a:t>Introduction à la complexité (Conclusion)</a:t>
            </a:r>
            <a:endParaRPr lang="fr-FR" sz="3200" b="0" strike="noStrike" spc="-1">
              <a:latin typeface="Arial"/>
            </a:endParaRPr>
          </a:p>
          <a:p>
            <a:pPr marL="457200" indent="-456480">
              <a:lnSpc>
                <a:spcPct val="100000"/>
              </a:lnSpc>
            </a:pPr>
            <a:endParaRPr lang="fr-FR" sz="3200" b="0" strike="noStrike" spc="-1">
              <a:latin typeface="Arial"/>
            </a:endParaRPr>
          </a:p>
          <a:p>
            <a:pPr marL="457200" indent="-456480">
              <a:lnSpc>
                <a:spcPct val="100000"/>
              </a:lnSpc>
            </a:pPr>
            <a:r>
              <a:rPr lang="fr-FR" sz="3200" b="1" strike="noStrike" spc="-1">
                <a:solidFill>
                  <a:srgbClr val="FFFFFF"/>
                </a:solidFill>
                <a:latin typeface="Calibri"/>
                <a:ea typeface="ＭＳ Ｐゴシック"/>
              </a:rPr>
              <a:t>   </a:t>
            </a:r>
            <a:endParaRPr lang="fr-FR" sz="3200" b="0" strike="noStrike" spc="-1">
              <a:latin typeface="Arial"/>
            </a:endParaRPr>
          </a:p>
          <a:p>
            <a:pPr marL="457200" indent="-456480">
              <a:lnSpc>
                <a:spcPct val="100000"/>
              </a:lnSpc>
            </a:pPr>
            <a:endParaRPr lang="fr-FR" sz="3200" b="0" strike="noStrike" spc="-1">
              <a:latin typeface="Arial"/>
            </a:endParaRPr>
          </a:p>
        </p:txBody>
      </p:sp>
      <p:sp>
        <p:nvSpPr>
          <p:cNvPr id="616"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17"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18"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619"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620" name="CustomShape 6"/>
          <p:cNvSpPr/>
          <p:nvPr/>
        </p:nvSpPr>
        <p:spPr>
          <a:xfrm>
            <a:off x="214200" y="1571760"/>
            <a:ext cx="5643000" cy="49140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10000"/>
              </a:lnSpc>
            </a:pPr>
            <a:r>
              <a:rPr lang="fr-FR" sz="2400" b="1" strike="noStrike" spc="-1">
                <a:solidFill>
                  <a:srgbClr val="000000"/>
                </a:solidFill>
                <a:latin typeface="Calibri"/>
                <a:ea typeface="ＭＳ Ｐゴシック"/>
              </a:rPr>
              <a:t>3-Relation Paradigme-contexte</a:t>
            </a:r>
            <a:endParaRPr lang="fr-FR" sz="2400" b="0" strike="noStrike" spc="-1">
              <a:latin typeface="Arial"/>
            </a:endParaRPr>
          </a:p>
        </p:txBody>
      </p:sp>
      <p:sp>
        <p:nvSpPr>
          <p:cNvPr id="621" name="CustomShape 7"/>
          <p:cNvSpPr/>
          <p:nvPr/>
        </p:nvSpPr>
        <p:spPr>
          <a:xfrm>
            <a:off x="357120" y="2731680"/>
            <a:ext cx="8500320" cy="30547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dirty="0">
                <a:solidFill>
                  <a:srgbClr val="000000"/>
                </a:solidFill>
                <a:latin typeface="Calibri"/>
                <a:ea typeface="ＭＳ Ｐゴシック"/>
              </a:rPr>
              <a:t>Dans un contexte </a:t>
            </a:r>
            <a:r>
              <a:rPr lang="fr-FR" sz="2000" b="1" strike="noStrike" spc="-1" dirty="0">
                <a:solidFill>
                  <a:srgbClr val="000000"/>
                </a:solidFill>
                <a:latin typeface="Calibri"/>
                <a:ea typeface="ＭＳ Ｐゴシック"/>
              </a:rPr>
              <a:t>d’impression en </a:t>
            </a:r>
            <a:r>
              <a:rPr lang="fr-FR" sz="2000" b="1" strike="noStrike" spc="-1" dirty="0" smtClean="0">
                <a:solidFill>
                  <a:srgbClr val="000000"/>
                </a:solidFill>
                <a:latin typeface="Calibri"/>
                <a:ea typeface="ＭＳ Ｐゴシック"/>
              </a:rPr>
              <a:t>quadrichromie </a:t>
            </a:r>
            <a:r>
              <a:rPr lang="fr-FR" i="1" strike="noStrike" spc="-1" dirty="0" smtClean="0">
                <a:solidFill>
                  <a:srgbClr val="000000"/>
                </a:solidFill>
                <a:latin typeface="Calibri"/>
                <a:ea typeface="ＭＳ Ｐゴシック"/>
              </a:rPr>
              <a:t>(</a:t>
            </a:r>
            <a:r>
              <a:rPr lang="fr-FR" i="1" dirty="0" smtClean="0"/>
              <a:t>impression en quatre couleurs (jaune, rouge, bleu et noir</a:t>
            </a:r>
            <a:r>
              <a:rPr lang="fr-FR" i="1" spc="-1" dirty="0" smtClean="0">
                <a:solidFill>
                  <a:srgbClr val="000000"/>
                </a:solidFill>
                <a:latin typeface="Calibri"/>
                <a:ea typeface="ＭＳ Ｐゴシック"/>
              </a:rPr>
              <a:t>))</a:t>
            </a:r>
            <a:r>
              <a:rPr lang="fr-FR" i="1" strike="noStrike" spc="-1" dirty="0" smtClean="0">
                <a:solidFill>
                  <a:srgbClr val="000000"/>
                </a:solidFill>
                <a:latin typeface="Calibri"/>
                <a:ea typeface="ＭＳ Ｐゴシック"/>
              </a:rPr>
              <a:t>, </a:t>
            </a:r>
            <a:r>
              <a:rPr lang="fr-FR" sz="2000" strike="noStrike" spc="-1" dirty="0" smtClean="0">
                <a:solidFill>
                  <a:srgbClr val="000000"/>
                </a:solidFill>
                <a:latin typeface="Calibri"/>
                <a:ea typeface="ＭＳ Ｐゴシック"/>
              </a:rPr>
              <a:t>il </a:t>
            </a:r>
            <a:r>
              <a:rPr lang="fr-FR" sz="2000" strike="noStrike" spc="-1" dirty="0">
                <a:solidFill>
                  <a:srgbClr val="000000"/>
                </a:solidFill>
                <a:latin typeface="Calibri"/>
                <a:ea typeface="ＭＳ Ｐゴシック"/>
              </a:rPr>
              <a:t>est nécessaire d’utiliser des descriptions qui décompose la couleur en couleurs de base</a:t>
            </a:r>
            <a:endParaRPr lang="fr-FR" sz="200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Calibri"/>
                <a:ea typeface="ＭＳ Ｐゴシック"/>
              </a:rPr>
              <a:t>---------------</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Calibri"/>
                <a:ea typeface="ＭＳ Ｐゴシック"/>
              </a:rPr>
              <a:t>  Dans les contextes de </a:t>
            </a:r>
            <a:r>
              <a:rPr lang="fr-FR" sz="2000" b="1" strike="noStrike" spc="-1" dirty="0">
                <a:solidFill>
                  <a:srgbClr val="000000"/>
                </a:solidFill>
                <a:latin typeface="Calibri"/>
                <a:ea typeface="ＭＳ Ｐゴシック"/>
              </a:rPr>
              <a:t>spécification et conception </a:t>
            </a:r>
            <a:r>
              <a:rPr lang="fr-FR" sz="2000" b="0" strike="noStrike" spc="-1" dirty="0">
                <a:solidFill>
                  <a:srgbClr val="000000"/>
                </a:solidFill>
                <a:latin typeface="Calibri"/>
                <a:ea typeface="ＭＳ Ｐゴシック"/>
              </a:rPr>
              <a:t>il est préférable d’utiliser UML, mais au niveau </a:t>
            </a:r>
            <a:r>
              <a:rPr lang="fr-FR" sz="2000" b="1" strike="noStrike" spc="-1" dirty="0">
                <a:solidFill>
                  <a:srgbClr val="000000"/>
                </a:solidFill>
                <a:latin typeface="Calibri"/>
                <a:ea typeface="ＭＳ Ｐゴシック"/>
              </a:rPr>
              <a:t>réalisation</a:t>
            </a:r>
            <a:r>
              <a:rPr lang="fr-FR" sz="2000" b="0" strike="noStrike" spc="-1" dirty="0">
                <a:solidFill>
                  <a:srgbClr val="000000"/>
                </a:solidFill>
                <a:latin typeface="Calibri"/>
                <a:ea typeface="ＭＳ Ｐゴシック"/>
              </a:rPr>
              <a:t> il faut utiliser un paradigme qui permet d’expliciter plus de détails (langage orienté objets ou assembleur)</a:t>
            </a:r>
            <a:endParaRPr lang="fr-FR"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0" y="214290"/>
            <a:ext cx="5839200" cy="155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480">
              <a:lnSpc>
                <a:spcPct val="100000"/>
              </a:lnSpc>
            </a:pPr>
            <a:r>
              <a:rPr lang="fr-FR" sz="3200" b="1" strike="noStrike" spc="-1" dirty="0">
                <a:solidFill>
                  <a:srgbClr val="FFFFFF"/>
                </a:solidFill>
                <a:latin typeface="Calibri"/>
                <a:ea typeface="ＭＳ Ｐゴシック"/>
              </a:rPr>
              <a:t>Introduction à la </a:t>
            </a:r>
            <a:r>
              <a:rPr lang="fr-FR" sz="3200" b="1" spc="-1" dirty="0" smtClean="0">
                <a:solidFill>
                  <a:srgbClr val="FFFFFF"/>
                </a:solidFill>
                <a:latin typeface="Calibri"/>
                <a:ea typeface="ＭＳ Ｐゴシック"/>
              </a:rPr>
              <a:t>complexité (Conclusion)</a:t>
            </a:r>
            <a:endParaRPr lang="fr-FR" sz="3200" b="0" strike="noStrike" spc="-1" dirty="0">
              <a:latin typeface="Arial"/>
            </a:endParaRPr>
          </a:p>
          <a:p>
            <a:pPr marL="457200" indent="-456480">
              <a:lnSpc>
                <a:spcPct val="100000"/>
              </a:lnSpc>
            </a:pPr>
            <a:r>
              <a:rPr lang="fr-FR" sz="3200" b="1" strike="noStrike" spc="-1" dirty="0">
                <a:solidFill>
                  <a:srgbClr val="FFFFFF"/>
                </a:solidFill>
                <a:latin typeface="Calibri"/>
                <a:ea typeface="ＭＳ Ｐゴシック"/>
              </a:rPr>
              <a:t>   </a:t>
            </a:r>
            <a:endParaRPr lang="fr-FR" sz="3200" b="0" strike="noStrike" spc="-1" dirty="0">
              <a:latin typeface="Arial"/>
            </a:endParaRPr>
          </a:p>
          <a:p>
            <a:pPr marL="457200" indent="-456480">
              <a:lnSpc>
                <a:spcPct val="100000"/>
              </a:lnSpc>
            </a:pPr>
            <a:endParaRPr lang="fr-FR" sz="3200" b="0" strike="noStrike" spc="-1" dirty="0">
              <a:latin typeface="Arial"/>
            </a:endParaRPr>
          </a:p>
        </p:txBody>
      </p:sp>
      <p:sp>
        <p:nvSpPr>
          <p:cNvPr id="422" name="CustomShape 2"/>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23" name="CustomShape 3"/>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24" name="CustomShape 4"/>
          <p:cNvSpPr/>
          <p:nvPr/>
        </p:nvSpPr>
        <p:spPr>
          <a:xfrm>
            <a:off x="155520" y="-579600"/>
            <a:ext cx="1904400" cy="1218600"/>
          </a:xfrm>
          <a:prstGeom prst="rect">
            <a:avLst/>
          </a:prstGeom>
          <a:noFill/>
          <a:ln>
            <a:noFill/>
          </a:ln>
        </p:spPr>
        <p:style>
          <a:lnRef idx="0">
            <a:scrgbClr r="0" g="0" b="0"/>
          </a:lnRef>
          <a:fillRef idx="0">
            <a:scrgbClr r="0" g="0" b="0"/>
          </a:fillRef>
          <a:effectRef idx="0">
            <a:scrgbClr r="0" g="0" b="0"/>
          </a:effectRef>
          <a:fontRef idx="minor"/>
        </p:style>
      </p:sp>
      <p:sp>
        <p:nvSpPr>
          <p:cNvPr id="425"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427" name="CustomShape 7"/>
          <p:cNvSpPr/>
          <p:nvPr/>
        </p:nvSpPr>
        <p:spPr>
          <a:xfrm>
            <a:off x="571472" y="1714488"/>
            <a:ext cx="8286808" cy="464347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spc="-1" dirty="0" smtClean="0">
                <a:solidFill>
                  <a:srgbClr val="000000"/>
                </a:solidFill>
                <a:latin typeface="Calibri"/>
                <a:ea typeface="ＭＳ Ｐゴシック"/>
              </a:rPr>
              <a:t>En </a:t>
            </a:r>
            <a:r>
              <a:rPr lang="fr-FR" sz="3200" b="1" spc="-1" dirty="0" smtClean="0">
                <a:solidFill>
                  <a:srgbClr val="000000"/>
                </a:solidFill>
                <a:latin typeface="Calibri"/>
                <a:ea typeface="ＭＳ Ｐゴシック"/>
              </a:rPr>
              <a:t>conclusion</a:t>
            </a:r>
            <a:r>
              <a:rPr lang="fr-FR" sz="2400" spc="-1" dirty="0" smtClean="0">
                <a:solidFill>
                  <a:srgbClr val="000000"/>
                </a:solidFill>
                <a:latin typeface="Calibri"/>
                <a:ea typeface="ＭＳ Ｐゴシック"/>
              </a:rPr>
              <a:t>, le sens de la complexité d’un système varie selon le contexte dans lequel le système est vu et ce qu’on cherche à décrire de ce système. </a:t>
            </a:r>
          </a:p>
          <a:p>
            <a:pPr algn="just">
              <a:lnSpc>
                <a:spcPct val="100000"/>
              </a:lnSpc>
            </a:pPr>
            <a:r>
              <a:rPr lang="fr-FR" sz="2400" spc="-1" dirty="0" smtClean="0">
                <a:solidFill>
                  <a:srgbClr val="000000"/>
                </a:solidFill>
                <a:latin typeface="Calibri"/>
                <a:ea typeface="ＭＳ Ｐゴシック"/>
              </a:rPr>
              <a:t>Pour comprendre réellement un système, nous devant choisir une granularité significative. Une granularité forte peut laisser croire que le système est très simple et une granularité fine engendre beaucoup d’information lors de la description. </a:t>
            </a:r>
          </a:p>
          <a:p>
            <a:pPr algn="just">
              <a:lnSpc>
                <a:spcPct val="100000"/>
              </a:lnSpc>
            </a:pPr>
            <a:endParaRPr lang="fr-FR" sz="2400" spc="-1" dirty="0" smtClean="0">
              <a:solidFill>
                <a:srgbClr val="000000"/>
              </a:solidFill>
              <a:latin typeface="Calibri"/>
              <a:ea typeface="ＭＳ Ｐゴシック"/>
            </a:endParaRPr>
          </a:p>
          <a:p>
            <a:pPr algn="just">
              <a:lnSpc>
                <a:spcPct val="100000"/>
              </a:lnSpc>
            </a:pPr>
            <a:r>
              <a:rPr lang="fr-FR" sz="2400" spc="-1" dirty="0" smtClean="0">
                <a:solidFill>
                  <a:srgbClr val="000000"/>
                </a:solidFill>
                <a:latin typeface="Calibri"/>
                <a:ea typeface="ＭＳ Ｐゴシック"/>
              </a:rPr>
              <a:t>Gérer la complexité d’un système dépend, en partie, de notre capacité à améliorer sa compréhensibilité. Même si cela ne réduit pas réellement la complexité, il améliore, cependant, notre capacité à comprendre et à raisonner sur le système</a:t>
            </a:r>
            <a:r>
              <a:rPr lang="fr-FR" sz="2400" b="1" spc="-1" dirty="0" smtClean="0">
                <a:solidFill>
                  <a:srgbClr val="000000"/>
                </a:solidFill>
                <a:latin typeface="Calibri"/>
                <a:ea typeface="ＭＳ Ｐゴシック"/>
              </a:rPr>
              <a:t>.</a:t>
            </a:r>
            <a:endParaRPr lang="fr-FR" sz="2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85" name="CustomShape 2"/>
          <p:cNvSpPr/>
          <p:nvPr/>
        </p:nvSpPr>
        <p:spPr>
          <a:xfrm>
            <a:off x="500040" y="292896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dirty="0">
                <a:solidFill>
                  <a:srgbClr val="000000"/>
                </a:solidFill>
                <a:latin typeface="Calibri"/>
                <a:ea typeface="ＭＳ Ｐゴシック"/>
              </a:rPr>
              <a:t>Éliminer la complexité : </a:t>
            </a:r>
            <a:r>
              <a:rPr lang="fr-FR" sz="2000" b="1" strike="noStrike" spc="-1" dirty="0">
                <a:solidFill>
                  <a:srgbClr val="FF0000"/>
                </a:solidFill>
                <a:latin typeface="Calibri"/>
                <a:ea typeface="ＭＳ Ｐゴシック"/>
              </a:rPr>
              <a:t>Impossible</a:t>
            </a:r>
            <a:r>
              <a:rPr lang="fr-FR" sz="2000" b="1" strike="noStrike" spc="-1" dirty="0" smtClean="0">
                <a:solidFill>
                  <a:srgbClr val="FF0000"/>
                </a:solidFill>
                <a:latin typeface="Calibri"/>
                <a:ea typeface="ＭＳ Ｐゴシック"/>
              </a:rPr>
              <a:t>!</a:t>
            </a:r>
            <a:endParaRPr lang="fr-FR" sz="2000" b="0" strike="noStrike" spc="-1" dirty="0">
              <a:latin typeface="Arial"/>
            </a:endParaRPr>
          </a:p>
        </p:txBody>
      </p:sp>
      <p:sp>
        <p:nvSpPr>
          <p:cNvPr id="186" name="CustomShape 3"/>
          <p:cNvSpPr/>
          <p:nvPr/>
        </p:nvSpPr>
        <p:spPr>
          <a:xfrm>
            <a:off x="500040" y="381456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Gérer la complexité : </a:t>
            </a:r>
            <a:r>
              <a:rPr lang="fr-FR" sz="2000" b="1" strike="noStrike" spc="-1">
                <a:solidFill>
                  <a:srgbClr val="00B050"/>
                </a:solidFill>
                <a:latin typeface="Calibri"/>
                <a:ea typeface="ＭＳ Ｐゴシック"/>
              </a:rPr>
              <a:t>Oui</a:t>
            </a:r>
            <a:r>
              <a:rPr lang="fr-FR" sz="2000" b="1" strike="noStrike" spc="-1">
                <a:solidFill>
                  <a:srgbClr val="000000"/>
                </a:solidFill>
                <a:latin typeface="Calibri"/>
                <a:ea typeface="ＭＳ Ｐゴシック"/>
              </a:rPr>
              <a:t>, mais comment?</a:t>
            </a:r>
            <a:endParaRPr lang="fr-FR" sz="2000" b="0" strike="noStrike" spc="-1">
              <a:latin typeface="Arial"/>
            </a:endParaRPr>
          </a:p>
        </p:txBody>
      </p:sp>
      <p:sp>
        <p:nvSpPr>
          <p:cNvPr id="187" name="CustomShape 4"/>
          <p:cNvSpPr/>
          <p:nvPr/>
        </p:nvSpPr>
        <p:spPr>
          <a:xfrm>
            <a:off x="200160" y="1571760"/>
            <a:ext cx="82288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spcBef>
                <a:spcPts val="641"/>
              </a:spcBef>
            </a:pPr>
            <a:r>
              <a:rPr lang="fr-FR" sz="3200" b="0" strike="noStrike" spc="-1">
                <a:solidFill>
                  <a:srgbClr val="000000"/>
                </a:solidFill>
                <a:latin typeface="Calibri"/>
                <a:ea typeface="DejaVu Sans"/>
              </a:rPr>
              <a:t>	</a:t>
            </a:r>
            <a:r>
              <a:rPr lang="fr-FR" sz="3200" b="1" strike="noStrike" spc="-1">
                <a:solidFill>
                  <a:srgbClr val="000000"/>
                </a:solidFill>
                <a:latin typeface="Calibri"/>
                <a:ea typeface="DejaVu Sans"/>
              </a:rPr>
              <a:t>Solution? Vaincre la complexité</a:t>
            </a:r>
            <a:endParaRPr lang="fr-FR" sz="3200" b="0" strike="noStrike" spc="-1">
              <a:latin typeface="Arial"/>
            </a:endParaRPr>
          </a:p>
          <a:p>
            <a:pPr marL="4680" indent="-3960">
              <a:lnSpc>
                <a:spcPct val="100000"/>
              </a:lnSpc>
              <a:spcBef>
                <a:spcPts val="641"/>
              </a:spcBef>
            </a:pPr>
            <a:endParaRPr lang="fr-FR" sz="3200" b="0" strike="noStrike" spc="-1">
              <a:latin typeface="Arial"/>
            </a:endParaRPr>
          </a:p>
          <a:p>
            <a:pPr marL="712800" indent="-359640">
              <a:lnSpc>
                <a:spcPct val="100000"/>
              </a:lnSpc>
              <a:spcBef>
                <a:spcPts val="400"/>
              </a:spcBef>
            </a:pPr>
            <a:endParaRPr lang="fr-FR" sz="3200" b="0" strike="noStrike" spc="-1">
              <a:latin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89" name="CustomShape 2"/>
          <p:cNvSpPr/>
          <p:nvPr/>
        </p:nvSpPr>
        <p:spPr>
          <a:xfrm>
            <a:off x="500034" y="4357694"/>
            <a:ext cx="8214480" cy="69984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Agir au niveau du produit lui-même: </a:t>
            </a:r>
            <a:r>
              <a:rPr lang="fr-FR" sz="2000" b="0" strike="noStrike" spc="-1">
                <a:solidFill>
                  <a:srgbClr val="000000"/>
                </a:solidFill>
                <a:latin typeface="Calibri"/>
                <a:ea typeface="ＭＳ Ｐゴシック"/>
              </a:rPr>
              <a:t>Trouver de nouveaux paradigmes qui cachent la complexité</a:t>
            </a:r>
            <a:endParaRPr lang="fr-FR" sz="2000" b="0" strike="noStrike" spc="-1">
              <a:latin typeface="Arial"/>
            </a:endParaRPr>
          </a:p>
        </p:txBody>
      </p:sp>
      <p:sp>
        <p:nvSpPr>
          <p:cNvPr id="190" name="CustomShape 3"/>
          <p:cNvSpPr/>
          <p:nvPr/>
        </p:nvSpPr>
        <p:spPr>
          <a:xfrm>
            <a:off x="500040" y="3143248"/>
            <a:ext cx="8214480" cy="69984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Agir au niveau du processus: </a:t>
            </a:r>
            <a:r>
              <a:rPr lang="fr-FR" sz="2000" b="0" strike="noStrike" spc="-1">
                <a:solidFill>
                  <a:srgbClr val="000000"/>
                </a:solidFill>
                <a:latin typeface="Calibri"/>
                <a:ea typeface="ＭＳ Ｐゴシック"/>
              </a:rPr>
              <a:t>Trouver de nouvelles méthodologies qui facilitent le développement et la maintenance </a:t>
            </a:r>
            <a:endParaRPr lang="fr-FR" sz="2000" b="0" strike="noStrike" spc="-1">
              <a:latin typeface="Arial"/>
            </a:endParaRPr>
          </a:p>
        </p:txBody>
      </p:sp>
      <p:sp>
        <p:nvSpPr>
          <p:cNvPr id="191" name="CustomShape 4"/>
          <p:cNvSpPr/>
          <p:nvPr/>
        </p:nvSpPr>
        <p:spPr>
          <a:xfrm>
            <a:off x="200160" y="1571760"/>
            <a:ext cx="82288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spcBef>
                <a:spcPts val="641"/>
              </a:spcBef>
            </a:pPr>
            <a:r>
              <a:rPr lang="fr-FR" sz="3200" b="0" strike="noStrike" spc="-1">
                <a:solidFill>
                  <a:srgbClr val="000000"/>
                </a:solidFill>
                <a:latin typeface="Calibri"/>
                <a:ea typeface="DejaVu Sans"/>
              </a:rPr>
              <a:t>	</a:t>
            </a:r>
            <a:r>
              <a:rPr lang="fr-FR" sz="3200" b="1" strike="noStrike" spc="-1">
                <a:solidFill>
                  <a:srgbClr val="000000"/>
                </a:solidFill>
                <a:latin typeface="Calibri"/>
                <a:ea typeface="ＭＳ Ｐゴシック"/>
              </a:rPr>
              <a:t>Comment gérer la complexité?</a:t>
            </a:r>
            <a:endParaRPr lang="fr-FR" sz="3200" b="0" strike="noStrike" spc="-1">
              <a:latin typeface="Arial"/>
            </a:endParaRPr>
          </a:p>
          <a:p>
            <a:pPr marL="4680" indent="-3960">
              <a:lnSpc>
                <a:spcPct val="100000"/>
              </a:lnSpc>
              <a:spcBef>
                <a:spcPts val="641"/>
              </a:spcBef>
            </a:pPr>
            <a:endParaRPr lang="fr-FR" sz="3200" b="0" strike="noStrike" spc="-1">
              <a:latin typeface="Arial"/>
            </a:endParaRPr>
          </a:p>
          <a:p>
            <a:pPr marL="4680" indent="-3960">
              <a:lnSpc>
                <a:spcPct val="100000"/>
              </a:lnSpc>
              <a:spcBef>
                <a:spcPts val="641"/>
              </a:spcBef>
            </a:pPr>
            <a:endParaRPr lang="fr-FR" sz="3200" b="0" strike="noStrike" spc="-1">
              <a:latin typeface="Arial"/>
            </a:endParaRPr>
          </a:p>
          <a:p>
            <a:pPr marL="712800" indent="-359640">
              <a:lnSpc>
                <a:spcPct val="100000"/>
              </a:lnSpc>
              <a:spcBef>
                <a:spcPts val="400"/>
              </a:spcBef>
            </a:pP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0" y="200880"/>
            <a:ext cx="528552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480">
              <a:lnSpc>
                <a:spcPct val="100000"/>
              </a:lnSpc>
            </a:pPr>
            <a:r>
              <a:rPr lang="fr-FR" sz="3200" b="1" strike="noStrike" spc="-1">
                <a:solidFill>
                  <a:srgbClr val="FFFFFF"/>
                </a:solidFill>
                <a:latin typeface="Calibri"/>
                <a:ea typeface="ＭＳ Ｐゴシック"/>
              </a:rPr>
              <a:t>Problématique du Cours</a:t>
            </a:r>
            <a:endParaRPr lang="fr-FR" sz="3200" b="0" strike="noStrike" spc="-1">
              <a:latin typeface="Arial"/>
            </a:endParaRPr>
          </a:p>
        </p:txBody>
      </p:sp>
      <p:sp>
        <p:nvSpPr>
          <p:cNvPr id="193" name="CustomShape 2"/>
          <p:cNvSpPr/>
          <p:nvPr/>
        </p:nvSpPr>
        <p:spPr>
          <a:xfrm>
            <a:off x="500040" y="2928960"/>
            <a:ext cx="8214480" cy="69984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dirty="0">
                <a:solidFill>
                  <a:srgbClr val="000000"/>
                </a:solidFill>
                <a:latin typeface="Calibri"/>
                <a:ea typeface="ＭＳ Ｐゴシック"/>
              </a:rPr>
              <a:t>La décomposition (</a:t>
            </a:r>
            <a:r>
              <a:rPr lang="fr-FR" sz="2000" b="1" strike="noStrike" spc="-1" dirty="0" err="1">
                <a:solidFill>
                  <a:srgbClr val="000000"/>
                </a:solidFill>
                <a:latin typeface="Calibri"/>
                <a:ea typeface="ＭＳ Ｐゴシック"/>
              </a:rPr>
              <a:t>modularisation</a:t>
            </a:r>
            <a:r>
              <a:rPr lang="fr-FR" sz="2000" b="1" strike="noStrike" spc="-1" dirty="0">
                <a:solidFill>
                  <a:srgbClr val="000000"/>
                </a:solidFill>
                <a:latin typeface="Calibri"/>
                <a:ea typeface="ＭＳ Ｐゴシック"/>
              </a:rPr>
              <a:t>): </a:t>
            </a:r>
            <a:r>
              <a:rPr lang="fr-FR" sz="2000" b="0" strike="noStrike" spc="-1" dirty="0">
                <a:solidFill>
                  <a:srgbClr val="000000"/>
                </a:solidFill>
                <a:latin typeface="Calibri"/>
                <a:ea typeface="ＭＳ Ｐゴシック"/>
              </a:rPr>
              <a:t>Diviser pour régner (</a:t>
            </a:r>
            <a:r>
              <a:rPr lang="fr-FR" sz="2000" b="0" strike="noStrike" spc="-1" dirty="0" err="1">
                <a:solidFill>
                  <a:srgbClr val="000000"/>
                </a:solidFill>
                <a:latin typeface="Calibri"/>
                <a:ea typeface="ＭＳ Ｐゴシック"/>
              </a:rPr>
              <a:t>Divide</a:t>
            </a:r>
            <a:r>
              <a:rPr lang="fr-FR" sz="2000" b="0" strike="noStrike" spc="-1" dirty="0">
                <a:solidFill>
                  <a:srgbClr val="000000"/>
                </a:solidFill>
                <a:latin typeface="Calibri"/>
                <a:ea typeface="ＭＳ Ｐゴシック"/>
              </a:rPr>
              <a:t> and </a:t>
            </a:r>
            <a:r>
              <a:rPr lang="fr-FR" sz="2000" b="0" strike="noStrike" spc="-1" dirty="0" err="1">
                <a:solidFill>
                  <a:srgbClr val="000000"/>
                </a:solidFill>
                <a:latin typeface="Calibri"/>
                <a:ea typeface="ＭＳ Ｐゴシック"/>
              </a:rPr>
              <a:t>Conquer</a:t>
            </a:r>
            <a:r>
              <a:rPr lang="fr-FR" sz="2000" b="0" strike="noStrike" spc="-1" dirty="0">
                <a:solidFill>
                  <a:srgbClr val="000000"/>
                </a:solidFill>
                <a:latin typeface="Calibri"/>
                <a:ea typeface="ＭＳ Ｐゴシック"/>
              </a:rPr>
              <a:t>)</a:t>
            </a:r>
            <a:endParaRPr lang="fr-FR" sz="2000" b="0" strike="noStrike" spc="-1" dirty="0">
              <a:latin typeface="Arial"/>
            </a:endParaRPr>
          </a:p>
        </p:txBody>
      </p:sp>
      <p:sp>
        <p:nvSpPr>
          <p:cNvPr id="194" name="CustomShape 3"/>
          <p:cNvSpPr/>
          <p:nvPr/>
        </p:nvSpPr>
        <p:spPr>
          <a:xfrm>
            <a:off x="500040" y="381456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La recherche de similarité dans le but de réutiliser l’existant</a:t>
            </a:r>
            <a:endParaRPr lang="fr-FR" sz="2000" b="0" strike="noStrike" spc="-1">
              <a:latin typeface="Arial"/>
            </a:endParaRPr>
          </a:p>
        </p:txBody>
      </p:sp>
      <p:sp>
        <p:nvSpPr>
          <p:cNvPr id="195" name="CustomShape 4"/>
          <p:cNvSpPr/>
          <p:nvPr/>
        </p:nvSpPr>
        <p:spPr>
          <a:xfrm>
            <a:off x="200160" y="1571760"/>
            <a:ext cx="82288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80" indent="-3960">
              <a:lnSpc>
                <a:spcPct val="100000"/>
              </a:lnSpc>
              <a:spcBef>
                <a:spcPts val="641"/>
              </a:spcBef>
            </a:pPr>
            <a:r>
              <a:rPr lang="fr-FR" sz="3200" b="0" strike="noStrike" spc="-1">
                <a:solidFill>
                  <a:srgbClr val="000000"/>
                </a:solidFill>
                <a:latin typeface="Calibri"/>
                <a:ea typeface="DejaVu Sans"/>
              </a:rPr>
              <a:t>	</a:t>
            </a:r>
            <a:r>
              <a:rPr lang="fr-FR" sz="3200" b="1" strike="noStrike" spc="-1">
                <a:solidFill>
                  <a:srgbClr val="000000"/>
                </a:solidFill>
                <a:latin typeface="Calibri"/>
                <a:ea typeface="ＭＳ Ｐゴシック"/>
              </a:rPr>
              <a:t>Comment gérer la complexité?</a:t>
            </a:r>
            <a:endParaRPr lang="fr-FR" sz="3200" b="0" strike="noStrike" spc="-1">
              <a:latin typeface="Arial"/>
            </a:endParaRPr>
          </a:p>
          <a:p>
            <a:pPr marL="4680" indent="-3960">
              <a:lnSpc>
                <a:spcPct val="100000"/>
              </a:lnSpc>
              <a:spcBef>
                <a:spcPts val="641"/>
              </a:spcBef>
            </a:pPr>
            <a:endParaRPr lang="fr-FR" sz="3200" b="0" strike="noStrike" spc="-1">
              <a:latin typeface="Arial"/>
            </a:endParaRPr>
          </a:p>
          <a:p>
            <a:pPr marL="4680" indent="-3960">
              <a:lnSpc>
                <a:spcPct val="100000"/>
              </a:lnSpc>
              <a:spcBef>
                <a:spcPts val="641"/>
              </a:spcBef>
            </a:pPr>
            <a:endParaRPr lang="fr-FR" sz="3200" b="0" strike="noStrike" spc="-1">
              <a:latin typeface="Arial"/>
            </a:endParaRPr>
          </a:p>
          <a:p>
            <a:pPr marL="712800" indent="-359640">
              <a:lnSpc>
                <a:spcPct val="100000"/>
              </a:lnSpc>
              <a:spcBef>
                <a:spcPts val="400"/>
              </a:spcBef>
            </a:pPr>
            <a:endParaRPr lang="fr-FR" sz="3200" b="0" strike="noStrike" spc="-1">
              <a:latin typeface="Arial"/>
            </a:endParaRPr>
          </a:p>
        </p:txBody>
      </p:sp>
      <p:sp>
        <p:nvSpPr>
          <p:cNvPr id="196" name="CustomShape 5"/>
          <p:cNvSpPr/>
          <p:nvPr/>
        </p:nvSpPr>
        <p:spPr>
          <a:xfrm>
            <a:off x="428760" y="2357280"/>
            <a:ext cx="36082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000" b="1" strike="noStrike" spc="-1">
                <a:solidFill>
                  <a:srgbClr val="000000"/>
                </a:solidFill>
                <a:latin typeface="Calibri"/>
                <a:ea typeface="ＭＳ Ｐゴシック"/>
              </a:rPr>
              <a:t>Trois principes clés très anciens :</a:t>
            </a:r>
            <a:endParaRPr lang="fr-FR" sz="2000" b="0" strike="noStrike" spc="-1">
              <a:latin typeface="Arial"/>
            </a:endParaRPr>
          </a:p>
        </p:txBody>
      </p:sp>
      <p:sp>
        <p:nvSpPr>
          <p:cNvPr id="197" name="CustomShape 6"/>
          <p:cNvSpPr/>
          <p:nvPr/>
        </p:nvSpPr>
        <p:spPr>
          <a:xfrm>
            <a:off x="500040" y="4386240"/>
            <a:ext cx="8214480" cy="3949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dirty="0">
                <a:solidFill>
                  <a:srgbClr val="000000"/>
                </a:solidFill>
                <a:latin typeface="Calibri"/>
                <a:ea typeface="ＭＳ Ｐゴシック"/>
              </a:rPr>
              <a:t>L’abstraction: Ignorer certaines informations et se focaliser sur d’autres </a:t>
            </a:r>
            <a:endParaRPr lang="fr-FR" sz="2000" b="0" strike="noStrike" spc="-1" dirty="0">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3088</TotalTime>
  <Words>4115</Words>
  <Application>LibreOffice/5.4.5.1$Windows_x86 LibreOffice_project/79c9829dd5d8054ec39a82dc51cd9eff340dbee8</Application>
  <PresentationFormat>Affichage à l'écran (4:3)</PresentationFormat>
  <Paragraphs>1085</Paragraphs>
  <Slides>65</Slides>
  <Notes>1</Notes>
  <HiddenSlides>0</HiddenSlides>
  <MMClips>0</MMClips>
  <ScaleCrop>false</ScaleCrop>
  <HeadingPairs>
    <vt:vector size="4" baseType="variant">
      <vt:variant>
        <vt:lpstr>Thème</vt:lpstr>
      </vt:variant>
      <vt:variant>
        <vt:i4>4</vt:i4>
      </vt:variant>
      <vt:variant>
        <vt:lpstr>Titres des diapositives</vt:lpstr>
      </vt:variant>
      <vt:variant>
        <vt:i4>65</vt:i4>
      </vt:variant>
    </vt:vector>
  </HeadingPairs>
  <TitlesOfParts>
    <vt:vector size="69" baseType="lpstr">
      <vt:lpstr>Office Theme</vt: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vector>
  </TitlesOfParts>
  <Company>Grenoble Ecole de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LINHARDT Julia</dc:creator>
  <dc:description/>
  <cp:lastModifiedBy>pix info</cp:lastModifiedBy>
  <cp:revision>486</cp:revision>
  <cp:lastPrinted>2014-04-03T14:28:01Z</cp:lastPrinted>
  <dcterms:created xsi:type="dcterms:W3CDTF">2011-09-28T08:15:00Z</dcterms:created>
  <dcterms:modified xsi:type="dcterms:W3CDTF">2022-10-14T21:57:23Z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Grenoble Ecole de Management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45</vt:i4>
  </property>
</Properties>
</file>