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309" r:id="rId2"/>
    <p:sldId id="310" r:id="rId3"/>
    <p:sldId id="395" r:id="rId4"/>
    <p:sldId id="427" r:id="rId5"/>
    <p:sldId id="443" r:id="rId6"/>
    <p:sldId id="428" r:id="rId7"/>
    <p:sldId id="429" r:id="rId8"/>
    <p:sldId id="430" r:id="rId9"/>
    <p:sldId id="431" r:id="rId10"/>
    <p:sldId id="432" r:id="rId11"/>
    <p:sldId id="433" r:id="rId12"/>
    <p:sldId id="434" r:id="rId13"/>
    <p:sldId id="435" r:id="rId14"/>
    <p:sldId id="436" r:id="rId15"/>
    <p:sldId id="372" r:id="rId16"/>
    <p:sldId id="401" r:id="rId17"/>
    <p:sldId id="402" r:id="rId18"/>
    <p:sldId id="403" r:id="rId19"/>
    <p:sldId id="405" r:id="rId20"/>
    <p:sldId id="404" r:id="rId21"/>
    <p:sldId id="406" r:id="rId22"/>
    <p:sldId id="407" r:id="rId23"/>
    <p:sldId id="354" r:id="rId24"/>
    <p:sldId id="364" r:id="rId25"/>
    <p:sldId id="355" r:id="rId26"/>
    <p:sldId id="356" r:id="rId27"/>
    <p:sldId id="444" r:id="rId28"/>
    <p:sldId id="445" r:id="rId29"/>
  </p:sldIdLst>
  <p:sldSz cx="9144000" cy="6858000" type="screen4x3"/>
  <p:notesSz cx="6858000" cy="9144000"/>
  <p:defaultTextStyle>
    <a:defPPr>
      <a:defRPr lang="ar-SA"/>
    </a:defPPr>
    <a:lvl1pPr algn="ctr" rtl="0" fontAlgn="base">
      <a:lnSpc>
        <a:spcPct val="90000"/>
      </a:lnSpc>
      <a:spcBef>
        <a:spcPct val="20000"/>
      </a:spcBef>
      <a:spcAft>
        <a:spcPct val="0"/>
      </a:spcAft>
      <a:defRPr sz="2200" kern="1200">
        <a:solidFill>
          <a:srgbClr val="800000"/>
        </a:solidFill>
        <a:latin typeface="Tahoma" pitchFamily="34" charset="0"/>
        <a:ea typeface="+mn-ea"/>
        <a:cs typeface="Arial" charset="0"/>
      </a:defRPr>
    </a:lvl1pPr>
    <a:lvl2pPr marL="457200" algn="ctr" rtl="0" fontAlgn="base">
      <a:lnSpc>
        <a:spcPct val="90000"/>
      </a:lnSpc>
      <a:spcBef>
        <a:spcPct val="20000"/>
      </a:spcBef>
      <a:spcAft>
        <a:spcPct val="0"/>
      </a:spcAft>
      <a:defRPr sz="2200" kern="1200">
        <a:solidFill>
          <a:srgbClr val="800000"/>
        </a:solidFill>
        <a:latin typeface="Tahoma" pitchFamily="34" charset="0"/>
        <a:ea typeface="+mn-ea"/>
        <a:cs typeface="Arial" charset="0"/>
      </a:defRPr>
    </a:lvl2pPr>
    <a:lvl3pPr marL="914400" algn="ctr" rtl="0" fontAlgn="base">
      <a:lnSpc>
        <a:spcPct val="90000"/>
      </a:lnSpc>
      <a:spcBef>
        <a:spcPct val="20000"/>
      </a:spcBef>
      <a:spcAft>
        <a:spcPct val="0"/>
      </a:spcAft>
      <a:defRPr sz="2200" kern="1200">
        <a:solidFill>
          <a:srgbClr val="800000"/>
        </a:solidFill>
        <a:latin typeface="Tahoma" pitchFamily="34" charset="0"/>
        <a:ea typeface="+mn-ea"/>
        <a:cs typeface="Arial" charset="0"/>
      </a:defRPr>
    </a:lvl3pPr>
    <a:lvl4pPr marL="1371600" algn="ctr" rtl="0" fontAlgn="base">
      <a:lnSpc>
        <a:spcPct val="90000"/>
      </a:lnSpc>
      <a:spcBef>
        <a:spcPct val="20000"/>
      </a:spcBef>
      <a:spcAft>
        <a:spcPct val="0"/>
      </a:spcAft>
      <a:defRPr sz="2200" kern="1200">
        <a:solidFill>
          <a:srgbClr val="800000"/>
        </a:solidFill>
        <a:latin typeface="Tahoma" pitchFamily="34" charset="0"/>
        <a:ea typeface="+mn-ea"/>
        <a:cs typeface="Arial" charset="0"/>
      </a:defRPr>
    </a:lvl4pPr>
    <a:lvl5pPr marL="1828800" algn="ctr" rtl="0" fontAlgn="base">
      <a:lnSpc>
        <a:spcPct val="90000"/>
      </a:lnSpc>
      <a:spcBef>
        <a:spcPct val="20000"/>
      </a:spcBef>
      <a:spcAft>
        <a:spcPct val="0"/>
      </a:spcAft>
      <a:defRPr sz="2200" kern="1200">
        <a:solidFill>
          <a:srgbClr val="800000"/>
        </a:solidFill>
        <a:latin typeface="Tahoma" pitchFamily="34" charset="0"/>
        <a:ea typeface="+mn-ea"/>
        <a:cs typeface="Arial" charset="0"/>
      </a:defRPr>
    </a:lvl5pPr>
    <a:lvl6pPr marL="2286000" algn="l" defTabSz="914400" rtl="0" eaLnBrk="1" latinLnBrk="0" hangingPunct="1">
      <a:defRPr sz="2200" kern="1200">
        <a:solidFill>
          <a:srgbClr val="800000"/>
        </a:solidFill>
        <a:latin typeface="Tahoma" pitchFamily="34" charset="0"/>
        <a:ea typeface="+mn-ea"/>
        <a:cs typeface="Arial" charset="0"/>
      </a:defRPr>
    </a:lvl6pPr>
    <a:lvl7pPr marL="2743200" algn="l" defTabSz="914400" rtl="0" eaLnBrk="1" latinLnBrk="0" hangingPunct="1">
      <a:defRPr sz="2200" kern="1200">
        <a:solidFill>
          <a:srgbClr val="800000"/>
        </a:solidFill>
        <a:latin typeface="Tahoma" pitchFamily="34" charset="0"/>
        <a:ea typeface="+mn-ea"/>
        <a:cs typeface="Arial" charset="0"/>
      </a:defRPr>
    </a:lvl7pPr>
    <a:lvl8pPr marL="3200400" algn="l" defTabSz="914400" rtl="0" eaLnBrk="1" latinLnBrk="0" hangingPunct="1">
      <a:defRPr sz="2200" kern="1200">
        <a:solidFill>
          <a:srgbClr val="800000"/>
        </a:solidFill>
        <a:latin typeface="Tahoma" pitchFamily="34" charset="0"/>
        <a:ea typeface="+mn-ea"/>
        <a:cs typeface="Arial" charset="0"/>
      </a:defRPr>
    </a:lvl8pPr>
    <a:lvl9pPr marL="3657600" algn="l" defTabSz="914400" rtl="0" eaLnBrk="1" latinLnBrk="0" hangingPunct="1">
      <a:defRPr sz="2200" kern="1200">
        <a:solidFill>
          <a:srgbClr val="800000"/>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990000"/>
    <a:srgbClr val="CC0000"/>
    <a:srgbClr val="D40000"/>
    <a:srgbClr val="CCECFF"/>
    <a:srgbClr val="6699FF"/>
    <a:srgbClr val="F9FBC9"/>
    <a:srgbClr val="B8E8EE"/>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horzBarState="maximized">
    <p:restoredLeft sz="16373" autoAdjust="0"/>
    <p:restoredTop sz="94595" autoAdjust="0"/>
  </p:normalViewPr>
  <p:slideViewPr>
    <p:cSldViewPr snapToGrid="0">
      <p:cViewPr varScale="1">
        <p:scale>
          <a:sx n="72" d="100"/>
          <a:sy n="72" d="100"/>
        </p:scale>
        <p:origin x="170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0"/>
    </p:cViewPr>
  </p:sorterViewPr>
  <p:notesViewPr>
    <p:cSldViewPr snapToGrid="0">
      <p:cViewPr varScale="1">
        <p:scale>
          <a:sx n="70" d="100"/>
          <a:sy n="70" d="100"/>
        </p:scale>
        <p:origin x="-2814"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1">
              <a:lnSpc>
                <a:spcPct val="100000"/>
              </a:lnSpc>
              <a:spcBef>
                <a:spcPct val="0"/>
              </a:spcBef>
              <a:defRPr sz="1200">
                <a:solidFill>
                  <a:schemeClr val="tx1"/>
                </a:solidFill>
                <a:latin typeface="Arial" charset="0"/>
              </a:defRPr>
            </a:lvl1pPr>
          </a:lstStyle>
          <a:p>
            <a:pPr>
              <a:defRPr/>
            </a:pPr>
            <a:endParaRPr lang="en-US"/>
          </a:p>
        </p:txBody>
      </p:sp>
      <p:sp>
        <p:nvSpPr>
          <p:cNvPr id="102403" name="Rectangle 3"/>
          <p:cNvSpPr>
            <a:spLocks noGrp="1" noChangeArrowheads="1"/>
          </p:cNvSpPr>
          <p:nvPr>
            <p:ph type="dt" sz="quarter"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rtl="1">
              <a:lnSpc>
                <a:spcPct val="100000"/>
              </a:lnSpc>
              <a:spcBef>
                <a:spcPct val="0"/>
              </a:spcBef>
              <a:defRPr sz="1200">
                <a:solidFill>
                  <a:schemeClr val="tx1"/>
                </a:solidFill>
                <a:latin typeface="Arial" charset="0"/>
              </a:defRPr>
            </a:lvl1pPr>
          </a:lstStyle>
          <a:p>
            <a:pPr>
              <a:defRPr/>
            </a:pPr>
            <a:fld id="{525B8463-256E-49EB-8136-0642B2760CD2}" type="datetime1">
              <a:rPr lang="ar-SA"/>
              <a:pPr>
                <a:defRPr/>
              </a:pPr>
              <a:t>21/03/1443</a:t>
            </a:fld>
            <a:endParaRPr lang="fr-FR"/>
          </a:p>
        </p:txBody>
      </p:sp>
      <p:sp>
        <p:nvSpPr>
          <p:cNvPr id="102404" name="Rectangle 4"/>
          <p:cNvSpPr>
            <a:spLocks noGrp="1" noChangeArrowheads="1"/>
          </p:cNvSpPr>
          <p:nvPr>
            <p:ph type="ftr" sz="quarter" idx="2"/>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1">
              <a:lnSpc>
                <a:spcPct val="100000"/>
              </a:lnSpc>
              <a:spcBef>
                <a:spcPct val="0"/>
              </a:spcBef>
              <a:defRPr sz="1200">
                <a:solidFill>
                  <a:schemeClr val="tx1"/>
                </a:solidFill>
                <a:latin typeface="Arial" charset="0"/>
              </a:defRPr>
            </a:lvl1pPr>
          </a:lstStyle>
          <a:p>
            <a:pPr>
              <a:defRPr/>
            </a:pPr>
            <a:endParaRPr lang="en-US"/>
          </a:p>
        </p:txBody>
      </p:sp>
      <p:sp>
        <p:nvSpPr>
          <p:cNvPr id="102405" name="Rectangle 5"/>
          <p:cNvSpPr>
            <a:spLocks noGrp="1" noChangeArrowheads="1"/>
          </p:cNvSpPr>
          <p:nvPr>
            <p:ph type="sldNum" sz="quarter" idx="3"/>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1">
              <a:lnSpc>
                <a:spcPct val="100000"/>
              </a:lnSpc>
              <a:spcBef>
                <a:spcPct val="0"/>
              </a:spcBef>
              <a:defRPr sz="1200">
                <a:solidFill>
                  <a:schemeClr val="tx1"/>
                </a:solidFill>
                <a:latin typeface="Arial" charset="0"/>
              </a:defRPr>
            </a:lvl1pPr>
          </a:lstStyle>
          <a:p>
            <a:pPr>
              <a:defRPr/>
            </a:pPr>
            <a:fld id="{80255DAE-3313-4CB3-BFCB-8736186D2405}" type="slidenum">
              <a:rPr lang="en-US"/>
              <a:pPr>
                <a:defRPr/>
              </a:pPr>
              <a:t>‹N°›</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8306"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1">
              <a:lnSpc>
                <a:spcPct val="100000"/>
              </a:lnSpc>
              <a:spcBef>
                <a:spcPct val="0"/>
              </a:spcBef>
              <a:defRPr sz="1200">
                <a:solidFill>
                  <a:schemeClr val="tx1"/>
                </a:solidFill>
                <a:latin typeface="Arial" charset="0"/>
              </a:defRPr>
            </a:lvl1pPr>
          </a:lstStyle>
          <a:p>
            <a:pPr>
              <a:defRPr/>
            </a:pPr>
            <a:endParaRPr lang="en-US"/>
          </a:p>
        </p:txBody>
      </p:sp>
      <p:sp>
        <p:nvSpPr>
          <p:cNvPr id="98307" name="Rectangle 3"/>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rtl="1">
              <a:lnSpc>
                <a:spcPct val="100000"/>
              </a:lnSpc>
              <a:spcBef>
                <a:spcPct val="0"/>
              </a:spcBef>
              <a:defRPr sz="1200">
                <a:solidFill>
                  <a:schemeClr val="tx1"/>
                </a:solidFill>
                <a:latin typeface="Arial" charset="0"/>
              </a:defRPr>
            </a:lvl1pPr>
          </a:lstStyle>
          <a:p>
            <a:pPr>
              <a:defRPr/>
            </a:pPr>
            <a:fld id="{2FC1FF7A-8BA3-4BE7-8F99-26E4FBDAA274}" type="datetime1">
              <a:rPr lang="ar-SA"/>
              <a:pPr>
                <a:defRPr/>
              </a:pPr>
              <a:t>21/03/1443</a:t>
            </a:fld>
            <a:endParaRPr lang="fr-FR"/>
          </a:p>
        </p:txBody>
      </p:sp>
      <p:sp>
        <p:nvSpPr>
          <p:cNvPr id="645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830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ar-SA" noProof="0"/>
              <a:t>انقر لتحرير أنماط النص الرئيسي</a:t>
            </a:r>
          </a:p>
          <a:p>
            <a:pPr lvl="1"/>
            <a:r>
              <a:rPr lang="ar-SA" noProof="0"/>
              <a:t>المستوى الثاني</a:t>
            </a:r>
          </a:p>
          <a:p>
            <a:pPr lvl="2"/>
            <a:r>
              <a:rPr lang="ar-SA" noProof="0"/>
              <a:t>المستوى الثالث</a:t>
            </a:r>
          </a:p>
          <a:p>
            <a:pPr lvl="3"/>
            <a:r>
              <a:rPr lang="ar-SA" noProof="0"/>
              <a:t>المستوى الرابع</a:t>
            </a:r>
          </a:p>
          <a:p>
            <a:pPr lvl="4"/>
            <a:r>
              <a:rPr lang="ar-SA" noProof="0"/>
              <a:t>المستوى الخامس</a:t>
            </a:r>
          </a:p>
        </p:txBody>
      </p:sp>
      <p:sp>
        <p:nvSpPr>
          <p:cNvPr id="98310" name="Rectangle 6"/>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1">
              <a:lnSpc>
                <a:spcPct val="100000"/>
              </a:lnSpc>
              <a:spcBef>
                <a:spcPct val="0"/>
              </a:spcBef>
              <a:defRPr sz="1200">
                <a:solidFill>
                  <a:schemeClr val="tx1"/>
                </a:solidFill>
                <a:latin typeface="Arial" charset="0"/>
              </a:defRPr>
            </a:lvl1pPr>
          </a:lstStyle>
          <a:p>
            <a:pPr>
              <a:defRPr/>
            </a:pPr>
            <a:endParaRPr lang="en-US"/>
          </a:p>
        </p:txBody>
      </p:sp>
      <p:sp>
        <p:nvSpPr>
          <p:cNvPr id="98311" name="Rectangle 7"/>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1">
              <a:lnSpc>
                <a:spcPct val="100000"/>
              </a:lnSpc>
              <a:spcBef>
                <a:spcPct val="0"/>
              </a:spcBef>
              <a:defRPr sz="1200">
                <a:solidFill>
                  <a:schemeClr val="tx1"/>
                </a:solidFill>
                <a:latin typeface="Arial" charset="0"/>
              </a:defRPr>
            </a:lvl1pPr>
          </a:lstStyle>
          <a:p>
            <a:pPr>
              <a:defRPr/>
            </a:pPr>
            <a:fld id="{D9429371-5039-4D18-8A7F-6BB81C5CEEBB}" type="slidenum">
              <a:rPr lang="en-US"/>
              <a:pPr>
                <a:defRPr/>
              </a:pPr>
              <a:t>‹N°›</a:t>
            </a:fld>
            <a:endParaRPr lang="en-US"/>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charset="0"/>
        <a:ea typeface="+mn-ea"/>
        <a:cs typeface="Arial" charset="0"/>
      </a:defRPr>
    </a:lvl1pPr>
    <a:lvl2pPr marL="457200" algn="r" rtl="1" eaLnBrk="0" fontAlgn="base" hangingPunct="0">
      <a:spcBef>
        <a:spcPct val="30000"/>
      </a:spcBef>
      <a:spcAft>
        <a:spcPct val="0"/>
      </a:spcAft>
      <a:defRPr sz="1200" kern="1200">
        <a:solidFill>
          <a:schemeClr val="tx1"/>
        </a:solidFill>
        <a:latin typeface="Arial" charset="0"/>
        <a:ea typeface="+mn-ea"/>
        <a:cs typeface="Arial" charset="0"/>
      </a:defRPr>
    </a:lvl2pPr>
    <a:lvl3pPr marL="914400" algn="r" rtl="1" eaLnBrk="0" fontAlgn="base" hangingPunct="0">
      <a:spcBef>
        <a:spcPct val="30000"/>
      </a:spcBef>
      <a:spcAft>
        <a:spcPct val="0"/>
      </a:spcAft>
      <a:defRPr sz="1200" kern="1200">
        <a:solidFill>
          <a:schemeClr val="tx1"/>
        </a:solidFill>
        <a:latin typeface="Arial" charset="0"/>
        <a:ea typeface="+mn-ea"/>
        <a:cs typeface="Arial" charset="0"/>
      </a:defRPr>
    </a:lvl3pPr>
    <a:lvl4pPr marL="1371600" algn="r" rtl="1" eaLnBrk="0" fontAlgn="base" hangingPunct="0">
      <a:spcBef>
        <a:spcPct val="30000"/>
      </a:spcBef>
      <a:spcAft>
        <a:spcPct val="0"/>
      </a:spcAft>
      <a:defRPr sz="1200" kern="1200">
        <a:solidFill>
          <a:schemeClr val="tx1"/>
        </a:solidFill>
        <a:latin typeface="Arial" charset="0"/>
        <a:ea typeface="+mn-ea"/>
        <a:cs typeface="Arial" charset="0"/>
      </a:defRPr>
    </a:lvl4pPr>
    <a:lvl5pPr marL="1828800" algn="r" rtl="1"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a:prstGeom prst="rect">
            <a:avLst/>
          </a:prstGeo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pour modifier le style du titre</a:t>
            </a:r>
          </a:p>
        </p:txBody>
      </p:sp>
      <p:sp>
        <p:nvSpPr>
          <p:cNvPr id="3" name="Espace réservé du texte vertical 2"/>
          <p:cNvSpPr>
            <a:spLocks noGrp="1"/>
          </p:cNvSpPr>
          <p:nvPr>
            <p:ph type="body" orient="vert" idx="1"/>
          </p:nvPr>
        </p:nvSpPr>
        <p:spPr>
          <a:xfrm>
            <a:off x="457200" y="1600200"/>
            <a:ext cx="8229600" cy="4525963"/>
          </a:xfrm>
          <a:prstGeom prst="rect">
            <a:avLst/>
          </a:prstGeo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a:prstGeom prst="rect">
            <a:avLst/>
          </a:prstGeo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a:prstGeom prst="rect">
            <a:avLst/>
          </a:prstGeo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re et 4 contenus">
    <p:spTree>
      <p:nvGrpSpPr>
        <p:cNvPr id="1" name=""/>
        <p:cNvGrpSpPr/>
        <p:nvPr/>
      </p:nvGrpSpPr>
      <p:grpSpPr>
        <a:xfrm>
          <a:off x="0" y="0"/>
          <a:ext cx="0" cy="0"/>
          <a:chOff x="0" y="0"/>
          <a:chExt cx="0" cy="0"/>
        </a:xfrm>
      </p:grpSpPr>
      <p:sp>
        <p:nvSpPr>
          <p:cNvPr id="2" name="Titre 1"/>
          <p:cNvSpPr>
            <a:spLocks noGrp="1"/>
          </p:cNvSpPr>
          <p:nvPr>
            <p:ph type="title" sz="quarter"/>
          </p:nvPr>
        </p:nvSpPr>
        <p:spPr>
          <a:xfrm>
            <a:off x="457200" y="274638"/>
            <a:ext cx="8229600" cy="1143000"/>
          </a:xfrm>
          <a:prstGeom prst="rect">
            <a:avLst/>
          </a:prstGeom>
        </p:spPr>
        <p:txBody>
          <a:bodyPr/>
          <a:lstStyle/>
          <a:p>
            <a:r>
              <a:rPr lang="fr-FR"/>
              <a:t>Cliquez pour modifier le style du titre</a:t>
            </a:r>
          </a:p>
        </p:txBody>
      </p:sp>
      <p:sp>
        <p:nvSpPr>
          <p:cNvPr id="3" name="Espace réservé du contenu 2"/>
          <p:cNvSpPr>
            <a:spLocks noGrp="1"/>
          </p:cNvSpPr>
          <p:nvPr>
            <p:ph sz="quarter" idx="1"/>
          </p:nvPr>
        </p:nvSpPr>
        <p:spPr>
          <a:xfrm>
            <a:off x="457200" y="1600200"/>
            <a:ext cx="4038600" cy="2185988"/>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quarter" idx="2"/>
          </p:nvPr>
        </p:nvSpPr>
        <p:spPr>
          <a:xfrm>
            <a:off x="4648200" y="1600200"/>
            <a:ext cx="4038600" cy="2185988"/>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contenu 4"/>
          <p:cNvSpPr>
            <a:spLocks noGrp="1"/>
          </p:cNvSpPr>
          <p:nvPr>
            <p:ph sz="quarter" idx="3"/>
          </p:nvPr>
        </p:nvSpPr>
        <p:spPr>
          <a:xfrm>
            <a:off x="457200" y="3938588"/>
            <a:ext cx="4038600" cy="2187575"/>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contenu 5"/>
          <p:cNvSpPr>
            <a:spLocks noGrp="1"/>
          </p:cNvSpPr>
          <p:nvPr>
            <p:ph sz="quarter" idx="4"/>
          </p:nvPr>
        </p:nvSpPr>
        <p:spPr>
          <a:xfrm>
            <a:off x="4648200" y="3938588"/>
            <a:ext cx="4038600" cy="2187575"/>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274638"/>
            <a:ext cx="8229600" cy="5851525"/>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pour modifier le style du titre</a:t>
            </a:r>
          </a:p>
        </p:txBody>
      </p:sp>
      <p:sp>
        <p:nvSpPr>
          <p:cNvPr id="3" name="Espace réservé du contenu 2"/>
          <p:cNvSpPr>
            <a:spLocks noGrp="1"/>
          </p:cNvSpPr>
          <p:nvPr>
            <p:ph idx="1"/>
          </p:nvPr>
        </p:nvSpPr>
        <p:spPr>
          <a:xfrm>
            <a:off x="457200" y="1600200"/>
            <a:ext cx="8229600" cy="4525963"/>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pour modifier le style du titre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a:prstGeom prst="rect">
            <a:avLst/>
          </a:prstGeo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99CCFF"/>
            </a:gs>
            <a:gs pos="100000">
              <a:schemeClr val="tx1"/>
            </a:gs>
          </a:gsLst>
          <a:lin ang="2700000" scaled="1"/>
        </a:gradFill>
        <a:effectLst/>
      </p:bgPr>
    </p:bg>
    <p:spTree>
      <p:nvGrpSpPr>
        <p:cNvPr id="1" name=""/>
        <p:cNvGrpSpPr/>
        <p:nvPr/>
      </p:nvGrpSpPr>
      <p:grpSpPr>
        <a:xfrm>
          <a:off x="0" y="0"/>
          <a:ext cx="0" cy="0"/>
          <a:chOff x="0" y="0"/>
          <a:chExt cx="0" cy="0"/>
        </a:xfrm>
      </p:grpSpPr>
      <p:sp>
        <p:nvSpPr>
          <p:cNvPr id="1031" name="Rectangle 7"/>
          <p:cNvSpPr>
            <a:spLocks noChangeArrowheads="1"/>
          </p:cNvSpPr>
          <p:nvPr/>
        </p:nvSpPr>
        <p:spPr bwMode="auto">
          <a:xfrm>
            <a:off x="2197100" y="0"/>
            <a:ext cx="6946900" cy="457200"/>
          </a:xfrm>
          <a:prstGeom prst="rect">
            <a:avLst/>
          </a:prstGeom>
          <a:solidFill>
            <a:srgbClr val="00A5E0"/>
          </a:solidFill>
          <a:ln w="9525" algn="ctr">
            <a:solidFill>
              <a:srgbClr val="74ABFC"/>
            </a:solidFill>
            <a:miter lim="800000"/>
            <a:headEnd/>
            <a:tailEnd/>
          </a:ln>
          <a:effectLst/>
        </p:spPr>
        <p:txBody>
          <a:bodyPr anchor="ctr">
            <a:spAutoFit/>
          </a:bodyPr>
          <a:lstStyle/>
          <a:p>
            <a:pPr>
              <a:defRPr/>
            </a:pPr>
            <a:endParaRPr lang="fr-FR"/>
          </a:p>
        </p:txBody>
      </p:sp>
      <p:pic>
        <p:nvPicPr>
          <p:cNvPr id="1027" name="Picture 16" descr="WB02457_"/>
          <p:cNvPicPr>
            <a:picLocks noChangeAspect="1" noChangeArrowheads="1"/>
          </p:cNvPicPr>
          <p:nvPr/>
        </p:nvPicPr>
        <p:blipFill>
          <a:blip r:embed="rId15" cstate="print"/>
          <a:srcRect/>
          <a:stretch>
            <a:fillRect/>
          </a:stretch>
        </p:blipFill>
        <p:spPr bwMode="auto">
          <a:xfrm>
            <a:off x="374650" y="114300"/>
            <a:ext cx="1422400" cy="609600"/>
          </a:xfrm>
          <a:prstGeom prst="rect">
            <a:avLst/>
          </a:prstGeom>
          <a:noFill/>
          <a:ln w="9525">
            <a:noFill/>
            <a:miter lim="800000"/>
            <a:headEnd/>
            <a:tailEnd/>
          </a:ln>
        </p:spPr>
      </p:pic>
      <p:sp>
        <p:nvSpPr>
          <p:cNvPr id="1053" name="Text Box 29"/>
          <p:cNvSpPr txBox="1">
            <a:spLocks noChangeArrowheads="1"/>
          </p:cNvSpPr>
          <p:nvPr/>
        </p:nvSpPr>
        <p:spPr bwMode="auto">
          <a:xfrm>
            <a:off x="509588" y="254000"/>
            <a:ext cx="1143000" cy="336550"/>
          </a:xfrm>
          <a:prstGeom prst="rect">
            <a:avLst/>
          </a:prstGeom>
          <a:noFill/>
          <a:ln w="9525" algn="ctr">
            <a:noFill/>
            <a:miter lim="800000"/>
            <a:headEnd/>
            <a:tailEnd/>
          </a:ln>
          <a:effectLst/>
        </p:spPr>
        <p:txBody>
          <a:bodyPr>
            <a:spAutoFit/>
          </a:bodyPr>
          <a:lstStyle/>
          <a:p>
            <a:pPr rtl="1">
              <a:lnSpc>
                <a:spcPct val="100000"/>
              </a:lnSpc>
              <a:spcBef>
                <a:spcPct val="0"/>
              </a:spcBef>
              <a:defRPr/>
            </a:pPr>
            <a:r>
              <a:rPr lang="fr-FR" sz="1600" b="1">
                <a:solidFill>
                  <a:schemeClr val="tx1"/>
                </a:solidFill>
                <a:latin typeface="Times New Roman" pitchFamily="18" charset="0"/>
                <a:cs typeface="Times New Roman" pitchFamily="18" charset="0"/>
              </a:rPr>
              <a:t>ILC</a:t>
            </a:r>
          </a:p>
        </p:txBody>
      </p:sp>
      <p:sp>
        <p:nvSpPr>
          <p:cNvPr id="1054" name="Rectangle 30"/>
          <p:cNvSpPr>
            <a:spLocks noChangeArrowheads="1"/>
          </p:cNvSpPr>
          <p:nvPr/>
        </p:nvSpPr>
        <p:spPr bwMode="auto">
          <a:xfrm>
            <a:off x="2209800" y="444500"/>
            <a:ext cx="6934200" cy="50800"/>
          </a:xfrm>
          <a:prstGeom prst="rect">
            <a:avLst/>
          </a:prstGeom>
          <a:gradFill rotWithShape="1">
            <a:gsLst>
              <a:gs pos="0">
                <a:srgbClr val="FFCC66"/>
              </a:gs>
              <a:gs pos="100000">
                <a:srgbClr val="F9FBC9"/>
              </a:gs>
            </a:gsLst>
            <a:lin ang="2700000" scaled="1"/>
          </a:gradFill>
          <a:ln w="9525" algn="ctr">
            <a:noFill/>
            <a:miter lim="800000"/>
            <a:headEnd/>
            <a:tailEnd/>
          </a:ln>
          <a:effectLst/>
        </p:spPr>
        <p:txBody>
          <a:bodyPr anchor="ctr">
            <a:spAutoFit/>
          </a:bodyPr>
          <a:lstStyle/>
          <a:p>
            <a:pPr>
              <a:defRPr/>
            </a:pPr>
            <a:endParaRPr lang="fr-FR"/>
          </a:p>
        </p:txBody>
      </p:sp>
      <p:sp>
        <p:nvSpPr>
          <p:cNvPr id="1056" name="Rectangle 32"/>
          <p:cNvSpPr>
            <a:spLocks noChangeArrowheads="1"/>
          </p:cNvSpPr>
          <p:nvPr/>
        </p:nvSpPr>
        <p:spPr bwMode="auto">
          <a:xfrm>
            <a:off x="-25400" y="930275"/>
            <a:ext cx="2197100" cy="42863"/>
          </a:xfrm>
          <a:prstGeom prst="rect">
            <a:avLst/>
          </a:prstGeom>
          <a:gradFill rotWithShape="1">
            <a:gsLst>
              <a:gs pos="0">
                <a:srgbClr val="FFCC66"/>
              </a:gs>
              <a:gs pos="100000">
                <a:srgbClr val="F9FBC9"/>
              </a:gs>
            </a:gsLst>
            <a:lin ang="2700000" scaled="1"/>
          </a:gradFill>
          <a:ln w="9525" algn="ctr">
            <a:noFill/>
            <a:miter lim="800000"/>
            <a:headEnd/>
            <a:tailEnd/>
          </a:ln>
          <a:effectLst/>
        </p:spPr>
        <p:txBody>
          <a:bodyPr anchor="ctr">
            <a:spAutoFit/>
          </a:bodyPr>
          <a:lstStyle/>
          <a:p>
            <a:pPr>
              <a:defRPr/>
            </a:pPr>
            <a:endParaRPr lang="fr-FR"/>
          </a:p>
        </p:txBody>
      </p:sp>
      <p:sp>
        <p:nvSpPr>
          <p:cNvPr id="1057" name="Rectangle 33"/>
          <p:cNvSpPr>
            <a:spLocks noChangeArrowheads="1"/>
          </p:cNvSpPr>
          <p:nvPr/>
        </p:nvSpPr>
        <p:spPr bwMode="auto">
          <a:xfrm rot="16200000" flipV="1">
            <a:off x="1707357" y="454818"/>
            <a:ext cx="952500" cy="42863"/>
          </a:xfrm>
          <a:prstGeom prst="rect">
            <a:avLst/>
          </a:prstGeom>
          <a:gradFill rotWithShape="1">
            <a:gsLst>
              <a:gs pos="0">
                <a:srgbClr val="FFCC66"/>
              </a:gs>
              <a:gs pos="100000">
                <a:srgbClr val="F9FBC9"/>
              </a:gs>
            </a:gsLst>
            <a:lin ang="2700000" scaled="1"/>
          </a:gradFill>
          <a:ln w="9525" algn="ctr">
            <a:noFill/>
            <a:miter lim="800000"/>
            <a:headEnd/>
            <a:tailEnd/>
          </a:ln>
          <a:effectLst/>
        </p:spPr>
        <p:txBody>
          <a:bodyPr anchor="ctr">
            <a:spAutoFit/>
          </a:bodyPr>
          <a:lstStyle/>
          <a:p>
            <a:pPr>
              <a:defRPr/>
            </a:pPr>
            <a:endParaRPr lang="fr-FR"/>
          </a:p>
        </p:txBody>
      </p:sp>
      <p:sp>
        <p:nvSpPr>
          <p:cNvPr id="1059" name="Text Box 35"/>
          <p:cNvSpPr txBox="1">
            <a:spLocks noChangeArrowheads="1"/>
          </p:cNvSpPr>
          <p:nvPr/>
        </p:nvSpPr>
        <p:spPr bwMode="auto">
          <a:xfrm>
            <a:off x="344488" y="584200"/>
            <a:ext cx="1384300" cy="336550"/>
          </a:xfrm>
          <a:prstGeom prst="rect">
            <a:avLst/>
          </a:prstGeom>
          <a:noFill/>
          <a:ln w="9525" algn="ctr">
            <a:noFill/>
            <a:miter lim="800000"/>
            <a:headEnd/>
            <a:tailEnd/>
          </a:ln>
          <a:effectLst/>
        </p:spPr>
        <p:txBody>
          <a:bodyPr>
            <a:spAutoFit/>
          </a:bodyPr>
          <a:lstStyle/>
          <a:p>
            <a:pPr rtl="1">
              <a:lnSpc>
                <a:spcPct val="100000"/>
              </a:lnSpc>
              <a:spcBef>
                <a:spcPct val="0"/>
              </a:spcBef>
              <a:defRPr/>
            </a:pPr>
            <a:r>
              <a:rPr lang="fr-DZ" sz="1600" b="1" dirty="0">
                <a:solidFill>
                  <a:srgbClr val="990000"/>
                </a:solidFill>
                <a:latin typeface="Arial Rounded MT Bold" pitchFamily="34" charset="0"/>
                <a:cs typeface="Times New Roman" pitchFamily="18" charset="0"/>
              </a:rPr>
              <a:t>2021-2022</a:t>
            </a:r>
            <a:endParaRPr lang="en-US" sz="1600" b="1" dirty="0">
              <a:solidFill>
                <a:srgbClr val="990000"/>
              </a:solidFill>
              <a:latin typeface="Arial Rounded MT Bold" pitchFamily="34" charset="0"/>
              <a:cs typeface="Times New Roman" pitchFamily="18" charset="0"/>
            </a:endParaRPr>
          </a:p>
        </p:txBody>
      </p:sp>
      <p:sp>
        <p:nvSpPr>
          <p:cNvPr id="1060" name="Text Box 36"/>
          <p:cNvSpPr txBox="1">
            <a:spLocks noChangeArrowheads="1"/>
          </p:cNvSpPr>
          <p:nvPr/>
        </p:nvSpPr>
        <p:spPr bwMode="auto">
          <a:xfrm>
            <a:off x="7775575" y="6430963"/>
            <a:ext cx="1368425" cy="427037"/>
          </a:xfrm>
          <a:prstGeom prst="rect">
            <a:avLst/>
          </a:prstGeom>
          <a:noFill/>
          <a:ln w="9525">
            <a:noFill/>
            <a:miter lim="800000"/>
            <a:headEnd/>
            <a:tailEnd/>
          </a:ln>
          <a:effectLst/>
        </p:spPr>
        <p:txBody>
          <a:bodyPr>
            <a:spAutoFit/>
          </a:bodyPr>
          <a:lstStyle/>
          <a:p>
            <a:pPr algn="r">
              <a:lnSpc>
                <a:spcPct val="100000"/>
              </a:lnSpc>
              <a:spcBef>
                <a:spcPct val="50000"/>
              </a:spcBef>
              <a:defRPr/>
            </a:pPr>
            <a:fld id="{E953ECDC-0395-423B-AE24-958201B9663D}" type="slidenum">
              <a:rPr lang="en-US">
                <a:solidFill>
                  <a:srgbClr val="003366"/>
                </a:solidFill>
                <a:latin typeface="Arial" charset="0"/>
              </a:rPr>
              <a:pPr algn="r">
                <a:lnSpc>
                  <a:spcPct val="100000"/>
                </a:lnSpc>
                <a:spcBef>
                  <a:spcPct val="50000"/>
                </a:spcBef>
                <a:defRPr/>
              </a:pPr>
              <a:t>‹N°›</a:t>
            </a:fld>
            <a:r>
              <a:rPr lang="fr-FR" dirty="0">
                <a:solidFill>
                  <a:srgbClr val="003366"/>
                </a:solidFill>
                <a:latin typeface="Arial" charset="0"/>
              </a:rPr>
              <a:t>/</a:t>
            </a:r>
            <a:r>
              <a:rPr lang="fr-DZ" dirty="0">
                <a:solidFill>
                  <a:srgbClr val="003366"/>
                </a:solidFill>
                <a:latin typeface="Arial" charset="0"/>
              </a:rPr>
              <a:t>28</a:t>
            </a:r>
            <a:endParaRPr lang="en-US" dirty="0">
              <a:solidFill>
                <a:srgbClr val="003366"/>
              </a:solidFill>
              <a:latin typeface="Arial" charset="0"/>
            </a:endParaRP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1" eaLnBrk="0" fontAlgn="base" hangingPunct="0">
        <a:spcBef>
          <a:spcPct val="0"/>
        </a:spcBef>
        <a:spcAft>
          <a:spcPct val="0"/>
        </a:spcAft>
        <a:defRPr sz="44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Arial" charset="0"/>
          <a:cs typeface="Arial" charset="0"/>
        </a:defRPr>
      </a:lvl2pPr>
      <a:lvl3pPr algn="ctr" rtl="1" eaLnBrk="0" fontAlgn="base" hangingPunct="0">
        <a:spcBef>
          <a:spcPct val="0"/>
        </a:spcBef>
        <a:spcAft>
          <a:spcPct val="0"/>
        </a:spcAft>
        <a:defRPr sz="4400">
          <a:solidFill>
            <a:schemeClr val="tx2"/>
          </a:solidFill>
          <a:latin typeface="Arial" charset="0"/>
          <a:cs typeface="Arial" charset="0"/>
        </a:defRPr>
      </a:lvl3pPr>
      <a:lvl4pPr algn="ctr" rtl="1" eaLnBrk="0" fontAlgn="base" hangingPunct="0">
        <a:spcBef>
          <a:spcPct val="0"/>
        </a:spcBef>
        <a:spcAft>
          <a:spcPct val="0"/>
        </a:spcAft>
        <a:defRPr sz="4400">
          <a:solidFill>
            <a:schemeClr val="tx2"/>
          </a:solidFill>
          <a:latin typeface="Arial" charset="0"/>
          <a:cs typeface="Arial" charset="0"/>
        </a:defRPr>
      </a:lvl4pPr>
      <a:lvl5pPr algn="ctr" rtl="1" eaLnBrk="0" fontAlgn="base" hangingPunct="0">
        <a:spcBef>
          <a:spcPct val="0"/>
        </a:spcBef>
        <a:spcAft>
          <a:spcPct val="0"/>
        </a:spcAft>
        <a:defRPr sz="4400">
          <a:solidFill>
            <a:schemeClr val="tx2"/>
          </a:solidFill>
          <a:latin typeface="Arial" charset="0"/>
          <a:cs typeface="Arial" charset="0"/>
        </a:defRPr>
      </a:lvl5pPr>
      <a:lvl6pPr marL="457200" algn="ctr" rtl="1" fontAlgn="base">
        <a:spcBef>
          <a:spcPct val="0"/>
        </a:spcBef>
        <a:spcAft>
          <a:spcPct val="0"/>
        </a:spcAft>
        <a:defRPr sz="4400">
          <a:solidFill>
            <a:schemeClr val="tx2"/>
          </a:solidFill>
          <a:latin typeface="Arial" charset="0"/>
          <a:cs typeface="Arial" charset="0"/>
        </a:defRPr>
      </a:lvl6pPr>
      <a:lvl7pPr marL="914400" algn="ctr" rtl="1" fontAlgn="base">
        <a:spcBef>
          <a:spcPct val="0"/>
        </a:spcBef>
        <a:spcAft>
          <a:spcPct val="0"/>
        </a:spcAft>
        <a:defRPr sz="4400">
          <a:solidFill>
            <a:schemeClr val="tx2"/>
          </a:solidFill>
          <a:latin typeface="Arial" charset="0"/>
          <a:cs typeface="Arial" charset="0"/>
        </a:defRPr>
      </a:lvl7pPr>
      <a:lvl8pPr marL="1371600" algn="ctr" rtl="1" fontAlgn="base">
        <a:spcBef>
          <a:spcPct val="0"/>
        </a:spcBef>
        <a:spcAft>
          <a:spcPct val="0"/>
        </a:spcAft>
        <a:defRPr sz="4400">
          <a:solidFill>
            <a:schemeClr val="tx2"/>
          </a:solidFill>
          <a:latin typeface="Arial" charset="0"/>
          <a:cs typeface="Arial" charset="0"/>
        </a:defRPr>
      </a:lvl8pPr>
      <a:lvl9pPr marL="1828800" algn="ctr" rtl="1" fontAlgn="base">
        <a:spcBef>
          <a:spcPct val="0"/>
        </a:spcBef>
        <a:spcAft>
          <a:spcPct val="0"/>
        </a:spcAft>
        <a:defRPr sz="4400">
          <a:solidFill>
            <a:schemeClr val="tx2"/>
          </a:solidFill>
          <a:latin typeface="Arial" charset="0"/>
          <a:cs typeface="Arial" charset="0"/>
        </a:defRPr>
      </a:lvl9pPr>
    </p:titleStyle>
    <p:bodyStyle>
      <a:lvl1pPr marL="342900" indent="-342900" algn="r" rtl="1" eaLnBrk="0" fontAlgn="base" hangingPunct="0">
        <a:spcBef>
          <a:spcPct val="20000"/>
        </a:spcBef>
        <a:spcAft>
          <a:spcPct val="0"/>
        </a:spcAft>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file:///I:\These%20pour%20Facult&#233;-MaThese-Transp\Copie%20Sauv%20MaThese-Transp\Transparent\Mod&#233;lisation%20des%20PL.ppt"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1916113" y="2923729"/>
            <a:ext cx="5905500" cy="1077218"/>
          </a:xfrm>
          <a:prstGeom prst="rect">
            <a:avLst/>
          </a:prstGeom>
          <a:noFill/>
          <a:ln w="9525">
            <a:noFill/>
            <a:miter lim="800000"/>
            <a:headEnd/>
            <a:tailEnd/>
          </a:ln>
        </p:spPr>
        <p:txBody>
          <a:bodyPr anchor="ctr">
            <a:spAutoFit/>
          </a:bodyPr>
          <a:lstStyle/>
          <a:p>
            <a:pPr rtl="1">
              <a:lnSpc>
                <a:spcPct val="100000"/>
              </a:lnSpc>
              <a:spcBef>
                <a:spcPct val="0"/>
              </a:spcBef>
            </a:pPr>
            <a:r>
              <a:rPr lang="fr-FR" sz="3200" b="1" dirty="0">
                <a:solidFill>
                  <a:srgbClr val="000099"/>
                </a:solidFill>
                <a:latin typeface="Arial Rounded MT Bold" pitchFamily="34" charset="0"/>
                <a:cs typeface="Times New Roman" pitchFamily="18" charset="0"/>
              </a:rPr>
              <a:t>Principaux langages de description d’architectures</a:t>
            </a:r>
          </a:p>
        </p:txBody>
      </p:sp>
      <p:pic>
        <p:nvPicPr>
          <p:cNvPr id="169991" name="Picture 7"/>
          <p:cNvPicPr>
            <a:picLocks noChangeAspect="1" noChangeArrowheads="1"/>
          </p:cNvPicPr>
          <p:nvPr/>
        </p:nvPicPr>
        <p:blipFill>
          <a:blip r:embed="rId2" cstate="print"/>
          <a:srcRect/>
          <a:stretch>
            <a:fillRect/>
          </a:stretch>
        </p:blipFill>
        <p:spPr bwMode="auto">
          <a:xfrm>
            <a:off x="361950" y="2257425"/>
            <a:ext cx="1112838" cy="819150"/>
          </a:xfrm>
          <a:prstGeom prst="rect">
            <a:avLst/>
          </a:prstGeom>
          <a:noFill/>
          <a:ln w="9525">
            <a:noFill/>
            <a:miter lim="800000"/>
            <a:headEnd/>
            <a:tailEnd/>
          </a:ln>
        </p:spPr>
      </p:pic>
      <p:sp>
        <p:nvSpPr>
          <p:cNvPr id="169992" name="Text Box 8"/>
          <p:cNvSpPr txBox="1">
            <a:spLocks noChangeArrowheads="1"/>
          </p:cNvSpPr>
          <p:nvPr/>
        </p:nvSpPr>
        <p:spPr bwMode="auto">
          <a:xfrm>
            <a:off x="7399338" y="1636713"/>
            <a:ext cx="1439862" cy="579437"/>
          </a:xfrm>
          <a:prstGeom prst="rect">
            <a:avLst/>
          </a:prstGeom>
          <a:noFill/>
          <a:ln w="9525">
            <a:noFill/>
            <a:miter lim="800000"/>
            <a:headEnd/>
            <a:tailEnd/>
          </a:ln>
        </p:spPr>
        <p:txBody>
          <a:bodyPr>
            <a:spAutoFit/>
          </a:bodyPr>
          <a:lstStyle/>
          <a:p>
            <a:pPr rtl="1">
              <a:lnSpc>
                <a:spcPct val="100000"/>
              </a:lnSpc>
              <a:spcBef>
                <a:spcPct val="50000"/>
              </a:spcBef>
            </a:pPr>
            <a:r>
              <a:rPr lang="en-US" sz="3200" b="1">
                <a:solidFill>
                  <a:srgbClr val="003366"/>
                </a:solidFill>
                <a:latin typeface="Arial Rounded MT Bold" pitchFamily="34" charset="0"/>
              </a:rPr>
              <a:t>ILC</a:t>
            </a:r>
            <a:endParaRPr lang="en-US" sz="3200" b="1">
              <a:solidFill>
                <a:srgbClr val="FF0000"/>
              </a:solidFill>
              <a:latin typeface="Arial Rounded MT Bold" pitchFamily="34" charset="0"/>
            </a:endParaRPr>
          </a:p>
        </p:txBody>
      </p:sp>
      <p:sp>
        <p:nvSpPr>
          <p:cNvPr id="2055" name="Rectangle 10"/>
          <p:cNvSpPr>
            <a:spLocks noChangeArrowheads="1"/>
          </p:cNvSpPr>
          <p:nvPr/>
        </p:nvSpPr>
        <p:spPr bwMode="auto">
          <a:xfrm rot="-5400000">
            <a:off x="-2724150" y="3676650"/>
            <a:ext cx="5905500" cy="457200"/>
          </a:xfrm>
          <a:prstGeom prst="rect">
            <a:avLst/>
          </a:prstGeom>
          <a:solidFill>
            <a:srgbClr val="00A5E0"/>
          </a:solidFill>
          <a:ln w="9525" algn="ctr">
            <a:solidFill>
              <a:srgbClr val="74ABFC"/>
            </a:solidFill>
            <a:miter lim="800000"/>
            <a:headEnd/>
            <a:tailEnd/>
          </a:ln>
        </p:spPr>
        <p:txBody>
          <a:bodyPr anchor="ctr">
            <a:spAutoFit/>
          </a:bodyPr>
          <a:lstStyle/>
          <a:p>
            <a:endParaRPr lang="fr-FR"/>
          </a:p>
        </p:txBody>
      </p:sp>
      <p:sp>
        <p:nvSpPr>
          <p:cNvPr id="2056" name="Rectangle 12"/>
          <p:cNvSpPr>
            <a:spLocks noChangeArrowheads="1"/>
          </p:cNvSpPr>
          <p:nvPr/>
        </p:nvSpPr>
        <p:spPr bwMode="auto">
          <a:xfrm rot="5400000">
            <a:off x="-2493168" y="3864768"/>
            <a:ext cx="5943600" cy="42863"/>
          </a:xfrm>
          <a:prstGeom prst="rect">
            <a:avLst/>
          </a:prstGeom>
          <a:gradFill rotWithShape="1">
            <a:gsLst>
              <a:gs pos="0">
                <a:srgbClr val="FFCC66"/>
              </a:gs>
              <a:gs pos="100000">
                <a:srgbClr val="F9FBC9"/>
              </a:gs>
            </a:gsLst>
            <a:lin ang="2700000" scaled="1"/>
          </a:gradFill>
          <a:ln w="9525" algn="ctr">
            <a:noFill/>
            <a:miter lim="800000"/>
            <a:headEnd/>
            <a:tailEnd/>
          </a:ln>
        </p:spPr>
        <p:txBody>
          <a:bodyPr anchor="ctr">
            <a:spAutoFit/>
          </a:bodyPr>
          <a:lstStyle/>
          <a:p>
            <a:endParaRPr lang="fr-FR"/>
          </a:p>
        </p:txBody>
      </p:sp>
      <p:sp>
        <p:nvSpPr>
          <p:cNvPr id="2057" name="Text Box 13"/>
          <p:cNvSpPr txBox="1">
            <a:spLocks noChangeArrowheads="1"/>
          </p:cNvSpPr>
          <p:nvPr/>
        </p:nvSpPr>
        <p:spPr bwMode="auto">
          <a:xfrm rot="-5400000">
            <a:off x="-2282031" y="3833019"/>
            <a:ext cx="4959350" cy="366712"/>
          </a:xfrm>
          <a:prstGeom prst="rect">
            <a:avLst/>
          </a:prstGeom>
          <a:noFill/>
          <a:ln w="9525" algn="ctr">
            <a:noFill/>
            <a:miter lim="800000"/>
            <a:headEnd/>
            <a:tailEnd/>
          </a:ln>
        </p:spPr>
        <p:txBody>
          <a:bodyPr wrap="none">
            <a:spAutoFit/>
          </a:bodyPr>
          <a:lstStyle/>
          <a:p>
            <a:pPr rtl="1">
              <a:lnSpc>
                <a:spcPct val="100000"/>
              </a:lnSpc>
              <a:spcBef>
                <a:spcPct val="0"/>
              </a:spcBef>
            </a:pPr>
            <a:r>
              <a:rPr lang="fr-FR" sz="1800" b="1">
                <a:solidFill>
                  <a:schemeClr val="bg2"/>
                </a:solidFill>
                <a:latin typeface="Arial" charset="0"/>
              </a:rPr>
              <a:t>Les langages de description d’architectures</a:t>
            </a:r>
          </a:p>
        </p:txBody>
      </p:sp>
      <p:sp>
        <p:nvSpPr>
          <p:cNvPr id="11" name="Rectangle 9"/>
          <p:cNvSpPr>
            <a:spLocks noGrp="1" noChangeArrowheads="1"/>
          </p:cNvSpPr>
          <p:nvPr>
            <p:ph type="title"/>
          </p:nvPr>
        </p:nvSpPr>
        <p:spPr bwMode="auto">
          <a:xfrm>
            <a:off x="2184400" y="127000"/>
            <a:ext cx="6959600" cy="635000"/>
          </a:xfrm>
          <a:noFill/>
          <a:ln>
            <a:miter lim="800000"/>
            <a:headEnd/>
            <a:tailEnd/>
          </a:ln>
        </p:spPr>
        <p:txBody>
          <a:bodyPr vert="horz" wrap="square" lIns="91440" tIns="45720" rIns="91440" bIns="45720" numCol="1" anchor="ctr" anchorCtr="0" compatLnSpc="1">
            <a:prstTxWarp prst="textNoShape">
              <a:avLst/>
            </a:prstTxWarp>
          </a:bodyPr>
          <a:lstStyle/>
          <a:p>
            <a:pPr eaLnBrk="1" hangingPunct="1"/>
            <a:r>
              <a:rPr lang="fr-FR" sz="2200" dirty="0">
                <a:solidFill>
                  <a:srgbClr val="F9FBC9"/>
                </a:solidFill>
                <a:latin typeface="Arial Rounded MT Bold" pitchFamily="34" charset="0"/>
              </a:rPr>
              <a:t>Master 2 ILC</a:t>
            </a:r>
            <a:br>
              <a:rPr lang="fr-FR" sz="2200" dirty="0">
                <a:solidFill>
                  <a:srgbClr val="F9FBC9"/>
                </a:solidFill>
                <a:latin typeface="Arial Rounded MT Bold" pitchFamily="34" charset="0"/>
              </a:rPr>
            </a:br>
            <a:br>
              <a:rPr lang="fr-FR" sz="800" dirty="0">
                <a:solidFill>
                  <a:schemeClr val="tx1"/>
                </a:solidFill>
                <a:latin typeface="Arial Rounded MT Bold" pitchFamily="34" charset="0"/>
              </a:rPr>
            </a:br>
            <a:r>
              <a:rPr lang="fr-FR" sz="1800" dirty="0">
                <a:solidFill>
                  <a:srgbClr val="C00000"/>
                </a:solidFill>
                <a:latin typeface="Arial Rounded MT Bold" pitchFamily="34" charset="0"/>
              </a:rPr>
              <a:t>Cours 5</a:t>
            </a:r>
            <a:endParaRPr lang="en-US" sz="1800" dirty="0">
              <a:solidFill>
                <a:srgbClr val="C00000"/>
              </a:solidFill>
              <a:latin typeface="Arial Rounded MT Bold"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accel="50000" decel="50000" fill="hold" nodeType="afterEffect">
                                  <p:stCondLst>
                                    <p:cond delay="0"/>
                                  </p:stCondLst>
                                  <p:childTnLst>
                                    <p:animMotion origin="layout" path="M 2.77778E-6 4.44444E-6 C 0.03576 -0.00139 0.12465 0.00532 0.21545 -0.00973 C 0.30694 -0.02454 0.45017 -0.05764 0.54618 -0.08889 C 0.64218 -0.11968 0.7408 -0.17408 0.79218 -0.1963 " pathEditMode="fixed" rAng="0" ptsTypes="aaaa">
                                      <p:cBhvr>
                                        <p:cTn id="6" dur="3000" fill="hold"/>
                                        <p:tgtEl>
                                          <p:spTgt spid="169991"/>
                                        </p:tgtEl>
                                        <p:attrNameLst>
                                          <p:attrName>ppt_x</p:attrName>
                                          <p:attrName>ppt_y</p:attrName>
                                        </p:attrNameLst>
                                      </p:cBhvr>
                                      <p:rCtr x="39600" y="-9600"/>
                                    </p:animMotion>
                                  </p:childTnLst>
                                </p:cTn>
                              </p:par>
                              <p:par>
                                <p:cTn id="7" presetID="53" presetClass="entr" presetSubtype="0" fill="hold" nodeType="withEffect">
                                  <p:stCondLst>
                                    <p:cond delay="0"/>
                                  </p:stCondLst>
                                  <p:childTnLst>
                                    <p:set>
                                      <p:cBhvr>
                                        <p:cTn id="8" dur="1" fill="hold">
                                          <p:stCondLst>
                                            <p:cond delay="0"/>
                                          </p:stCondLst>
                                        </p:cTn>
                                        <p:tgtEl>
                                          <p:spTgt spid="169991"/>
                                        </p:tgtEl>
                                        <p:attrNameLst>
                                          <p:attrName>style.visibility</p:attrName>
                                        </p:attrNameLst>
                                      </p:cBhvr>
                                      <p:to>
                                        <p:strVal val="visible"/>
                                      </p:to>
                                    </p:set>
                                    <p:anim calcmode="lin" valueType="num">
                                      <p:cBhvr>
                                        <p:cTn id="9" dur="3000" fill="hold"/>
                                        <p:tgtEl>
                                          <p:spTgt spid="169991"/>
                                        </p:tgtEl>
                                        <p:attrNameLst>
                                          <p:attrName>ppt_w</p:attrName>
                                        </p:attrNameLst>
                                      </p:cBhvr>
                                      <p:tavLst>
                                        <p:tav tm="0">
                                          <p:val>
                                            <p:fltVal val="0"/>
                                          </p:val>
                                        </p:tav>
                                        <p:tav tm="100000">
                                          <p:val>
                                            <p:strVal val="#ppt_w"/>
                                          </p:val>
                                        </p:tav>
                                      </p:tavLst>
                                    </p:anim>
                                    <p:anim calcmode="lin" valueType="num">
                                      <p:cBhvr>
                                        <p:cTn id="10" dur="3000" fill="hold"/>
                                        <p:tgtEl>
                                          <p:spTgt spid="169991"/>
                                        </p:tgtEl>
                                        <p:attrNameLst>
                                          <p:attrName>ppt_h</p:attrName>
                                        </p:attrNameLst>
                                      </p:cBhvr>
                                      <p:tavLst>
                                        <p:tav tm="0">
                                          <p:val>
                                            <p:fltVal val="0"/>
                                          </p:val>
                                        </p:tav>
                                        <p:tav tm="100000">
                                          <p:val>
                                            <p:strVal val="#ppt_h"/>
                                          </p:val>
                                        </p:tav>
                                      </p:tavLst>
                                    </p:anim>
                                    <p:animEffect transition="in" filter="fade">
                                      <p:cBhvr>
                                        <p:cTn id="11" dur="3000"/>
                                        <p:tgtEl>
                                          <p:spTgt spid="169991"/>
                                        </p:tgtEl>
                                      </p:cBhvr>
                                    </p:animEffect>
                                  </p:childTnLst>
                                </p:cTn>
                              </p:par>
                              <p:par>
                                <p:cTn id="12" presetID="35" presetClass="entr" presetSubtype="0" fill="hold" nodeType="withEffect">
                                  <p:stCondLst>
                                    <p:cond delay="0"/>
                                  </p:stCondLst>
                                  <p:childTnLst>
                                    <p:set>
                                      <p:cBhvr>
                                        <p:cTn id="13" dur="1" fill="hold">
                                          <p:stCondLst>
                                            <p:cond delay="0"/>
                                          </p:stCondLst>
                                        </p:cTn>
                                        <p:tgtEl>
                                          <p:spTgt spid="169991"/>
                                        </p:tgtEl>
                                        <p:attrNameLst>
                                          <p:attrName>style.visibility</p:attrName>
                                        </p:attrNameLst>
                                      </p:cBhvr>
                                      <p:to>
                                        <p:strVal val="visible"/>
                                      </p:to>
                                    </p:set>
                                    <p:animEffect transition="in" filter="fade">
                                      <p:cBhvr>
                                        <p:cTn id="14" dur="3000"/>
                                        <p:tgtEl>
                                          <p:spTgt spid="169991"/>
                                        </p:tgtEl>
                                      </p:cBhvr>
                                    </p:animEffect>
                                    <p:anim calcmode="lin" valueType="num">
                                      <p:cBhvr>
                                        <p:cTn id="15" dur="3000" fill="hold"/>
                                        <p:tgtEl>
                                          <p:spTgt spid="169991"/>
                                        </p:tgtEl>
                                        <p:attrNameLst>
                                          <p:attrName>style.rotation</p:attrName>
                                        </p:attrNameLst>
                                      </p:cBhvr>
                                      <p:tavLst>
                                        <p:tav tm="0">
                                          <p:val>
                                            <p:fltVal val="720"/>
                                          </p:val>
                                        </p:tav>
                                        <p:tav tm="100000">
                                          <p:val>
                                            <p:fltVal val="0"/>
                                          </p:val>
                                        </p:tav>
                                      </p:tavLst>
                                    </p:anim>
                                    <p:anim calcmode="lin" valueType="num">
                                      <p:cBhvr>
                                        <p:cTn id="16" dur="3000" fill="hold"/>
                                        <p:tgtEl>
                                          <p:spTgt spid="169991"/>
                                        </p:tgtEl>
                                        <p:attrNameLst>
                                          <p:attrName>ppt_h</p:attrName>
                                        </p:attrNameLst>
                                      </p:cBhvr>
                                      <p:tavLst>
                                        <p:tav tm="0">
                                          <p:val>
                                            <p:fltVal val="0"/>
                                          </p:val>
                                        </p:tav>
                                        <p:tav tm="100000">
                                          <p:val>
                                            <p:strVal val="#ppt_h"/>
                                          </p:val>
                                        </p:tav>
                                      </p:tavLst>
                                    </p:anim>
                                    <p:anim calcmode="lin" valueType="num">
                                      <p:cBhvr>
                                        <p:cTn id="17" dur="3000" fill="hold"/>
                                        <p:tgtEl>
                                          <p:spTgt spid="169991"/>
                                        </p:tgtEl>
                                        <p:attrNameLst>
                                          <p:attrName>ppt_w</p:attrName>
                                        </p:attrNameLst>
                                      </p:cBhvr>
                                      <p:tavLst>
                                        <p:tav tm="0">
                                          <p:val>
                                            <p:fltVal val="0"/>
                                          </p:val>
                                        </p:tav>
                                        <p:tav tm="100000">
                                          <p:val>
                                            <p:strVal val="#ppt_w"/>
                                          </p:val>
                                        </p:tav>
                                      </p:tavLst>
                                    </p:anim>
                                  </p:childTnLst>
                                </p:cTn>
                              </p:par>
                            </p:childTnLst>
                          </p:cTn>
                        </p:par>
                        <p:par>
                          <p:cTn id="18" fill="hold">
                            <p:stCondLst>
                              <p:cond delay="3000"/>
                            </p:stCondLst>
                            <p:childTnLst>
                              <p:par>
                                <p:cTn id="19" presetID="35" presetClass="entr" presetSubtype="0" fill="hold" grpId="0" nodeType="afterEffect">
                                  <p:stCondLst>
                                    <p:cond delay="0"/>
                                  </p:stCondLst>
                                  <p:childTnLst>
                                    <p:set>
                                      <p:cBhvr>
                                        <p:cTn id="20" dur="1" fill="hold">
                                          <p:stCondLst>
                                            <p:cond delay="0"/>
                                          </p:stCondLst>
                                        </p:cTn>
                                        <p:tgtEl>
                                          <p:spTgt spid="169992"/>
                                        </p:tgtEl>
                                        <p:attrNameLst>
                                          <p:attrName>style.visibility</p:attrName>
                                        </p:attrNameLst>
                                      </p:cBhvr>
                                      <p:to>
                                        <p:strVal val="visible"/>
                                      </p:to>
                                    </p:set>
                                    <p:animEffect transition="in" filter="fade">
                                      <p:cBhvr>
                                        <p:cTn id="21" dur="3000"/>
                                        <p:tgtEl>
                                          <p:spTgt spid="169992"/>
                                        </p:tgtEl>
                                      </p:cBhvr>
                                    </p:animEffect>
                                    <p:anim calcmode="lin" valueType="num">
                                      <p:cBhvr>
                                        <p:cTn id="22" dur="3000" fill="hold"/>
                                        <p:tgtEl>
                                          <p:spTgt spid="169992"/>
                                        </p:tgtEl>
                                        <p:attrNameLst>
                                          <p:attrName>style.rotation</p:attrName>
                                        </p:attrNameLst>
                                      </p:cBhvr>
                                      <p:tavLst>
                                        <p:tav tm="0">
                                          <p:val>
                                            <p:fltVal val="720"/>
                                          </p:val>
                                        </p:tav>
                                        <p:tav tm="100000">
                                          <p:val>
                                            <p:fltVal val="0"/>
                                          </p:val>
                                        </p:tav>
                                      </p:tavLst>
                                    </p:anim>
                                    <p:anim calcmode="lin" valueType="num">
                                      <p:cBhvr>
                                        <p:cTn id="23" dur="3000" fill="hold"/>
                                        <p:tgtEl>
                                          <p:spTgt spid="169992"/>
                                        </p:tgtEl>
                                        <p:attrNameLst>
                                          <p:attrName>ppt_h</p:attrName>
                                        </p:attrNameLst>
                                      </p:cBhvr>
                                      <p:tavLst>
                                        <p:tav tm="0">
                                          <p:val>
                                            <p:fltVal val="0"/>
                                          </p:val>
                                        </p:tav>
                                        <p:tav tm="100000">
                                          <p:val>
                                            <p:strVal val="#ppt_h"/>
                                          </p:val>
                                        </p:tav>
                                      </p:tavLst>
                                    </p:anim>
                                    <p:anim calcmode="lin" valueType="num">
                                      <p:cBhvr>
                                        <p:cTn id="24" dur="3000" fill="hold"/>
                                        <p:tgtEl>
                                          <p:spTgt spid="169992"/>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99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2" name="Rectangle 4"/>
          <p:cNvSpPr>
            <a:spLocks noChangeArrowheads="1"/>
          </p:cNvSpPr>
          <p:nvPr/>
        </p:nvSpPr>
        <p:spPr bwMode="auto">
          <a:xfrm>
            <a:off x="152400" y="929194"/>
            <a:ext cx="8701088" cy="5509200"/>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FF0000"/>
                </a:solidFill>
                <a:latin typeface="Times New Roman" pitchFamily="18" charset="0"/>
                <a:cs typeface="Times New Roman" pitchFamily="18" charset="0"/>
              </a:rPr>
              <a:t>Concepts structuraux :</a:t>
            </a:r>
            <a:endParaRPr lang="fr-FR" b="1" dirty="0">
              <a:solidFill>
                <a:srgbClr val="990000"/>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Wright repose sur quatre concepts qui sont : Le composant, le connecteur; la configuration et le style.</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990000"/>
                </a:solidFill>
                <a:latin typeface="Times New Roman" pitchFamily="18" charset="0"/>
                <a:cs typeface="Times New Roman" pitchFamily="18" charset="0"/>
              </a:rPr>
              <a:t>1. Le composant </a:t>
            </a:r>
            <a:r>
              <a:rPr lang="fr-FR" b="1" dirty="0">
                <a:solidFill>
                  <a:srgbClr val="000099"/>
                </a:solidFill>
                <a:latin typeface="Times New Roman" pitchFamily="18" charset="0"/>
                <a:cs typeface="Times New Roman" pitchFamily="18" charset="0"/>
              </a:rPr>
              <a:t>: Un composant en Wright est une unité abstraite localisée et indépendante. La description d’un composant contient deux parties importantes qui sont : l’interface (Interface) et la partie calcul (Computation). </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FF0000"/>
                </a:solidFill>
                <a:latin typeface="Times New Roman" pitchFamily="18" charset="0"/>
                <a:cs typeface="Times New Roman" pitchFamily="18" charset="0"/>
              </a:rPr>
              <a:t>Interface</a:t>
            </a:r>
            <a:r>
              <a:rPr lang="fr-FR" b="1" dirty="0">
                <a:solidFill>
                  <a:srgbClr val="000099"/>
                </a:solidFill>
                <a:latin typeface="Times New Roman" pitchFamily="18" charset="0"/>
                <a:cs typeface="Times New Roman" pitchFamily="18" charset="0"/>
              </a:rPr>
              <a:t> : consiste en un ensemble de </a:t>
            </a:r>
            <a:r>
              <a:rPr lang="fr-FR" b="1" dirty="0">
                <a:solidFill>
                  <a:srgbClr val="FF0000"/>
                </a:solidFill>
                <a:latin typeface="Times New Roman" pitchFamily="18" charset="0"/>
                <a:cs typeface="Times New Roman" pitchFamily="18" charset="0"/>
              </a:rPr>
              <a:t>ports</a:t>
            </a:r>
            <a:r>
              <a:rPr lang="fr-FR" b="1" dirty="0">
                <a:solidFill>
                  <a:srgbClr val="000099"/>
                </a:solidFill>
                <a:latin typeface="Times New Roman" pitchFamily="18" charset="0"/>
                <a:cs typeface="Times New Roman" pitchFamily="18" charset="0"/>
              </a:rPr>
              <a:t>, chacun représentant une interaction avec l’extérieur à laquelle le composant peut participer. La spécification d’un port décrit deux aspects de l’interface du composant: </a:t>
            </a:r>
          </a:p>
          <a:p>
            <a:pPr marL="723900" indent="-3683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Elle décrit partiellement le comportement attendu du composant </a:t>
            </a:r>
          </a:p>
          <a:p>
            <a:pPr marL="723900" indent="-3683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Elle décrit ce que le composant attend du système dans lequel il va interagir. </a:t>
            </a:r>
          </a:p>
        </p:txBody>
      </p:sp>
      <p:sp>
        <p:nvSpPr>
          <p:cNvPr id="4" name="Rectangle 2"/>
          <p:cNvSpPr>
            <a:spLocks noChangeArrowheads="1"/>
          </p:cNvSpPr>
          <p:nvPr/>
        </p:nvSpPr>
        <p:spPr bwMode="auto">
          <a:xfrm>
            <a:off x="2209800" y="0"/>
            <a:ext cx="6972300" cy="396875"/>
          </a:xfrm>
          <a:prstGeom prst="rect">
            <a:avLst/>
          </a:prstGeom>
          <a:noFill/>
          <a:ln w="9525" algn="ctr">
            <a:noFill/>
            <a:miter lim="800000"/>
            <a:headEnd/>
            <a:tailEnd/>
          </a:ln>
        </p:spPr>
        <p:txBody>
          <a:bodyPr wrap="square" anchor="ctr">
            <a:spAutoFit/>
          </a:bodyPr>
          <a:lstStyle/>
          <a:p>
            <a:pPr rtl="1">
              <a:lnSpc>
                <a:spcPct val="100000"/>
              </a:lnSpc>
              <a:spcBef>
                <a:spcPct val="0"/>
              </a:spcBef>
            </a:pPr>
            <a:r>
              <a:rPr lang="fr-FR" sz="2000" b="1" dirty="0">
                <a:solidFill>
                  <a:srgbClr val="F9FBC9"/>
                </a:solidFill>
                <a:latin typeface="Engravers MT" pitchFamily="18" charset="0"/>
              </a:rPr>
              <a:t>L’ADL </a:t>
            </a:r>
            <a:r>
              <a:rPr lang="fr-FR" sz="2000" b="1" dirty="0" err="1">
                <a:solidFill>
                  <a:srgbClr val="F9FBC9"/>
                </a:solidFill>
                <a:latin typeface="Engravers MT" pitchFamily="18" charset="0"/>
              </a:rPr>
              <a:t>wright</a:t>
            </a:r>
            <a:endParaRPr lang="en-US" sz="2000" b="1" dirty="0">
              <a:solidFill>
                <a:srgbClr val="F9FBC9"/>
              </a:solidFill>
              <a:latin typeface="Engravers M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39972">
                                            <p:txEl>
                                              <p:pRg st="0" end="0"/>
                                            </p:txEl>
                                          </p:spTgt>
                                        </p:tgtEl>
                                        <p:attrNameLst>
                                          <p:attrName>style.visibility</p:attrName>
                                        </p:attrNameLst>
                                      </p:cBhvr>
                                      <p:to>
                                        <p:strVal val="visible"/>
                                      </p:to>
                                    </p:set>
                                    <p:anim calcmode="lin" valueType="num">
                                      <p:cBhvr>
                                        <p:cTn id="7" dur="1000" fill="hold"/>
                                        <p:tgtEl>
                                          <p:spTgt spid="339972">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39972">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3997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39972">
                                            <p:txEl>
                                              <p:pRg st="1" end="1"/>
                                            </p:txEl>
                                          </p:spTgt>
                                        </p:tgtEl>
                                        <p:attrNameLst>
                                          <p:attrName>style.visibility</p:attrName>
                                        </p:attrNameLst>
                                      </p:cBhvr>
                                      <p:to>
                                        <p:strVal val="visible"/>
                                      </p:to>
                                    </p:set>
                                    <p:anim calcmode="lin" valueType="num">
                                      <p:cBhvr>
                                        <p:cTn id="14" dur="1000" fill="hold"/>
                                        <p:tgtEl>
                                          <p:spTgt spid="339972">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39972">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39972">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39972">
                                            <p:txEl>
                                              <p:pRg st="3" end="3"/>
                                            </p:txEl>
                                          </p:spTgt>
                                        </p:tgtEl>
                                        <p:attrNameLst>
                                          <p:attrName>style.visibility</p:attrName>
                                        </p:attrNameLst>
                                      </p:cBhvr>
                                      <p:to>
                                        <p:strVal val="visible"/>
                                      </p:to>
                                    </p:set>
                                    <p:anim calcmode="lin" valueType="num">
                                      <p:cBhvr>
                                        <p:cTn id="21" dur="1000" fill="hold"/>
                                        <p:tgtEl>
                                          <p:spTgt spid="339972">
                                            <p:txEl>
                                              <p:pRg st="3" end="3"/>
                                            </p:txEl>
                                          </p:spTgt>
                                        </p:tgtEl>
                                        <p:attrNameLst>
                                          <p:attrName>ppt_x</p:attrName>
                                        </p:attrNameLst>
                                      </p:cBhvr>
                                      <p:tavLst>
                                        <p:tav tm="0">
                                          <p:val>
                                            <p:strVal val="#ppt_x-.2"/>
                                          </p:val>
                                        </p:tav>
                                        <p:tav tm="100000">
                                          <p:val>
                                            <p:strVal val="#ppt_x"/>
                                          </p:val>
                                        </p:tav>
                                      </p:tavLst>
                                    </p:anim>
                                    <p:anim calcmode="lin" valueType="num">
                                      <p:cBhvr>
                                        <p:cTn id="22" dur="1000" fill="hold"/>
                                        <p:tgtEl>
                                          <p:spTgt spid="339972">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3997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39972">
                                            <p:txEl>
                                              <p:pRg st="5" end="5"/>
                                            </p:txEl>
                                          </p:spTgt>
                                        </p:tgtEl>
                                        <p:attrNameLst>
                                          <p:attrName>style.visibility</p:attrName>
                                        </p:attrNameLst>
                                      </p:cBhvr>
                                      <p:to>
                                        <p:strVal val="visible"/>
                                      </p:to>
                                    </p:set>
                                    <p:anim calcmode="lin" valueType="num">
                                      <p:cBhvr>
                                        <p:cTn id="28" dur="1000" fill="hold"/>
                                        <p:tgtEl>
                                          <p:spTgt spid="339972">
                                            <p:txEl>
                                              <p:pRg st="5" end="5"/>
                                            </p:txEl>
                                          </p:spTgt>
                                        </p:tgtEl>
                                        <p:attrNameLst>
                                          <p:attrName>ppt_x</p:attrName>
                                        </p:attrNameLst>
                                      </p:cBhvr>
                                      <p:tavLst>
                                        <p:tav tm="0">
                                          <p:val>
                                            <p:strVal val="#ppt_x-.2"/>
                                          </p:val>
                                        </p:tav>
                                        <p:tav tm="100000">
                                          <p:val>
                                            <p:strVal val="#ppt_x"/>
                                          </p:val>
                                        </p:tav>
                                      </p:tavLst>
                                    </p:anim>
                                    <p:anim calcmode="lin" valueType="num">
                                      <p:cBhvr>
                                        <p:cTn id="29" dur="1000" fill="hold"/>
                                        <p:tgtEl>
                                          <p:spTgt spid="339972">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39972">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39972">
                                            <p:txEl>
                                              <p:pRg st="6" end="6"/>
                                            </p:txEl>
                                          </p:spTgt>
                                        </p:tgtEl>
                                        <p:attrNameLst>
                                          <p:attrName>style.visibility</p:attrName>
                                        </p:attrNameLst>
                                      </p:cBhvr>
                                      <p:to>
                                        <p:strVal val="visible"/>
                                      </p:to>
                                    </p:set>
                                    <p:anim calcmode="lin" valueType="num">
                                      <p:cBhvr>
                                        <p:cTn id="35" dur="1000" fill="hold"/>
                                        <p:tgtEl>
                                          <p:spTgt spid="339972">
                                            <p:txEl>
                                              <p:pRg st="6" end="6"/>
                                            </p:txEl>
                                          </p:spTgt>
                                        </p:tgtEl>
                                        <p:attrNameLst>
                                          <p:attrName>ppt_x</p:attrName>
                                        </p:attrNameLst>
                                      </p:cBhvr>
                                      <p:tavLst>
                                        <p:tav tm="0">
                                          <p:val>
                                            <p:strVal val="#ppt_x-.2"/>
                                          </p:val>
                                        </p:tav>
                                        <p:tav tm="100000">
                                          <p:val>
                                            <p:strVal val="#ppt_x"/>
                                          </p:val>
                                        </p:tav>
                                      </p:tavLst>
                                    </p:anim>
                                    <p:anim calcmode="lin" valueType="num">
                                      <p:cBhvr>
                                        <p:cTn id="36" dur="1000" fill="hold"/>
                                        <p:tgtEl>
                                          <p:spTgt spid="339972">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3997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339972">
                                            <p:txEl>
                                              <p:pRg st="7" end="7"/>
                                            </p:txEl>
                                          </p:spTgt>
                                        </p:tgtEl>
                                        <p:attrNameLst>
                                          <p:attrName>style.visibility</p:attrName>
                                        </p:attrNameLst>
                                      </p:cBhvr>
                                      <p:to>
                                        <p:strVal val="visible"/>
                                      </p:to>
                                    </p:set>
                                    <p:anim calcmode="lin" valueType="num">
                                      <p:cBhvr>
                                        <p:cTn id="42" dur="1000" fill="hold"/>
                                        <p:tgtEl>
                                          <p:spTgt spid="339972">
                                            <p:txEl>
                                              <p:pRg st="7" end="7"/>
                                            </p:txEl>
                                          </p:spTgt>
                                        </p:tgtEl>
                                        <p:attrNameLst>
                                          <p:attrName>ppt_x</p:attrName>
                                        </p:attrNameLst>
                                      </p:cBhvr>
                                      <p:tavLst>
                                        <p:tav tm="0">
                                          <p:val>
                                            <p:strVal val="#ppt_x-.2"/>
                                          </p:val>
                                        </p:tav>
                                        <p:tav tm="100000">
                                          <p:val>
                                            <p:strVal val="#ppt_x"/>
                                          </p:val>
                                        </p:tav>
                                      </p:tavLst>
                                    </p:anim>
                                    <p:anim calcmode="lin" valueType="num">
                                      <p:cBhvr>
                                        <p:cTn id="43" dur="1000" fill="hold"/>
                                        <p:tgtEl>
                                          <p:spTgt spid="339972">
                                            <p:txEl>
                                              <p:pRg st="7" end="7"/>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33997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997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2" name="Rectangle 4"/>
          <p:cNvSpPr>
            <a:spLocks noChangeArrowheads="1"/>
          </p:cNvSpPr>
          <p:nvPr/>
        </p:nvSpPr>
        <p:spPr bwMode="auto">
          <a:xfrm>
            <a:off x="152400" y="886917"/>
            <a:ext cx="8701088" cy="5847755"/>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FF0000"/>
                </a:solidFill>
                <a:latin typeface="Times New Roman" pitchFamily="18" charset="0"/>
                <a:cs typeface="Times New Roman" pitchFamily="18" charset="0"/>
              </a:rPr>
              <a:t>Computation :</a:t>
            </a:r>
            <a:endParaRPr lang="fr-FR" b="1" dirty="0">
              <a:solidFill>
                <a:srgbClr val="990000"/>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Elle décrit ce que le composant fait du point de vue comportemental. Il mène à bien les interactions décrites par les ports et montre comment elles se combinent pour former un tout cohérent. C’est sur cette spécification que l’analyse des propriétés du composant va être basée. </a:t>
            </a:r>
          </a:p>
          <a:p>
            <a:pPr algn="just">
              <a:lnSpc>
                <a:spcPct val="100000"/>
              </a:lnSpc>
              <a:spcBef>
                <a:spcPct val="0"/>
              </a:spcBef>
            </a:pPr>
            <a:endParaRPr lang="fr-FR" sz="800"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Un composant peut  avoir plusieurs ports (et donc de multiples interfaces). Les spécifications fournissent plus que des signatures statiques de l’interface. Elles indiquent aussi des interactions dynamiques.</a:t>
            </a:r>
          </a:p>
          <a:p>
            <a:pPr algn="just">
              <a:lnSpc>
                <a:spcPct val="100000"/>
              </a:lnSpc>
              <a:spcBef>
                <a:spcPct val="0"/>
              </a:spcBef>
            </a:pPr>
            <a:endParaRPr lang="fr-FR" sz="1400"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990000"/>
                </a:solidFill>
                <a:latin typeface="Times New Roman" pitchFamily="18" charset="0"/>
                <a:cs typeface="Times New Roman" pitchFamily="18" charset="0"/>
              </a:rPr>
              <a:t>2. Le connecteur </a:t>
            </a:r>
            <a:r>
              <a:rPr lang="fr-FR" b="1" dirty="0">
                <a:solidFill>
                  <a:srgbClr val="000099"/>
                </a:solidFill>
                <a:latin typeface="Times New Roman" pitchFamily="18" charset="0"/>
                <a:cs typeface="Times New Roman" pitchFamily="18" charset="0"/>
              </a:rPr>
              <a:t>: Il représente une interaction entre une collection de composants. Il possède un type et contient deux parties importantes: </a:t>
            </a:r>
          </a:p>
          <a:p>
            <a:pPr algn="just">
              <a:lnSpc>
                <a:spcPct val="100000"/>
              </a:lnSpc>
              <a:spcBef>
                <a:spcPct val="0"/>
              </a:spcBef>
            </a:pPr>
            <a:r>
              <a:rPr lang="fr-FR" b="1" dirty="0">
                <a:solidFill>
                  <a:srgbClr val="000099"/>
                </a:solidFill>
                <a:latin typeface="Times New Roman" pitchFamily="18" charset="0"/>
                <a:cs typeface="Times New Roman" pitchFamily="18" charset="0"/>
              </a:rPr>
              <a:t>1. Dans la première, un ensemble de </a:t>
            </a:r>
            <a:r>
              <a:rPr lang="fr-FR" b="1" dirty="0">
                <a:solidFill>
                  <a:srgbClr val="FF0000"/>
                </a:solidFill>
                <a:latin typeface="Times New Roman" pitchFamily="18" charset="0"/>
                <a:cs typeface="Times New Roman" pitchFamily="18" charset="0"/>
              </a:rPr>
              <a:t>rôles</a:t>
            </a:r>
            <a:r>
              <a:rPr lang="fr-FR" b="1" dirty="0">
                <a:solidFill>
                  <a:srgbClr val="000099"/>
                </a:solidFill>
                <a:latin typeface="Times New Roman" pitchFamily="18" charset="0"/>
                <a:cs typeface="Times New Roman" pitchFamily="18" charset="0"/>
              </a:rPr>
              <a:t> est défini pour décrire le comportement d’un composant qui participe à l’interaction. La spécification des rôles est exprimée en CSP.</a:t>
            </a:r>
          </a:p>
          <a:p>
            <a:pPr algn="just">
              <a:lnSpc>
                <a:spcPct val="100000"/>
              </a:lnSpc>
              <a:spcBef>
                <a:spcPct val="0"/>
              </a:spcBef>
            </a:pPr>
            <a:r>
              <a:rPr lang="fr-FR" b="1" dirty="0">
                <a:solidFill>
                  <a:srgbClr val="000099"/>
                </a:solidFill>
                <a:latin typeface="Times New Roman" pitchFamily="18" charset="0"/>
                <a:cs typeface="Times New Roman" pitchFamily="18" charset="0"/>
              </a:rPr>
              <a:t>2. Dans la seconde, la spécification d’assemblage (</a:t>
            </a:r>
            <a:r>
              <a:rPr lang="fr-FR" b="1" dirty="0">
                <a:solidFill>
                  <a:srgbClr val="FF0000"/>
                </a:solidFill>
                <a:latin typeface="Times New Roman" pitchFamily="18" charset="0"/>
                <a:cs typeface="Times New Roman" pitchFamily="18" charset="0"/>
              </a:rPr>
              <a:t>glue</a:t>
            </a:r>
            <a:r>
              <a:rPr lang="fr-FR" b="1" dirty="0">
                <a:solidFill>
                  <a:srgbClr val="000099"/>
                </a:solidFill>
                <a:latin typeface="Times New Roman" pitchFamily="18" charset="0"/>
                <a:cs typeface="Times New Roman" pitchFamily="18" charset="0"/>
              </a:rPr>
              <a:t>) est représentée pour décrire la coordination des activités des rôles.</a:t>
            </a:r>
          </a:p>
        </p:txBody>
      </p:sp>
      <p:sp>
        <p:nvSpPr>
          <p:cNvPr id="4" name="Rectangle 2"/>
          <p:cNvSpPr>
            <a:spLocks noChangeArrowheads="1"/>
          </p:cNvSpPr>
          <p:nvPr/>
        </p:nvSpPr>
        <p:spPr bwMode="auto">
          <a:xfrm>
            <a:off x="2209800" y="0"/>
            <a:ext cx="6972300" cy="396875"/>
          </a:xfrm>
          <a:prstGeom prst="rect">
            <a:avLst/>
          </a:prstGeom>
          <a:noFill/>
          <a:ln w="9525" algn="ctr">
            <a:noFill/>
            <a:miter lim="800000"/>
            <a:headEnd/>
            <a:tailEnd/>
          </a:ln>
        </p:spPr>
        <p:txBody>
          <a:bodyPr wrap="square" anchor="ctr">
            <a:spAutoFit/>
          </a:bodyPr>
          <a:lstStyle/>
          <a:p>
            <a:pPr rtl="1">
              <a:lnSpc>
                <a:spcPct val="100000"/>
              </a:lnSpc>
              <a:spcBef>
                <a:spcPct val="0"/>
              </a:spcBef>
            </a:pPr>
            <a:r>
              <a:rPr lang="fr-FR" sz="2000" b="1" dirty="0">
                <a:solidFill>
                  <a:srgbClr val="F9FBC9"/>
                </a:solidFill>
                <a:latin typeface="Engravers MT" pitchFamily="18" charset="0"/>
              </a:rPr>
              <a:t>L’ADL </a:t>
            </a:r>
            <a:r>
              <a:rPr lang="fr-FR" sz="2000" b="1" dirty="0" err="1">
                <a:solidFill>
                  <a:srgbClr val="F9FBC9"/>
                </a:solidFill>
                <a:latin typeface="Engravers MT" pitchFamily="18" charset="0"/>
              </a:rPr>
              <a:t>wright</a:t>
            </a:r>
            <a:endParaRPr lang="en-US" sz="2000" b="1" dirty="0">
              <a:solidFill>
                <a:srgbClr val="F9FBC9"/>
              </a:solidFill>
              <a:latin typeface="Engravers M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39972">
                                            <p:txEl>
                                              <p:pRg st="0" end="0"/>
                                            </p:txEl>
                                          </p:spTgt>
                                        </p:tgtEl>
                                        <p:attrNameLst>
                                          <p:attrName>style.visibility</p:attrName>
                                        </p:attrNameLst>
                                      </p:cBhvr>
                                      <p:to>
                                        <p:strVal val="visible"/>
                                      </p:to>
                                    </p:set>
                                    <p:anim calcmode="lin" valueType="num">
                                      <p:cBhvr>
                                        <p:cTn id="7" dur="1000" fill="hold"/>
                                        <p:tgtEl>
                                          <p:spTgt spid="339972">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39972">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3997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39972">
                                            <p:txEl>
                                              <p:pRg st="1" end="1"/>
                                            </p:txEl>
                                          </p:spTgt>
                                        </p:tgtEl>
                                        <p:attrNameLst>
                                          <p:attrName>style.visibility</p:attrName>
                                        </p:attrNameLst>
                                      </p:cBhvr>
                                      <p:to>
                                        <p:strVal val="visible"/>
                                      </p:to>
                                    </p:set>
                                    <p:anim calcmode="lin" valueType="num">
                                      <p:cBhvr>
                                        <p:cTn id="14" dur="1000" fill="hold"/>
                                        <p:tgtEl>
                                          <p:spTgt spid="339972">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39972">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39972">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39972">
                                            <p:txEl>
                                              <p:pRg st="3" end="3"/>
                                            </p:txEl>
                                          </p:spTgt>
                                        </p:tgtEl>
                                        <p:attrNameLst>
                                          <p:attrName>style.visibility</p:attrName>
                                        </p:attrNameLst>
                                      </p:cBhvr>
                                      <p:to>
                                        <p:strVal val="visible"/>
                                      </p:to>
                                    </p:set>
                                    <p:anim calcmode="lin" valueType="num">
                                      <p:cBhvr>
                                        <p:cTn id="21" dur="1000" fill="hold"/>
                                        <p:tgtEl>
                                          <p:spTgt spid="339972">
                                            <p:txEl>
                                              <p:pRg st="3" end="3"/>
                                            </p:txEl>
                                          </p:spTgt>
                                        </p:tgtEl>
                                        <p:attrNameLst>
                                          <p:attrName>ppt_x</p:attrName>
                                        </p:attrNameLst>
                                      </p:cBhvr>
                                      <p:tavLst>
                                        <p:tav tm="0">
                                          <p:val>
                                            <p:strVal val="#ppt_x-.2"/>
                                          </p:val>
                                        </p:tav>
                                        <p:tav tm="100000">
                                          <p:val>
                                            <p:strVal val="#ppt_x"/>
                                          </p:val>
                                        </p:tav>
                                      </p:tavLst>
                                    </p:anim>
                                    <p:anim calcmode="lin" valueType="num">
                                      <p:cBhvr>
                                        <p:cTn id="22" dur="1000" fill="hold"/>
                                        <p:tgtEl>
                                          <p:spTgt spid="339972">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3997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39972">
                                            <p:txEl>
                                              <p:pRg st="5" end="5"/>
                                            </p:txEl>
                                          </p:spTgt>
                                        </p:tgtEl>
                                        <p:attrNameLst>
                                          <p:attrName>style.visibility</p:attrName>
                                        </p:attrNameLst>
                                      </p:cBhvr>
                                      <p:to>
                                        <p:strVal val="visible"/>
                                      </p:to>
                                    </p:set>
                                    <p:anim calcmode="lin" valueType="num">
                                      <p:cBhvr>
                                        <p:cTn id="28" dur="1000" fill="hold"/>
                                        <p:tgtEl>
                                          <p:spTgt spid="339972">
                                            <p:txEl>
                                              <p:pRg st="5" end="5"/>
                                            </p:txEl>
                                          </p:spTgt>
                                        </p:tgtEl>
                                        <p:attrNameLst>
                                          <p:attrName>ppt_x</p:attrName>
                                        </p:attrNameLst>
                                      </p:cBhvr>
                                      <p:tavLst>
                                        <p:tav tm="0">
                                          <p:val>
                                            <p:strVal val="#ppt_x-.2"/>
                                          </p:val>
                                        </p:tav>
                                        <p:tav tm="100000">
                                          <p:val>
                                            <p:strVal val="#ppt_x"/>
                                          </p:val>
                                        </p:tav>
                                      </p:tavLst>
                                    </p:anim>
                                    <p:anim calcmode="lin" valueType="num">
                                      <p:cBhvr>
                                        <p:cTn id="29" dur="1000" fill="hold"/>
                                        <p:tgtEl>
                                          <p:spTgt spid="339972">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39972">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39972">
                                            <p:txEl>
                                              <p:pRg st="6" end="6"/>
                                            </p:txEl>
                                          </p:spTgt>
                                        </p:tgtEl>
                                        <p:attrNameLst>
                                          <p:attrName>style.visibility</p:attrName>
                                        </p:attrNameLst>
                                      </p:cBhvr>
                                      <p:to>
                                        <p:strVal val="visible"/>
                                      </p:to>
                                    </p:set>
                                    <p:anim calcmode="lin" valueType="num">
                                      <p:cBhvr>
                                        <p:cTn id="35" dur="1000" fill="hold"/>
                                        <p:tgtEl>
                                          <p:spTgt spid="339972">
                                            <p:txEl>
                                              <p:pRg st="6" end="6"/>
                                            </p:txEl>
                                          </p:spTgt>
                                        </p:tgtEl>
                                        <p:attrNameLst>
                                          <p:attrName>ppt_x</p:attrName>
                                        </p:attrNameLst>
                                      </p:cBhvr>
                                      <p:tavLst>
                                        <p:tav tm="0">
                                          <p:val>
                                            <p:strVal val="#ppt_x-.2"/>
                                          </p:val>
                                        </p:tav>
                                        <p:tav tm="100000">
                                          <p:val>
                                            <p:strVal val="#ppt_x"/>
                                          </p:val>
                                        </p:tav>
                                      </p:tavLst>
                                    </p:anim>
                                    <p:anim calcmode="lin" valueType="num">
                                      <p:cBhvr>
                                        <p:cTn id="36" dur="1000" fill="hold"/>
                                        <p:tgtEl>
                                          <p:spTgt spid="339972">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3997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339972">
                                            <p:txEl>
                                              <p:pRg st="7" end="7"/>
                                            </p:txEl>
                                          </p:spTgt>
                                        </p:tgtEl>
                                        <p:attrNameLst>
                                          <p:attrName>style.visibility</p:attrName>
                                        </p:attrNameLst>
                                      </p:cBhvr>
                                      <p:to>
                                        <p:strVal val="visible"/>
                                      </p:to>
                                    </p:set>
                                    <p:anim calcmode="lin" valueType="num">
                                      <p:cBhvr>
                                        <p:cTn id="42" dur="1000" fill="hold"/>
                                        <p:tgtEl>
                                          <p:spTgt spid="339972">
                                            <p:txEl>
                                              <p:pRg st="7" end="7"/>
                                            </p:txEl>
                                          </p:spTgt>
                                        </p:tgtEl>
                                        <p:attrNameLst>
                                          <p:attrName>ppt_x</p:attrName>
                                        </p:attrNameLst>
                                      </p:cBhvr>
                                      <p:tavLst>
                                        <p:tav tm="0">
                                          <p:val>
                                            <p:strVal val="#ppt_x-.2"/>
                                          </p:val>
                                        </p:tav>
                                        <p:tav tm="100000">
                                          <p:val>
                                            <p:strVal val="#ppt_x"/>
                                          </p:val>
                                        </p:tav>
                                      </p:tavLst>
                                    </p:anim>
                                    <p:anim calcmode="lin" valueType="num">
                                      <p:cBhvr>
                                        <p:cTn id="43" dur="1000" fill="hold"/>
                                        <p:tgtEl>
                                          <p:spTgt spid="339972">
                                            <p:txEl>
                                              <p:pRg st="7" end="7"/>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33997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997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2" name="Rectangle 4"/>
          <p:cNvSpPr>
            <a:spLocks noChangeArrowheads="1"/>
          </p:cNvSpPr>
          <p:nvPr/>
        </p:nvSpPr>
        <p:spPr bwMode="auto">
          <a:xfrm>
            <a:off x="177800" y="963119"/>
            <a:ext cx="8701088" cy="5847755"/>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990000"/>
                </a:solidFill>
                <a:latin typeface="Times New Roman" pitchFamily="18" charset="0"/>
                <a:cs typeface="Times New Roman" pitchFamily="18" charset="0"/>
              </a:rPr>
              <a:t>3. La configuration </a:t>
            </a:r>
            <a:r>
              <a:rPr lang="fr-FR" b="1" dirty="0">
                <a:solidFill>
                  <a:srgbClr val="000099"/>
                </a:solidFill>
                <a:latin typeface="Times New Roman" pitchFamily="18" charset="0"/>
                <a:cs typeface="Times New Roman" pitchFamily="18" charset="0"/>
              </a:rPr>
              <a:t>: Elle permet de décrire l’architecture d’un système en regroupant des instances de composants et des instances de connecteurs. La description d’une configuration est composée de trois parties : (1) la déclaration des composants et des connecteurs, (2) la déclaration des instances de composants et de connecteurs, et enfin (3) les descriptions des liens entre les instances de composants par les connecteurs.</a:t>
            </a:r>
          </a:p>
          <a:p>
            <a:pPr algn="just">
              <a:lnSpc>
                <a:spcPct val="100000"/>
              </a:lnSpc>
              <a:spcBef>
                <a:spcPct val="0"/>
              </a:spcBef>
            </a:pPr>
            <a:r>
              <a:rPr lang="fr-FR" b="1" dirty="0">
                <a:solidFill>
                  <a:srgbClr val="000099"/>
                </a:solidFill>
                <a:latin typeface="Times New Roman" pitchFamily="18" charset="0"/>
                <a:cs typeface="Times New Roman" pitchFamily="18" charset="0"/>
              </a:rPr>
              <a:t>Le langage Wright permet la </a:t>
            </a:r>
            <a:r>
              <a:rPr lang="fr-FR" b="1" dirty="0">
                <a:solidFill>
                  <a:srgbClr val="FF0000"/>
                </a:solidFill>
                <a:latin typeface="Times New Roman" pitchFamily="18" charset="0"/>
                <a:cs typeface="Times New Roman" pitchFamily="18" charset="0"/>
              </a:rPr>
              <a:t>composition hiérarchique</a:t>
            </a:r>
            <a:r>
              <a:rPr lang="fr-FR" b="1" dirty="0">
                <a:solidFill>
                  <a:srgbClr val="000099"/>
                </a:solidFill>
                <a:latin typeface="Times New Roman" pitchFamily="18" charset="0"/>
                <a:cs typeface="Times New Roman" pitchFamily="18" charset="0"/>
              </a:rPr>
              <a:t>. </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990000"/>
                </a:solidFill>
                <a:latin typeface="Times New Roman" pitchFamily="18" charset="0"/>
                <a:cs typeface="Times New Roman" pitchFamily="18" charset="0"/>
              </a:rPr>
              <a:t>4. Le style d’une architecture </a:t>
            </a:r>
            <a:r>
              <a:rPr lang="fr-FR" b="1" dirty="0">
                <a:solidFill>
                  <a:srgbClr val="000099"/>
                </a:solidFill>
                <a:latin typeface="Times New Roman" pitchFamily="18" charset="0"/>
                <a:cs typeface="Times New Roman" pitchFamily="18" charset="0"/>
              </a:rPr>
              <a:t>: Il permet de décrire un ensemble de propriétés communes à une famille de systèmes. Les propriétés et les contraintes communes à une architecture peuvent être définies selon trois caractéristiques qui sont : Les types d’interfaces, les paramètres et les contraintes.</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FF0000"/>
                </a:solidFill>
                <a:latin typeface="Times New Roman" pitchFamily="18" charset="0"/>
                <a:cs typeface="Times New Roman" pitchFamily="18" charset="0"/>
              </a:rPr>
              <a:t>Les types d’interfaces </a:t>
            </a:r>
            <a:r>
              <a:rPr lang="fr-FR" b="1" dirty="0">
                <a:solidFill>
                  <a:srgbClr val="000099"/>
                </a:solidFill>
                <a:latin typeface="Times New Roman" pitchFamily="18" charset="0"/>
                <a:cs typeface="Times New Roman" pitchFamily="18" charset="0"/>
              </a:rPr>
              <a:t>: Permettent de typer le rôle d’un connecteur ou le port d’un composant pour un système donné.</a:t>
            </a:r>
          </a:p>
        </p:txBody>
      </p:sp>
      <p:sp>
        <p:nvSpPr>
          <p:cNvPr id="4" name="Rectangle 2"/>
          <p:cNvSpPr>
            <a:spLocks noChangeArrowheads="1"/>
          </p:cNvSpPr>
          <p:nvPr/>
        </p:nvSpPr>
        <p:spPr bwMode="auto">
          <a:xfrm>
            <a:off x="2209800" y="0"/>
            <a:ext cx="6972300" cy="396875"/>
          </a:xfrm>
          <a:prstGeom prst="rect">
            <a:avLst/>
          </a:prstGeom>
          <a:noFill/>
          <a:ln w="9525" algn="ctr">
            <a:noFill/>
            <a:miter lim="800000"/>
            <a:headEnd/>
            <a:tailEnd/>
          </a:ln>
        </p:spPr>
        <p:txBody>
          <a:bodyPr wrap="square" anchor="ctr">
            <a:spAutoFit/>
          </a:bodyPr>
          <a:lstStyle/>
          <a:p>
            <a:pPr rtl="1">
              <a:lnSpc>
                <a:spcPct val="100000"/>
              </a:lnSpc>
              <a:spcBef>
                <a:spcPct val="0"/>
              </a:spcBef>
            </a:pPr>
            <a:r>
              <a:rPr lang="fr-FR" sz="2000" b="1" dirty="0">
                <a:solidFill>
                  <a:srgbClr val="F9FBC9"/>
                </a:solidFill>
                <a:latin typeface="Engravers MT" pitchFamily="18" charset="0"/>
              </a:rPr>
              <a:t>L’ADL </a:t>
            </a:r>
            <a:r>
              <a:rPr lang="fr-FR" sz="2000" b="1" dirty="0" err="1">
                <a:solidFill>
                  <a:srgbClr val="F9FBC9"/>
                </a:solidFill>
                <a:latin typeface="Engravers MT" pitchFamily="18" charset="0"/>
              </a:rPr>
              <a:t>wright</a:t>
            </a:r>
            <a:endParaRPr lang="en-US" sz="2000" b="1" dirty="0">
              <a:solidFill>
                <a:srgbClr val="F9FBC9"/>
              </a:solidFill>
              <a:latin typeface="Engravers M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39972">
                                            <p:txEl>
                                              <p:pRg st="0" end="0"/>
                                            </p:txEl>
                                          </p:spTgt>
                                        </p:tgtEl>
                                        <p:attrNameLst>
                                          <p:attrName>style.visibility</p:attrName>
                                        </p:attrNameLst>
                                      </p:cBhvr>
                                      <p:to>
                                        <p:strVal val="visible"/>
                                      </p:to>
                                    </p:set>
                                    <p:anim calcmode="lin" valueType="num">
                                      <p:cBhvr>
                                        <p:cTn id="7" dur="1000" fill="hold"/>
                                        <p:tgtEl>
                                          <p:spTgt spid="339972">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39972">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3997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39972">
                                            <p:txEl>
                                              <p:pRg st="1" end="1"/>
                                            </p:txEl>
                                          </p:spTgt>
                                        </p:tgtEl>
                                        <p:attrNameLst>
                                          <p:attrName>style.visibility</p:attrName>
                                        </p:attrNameLst>
                                      </p:cBhvr>
                                      <p:to>
                                        <p:strVal val="visible"/>
                                      </p:to>
                                    </p:set>
                                    <p:anim calcmode="lin" valueType="num">
                                      <p:cBhvr>
                                        <p:cTn id="14" dur="1000" fill="hold"/>
                                        <p:tgtEl>
                                          <p:spTgt spid="339972">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39972">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39972">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39972">
                                            <p:txEl>
                                              <p:pRg st="3" end="3"/>
                                            </p:txEl>
                                          </p:spTgt>
                                        </p:tgtEl>
                                        <p:attrNameLst>
                                          <p:attrName>style.visibility</p:attrName>
                                        </p:attrNameLst>
                                      </p:cBhvr>
                                      <p:to>
                                        <p:strVal val="visible"/>
                                      </p:to>
                                    </p:set>
                                    <p:anim calcmode="lin" valueType="num">
                                      <p:cBhvr>
                                        <p:cTn id="21" dur="1000" fill="hold"/>
                                        <p:tgtEl>
                                          <p:spTgt spid="339972">
                                            <p:txEl>
                                              <p:pRg st="3" end="3"/>
                                            </p:txEl>
                                          </p:spTgt>
                                        </p:tgtEl>
                                        <p:attrNameLst>
                                          <p:attrName>ppt_x</p:attrName>
                                        </p:attrNameLst>
                                      </p:cBhvr>
                                      <p:tavLst>
                                        <p:tav tm="0">
                                          <p:val>
                                            <p:strVal val="#ppt_x-.2"/>
                                          </p:val>
                                        </p:tav>
                                        <p:tav tm="100000">
                                          <p:val>
                                            <p:strVal val="#ppt_x"/>
                                          </p:val>
                                        </p:tav>
                                      </p:tavLst>
                                    </p:anim>
                                    <p:anim calcmode="lin" valueType="num">
                                      <p:cBhvr>
                                        <p:cTn id="22" dur="1000" fill="hold"/>
                                        <p:tgtEl>
                                          <p:spTgt spid="339972">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3997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39972">
                                            <p:txEl>
                                              <p:pRg st="5" end="5"/>
                                            </p:txEl>
                                          </p:spTgt>
                                        </p:tgtEl>
                                        <p:attrNameLst>
                                          <p:attrName>style.visibility</p:attrName>
                                        </p:attrNameLst>
                                      </p:cBhvr>
                                      <p:to>
                                        <p:strVal val="visible"/>
                                      </p:to>
                                    </p:set>
                                    <p:anim calcmode="lin" valueType="num">
                                      <p:cBhvr>
                                        <p:cTn id="28" dur="1000" fill="hold"/>
                                        <p:tgtEl>
                                          <p:spTgt spid="339972">
                                            <p:txEl>
                                              <p:pRg st="5" end="5"/>
                                            </p:txEl>
                                          </p:spTgt>
                                        </p:tgtEl>
                                        <p:attrNameLst>
                                          <p:attrName>ppt_x</p:attrName>
                                        </p:attrNameLst>
                                      </p:cBhvr>
                                      <p:tavLst>
                                        <p:tav tm="0">
                                          <p:val>
                                            <p:strVal val="#ppt_x-.2"/>
                                          </p:val>
                                        </p:tav>
                                        <p:tav tm="100000">
                                          <p:val>
                                            <p:strVal val="#ppt_x"/>
                                          </p:val>
                                        </p:tav>
                                      </p:tavLst>
                                    </p:anim>
                                    <p:anim calcmode="lin" valueType="num">
                                      <p:cBhvr>
                                        <p:cTn id="29" dur="1000" fill="hold"/>
                                        <p:tgtEl>
                                          <p:spTgt spid="339972">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3997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997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2" name="Rectangle 4"/>
          <p:cNvSpPr>
            <a:spLocks noChangeArrowheads="1"/>
          </p:cNvSpPr>
          <p:nvPr/>
        </p:nvSpPr>
        <p:spPr bwMode="auto">
          <a:xfrm>
            <a:off x="152400" y="1005395"/>
            <a:ext cx="8701088" cy="5509200"/>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FF0000"/>
                </a:solidFill>
                <a:latin typeface="Times New Roman" pitchFamily="18" charset="0"/>
                <a:cs typeface="Times New Roman" pitchFamily="18" charset="0"/>
              </a:rPr>
              <a:t>Les paramètres : </a:t>
            </a:r>
            <a:r>
              <a:rPr lang="fr-FR" b="1" dirty="0">
                <a:solidFill>
                  <a:srgbClr val="000099"/>
                </a:solidFill>
                <a:latin typeface="Times New Roman" pitchFamily="18" charset="0"/>
                <a:cs typeface="Times New Roman" pitchFamily="18" charset="0"/>
              </a:rPr>
              <a:t>Comprennent les informations de style pour définir des composants ou des connecteurs avec des parties de leurs descriptions qui peuvent être en paramètre. Il est, par exemple, intéressant de pouvoir paramétrer le nombre de ports d’un composant.</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FF0000"/>
                </a:solidFill>
                <a:latin typeface="Times New Roman" pitchFamily="18" charset="0"/>
                <a:cs typeface="Times New Roman" pitchFamily="18" charset="0"/>
              </a:rPr>
              <a:t>Les contraintes : </a:t>
            </a:r>
            <a:r>
              <a:rPr lang="fr-FR" b="1" dirty="0">
                <a:solidFill>
                  <a:srgbClr val="000099"/>
                </a:solidFill>
                <a:latin typeface="Times New Roman" pitchFamily="18" charset="0"/>
                <a:cs typeface="Times New Roman" pitchFamily="18" charset="0"/>
              </a:rPr>
              <a:t>Ce sont des prédicats logiques de premier ordre qui doivent être satisfaits pour toutes les configurations appartenant au style.</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990000"/>
                </a:solidFill>
                <a:latin typeface="Times New Roman" pitchFamily="18" charset="0"/>
                <a:cs typeface="Times New Roman" pitchFamily="18" charset="0"/>
              </a:rPr>
              <a:t>Avantages de Wright :</a:t>
            </a:r>
          </a:p>
          <a:p>
            <a:pPr marL="355600" indent="-3556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Il fournit un  </a:t>
            </a:r>
            <a:r>
              <a:rPr lang="fr-FR" b="1" dirty="0">
                <a:solidFill>
                  <a:srgbClr val="FF0000"/>
                </a:solidFill>
                <a:latin typeface="Times New Roman" pitchFamily="18" charset="0"/>
                <a:cs typeface="Times New Roman" pitchFamily="18" charset="0"/>
              </a:rPr>
              <a:t>langage formel  </a:t>
            </a:r>
            <a:r>
              <a:rPr lang="fr-FR" b="1" dirty="0">
                <a:solidFill>
                  <a:srgbClr val="000099"/>
                </a:solidFill>
                <a:latin typeface="Times New Roman" pitchFamily="18" charset="0"/>
                <a:cs typeface="Times New Roman" pitchFamily="18" charset="0"/>
              </a:rPr>
              <a:t>(CSP) pour  la spécification des  composants  et  des  connecteurs.</a:t>
            </a:r>
          </a:p>
          <a:p>
            <a:pPr marL="355600" indent="-3556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Il </a:t>
            </a:r>
            <a:r>
              <a:rPr lang="fr-FR" b="1" dirty="0">
                <a:solidFill>
                  <a:srgbClr val="FF0000"/>
                </a:solidFill>
                <a:latin typeface="Times New Roman" pitchFamily="18" charset="0"/>
                <a:cs typeface="Times New Roman" pitchFamily="18" charset="0"/>
              </a:rPr>
              <a:t>sépare</a:t>
            </a:r>
            <a:r>
              <a:rPr lang="fr-FR" b="1" dirty="0">
                <a:solidFill>
                  <a:srgbClr val="000099"/>
                </a:solidFill>
                <a:latin typeface="Times New Roman" pitchFamily="18" charset="0"/>
                <a:cs typeface="Times New Roman" pitchFamily="18" charset="0"/>
              </a:rPr>
              <a:t> la notion de composant et de connecteur en proposant un modèle de type de composant et de type de connecteur, ce  qui   rend le composant  plus indépendant par rapport à son contexte d’exécution.</a:t>
            </a:r>
          </a:p>
        </p:txBody>
      </p:sp>
      <p:sp>
        <p:nvSpPr>
          <p:cNvPr id="4" name="Rectangle 2"/>
          <p:cNvSpPr>
            <a:spLocks noChangeArrowheads="1"/>
          </p:cNvSpPr>
          <p:nvPr/>
        </p:nvSpPr>
        <p:spPr bwMode="auto">
          <a:xfrm>
            <a:off x="2209800" y="0"/>
            <a:ext cx="6972300" cy="396875"/>
          </a:xfrm>
          <a:prstGeom prst="rect">
            <a:avLst/>
          </a:prstGeom>
          <a:noFill/>
          <a:ln w="9525" algn="ctr">
            <a:noFill/>
            <a:miter lim="800000"/>
            <a:headEnd/>
            <a:tailEnd/>
          </a:ln>
        </p:spPr>
        <p:txBody>
          <a:bodyPr wrap="square" anchor="ctr">
            <a:spAutoFit/>
          </a:bodyPr>
          <a:lstStyle/>
          <a:p>
            <a:pPr rtl="1">
              <a:lnSpc>
                <a:spcPct val="100000"/>
              </a:lnSpc>
              <a:spcBef>
                <a:spcPct val="0"/>
              </a:spcBef>
            </a:pPr>
            <a:r>
              <a:rPr lang="fr-FR" sz="2000" b="1" dirty="0">
                <a:solidFill>
                  <a:srgbClr val="F9FBC9"/>
                </a:solidFill>
                <a:latin typeface="Engravers MT" pitchFamily="18" charset="0"/>
              </a:rPr>
              <a:t>L’ADL </a:t>
            </a:r>
            <a:r>
              <a:rPr lang="fr-FR" sz="2000" b="1" dirty="0" err="1">
                <a:solidFill>
                  <a:srgbClr val="F9FBC9"/>
                </a:solidFill>
                <a:latin typeface="Engravers MT" pitchFamily="18" charset="0"/>
              </a:rPr>
              <a:t>wright</a:t>
            </a:r>
            <a:endParaRPr lang="en-US" sz="2000" b="1" dirty="0">
              <a:solidFill>
                <a:srgbClr val="F9FBC9"/>
              </a:solidFill>
              <a:latin typeface="Engravers M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39972">
                                            <p:txEl>
                                              <p:pRg st="0" end="0"/>
                                            </p:txEl>
                                          </p:spTgt>
                                        </p:tgtEl>
                                        <p:attrNameLst>
                                          <p:attrName>style.visibility</p:attrName>
                                        </p:attrNameLst>
                                      </p:cBhvr>
                                      <p:to>
                                        <p:strVal val="visible"/>
                                      </p:to>
                                    </p:set>
                                    <p:anim calcmode="lin" valueType="num">
                                      <p:cBhvr>
                                        <p:cTn id="7" dur="1000" fill="hold"/>
                                        <p:tgtEl>
                                          <p:spTgt spid="339972">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39972">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3997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39972">
                                            <p:txEl>
                                              <p:pRg st="2" end="2"/>
                                            </p:txEl>
                                          </p:spTgt>
                                        </p:tgtEl>
                                        <p:attrNameLst>
                                          <p:attrName>style.visibility</p:attrName>
                                        </p:attrNameLst>
                                      </p:cBhvr>
                                      <p:to>
                                        <p:strVal val="visible"/>
                                      </p:to>
                                    </p:set>
                                    <p:anim calcmode="lin" valueType="num">
                                      <p:cBhvr>
                                        <p:cTn id="14" dur="1000" fill="hold"/>
                                        <p:tgtEl>
                                          <p:spTgt spid="339972">
                                            <p:txEl>
                                              <p:pRg st="2" end="2"/>
                                            </p:txEl>
                                          </p:spTgt>
                                        </p:tgtEl>
                                        <p:attrNameLst>
                                          <p:attrName>ppt_x</p:attrName>
                                        </p:attrNameLst>
                                      </p:cBhvr>
                                      <p:tavLst>
                                        <p:tav tm="0">
                                          <p:val>
                                            <p:strVal val="#ppt_x-.2"/>
                                          </p:val>
                                        </p:tav>
                                        <p:tav tm="100000">
                                          <p:val>
                                            <p:strVal val="#ppt_x"/>
                                          </p:val>
                                        </p:tav>
                                      </p:tavLst>
                                    </p:anim>
                                    <p:anim calcmode="lin" valueType="num">
                                      <p:cBhvr>
                                        <p:cTn id="15" dur="1000" fill="hold"/>
                                        <p:tgtEl>
                                          <p:spTgt spid="339972">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3997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39972">
                                            <p:txEl>
                                              <p:pRg st="4" end="4"/>
                                            </p:txEl>
                                          </p:spTgt>
                                        </p:tgtEl>
                                        <p:attrNameLst>
                                          <p:attrName>style.visibility</p:attrName>
                                        </p:attrNameLst>
                                      </p:cBhvr>
                                      <p:to>
                                        <p:strVal val="visible"/>
                                      </p:to>
                                    </p:set>
                                    <p:anim calcmode="lin" valueType="num">
                                      <p:cBhvr>
                                        <p:cTn id="21" dur="1000" fill="hold"/>
                                        <p:tgtEl>
                                          <p:spTgt spid="339972">
                                            <p:txEl>
                                              <p:pRg st="4" end="4"/>
                                            </p:txEl>
                                          </p:spTgt>
                                        </p:tgtEl>
                                        <p:attrNameLst>
                                          <p:attrName>ppt_x</p:attrName>
                                        </p:attrNameLst>
                                      </p:cBhvr>
                                      <p:tavLst>
                                        <p:tav tm="0">
                                          <p:val>
                                            <p:strVal val="#ppt_x-.2"/>
                                          </p:val>
                                        </p:tav>
                                        <p:tav tm="100000">
                                          <p:val>
                                            <p:strVal val="#ppt_x"/>
                                          </p:val>
                                        </p:tav>
                                      </p:tavLst>
                                    </p:anim>
                                    <p:anim calcmode="lin" valueType="num">
                                      <p:cBhvr>
                                        <p:cTn id="22" dur="1000" fill="hold"/>
                                        <p:tgtEl>
                                          <p:spTgt spid="339972">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39972">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39972">
                                            <p:txEl>
                                              <p:pRg st="5" end="5"/>
                                            </p:txEl>
                                          </p:spTgt>
                                        </p:tgtEl>
                                        <p:attrNameLst>
                                          <p:attrName>style.visibility</p:attrName>
                                        </p:attrNameLst>
                                      </p:cBhvr>
                                      <p:to>
                                        <p:strVal val="visible"/>
                                      </p:to>
                                    </p:set>
                                    <p:anim calcmode="lin" valueType="num">
                                      <p:cBhvr>
                                        <p:cTn id="28" dur="1000" fill="hold"/>
                                        <p:tgtEl>
                                          <p:spTgt spid="339972">
                                            <p:txEl>
                                              <p:pRg st="5" end="5"/>
                                            </p:txEl>
                                          </p:spTgt>
                                        </p:tgtEl>
                                        <p:attrNameLst>
                                          <p:attrName>ppt_x</p:attrName>
                                        </p:attrNameLst>
                                      </p:cBhvr>
                                      <p:tavLst>
                                        <p:tav tm="0">
                                          <p:val>
                                            <p:strVal val="#ppt_x-.2"/>
                                          </p:val>
                                        </p:tav>
                                        <p:tav tm="100000">
                                          <p:val>
                                            <p:strVal val="#ppt_x"/>
                                          </p:val>
                                        </p:tav>
                                      </p:tavLst>
                                    </p:anim>
                                    <p:anim calcmode="lin" valueType="num">
                                      <p:cBhvr>
                                        <p:cTn id="29" dur="1000" fill="hold"/>
                                        <p:tgtEl>
                                          <p:spTgt spid="339972">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39972">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39972">
                                            <p:txEl>
                                              <p:pRg st="6" end="6"/>
                                            </p:txEl>
                                          </p:spTgt>
                                        </p:tgtEl>
                                        <p:attrNameLst>
                                          <p:attrName>style.visibility</p:attrName>
                                        </p:attrNameLst>
                                      </p:cBhvr>
                                      <p:to>
                                        <p:strVal val="visible"/>
                                      </p:to>
                                    </p:set>
                                    <p:anim calcmode="lin" valueType="num">
                                      <p:cBhvr>
                                        <p:cTn id="35" dur="1000" fill="hold"/>
                                        <p:tgtEl>
                                          <p:spTgt spid="339972">
                                            <p:txEl>
                                              <p:pRg st="6" end="6"/>
                                            </p:txEl>
                                          </p:spTgt>
                                        </p:tgtEl>
                                        <p:attrNameLst>
                                          <p:attrName>ppt_x</p:attrName>
                                        </p:attrNameLst>
                                      </p:cBhvr>
                                      <p:tavLst>
                                        <p:tav tm="0">
                                          <p:val>
                                            <p:strVal val="#ppt_x-.2"/>
                                          </p:val>
                                        </p:tav>
                                        <p:tav tm="100000">
                                          <p:val>
                                            <p:strVal val="#ppt_x"/>
                                          </p:val>
                                        </p:tav>
                                      </p:tavLst>
                                    </p:anim>
                                    <p:anim calcmode="lin" valueType="num">
                                      <p:cBhvr>
                                        <p:cTn id="36" dur="1000" fill="hold"/>
                                        <p:tgtEl>
                                          <p:spTgt spid="339972">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3997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997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2" name="Rectangle 4"/>
          <p:cNvSpPr>
            <a:spLocks noChangeArrowheads="1"/>
          </p:cNvSpPr>
          <p:nvPr/>
        </p:nvSpPr>
        <p:spPr bwMode="auto">
          <a:xfrm>
            <a:off x="165100" y="1077249"/>
            <a:ext cx="8701088" cy="4832092"/>
          </a:xfrm>
          <a:prstGeom prst="rect">
            <a:avLst/>
          </a:prstGeom>
          <a:noFill/>
          <a:ln w="9525" algn="ctr">
            <a:noFill/>
            <a:miter lim="800000"/>
            <a:headEnd/>
            <a:tailEnd/>
          </a:ln>
        </p:spPr>
        <p:txBody>
          <a:bodyPr anchor="ctr">
            <a:spAutoFit/>
          </a:bodyPr>
          <a:lstStyle/>
          <a:p>
            <a:pPr marL="355600" indent="-3556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Le type de connecteur est considéré comme </a:t>
            </a:r>
            <a:r>
              <a:rPr lang="fr-FR" b="1" dirty="0">
                <a:solidFill>
                  <a:srgbClr val="FF0000"/>
                </a:solidFill>
                <a:latin typeface="Times New Roman" pitchFamily="18" charset="0"/>
                <a:cs typeface="Times New Roman" pitchFamily="18" charset="0"/>
              </a:rPr>
              <a:t>un patron </a:t>
            </a:r>
            <a:r>
              <a:rPr lang="fr-FR" b="1" dirty="0">
                <a:solidFill>
                  <a:srgbClr val="000099"/>
                </a:solidFill>
                <a:latin typeface="Times New Roman" pitchFamily="18" charset="0"/>
                <a:cs typeface="Times New Roman" pitchFamily="18" charset="0"/>
              </a:rPr>
              <a:t>d’interconnexion et peut alors être  </a:t>
            </a:r>
            <a:r>
              <a:rPr lang="fr-FR" b="1" dirty="0">
                <a:solidFill>
                  <a:srgbClr val="FF0000"/>
                </a:solidFill>
                <a:latin typeface="Times New Roman" pitchFamily="18" charset="0"/>
                <a:cs typeface="Times New Roman" pitchFamily="18" charset="0"/>
              </a:rPr>
              <a:t>réutilisé</a:t>
            </a:r>
            <a:r>
              <a:rPr lang="fr-FR" b="1" dirty="0">
                <a:solidFill>
                  <a:srgbClr val="000099"/>
                </a:solidFill>
                <a:latin typeface="Times New Roman" pitchFamily="18" charset="0"/>
                <a:cs typeface="Times New Roman" pitchFamily="18" charset="0"/>
              </a:rPr>
              <a:t> plusieurs fois dans une même architecture ou dans des architectures différentes</a:t>
            </a:r>
          </a:p>
          <a:p>
            <a:pPr marL="355600" indent="-3556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Il permet de spécifier de manière abstraite et formelle le </a:t>
            </a:r>
            <a:r>
              <a:rPr lang="fr-FR" b="1" dirty="0">
                <a:solidFill>
                  <a:srgbClr val="FF0000"/>
                </a:solidFill>
                <a:latin typeface="Times New Roman" pitchFamily="18" charset="0"/>
                <a:cs typeface="Times New Roman" pitchFamily="18" charset="0"/>
              </a:rPr>
              <a:t>comportement</a:t>
            </a:r>
            <a:r>
              <a:rPr lang="fr-FR" b="1" dirty="0">
                <a:solidFill>
                  <a:srgbClr val="000099"/>
                </a:solidFill>
                <a:latin typeface="Times New Roman" pitchFamily="18" charset="0"/>
                <a:cs typeface="Times New Roman" pitchFamily="18" charset="0"/>
              </a:rPr>
              <a:t>.</a:t>
            </a:r>
          </a:p>
          <a:p>
            <a:pPr marL="355600" indent="-3556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Il permet de créer des familles de systèmes (</a:t>
            </a:r>
            <a:r>
              <a:rPr lang="fr-FR" b="1" dirty="0">
                <a:solidFill>
                  <a:srgbClr val="FF0000"/>
                </a:solidFill>
                <a:latin typeface="Times New Roman" pitchFamily="18" charset="0"/>
                <a:cs typeface="Times New Roman" pitchFamily="18" charset="0"/>
              </a:rPr>
              <a:t>styles</a:t>
            </a:r>
            <a:r>
              <a:rPr lang="fr-FR" b="1" dirty="0">
                <a:solidFill>
                  <a:srgbClr val="000099"/>
                </a:solidFill>
                <a:latin typeface="Times New Roman" pitchFamily="18" charset="0"/>
                <a:cs typeface="Times New Roman" pitchFamily="18" charset="0"/>
              </a:rPr>
              <a:t>) en caractérisant ceux-ci par des contraintes et des propriétés.</a:t>
            </a:r>
          </a:p>
          <a:p>
            <a:pPr marL="355600" indent="-355600" algn="just">
              <a:lnSpc>
                <a:spcPct val="100000"/>
              </a:lnSpc>
              <a:spcBef>
                <a:spcPct val="0"/>
              </a:spcBef>
            </a:pPr>
            <a:endParaRPr lang="fr-FR" b="1" dirty="0">
              <a:solidFill>
                <a:srgbClr val="000099"/>
              </a:solidFill>
              <a:latin typeface="Times New Roman" pitchFamily="18" charset="0"/>
              <a:cs typeface="Times New Roman" pitchFamily="18" charset="0"/>
            </a:endParaRPr>
          </a:p>
          <a:p>
            <a:pPr marL="355600" indent="-355600" algn="just">
              <a:lnSpc>
                <a:spcPct val="100000"/>
              </a:lnSpc>
              <a:spcBef>
                <a:spcPct val="0"/>
              </a:spcBef>
            </a:pPr>
            <a:r>
              <a:rPr lang="fr-FR" b="1" dirty="0">
                <a:solidFill>
                  <a:srgbClr val="990000"/>
                </a:solidFill>
                <a:latin typeface="Times New Roman" pitchFamily="18" charset="0"/>
                <a:cs typeface="Times New Roman" pitchFamily="18" charset="0"/>
              </a:rPr>
              <a:t>Inconvénients de Wright :</a:t>
            </a:r>
          </a:p>
          <a:p>
            <a:pPr marL="355600" indent="-3556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Il  est  difficile  à  assimiler. </a:t>
            </a:r>
          </a:p>
          <a:p>
            <a:pPr marL="355600" indent="-3556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Il ne possède pas d’environnement d’utilisation ou d’exécution, ni un moyen  de  raffiner  l’architecture  d’une  application.</a:t>
            </a:r>
          </a:p>
          <a:p>
            <a:pPr marL="355600" indent="-3556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Il ne permet pas de spécifier les contraintes non fonctionnelles séparément de la  spécification  fonctionnelle de l’architecture. </a:t>
            </a:r>
          </a:p>
        </p:txBody>
      </p:sp>
      <p:sp>
        <p:nvSpPr>
          <p:cNvPr id="4" name="Rectangle 2"/>
          <p:cNvSpPr>
            <a:spLocks noChangeArrowheads="1"/>
          </p:cNvSpPr>
          <p:nvPr/>
        </p:nvSpPr>
        <p:spPr bwMode="auto">
          <a:xfrm>
            <a:off x="2209800" y="0"/>
            <a:ext cx="6972300" cy="396875"/>
          </a:xfrm>
          <a:prstGeom prst="rect">
            <a:avLst/>
          </a:prstGeom>
          <a:noFill/>
          <a:ln w="9525" algn="ctr">
            <a:noFill/>
            <a:miter lim="800000"/>
            <a:headEnd/>
            <a:tailEnd/>
          </a:ln>
        </p:spPr>
        <p:txBody>
          <a:bodyPr wrap="square" anchor="ctr">
            <a:spAutoFit/>
          </a:bodyPr>
          <a:lstStyle/>
          <a:p>
            <a:pPr rtl="1">
              <a:lnSpc>
                <a:spcPct val="100000"/>
              </a:lnSpc>
              <a:spcBef>
                <a:spcPct val="0"/>
              </a:spcBef>
            </a:pPr>
            <a:r>
              <a:rPr lang="fr-FR" sz="2000" b="1" dirty="0">
                <a:solidFill>
                  <a:srgbClr val="F9FBC9"/>
                </a:solidFill>
                <a:latin typeface="Engravers MT" pitchFamily="18" charset="0"/>
              </a:rPr>
              <a:t>L’ADL </a:t>
            </a:r>
            <a:r>
              <a:rPr lang="fr-FR" sz="2000" b="1" dirty="0" err="1">
                <a:solidFill>
                  <a:srgbClr val="F9FBC9"/>
                </a:solidFill>
                <a:latin typeface="Engravers MT" pitchFamily="18" charset="0"/>
              </a:rPr>
              <a:t>wright</a:t>
            </a:r>
            <a:endParaRPr lang="en-US" sz="2000" b="1" dirty="0">
              <a:solidFill>
                <a:srgbClr val="F9FBC9"/>
              </a:solidFill>
              <a:latin typeface="Engravers M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39972">
                                            <p:txEl>
                                              <p:pRg st="0" end="0"/>
                                            </p:txEl>
                                          </p:spTgt>
                                        </p:tgtEl>
                                        <p:attrNameLst>
                                          <p:attrName>style.visibility</p:attrName>
                                        </p:attrNameLst>
                                      </p:cBhvr>
                                      <p:to>
                                        <p:strVal val="visible"/>
                                      </p:to>
                                    </p:set>
                                    <p:anim calcmode="lin" valueType="num">
                                      <p:cBhvr>
                                        <p:cTn id="7" dur="1000" fill="hold"/>
                                        <p:tgtEl>
                                          <p:spTgt spid="339972">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39972">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3997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39972">
                                            <p:txEl>
                                              <p:pRg st="1" end="1"/>
                                            </p:txEl>
                                          </p:spTgt>
                                        </p:tgtEl>
                                        <p:attrNameLst>
                                          <p:attrName>style.visibility</p:attrName>
                                        </p:attrNameLst>
                                      </p:cBhvr>
                                      <p:to>
                                        <p:strVal val="visible"/>
                                      </p:to>
                                    </p:set>
                                    <p:anim calcmode="lin" valueType="num">
                                      <p:cBhvr>
                                        <p:cTn id="14" dur="1000" fill="hold"/>
                                        <p:tgtEl>
                                          <p:spTgt spid="339972">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39972">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39972">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39972">
                                            <p:txEl>
                                              <p:pRg st="2" end="2"/>
                                            </p:txEl>
                                          </p:spTgt>
                                        </p:tgtEl>
                                        <p:attrNameLst>
                                          <p:attrName>style.visibility</p:attrName>
                                        </p:attrNameLst>
                                      </p:cBhvr>
                                      <p:to>
                                        <p:strVal val="visible"/>
                                      </p:to>
                                    </p:set>
                                    <p:anim calcmode="lin" valueType="num">
                                      <p:cBhvr>
                                        <p:cTn id="21" dur="1000" fill="hold"/>
                                        <p:tgtEl>
                                          <p:spTgt spid="339972">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39972">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39972">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39972">
                                            <p:txEl>
                                              <p:pRg st="4" end="4"/>
                                            </p:txEl>
                                          </p:spTgt>
                                        </p:tgtEl>
                                        <p:attrNameLst>
                                          <p:attrName>style.visibility</p:attrName>
                                        </p:attrNameLst>
                                      </p:cBhvr>
                                      <p:to>
                                        <p:strVal val="visible"/>
                                      </p:to>
                                    </p:set>
                                    <p:anim calcmode="lin" valueType="num">
                                      <p:cBhvr>
                                        <p:cTn id="28" dur="1000" fill="hold"/>
                                        <p:tgtEl>
                                          <p:spTgt spid="339972">
                                            <p:txEl>
                                              <p:pRg st="4" end="4"/>
                                            </p:txEl>
                                          </p:spTgt>
                                        </p:tgtEl>
                                        <p:attrNameLst>
                                          <p:attrName>ppt_x</p:attrName>
                                        </p:attrNameLst>
                                      </p:cBhvr>
                                      <p:tavLst>
                                        <p:tav tm="0">
                                          <p:val>
                                            <p:strVal val="#ppt_x-.2"/>
                                          </p:val>
                                        </p:tav>
                                        <p:tav tm="100000">
                                          <p:val>
                                            <p:strVal val="#ppt_x"/>
                                          </p:val>
                                        </p:tav>
                                      </p:tavLst>
                                    </p:anim>
                                    <p:anim calcmode="lin" valueType="num">
                                      <p:cBhvr>
                                        <p:cTn id="29" dur="1000" fill="hold"/>
                                        <p:tgtEl>
                                          <p:spTgt spid="339972">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3997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39972">
                                            <p:txEl>
                                              <p:pRg st="5" end="5"/>
                                            </p:txEl>
                                          </p:spTgt>
                                        </p:tgtEl>
                                        <p:attrNameLst>
                                          <p:attrName>style.visibility</p:attrName>
                                        </p:attrNameLst>
                                      </p:cBhvr>
                                      <p:to>
                                        <p:strVal val="visible"/>
                                      </p:to>
                                    </p:set>
                                    <p:anim calcmode="lin" valueType="num">
                                      <p:cBhvr>
                                        <p:cTn id="35" dur="1000" fill="hold"/>
                                        <p:tgtEl>
                                          <p:spTgt spid="339972">
                                            <p:txEl>
                                              <p:pRg st="5" end="5"/>
                                            </p:txEl>
                                          </p:spTgt>
                                        </p:tgtEl>
                                        <p:attrNameLst>
                                          <p:attrName>ppt_x</p:attrName>
                                        </p:attrNameLst>
                                      </p:cBhvr>
                                      <p:tavLst>
                                        <p:tav tm="0">
                                          <p:val>
                                            <p:strVal val="#ppt_x-.2"/>
                                          </p:val>
                                        </p:tav>
                                        <p:tav tm="100000">
                                          <p:val>
                                            <p:strVal val="#ppt_x"/>
                                          </p:val>
                                        </p:tav>
                                      </p:tavLst>
                                    </p:anim>
                                    <p:anim calcmode="lin" valueType="num">
                                      <p:cBhvr>
                                        <p:cTn id="36" dur="1000" fill="hold"/>
                                        <p:tgtEl>
                                          <p:spTgt spid="339972">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3997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339972">
                                            <p:txEl>
                                              <p:pRg st="6" end="6"/>
                                            </p:txEl>
                                          </p:spTgt>
                                        </p:tgtEl>
                                        <p:attrNameLst>
                                          <p:attrName>style.visibility</p:attrName>
                                        </p:attrNameLst>
                                      </p:cBhvr>
                                      <p:to>
                                        <p:strVal val="visible"/>
                                      </p:to>
                                    </p:set>
                                    <p:anim calcmode="lin" valueType="num">
                                      <p:cBhvr>
                                        <p:cTn id="42" dur="1000" fill="hold"/>
                                        <p:tgtEl>
                                          <p:spTgt spid="339972">
                                            <p:txEl>
                                              <p:pRg st="6" end="6"/>
                                            </p:txEl>
                                          </p:spTgt>
                                        </p:tgtEl>
                                        <p:attrNameLst>
                                          <p:attrName>ppt_x</p:attrName>
                                        </p:attrNameLst>
                                      </p:cBhvr>
                                      <p:tavLst>
                                        <p:tav tm="0">
                                          <p:val>
                                            <p:strVal val="#ppt_x-.2"/>
                                          </p:val>
                                        </p:tav>
                                        <p:tav tm="100000">
                                          <p:val>
                                            <p:strVal val="#ppt_x"/>
                                          </p:val>
                                        </p:tav>
                                      </p:tavLst>
                                    </p:anim>
                                    <p:anim calcmode="lin" valueType="num">
                                      <p:cBhvr>
                                        <p:cTn id="43" dur="1000" fill="hold"/>
                                        <p:tgtEl>
                                          <p:spTgt spid="339972">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339972">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9" presetClass="entr" presetSubtype="0" fill="hold" grpId="0" nodeType="clickEffect">
                                  <p:stCondLst>
                                    <p:cond delay="0"/>
                                  </p:stCondLst>
                                  <p:childTnLst>
                                    <p:set>
                                      <p:cBhvr>
                                        <p:cTn id="48" dur="1" fill="hold">
                                          <p:stCondLst>
                                            <p:cond delay="0"/>
                                          </p:stCondLst>
                                        </p:cTn>
                                        <p:tgtEl>
                                          <p:spTgt spid="339972">
                                            <p:txEl>
                                              <p:pRg st="7" end="7"/>
                                            </p:txEl>
                                          </p:spTgt>
                                        </p:tgtEl>
                                        <p:attrNameLst>
                                          <p:attrName>style.visibility</p:attrName>
                                        </p:attrNameLst>
                                      </p:cBhvr>
                                      <p:to>
                                        <p:strVal val="visible"/>
                                      </p:to>
                                    </p:set>
                                    <p:anim calcmode="lin" valueType="num">
                                      <p:cBhvr>
                                        <p:cTn id="49" dur="1000" fill="hold"/>
                                        <p:tgtEl>
                                          <p:spTgt spid="339972">
                                            <p:txEl>
                                              <p:pRg st="7" end="7"/>
                                            </p:txEl>
                                          </p:spTgt>
                                        </p:tgtEl>
                                        <p:attrNameLst>
                                          <p:attrName>ppt_x</p:attrName>
                                        </p:attrNameLst>
                                      </p:cBhvr>
                                      <p:tavLst>
                                        <p:tav tm="0">
                                          <p:val>
                                            <p:strVal val="#ppt_x-.2"/>
                                          </p:val>
                                        </p:tav>
                                        <p:tav tm="100000">
                                          <p:val>
                                            <p:strVal val="#ppt_x"/>
                                          </p:val>
                                        </p:tav>
                                      </p:tavLst>
                                    </p:anim>
                                    <p:anim calcmode="lin" valueType="num">
                                      <p:cBhvr>
                                        <p:cTn id="50" dur="1000" fill="hold"/>
                                        <p:tgtEl>
                                          <p:spTgt spid="339972">
                                            <p:txEl>
                                              <p:pRg st="7" end="7"/>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33997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997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2" name="Rectangle 4"/>
          <p:cNvSpPr>
            <a:spLocks noChangeArrowheads="1"/>
          </p:cNvSpPr>
          <p:nvPr/>
        </p:nvSpPr>
        <p:spPr bwMode="auto">
          <a:xfrm>
            <a:off x="0" y="958771"/>
            <a:ext cx="8701088" cy="5170646"/>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FF0000"/>
                </a:solidFill>
                <a:latin typeface="Times New Roman" pitchFamily="18" charset="0"/>
                <a:cs typeface="Times New Roman" pitchFamily="18" charset="0"/>
              </a:rPr>
              <a:t>Présentation :</a:t>
            </a:r>
          </a:p>
          <a:p>
            <a:pPr algn="just">
              <a:lnSpc>
                <a:spcPct val="100000"/>
              </a:lnSpc>
              <a:spcBef>
                <a:spcPct val="0"/>
              </a:spcBef>
            </a:pPr>
            <a:endParaRPr lang="fr-FR" b="1" dirty="0">
              <a:solidFill>
                <a:srgbClr val="990000"/>
              </a:solidFill>
              <a:latin typeface="Times New Roman" pitchFamily="18" charset="0"/>
              <a:cs typeface="Times New Roman" pitchFamily="18" charset="0"/>
            </a:endParaRPr>
          </a:p>
          <a:p>
            <a:pPr algn="just">
              <a:lnSpc>
                <a:spcPct val="100000"/>
              </a:lnSpc>
              <a:spcBef>
                <a:spcPct val="0"/>
              </a:spcBef>
            </a:pPr>
            <a:r>
              <a:rPr lang="fr-FR" b="1" dirty="0">
                <a:solidFill>
                  <a:srgbClr val="990000"/>
                </a:solidFill>
                <a:latin typeface="Times New Roman" pitchFamily="18" charset="0"/>
                <a:cs typeface="Times New Roman" pitchFamily="18" charset="0"/>
              </a:rPr>
              <a:t>C2</a:t>
            </a:r>
            <a:r>
              <a:rPr lang="fr-FR" b="1" dirty="0">
                <a:solidFill>
                  <a:srgbClr val="000099"/>
                </a:solidFill>
                <a:latin typeface="Times New Roman" pitchFamily="18" charset="0"/>
                <a:cs typeface="Times New Roman" pitchFamily="18" charset="0"/>
              </a:rPr>
              <a:t> est un langage de description d’architecture, formellement défini avec Z qui est une notation algébrique basée sur la théorie des ensembles et le calcul des prédicats. Il possède trois abstractions principales qui sont le composant, le connecteur et la configuration d’une architecture.</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Au début de sa création, les buts principaux de C2 étaient les suivants :    </a:t>
            </a:r>
          </a:p>
          <a:p>
            <a:pPr marL="355600" indent="-3556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Permettre la conception d’interfaces graphiques sous forme de composants et de connecteurs pour pouvoir réutiliser certains composants comme les dialogues dans plusieurs applications différentes.</a:t>
            </a:r>
          </a:p>
          <a:p>
            <a:pPr marL="355600" indent="-3556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Composer des systèmes graphiques indépendamment du langage de programmation et dans un environnement distribué et hétérogène.</a:t>
            </a:r>
          </a:p>
        </p:txBody>
      </p:sp>
      <p:sp>
        <p:nvSpPr>
          <p:cNvPr id="4" name="Rectangle 2"/>
          <p:cNvSpPr>
            <a:spLocks noChangeArrowheads="1"/>
          </p:cNvSpPr>
          <p:nvPr/>
        </p:nvSpPr>
        <p:spPr bwMode="auto">
          <a:xfrm>
            <a:off x="2209800" y="0"/>
            <a:ext cx="6972300" cy="396875"/>
          </a:xfrm>
          <a:prstGeom prst="rect">
            <a:avLst/>
          </a:prstGeom>
          <a:noFill/>
          <a:ln w="9525" algn="ctr">
            <a:noFill/>
            <a:miter lim="800000"/>
            <a:headEnd/>
            <a:tailEnd/>
          </a:ln>
        </p:spPr>
        <p:txBody>
          <a:bodyPr wrap="square" anchor="ctr">
            <a:spAutoFit/>
          </a:bodyPr>
          <a:lstStyle/>
          <a:p>
            <a:pPr rtl="1">
              <a:lnSpc>
                <a:spcPct val="100000"/>
              </a:lnSpc>
              <a:spcBef>
                <a:spcPct val="0"/>
              </a:spcBef>
            </a:pPr>
            <a:r>
              <a:rPr lang="fr-FR" sz="2000" b="1" dirty="0">
                <a:solidFill>
                  <a:srgbClr val="F9FBC9"/>
                </a:solidFill>
                <a:latin typeface="Engravers MT" pitchFamily="18" charset="0"/>
              </a:rPr>
              <a:t>L’ADL C2</a:t>
            </a:r>
            <a:endParaRPr lang="en-US" sz="2000" b="1" dirty="0">
              <a:solidFill>
                <a:srgbClr val="F9FBC9"/>
              </a:solidFill>
              <a:latin typeface="Engravers M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39972"/>
                                        </p:tgtEl>
                                        <p:attrNameLst>
                                          <p:attrName>style.visibility</p:attrName>
                                        </p:attrNameLst>
                                      </p:cBhvr>
                                      <p:to>
                                        <p:strVal val="visible"/>
                                      </p:to>
                                    </p:set>
                                    <p:animEffect transition="in" filter="box(in)">
                                      <p:cBhvr>
                                        <p:cTn id="7" dur="500"/>
                                        <p:tgtEl>
                                          <p:spTgt spid="3399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997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2" name="Rectangle 4"/>
          <p:cNvSpPr>
            <a:spLocks noChangeArrowheads="1"/>
          </p:cNvSpPr>
          <p:nvPr/>
        </p:nvSpPr>
        <p:spPr bwMode="auto">
          <a:xfrm>
            <a:off x="165100" y="1068725"/>
            <a:ext cx="8701088" cy="4493538"/>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 Aujourd’hui, l’idée de cet ADL est de définir une application sous forme de réseau de composants s’exécutant de manière concurrente, liés par des connecteurs et communiquant de manière asynchrone par envoi de messages.</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Son style architectural est particulièrement adapté à la description des systèmes dynamiques à large échelle et à l'intégration de composants. Les systèmes qu’il souhaite spécifier sont complexes, multi-langages, multi-plates-formes et ont une longue exécution.</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FF0000"/>
                </a:solidFill>
                <a:latin typeface="Times New Roman" pitchFamily="18" charset="0"/>
                <a:cs typeface="Times New Roman" pitchFamily="18" charset="0"/>
              </a:rPr>
              <a:t>Concepts architecturaux :</a:t>
            </a:r>
          </a:p>
          <a:p>
            <a:pPr algn="just">
              <a:lnSpc>
                <a:spcPct val="100000"/>
              </a:lnSpc>
              <a:spcBef>
                <a:spcPct val="0"/>
              </a:spcBef>
            </a:pPr>
            <a:r>
              <a:rPr lang="fr-FR" b="1" dirty="0">
                <a:solidFill>
                  <a:srgbClr val="000099"/>
                </a:solidFill>
                <a:latin typeface="Times New Roman" pitchFamily="18" charset="0"/>
                <a:cs typeface="Times New Roman" pitchFamily="18" charset="0"/>
              </a:rPr>
              <a:t>L’architecture C2  est définie par  les composants, les connecteurs et la configuration. </a:t>
            </a:r>
          </a:p>
        </p:txBody>
      </p:sp>
      <p:sp>
        <p:nvSpPr>
          <p:cNvPr id="4" name="Rectangle 2"/>
          <p:cNvSpPr>
            <a:spLocks noChangeArrowheads="1"/>
          </p:cNvSpPr>
          <p:nvPr/>
        </p:nvSpPr>
        <p:spPr bwMode="auto">
          <a:xfrm>
            <a:off x="2209800" y="0"/>
            <a:ext cx="6972300" cy="396875"/>
          </a:xfrm>
          <a:prstGeom prst="rect">
            <a:avLst/>
          </a:prstGeom>
          <a:noFill/>
          <a:ln w="9525" algn="ctr">
            <a:noFill/>
            <a:miter lim="800000"/>
            <a:headEnd/>
            <a:tailEnd/>
          </a:ln>
        </p:spPr>
        <p:txBody>
          <a:bodyPr wrap="square" anchor="ctr">
            <a:spAutoFit/>
          </a:bodyPr>
          <a:lstStyle/>
          <a:p>
            <a:pPr rtl="1">
              <a:lnSpc>
                <a:spcPct val="100000"/>
              </a:lnSpc>
              <a:spcBef>
                <a:spcPct val="0"/>
              </a:spcBef>
            </a:pPr>
            <a:r>
              <a:rPr lang="fr-FR" sz="2000" b="1" dirty="0">
                <a:solidFill>
                  <a:srgbClr val="F9FBC9"/>
                </a:solidFill>
                <a:latin typeface="Engravers MT" pitchFamily="18" charset="0"/>
              </a:rPr>
              <a:t>L’ADL C2</a:t>
            </a:r>
            <a:endParaRPr lang="en-US" sz="2000" b="1" dirty="0">
              <a:solidFill>
                <a:srgbClr val="F9FBC9"/>
              </a:solidFill>
              <a:latin typeface="Engravers M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39972"/>
                                        </p:tgtEl>
                                        <p:attrNameLst>
                                          <p:attrName>style.visibility</p:attrName>
                                        </p:attrNameLst>
                                      </p:cBhvr>
                                      <p:to>
                                        <p:strVal val="visible"/>
                                      </p:to>
                                    </p:set>
                                    <p:animEffect transition="in" filter="box(in)">
                                      <p:cBhvr>
                                        <p:cTn id="7" dur="500"/>
                                        <p:tgtEl>
                                          <p:spTgt spid="3399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997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2" name="Rectangle 4"/>
          <p:cNvSpPr>
            <a:spLocks noChangeArrowheads="1"/>
          </p:cNvSpPr>
          <p:nvPr/>
        </p:nvSpPr>
        <p:spPr bwMode="auto">
          <a:xfrm>
            <a:off x="127000" y="1174333"/>
            <a:ext cx="8701088" cy="3139321"/>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 </a:t>
            </a:r>
            <a:r>
              <a:rPr lang="fr-FR" b="1" dirty="0">
                <a:solidFill>
                  <a:srgbClr val="990000"/>
                </a:solidFill>
                <a:latin typeface="Times New Roman" pitchFamily="18" charset="0"/>
                <a:cs typeface="Times New Roman" pitchFamily="18" charset="0"/>
              </a:rPr>
              <a:t>Le composant : </a:t>
            </a:r>
            <a:r>
              <a:rPr lang="fr-FR" b="1" dirty="0">
                <a:solidFill>
                  <a:srgbClr val="000099"/>
                </a:solidFill>
                <a:latin typeface="Times New Roman" pitchFamily="18" charset="0"/>
                <a:cs typeface="Times New Roman" pitchFamily="18" charset="0"/>
              </a:rPr>
              <a:t>Un composant C2 a un </a:t>
            </a:r>
            <a:r>
              <a:rPr lang="fr-FR" b="1" dirty="0" err="1">
                <a:solidFill>
                  <a:srgbClr val="000099"/>
                </a:solidFill>
                <a:latin typeface="Times New Roman" pitchFamily="18" charset="0"/>
                <a:cs typeface="Times New Roman" pitchFamily="18" charset="0"/>
              </a:rPr>
              <a:t>top_domain</a:t>
            </a:r>
            <a:r>
              <a:rPr lang="fr-FR" b="1" dirty="0">
                <a:solidFill>
                  <a:srgbClr val="000099"/>
                </a:solidFill>
                <a:latin typeface="Times New Roman" pitchFamily="18" charset="0"/>
                <a:cs typeface="Times New Roman" pitchFamily="18" charset="0"/>
              </a:rPr>
              <a:t> et </a:t>
            </a:r>
            <a:r>
              <a:rPr lang="fr-FR" b="1" dirty="0" err="1">
                <a:solidFill>
                  <a:srgbClr val="000099"/>
                </a:solidFill>
                <a:latin typeface="Times New Roman" pitchFamily="18" charset="0"/>
                <a:cs typeface="Times New Roman" pitchFamily="18" charset="0"/>
              </a:rPr>
              <a:t>bottom_domain</a:t>
            </a:r>
            <a:r>
              <a:rPr lang="fr-FR" b="1" dirty="0">
                <a:solidFill>
                  <a:srgbClr val="000099"/>
                </a:solidFill>
                <a:latin typeface="Times New Roman" pitchFamily="18" charset="0"/>
                <a:cs typeface="Times New Roman" pitchFamily="18" charset="0"/>
              </a:rPr>
              <a:t>. </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Il n’est  attaché  qu'à deux connecteurs. L’interface de  composant est définie par un </a:t>
            </a:r>
            <a:r>
              <a:rPr lang="fr-FR" b="1" dirty="0" err="1">
                <a:solidFill>
                  <a:srgbClr val="FF0000"/>
                </a:solidFill>
                <a:latin typeface="Times New Roman" pitchFamily="18" charset="0"/>
                <a:cs typeface="Times New Roman" pitchFamily="18" charset="0"/>
              </a:rPr>
              <a:t>top_port</a:t>
            </a:r>
            <a:r>
              <a:rPr lang="fr-FR" b="1" dirty="0">
                <a:solidFill>
                  <a:srgbClr val="000099"/>
                </a:solidFill>
                <a:latin typeface="Times New Roman" pitchFamily="18" charset="0"/>
                <a:cs typeface="Times New Roman" pitchFamily="18" charset="0"/>
              </a:rPr>
              <a:t> ou/et un </a:t>
            </a:r>
            <a:r>
              <a:rPr lang="fr-FR" b="1" dirty="0" err="1">
                <a:solidFill>
                  <a:srgbClr val="FF0000"/>
                </a:solidFill>
                <a:latin typeface="Times New Roman" pitchFamily="18" charset="0"/>
                <a:cs typeface="Times New Roman" pitchFamily="18" charset="0"/>
              </a:rPr>
              <a:t>bottom_port</a:t>
            </a:r>
            <a:r>
              <a:rPr lang="fr-FR" b="1" dirty="0">
                <a:solidFill>
                  <a:srgbClr val="000099"/>
                </a:solidFill>
                <a:latin typeface="Times New Roman" pitchFamily="18" charset="0"/>
                <a:cs typeface="Times New Roman" pitchFamily="18" charset="0"/>
              </a:rPr>
              <a:t>. Par la sortie d’un </a:t>
            </a:r>
            <a:r>
              <a:rPr lang="fr-FR" b="1" dirty="0" err="1">
                <a:solidFill>
                  <a:srgbClr val="000099"/>
                </a:solidFill>
                <a:latin typeface="Times New Roman" pitchFamily="18" charset="0"/>
                <a:cs typeface="Times New Roman" pitchFamily="18" charset="0"/>
              </a:rPr>
              <a:t>top_port</a:t>
            </a:r>
            <a:r>
              <a:rPr lang="fr-FR" b="1" dirty="0">
                <a:solidFill>
                  <a:srgbClr val="000099"/>
                </a:solidFill>
                <a:latin typeface="Times New Roman" pitchFamily="18" charset="0"/>
                <a:cs typeface="Times New Roman" pitchFamily="18" charset="0"/>
              </a:rPr>
              <a:t> le composant émet des messages et les réceptionne par son entrée. Un composant possède un comportement qui lui est associé. Ce comportement possède un invariant (spécifiant des propriétés qui doivent être vraies durant l’ensemble des états du composant) et un ensemble d’opérations pouvant être fourni ou requis. </a:t>
            </a:r>
          </a:p>
        </p:txBody>
      </p:sp>
      <p:sp>
        <p:nvSpPr>
          <p:cNvPr id="4" name="Rectangle 2"/>
          <p:cNvSpPr>
            <a:spLocks noChangeArrowheads="1"/>
          </p:cNvSpPr>
          <p:nvPr/>
        </p:nvSpPr>
        <p:spPr bwMode="auto">
          <a:xfrm>
            <a:off x="2209800" y="0"/>
            <a:ext cx="6972300" cy="396875"/>
          </a:xfrm>
          <a:prstGeom prst="rect">
            <a:avLst/>
          </a:prstGeom>
          <a:noFill/>
          <a:ln w="9525" algn="ctr">
            <a:noFill/>
            <a:miter lim="800000"/>
            <a:headEnd/>
            <a:tailEnd/>
          </a:ln>
        </p:spPr>
        <p:txBody>
          <a:bodyPr wrap="square" anchor="ctr">
            <a:spAutoFit/>
          </a:bodyPr>
          <a:lstStyle/>
          <a:p>
            <a:pPr rtl="1">
              <a:lnSpc>
                <a:spcPct val="100000"/>
              </a:lnSpc>
              <a:spcBef>
                <a:spcPct val="0"/>
              </a:spcBef>
            </a:pPr>
            <a:r>
              <a:rPr lang="fr-FR" sz="2000" b="1" dirty="0">
                <a:solidFill>
                  <a:srgbClr val="F9FBC9"/>
                </a:solidFill>
                <a:latin typeface="Engravers MT" pitchFamily="18" charset="0"/>
              </a:rPr>
              <a:t>L’ADL C2</a:t>
            </a:r>
            <a:endParaRPr lang="en-US" sz="2000" b="1" dirty="0">
              <a:solidFill>
                <a:srgbClr val="F9FBC9"/>
              </a:solidFill>
              <a:latin typeface="Engravers MT" pitchFamily="18" charset="0"/>
            </a:endParaRPr>
          </a:p>
        </p:txBody>
      </p:sp>
      <p:pic>
        <p:nvPicPr>
          <p:cNvPr id="5" name="Image 4" descr="C:\Documents and Settings\wiwi\Mes documents\captur\Capture01.jpg"/>
          <p:cNvPicPr>
            <a:picLocks noChangeAspect="1"/>
          </p:cNvPicPr>
          <p:nvPr/>
        </p:nvPicPr>
        <p:blipFill>
          <a:blip r:embed="rId2" cstate="print"/>
          <a:srcRect/>
          <a:stretch>
            <a:fillRect/>
          </a:stretch>
        </p:blipFill>
        <p:spPr bwMode="auto">
          <a:xfrm>
            <a:off x="3136899" y="4597400"/>
            <a:ext cx="3589443" cy="174307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39972"/>
                                        </p:tgtEl>
                                        <p:attrNameLst>
                                          <p:attrName>style.visibility</p:attrName>
                                        </p:attrNameLst>
                                      </p:cBhvr>
                                      <p:to>
                                        <p:strVal val="visible"/>
                                      </p:to>
                                    </p:set>
                                    <p:animEffect transition="in" filter="box(in)">
                                      <p:cBhvr>
                                        <p:cTn id="7" dur="500"/>
                                        <p:tgtEl>
                                          <p:spTgt spid="339972"/>
                                        </p:tgtEl>
                                      </p:cBhvr>
                                    </p:animEffect>
                                  </p:childTnLst>
                                </p:cTn>
                              </p:par>
                            </p:childTnLst>
                          </p:cTn>
                        </p:par>
                        <p:par>
                          <p:cTn id="8" fill="hold">
                            <p:stCondLst>
                              <p:cond delay="500"/>
                            </p:stCondLst>
                            <p:childTnLst>
                              <p:par>
                                <p:cTn id="9" presetID="55" presetClass="entr" presetSubtype="0"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1000" fill="hold"/>
                                        <p:tgtEl>
                                          <p:spTgt spid="5"/>
                                        </p:tgtEl>
                                        <p:attrNameLst>
                                          <p:attrName>ppt_w</p:attrName>
                                        </p:attrNameLst>
                                      </p:cBhvr>
                                      <p:tavLst>
                                        <p:tav tm="0">
                                          <p:val>
                                            <p:strVal val="#ppt_w*0.70"/>
                                          </p:val>
                                        </p:tav>
                                        <p:tav tm="100000">
                                          <p:val>
                                            <p:strVal val="#ppt_w"/>
                                          </p:val>
                                        </p:tav>
                                      </p:tavLst>
                                    </p:anim>
                                    <p:anim calcmode="lin" valueType="num">
                                      <p:cBhvr>
                                        <p:cTn id="12" dur="1000" fill="hold"/>
                                        <p:tgtEl>
                                          <p:spTgt spid="5"/>
                                        </p:tgtEl>
                                        <p:attrNameLst>
                                          <p:attrName>ppt_h</p:attrName>
                                        </p:attrNameLst>
                                      </p:cBhvr>
                                      <p:tavLst>
                                        <p:tav tm="0">
                                          <p:val>
                                            <p:strVal val="#ppt_h"/>
                                          </p:val>
                                        </p:tav>
                                        <p:tav tm="100000">
                                          <p:val>
                                            <p:strVal val="#ppt_h"/>
                                          </p:val>
                                        </p:tav>
                                      </p:tavLst>
                                    </p:anim>
                                    <p:animEffect transition="in" filter="fade">
                                      <p:cBhvr>
                                        <p:cTn id="13"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997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2" name="Rectangle 4"/>
          <p:cNvSpPr>
            <a:spLocks noChangeArrowheads="1"/>
          </p:cNvSpPr>
          <p:nvPr/>
        </p:nvSpPr>
        <p:spPr bwMode="auto">
          <a:xfrm>
            <a:off x="177800" y="941218"/>
            <a:ext cx="8701088" cy="1446550"/>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Un composant C2 manipule deux types de messages, les notifications et les requêtes.</a:t>
            </a:r>
          </a:p>
          <a:p>
            <a:pPr marL="723900" lvl="1" indent="-266700" algn="just">
              <a:lnSpc>
                <a:spcPct val="100000"/>
              </a:lnSpc>
              <a:spcBef>
                <a:spcPct val="0"/>
              </a:spcBef>
              <a:buFont typeface="Courier New" pitchFamily="49" charset="0"/>
              <a:buChar char="o"/>
            </a:pPr>
            <a:r>
              <a:rPr lang="fr-FR" b="1" dirty="0">
                <a:solidFill>
                  <a:srgbClr val="FF0000"/>
                </a:solidFill>
                <a:latin typeface="Times New Roman" pitchFamily="18" charset="0"/>
                <a:cs typeface="Times New Roman" pitchFamily="18" charset="0"/>
              </a:rPr>
              <a:t>Les notifications </a:t>
            </a:r>
            <a:r>
              <a:rPr lang="fr-FR" b="1" dirty="0">
                <a:solidFill>
                  <a:srgbClr val="000099"/>
                </a:solidFill>
                <a:latin typeface="Times New Roman" pitchFamily="18" charset="0"/>
                <a:cs typeface="Times New Roman" pitchFamily="18" charset="0"/>
              </a:rPr>
              <a:t>: sont envoyées vers le bas d’une architecture.</a:t>
            </a:r>
          </a:p>
          <a:p>
            <a:pPr marL="723900" lvl="1" indent="-266700" algn="just">
              <a:lnSpc>
                <a:spcPct val="100000"/>
              </a:lnSpc>
              <a:spcBef>
                <a:spcPct val="0"/>
              </a:spcBef>
              <a:buFont typeface="Courier New" pitchFamily="49" charset="0"/>
              <a:buChar char="o"/>
            </a:pPr>
            <a:r>
              <a:rPr lang="fr-FR" b="1" dirty="0">
                <a:solidFill>
                  <a:srgbClr val="FF0000"/>
                </a:solidFill>
                <a:latin typeface="Times New Roman" pitchFamily="18" charset="0"/>
                <a:cs typeface="Times New Roman" pitchFamily="18" charset="0"/>
              </a:rPr>
              <a:t>Les requêtes </a:t>
            </a:r>
            <a:r>
              <a:rPr lang="fr-FR" b="1" dirty="0">
                <a:solidFill>
                  <a:srgbClr val="000099"/>
                </a:solidFill>
                <a:latin typeface="Times New Roman" pitchFamily="18" charset="0"/>
                <a:cs typeface="Times New Roman" pitchFamily="18" charset="0"/>
              </a:rPr>
              <a:t>: sont envoyées vers le haut d’une architecture. </a:t>
            </a:r>
          </a:p>
        </p:txBody>
      </p:sp>
      <p:sp>
        <p:nvSpPr>
          <p:cNvPr id="4" name="Rectangle 2"/>
          <p:cNvSpPr>
            <a:spLocks noChangeArrowheads="1"/>
          </p:cNvSpPr>
          <p:nvPr/>
        </p:nvSpPr>
        <p:spPr bwMode="auto">
          <a:xfrm>
            <a:off x="2209800" y="0"/>
            <a:ext cx="6972300" cy="396875"/>
          </a:xfrm>
          <a:prstGeom prst="rect">
            <a:avLst/>
          </a:prstGeom>
          <a:noFill/>
          <a:ln w="9525" algn="ctr">
            <a:noFill/>
            <a:miter lim="800000"/>
            <a:headEnd/>
            <a:tailEnd/>
          </a:ln>
        </p:spPr>
        <p:txBody>
          <a:bodyPr wrap="square" anchor="ctr">
            <a:spAutoFit/>
          </a:bodyPr>
          <a:lstStyle/>
          <a:p>
            <a:pPr rtl="1">
              <a:lnSpc>
                <a:spcPct val="100000"/>
              </a:lnSpc>
              <a:spcBef>
                <a:spcPct val="0"/>
              </a:spcBef>
            </a:pPr>
            <a:r>
              <a:rPr lang="fr-FR" sz="2000" b="1" dirty="0">
                <a:solidFill>
                  <a:srgbClr val="F9FBC9"/>
                </a:solidFill>
                <a:latin typeface="Engravers MT" pitchFamily="18" charset="0"/>
              </a:rPr>
              <a:t>L’ADL C2</a:t>
            </a:r>
            <a:endParaRPr lang="en-US" sz="2000" b="1" dirty="0">
              <a:solidFill>
                <a:srgbClr val="F9FBC9"/>
              </a:solidFill>
              <a:latin typeface="Engravers MT" pitchFamily="18" charset="0"/>
            </a:endParaRPr>
          </a:p>
        </p:txBody>
      </p:sp>
      <p:sp>
        <p:nvSpPr>
          <p:cNvPr id="6" name="Rectangle 4"/>
          <p:cNvSpPr>
            <a:spLocks noChangeArrowheads="1"/>
          </p:cNvSpPr>
          <p:nvPr/>
        </p:nvSpPr>
        <p:spPr bwMode="auto">
          <a:xfrm>
            <a:off x="177800" y="2507495"/>
            <a:ext cx="8701088" cy="1107996"/>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 </a:t>
            </a:r>
            <a:r>
              <a:rPr lang="fr-FR" b="1" dirty="0">
                <a:solidFill>
                  <a:srgbClr val="990000"/>
                </a:solidFill>
                <a:latin typeface="Times New Roman" pitchFamily="18" charset="0"/>
                <a:cs typeface="Times New Roman" pitchFamily="18" charset="0"/>
              </a:rPr>
              <a:t>Le connecteur : </a:t>
            </a:r>
            <a:r>
              <a:rPr lang="fr-FR" b="1" dirty="0">
                <a:solidFill>
                  <a:srgbClr val="000099"/>
                </a:solidFill>
                <a:latin typeface="Times New Roman" pitchFamily="18" charset="0"/>
                <a:cs typeface="Times New Roman" pitchFamily="18" charset="0"/>
              </a:rPr>
              <a:t>Les connecteurs sont modélisés explicitement, ils peuvent être attachés à de multiples composants et connecteurs à travers leur top et </a:t>
            </a:r>
            <a:r>
              <a:rPr lang="fr-FR" b="1" dirty="0" err="1">
                <a:solidFill>
                  <a:srgbClr val="000099"/>
                </a:solidFill>
                <a:latin typeface="Times New Roman" pitchFamily="18" charset="0"/>
                <a:cs typeface="Times New Roman" pitchFamily="18" charset="0"/>
              </a:rPr>
              <a:t>bottom_domain</a:t>
            </a:r>
            <a:r>
              <a:rPr lang="fr-FR" b="1" dirty="0">
                <a:solidFill>
                  <a:srgbClr val="000099"/>
                </a:solidFill>
                <a:latin typeface="Times New Roman" pitchFamily="18" charset="0"/>
                <a:cs typeface="Times New Roman" pitchFamily="18" charset="0"/>
              </a:rPr>
              <a:t>. </a:t>
            </a:r>
          </a:p>
        </p:txBody>
      </p:sp>
      <p:pic>
        <p:nvPicPr>
          <p:cNvPr id="7" name="Image 6" descr="C:\Documents and Settings\wiwi\Mes documents\captur\Capture013.jpg"/>
          <p:cNvPicPr>
            <a:picLocks noChangeAspect="1"/>
          </p:cNvPicPr>
          <p:nvPr/>
        </p:nvPicPr>
        <p:blipFill>
          <a:blip r:embed="rId2" cstate="print"/>
          <a:srcRect/>
          <a:stretch>
            <a:fillRect/>
          </a:stretch>
        </p:blipFill>
        <p:spPr bwMode="auto">
          <a:xfrm>
            <a:off x="2019300" y="3742387"/>
            <a:ext cx="5245100" cy="293146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39972"/>
                                        </p:tgtEl>
                                        <p:attrNameLst>
                                          <p:attrName>style.visibility</p:attrName>
                                        </p:attrNameLst>
                                      </p:cBhvr>
                                      <p:to>
                                        <p:strVal val="visible"/>
                                      </p:to>
                                    </p:set>
                                    <p:animEffect transition="in" filter="box(in)">
                                      <p:cBhvr>
                                        <p:cTn id="7" dur="500"/>
                                        <p:tgtEl>
                                          <p:spTgt spid="33997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par>
                          <p:cTn id="13" fill="hold">
                            <p:stCondLst>
                              <p:cond delay="500"/>
                            </p:stCondLst>
                            <p:childTnLst>
                              <p:par>
                                <p:cTn id="14" presetID="55" presetClass="entr" presetSubtype="0" fill="hold" nodeType="afterEffect">
                                  <p:stCondLst>
                                    <p:cond delay="0"/>
                                  </p:stCondLst>
                                  <p:childTnLst>
                                    <p:set>
                                      <p:cBhvr>
                                        <p:cTn id="15" dur="1" fill="hold">
                                          <p:stCondLst>
                                            <p:cond delay="0"/>
                                          </p:stCondLst>
                                        </p:cTn>
                                        <p:tgtEl>
                                          <p:spTgt spid="7"/>
                                        </p:tgtEl>
                                        <p:attrNameLst>
                                          <p:attrName>style.visibility</p:attrName>
                                        </p:attrNameLst>
                                      </p:cBhvr>
                                      <p:to>
                                        <p:strVal val="visible"/>
                                      </p:to>
                                    </p:set>
                                    <p:anim calcmode="lin" valueType="num">
                                      <p:cBhvr>
                                        <p:cTn id="16" dur="1000" fill="hold"/>
                                        <p:tgtEl>
                                          <p:spTgt spid="7"/>
                                        </p:tgtEl>
                                        <p:attrNameLst>
                                          <p:attrName>ppt_w</p:attrName>
                                        </p:attrNameLst>
                                      </p:cBhvr>
                                      <p:tavLst>
                                        <p:tav tm="0">
                                          <p:val>
                                            <p:strVal val="#ppt_w*0.70"/>
                                          </p:val>
                                        </p:tav>
                                        <p:tav tm="100000">
                                          <p:val>
                                            <p:strVal val="#ppt_w"/>
                                          </p:val>
                                        </p:tav>
                                      </p:tavLst>
                                    </p:anim>
                                    <p:anim calcmode="lin" valueType="num">
                                      <p:cBhvr>
                                        <p:cTn id="17" dur="1000" fill="hold"/>
                                        <p:tgtEl>
                                          <p:spTgt spid="7"/>
                                        </p:tgtEl>
                                        <p:attrNameLst>
                                          <p:attrName>ppt_h</p:attrName>
                                        </p:attrNameLst>
                                      </p:cBhvr>
                                      <p:tavLst>
                                        <p:tav tm="0">
                                          <p:val>
                                            <p:strVal val="#ppt_h"/>
                                          </p:val>
                                        </p:tav>
                                        <p:tav tm="100000">
                                          <p:val>
                                            <p:strVal val="#ppt_h"/>
                                          </p:val>
                                        </p:tav>
                                      </p:tavLst>
                                    </p:anim>
                                    <p:animEffect transition="in" filter="fade">
                                      <p:cBhvr>
                                        <p:cTn id="18"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9972" grpId="0"/>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209800" y="0"/>
            <a:ext cx="6972300" cy="396875"/>
          </a:xfrm>
          <a:prstGeom prst="rect">
            <a:avLst/>
          </a:prstGeom>
          <a:noFill/>
          <a:ln w="9525" algn="ctr">
            <a:noFill/>
            <a:miter lim="800000"/>
            <a:headEnd/>
            <a:tailEnd/>
          </a:ln>
        </p:spPr>
        <p:txBody>
          <a:bodyPr wrap="square" anchor="ctr">
            <a:spAutoFit/>
          </a:bodyPr>
          <a:lstStyle/>
          <a:p>
            <a:pPr rtl="1">
              <a:lnSpc>
                <a:spcPct val="100000"/>
              </a:lnSpc>
              <a:spcBef>
                <a:spcPct val="0"/>
              </a:spcBef>
            </a:pPr>
            <a:r>
              <a:rPr lang="fr-FR" sz="2000" b="1" dirty="0">
                <a:solidFill>
                  <a:srgbClr val="F9FBC9"/>
                </a:solidFill>
                <a:latin typeface="Engravers MT" pitchFamily="18" charset="0"/>
              </a:rPr>
              <a:t>L’ADL C2</a:t>
            </a:r>
            <a:endParaRPr lang="en-US" sz="2000" b="1" dirty="0">
              <a:solidFill>
                <a:srgbClr val="F9FBC9"/>
              </a:solidFill>
              <a:latin typeface="Engravers MT" pitchFamily="18" charset="0"/>
            </a:endParaRPr>
          </a:p>
        </p:txBody>
      </p:sp>
      <p:sp>
        <p:nvSpPr>
          <p:cNvPr id="7" name="Rectangle 4"/>
          <p:cNvSpPr>
            <a:spLocks noChangeArrowheads="1"/>
          </p:cNvSpPr>
          <p:nvPr/>
        </p:nvSpPr>
        <p:spPr bwMode="auto">
          <a:xfrm>
            <a:off x="176212" y="1161970"/>
            <a:ext cx="8701088" cy="5170646"/>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Les connecteurs fournissent des stratégies de diffusion de messages tel que :</a:t>
            </a:r>
          </a:p>
          <a:p>
            <a:pPr marL="355600" indent="-355600" algn="just">
              <a:lnSpc>
                <a:spcPct val="100000"/>
              </a:lnSpc>
              <a:spcBef>
                <a:spcPct val="0"/>
              </a:spcBef>
              <a:buFont typeface="Courier New" pitchFamily="49" charset="0"/>
              <a:buChar char="o"/>
            </a:pPr>
            <a:r>
              <a:rPr lang="fr-FR" b="1" dirty="0">
                <a:solidFill>
                  <a:srgbClr val="FF0000"/>
                </a:solidFill>
                <a:latin typeface="Times New Roman" pitchFamily="18" charset="0"/>
                <a:cs typeface="Times New Roman" pitchFamily="18" charset="0"/>
              </a:rPr>
              <a:t>La stratégie sans filtrage </a:t>
            </a:r>
            <a:r>
              <a:rPr lang="fr-FR" b="1" dirty="0">
                <a:solidFill>
                  <a:srgbClr val="000099"/>
                </a:solidFill>
                <a:latin typeface="Times New Roman" pitchFamily="18" charset="0"/>
                <a:cs typeface="Times New Roman" pitchFamily="18" charset="0"/>
              </a:rPr>
              <a:t>(No </a:t>
            </a:r>
            <a:r>
              <a:rPr lang="fr-FR" b="1" dirty="0" err="1">
                <a:solidFill>
                  <a:srgbClr val="000099"/>
                </a:solidFill>
                <a:latin typeface="Times New Roman" pitchFamily="18" charset="0"/>
                <a:cs typeface="Times New Roman" pitchFamily="18" charset="0"/>
              </a:rPr>
              <a:t>Filtering</a:t>
            </a:r>
            <a:r>
              <a:rPr lang="fr-FR" b="1" dirty="0">
                <a:solidFill>
                  <a:srgbClr val="000099"/>
                </a:solidFill>
                <a:latin typeface="Times New Roman" pitchFamily="18" charset="0"/>
                <a:cs typeface="Times New Roman" pitchFamily="18" charset="0"/>
              </a:rPr>
              <a:t>) : qui implique l'envoi du message à tous les composants situés sur le côté concerné  ("</a:t>
            </a:r>
            <a:r>
              <a:rPr lang="fr-FR" b="1" dirty="0" err="1">
                <a:solidFill>
                  <a:srgbClr val="000099"/>
                </a:solidFill>
                <a:latin typeface="Times New Roman" pitchFamily="18" charset="0"/>
                <a:cs typeface="Times New Roman" pitchFamily="18" charset="0"/>
              </a:rPr>
              <a:t>bottom</a:t>
            </a:r>
            <a:r>
              <a:rPr lang="fr-FR" b="1" dirty="0">
                <a:solidFill>
                  <a:srgbClr val="000099"/>
                </a:solidFill>
                <a:latin typeface="Times New Roman" pitchFamily="18" charset="0"/>
                <a:cs typeface="Times New Roman" pitchFamily="18" charset="0"/>
              </a:rPr>
              <a:t>" pour les notifications et "top" pour les requêtes). </a:t>
            </a:r>
          </a:p>
          <a:p>
            <a:pPr marL="355600" indent="-355600" algn="just">
              <a:lnSpc>
                <a:spcPct val="100000"/>
              </a:lnSpc>
              <a:spcBef>
                <a:spcPct val="0"/>
              </a:spcBef>
              <a:buFont typeface="Courier New" pitchFamily="49" charset="0"/>
              <a:buChar char="o"/>
            </a:pPr>
            <a:endParaRPr lang="fr-FR" b="1" dirty="0">
              <a:solidFill>
                <a:srgbClr val="000099"/>
              </a:solidFill>
              <a:latin typeface="Times New Roman" pitchFamily="18" charset="0"/>
              <a:cs typeface="Times New Roman" pitchFamily="18" charset="0"/>
            </a:endParaRPr>
          </a:p>
          <a:p>
            <a:pPr marL="355600" indent="-355600" algn="just">
              <a:lnSpc>
                <a:spcPct val="100000"/>
              </a:lnSpc>
              <a:spcBef>
                <a:spcPct val="0"/>
              </a:spcBef>
              <a:buFont typeface="Courier New" pitchFamily="49" charset="0"/>
              <a:buChar char="o"/>
            </a:pPr>
            <a:r>
              <a:rPr lang="fr-FR" b="1" dirty="0">
                <a:solidFill>
                  <a:srgbClr val="FF0000"/>
                </a:solidFill>
                <a:latin typeface="Times New Roman" pitchFamily="18" charset="0"/>
                <a:cs typeface="Times New Roman" pitchFamily="18" charset="0"/>
              </a:rPr>
              <a:t>La stratégie avec filtrage </a:t>
            </a:r>
            <a:r>
              <a:rPr lang="fr-FR" b="1" dirty="0">
                <a:solidFill>
                  <a:srgbClr val="000099"/>
                </a:solidFill>
                <a:latin typeface="Times New Roman" pitchFamily="18" charset="0"/>
                <a:cs typeface="Times New Roman" pitchFamily="18" charset="0"/>
              </a:rPr>
              <a:t>(Notification </a:t>
            </a:r>
            <a:r>
              <a:rPr lang="fr-FR" b="1" dirty="0" err="1">
                <a:solidFill>
                  <a:srgbClr val="000099"/>
                </a:solidFill>
                <a:latin typeface="Times New Roman" pitchFamily="18" charset="0"/>
                <a:cs typeface="Times New Roman" pitchFamily="18" charset="0"/>
              </a:rPr>
              <a:t>Filtering</a:t>
            </a:r>
            <a:r>
              <a:rPr lang="fr-FR" b="1" dirty="0">
                <a:solidFill>
                  <a:srgbClr val="000099"/>
                </a:solidFill>
                <a:latin typeface="Times New Roman" pitchFamily="18" charset="0"/>
                <a:cs typeface="Times New Roman" pitchFamily="18" charset="0"/>
              </a:rPr>
              <a:t>) : chaque notification n'est envoyée que vers les composants qui l'attendent.</a:t>
            </a:r>
          </a:p>
          <a:p>
            <a:pPr marL="355600" indent="-355600" algn="just">
              <a:lnSpc>
                <a:spcPct val="100000"/>
              </a:lnSpc>
              <a:spcBef>
                <a:spcPct val="0"/>
              </a:spcBef>
              <a:buFont typeface="Courier New" pitchFamily="49" charset="0"/>
              <a:buChar char="o"/>
            </a:pPr>
            <a:endParaRPr lang="fr-FR" b="1" dirty="0">
              <a:solidFill>
                <a:srgbClr val="000099"/>
              </a:solidFill>
              <a:latin typeface="Times New Roman" pitchFamily="18" charset="0"/>
              <a:cs typeface="Times New Roman" pitchFamily="18" charset="0"/>
            </a:endParaRPr>
          </a:p>
          <a:p>
            <a:pPr marL="355600" indent="-355600" algn="just">
              <a:lnSpc>
                <a:spcPct val="100000"/>
              </a:lnSpc>
              <a:spcBef>
                <a:spcPct val="0"/>
              </a:spcBef>
              <a:buFont typeface="Courier New" pitchFamily="49" charset="0"/>
              <a:buChar char="o"/>
            </a:pPr>
            <a:r>
              <a:rPr lang="fr-FR" b="1" dirty="0">
                <a:solidFill>
                  <a:srgbClr val="FF0000"/>
                </a:solidFill>
                <a:latin typeface="Times New Roman" pitchFamily="18" charset="0"/>
                <a:cs typeface="Times New Roman" pitchFamily="18" charset="0"/>
              </a:rPr>
              <a:t>La stratégie de notification avec priorités </a:t>
            </a:r>
            <a:r>
              <a:rPr lang="fr-FR" b="1" dirty="0">
                <a:solidFill>
                  <a:srgbClr val="000099"/>
                </a:solidFill>
                <a:latin typeface="Times New Roman" pitchFamily="18" charset="0"/>
                <a:cs typeface="Times New Roman" pitchFamily="18" charset="0"/>
              </a:rPr>
              <a:t>(appelé </a:t>
            </a:r>
            <a:r>
              <a:rPr lang="fr-FR" b="1" dirty="0" err="1">
                <a:solidFill>
                  <a:srgbClr val="000099"/>
                </a:solidFill>
                <a:latin typeface="Times New Roman" pitchFamily="18" charset="0"/>
                <a:cs typeface="Times New Roman" pitchFamily="18" charset="0"/>
              </a:rPr>
              <a:t>prioritized</a:t>
            </a:r>
            <a:r>
              <a:rPr lang="fr-FR" b="1" dirty="0">
                <a:solidFill>
                  <a:srgbClr val="000099"/>
                </a:solidFill>
                <a:latin typeface="Times New Roman" pitchFamily="18" charset="0"/>
                <a:cs typeface="Times New Roman" pitchFamily="18" charset="0"/>
              </a:rPr>
              <a:t>) permettant de définir des priorités entre les composants et d'envoyer les notifications par ordre de priorité.</a:t>
            </a:r>
          </a:p>
          <a:p>
            <a:pPr marL="355600" indent="-355600" algn="just">
              <a:lnSpc>
                <a:spcPct val="100000"/>
              </a:lnSpc>
              <a:spcBef>
                <a:spcPct val="0"/>
              </a:spcBef>
              <a:buFont typeface="Courier New" pitchFamily="49" charset="0"/>
              <a:buChar char="o"/>
            </a:pPr>
            <a:endParaRPr lang="fr-FR" b="1" dirty="0">
              <a:solidFill>
                <a:srgbClr val="000099"/>
              </a:solidFill>
              <a:latin typeface="Times New Roman" pitchFamily="18" charset="0"/>
              <a:cs typeface="Times New Roman" pitchFamily="18" charset="0"/>
            </a:endParaRPr>
          </a:p>
          <a:p>
            <a:pPr marL="355600" indent="-355600" algn="just">
              <a:lnSpc>
                <a:spcPct val="100000"/>
              </a:lnSpc>
              <a:spcBef>
                <a:spcPct val="0"/>
              </a:spcBef>
              <a:buFont typeface="Courier New" pitchFamily="49" charset="0"/>
              <a:buChar char="o"/>
            </a:pPr>
            <a:r>
              <a:rPr lang="fr-FR" b="1" dirty="0">
                <a:solidFill>
                  <a:srgbClr val="FF0000"/>
                </a:solidFill>
                <a:latin typeface="Times New Roman" pitchFamily="18" charset="0"/>
                <a:cs typeface="Times New Roman" pitchFamily="18" charset="0"/>
              </a:rPr>
              <a:t>Le puits de messages </a:t>
            </a:r>
            <a:r>
              <a:rPr lang="fr-FR" b="1" dirty="0">
                <a:solidFill>
                  <a:srgbClr val="000099"/>
                </a:solidFill>
                <a:latin typeface="Times New Roman" pitchFamily="18" charset="0"/>
                <a:cs typeface="Times New Roman" pitchFamily="18" charset="0"/>
              </a:rPr>
              <a:t>(</a:t>
            </a:r>
            <a:r>
              <a:rPr lang="fr-FR" b="1" dirty="0" err="1">
                <a:solidFill>
                  <a:srgbClr val="000099"/>
                </a:solidFill>
                <a:latin typeface="Times New Roman" pitchFamily="18" charset="0"/>
                <a:cs typeface="Times New Roman" pitchFamily="18" charset="0"/>
              </a:rPr>
              <a:t>message_sink</a:t>
            </a:r>
            <a:r>
              <a:rPr lang="fr-FR" b="1" dirty="0">
                <a:solidFill>
                  <a:srgbClr val="000099"/>
                </a:solidFill>
                <a:latin typeface="Times New Roman" pitchFamily="18" charset="0"/>
                <a:cs typeface="Times New Roman" pitchFamily="18" charset="0"/>
              </a:rPr>
              <a:t>) où le connecteur ignore les messages qui lui sont envoyés.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3" name="Rectangle 5"/>
          <p:cNvSpPr>
            <a:spLocks noChangeArrowheads="1"/>
          </p:cNvSpPr>
          <p:nvPr/>
        </p:nvSpPr>
        <p:spPr bwMode="auto">
          <a:xfrm>
            <a:off x="0" y="1316038"/>
            <a:ext cx="8864600" cy="3090862"/>
          </a:xfrm>
          <a:prstGeom prst="rect">
            <a:avLst/>
          </a:prstGeom>
          <a:noFill/>
          <a:ln w="9525">
            <a:noFill/>
            <a:miter lim="800000"/>
            <a:headEnd/>
            <a:tailEnd/>
          </a:ln>
        </p:spPr>
        <p:txBody>
          <a:bodyPr/>
          <a:lstStyle/>
          <a:p>
            <a:pPr marL="1438275" lvl="1" indent="-536575" algn="l">
              <a:buClr>
                <a:srgbClr val="800000"/>
              </a:buClr>
              <a:buFontTx/>
              <a:buBlip>
                <a:blip r:embed="rId2"/>
              </a:buBlip>
            </a:pPr>
            <a:r>
              <a:rPr lang="fr-FR" dirty="0"/>
              <a:t>Rapide</a:t>
            </a:r>
          </a:p>
          <a:p>
            <a:pPr marL="1438275" lvl="1" indent="-536575" algn="l">
              <a:buClr>
                <a:srgbClr val="800000"/>
              </a:buClr>
              <a:buFontTx/>
              <a:buBlip>
                <a:blip r:embed="rId2"/>
              </a:buBlip>
            </a:pPr>
            <a:r>
              <a:rPr lang="fr-FR" dirty="0"/>
              <a:t>Wright</a:t>
            </a:r>
          </a:p>
          <a:p>
            <a:pPr marL="1438275" lvl="1" indent="-536575" algn="l">
              <a:buClr>
                <a:srgbClr val="800000"/>
              </a:buClr>
              <a:buFontTx/>
              <a:buBlip>
                <a:blip r:embed="rId2"/>
              </a:buBlip>
            </a:pPr>
            <a:r>
              <a:rPr lang="fr-FR" dirty="0"/>
              <a:t>C2</a:t>
            </a:r>
          </a:p>
          <a:p>
            <a:pPr marL="1438275" lvl="1" indent="-536575" algn="l">
              <a:buClr>
                <a:srgbClr val="800000"/>
              </a:buClr>
              <a:buFontTx/>
              <a:buBlip>
                <a:blip r:embed="rId2"/>
              </a:buBlip>
            </a:pPr>
            <a:r>
              <a:rPr lang="fr-FR" dirty="0"/>
              <a:t>Points forts et points faibles des </a:t>
            </a:r>
            <a:r>
              <a:rPr lang="fr-FR" dirty="0" err="1"/>
              <a:t>ADLs</a:t>
            </a:r>
            <a:endParaRPr lang="fr-FR" dirty="0"/>
          </a:p>
          <a:p>
            <a:pPr marL="1438275" lvl="1" indent="-536575" algn="l">
              <a:buClr>
                <a:srgbClr val="800000"/>
              </a:buClr>
              <a:buFontTx/>
              <a:buBlip>
                <a:blip r:embed="rId2"/>
              </a:buBlip>
            </a:pPr>
            <a:r>
              <a:rPr lang="fr-FR" dirty="0"/>
              <a:t>Conclusion</a:t>
            </a:r>
            <a:endParaRPr lang="fr-FR" dirty="0">
              <a:hlinkClick r:id="rId3" action="ppaction://hlinkpres?slideindex=1&amp;slidetitle="/>
            </a:endParaRPr>
          </a:p>
        </p:txBody>
      </p:sp>
      <p:sp>
        <p:nvSpPr>
          <p:cNvPr id="171020" name="Rectangle 12"/>
          <p:cNvSpPr>
            <a:spLocks noChangeArrowheads="1"/>
          </p:cNvSpPr>
          <p:nvPr/>
        </p:nvSpPr>
        <p:spPr bwMode="auto">
          <a:xfrm>
            <a:off x="2200275" y="0"/>
            <a:ext cx="6943725" cy="396875"/>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a:solidFill>
                  <a:srgbClr val="F9FBC9"/>
                </a:solidFill>
                <a:latin typeface="Engravers MT" pitchFamily="18" charset="0"/>
              </a:rPr>
              <a:t>Plan dU cours</a:t>
            </a:r>
            <a:endParaRPr lang="en-US" sz="2000" b="1">
              <a:solidFill>
                <a:srgbClr val="F9FBC9"/>
              </a:solidFill>
              <a:latin typeface="Engravers MT" pitchFamily="18" charset="0"/>
            </a:endParaRPr>
          </a:p>
        </p:txBody>
      </p:sp>
      <p:sp>
        <p:nvSpPr>
          <p:cNvPr id="3076" name="Rectangle 14"/>
          <p:cNvSpPr>
            <a:spLocks noChangeArrowheads="1"/>
          </p:cNvSpPr>
          <p:nvPr/>
        </p:nvSpPr>
        <p:spPr bwMode="auto">
          <a:xfrm rot="-5400000">
            <a:off x="-2724150" y="3676650"/>
            <a:ext cx="5905500" cy="457200"/>
          </a:xfrm>
          <a:prstGeom prst="rect">
            <a:avLst/>
          </a:prstGeom>
          <a:solidFill>
            <a:srgbClr val="00A5E0"/>
          </a:solidFill>
          <a:ln w="9525" algn="ctr">
            <a:solidFill>
              <a:srgbClr val="74ABFC"/>
            </a:solidFill>
            <a:miter lim="800000"/>
            <a:headEnd/>
            <a:tailEnd/>
          </a:ln>
        </p:spPr>
        <p:txBody>
          <a:bodyPr anchor="ctr">
            <a:spAutoFit/>
          </a:bodyPr>
          <a:lstStyle/>
          <a:p>
            <a:endParaRPr lang="fr-FR"/>
          </a:p>
        </p:txBody>
      </p:sp>
      <p:sp>
        <p:nvSpPr>
          <p:cNvPr id="3077" name="Text Box 15"/>
          <p:cNvSpPr txBox="1">
            <a:spLocks noChangeArrowheads="1"/>
          </p:cNvSpPr>
          <p:nvPr/>
        </p:nvSpPr>
        <p:spPr bwMode="auto">
          <a:xfrm rot="-5400000">
            <a:off x="-2282031" y="3833019"/>
            <a:ext cx="4959350" cy="366712"/>
          </a:xfrm>
          <a:prstGeom prst="rect">
            <a:avLst/>
          </a:prstGeom>
          <a:noFill/>
          <a:ln w="9525" algn="ctr">
            <a:noFill/>
            <a:miter lim="800000"/>
            <a:headEnd/>
            <a:tailEnd/>
          </a:ln>
        </p:spPr>
        <p:txBody>
          <a:bodyPr wrap="none">
            <a:spAutoFit/>
          </a:bodyPr>
          <a:lstStyle/>
          <a:p>
            <a:pPr rtl="1">
              <a:lnSpc>
                <a:spcPct val="100000"/>
              </a:lnSpc>
              <a:spcBef>
                <a:spcPct val="0"/>
              </a:spcBef>
            </a:pPr>
            <a:r>
              <a:rPr lang="fr-FR" sz="1800" b="1">
                <a:solidFill>
                  <a:schemeClr val="bg2"/>
                </a:solidFill>
                <a:latin typeface="Arial" charset="0"/>
              </a:rPr>
              <a:t>Les langages de description d’architectures</a:t>
            </a:r>
          </a:p>
        </p:txBody>
      </p:sp>
      <p:sp>
        <p:nvSpPr>
          <p:cNvPr id="3078" name="Rectangle 16"/>
          <p:cNvSpPr>
            <a:spLocks noChangeArrowheads="1"/>
          </p:cNvSpPr>
          <p:nvPr/>
        </p:nvSpPr>
        <p:spPr bwMode="auto">
          <a:xfrm rot="5400000">
            <a:off x="-2493168" y="3864768"/>
            <a:ext cx="5943600" cy="42863"/>
          </a:xfrm>
          <a:prstGeom prst="rect">
            <a:avLst/>
          </a:prstGeom>
          <a:gradFill rotWithShape="1">
            <a:gsLst>
              <a:gs pos="0">
                <a:srgbClr val="FFCC66"/>
              </a:gs>
              <a:gs pos="100000">
                <a:srgbClr val="F9FBC9"/>
              </a:gs>
            </a:gsLst>
            <a:lin ang="2700000" scaled="1"/>
          </a:gradFill>
          <a:ln w="9525" algn="ctr">
            <a:noFill/>
            <a:miter lim="800000"/>
            <a:headEnd/>
            <a:tailEnd/>
          </a:ln>
        </p:spPr>
        <p:txBody>
          <a:bodyPr anchor="ctr">
            <a:spAutoFit/>
          </a:bodyPr>
          <a:lstStyle/>
          <a:p>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171020"/>
                                        </p:tgtEl>
                                        <p:attrNameLst>
                                          <p:attrName>style.visibility</p:attrName>
                                        </p:attrNameLst>
                                      </p:cBhvr>
                                      <p:to>
                                        <p:strVal val="visible"/>
                                      </p:to>
                                    </p:set>
                                    <p:anim calcmode="lin" valueType="num">
                                      <p:cBhvr>
                                        <p:cTn id="7" dur="1000" fill="hold"/>
                                        <p:tgtEl>
                                          <p:spTgt spid="171020"/>
                                        </p:tgtEl>
                                        <p:attrNameLst>
                                          <p:attrName>ppt_w</p:attrName>
                                        </p:attrNameLst>
                                      </p:cBhvr>
                                      <p:tavLst>
                                        <p:tav tm="0">
                                          <p:val>
                                            <p:fltVal val="0"/>
                                          </p:val>
                                        </p:tav>
                                        <p:tav tm="100000">
                                          <p:val>
                                            <p:strVal val="#ppt_w"/>
                                          </p:val>
                                        </p:tav>
                                      </p:tavLst>
                                    </p:anim>
                                    <p:anim calcmode="lin" valueType="num">
                                      <p:cBhvr>
                                        <p:cTn id="8" dur="1000" fill="hold"/>
                                        <p:tgtEl>
                                          <p:spTgt spid="171020"/>
                                        </p:tgtEl>
                                        <p:attrNameLst>
                                          <p:attrName>ppt_h</p:attrName>
                                        </p:attrNameLst>
                                      </p:cBhvr>
                                      <p:tavLst>
                                        <p:tav tm="0">
                                          <p:val>
                                            <p:fltVal val="0"/>
                                          </p:val>
                                        </p:tav>
                                        <p:tav tm="100000">
                                          <p:val>
                                            <p:strVal val="#ppt_h"/>
                                          </p:val>
                                        </p:tav>
                                      </p:tavLst>
                                    </p:anim>
                                    <p:anim calcmode="lin" valueType="num">
                                      <p:cBhvr>
                                        <p:cTn id="9" dur="1000" fill="hold"/>
                                        <p:tgtEl>
                                          <p:spTgt spid="17102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71020"/>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47" presetClass="entr" presetSubtype="0" fill="hold" grpId="0" nodeType="clickEffect">
                                  <p:stCondLst>
                                    <p:cond delay="0"/>
                                  </p:stCondLst>
                                  <p:childTnLst>
                                    <p:set>
                                      <p:cBhvr>
                                        <p:cTn id="14" dur="1" fill="hold">
                                          <p:stCondLst>
                                            <p:cond delay="0"/>
                                          </p:stCondLst>
                                        </p:cTn>
                                        <p:tgtEl>
                                          <p:spTgt spid="171013">
                                            <p:txEl>
                                              <p:pRg st="0" end="0"/>
                                            </p:txEl>
                                          </p:spTgt>
                                        </p:tgtEl>
                                        <p:attrNameLst>
                                          <p:attrName>style.visibility</p:attrName>
                                        </p:attrNameLst>
                                      </p:cBhvr>
                                      <p:to>
                                        <p:strVal val="visible"/>
                                      </p:to>
                                    </p:set>
                                    <p:animEffect transition="in" filter="fade">
                                      <p:cBhvr>
                                        <p:cTn id="15" dur="1000"/>
                                        <p:tgtEl>
                                          <p:spTgt spid="171013">
                                            <p:txEl>
                                              <p:pRg st="0" end="0"/>
                                            </p:txEl>
                                          </p:spTgt>
                                        </p:tgtEl>
                                      </p:cBhvr>
                                    </p:animEffect>
                                    <p:anim calcmode="lin" valueType="num">
                                      <p:cBhvr>
                                        <p:cTn id="16" dur="1000" fill="hold"/>
                                        <p:tgtEl>
                                          <p:spTgt spid="171013">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17101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7" presetClass="entr" presetSubtype="0" fill="hold" grpId="0" nodeType="clickEffect">
                                  <p:stCondLst>
                                    <p:cond delay="0"/>
                                  </p:stCondLst>
                                  <p:childTnLst>
                                    <p:set>
                                      <p:cBhvr>
                                        <p:cTn id="21" dur="1" fill="hold">
                                          <p:stCondLst>
                                            <p:cond delay="0"/>
                                          </p:stCondLst>
                                        </p:cTn>
                                        <p:tgtEl>
                                          <p:spTgt spid="171013">
                                            <p:txEl>
                                              <p:pRg st="1" end="1"/>
                                            </p:txEl>
                                          </p:spTgt>
                                        </p:tgtEl>
                                        <p:attrNameLst>
                                          <p:attrName>style.visibility</p:attrName>
                                        </p:attrNameLst>
                                      </p:cBhvr>
                                      <p:to>
                                        <p:strVal val="visible"/>
                                      </p:to>
                                    </p:set>
                                    <p:animEffect transition="in" filter="fade">
                                      <p:cBhvr>
                                        <p:cTn id="22" dur="1000"/>
                                        <p:tgtEl>
                                          <p:spTgt spid="171013">
                                            <p:txEl>
                                              <p:pRg st="1" end="1"/>
                                            </p:txEl>
                                          </p:spTgt>
                                        </p:tgtEl>
                                      </p:cBhvr>
                                    </p:animEffect>
                                    <p:anim calcmode="lin" valueType="num">
                                      <p:cBhvr>
                                        <p:cTn id="23" dur="1000" fill="hold"/>
                                        <p:tgtEl>
                                          <p:spTgt spid="17101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17101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7" presetClass="entr" presetSubtype="0" fill="hold" grpId="0" nodeType="clickEffect">
                                  <p:stCondLst>
                                    <p:cond delay="0"/>
                                  </p:stCondLst>
                                  <p:childTnLst>
                                    <p:set>
                                      <p:cBhvr>
                                        <p:cTn id="28" dur="1" fill="hold">
                                          <p:stCondLst>
                                            <p:cond delay="0"/>
                                          </p:stCondLst>
                                        </p:cTn>
                                        <p:tgtEl>
                                          <p:spTgt spid="171013">
                                            <p:txEl>
                                              <p:pRg st="2" end="2"/>
                                            </p:txEl>
                                          </p:spTgt>
                                        </p:tgtEl>
                                        <p:attrNameLst>
                                          <p:attrName>style.visibility</p:attrName>
                                        </p:attrNameLst>
                                      </p:cBhvr>
                                      <p:to>
                                        <p:strVal val="visible"/>
                                      </p:to>
                                    </p:set>
                                    <p:animEffect transition="in" filter="fade">
                                      <p:cBhvr>
                                        <p:cTn id="29" dur="1000"/>
                                        <p:tgtEl>
                                          <p:spTgt spid="171013">
                                            <p:txEl>
                                              <p:pRg st="2" end="2"/>
                                            </p:txEl>
                                          </p:spTgt>
                                        </p:tgtEl>
                                      </p:cBhvr>
                                    </p:animEffect>
                                    <p:anim calcmode="lin" valueType="num">
                                      <p:cBhvr>
                                        <p:cTn id="30" dur="1000" fill="hold"/>
                                        <p:tgtEl>
                                          <p:spTgt spid="171013">
                                            <p:txEl>
                                              <p:pRg st="2" end="2"/>
                                            </p:txEl>
                                          </p:spTgt>
                                        </p:tgtEl>
                                        <p:attrNameLst>
                                          <p:attrName>ppt_x</p:attrName>
                                        </p:attrNameLst>
                                      </p:cBhvr>
                                      <p:tavLst>
                                        <p:tav tm="0">
                                          <p:val>
                                            <p:strVal val="#ppt_x"/>
                                          </p:val>
                                        </p:tav>
                                        <p:tav tm="100000">
                                          <p:val>
                                            <p:strVal val="#ppt_x"/>
                                          </p:val>
                                        </p:tav>
                                      </p:tavLst>
                                    </p:anim>
                                    <p:anim calcmode="lin" valueType="num">
                                      <p:cBhvr>
                                        <p:cTn id="31" dur="1000" fill="hold"/>
                                        <p:tgtEl>
                                          <p:spTgt spid="17101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7" presetClass="entr" presetSubtype="0" fill="hold" grpId="0" nodeType="clickEffect">
                                  <p:stCondLst>
                                    <p:cond delay="0"/>
                                  </p:stCondLst>
                                  <p:childTnLst>
                                    <p:set>
                                      <p:cBhvr>
                                        <p:cTn id="35" dur="1" fill="hold">
                                          <p:stCondLst>
                                            <p:cond delay="0"/>
                                          </p:stCondLst>
                                        </p:cTn>
                                        <p:tgtEl>
                                          <p:spTgt spid="171013">
                                            <p:txEl>
                                              <p:pRg st="3" end="3"/>
                                            </p:txEl>
                                          </p:spTgt>
                                        </p:tgtEl>
                                        <p:attrNameLst>
                                          <p:attrName>style.visibility</p:attrName>
                                        </p:attrNameLst>
                                      </p:cBhvr>
                                      <p:to>
                                        <p:strVal val="visible"/>
                                      </p:to>
                                    </p:set>
                                    <p:animEffect transition="in" filter="fade">
                                      <p:cBhvr>
                                        <p:cTn id="36" dur="1000"/>
                                        <p:tgtEl>
                                          <p:spTgt spid="171013">
                                            <p:txEl>
                                              <p:pRg st="3" end="3"/>
                                            </p:txEl>
                                          </p:spTgt>
                                        </p:tgtEl>
                                      </p:cBhvr>
                                    </p:animEffect>
                                    <p:anim calcmode="lin" valueType="num">
                                      <p:cBhvr>
                                        <p:cTn id="37" dur="1000" fill="hold"/>
                                        <p:tgtEl>
                                          <p:spTgt spid="171013">
                                            <p:txEl>
                                              <p:pRg st="3" end="3"/>
                                            </p:txEl>
                                          </p:spTgt>
                                        </p:tgtEl>
                                        <p:attrNameLst>
                                          <p:attrName>ppt_x</p:attrName>
                                        </p:attrNameLst>
                                      </p:cBhvr>
                                      <p:tavLst>
                                        <p:tav tm="0">
                                          <p:val>
                                            <p:strVal val="#ppt_x"/>
                                          </p:val>
                                        </p:tav>
                                        <p:tav tm="100000">
                                          <p:val>
                                            <p:strVal val="#ppt_x"/>
                                          </p:val>
                                        </p:tav>
                                      </p:tavLst>
                                    </p:anim>
                                    <p:anim calcmode="lin" valueType="num">
                                      <p:cBhvr>
                                        <p:cTn id="38" dur="1000" fill="hold"/>
                                        <p:tgtEl>
                                          <p:spTgt spid="17101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7" presetClass="entr" presetSubtype="0" fill="hold" grpId="0" nodeType="clickEffect">
                                  <p:stCondLst>
                                    <p:cond delay="0"/>
                                  </p:stCondLst>
                                  <p:childTnLst>
                                    <p:set>
                                      <p:cBhvr>
                                        <p:cTn id="42" dur="1" fill="hold">
                                          <p:stCondLst>
                                            <p:cond delay="0"/>
                                          </p:stCondLst>
                                        </p:cTn>
                                        <p:tgtEl>
                                          <p:spTgt spid="171013">
                                            <p:txEl>
                                              <p:pRg st="4" end="4"/>
                                            </p:txEl>
                                          </p:spTgt>
                                        </p:tgtEl>
                                        <p:attrNameLst>
                                          <p:attrName>style.visibility</p:attrName>
                                        </p:attrNameLst>
                                      </p:cBhvr>
                                      <p:to>
                                        <p:strVal val="visible"/>
                                      </p:to>
                                    </p:set>
                                    <p:animEffect transition="in" filter="fade">
                                      <p:cBhvr>
                                        <p:cTn id="43" dur="1000"/>
                                        <p:tgtEl>
                                          <p:spTgt spid="171013">
                                            <p:txEl>
                                              <p:pRg st="4" end="4"/>
                                            </p:txEl>
                                          </p:spTgt>
                                        </p:tgtEl>
                                      </p:cBhvr>
                                    </p:animEffect>
                                    <p:anim calcmode="lin" valueType="num">
                                      <p:cBhvr>
                                        <p:cTn id="44" dur="1000" fill="hold"/>
                                        <p:tgtEl>
                                          <p:spTgt spid="171013">
                                            <p:txEl>
                                              <p:pRg st="4" end="4"/>
                                            </p:txEl>
                                          </p:spTgt>
                                        </p:tgtEl>
                                        <p:attrNameLst>
                                          <p:attrName>ppt_x</p:attrName>
                                        </p:attrNameLst>
                                      </p:cBhvr>
                                      <p:tavLst>
                                        <p:tav tm="0">
                                          <p:val>
                                            <p:strVal val="#ppt_x"/>
                                          </p:val>
                                        </p:tav>
                                        <p:tav tm="100000">
                                          <p:val>
                                            <p:strVal val="#ppt_x"/>
                                          </p:val>
                                        </p:tav>
                                      </p:tavLst>
                                    </p:anim>
                                    <p:anim calcmode="lin" valueType="num">
                                      <p:cBhvr>
                                        <p:cTn id="45" dur="1000" fill="hold"/>
                                        <p:tgtEl>
                                          <p:spTgt spid="17101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3" grpId="0" build="p" bldLvl="2"/>
      <p:bldP spid="17102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2" name="Rectangle 4"/>
          <p:cNvSpPr>
            <a:spLocks noChangeArrowheads="1"/>
          </p:cNvSpPr>
          <p:nvPr/>
        </p:nvSpPr>
        <p:spPr bwMode="auto">
          <a:xfrm>
            <a:off x="190500" y="1237664"/>
            <a:ext cx="8701088" cy="2123658"/>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 </a:t>
            </a:r>
            <a:r>
              <a:rPr lang="fr-FR" b="1" dirty="0">
                <a:solidFill>
                  <a:srgbClr val="990000"/>
                </a:solidFill>
                <a:latin typeface="Times New Roman" pitchFamily="18" charset="0"/>
                <a:cs typeface="Times New Roman" pitchFamily="18" charset="0"/>
              </a:rPr>
              <a:t>La configuration : </a:t>
            </a:r>
            <a:r>
              <a:rPr lang="fr-FR" b="1" dirty="0">
                <a:solidFill>
                  <a:srgbClr val="000099"/>
                </a:solidFill>
                <a:latin typeface="Times New Roman" pitchFamily="18" charset="0"/>
                <a:cs typeface="Times New Roman" pitchFamily="18" charset="0"/>
              </a:rPr>
              <a:t>Une configuration architecturale C2 décrit la structure d'une application sous la forme d'un graphe de composants logiciels connectés. Le rôle d'une configuration est d'imposer des contraintes de composition compatibles avec le style architectural de C2. Elle permet de déterminer la sémantique globale d'un système à partir des entités le constituant.</a:t>
            </a:r>
          </a:p>
        </p:txBody>
      </p:sp>
      <p:sp>
        <p:nvSpPr>
          <p:cNvPr id="4" name="Rectangle 2"/>
          <p:cNvSpPr>
            <a:spLocks noChangeArrowheads="1"/>
          </p:cNvSpPr>
          <p:nvPr/>
        </p:nvSpPr>
        <p:spPr bwMode="auto">
          <a:xfrm>
            <a:off x="2209800" y="0"/>
            <a:ext cx="6972300" cy="396875"/>
          </a:xfrm>
          <a:prstGeom prst="rect">
            <a:avLst/>
          </a:prstGeom>
          <a:noFill/>
          <a:ln w="9525" algn="ctr">
            <a:noFill/>
            <a:miter lim="800000"/>
            <a:headEnd/>
            <a:tailEnd/>
          </a:ln>
        </p:spPr>
        <p:txBody>
          <a:bodyPr wrap="square" anchor="ctr">
            <a:spAutoFit/>
          </a:bodyPr>
          <a:lstStyle/>
          <a:p>
            <a:pPr rtl="1">
              <a:lnSpc>
                <a:spcPct val="100000"/>
              </a:lnSpc>
              <a:spcBef>
                <a:spcPct val="0"/>
              </a:spcBef>
            </a:pPr>
            <a:r>
              <a:rPr lang="fr-FR" sz="2000" b="1" dirty="0">
                <a:solidFill>
                  <a:srgbClr val="F9FBC9"/>
                </a:solidFill>
                <a:latin typeface="Engravers MT" pitchFamily="18" charset="0"/>
              </a:rPr>
              <a:t>L’ADL C2</a:t>
            </a:r>
            <a:endParaRPr lang="en-US" sz="2000" b="1" dirty="0">
              <a:solidFill>
                <a:srgbClr val="F9FBC9"/>
              </a:solidFill>
              <a:latin typeface="Engravers M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39972"/>
                                        </p:tgtEl>
                                        <p:attrNameLst>
                                          <p:attrName>style.visibility</p:attrName>
                                        </p:attrNameLst>
                                      </p:cBhvr>
                                      <p:to>
                                        <p:strVal val="visible"/>
                                      </p:to>
                                    </p:set>
                                    <p:animEffect transition="in" filter="box(in)">
                                      <p:cBhvr>
                                        <p:cTn id="7" dur="500"/>
                                        <p:tgtEl>
                                          <p:spTgt spid="3399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997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209800" y="0"/>
            <a:ext cx="6972300" cy="396875"/>
          </a:xfrm>
          <a:prstGeom prst="rect">
            <a:avLst/>
          </a:prstGeom>
          <a:noFill/>
          <a:ln w="9525" algn="ctr">
            <a:noFill/>
            <a:miter lim="800000"/>
            <a:headEnd/>
            <a:tailEnd/>
          </a:ln>
        </p:spPr>
        <p:txBody>
          <a:bodyPr wrap="square" anchor="ctr">
            <a:spAutoFit/>
          </a:bodyPr>
          <a:lstStyle/>
          <a:p>
            <a:pPr rtl="1">
              <a:lnSpc>
                <a:spcPct val="100000"/>
              </a:lnSpc>
              <a:spcBef>
                <a:spcPct val="0"/>
              </a:spcBef>
            </a:pPr>
            <a:r>
              <a:rPr lang="fr-FR" sz="2000" b="1" dirty="0">
                <a:solidFill>
                  <a:srgbClr val="F9FBC9"/>
                </a:solidFill>
                <a:latin typeface="Engravers MT" pitchFamily="18" charset="0"/>
              </a:rPr>
              <a:t>L’ADL C2</a:t>
            </a:r>
            <a:endParaRPr lang="en-US" sz="2000" b="1" dirty="0">
              <a:solidFill>
                <a:srgbClr val="F9FBC9"/>
              </a:solidFill>
              <a:latin typeface="Engravers MT" pitchFamily="18" charset="0"/>
            </a:endParaRPr>
          </a:p>
        </p:txBody>
      </p:sp>
      <p:sp>
        <p:nvSpPr>
          <p:cNvPr id="7" name="Rectangle 4"/>
          <p:cNvSpPr>
            <a:spLocks noChangeArrowheads="1"/>
          </p:cNvSpPr>
          <p:nvPr/>
        </p:nvSpPr>
        <p:spPr bwMode="auto">
          <a:xfrm>
            <a:off x="176212" y="1161970"/>
            <a:ext cx="8701088" cy="5170646"/>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990000"/>
                </a:solidFill>
                <a:latin typeface="Times New Roman" pitchFamily="18" charset="0"/>
                <a:cs typeface="Times New Roman" pitchFamily="18" charset="0"/>
              </a:rPr>
              <a:t>Points forts :</a:t>
            </a:r>
          </a:p>
          <a:p>
            <a:pPr algn="just">
              <a:lnSpc>
                <a:spcPct val="100000"/>
              </a:lnSpc>
              <a:spcBef>
                <a:spcPct val="0"/>
              </a:spcBef>
            </a:pPr>
            <a:endParaRPr lang="fr-FR" b="1" dirty="0">
              <a:solidFill>
                <a:srgbClr val="990000"/>
              </a:solidFill>
              <a:latin typeface="Times New Roman" pitchFamily="18" charset="0"/>
              <a:cs typeface="Times New Roman" pitchFamily="18" charset="0"/>
            </a:endParaRPr>
          </a:p>
          <a:p>
            <a:pPr marL="355600" indent="-3556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C2 offre la possibilité de </a:t>
            </a:r>
            <a:r>
              <a:rPr lang="fr-FR" b="1" dirty="0">
                <a:solidFill>
                  <a:srgbClr val="FF0000"/>
                </a:solidFill>
                <a:latin typeface="Times New Roman" pitchFamily="18" charset="0"/>
                <a:cs typeface="Times New Roman" pitchFamily="18" charset="0"/>
              </a:rPr>
              <a:t>description hiérarchique </a:t>
            </a:r>
            <a:r>
              <a:rPr lang="fr-FR" b="1" dirty="0">
                <a:solidFill>
                  <a:srgbClr val="000099"/>
                </a:solidFill>
                <a:latin typeface="Times New Roman" pitchFamily="18" charset="0"/>
                <a:cs typeface="Times New Roman" pitchFamily="18" charset="0"/>
              </a:rPr>
              <a:t>des composants.</a:t>
            </a:r>
          </a:p>
          <a:p>
            <a:pPr marL="355600" indent="-355600" algn="just">
              <a:lnSpc>
                <a:spcPct val="100000"/>
              </a:lnSpc>
              <a:spcBef>
                <a:spcPct val="0"/>
              </a:spcBef>
            </a:pPr>
            <a:r>
              <a:rPr lang="fr-FR" b="1" dirty="0">
                <a:solidFill>
                  <a:srgbClr val="000099"/>
                </a:solidFill>
                <a:latin typeface="Times New Roman" pitchFamily="18" charset="0"/>
                <a:cs typeface="Times New Roman" pitchFamily="18" charset="0"/>
              </a:rPr>
              <a:t> </a:t>
            </a:r>
          </a:p>
          <a:p>
            <a:pPr marL="355600" indent="-3556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C2 offre la spécification de </a:t>
            </a:r>
            <a:r>
              <a:rPr lang="fr-FR" b="1" dirty="0">
                <a:solidFill>
                  <a:srgbClr val="FF0000"/>
                </a:solidFill>
                <a:latin typeface="Times New Roman" pitchFamily="18" charset="0"/>
                <a:cs typeface="Times New Roman" pitchFamily="18" charset="0"/>
              </a:rPr>
              <a:t>l'évolution dynamique </a:t>
            </a:r>
            <a:r>
              <a:rPr lang="fr-FR" b="1" dirty="0">
                <a:solidFill>
                  <a:srgbClr val="000099"/>
                </a:solidFill>
                <a:latin typeface="Times New Roman" pitchFamily="18" charset="0"/>
                <a:cs typeface="Times New Roman" pitchFamily="18" charset="0"/>
              </a:rPr>
              <a:t>la plus complète puisqu'il admet toutes les actions de reconfiguration de base.</a:t>
            </a:r>
          </a:p>
          <a:p>
            <a:pPr marL="355600" indent="-355600" algn="just">
              <a:lnSpc>
                <a:spcPct val="100000"/>
              </a:lnSpc>
              <a:spcBef>
                <a:spcPct val="0"/>
              </a:spcBef>
              <a:buFont typeface="Wingdings" pitchFamily="2" charset="2"/>
              <a:buChar char="ü"/>
            </a:pPr>
            <a:endParaRPr lang="fr-FR" b="1" dirty="0">
              <a:solidFill>
                <a:srgbClr val="000099"/>
              </a:solidFill>
              <a:latin typeface="Times New Roman" pitchFamily="18" charset="0"/>
              <a:cs typeface="Times New Roman" pitchFamily="18" charset="0"/>
            </a:endParaRPr>
          </a:p>
          <a:p>
            <a:pPr marL="355600" indent="-3556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Les interactions sont décrites de façon </a:t>
            </a:r>
            <a:r>
              <a:rPr lang="fr-FR" b="1" dirty="0">
                <a:solidFill>
                  <a:srgbClr val="FF0000"/>
                </a:solidFill>
                <a:latin typeface="Times New Roman" pitchFamily="18" charset="0"/>
                <a:cs typeface="Times New Roman" pitchFamily="18" charset="0"/>
              </a:rPr>
              <a:t>explicite</a:t>
            </a:r>
            <a:r>
              <a:rPr lang="fr-FR" b="1" dirty="0">
                <a:solidFill>
                  <a:srgbClr val="000099"/>
                </a:solidFill>
                <a:latin typeface="Times New Roman" pitchFamily="18" charset="0"/>
                <a:cs typeface="Times New Roman" pitchFamily="18" charset="0"/>
              </a:rPr>
              <a:t>, car C2 offre une définition d’interconnexion syntaxique.</a:t>
            </a:r>
          </a:p>
          <a:p>
            <a:pPr marL="355600" indent="-355600" algn="just">
              <a:lnSpc>
                <a:spcPct val="100000"/>
              </a:lnSpc>
              <a:spcBef>
                <a:spcPct val="0"/>
              </a:spcBef>
              <a:buFont typeface="Wingdings" pitchFamily="2" charset="2"/>
              <a:buChar char="ü"/>
            </a:pPr>
            <a:endParaRPr lang="fr-FR" b="1" dirty="0">
              <a:solidFill>
                <a:srgbClr val="000099"/>
              </a:solidFill>
              <a:latin typeface="Times New Roman" pitchFamily="18" charset="0"/>
              <a:cs typeface="Times New Roman" pitchFamily="18" charset="0"/>
            </a:endParaRPr>
          </a:p>
          <a:p>
            <a:pPr marL="355600" indent="-3556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C2  propose la définition du </a:t>
            </a:r>
            <a:r>
              <a:rPr lang="fr-FR" b="1" dirty="0">
                <a:solidFill>
                  <a:srgbClr val="FF0000"/>
                </a:solidFill>
                <a:latin typeface="Times New Roman" pitchFamily="18" charset="0"/>
                <a:cs typeface="Times New Roman" pitchFamily="18" charset="0"/>
              </a:rPr>
              <a:t>style architectural  </a:t>
            </a:r>
            <a:r>
              <a:rPr lang="fr-FR" b="1" dirty="0">
                <a:solidFill>
                  <a:srgbClr val="000099"/>
                </a:solidFill>
                <a:latin typeface="Times New Roman" pitchFamily="18" charset="0"/>
                <a:cs typeface="Times New Roman" pitchFamily="18" charset="0"/>
              </a:rPr>
              <a:t>C2, ce qui facilite la définition de  modèle d’architecture. </a:t>
            </a:r>
          </a:p>
          <a:p>
            <a:pPr marL="355600" indent="-355600" algn="just">
              <a:lnSpc>
                <a:spcPct val="100000"/>
              </a:lnSpc>
              <a:spcBef>
                <a:spcPct val="0"/>
              </a:spcBef>
              <a:buFont typeface="Wingdings" pitchFamily="2" charset="2"/>
              <a:buChar char="ü"/>
            </a:pPr>
            <a:endParaRPr lang="fr-FR" b="1" dirty="0">
              <a:solidFill>
                <a:srgbClr val="000099"/>
              </a:solidFill>
              <a:latin typeface="Times New Roman" pitchFamily="18" charset="0"/>
              <a:cs typeface="Times New Roman" pitchFamily="18" charset="0"/>
            </a:endParaRPr>
          </a:p>
          <a:p>
            <a:pPr marL="355600" indent="-3556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C2 fournit une </a:t>
            </a:r>
            <a:r>
              <a:rPr lang="fr-FR" b="1" dirty="0">
                <a:solidFill>
                  <a:srgbClr val="FF0000"/>
                </a:solidFill>
                <a:latin typeface="Times New Roman" pitchFamily="18" charset="0"/>
                <a:cs typeface="Times New Roman" pitchFamily="18" charset="0"/>
              </a:rPr>
              <a:t>palette d’outils </a:t>
            </a:r>
            <a:r>
              <a:rPr lang="fr-FR" b="1" dirty="0">
                <a:solidFill>
                  <a:srgbClr val="000099"/>
                </a:solidFill>
                <a:latin typeface="Times New Roman" pitchFamily="18" charset="0"/>
                <a:cs typeface="Times New Roman" pitchFamily="18" charset="0"/>
              </a:rPr>
              <a:t>d’aide à la conception et à la fabrication d’applications.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209800" y="0"/>
            <a:ext cx="6972300" cy="396875"/>
          </a:xfrm>
          <a:prstGeom prst="rect">
            <a:avLst/>
          </a:prstGeom>
          <a:noFill/>
          <a:ln w="9525" algn="ctr">
            <a:noFill/>
            <a:miter lim="800000"/>
            <a:headEnd/>
            <a:tailEnd/>
          </a:ln>
        </p:spPr>
        <p:txBody>
          <a:bodyPr wrap="square" anchor="ctr">
            <a:spAutoFit/>
          </a:bodyPr>
          <a:lstStyle/>
          <a:p>
            <a:pPr rtl="1">
              <a:lnSpc>
                <a:spcPct val="100000"/>
              </a:lnSpc>
              <a:spcBef>
                <a:spcPct val="0"/>
              </a:spcBef>
            </a:pPr>
            <a:r>
              <a:rPr lang="fr-FR" sz="2000" b="1" dirty="0">
                <a:solidFill>
                  <a:srgbClr val="F9FBC9"/>
                </a:solidFill>
                <a:latin typeface="Engravers MT" pitchFamily="18" charset="0"/>
              </a:rPr>
              <a:t>L’ADL C2</a:t>
            </a:r>
            <a:endParaRPr lang="en-US" sz="2000" b="1" dirty="0">
              <a:solidFill>
                <a:srgbClr val="F9FBC9"/>
              </a:solidFill>
              <a:latin typeface="Engravers MT" pitchFamily="18" charset="0"/>
            </a:endParaRPr>
          </a:p>
        </p:txBody>
      </p:sp>
      <p:sp>
        <p:nvSpPr>
          <p:cNvPr id="7" name="Rectangle 4"/>
          <p:cNvSpPr>
            <a:spLocks noChangeArrowheads="1"/>
          </p:cNvSpPr>
          <p:nvPr/>
        </p:nvSpPr>
        <p:spPr bwMode="auto">
          <a:xfrm>
            <a:off x="176212" y="1049585"/>
            <a:ext cx="8701088" cy="5509200"/>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990000"/>
                </a:solidFill>
                <a:latin typeface="Times New Roman" pitchFamily="18" charset="0"/>
                <a:cs typeface="Times New Roman" pitchFamily="18" charset="0"/>
              </a:rPr>
              <a:t>Points faibles :</a:t>
            </a:r>
          </a:p>
          <a:p>
            <a:pPr marL="355600" indent="-3556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La communication entre composants ne peut être structurée qu'en couches superposées où les interactions  (concernant chaque type) sont unidirectionnelles. Ceci exclut, par exemple, la description de deux composants s'envoyant mutuellement des requêtes ou des architectures comprenant des cycles.</a:t>
            </a:r>
          </a:p>
          <a:p>
            <a:pPr marL="355600" indent="-355600" algn="just">
              <a:lnSpc>
                <a:spcPct val="100000"/>
              </a:lnSpc>
              <a:spcBef>
                <a:spcPct val="0"/>
              </a:spcBef>
              <a:buFont typeface="Wingdings" pitchFamily="2" charset="2"/>
              <a:buChar char="ü"/>
            </a:pPr>
            <a:endParaRPr lang="fr-FR" b="1" dirty="0">
              <a:solidFill>
                <a:srgbClr val="000099"/>
              </a:solidFill>
              <a:latin typeface="Times New Roman" pitchFamily="18" charset="0"/>
              <a:cs typeface="Times New Roman" pitchFamily="18" charset="0"/>
            </a:endParaRPr>
          </a:p>
          <a:p>
            <a:pPr marL="355600" indent="-3556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Le fait que les composants soient contraints à exactement un port top et un port </a:t>
            </a:r>
            <a:r>
              <a:rPr lang="fr-FR" b="1" dirty="0" err="1">
                <a:solidFill>
                  <a:srgbClr val="000099"/>
                </a:solidFill>
                <a:latin typeface="Times New Roman" pitchFamily="18" charset="0"/>
                <a:cs typeface="Times New Roman" pitchFamily="18" charset="0"/>
              </a:rPr>
              <a:t>bottom</a:t>
            </a:r>
            <a:r>
              <a:rPr lang="fr-FR" b="1" dirty="0">
                <a:solidFill>
                  <a:srgbClr val="000099"/>
                </a:solidFill>
                <a:latin typeface="Times New Roman" pitchFamily="18" charset="0"/>
                <a:cs typeface="Times New Roman" pitchFamily="18" charset="0"/>
              </a:rPr>
              <a:t> leur interdit d'être connectés à plusieurs connecteurs ce qui, combiné au fait que les composants ne possèdent qu'un port pour chaque direction, établit une restriction supplémentaire pour la communication entre composants.</a:t>
            </a:r>
          </a:p>
          <a:p>
            <a:pPr marL="355600" indent="-355600" algn="just">
              <a:lnSpc>
                <a:spcPct val="100000"/>
              </a:lnSpc>
              <a:spcBef>
                <a:spcPct val="0"/>
              </a:spcBef>
              <a:buFont typeface="Wingdings" pitchFamily="2" charset="2"/>
              <a:buChar char="ü"/>
            </a:pPr>
            <a:endParaRPr lang="fr-FR" b="1" dirty="0">
              <a:solidFill>
                <a:srgbClr val="000099"/>
              </a:solidFill>
              <a:latin typeface="Times New Roman" pitchFamily="18" charset="0"/>
              <a:cs typeface="Times New Roman" pitchFamily="18" charset="0"/>
            </a:endParaRPr>
          </a:p>
          <a:p>
            <a:pPr marL="355600" indent="-3556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Il n’y a pas de moyen de spécifications des propriétés non fonctionnelles comme la qualité de service ou les performances d’une application.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2"/>
          <p:cNvSpPr>
            <a:spLocks noChangeArrowheads="1"/>
          </p:cNvSpPr>
          <p:nvPr/>
        </p:nvSpPr>
        <p:spPr bwMode="auto">
          <a:xfrm>
            <a:off x="2225675" y="-1617"/>
            <a:ext cx="6918325" cy="400110"/>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Points forts des </a:t>
            </a:r>
            <a:r>
              <a:rPr lang="fr-FR" sz="2000" b="1" dirty="0" err="1">
                <a:solidFill>
                  <a:srgbClr val="F9FBC9"/>
                </a:solidFill>
                <a:latin typeface="Engravers MT" pitchFamily="18" charset="0"/>
              </a:rPr>
              <a:t>ADLs</a:t>
            </a:r>
            <a:endParaRPr lang="fr-FR" sz="2000" b="1" dirty="0">
              <a:solidFill>
                <a:srgbClr val="F9FBC9"/>
              </a:solidFill>
              <a:latin typeface="Engravers MT" pitchFamily="18" charset="0"/>
            </a:endParaRPr>
          </a:p>
        </p:txBody>
      </p:sp>
      <p:sp>
        <p:nvSpPr>
          <p:cNvPr id="320516" name="Rectangle 4"/>
          <p:cNvSpPr>
            <a:spLocks noChangeArrowheads="1"/>
          </p:cNvSpPr>
          <p:nvPr/>
        </p:nvSpPr>
        <p:spPr bwMode="auto">
          <a:xfrm>
            <a:off x="0" y="990521"/>
            <a:ext cx="8701088" cy="5170646"/>
          </a:xfrm>
          <a:prstGeom prst="rect">
            <a:avLst/>
          </a:prstGeom>
          <a:noFill/>
          <a:ln w="9525" algn="ctr">
            <a:noFill/>
            <a:miter lim="800000"/>
            <a:headEnd/>
            <a:tailEnd/>
          </a:ln>
        </p:spPr>
        <p:txBody>
          <a:bodyPr anchor="ctr">
            <a:spAutoFit/>
          </a:bodyPr>
          <a:lstStyle/>
          <a:p>
            <a:pPr marL="342900" indent="-342900" algn="just">
              <a:lnSpc>
                <a:spcPct val="100000"/>
              </a:lnSpc>
              <a:spcBef>
                <a:spcPct val="0"/>
              </a:spcBef>
            </a:pPr>
            <a:r>
              <a:rPr lang="fr-FR" b="1" dirty="0">
                <a:solidFill>
                  <a:srgbClr val="D40000"/>
                </a:solidFill>
                <a:latin typeface="Times New Roman" pitchFamily="18" charset="0"/>
                <a:cs typeface="Times New Roman" pitchFamily="18" charset="0"/>
              </a:rPr>
              <a:t>Les points forts des </a:t>
            </a:r>
            <a:r>
              <a:rPr lang="fr-FR" b="1" dirty="0" err="1">
                <a:solidFill>
                  <a:srgbClr val="D40000"/>
                </a:solidFill>
                <a:latin typeface="Times New Roman" pitchFamily="18" charset="0"/>
                <a:cs typeface="Times New Roman" pitchFamily="18" charset="0"/>
              </a:rPr>
              <a:t>ADLs</a:t>
            </a:r>
            <a:r>
              <a:rPr lang="fr-FR" b="1" dirty="0">
                <a:solidFill>
                  <a:srgbClr val="D40000"/>
                </a:solidFill>
                <a:latin typeface="Times New Roman" pitchFamily="18" charset="0"/>
                <a:cs typeface="Times New Roman" pitchFamily="18" charset="0"/>
              </a:rPr>
              <a:t> sont:</a:t>
            </a:r>
          </a:p>
          <a:p>
            <a:pPr marL="342900" indent="-342900" algn="just">
              <a:lnSpc>
                <a:spcPct val="100000"/>
              </a:lnSpc>
              <a:spcBef>
                <a:spcPct val="0"/>
              </a:spcBef>
            </a:pPr>
            <a:endParaRPr lang="fr-FR" b="1" dirty="0">
              <a:solidFill>
                <a:srgbClr val="D40000"/>
              </a:solidFill>
              <a:latin typeface="Times New Roman" pitchFamily="18" charset="0"/>
              <a:cs typeface="Times New Roman" pitchFamily="18" charset="0"/>
            </a:endParaRPr>
          </a:p>
          <a:p>
            <a:pPr marL="342900" indent="-342900" algn="just">
              <a:lnSpc>
                <a:spcPct val="100000"/>
              </a:lnSpc>
              <a:spcBef>
                <a:spcPct val="0"/>
              </a:spcBef>
              <a:buFontTx/>
              <a:buChar char="-"/>
            </a:pPr>
            <a:r>
              <a:rPr lang="fr-FR" b="1" dirty="0">
                <a:solidFill>
                  <a:srgbClr val="000099"/>
                </a:solidFill>
                <a:latin typeface="Times New Roman" pitchFamily="18" charset="0"/>
                <a:cs typeface="Times New Roman" pitchFamily="18" charset="0"/>
              </a:rPr>
              <a:t>La possibilité de description </a:t>
            </a:r>
            <a:r>
              <a:rPr lang="fr-FR" b="1" dirty="0">
                <a:solidFill>
                  <a:srgbClr val="CC0000"/>
                </a:solidFill>
                <a:latin typeface="Times New Roman" pitchFamily="18" charset="0"/>
                <a:cs typeface="Times New Roman" pitchFamily="18" charset="0"/>
              </a:rPr>
              <a:t>hiérarchique</a:t>
            </a:r>
            <a:r>
              <a:rPr lang="fr-FR" b="1" dirty="0">
                <a:solidFill>
                  <a:srgbClr val="000099"/>
                </a:solidFill>
                <a:latin typeface="Times New Roman" pitchFamily="18" charset="0"/>
                <a:cs typeface="Times New Roman" pitchFamily="18" charset="0"/>
              </a:rPr>
              <a:t> des composants. En effet, un ensemble de composants peut être vu comme étant lui-même un composant, ce qui permet une description récursive et facilite la réutilisation.</a:t>
            </a:r>
          </a:p>
          <a:p>
            <a:pPr marL="342900" indent="-342900" algn="just">
              <a:lnSpc>
                <a:spcPct val="100000"/>
              </a:lnSpc>
              <a:spcBef>
                <a:spcPct val="0"/>
              </a:spcBef>
            </a:pPr>
            <a:endParaRPr lang="fr-FR" b="1" dirty="0">
              <a:solidFill>
                <a:srgbClr val="000099"/>
              </a:solidFill>
              <a:latin typeface="Times New Roman" pitchFamily="18" charset="0"/>
              <a:cs typeface="Times New Roman" pitchFamily="18" charset="0"/>
            </a:endParaRPr>
          </a:p>
          <a:p>
            <a:pPr marL="342900" indent="-342900" algn="just">
              <a:lnSpc>
                <a:spcPct val="100000"/>
              </a:lnSpc>
              <a:spcBef>
                <a:spcPct val="0"/>
              </a:spcBef>
              <a:buFontTx/>
              <a:buChar char="-"/>
            </a:pPr>
            <a:r>
              <a:rPr lang="fr-FR" b="1" dirty="0">
                <a:solidFill>
                  <a:srgbClr val="000099"/>
                </a:solidFill>
                <a:latin typeface="Times New Roman" pitchFamily="18" charset="0"/>
                <a:cs typeface="Times New Roman" pitchFamily="18" charset="0"/>
              </a:rPr>
              <a:t>Les interactions sont décrites de façon </a:t>
            </a:r>
            <a:r>
              <a:rPr lang="fr-FR" b="1" dirty="0">
                <a:solidFill>
                  <a:srgbClr val="CC0000"/>
                </a:solidFill>
                <a:latin typeface="Times New Roman" pitchFamily="18" charset="0"/>
                <a:cs typeface="Times New Roman" pitchFamily="18" charset="0"/>
              </a:rPr>
              <a:t>explicite</a:t>
            </a:r>
            <a:r>
              <a:rPr lang="fr-FR" b="1" dirty="0">
                <a:solidFill>
                  <a:srgbClr val="000099"/>
                </a:solidFill>
                <a:latin typeface="Times New Roman" pitchFamily="18" charset="0"/>
                <a:cs typeface="Times New Roman" pitchFamily="18" charset="0"/>
              </a:rPr>
              <a:t>. Tous les </a:t>
            </a:r>
            <a:r>
              <a:rPr lang="fr-FR" b="1" dirty="0" err="1">
                <a:solidFill>
                  <a:srgbClr val="000099"/>
                </a:solidFill>
                <a:latin typeface="Times New Roman" pitchFamily="18" charset="0"/>
                <a:cs typeface="Times New Roman" pitchFamily="18" charset="0"/>
              </a:rPr>
              <a:t>ADLs</a:t>
            </a:r>
            <a:r>
              <a:rPr lang="fr-FR" b="1" dirty="0">
                <a:solidFill>
                  <a:srgbClr val="000099"/>
                </a:solidFill>
                <a:latin typeface="Times New Roman" pitchFamily="18" charset="0"/>
                <a:cs typeface="Times New Roman" pitchFamily="18" charset="0"/>
              </a:rPr>
              <a:t> proposent au moins une définition d’interconnexion syntaxique. Les connecteurs sont vus comme des entités de </a:t>
            </a:r>
            <a:r>
              <a:rPr lang="fr-FR" b="1" dirty="0">
                <a:solidFill>
                  <a:srgbClr val="CC0000"/>
                </a:solidFill>
                <a:latin typeface="Times New Roman" pitchFamily="18" charset="0"/>
                <a:cs typeface="Times New Roman" pitchFamily="18" charset="0"/>
              </a:rPr>
              <a:t>première classe</a:t>
            </a:r>
            <a:r>
              <a:rPr lang="fr-FR" b="1" dirty="0">
                <a:solidFill>
                  <a:srgbClr val="000099"/>
                </a:solidFill>
                <a:latin typeface="Times New Roman" pitchFamily="18" charset="0"/>
                <a:cs typeface="Times New Roman" pitchFamily="18" charset="0"/>
              </a:rPr>
              <a:t>.</a:t>
            </a:r>
          </a:p>
          <a:p>
            <a:pPr marL="342900" indent="-342900" algn="just">
              <a:lnSpc>
                <a:spcPct val="100000"/>
              </a:lnSpc>
              <a:spcBef>
                <a:spcPct val="0"/>
              </a:spcBef>
            </a:pPr>
            <a:endParaRPr lang="fr-FR" b="1" dirty="0">
              <a:solidFill>
                <a:srgbClr val="000099"/>
              </a:solidFill>
              <a:latin typeface="Times New Roman" pitchFamily="18" charset="0"/>
              <a:cs typeface="Times New Roman" pitchFamily="18" charset="0"/>
            </a:endParaRPr>
          </a:p>
          <a:p>
            <a:pPr marL="342900" indent="-342900" algn="just">
              <a:lnSpc>
                <a:spcPct val="100000"/>
              </a:lnSpc>
              <a:spcBef>
                <a:spcPct val="0"/>
              </a:spcBef>
            </a:pPr>
            <a:r>
              <a:rPr lang="fr-FR" b="1" dirty="0">
                <a:solidFill>
                  <a:srgbClr val="000099"/>
                </a:solidFill>
                <a:latin typeface="Times New Roman" pitchFamily="18" charset="0"/>
                <a:cs typeface="Times New Roman" pitchFamily="18" charset="0"/>
              </a:rPr>
              <a:t>- Certains </a:t>
            </a:r>
            <a:r>
              <a:rPr lang="fr-FR" b="1" dirty="0" err="1">
                <a:solidFill>
                  <a:srgbClr val="000099"/>
                </a:solidFill>
                <a:latin typeface="Times New Roman" pitchFamily="18" charset="0"/>
                <a:cs typeface="Times New Roman" pitchFamily="18" charset="0"/>
              </a:rPr>
              <a:t>ADLs</a:t>
            </a:r>
            <a:r>
              <a:rPr lang="fr-FR" b="1" dirty="0">
                <a:solidFill>
                  <a:srgbClr val="000099"/>
                </a:solidFill>
                <a:latin typeface="Times New Roman" pitchFamily="18" charset="0"/>
                <a:cs typeface="Times New Roman" pitchFamily="18" charset="0"/>
              </a:rPr>
              <a:t> proposent la définition de </a:t>
            </a:r>
            <a:r>
              <a:rPr lang="fr-FR" b="1" dirty="0">
                <a:solidFill>
                  <a:srgbClr val="CC0000"/>
                </a:solidFill>
                <a:latin typeface="Times New Roman" pitchFamily="18" charset="0"/>
                <a:cs typeface="Times New Roman" pitchFamily="18" charset="0"/>
              </a:rPr>
              <a:t>style d’architecture</a:t>
            </a:r>
            <a:r>
              <a:rPr lang="fr-FR" b="1" dirty="0">
                <a:solidFill>
                  <a:srgbClr val="000099"/>
                </a:solidFill>
                <a:latin typeface="Times New Roman" pitchFamily="18" charset="0"/>
                <a:cs typeface="Times New Roman" pitchFamily="18" charset="0"/>
              </a:rPr>
              <a:t>. Ces styles facilitent la définition de modèle d’architecture. On peut simplement regretter que ces styles soient souvent très simples et qu’ils ne soient pas accompagnés de conseils d’utilisation.</a:t>
            </a:r>
            <a:endParaRPr lang="ar-DZ" b="1" dirty="0">
              <a:solidFill>
                <a:srgbClr val="000099"/>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320514"/>
                                        </p:tgtEl>
                                        <p:attrNameLst>
                                          <p:attrName>style.visibility</p:attrName>
                                        </p:attrNameLst>
                                      </p:cBhvr>
                                      <p:to>
                                        <p:strVal val="visible"/>
                                      </p:to>
                                    </p:set>
                                    <p:anim calcmode="lin" valueType="num">
                                      <p:cBhvr>
                                        <p:cTn id="7" dur="1000" fill="hold"/>
                                        <p:tgtEl>
                                          <p:spTgt spid="320514"/>
                                        </p:tgtEl>
                                        <p:attrNameLst>
                                          <p:attrName>ppt_w</p:attrName>
                                        </p:attrNameLst>
                                      </p:cBhvr>
                                      <p:tavLst>
                                        <p:tav tm="0">
                                          <p:val>
                                            <p:fltVal val="0"/>
                                          </p:val>
                                        </p:tav>
                                        <p:tav tm="100000">
                                          <p:val>
                                            <p:strVal val="#ppt_w"/>
                                          </p:val>
                                        </p:tav>
                                      </p:tavLst>
                                    </p:anim>
                                    <p:anim calcmode="lin" valueType="num">
                                      <p:cBhvr>
                                        <p:cTn id="8" dur="1000" fill="hold"/>
                                        <p:tgtEl>
                                          <p:spTgt spid="320514"/>
                                        </p:tgtEl>
                                        <p:attrNameLst>
                                          <p:attrName>ppt_h</p:attrName>
                                        </p:attrNameLst>
                                      </p:cBhvr>
                                      <p:tavLst>
                                        <p:tav tm="0">
                                          <p:val>
                                            <p:fltVal val="0"/>
                                          </p:val>
                                        </p:tav>
                                        <p:tav tm="100000">
                                          <p:val>
                                            <p:strVal val="#ppt_h"/>
                                          </p:val>
                                        </p:tav>
                                      </p:tavLst>
                                    </p:anim>
                                    <p:anim calcmode="lin" valueType="num">
                                      <p:cBhvr>
                                        <p:cTn id="9" dur="1000" fill="hold"/>
                                        <p:tgtEl>
                                          <p:spTgt spid="32051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20514"/>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53" presetClass="entr" presetSubtype="0" fill="hold" grpId="0" nodeType="clickEffect">
                                  <p:stCondLst>
                                    <p:cond delay="0"/>
                                  </p:stCondLst>
                                  <p:childTnLst>
                                    <p:set>
                                      <p:cBhvr>
                                        <p:cTn id="14" dur="1" fill="hold">
                                          <p:stCondLst>
                                            <p:cond delay="0"/>
                                          </p:stCondLst>
                                        </p:cTn>
                                        <p:tgtEl>
                                          <p:spTgt spid="320516">
                                            <p:txEl>
                                              <p:pRg st="0" end="0"/>
                                            </p:txEl>
                                          </p:spTgt>
                                        </p:tgtEl>
                                        <p:attrNameLst>
                                          <p:attrName>style.visibility</p:attrName>
                                        </p:attrNameLst>
                                      </p:cBhvr>
                                      <p:to>
                                        <p:strVal val="visible"/>
                                      </p:to>
                                    </p:set>
                                    <p:anim calcmode="lin" valueType="num">
                                      <p:cBhvr>
                                        <p:cTn id="15" dur="500" fill="hold"/>
                                        <p:tgtEl>
                                          <p:spTgt spid="320516">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320516">
                                            <p:txEl>
                                              <p:pRg st="0" end="0"/>
                                            </p:txEl>
                                          </p:spTgt>
                                        </p:tgtEl>
                                        <p:attrNameLst>
                                          <p:attrName>ppt_h</p:attrName>
                                        </p:attrNameLst>
                                      </p:cBhvr>
                                      <p:tavLst>
                                        <p:tav tm="0">
                                          <p:val>
                                            <p:fltVal val="0"/>
                                          </p:val>
                                        </p:tav>
                                        <p:tav tm="100000">
                                          <p:val>
                                            <p:strVal val="#ppt_h"/>
                                          </p:val>
                                        </p:tav>
                                      </p:tavLst>
                                    </p:anim>
                                    <p:animEffect transition="in" filter="fade">
                                      <p:cBhvr>
                                        <p:cTn id="17" dur="500"/>
                                        <p:tgtEl>
                                          <p:spTgt spid="32051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0" fill="hold" grpId="0" nodeType="clickEffect">
                                  <p:stCondLst>
                                    <p:cond delay="0"/>
                                  </p:stCondLst>
                                  <p:childTnLst>
                                    <p:set>
                                      <p:cBhvr>
                                        <p:cTn id="21" dur="1" fill="hold">
                                          <p:stCondLst>
                                            <p:cond delay="0"/>
                                          </p:stCondLst>
                                        </p:cTn>
                                        <p:tgtEl>
                                          <p:spTgt spid="320516">
                                            <p:txEl>
                                              <p:pRg st="2" end="2"/>
                                            </p:txEl>
                                          </p:spTgt>
                                        </p:tgtEl>
                                        <p:attrNameLst>
                                          <p:attrName>style.visibility</p:attrName>
                                        </p:attrNameLst>
                                      </p:cBhvr>
                                      <p:to>
                                        <p:strVal val="visible"/>
                                      </p:to>
                                    </p:set>
                                    <p:anim calcmode="lin" valueType="num">
                                      <p:cBhvr>
                                        <p:cTn id="22" dur="500" fill="hold"/>
                                        <p:tgtEl>
                                          <p:spTgt spid="320516">
                                            <p:txEl>
                                              <p:pRg st="2" end="2"/>
                                            </p:txEl>
                                          </p:spTgt>
                                        </p:tgtEl>
                                        <p:attrNameLst>
                                          <p:attrName>ppt_w</p:attrName>
                                        </p:attrNameLst>
                                      </p:cBhvr>
                                      <p:tavLst>
                                        <p:tav tm="0">
                                          <p:val>
                                            <p:fltVal val="0"/>
                                          </p:val>
                                        </p:tav>
                                        <p:tav tm="100000">
                                          <p:val>
                                            <p:strVal val="#ppt_w"/>
                                          </p:val>
                                        </p:tav>
                                      </p:tavLst>
                                    </p:anim>
                                    <p:anim calcmode="lin" valueType="num">
                                      <p:cBhvr>
                                        <p:cTn id="23" dur="500" fill="hold"/>
                                        <p:tgtEl>
                                          <p:spTgt spid="320516">
                                            <p:txEl>
                                              <p:pRg st="2" end="2"/>
                                            </p:txEl>
                                          </p:spTgt>
                                        </p:tgtEl>
                                        <p:attrNameLst>
                                          <p:attrName>ppt_h</p:attrName>
                                        </p:attrNameLst>
                                      </p:cBhvr>
                                      <p:tavLst>
                                        <p:tav tm="0">
                                          <p:val>
                                            <p:fltVal val="0"/>
                                          </p:val>
                                        </p:tav>
                                        <p:tav tm="100000">
                                          <p:val>
                                            <p:strVal val="#ppt_h"/>
                                          </p:val>
                                        </p:tav>
                                      </p:tavLst>
                                    </p:anim>
                                    <p:animEffect transition="in" filter="fade">
                                      <p:cBhvr>
                                        <p:cTn id="24" dur="500"/>
                                        <p:tgtEl>
                                          <p:spTgt spid="320516">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0" fill="hold" grpId="0" nodeType="clickEffect">
                                  <p:stCondLst>
                                    <p:cond delay="0"/>
                                  </p:stCondLst>
                                  <p:childTnLst>
                                    <p:set>
                                      <p:cBhvr>
                                        <p:cTn id="28" dur="1" fill="hold">
                                          <p:stCondLst>
                                            <p:cond delay="0"/>
                                          </p:stCondLst>
                                        </p:cTn>
                                        <p:tgtEl>
                                          <p:spTgt spid="320516">
                                            <p:txEl>
                                              <p:pRg st="4" end="4"/>
                                            </p:txEl>
                                          </p:spTgt>
                                        </p:tgtEl>
                                        <p:attrNameLst>
                                          <p:attrName>style.visibility</p:attrName>
                                        </p:attrNameLst>
                                      </p:cBhvr>
                                      <p:to>
                                        <p:strVal val="visible"/>
                                      </p:to>
                                    </p:set>
                                    <p:anim calcmode="lin" valueType="num">
                                      <p:cBhvr>
                                        <p:cTn id="29" dur="500" fill="hold"/>
                                        <p:tgtEl>
                                          <p:spTgt spid="320516">
                                            <p:txEl>
                                              <p:pRg st="4" end="4"/>
                                            </p:txEl>
                                          </p:spTgt>
                                        </p:tgtEl>
                                        <p:attrNameLst>
                                          <p:attrName>ppt_w</p:attrName>
                                        </p:attrNameLst>
                                      </p:cBhvr>
                                      <p:tavLst>
                                        <p:tav tm="0">
                                          <p:val>
                                            <p:fltVal val="0"/>
                                          </p:val>
                                        </p:tav>
                                        <p:tav tm="100000">
                                          <p:val>
                                            <p:strVal val="#ppt_w"/>
                                          </p:val>
                                        </p:tav>
                                      </p:tavLst>
                                    </p:anim>
                                    <p:anim calcmode="lin" valueType="num">
                                      <p:cBhvr>
                                        <p:cTn id="30" dur="500" fill="hold"/>
                                        <p:tgtEl>
                                          <p:spTgt spid="320516">
                                            <p:txEl>
                                              <p:pRg st="4" end="4"/>
                                            </p:txEl>
                                          </p:spTgt>
                                        </p:tgtEl>
                                        <p:attrNameLst>
                                          <p:attrName>ppt_h</p:attrName>
                                        </p:attrNameLst>
                                      </p:cBhvr>
                                      <p:tavLst>
                                        <p:tav tm="0">
                                          <p:val>
                                            <p:fltVal val="0"/>
                                          </p:val>
                                        </p:tav>
                                        <p:tav tm="100000">
                                          <p:val>
                                            <p:strVal val="#ppt_h"/>
                                          </p:val>
                                        </p:tav>
                                      </p:tavLst>
                                    </p:anim>
                                    <p:animEffect transition="in" filter="fade">
                                      <p:cBhvr>
                                        <p:cTn id="31" dur="500"/>
                                        <p:tgtEl>
                                          <p:spTgt spid="320516">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0" fill="hold" grpId="0" nodeType="clickEffect">
                                  <p:stCondLst>
                                    <p:cond delay="0"/>
                                  </p:stCondLst>
                                  <p:childTnLst>
                                    <p:set>
                                      <p:cBhvr>
                                        <p:cTn id="35" dur="1" fill="hold">
                                          <p:stCondLst>
                                            <p:cond delay="0"/>
                                          </p:stCondLst>
                                        </p:cTn>
                                        <p:tgtEl>
                                          <p:spTgt spid="320516">
                                            <p:txEl>
                                              <p:pRg st="6" end="6"/>
                                            </p:txEl>
                                          </p:spTgt>
                                        </p:tgtEl>
                                        <p:attrNameLst>
                                          <p:attrName>style.visibility</p:attrName>
                                        </p:attrNameLst>
                                      </p:cBhvr>
                                      <p:to>
                                        <p:strVal val="visible"/>
                                      </p:to>
                                    </p:set>
                                    <p:anim calcmode="lin" valueType="num">
                                      <p:cBhvr>
                                        <p:cTn id="36" dur="500" fill="hold"/>
                                        <p:tgtEl>
                                          <p:spTgt spid="320516">
                                            <p:txEl>
                                              <p:pRg st="6" end="6"/>
                                            </p:txEl>
                                          </p:spTgt>
                                        </p:tgtEl>
                                        <p:attrNameLst>
                                          <p:attrName>ppt_w</p:attrName>
                                        </p:attrNameLst>
                                      </p:cBhvr>
                                      <p:tavLst>
                                        <p:tav tm="0">
                                          <p:val>
                                            <p:fltVal val="0"/>
                                          </p:val>
                                        </p:tav>
                                        <p:tav tm="100000">
                                          <p:val>
                                            <p:strVal val="#ppt_w"/>
                                          </p:val>
                                        </p:tav>
                                      </p:tavLst>
                                    </p:anim>
                                    <p:anim calcmode="lin" valueType="num">
                                      <p:cBhvr>
                                        <p:cTn id="37" dur="500" fill="hold"/>
                                        <p:tgtEl>
                                          <p:spTgt spid="320516">
                                            <p:txEl>
                                              <p:pRg st="6" end="6"/>
                                            </p:txEl>
                                          </p:spTgt>
                                        </p:tgtEl>
                                        <p:attrNameLst>
                                          <p:attrName>ppt_h</p:attrName>
                                        </p:attrNameLst>
                                      </p:cBhvr>
                                      <p:tavLst>
                                        <p:tav tm="0">
                                          <p:val>
                                            <p:fltVal val="0"/>
                                          </p:val>
                                        </p:tav>
                                        <p:tav tm="100000">
                                          <p:val>
                                            <p:strVal val="#ppt_h"/>
                                          </p:val>
                                        </p:tav>
                                      </p:tavLst>
                                    </p:anim>
                                    <p:animEffect transition="in" filter="fade">
                                      <p:cBhvr>
                                        <p:cTn id="38" dur="500"/>
                                        <p:tgtEl>
                                          <p:spTgt spid="32051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0514" grpId="0"/>
      <p:bldP spid="320516"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80" name="Rectangle 4"/>
          <p:cNvSpPr>
            <a:spLocks noChangeArrowheads="1"/>
          </p:cNvSpPr>
          <p:nvPr/>
        </p:nvSpPr>
        <p:spPr bwMode="auto">
          <a:xfrm>
            <a:off x="0" y="1397417"/>
            <a:ext cx="8701088" cy="1785104"/>
          </a:xfrm>
          <a:prstGeom prst="rect">
            <a:avLst/>
          </a:prstGeom>
          <a:noFill/>
          <a:ln w="9525" algn="ctr">
            <a:noFill/>
            <a:miter lim="800000"/>
            <a:headEnd/>
            <a:tailEnd/>
          </a:ln>
        </p:spPr>
        <p:txBody>
          <a:bodyPr anchor="ctr">
            <a:spAutoFit/>
          </a:bodyPr>
          <a:lstStyle/>
          <a:p>
            <a:pPr marL="342900" indent="-342900" algn="just">
              <a:lnSpc>
                <a:spcPct val="100000"/>
              </a:lnSpc>
              <a:spcBef>
                <a:spcPct val="0"/>
              </a:spcBef>
            </a:pPr>
            <a:r>
              <a:rPr lang="fr-FR" b="1" dirty="0">
                <a:solidFill>
                  <a:srgbClr val="000099"/>
                </a:solidFill>
                <a:latin typeface="Times New Roman" pitchFamily="18" charset="0"/>
                <a:cs typeface="Times New Roman" pitchFamily="18" charset="0"/>
              </a:rPr>
              <a:t>- Certains environnements associés aux </a:t>
            </a:r>
            <a:r>
              <a:rPr lang="fr-FR" b="1" dirty="0" err="1">
                <a:solidFill>
                  <a:srgbClr val="000099"/>
                </a:solidFill>
                <a:latin typeface="Times New Roman" pitchFamily="18" charset="0"/>
                <a:cs typeface="Times New Roman" pitchFamily="18" charset="0"/>
              </a:rPr>
              <a:t>ADLs</a:t>
            </a:r>
            <a:r>
              <a:rPr lang="fr-FR" b="1" dirty="0">
                <a:solidFill>
                  <a:srgbClr val="000099"/>
                </a:solidFill>
                <a:latin typeface="Times New Roman" pitchFamily="18" charset="0"/>
                <a:cs typeface="Times New Roman" pitchFamily="18" charset="0"/>
              </a:rPr>
              <a:t> sont très </a:t>
            </a:r>
            <a:r>
              <a:rPr lang="fr-FR" b="1" dirty="0">
                <a:solidFill>
                  <a:srgbClr val="CC0000"/>
                </a:solidFill>
                <a:latin typeface="Times New Roman" pitchFamily="18" charset="0"/>
                <a:cs typeface="Times New Roman" pitchFamily="18" charset="0"/>
              </a:rPr>
              <a:t>complets</a:t>
            </a:r>
            <a:r>
              <a:rPr lang="fr-FR" b="1" dirty="0">
                <a:solidFill>
                  <a:srgbClr val="000099"/>
                </a:solidFill>
                <a:latin typeface="Times New Roman" pitchFamily="18" charset="0"/>
                <a:cs typeface="Times New Roman" pitchFamily="18" charset="0"/>
              </a:rPr>
              <a:t>. Ils proposent des outils de conception, générateur de code, mécanisme pour intégrer des composants existants (sources, exécutable). Ces outils sont autant d’aide au passage du modèle abstrait d’assemblage vers les implantations.</a:t>
            </a:r>
            <a:endParaRPr lang="ar-DZ" b="1" dirty="0">
              <a:solidFill>
                <a:srgbClr val="000099"/>
              </a:solidFill>
              <a:latin typeface="Times New Roman" pitchFamily="18" charset="0"/>
              <a:cs typeface="Times New Roman" pitchFamily="18" charset="0"/>
            </a:endParaRPr>
          </a:p>
        </p:txBody>
      </p:sp>
      <p:sp>
        <p:nvSpPr>
          <p:cNvPr id="5" name="Rectangle 2"/>
          <p:cNvSpPr>
            <a:spLocks noChangeArrowheads="1"/>
          </p:cNvSpPr>
          <p:nvPr/>
        </p:nvSpPr>
        <p:spPr bwMode="auto">
          <a:xfrm>
            <a:off x="2225675" y="-1617"/>
            <a:ext cx="6918325" cy="400110"/>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Points forts des </a:t>
            </a:r>
            <a:r>
              <a:rPr lang="fr-FR" sz="2000" b="1" dirty="0" err="1">
                <a:solidFill>
                  <a:srgbClr val="F9FBC9"/>
                </a:solidFill>
                <a:latin typeface="Engravers MT" pitchFamily="18" charset="0"/>
              </a:rPr>
              <a:t>ADLs</a:t>
            </a:r>
            <a:endParaRPr lang="fr-FR" sz="2000" b="1" dirty="0">
              <a:solidFill>
                <a:srgbClr val="F9FBC9"/>
              </a:solidFill>
              <a:latin typeface="Engravers M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31780">
                                            <p:txEl>
                                              <p:pRg st="0" end="0"/>
                                            </p:txEl>
                                          </p:spTgt>
                                        </p:tgtEl>
                                        <p:attrNameLst>
                                          <p:attrName>style.visibility</p:attrName>
                                        </p:attrNameLst>
                                      </p:cBhvr>
                                      <p:to>
                                        <p:strVal val="visible"/>
                                      </p:to>
                                    </p:set>
                                    <p:anim calcmode="lin" valueType="num">
                                      <p:cBhvr>
                                        <p:cTn id="7" dur="500" fill="hold"/>
                                        <p:tgtEl>
                                          <p:spTgt spid="33178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3178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3178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1780"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40" name="Rectangle 4"/>
          <p:cNvSpPr>
            <a:spLocks noChangeArrowheads="1"/>
          </p:cNvSpPr>
          <p:nvPr/>
        </p:nvSpPr>
        <p:spPr bwMode="auto">
          <a:xfrm>
            <a:off x="0" y="960359"/>
            <a:ext cx="8701088" cy="5170646"/>
          </a:xfrm>
          <a:prstGeom prst="rect">
            <a:avLst/>
          </a:prstGeom>
          <a:noFill/>
          <a:ln w="9525" algn="ctr">
            <a:noFill/>
            <a:miter lim="800000"/>
            <a:headEnd/>
            <a:tailEnd/>
          </a:ln>
        </p:spPr>
        <p:txBody>
          <a:bodyPr anchor="ctr">
            <a:spAutoFit/>
          </a:bodyPr>
          <a:lstStyle/>
          <a:p>
            <a:pPr marL="342900" indent="-342900" algn="just">
              <a:lnSpc>
                <a:spcPct val="100000"/>
              </a:lnSpc>
              <a:spcBef>
                <a:spcPct val="0"/>
              </a:spcBef>
            </a:pPr>
            <a:r>
              <a:rPr lang="fr-FR" b="1" dirty="0">
                <a:solidFill>
                  <a:srgbClr val="D40000"/>
                </a:solidFill>
                <a:latin typeface="Times New Roman" pitchFamily="18" charset="0"/>
                <a:cs typeface="Times New Roman" pitchFamily="18" charset="0"/>
              </a:rPr>
              <a:t>Les points faibles des </a:t>
            </a:r>
            <a:r>
              <a:rPr lang="fr-FR" b="1" dirty="0" err="1">
                <a:solidFill>
                  <a:srgbClr val="D40000"/>
                </a:solidFill>
                <a:latin typeface="Times New Roman" pitchFamily="18" charset="0"/>
                <a:cs typeface="Times New Roman" pitchFamily="18" charset="0"/>
              </a:rPr>
              <a:t>ADLs</a:t>
            </a:r>
            <a:r>
              <a:rPr lang="fr-FR" b="1" dirty="0">
                <a:solidFill>
                  <a:srgbClr val="D40000"/>
                </a:solidFill>
                <a:latin typeface="Times New Roman" pitchFamily="18" charset="0"/>
                <a:cs typeface="Times New Roman" pitchFamily="18" charset="0"/>
              </a:rPr>
              <a:t> sont:</a:t>
            </a:r>
          </a:p>
          <a:p>
            <a:pPr marL="342900" indent="-342900" algn="just">
              <a:lnSpc>
                <a:spcPct val="100000"/>
              </a:lnSpc>
              <a:spcBef>
                <a:spcPct val="0"/>
              </a:spcBef>
            </a:pPr>
            <a:endParaRPr lang="fr-FR" b="1" dirty="0">
              <a:solidFill>
                <a:srgbClr val="D40000"/>
              </a:solidFill>
              <a:latin typeface="Times New Roman" pitchFamily="18" charset="0"/>
              <a:cs typeface="Times New Roman" pitchFamily="18" charset="0"/>
            </a:endParaRPr>
          </a:p>
          <a:p>
            <a:pPr marL="342900" indent="-342900" algn="just">
              <a:lnSpc>
                <a:spcPct val="100000"/>
              </a:lnSpc>
              <a:spcBef>
                <a:spcPct val="0"/>
              </a:spcBef>
              <a:buFontTx/>
              <a:buChar char="-"/>
            </a:pPr>
            <a:r>
              <a:rPr lang="fr-FR" b="1" dirty="0">
                <a:solidFill>
                  <a:srgbClr val="000099"/>
                </a:solidFill>
                <a:latin typeface="Times New Roman" pitchFamily="18" charset="0"/>
                <a:cs typeface="Times New Roman" pitchFamily="18" charset="0"/>
              </a:rPr>
              <a:t>L’approche proposée par la plupart des </a:t>
            </a:r>
            <a:r>
              <a:rPr lang="fr-FR" b="1" dirty="0" err="1">
                <a:solidFill>
                  <a:srgbClr val="000099"/>
                </a:solidFill>
                <a:latin typeface="Times New Roman" pitchFamily="18" charset="0"/>
                <a:cs typeface="Times New Roman" pitchFamily="18" charset="0"/>
              </a:rPr>
              <a:t>ADLs</a:t>
            </a:r>
            <a:r>
              <a:rPr lang="fr-FR" b="1" dirty="0">
                <a:solidFill>
                  <a:srgbClr val="000099"/>
                </a:solidFill>
                <a:latin typeface="Times New Roman" pitchFamily="18" charset="0"/>
                <a:cs typeface="Times New Roman" pitchFamily="18" charset="0"/>
              </a:rPr>
              <a:t> est plutôt structurelle, c’est-à-dire statique. La </a:t>
            </a:r>
            <a:r>
              <a:rPr lang="fr-FR" b="1" dirty="0" err="1">
                <a:solidFill>
                  <a:srgbClr val="CC0000"/>
                </a:solidFill>
                <a:latin typeface="Times New Roman" pitchFamily="18" charset="0"/>
                <a:cs typeface="Times New Roman" pitchFamily="18" charset="0"/>
              </a:rPr>
              <a:t>dynamicité</a:t>
            </a:r>
            <a:r>
              <a:rPr lang="fr-FR" b="1" dirty="0">
                <a:solidFill>
                  <a:srgbClr val="000099"/>
                </a:solidFill>
                <a:latin typeface="Times New Roman" pitchFamily="18" charset="0"/>
                <a:cs typeface="Times New Roman" pitchFamily="18" charset="0"/>
              </a:rPr>
              <a:t>, la description du comportement individuels des composants, ou encore du comportement global de l’application ne sont pas ou peu exprimées.</a:t>
            </a:r>
          </a:p>
          <a:p>
            <a:pPr marL="342900" indent="-342900" algn="just">
              <a:lnSpc>
                <a:spcPct val="100000"/>
              </a:lnSpc>
              <a:spcBef>
                <a:spcPct val="0"/>
              </a:spcBef>
            </a:pPr>
            <a:endParaRPr lang="fr-FR" b="1" dirty="0">
              <a:solidFill>
                <a:srgbClr val="000099"/>
              </a:solidFill>
              <a:latin typeface="Times New Roman" pitchFamily="18" charset="0"/>
              <a:cs typeface="Times New Roman" pitchFamily="18" charset="0"/>
            </a:endParaRPr>
          </a:p>
          <a:p>
            <a:pPr marL="342900" indent="-342900" algn="just">
              <a:lnSpc>
                <a:spcPct val="100000"/>
              </a:lnSpc>
              <a:spcBef>
                <a:spcPct val="0"/>
              </a:spcBef>
              <a:buFontTx/>
              <a:buChar char="-"/>
            </a:pPr>
            <a:r>
              <a:rPr lang="fr-FR" b="1" dirty="0">
                <a:solidFill>
                  <a:srgbClr val="000099"/>
                </a:solidFill>
                <a:latin typeface="Times New Roman" pitchFamily="18" charset="0"/>
                <a:cs typeface="Times New Roman" pitchFamily="18" charset="0"/>
              </a:rPr>
              <a:t>Les propriétés </a:t>
            </a:r>
            <a:r>
              <a:rPr lang="fr-FR" b="1" dirty="0">
                <a:solidFill>
                  <a:srgbClr val="CC0000"/>
                </a:solidFill>
                <a:latin typeface="Times New Roman" pitchFamily="18" charset="0"/>
                <a:cs typeface="Times New Roman" pitchFamily="18" charset="0"/>
              </a:rPr>
              <a:t>non-fonctionnelles</a:t>
            </a:r>
            <a:r>
              <a:rPr lang="fr-FR" b="1" dirty="0">
                <a:solidFill>
                  <a:srgbClr val="000099"/>
                </a:solidFill>
                <a:latin typeface="Times New Roman" pitchFamily="18" charset="0"/>
                <a:cs typeface="Times New Roman" pitchFamily="18" charset="0"/>
              </a:rPr>
              <a:t> ne sont pas toujours prises en compte. Il est en effet intéressant de s’intéresser aux environnements sur lesquels les composants devront s’exécuter, pour proposer des moyens d’adaptation.</a:t>
            </a:r>
          </a:p>
          <a:p>
            <a:pPr marL="342900" indent="-342900" algn="just">
              <a:lnSpc>
                <a:spcPct val="100000"/>
              </a:lnSpc>
              <a:spcBef>
                <a:spcPct val="0"/>
              </a:spcBef>
            </a:pPr>
            <a:endParaRPr lang="ar-DZ" b="1" dirty="0">
              <a:solidFill>
                <a:srgbClr val="000099"/>
              </a:solidFill>
              <a:latin typeface="Times New Roman" pitchFamily="18" charset="0"/>
              <a:cs typeface="Times New Roman" pitchFamily="18" charset="0"/>
            </a:endParaRPr>
          </a:p>
          <a:p>
            <a:pPr marL="342900" indent="-342900" algn="just">
              <a:lnSpc>
                <a:spcPct val="100000"/>
              </a:lnSpc>
              <a:spcBef>
                <a:spcPct val="0"/>
              </a:spcBef>
            </a:pPr>
            <a:r>
              <a:rPr lang="fr-FR" b="1" dirty="0">
                <a:solidFill>
                  <a:srgbClr val="000099"/>
                </a:solidFill>
                <a:latin typeface="Times New Roman" pitchFamily="18" charset="0"/>
                <a:cs typeface="Times New Roman" pitchFamily="18" charset="0"/>
              </a:rPr>
              <a:t>-  Aucun ADL ne propose de démarche associée </a:t>
            </a:r>
            <a:r>
              <a:rPr lang="fr-FR" b="1" dirty="0">
                <a:solidFill>
                  <a:srgbClr val="CC0000"/>
                </a:solidFill>
                <a:latin typeface="Times New Roman" pitchFamily="18" charset="0"/>
                <a:cs typeface="Times New Roman" pitchFamily="18" charset="0"/>
              </a:rPr>
              <a:t>complète</a:t>
            </a:r>
            <a:r>
              <a:rPr lang="fr-FR" b="1" dirty="0">
                <a:solidFill>
                  <a:srgbClr val="000099"/>
                </a:solidFill>
                <a:latin typeface="Times New Roman" pitchFamily="18" charset="0"/>
                <a:cs typeface="Times New Roman" pitchFamily="18" charset="0"/>
              </a:rPr>
              <a:t>. Le langage et son utilisation reste bien souvent à la discrétion de l’architecte et des concepteurs.</a:t>
            </a:r>
            <a:endParaRPr lang="ar-DZ" b="1" dirty="0">
              <a:solidFill>
                <a:srgbClr val="000099"/>
              </a:solidFill>
              <a:latin typeface="Times New Roman" pitchFamily="18" charset="0"/>
              <a:cs typeface="Times New Roman" pitchFamily="18" charset="0"/>
            </a:endParaRPr>
          </a:p>
        </p:txBody>
      </p:sp>
      <p:sp>
        <p:nvSpPr>
          <p:cNvPr id="5" name="Rectangle 2"/>
          <p:cNvSpPr>
            <a:spLocks noChangeArrowheads="1"/>
          </p:cNvSpPr>
          <p:nvPr/>
        </p:nvSpPr>
        <p:spPr bwMode="auto">
          <a:xfrm>
            <a:off x="2225675" y="-1617"/>
            <a:ext cx="6918325" cy="400110"/>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Points faibles des </a:t>
            </a:r>
            <a:r>
              <a:rPr lang="fr-FR" sz="2000" b="1" dirty="0" err="1">
                <a:solidFill>
                  <a:srgbClr val="F9FBC9"/>
                </a:solidFill>
                <a:latin typeface="Engravers MT" pitchFamily="18" charset="0"/>
              </a:rPr>
              <a:t>ADLs</a:t>
            </a:r>
            <a:endParaRPr lang="fr-FR" sz="2000" b="1" dirty="0">
              <a:solidFill>
                <a:srgbClr val="F9FBC9"/>
              </a:solidFill>
              <a:latin typeface="Engravers M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53" presetClass="entr" presetSubtype="0" fill="hold" grpId="0" nodeType="clickEffect">
                                  <p:stCondLst>
                                    <p:cond delay="0"/>
                                  </p:stCondLst>
                                  <p:childTnLst>
                                    <p:set>
                                      <p:cBhvr>
                                        <p:cTn id="14" dur="1" fill="hold">
                                          <p:stCondLst>
                                            <p:cond delay="0"/>
                                          </p:stCondLst>
                                        </p:cTn>
                                        <p:tgtEl>
                                          <p:spTgt spid="321540">
                                            <p:txEl>
                                              <p:pRg st="0" end="0"/>
                                            </p:txEl>
                                          </p:spTgt>
                                        </p:tgtEl>
                                        <p:attrNameLst>
                                          <p:attrName>style.visibility</p:attrName>
                                        </p:attrNameLst>
                                      </p:cBhvr>
                                      <p:to>
                                        <p:strVal val="visible"/>
                                      </p:to>
                                    </p:set>
                                    <p:anim calcmode="lin" valueType="num">
                                      <p:cBhvr>
                                        <p:cTn id="15" dur="500" fill="hold"/>
                                        <p:tgtEl>
                                          <p:spTgt spid="321540">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321540">
                                            <p:txEl>
                                              <p:pRg st="0" end="0"/>
                                            </p:txEl>
                                          </p:spTgt>
                                        </p:tgtEl>
                                        <p:attrNameLst>
                                          <p:attrName>ppt_h</p:attrName>
                                        </p:attrNameLst>
                                      </p:cBhvr>
                                      <p:tavLst>
                                        <p:tav tm="0">
                                          <p:val>
                                            <p:fltVal val="0"/>
                                          </p:val>
                                        </p:tav>
                                        <p:tav tm="100000">
                                          <p:val>
                                            <p:strVal val="#ppt_h"/>
                                          </p:val>
                                        </p:tav>
                                      </p:tavLst>
                                    </p:anim>
                                    <p:animEffect transition="in" filter="fade">
                                      <p:cBhvr>
                                        <p:cTn id="17" dur="500"/>
                                        <p:tgtEl>
                                          <p:spTgt spid="321540">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0" fill="hold" grpId="0" nodeType="clickEffect">
                                  <p:stCondLst>
                                    <p:cond delay="0"/>
                                  </p:stCondLst>
                                  <p:childTnLst>
                                    <p:set>
                                      <p:cBhvr>
                                        <p:cTn id="21" dur="1" fill="hold">
                                          <p:stCondLst>
                                            <p:cond delay="0"/>
                                          </p:stCondLst>
                                        </p:cTn>
                                        <p:tgtEl>
                                          <p:spTgt spid="321540">
                                            <p:txEl>
                                              <p:pRg st="2" end="2"/>
                                            </p:txEl>
                                          </p:spTgt>
                                        </p:tgtEl>
                                        <p:attrNameLst>
                                          <p:attrName>style.visibility</p:attrName>
                                        </p:attrNameLst>
                                      </p:cBhvr>
                                      <p:to>
                                        <p:strVal val="visible"/>
                                      </p:to>
                                    </p:set>
                                    <p:anim calcmode="lin" valueType="num">
                                      <p:cBhvr>
                                        <p:cTn id="22" dur="500" fill="hold"/>
                                        <p:tgtEl>
                                          <p:spTgt spid="321540">
                                            <p:txEl>
                                              <p:pRg st="2" end="2"/>
                                            </p:txEl>
                                          </p:spTgt>
                                        </p:tgtEl>
                                        <p:attrNameLst>
                                          <p:attrName>ppt_w</p:attrName>
                                        </p:attrNameLst>
                                      </p:cBhvr>
                                      <p:tavLst>
                                        <p:tav tm="0">
                                          <p:val>
                                            <p:fltVal val="0"/>
                                          </p:val>
                                        </p:tav>
                                        <p:tav tm="100000">
                                          <p:val>
                                            <p:strVal val="#ppt_w"/>
                                          </p:val>
                                        </p:tav>
                                      </p:tavLst>
                                    </p:anim>
                                    <p:anim calcmode="lin" valueType="num">
                                      <p:cBhvr>
                                        <p:cTn id="23" dur="500" fill="hold"/>
                                        <p:tgtEl>
                                          <p:spTgt spid="321540">
                                            <p:txEl>
                                              <p:pRg st="2" end="2"/>
                                            </p:txEl>
                                          </p:spTgt>
                                        </p:tgtEl>
                                        <p:attrNameLst>
                                          <p:attrName>ppt_h</p:attrName>
                                        </p:attrNameLst>
                                      </p:cBhvr>
                                      <p:tavLst>
                                        <p:tav tm="0">
                                          <p:val>
                                            <p:fltVal val="0"/>
                                          </p:val>
                                        </p:tav>
                                        <p:tav tm="100000">
                                          <p:val>
                                            <p:strVal val="#ppt_h"/>
                                          </p:val>
                                        </p:tav>
                                      </p:tavLst>
                                    </p:anim>
                                    <p:animEffect transition="in" filter="fade">
                                      <p:cBhvr>
                                        <p:cTn id="24" dur="500"/>
                                        <p:tgtEl>
                                          <p:spTgt spid="321540">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0" fill="hold" grpId="0" nodeType="clickEffect">
                                  <p:stCondLst>
                                    <p:cond delay="0"/>
                                  </p:stCondLst>
                                  <p:childTnLst>
                                    <p:set>
                                      <p:cBhvr>
                                        <p:cTn id="28" dur="1" fill="hold">
                                          <p:stCondLst>
                                            <p:cond delay="0"/>
                                          </p:stCondLst>
                                        </p:cTn>
                                        <p:tgtEl>
                                          <p:spTgt spid="321540">
                                            <p:txEl>
                                              <p:pRg st="4" end="4"/>
                                            </p:txEl>
                                          </p:spTgt>
                                        </p:tgtEl>
                                        <p:attrNameLst>
                                          <p:attrName>style.visibility</p:attrName>
                                        </p:attrNameLst>
                                      </p:cBhvr>
                                      <p:to>
                                        <p:strVal val="visible"/>
                                      </p:to>
                                    </p:set>
                                    <p:anim calcmode="lin" valueType="num">
                                      <p:cBhvr>
                                        <p:cTn id="29" dur="500" fill="hold"/>
                                        <p:tgtEl>
                                          <p:spTgt spid="321540">
                                            <p:txEl>
                                              <p:pRg st="4" end="4"/>
                                            </p:txEl>
                                          </p:spTgt>
                                        </p:tgtEl>
                                        <p:attrNameLst>
                                          <p:attrName>ppt_w</p:attrName>
                                        </p:attrNameLst>
                                      </p:cBhvr>
                                      <p:tavLst>
                                        <p:tav tm="0">
                                          <p:val>
                                            <p:fltVal val="0"/>
                                          </p:val>
                                        </p:tav>
                                        <p:tav tm="100000">
                                          <p:val>
                                            <p:strVal val="#ppt_w"/>
                                          </p:val>
                                        </p:tav>
                                      </p:tavLst>
                                    </p:anim>
                                    <p:anim calcmode="lin" valueType="num">
                                      <p:cBhvr>
                                        <p:cTn id="30" dur="500" fill="hold"/>
                                        <p:tgtEl>
                                          <p:spTgt spid="321540">
                                            <p:txEl>
                                              <p:pRg st="4" end="4"/>
                                            </p:txEl>
                                          </p:spTgt>
                                        </p:tgtEl>
                                        <p:attrNameLst>
                                          <p:attrName>ppt_h</p:attrName>
                                        </p:attrNameLst>
                                      </p:cBhvr>
                                      <p:tavLst>
                                        <p:tav tm="0">
                                          <p:val>
                                            <p:fltVal val="0"/>
                                          </p:val>
                                        </p:tav>
                                        <p:tav tm="100000">
                                          <p:val>
                                            <p:strVal val="#ppt_h"/>
                                          </p:val>
                                        </p:tav>
                                      </p:tavLst>
                                    </p:anim>
                                    <p:animEffect transition="in" filter="fade">
                                      <p:cBhvr>
                                        <p:cTn id="31" dur="500"/>
                                        <p:tgtEl>
                                          <p:spTgt spid="321540">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0" fill="hold" grpId="0" nodeType="clickEffect">
                                  <p:stCondLst>
                                    <p:cond delay="0"/>
                                  </p:stCondLst>
                                  <p:childTnLst>
                                    <p:set>
                                      <p:cBhvr>
                                        <p:cTn id="35" dur="1" fill="hold">
                                          <p:stCondLst>
                                            <p:cond delay="0"/>
                                          </p:stCondLst>
                                        </p:cTn>
                                        <p:tgtEl>
                                          <p:spTgt spid="321540">
                                            <p:txEl>
                                              <p:pRg st="6" end="6"/>
                                            </p:txEl>
                                          </p:spTgt>
                                        </p:tgtEl>
                                        <p:attrNameLst>
                                          <p:attrName>style.visibility</p:attrName>
                                        </p:attrNameLst>
                                      </p:cBhvr>
                                      <p:to>
                                        <p:strVal val="visible"/>
                                      </p:to>
                                    </p:set>
                                    <p:anim calcmode="lin" valueType="num">
                                      <p:cBhvr>
                                        <p:cTn id="36" dur="500" fill="hold"/>
                                        <p:tgtEl>
                                          <p:spTgt spid="321540">
                                            <p:txEl>
                                              <p:pRg st="6" end="6"/>
                                            </p:txEl>
                                          </p:spTgt>
                                        </p:tgtEl>
                                        <p:attrNameLst>
                                          <p:attrName>ppt_w</p:attrName>
                                        </p:attrNameLst>
                                      </p:cBhvr>
                                      <p:tavLst>
                                        <p:tav tm="0">
                                          <p:val>
                                            <p:fltVal val="0"/>
                                          </p:val>
                                        </p:tav>
                                        <p:tav tm="100000">
                                          <p:val>
                                            <p:strVal val="#ppt_w"/>
                                          </p:val>
                                        </p:tav>
                                      </p:tavLst>
                                    </p:anim>
                                    <p:anim calcmode="lin" valueType="num">
                                      <p:cBhvr>
                                        <p:cTn id="37" dur="500" fill="hold"/>
                                        <p:tgtEl>
                                          <p:spTgt spid="321540">
                                            <p:txEl>
                                              <p:pRg st="6" end="6"/>
                                            </p:txEl>
                                          </p:spTgt>
                                        </p:tgtEl>
                                        <p:attrNameLst>
                                          <p:attrName>ppt_h</p:attrName>
                                        </p:attrNameLst>
                                      </p:cBhvr>
                                      <p:tavLst>
                                        <p:tav tm="0">
                                          <p:val>
                                            <p:fltVal val="0"/>
                                          </p:val>
                                        </p:tav>
                                        <p:tav tm="100000">
                                          <p:val>
                                            <p:strVal val="#ppt_h"/>
                                          </p:val>
                                        </p:tav>
                                      </p:tavLst>
                                    </p:anim>
                                    <p:animEffect transition="in" filter="fade">
                                      <p:cBhvr>
                                        <p:cTn id="38" dur="500"/>
                                        <p:tgtEl>
                                          <p:spTgt spid="32154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1540" grpId="0" build="p"/>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4" name="Rectangle 4"/>
          <p:cNvSpPr>
            <a:spLocks noChangeArrowheads="1"/>
          </p:cNvSpPr>
          <p:nvPr/>
        </p:nvSpPr>
        <p:spPr bwMode="auto">
          <a:xfrm>
            <a:off x="0" y="1682959"/>
            <a:ext cx="8701088" cy="2123658"/>
          </a:xfrm>
          <a:prstGeom prst="rect">
            <a:avLst/>
          </a:prstGeom>
          <a:noFill/>
          <a:ln w="9525" algn="ctr">
            <a:noFill/>
            <a:miter lim="800000"/>
            <a:headEnd/>
            <a:tailEnd/>
          </a:ln>
        </p:spPr>
        <p:txBody>
          <a:bodyPr anchor="ctr">
            <a:spAutoFit/>
          </a:bodyPr>
          <a:lstStyle/>
          <a:p>
            <a:pPr marL="342900" indent="-342900" algn="just">
              <a:lnSpc>
                <a:spcPct val="100000"/>
              </a:lnSpc>
              <a:spcBef>
                <a:spcPct val="0"/>
              </a:spcBef>
            </a:pPr>
            <a:r>
              <a:rPr lang="fr-FR" b="1" dirty="0">
                <a:solidFill>
                  <a:srgbClr val="000099"/>
                </a:solidFill>
                <a:latin typeface="Times New Roman" pitchFamily="18" charset="0"/>
                <a:cs typeface="Times New Roman" pitchFamily="18" charset="0"/>
              </a:rPr>
              <a:t>- </a:t>
            </a:r>
            <a:r>
              <a:rPr lang="fr-FR" b="1" dirty="0">
                <a:solidFill>
                  <a:srgbClr val="CC0000"/>
                </a:solidFill>
                <a:latin typeface="Times New Roman" pitchFamily="18" charset="0"/>
                <a:cs typeface="Times New Roman" pitchFamily="18" charset="0"/>
              </a:rPr>
              <a:t>Aucune projection </a:t>
            </a:r>
            <a:r>
              <a:rPr lang="fr-FR" b="1" dirty="0">
                <a:solidFill>
                  <a:srgbClr val="000099"/>
                </a:solidFill>
                <a:latin typeface="Times New Roman" pitchFamily="18" charset="0"/>
                <a:cs typeface="Times New Roman" pitchFamily="18" charset="0"/>
              </a:rPr>
              <a:t>vers les plates-formes à base de composants actuelles, telles que les EJB ou CCM, n’est proposée. Il semble que la projection d’une spécification d’architecture sur une implantation n’est pas toujours simple et que ce point essentiel ne soit pas la préoccupation majeure de ces langages. </a:t>
            </a:r>
          </a:p>
          <a:p>
            <a:pPr marL="342900" indent="-342900" algn="just">
              <a:lnSpc>
                <a:spcPct val="100000"/>
              </a:lnSpc>
              <a:spcBef>
                <a:spcPct val="0"/>
              </a:spcBef>
            </a:pPr>
            <a:endParaRPr lang="fr-FR" b="1" dirty="0">
              <a:solidFill>
                <a:srgbClr val="000099"/>
              </a:solidFill>
              <a:latin typeface="Times New Roman" pitchFamily="18" charset="0"/>
              <a:cs typeface="Times New Roman" pitchFamily="18" charset="0"/>
            </a:endParaRPr>
          </a:p>
        </p:txBody>
      </p:sp>
      <p:sp>
        <p:nvSpPr>
          <p:cNvPr id="5" name="Rectangle 2"/>
          <p:cNvSpPr>
            <a:spLocks noChangeArrowheads="1"/>
          </p:cNvSpPr>
          <p:nvPr/>
        </p:nvSpPr>
        <p:spPr bwMode="auto">
          <a:xfrm>
            <a:off x="2225675" y="-1617"/>
            <a:ext cx="6918325" cy="400110"/>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Points faibles des </a:t>
            </a:r>
            <a:r>
              <a:rPr lang="fr-FR" sz="2000" b="1" dirty="0" err="1">
                <a:solidFill>
                  <a:srgbClr val="F9FBC9"/>
                </a:solidFill>
                <a:latin typeface="Engravers MT" pitchFamily="18" charset="0"/>
              </a:rPr>
              <a:t>ADLs</a:t>
            </a:r>
            <a:endParaRPr lang="fr-FR" sz="2000" b="1" dirty="0">
              <a:solidFill>
                <a:srgbClr val="F9FBC9"/>
              </a:solidFill>
              <a:latin typeface="Engravers M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22564">
                                            <p:txEl>
                                              <p:pRg st="0" end="0"/>
                                            </p:txEl>
                                          </p:spTgt>
                                        </p:tgtEl>
                                        <p:attrNameLst>
                                          <p:attrName>style.visibility</p:attrName>
                                        </p:attrNameLst>
                                      </p:cBhvr>
                                      <p:to>
                                        <p:strVal val="visible"/>
                                      </p:to>
                                    </p:set>
                                    <p:anim calcmode="lin" valueType="num">
                                      <p:cBhvr>
                                        <p:cTn id="7" dur="500" fill="hold"/>
                                        <p:tgtEl>
                                          <p:spTgt spid="32256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2256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2256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2564"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Rectangle 2"/>
          <p:cNvSpPr>
            <a:spLocks noChangeArrowheads="1"/>
          </p:cNvSpPr>
          <p:nvPr/>
        </p:nvSpPr>
        <p:spPr bwMode="auto">
          <a:xfrm>
            <a:off x="2209800" y="0"/>
            <a:ext cx="6972300" cy="396875"/>
          </a:xfrm>
          <a:prstGeom prst="rect">
            <a:avLst/>
          </a:prstGeom>
          <a:noFill/>
          <a:ln w="9525" algn="ctr">
            <a:noFill/>
            <a:miter lim="800000"/>
            <a:headEnd/>
            <a:tailEnd/>
          </a:ln>
        </p:spPr>
        <p:txBody>
          <a:bodyPr wrap="square" anchor="ctr">
            <a:spAutoFit/>
          </a:bodyPr>
          <a:lstStyle/>
          <a:p>
            <a:pPr rtl="1">
              <a:lnSpc>
                <a:spcPct val="100000"/>
              </a:lnSpc>
              <a:spcBef>
                <a:spcPct val="0"/>
              </a:spcBef>
            </a:pPr>
            <a:r>
              <a:rPr lang="fr-FR" sz="2000" b="1" dirty="0">
                <a:solidFill>
                  <a:srgbClr val="F9FBC9"/>
                </a:solidFill>
                <a:latin typeface="Engravers MT" pitchFamily="18" charset="0"/>
              </a:rPr>
              <a:t>Conclusion</a:t>
            </a:r>
            <a:endParaRPr lang="en-US" sz="2000" b="1" dirty="0">
              <a:solidFill>
                <a:srgbClr val="F9FBC9"/>
              </a:solidFill>
              <a:latin typeface="Engravers MT" pitchFamily="18" charset="0"/>
            </a:endParaRPr>
          </a:p>
        </p:txBody>
      </p:sp>
      <p:sp>
        <p:nvSpPr>
          <p:cNvPr id="340996" name="Rectangle 4"/>
          <p:cNvSpPr>
            <a:spLocks noChangeArrowheads="1"/>
          </p:cNvSpPr>
          <p:nvPr/>
        </p:nvSpPr>
        <p:spPr bwMode="auto">
          <a:xfrm>
            <a:off x="0" y="955099"/>
            <a:ext cx="8701088" cy="5170646"/>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L’étape de </a:t>
            </a:r>
            <a:r>
              <a:rPr lang="fr-FR" b="1" dirty="0">
                <a:solidFill>
                  <a:srgbClr val="FF0000"/>
                </a:solidFill>
                <a:latin typeface="Times New Roman" pitchFamily="18" charset="0"/>
                <a:cs typeface="Times New Roman" pitchFamily="18" charset="0"/>
              </a:rPr>
              <a:t>description architecturale </a:t>
            </a:r>
            <a:r>
              <a:rPr lang="fr-FR" b="1" dirty="0">
                <a:solidFill>
                  <a:srgbClr val="000099"/>
                </a:solidFill>
                <a:latin typeface="Times New Roman" pitchFamily="18" charset="0"/>
                <a:cs typeface="Times New Roman" pitchFamily="18" charset="0"/>
              </a:rPr>
              <a:t>est de plus en plus fréquente dans la phase de conception d’un logiciel.</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Elle offre au concepteur un niveau d’abstraction plus élevé en lui permettant de ne pas prendre en compte les détails de l’architecture. Seuls des concepts architecturaux complètent la conception et permettent ainsi de la rendre totalement générique par rapport à une architecture particulière. Les travaux de conception pourrons alors</a:t>
            </a:r>
          </a:p>
          <a:p>
            <a:pPr algn="just">
              <a:lnSpc>
                <a:spcPct val="100000"/>
              </a:lnSpc>
              <a:spcBef>
                <a:spcPct val="0"/>
              </a:spcBef>
            </a:pPr>
            <a:r>
              <a:rPr lang="fr-FR" b="1" dirty="0">
                <a:solidFill>
                  <a:srgbClr val="000099"/>
                </a:solidFill>
                <a:latin typeface="Times New Roman" pitchFamily="18" charset="0"/>
                <a:cs typeface="Times New Roman" pitchFamily="18" charset="0"/>
              </a:rPr>
              <a:t>être réutilises ou instanciés sur différentes plateformes.</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Pour cela de nombreux travaux de Recherche ont aboutis sur la création de </a:t>
            </a:r>
            <a:r>
              <a:rPr lang="fr-FR" b="1" dirty="0">
                <a:solidFill>
                  <a:srgbClr val="FF0000"/>
                </a:solidFill>
                <a:latin typeface="Times New Roman" pitchFamily="18" charset="0"/>
                <a:cs typeface="Times New Roman" pitchFamily="18" charset="0"/>
              </a:rPr>
              <a:t>langages de description d’architecture</a:t>
            </a:r>
            <a:r>
              <a:rPr lang="fr-FR" b="1" dirty="0">
                <a:solidFill>
                  <a:srgbClr val="000099"/>
                </a:solidFill>
                <a:latin typeface="Times New Roman" pitchFamily="18" charset="0"/>
                <a:cs typeface="Times New Roman" pitchFamily="18" charset="0"/>
              </a:rPr>
              <a:t>.</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Ces langages sont spécifiques à un domaine particulier ou transversaux dans l’activité de description architecturale.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40996"/>
                                        </p:tgtEl>
                                        <p:attrNameLst>
                                          <p:attrName>style.visibility</p:attrName>
                                        </p:attrNameLst>
                                      </p:cBhvr>
                                      <p:to>
                                        <p:strVal val="visible"/>
                                      </p:to>
                                    </p:set>
                                    <p:anim calcmode="lin" valueType="num">
                                      <p:cBhvr>
                                        <p:cTn id="7" dur="500" fill="hold"/>
                                        <p:tgtEl>
                                          <p:spTgt spid="340996"/>
                                        </p:tgtEl>
                                        <p:attrNameLst>
                                          <p:attrName>ppt_w</p:attrName>
                                        </p:attrNameLst>
                                      </p:cBhvr>
                                      <p:tavLst>
                                        <p:tav tm="0">
                                          <p:val>
                                            <p:fltVal val="0"/>
                                          </p:val>
                                        </p:tav>
                                        <p:tav tm="100000">
                                          <p:val>
                                            <p:strVal val="#ppt_w"/>
                                          </p:val>
                                        </p:tav>
                                      </p:tavLst>
                                    </p:anim>
                                    <p:anim calcmode="lin" valueType="num">
                                      <p:cBhvr>
                                        <p:cTn id="8" dur="500" fill="hold"/>
                                        <p:tgtEl>
                                          <p:spTgt spid="340996"/>
                                        </p:tgtEl>
                                        <p:attrNameLst>
                                          <p:attrName>ppt_h</p:attrName>
                                        </p:attrNameLst>
                                      </p:cBhvr>
                                      <p:tavLst>
                                        <p:tav tm="0">
                                          <p:val>
                                            <p:fltVal val="0"/>
                                          </p:val>
                                        </p:tav>
                                        <p:tav tm="100000">
                                          <p:val>
                                            <p:strVal val="#ppt_h"/>
                                          </p:val>
                                        </p:tav>
                                      </p:tavLst>
                                    </p:anim>
                                    <p:animEffect transition="in" filter="fade">
                                      <p:cBhvr>
                                        <p:cTn id="9" dur="500"/>
                                        <p:tgtEl>
                                          <p:spTgt spid="3409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099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Rectangle 2"/>
          <p:cNvSpPr>
            <a:spLocks noChangeArrowheads="1"/>
          </p:cNvSpPr>
          <p:nvPr/>
        </p:nvSpPr>
        <p:spPr bwMode="auto">
          <a:xfrm>
            <a:off x="2209800" y="0"/>
            <a:ext cx="6972300" cy="396875"/>
          </a:xfrm>
          <a:prstGeom prst="rect">
            <a:avLst/>
          </a:prstGeom>
          <a:noFill/>
          <a:ln w="9525" algn="ctr">
            <a:noFill/>
            <a:miter lim="800000"/>
            <a:headEnd/>
            <a:tailEnd/>
          </a:ln>
        </p:spPr>
        <p:txBody>
          <a:bodyPr wrap="square" anchor="ctr">
            <a:spAutoFit/>
          </a:bodyPr>
          <a:lstStyle/>
          <a:p>
            <a:pPr rtl="1">
              <a:lnSpc>
                <a:spcPct val="100000"/>
              </a:lnSpc>
              <a:spcBef>
                <a:spcPct val="0"/>
              </a:spcBef>
            </a:pPr>
            <a:r>
              <a:rPr lang="fr-FR" sz="2000" b="1" dirty="0">
                <a:solidFill>
                  <a:srgbClr val="F9FBC9"/>
                </a:solidFill>
                <a:latin typeface="Engravers MT" pitchFamily="18" charset="0"/>
              </a:rPr>
              <a:t>Conclusion</a:t>
            </a:r>
            <a:endParaRPr lang="en-US" sz="2000" b="1" dirty="0">
              <a:solidFill>
                <a:srgbClr val="F9FBC9"/>
              </a:solidFill>
              <a:latin typeface="Engravers MT" pitchFamily="18" charset="0"/>
            </a:endParaRPr>
          </a:p>
        </p:txBody>
      </p:sp>
      <p:sp>
        <p:nvSpPr>
          <p:cNvPr id="340996" name="Rectangle 4"/>
          <p:cNvSpPr>
            <a:spLocks noChangeArrowheads="1"/>
          </p:cNvSpPr>
          <p:nvPr/>
        </p:nvSpPr>
        <p:spPr bwMode="auto">
          <a:xfrm>
            <a:off x="0" y="1056193"/>
            <a:ext cx="8701088" cy="2123658"/>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Ils peuvent également se baser sur une syntaxe bien particulière ou sur des standards génériques comme UML.</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Pour améliorer la manipulation de ces langages, ils sont généralement fournis avec un outils qui apporte une certaine productivité dans l’étape de description architecturale.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40996"/>
                                        </p:tgtEl>
                                        <p:attrNameLst>
                                          <p:attrName>style.visibility</p:attrName>
                                        </p:attrNameLst>
                                      </p:cBhvr>
                                      <p:to>
                                        <p:strVal val="visible"/>
                                      </p:to>
                                    </p:set>
                                    <p:anim calcmode="lin" valueType="num">
                                      <p:cBhvr>
                                        <p:cTn id="7" dur="500" fill="hold"/>
                                        <p:tgtEl>
                                          <p:spTgt spid="340996"/>
                                        </p:tgtEl>
                                        <p:attrNameLst>
                                          <p:attrName>ppt_w</p:attrName>
                                        </p:attrNameLst>
                                      </p:cBhvr>
                                      <p:tavLst>
                                        <p:tav tm="0">
                                          <p:val>
                                            <p:fltVal val="0"/>
                                          </p:val>
                                        </p:tav>
                                        <p:tav tm="100000">
                                          <p:val>
                                            <p:strVal val="#ppt_w"/>
                                          </p:val>
                                        </p:tav>
                                      </p:tavLst>
                                    </p:anim>
                                    <p:anim calcmode="lin" valueType="num">
                                      <p:cBhvr>
                                        <p:cTn id="8" dur="500" fill="hold"/>
                                        <p:tgtEl>
                                          <p:spTgt spid="340996"/>
                                        </p:tgtEl>
                                        <p:attrNameLst>
                                          <p:attrName>ppt_h</p:attrName>
                                        </p:attrNameLst>
                                      </p:cBhvr>
                                      <p:tavLst>
                                        <p:tav tm="0">
                                          <p:val>
                                            <p:fltVal val="0"/>
                                          </p:val>
                                        </p:tav>
                                        <p:tav tm="100000">
                                          <p:val>
                                            <p:strVal val="#ppt_h"/>
                                          </p:val>
                                        </p:tav>
                                      </p:tavLst>
                                    </p:anim>
                                    <p:animEffect transition="in" filter="fade">
                                      <p:cBhvr>
                                        <p:cTn id="9" dur="500"/>
                                        <p:tgtEl>
                                          <p:spTgt spid="3409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099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8" name="Rectangle 4"/>
          <p:cNvSpPr>
            <a:spLocks noChangeArrowheads="1"/>
          </p:cNvSpPr>
          <p:nvPr/>
        </p:nvSpPr>
        <p:spPr bwMode="auto">
          <a:xfrm>
            <a:off x="177800" y="970171"/>
            <a:ext cx="8701088" cy="2123658"/>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Un grand nombre de langages de description d'architecture sont récemment nés au sein de la communauté scientifique et apportent chacun leurs spécificités fonctionnelles.</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Parmi les </a:t>
            </a:r>
            <a:r>
              <a:rPr lang="fr-FR" b="1" dirty="0" err="1">
                <a:solidFill>
                  <a:srgbClr val="000099"/>
                </a:solidFill>
                <a:latin typeface="Times New Roman" pitchFamily="18" charset="0"/>
                <a:cs typeface="Times New Roman" pitchFamily="18" charset="0"/>
              </a:rPr>
              <a:t>ADLs</a:t>
            </a:r>
            <a:r>
              <a:rPr lang="fr-FR" b="1" dirty="0">
                <a:solidFill>
                  <a:srgbClr val="000099"/>
                </a:solidFill>
                <a:latin typeface="Times New Roman" pitchFamily="18" charset="0"/>
                <a:cs typeface="Times New Roman" pitchFamily="18" charset="0"/>
              </a:rPr>
              <a:t> les plus connus, nous citons : Rapide, Wright, </a:t>
            </a:r>
            <a:r>
              <a:rPr lang="fr-FR" b="1" dirty="0" err="1">
                <a:solidFill>
                  <a:srgbClr val="000099"/>
                </a:solidFill>
                <a:latin typeface="Times New Roman" pitchFamily="18" charset="0"/>
                <a:cs typeface="Times New Roman" pitchFamily="18" charset="0"/>
              </a:rPr>
              <a:t>Olan</a:t>
            </a:r>
            <a:r>
              <a:rPr lang="fr-FR" b="1" dirty="0">
                <a:solidFill>
                  <a:srgbClr val="000099"/>
                </a:solidFill>
                <a:latin typeface="Times New Roman" pitchFamily="18" charset="0"/>
                <a:cs typeface="Times New Roman" pitchFamily="18" charset="0"/>
              </a:rPr>
              <a:t>, </a:t>
            </a:r>
            <a:r>
              <a:rPr lang="fr-FR" b="1" dirty="0" err="1">
                <a:solidFill>
                  <a:srgbClr val="000099"/>
                </a:solidFill>
                <a:latin typeface="Times New Roman" pitchFamily="18" charset="0"/>
                <a:cs typeface="Times New Roman" pitchFamily="18" charset="0"/>
              </a:rPr>
              <a:t>Aesop</a:t>
            </a:r>
            <a:r>
              <a:rPr lang="fr-FR" b="1" dirty="0">
                <a:solidFill>
                  <a:srgbClr val="000099"/>
                </a:solidFill>
                <a:latin typeface="Times New Roman" pitchFamily="18" charset="0"/>
                <a:cs typeface="Times New Roman" pitchFamily="18" charset="0"/>
              </a:rPr>
              <a:t>, C2, </a:t>
            </a:r>
            <a:r>
              <a:rPr lang="fr-FR" b="1" dirty="0" err="1">
                <a:solidFill>
                  <a:srgbClr val="000099"/>
                </a:solidFill>
                <a:latin typeface="Times New Roman" pitchFamily="18" charset="0"/>
                <a:cs typeface="Times New Roman" pitchFamily="18" charset="0"/>
              </a:rPr>
              <a:t>UniCon</a:t>
            </a:r>
            <a:r>
              <a:rPr lang="fr-FR" b="1" dirty="0">
                <a:solidFill>
                  <a:srgbClr val="000099"/>
                </a:solidFill>
                <a:latin typeface="Times New Roman" pitchFamily="18" charset="0"/>
                <a:cs typeface="Times New Roman" pitchFamily="18" charset="0"/>
              </a:rPr>
              <a:t>, </a:t>
            </a:r>
            <a:r>
              <a:rPr lang="fr-FR" b="1" dirty="0" err="1">
                <a:solidFill>
                  <a:srgbClr val="000099"/>
                </a:solidFill>
                <a:latin typeface="Times New Roman" pitchFamily="18" charset="0"/>
                <a:cs typeface="Times New Roman" pitchFamily="18" charset="0"/>
              </a:rPr>
              <a:t>Acme</a:t>
            </a:r>
            <a:r>
              <a:rPr lang="fr-FR" b="1" dirty="0">
                <a:solidFill>
                  <a:srgbClr val="000099"/>
                </a:solidFill>
                <a:latin typeface="Times New Roman" pitchFamily="18" charset="0"/>
                <a:cs typeface="Times New Roman" pitchFamily="18" charset="0"/>
              </a:rPr>
              <a:t> et UML2.0.</a:t>
            </a:r>
            <a:endParaRPr lang="ar-DZ" b="1" dirty="0">
              <a:solidFill>
                <a:srgbClr val="000099"/>
              </a:solidFill>
              <a:latin typeface="Times New Roman" pitchFamily="18" charset="0"/>
              <a:cs typeface="Times New Roman" pitchFamily="18" charset="0"/>
            </a:endParaRPr>
          </a:p>
        </p:txBody>
      </p:sp>
      <p:sp>
        <p:nvSpPr>
          <p:cNvPr id="5" name="Rectangle 2"/>
          <p:cNvSpPr>
            <a:spLocks noChangeArrowheads="1"/>
          </p:cNvSpPr>
          <p:nvPr/>
        </p:nvSpPr>
        <p:spPr bwMode="auto">
          <a:xfrm>
            <a:off x="2225675" y="0"/>
            <a:ext cx="6918325" cy="396875"/>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Quelques </a:t>
            </a:r>
            <a:r>
              <a:rPr lang="fr-FR" sz="2000" b="1" dirty="0" err="1">
                <a:solidFill>
                  <a:srgbClr val="F9FBC9"/>
                </a:solidFill>
                <a:latin typeface="Engravers MT" pitchFamily="18" charset="0"/>
              </a:rPr>
              <a:t>ADLs</a:t>
            </a:r>
            <a:endParaRPr lang="en-US" sz="2000" b="1" dirty="0">
              <a:solidFill>
                <a:srgbClr val="F9FBC9"/>
              </a:solidFill>
              <a:latin typeface="Engravers M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53" presetClass="entr" presetSubtype="0" fill="hold" grpId="0" nodeType="clickEffect">
                                  <p:stCondLst>
                                    <p:cond delay="0"/>
                                  </p:stCondLst>
                                  <p:childTnLst>
                                    <p:set>
                                      <p:cBhvr>
                                        <p:cTn id="14" dur="1" fill="hold">
                                          <p:stCondLst>
                                            <p:cond delay="0"/>
                                          </p:stCondLst>
                                        </p:cTn>
                                        <p:tgtEl>
                                          <p:spTgt spid="323588">
                                            <p:txEl>
                                              <p:pRg st="0" end="0"/>
                                            </p:txEl>
                                          </p:spTgt>
                                        </p:tgtEl>
                                        <p:attrNameLst>
                                          <p:attrName>style.visibility</p:attrName>
                                        </p:attrNameLst>
                                      </p:cBhvr>
                                      <p:to>
                                        <p:strVal val="visible"/>
                                      </p:to>
                                    </p:set>
                                    <p:anim calcmode="lin" valueType="num">
                                      <p:cBhvr>
                                        <p:cTn id="15" dur="500" fill="hold"/>
                                        <p:tgtEl>
                                          <p:spTgt spid="323588">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323588">
                                            <p:txEl>
                                              <p:pRg st="0" end="0"/>
                                            </p:txEl>
                                          </p:spTgt>
                                        </p:tgtEl>
                                        <p:attrNameLst>
                                          <p:attrName>ppt_h</p:attrName>
                                        </p:attrNameLst>
                                      </p:cBhvr>
                                      <p:tavLst>
                                        <p:tav tm="0">
                                          <p:val>
                                            <p:fltVal val="0"/>
                                          </p:val>
                                        </p:tav>
                                        <p:tav tm="100000">
                                          <p:val>
                                            <p:strVal val="#ppt_h"/>
                                          </p:val>
                                        </p:tav>
                                      </p:tavLst>
                                    </p:anim>
                                    <p:animEffect transition="in" filter="fade">
                                      <p:cBhvr>
                                        <p:cTn id="17" dur="500"/>
                                        <p:tgtEl>
                                          <p:spTgt spid="32358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0" fill="hold" grpId="0" nodeType="clickEffect">
                                  <p:stCondLst>
                                    <p:cond delay="0"/>
                                  </p:stCondLst>
                                  <p:childTnLst>
                                    <p:set>
                                      <p:cBhvr>
                                        <p:cTn id="21" dur="1" fill="hold">
                                          <p:stCondLst>
                                            <p:cond delay="0"/>
                                          </p:stCondLst>
                                        </p:cTn>
                                        <p:tgtEl>
                                          <p:spTgt spid="323588">
                                            <p:txEl>
                                              <p:pRg st="2" end="2"/>
                                            </p:txEl>
                                          </p:spTgt>
                                        </p:tgtEl>
                                        <p:attrNameLst>
                                          <p:attrName>style.visibility</p:attrName>
                                        </p:attrNameLst>
                                      </p:cBhvr>
                                      <p:to>
                                        <p:strVal val="visible"/>
                                      </p:to>
                                    </p:set>
                                    <p:anim calcmode="lin" valueType="num">
                                      <p:cBhvr>
                                        <p:cTn id="22" dur="500" fill="hold"/>
                                        <p:tgtEl>
                                          <p:spTgt spid="323588">
                                            <p:txEl>
                                              <p:pRg st="2" end="2"/>
                                            </p:txEl>
                                          </p:spTgt>
                                        </p:tgtEl>
                                        <p:attrNameLst>
                                          <p:attrName>ppt_w</p:attrName>
                                        </p:attrNameLst>
                                      </p:cBhvr>
                                      <p:tavLst>
                                        <p:tav tm="0">
                                          <p:val>
                                            <p:fltVal val="0"/>
                                          </p:val>
                                        </p:tav>
                                        <p:tav tm="100000">
                                          <p:val>
                                            <p:strVal val="#ppt_w"/>
                                          </p:val>
                                        </p:tav>
                                      </p:tavLst>
                                    </p:anim>
                                    <p:anim calcmode="lin" valueType="num">
                                      <p:cBhvr>
                                        <p:cTn id="23" dur="500" fill="hold"/>
                                        <p:tgtEl>
                                          <p:spTgt spid="323588">
                                            <p:txEl>
                                              <p:pRg st="2" end="2"/>
                                            </p:txEl>
                                          </p:spTgt>
                                        </p:tgtEl>
                                        <p:attrNameLst>
                                          <p:attrName>ppt_h</p:attrName>
                                        </p:attrNameLst>
                                      </p:cBhvr>
                                      <p:tavLst>
                                        <p:tav tm="0">
                                          <p:val>
                                            <p:fltVal val="0"/>
                                          </p:val>
                                        </p:tav>
                                        <p:tav tm="100000">
                                          <p:val>
                                            <p:strVal val="#ppt_h"/>
                                          </p:val>
                                        </p:tav>
                                      </p:tavLst>
                                    </p:anim>
                                    <p:animEffect transition="in" filter="fade">
                                      <p:cBhvr>
                                        <p:cTn id="24" dur="500"/>
                                        <p:tgtEl>
                                          <p:spTgt spid="32358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3588" grpId="0" build="p"/>
      <p:bldP spid="5"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2" name="Rectangle 4"/>
          <p:cNvSpPr>
            <a:spLocks noChangeArrowheads="1"/>
          </p:cNvSpPr>
          <p:nvPr/>
        </p:nvSpPr>
        <p:spPr bwMode="auto">
          <a:xfrm>
            <a:off x="228600" y="1038979"/>
            <a:ext cx="8701088" cy="3816429"/>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FF0000"/>
                </a:solidFill>
                <a:latin typeface="Times New Roman" pitchFamily="18" charset="0"/>
                <a:cs typeface="Times New Roman" pitchFamily="18" charset="0"/>
              </a:rPr>
              <a:t>Présentation :</a:t>
            </a:r>
          </a:p>
          <a:p>
            <a:pPr algn="just">
              <a:lnSpc>
                <a:spcPct val="100000"/>
              </a:lnSpc>
              <a:spcBef>
                <a:spcPct val="0"/>
              </a:spcBef>
            </a:pPr>
            <a:endParaRPr lang="fr-FR" b="1" dirty="0">
              <a:solidFill>
                <a:srgbClr val="990000"/>
              </a:solidFill>
              <a:latin typeface="Times New Roman" pitchFamily="18" charset="0"/>
              <a:cs typeface="Times New Roman" pitchFamily="18" charset="0"/>
            </a:endParaRPr>
          </a:p>
          <a:p>
            <a:pPr algn="just">
              <a:lnSpc>
                <a:spcPct val="100000"/>
              </a:lnSpc>
              <a:spcBef>
                <a:spcPct val="0"/>
              </a:spcBef>
            </a:pPr>
            <a:r>
              <a:rPr lang="fr-FR" b="1" dirty="0">
                <a:solidFill>
                  <a:srgbClr val="C00000"/>
                </a:solidFill>
                <a:latin typeface="Times New Roman" pitchFamily="18" charset="0"/>
                <a:cs typeface="Times New Roman" pitchFamily="18" charset="0"/>
              </a:rPr>
              <a:t>Rapide</a:t>
            </a:r>
            <a:r>
              <a:rPr lang="fr-FR" b="1" dirty="0">
                <a:solidFill>
                  <a:srgbClr val="000099"/>
                </a:solidFill>
                <a:latin typeface="Times New Roman" pitchFamily="18" charset="0"/>
                <a:cs typeface="Times New Roman" pitchFamily="18" charset="0"/>
              </a:rPr>
              <a:t> est langage de description d’architectures qui a été développé pour le prototypage d’architectures de systèmes distribués. Son but est de capturer le comportement d’applications afin d’automatiser leur vérification. </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Rapide s’appuie sur la simulation pour vérifier les architectures logicielles et adopte, pour les systèmes qui sont sensibles au temps, un nouveau  modèle d'exécution à base d’événements (</a:t>
            </a:r>
            <a:r>
              <a:rPr lang="fr-FR" b="1" dirty="0" err="1">
                <a:solidFill>
                  <a:srgbClr val="000099"/>
                </a:solidFill>
                <a:latin typeface="Times New Roman" pitchFamily="18" charset="0"/>
                <a:cs typeface="Times New Roman" pitchFamily="18" charset="0"/>
              </a:rPr>
              <a:t>timed</a:t>
            </a:r>
            <a:r>
              <a:rPr lang="fr-FR" b="1" dirty="0">
                <a:solidFill>
                  <a:srgbClr val="000099"/>
                </a:solidFill>
                <a:latin typeface="Times New Roman" pitchFamily="18" charset="0"/>
                <a:cs typeface="Times New Roman" pitchFamily="18" charset="0"/>
              </a:rPr>
              <a:t> </a:t>
            </a:r>
            <a:r>
              <a:rPr lang="fr-FR" b="1" dirty="0" err="1">
                <a:solidFill>
                  <a:srgbClr val="000099"/>
                </a:solidFill>
                <a:latin typeface="Times New Roman" pitchFamily="18" charset="0"/>
                <a:cs typeface="Times New Roman" pitchFamily="18" charset="0"/>
              </a:rPr>
              <a:t>poset</a:t>
            </a:r>
            <a:r>
              <a:rPr lang="fr-FR" b="1" dirty="0">
                <a:solidFill>
                  <a:srgbClr val="000099"/>
                </a:solidFill>
                <a:latin typeface="Times New Roman" pitchFamily="18" charset="0"/>
                <a:cs typeface="Times New Roman" pitchFamily="18" charset="0"/>
              </a:rPr>
              <a:t> model).</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p:txBody>
      </p:sp>
      <p:sp>
        <p:nvSpPr>
          <p:cNvPr id="4" name="Rectangle 2"/>
          <p:cNvSpPr>
            <a:spLocks noChangeArrowheads="1"/>
          </p:cNvSpPr>
          <p:nvPr/>
        </p:nvSpPr>
        <p:spPr bwMode="auto">
          <a:xfrm>
            <a:off x="2209800" y="0"/>
            <a:ext cx="6972300" cy="396875"/>
          </a:xfrm>
          <a:prstGeom prst="rect">
            <a:avLst/>
          </a:prstGeom>
          <a:noFill/>
          <a:ln w="9525" algn="ctr">
            <a:noFill/>
            <a:miter lim="800000"/>
            <a:headEnd/>
            <a:tailEnd/>
          </a:ln>
        </p:spPr>
        <p:txBody>
          <a:bodyPr wrap="square" anchor="ctr">
            <a:spAutoFit/>
          </a:bodyPr>
          <a:lstStyle/>
          <a:p>
            <a:pPr rtl="1">
              <a:lnSpc>
                <a:spcPct val="100000"/>
              </a:lnSpc>
              <a:spcBef>
                <a:spcPct val="0"/>
              </a:spcBef>
            </a:pPr>
            <a:r>
              <a:rPr lang="fr-FR" sz="2000" b="1" dirty="0">
                <a:solidFill>
                  <a:srgbClr val="F9FBC9"/>
                </a:solidFill>
                <a:latin typeface="Engravers MT" pitchFamily="18" charset="0"/>
              </a:rPr>
              <a:t>L’ADL Rapide</a:t>
            </a:r>
            <a:endParaRPr lang="en-US" sz="2000" b="1" dirty="0">
              <a:solidFill>
                <a:srgbClr val="F9FBC9"/>
              </a:solidFill>
              <a:latin typeface="Engravers M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39972">
                                            <p:txEl>
                                              <p:pRg st="0" end="0"/>
                                            </p:txEl>
                                          </p:spTgt>
                                        </p:tgtEl>
                                        <p:attrNameLst>
                                          <p:attrName>style.visibility</p:attrName>
                                        </p:attrNameLst>
                                      </p:cBhvr>
                                      <p:to>
                                        <p:strVal val="visible"/>
                                      </p:to>
                                    </p:set>
                                    <p:animEffect transition="in" filter="wipe(left)">
                                      <p:cBhvr>
                                        <p:cTn id="7" dur="500"/>
                                        <p:tgtEl>
                                          <p:spTgt spid="33997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39972">
                                            <p:txEl>
                                              <p:pRg st="2" end="2"/>
                                            </p:txEl>
                                          </p:spTgt>
                                        </p:tgtEl>
                                        <p:attrNameLst>
                                          <p:attrName>style.visibility</p:attrName>
                                        </p:attrNameLst>
                                      </p:cBhvr>
                                      <p:to>
                                        <p:strVal val="visible"/>
                                      </p:to>
                                    </p:set>
                                    <p:animEffect transition="in" filter="wipe(left)">
                                      <p:cBhvr>
                                        <p:cTn id="12" dur="500"/>
                                        <p:tgtEl>
                                          <p:spTgt spid="33997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39972">
                                            <p:txEl>
                                              <p:pRg st="4" end="4"/>
                                            </p:txEl>
                                          </p:spTgt>
                                        </p:tgtEl>
                                        <p:attrNameLst>
                                          <p:attrName>style.visibility</p:attrName>
                                        </p:attrNameLst>
                                      </p:cBhvr>
                                      <p:to>
                                        <p:strVal val="visible"/>
                                      </p:to>
                                    </p:set>
                                    <p:animEffect transition="in" filter="wipe(left)">
                                      <p:cBhvr>
                                        <p:cTn id="17" dur="500"/>
                                        <p:tgtEl>
                                          <p:spTgt spid="33997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997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descr="A description..."/>
          <p:cNvPicPr/>
          <p:nvPr/>
        </p:nvPicPr>
        <p:blipFill>
          <a:blip r:embed="rId2" cstate="print"/>
          <a:srcRect/>
          <a:stretch>
            <a:fillRect/>
          </a:stretch>
        </p:blipFill>
        <p:spPr bwMode="auto">
          <a:xfrm>
            <a:off x="520700" y="304800"/>
            <a:ext cx="8394700" cy="5219700"/>
          </a:xfrm>
          <a:prstGeom prst="rect">
            <a:avLst/>
          </a:prstGeom>
          <a:noFill/>
          <a:ln w="9525">
            <a:noFill/>
            <a:miter lim="800000"/>
            <a:headEnd/>
            <a:tailEnd/>
          </a:ln>
        </p:spPr>
      </p:pic>
      <p:sp>
        <p:nvSpPr>
          <p:cNvPr id="5" name="Rectangle 4"/>
          <p:cNvSpPr>
            <a:spLocks noChangeArrowheads="1"/>
          </p:cNvSpPr>
          <p:nvPr/>
        </p:nvSpPr>
        <p:spPr bwMode="auto">
          <a:xfrm>
            <a:off x="0" y="5411450"/>
            <a:ext cx="8701088" cy="1446550"/>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FF0000"/>
                </a:solidFill>
                <a:latin typeface="Times New Roman" pitchFamily="18" charset="0"/>
                <a:cs typeface="Times New Roman" pitchFamily="18" charset="0"/>
              </a:rPr>
              <a:t>Concepts de base :</a:t>
            </a:r>
          </a:p>
          <a:p>
            <a:pPr algn="just">
              <a:lnSpc>
                <a:spcPct val="100000"/>
              </a:lnSpc>
              <a:spcBef>
                <a:spcPct val="0"/>
              </a:spcBef>
            </a:pPr>
            <a:r>
              <a:rPr lang="fr-FR" b="1" dirty="0">
                <a:solidFill>
                  <a:srgbClr val="C00000"/>
                </a:solidFill>
                <a:latin typeface="Times New Roman" pitchFamily="18" charset="0"/>
                <a:cs typeface="Times New Roman" pitchFamily="18" charset="0"/>
              </a:rPr>
              <a:t>1. Composant (ou Module) : </a:t>
            </a:r>
            <a:r>
              <a:rPr lang="fr-FR" b="1" dirty="0">
                <a:solidFill>
                  <a:srgbClr val="000099"/>
                </a:solidFill>
                <a:latin typeface="Times New Roman" pitchFamily="18" charset="0"/>
                <a:cs typeface="Times New Roman" pitchFamily="18" charset="0"/>
              </a:rPr>
              <a:t>Il est définit par une interface et il est constitué d’un ensemble de services fournis et d’un ensemble de services requis. Les services sont de trois types : </a:t>
            </a:r>
          </a:p>
        </p:txBody>
      </p:sp>
      <p:sp>
        <p:nvSpPr>
          <p:cNvPr id="6" name="Rectangle 2"/>
          <p:cNvSpPr>
            <a:spLocks noChangeArrowheads="1"/>
          </p:cNvSpPr>
          <p:nvPr/>
        </p:nvSpPr>
        <p:spPr bwMode="auto">
          <a:xfrm>
            <a:off x="2171700" y="0"/>
            <a:ext cx="6972300" cy="396875"/>
          </a:xfrm>
          <a:prstGeom prst="rect">
            <a:avLst/>
          </a:prstGeom>
          <a:noFill/>
          <a:ln w="9525" algn="ctr">
            <a:noFill/>
            <a:miter lim="800000"/>
            <a:headEnd/>
            <a:tailEnd/>
          </a:ln>
        </p:spPr>
        <p:txBody>
          <a:bodyPr wrap="square" anchor="ctr">
            <a:spAutoFit/>
          </a:bodyPr>
          <a:lstStyle/>
          <a:p>
            <a:pPr rtl="1">
              <a:lnSpc>
                <a:spcPct val="100000"/>
              </a:lnSpc>
              <a:spcBef>
                <a:spcPct val="0"/>
              </a:spcBef>
            </a:pPr>
            <a:r>
              <a:rPr lang="fr-FR" sz="2000" b="1" dirty="0">
                <a:solidFill>
                  <a:srgbClr val="F9FBC9"/>
                </a:solidFill>
                <a:latin typeface="Engravers MT" pitchFamily="18" charset="0"/>
              </a:rPr>
              <a:t>L’ADL Rapide</a:t>
            </a:r>
            <a:endParaRPr lang="en-US" sz="2000" b="1" dirty="0">
              <a:solidFill>
                <a:srgbClr val="F9FBC9"/>
              </a:solidFill>
              <a:latin typeface="Engravers M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left)">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2" name="Rectangle 4"/>
          <p:cNvSpPr>
            <a:spLocks noChangeArrowheads="1"/>
          </p:cNvSpPr>
          <p:nvPr/>
        </p:nvSpPr>
        <p:spPr bwMode="auto">
          <a:xfrm>
            <a:off x="203200" y="1045438"/>
            <a:ext cx="8701088" cy="5632311"/>
          </a:xfrm>
          <a:prstGeom prst="rect">
            <a:avLst/>
          </a:prstGeom>
          <a:noFill/>
          <a:ln w="9525" algn="ctr">
            <a:noFill/>
            <a:miter lim="800000"/>
            <a:headEnd/>
            <a:tailEnd/>
          </a:ln>
        </p:spPr>
        <p:txBody>
          <a:bodyPr anchor="ctr">
            <a:spAutoFit/>
          </a:bodyPr>
          <a:lstStyle/>
          <a:p>
            <a:pPr marL="355600" indent="-3556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Les services </a:t>
            </a:r>
            <a:r>
              <a:rPr lang="fr-FR" b="1" dirty="0" err="1">
                <a:solidFill>
                  <a:srgbClr val="FF0000"/>
                </a:solidFill>
                <a:latin typeface="Times New Roman" pitchFamily="18" charset="0"/>
                <a:cs typeface="Times New Roman" pitchFamily="18" charset="0"/>
              </a:rPr>
              <a:t>Provides</a:t>
            </a:r>
            <a:r>
              <a:rPr lang="fr-FR" b="1" dirty="0">
                <a:solidFill>
                  <a:srgbClr val="000099"/>
                </a:solidFill>
                <a:latin typeface="Times New Roman" pitchFamily="18" charset="0"/>
                <a:cs typeface="Times New Roman" pitchFamily="18" charset="0"/>
              </a:rPr>
              <a:t> fournis par le composant appelés de manière synchrone par d’autres composants.</a:t>
            </a:r>
          </a:p>
          <a:p>
            <a:pPr marL="355600" indent="-355600" algn="just">
              <a:lnSpc>
                <a:spcPct val="100000"/>
              </a:lnSpc>
              <a:spcBef>
                <a:spcPct val="0"/>
              </a:spcBef>
              <a:buFont typeface="Wingdings" pitchFamily="2" charset="2"/>
              <a:buChar char="ü"/>
            </a:pPr>
            <a:endParaRPr lang="fr-FR" sz="800" b="1" dirty="0">
              <a:solidFill>
                <a:srgbClr val="000099"/>
              </a:solidFill>
              <a:latin typeface="Times New Roman" pitchFamily="18" charset="0"/>
              <a:cs typeface="Times New Roman" pitchFamily="18" charset="0"/>
            </a:endParaRPr>
          </a:p>
          <a:p>
            <a:pPr marL="355600" indent="-3556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Les services </a:t>
            </a:r>
            <a:r>
              <a:rPr lang="fr-FR" b="1" dirty="0" err="1">
                <a:solidFill>
                  <a:srgbClr val="FF0000"/>
                </a:solidFill>
                <a:latin typeface="Times New Roman" pitchFamily="18" charset="0"/>
                <a:cs typeface="Times New Roman" pitchFamily="18" charset="0"/>
              </a:rPr>
              <a:t>Requires</a:t>
            </a:r>
            <a:r>
              <a:rPr lang="fr-FR" b="1" dirty="0">
                <a:solidFill>
                  <a:srgbClr val="000099"/>
                </a:solidFill>
                <a:latin typeface="Times New Roman" pitchFamily="18" charset="0"/>
                <a:cs typeface="Times New Roman" pitchFamily="18" charset="0"/>
              </a:rPr>
              <a:t> demandés par le composant appelés de manière synchrone.</a:t>
            </a:r>
          </a:p>
          <a:p>
            <a:pPr marL="355600" indent="-355600" algn="just">
              <a:lnSpc>
                <a:spcPct val="100000"/>
              </a:lnSpc>
              <a:spcBef>
                <a:spcPct val="0"/>
              </a:spcBef>
              <a:buFont typeface="Wingdings" pitchFamily="2" charset="2"/>
              <a:buChar char="ü"/>
            </a:pPr>
            <a:endParaRPr lang="fr-FR" sz="800" b="1" dirty="0">
              <a:solidFill>
                <a:srgbClr val="000099"/>
              </a:solidFill>
              <a:latin typeface="Times New Roman" pitchFamily="18" charset="0"/>
              <a:cs typeface="Times New Roman" pitchFamily="18" charset="0"/>
            </a:endParaRPr>
          </a:p>
          <a:p>
            <a:pPr marL="355600" indent="-3556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Les actions (</a:t>
            </a:r>
            <a:r>
              <a:rPr lang="fr-FR" b="1" dirty="0">
                <a:solidFill>
                  <a:srgbClr val="FF0000"/>
                </a:solidFill>
                <a:latin typeface="Times New Roman" pitchFamily="18" charset="0"/>
                <a:cs typeface="Times New Roman" pitchFamily="18" charset="0"/>
              </a:rPr>
              <a:t>Action</a:t>
            </a:r>
            <a:r>
              <a:rPr lang="fr-FR" b="1" dirty="0">
                <a:solidFill>
                  <a:srgbClr val="000099"/>
                </a:solidFill>
                <a:latin typeface="Times New Roman" pitchFamily="18" charset="0"/>
                <a:cs typeface="Times New Roman" pitchFamily="18" charset="0"/>
              </a:rPr>
              <a:t>) qui correspondent à des appels asynchrones entre composants. Deux types d’actions existent : les actions </a:t>
            </a:r>
            <a:r>
              <a:rPr lang="fr-FR" b="1" dirty="0">
                <a:solidFill>
                  <a:srgbClr val="FF0000"/>
                </a:solidFill>
                <a:latin typeface="Times New Roman" pitchFamily="18" charset="0"/>
                <a:cs typeface="Times New Roman" pitchFamily="18" charset="0"/>
              </a:rPr>
              <a:t>in</a:t>
            </a:r>
            <a:r>
              <a:rPr lang="fr-FR" b="1" dirty="0">
                <a:solidFill>
                  <a:srgbClr val="000099"/>
                </a:solidFill>
                <a:latin typeface="Times New Roman" pitchFamily="18" charset="0"/>
                <a:cs typeface="Times New Roman" pitchFamily="18" charset="0"/>
              </a:rPr>
              <a:t> et </a:t>
            </a:r>
            <a:r>
              <a:rPr lang="fr-FR" b="1" dirty="0">
                <a:solidFill>
                  <a:srgbClr val="FF0000"/>
                </a:solidFill>
                <a:latin typeface="Times New Roman" pitchFamily="18" charset="0"/>
                <a:cs typeface="Times New Roman" pitchFamily="18" charset="0"/>
              </a:rPr>
              <a:t>out</a:t>
            </a:r>
            <a:r>
              <a:rPr lang="fr-FR" b="1" dirty="0">
                <a:solidFill>
                  <a:srgbClr val="000099"/>
                </a:solidFill>
                <a:latin typeface="Times New Roman" pitchFamily="18" charset="0"/>
                <a:cs typeface="Times New Roman" pitchFamily="18" charset="0"/>
              </a:rPr>
              <a:t> qui sont des événements acceptés et envoyés par un composant. </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C00000"/>
                </a:solidFill>
                <a:latin typeface="Times New Roman" pitchFamily="18" charset="0"/>
                <a:cs typeface="Times New Roman" pitchFamily="18" charset="0"/>
              </a:rPr>
              <a:t>2. Evénement : </a:t>
            </a:r>
            <a:r>
              <a:rPr lang="fr-FR" b="1" dirty="0">
                <a:solidFill>
                  <a:srgbClr val="000099"/>
                </a:solidFill>
                <a:latin typeface="Times New Roman" pitchFamily="18" charset="0"/>
                <a:cs typeface="Times New Roman" pitchFamily="18" charset="0"/>
              </a:rPr>
              <a:t>Il correspond à une information transmise permettant de spécifier le comportement d’une application, c’est-à-dire, soit une demande de service, ou une valeur particulière d’un attribut. Il permet de construire des expressions appelées </a:t>
            </a:r>
            <a:r>
              <a:rPr lang="fr-FR" b="1" dirty="0" err="1">
                <a:solidFill>
                  <a:srgbClr val="FF0000"/>
                </a:solidFill>
                <a:latin typeface="Times New Roman" pitchFamily="18" charset="0"/>
                <a:cs typeface="Times New Roman" pitchFamily="18" charset="0"/>
              </a:rPr>
              <a:t>event</a:t>
            </a:r>
            <a:r>
              <a:rPr lang="fr-FR" b="1" dirty="0">
                <a:solidFill>
                  <a:srgbClr val="FF0000"/>
                </a:solidFill>
                <a:latin typeface="Times New Roman" pitchFamily="18" charset="0"/>
                <a:cs typeface="Times New Roman" pitchFamily="18" charset="0"/>
              </a:rPr>
              <a:t> patterns </a:t>
            </a:r>
            <a:r>
              <a:rPr lang="fr-FR" b="1" dirty="0">
                <a:solidFill>
                  <a:srgbClr val="000099"/>
                </a:solidFill>
                <a:latin typeface="Times New Roman" pitchFamily="18" charset="0"/>
                <a:cs typeface="Times New Roman" pitchFamily="18" charset="0"/>
              </a:rPr>
              <a:t>qui caractérisent les événements circulant entre composants. La construction de ces expressions se fait avec l’utilisation d’opérateurs qui définissent les dépendances entre événements.</a:t>
            </a:r>
          </a:p>
        </p:txBody>
      </p:sp>
      <p:sp>
        <p:nvSpPr>
          <p:cNvPr id="4" name="Rectangle 2"/>
          <p:cNvSpPr>
            <a:spLocks noChangeArrowheads="1"/>
          </p:cNvSpPr>
          <p:nvPr/>
        </p:nvSpPr>
        <p:spPr bwMode="auto">
          <a:xfrm>
            <a:off x="2209800" y="0"/>
            <a:ext cx="6972300" cy="396875"/>
          </a:xfrm>
          <a:prstGeom prst="rect">
            <a:avLst/>
          </a:prstGeom>
          <a:noFill/>
          <a:ln w="9525" algn="ctr">
            <a:noFill/>
            <a:miter lim="800000"/>
            <a:headEnd/>
            <a:tailEnd/>
          </a:ln>
        </p:spPr>
        <p:txBody>
          <a:bodyPr wrap="square" anchor="ctr">
            <a:spAutoFit/>
          </a:bodyPr>
          <a:lstStyle/>
          <a:p>
            <a:pPr rtl="1">
              <a:lnSpc>
                <a:spcPct val="100000"/>
              </a:lnSpc>
              <a:spcBef>
                <a:spcPct val="0"/>
              </a:spcBef>
            </a:pPr>
            <a:r>
              <a:rPr lang="fr-FR" sz="2000" b="1" dirty="0">
                <a:solidFill>
                  <a:srgbClr val="F9FBC9"/>
                </a:solidFill>
                <a:latin typeface="Engravers MT" pitchFamily="18" charset="0"/>
              </a:rPr>
              <a:t>L’ADL Rapide</a:t>
            </a:r>
            <a:endParaRPr lang="en-US" sz="2000" b="1" dirty="0">
              <a:solidFill>
                <a:srgbClr val="F9FBC9"/>
              </a:solidFill>
              <a:latin typeface="Engravers M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39972">
                                            <p:txEl>
                                              <p:pRg st="0" end="0"/>
                                            </p:txEl>
                                          </p:spTgt>
                                        </p:tgtEl>
                                        <p:attrNameLst>
                                          <p:attrName>style.visibility</p:attrName>
                                        </p:attrNameLst>
                                      </p:cBhvr>
                                      <p:to>
                                        <p:strVal val="visible"/>
                                      </p:to>
                                    </p:set>
                                    <p:animEffect transition="in" filter="wipe(left)">
                                      <p:cBhvr>
                                        <p:cTn id="7" dur="500"/>
                                        <p:tgtEl>
                                          <p:spTgt spid="33997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39972">
                                            <p:txEl>
                                              <p:pRg st="2" end="2"/>
                                            </p:txEl>
                                          </p:spTgt>
                                        </p:tgtEl>
                                        <p:attrNameLst>
                                          <p:attrName>style.visibility</p:attrName>
                                        </p:attrNameLst>
                                      </p:cBhvr>
                                      <p:to>
                                        <p:strVal val="visible"/>
                                      </p:to>
                                    </p:set>
                                    <p:animEffect transition="in" filter="wipe(left)">
                                      <p:cBhvr>
                                        <p:cTn id="12" dur="500"/>
                                        <p:tgtEl>
                                          <p:spTgt spid="33997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39972">
                                            <p:txEl>
                                              <p:pRg st="4" end="4"/>
                                            </p:txEl>
                                          </p:spTgt>
                                        </p:tgtEl>
                                        <p:attrNameLst>
                                          <p:attrName>style.visibility</p:attrName>
                                        </p:attrNameLst>
                                      </p:cBhvr>
                                      <p:to>
                                        <p:strVal val="visible"/>
                                      </p:to>
                                    </p:set>
                                    <p:animEffect transition="in" filter="wipe(left)">
                                      <p:cBhvr>
                                        <p:cTn id="17" dur="500"/>
                                        <p:tgtEl>
                                          <p:spTgt spid="33997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39972">
                                            <p:txEl>
                                              <p:pRg st="6" end="6"/>
                                            </p:txEl>
                                          </p:spTgt>
                                        </p:tgtEl>
                                        <p:attrNameLst>
                                          <p:attrName>style.visibility</p:attrName>
                                        </p:attrNameLst>
                                      </p:cBhvr>
                                      <p:to>
                                        <p:strVal val="visible"/>
                                      </p:to>
                                    </p:set>
                                    <p:animEffect transition="in" filter="wipe(left)">
                                      <p:cBhvr>
                                        <p:cTn id="22" dur="500"/>
                                        <p:tgtEl>
                                          <p:spTgt spid="33997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997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2" name="Rectangle 4"/>
          <p:cNvSpPr>
            <a:spLocks noChangeArrowheads="1"/>
          </p:cNvSpPr>
          <p:nvPr/>
        </p:nvSpPr>
        <p:spPr bwMode="auto">
          <a:xfrm>
            <a:off x="215900" y="1055737"/>
            <a:ext cx="8701088" cy="5078313"/>
          </a:xfrm>
          <a:prstGeom prst="rect">
            <a:avLst/>
          </a:prstGeom>
          <a:noFill/>
          <a:ln w="9525" algn="ctr">
            <a:noFill/>
            <a:miter lim="800000"/>
            <a:headEnd/>
            <a:tailEnd/>
          </a:ln>
        </p:spPr>
        <p:txBody>
          <a:bodyPr anchor="ctr">
            <a:spAutoFit/>
          </a:bodyPr>
          <a:lstStyle/>
          <a:p>
            <a:pPr marL="355600" indent="-355600" algn="just">
              <a:lnSpc>
                <a:spcPct val="100000"/>
              </a:lnSpc>
              <a:spcBef>
                <a:spcPct val="0"/>
              </a:spcBef>
            </a:pPr>
            <a:r>
              <a:rPr lang="fr-FR" b="1" dirty="0">
                <a:solidFill>
                  <a:srgbClr val="C00000"/>
                </a:solidFill>
                <a:latin typeface="Times New Roman" pitchFamily="18" charset="0"/>
                <a:cs typeface="Times New Roman" pitchFamily="18" charset="0"/>
              </a:rPr>
              <a:t>3. Architecture : </a:t>
            </a:r>
            <a:r>
              <a:rPr lang="fr-FR" b="1" dirty="0">
                <a:solidFill>
                  <a:srgbClr val="000099"/>
                </a:solidFill>
                <a:latin typeface="Times New Roman" pitchFamily="18" charset="0"/>
                <a:cs typeface="Times New Roman" pitchFamily="18" charset="0"/>
              </a:rPr>
              <a:t>Elle contient la déclaration des instances de composants et les règles de connexions entre ces instances. Une règle d’interconnexion est composée de deux parties : </a:t>
            </a:r>
          </a:p>
          <a:p>
            <a:pPr marL="355600" indent="-355600" algn="just">
              <a:lnSpc>
                <a:spcPct val="100000"/>
              </a:lnSpc>
              <a:spcBef>
                <a:spcPct val="0"/>
              </a:spcBef>
            </a:pPr>
            <a:endParaRPr lang="fr-FR" b="1" dirty="0">
              <a:solidFill>
                <a:srgbClr val="000099"/>
              </a:solidFill>
              <a:latin typeface="Times New Roman" pitchFamily="18" charset="0"/>
              <a:cs typeface="Times New Roman" pitchFamily="18" charset="0"/>
            </a:endParaRPr>
          </a:p>
          <a:p>
            <a:pPr marL="355600" indent="-3556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La première est la partie gauche qui contient une expression d’événements qui doit être vérifiée.</a:t>
            </a:r>
          </a:p>
          <a:p>
            <a:pPr marL="355600" indent="-355600" algn="just">
              <a:lnSpc>
                <a:spcPct val="100000"/>
              </a:lnSpc>
              <a:spcBef>
                <a:spcPct val="0"/>
              </a:spcBef>
              <a:buFont typeface="Wingdings" pitchFamily="2" charset="2"/>
              <a:buChar char="ü"/>
            </a:pPr>
            <a:endParaRPr lang="fr-FR" sz="800" b="1" dirty="0">
              <a:solidFill>
                <a:srgbClr val="000099"/>
              </a:solidFill>
              <a:latin typeface="Times New Roman" pitchFamily="18" charset="0"/>
              <a:cs typeface="Times New Roman" pitchFamily="18" charset="0"/>
            </a:endParaRPr>
          </a:p>
          <a:p>
            <a:pPr marL="355600" indent="-3556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La seconde est la partie droite qui contient également une expression d’événements qui doivent être déclenchés après la vérification de l’expression de la partie de gauche. </a:t>
            </a:r>
          </a:p>
          <a:p>
            <a:pPr marL="355600" indent="-355600" algn="just">
              <a:lnSpc>
                <a:spcPct val="100000"/>
              </a:lnSpc>
              <a:spcBef>
                <a:spcPct val="0"/>
              </a:spcBef>
              <a:buFont typeface="Wingdings" pitchFamily="2" charset="2"/>
              <a:buChar char="ü"/>
            </a:pPr>
            <a:endParaRPr lang="fr-FR" sz="800" b="1" dirty="0">
              <a:solidFill>
                <a:srgbClr val="000099"/>
              </a:solidFill>
              <a:latin typeface="Times New Roman" pitchFamily="18" charset="0"/>
              <a:cs typeface="Times New Roman" pitchFamily="18" charset="0"/>
            </a:endParaRPr>
          </a:p>
          <a:p>
            <a:pPr marL="355600" indent="-3556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Les contraintes (clause </a:t>
            </a:r>
            <a:r>
              <a:rPr lang="fr-FR" b="1" dirty="0" err="1">
                <a:solidFill>
                  <a:srgbClr val="FF0000"/>
                </a:solidFill>
                <a:latin typeface="Times New Roman" pitchFamily="18" charset="0"/>
                <a:cs typeface="Times New Roman" pitchFamily="18" charset="0"/>
              </a:rPr>
              <a:t>constraint</a:t>
            </a:r>
            <a:r>
              <a:rPr lang="fr-FR" b="1" dirty="0">
                <a:solidFill>
                  <a:srgbClr val="000099"/>
                </a:solidFill>
                <a:latin typeface="Times New Roman" pitchFamily="18" charset="0"/>
                <a:cs typeface="Times New Roman" pitchFamily="18" charset="0"/>
              </a:rPr>
              <a:t>) peuvent être utilisées pour décrire l’architecture. Elles permettent de restreindre le comportement de l’architecture en définissant des patrons d’événements à appliquer pour certaines connexions entre composants.</a:t>
            </a:r>
          </a:p>
        </p:txBody>
      </p:sp>
      <p:sp>
        <p:nvSpPr>
          <p:cNvPr id="4" name="Rectangle 2"/>
          <p:cNvSpPr>
            <a:spLocks noChangeArrowheads="1"/>
          </p:cNvSpPr>
          <p:nvPr/>
        </p:nvSpPr>
        <p:spPr bwMode="auto">
          <a:xfrm>
            <a:off x="2209800" y="0"/>
            <a:ext cx="6972300" cy="396875"/>
          </a:xfrm>
          <a:prstGeom prst="rect">
            <a:avLst/>
          </a:prstGeom>
          <a:noFill/>
          <a:ln w="9525" algn="ctr">
            <a:noFill/>
            <a:miter lim="800000"/>
            <a:headEnd/>
            <a:tailEnd/>
          </a:ln>
        </p:spPr>
        <p:txBody>
          <a:bodyPr wrap="square" anchor="ctr">
            <a:spAutoFit/>
          </a:bodyPr>
          <a:lstStyle/>
          <a:p>
            <a:pPr rtl="1">
              <a:lnSpc>
                <a:spcPct val="100000"/>
              </a:lnSpc>
              <a:spcBef>
                <a:spcPct val="0"/>
              </a:spcBef>
            </a:pPr>
            <a:r>
              <a:rPr lang="fr-FR" sz="2000" b="1" dirty="0">
                <a:solidFill>
                  <a:srgbClr val="F9FBC9"/>
                </a:solidFill>
                <a:latin typeface="Engravers MT" pitchFamily="18" charset="0"/>
              </a:rPr>
              <a:t>L’ADL Rapide</a:t>
            </a:r>
            <a:endParaRPr lang="en-US" sz="2000" b="1" dirty="0">
              <a:solidFill>
                <a:srgbClr val="F9FBC9"/>
              </a:solidFill>
              <a:latin typeface="Engravers M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39972">
                                            <p:txEl>
                                              <p:pRg st="0" end="0"/>
                                            </p:txEl>
                                          </p:spTgt>
                                        </p:tgtEl>
                                        <p:attrNameLst>
                                          <p:attrName>style.visibility</p:attrName>
                                        </p:attrNameLst>
                                      </p:cBhvr>
                                      <p:to>
                                        <p:strVal val="visible"/>
                                      </p:to>
                                    </p:set>
                                    <p:animEffect transition="in" filter="wipe(left)">
                                      <p:cBhvr>
                                        <p:cTn id="7" dur="500"/>
                                        <p:tgtEl>
                                          <p:spTgt spid="33997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39972">
                                            <p:txEl>
                                              <p:pRg st="2" end="2"/>
                                            </p:txEl>
                                          </p:spTgt>
                                        </p:tgtEl>
                                        <p:attrNameLst>
                                          <p:attrName>style.visibility</p:attrName>
                                        </p:attrNameLst>
                                      </p:cBhvr>
                                      <p:to>
                                        <p:strVal val="visible"/>
                                      </p:to>
                                    </p:set>
                                    <p:animEffect transition="in" filter="wipe(left)">
                                      <p:cBhvr>
                                        <p:cTn id="12" dur="500"/>
                                        <p:tgtEl>
                                          <p:spTgt spid="33997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39972">
                                            <p:txEl>
                                              <p:pRg st="4" end="4"/>
                                            </p:txEl>
                                          </p:spTgt>
                                        </p:tgtEl>
                                        <p:attrNameLst>
                                          <p:attrName>style.visibility</p:attrName>
                                        </p:attrNameLst>
                                      </p:cBhvr>
                                      <p:to>
                                        <p:strVal val="visible"/>
                                      </p:to>
                                    </p:set>
                                    <p:animEffect transition="in" filter="wipe(left)">
                                      <p:cBhvr>
                                        <p:cTn id="17" dur="500"/>
                                        <p:tgtEl>
                                          <p:spTgt spid="33997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39972">
                                            <p:txEl>
                                              <p:pRg st="6" end="6"/>
                                            </p:txEl>
                                          </p:spTgt>
                                        </p:tgtEl>
                                        <p:attrNameLst>
                                          <p:attrName>style.visibility</p:attrName>
                                        </p:attrNameLst>
                                      </p:cBhvr>
                                      <p:to>
                                        <p:strVal val="visible"/>
                                      </p:to>
                                    </p:set>
                                    <p:animEffect transition="in" filter="wipe(left)">
                                      <p:cBhvr>
                                        <p:cTn id="22" dur="500"/>
                                        <p:tgtEl>
                                          <p:spTgt spid="33997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997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2" name="Rectangle 4"/>
          <p:cNvSpPr>
            <a:spLocks noChangeArrowheads="1"/>
          </p:cNvSpPr>
          <p:nvPr/>
        </p:nvSpPr>
        <p:spPr bwMode="auto">
          <a:xfrm>
            <a:off x="203200" y="1099958"/>
            <a:ext cx="8701088" cy="4862870"/>
          </a:xfrm>
          <a:prstGeom prst="rect">
            <a:avLst/>
          </a:prstGeom>
          <a:noFill/>
          <a:ln w="9525" algn="ctr">
            <a:noFill/>
            <a:miter lim="800000"/>
            <a:headEnd/>
            <a:tailEnd/>
          </a:ln>
        </p:spPr>
        <p:txBody>
          <a:bodyPr anchor="ctr">
            <a:spAutoFit/>
          </a:bodyPr>
          <a:lstStyle/>
          <a:p>
            <a:pPr marL="355600" indent="-355600" algn="just">
              <a:lnSpc>
                <a:spcPct val="100000"/>
              </a:lnSpc>
              <a:spcBef>
                <a:spcPct val="0"/>
              </a:spcBef>
            </a:pPr>
            <a:r>
              <a:rPr lang="fr-FR" b="1" dirty="0">
                <a:solidFill>
                  <a:srgbClr val="FF0000"/>
                </a:solidFill>
                <a:latin typeface="Times New Roman" pitchFamily="18" charset="0"/>
                <a:cs typeface="Times New Roman" pitchFamily="18" charset="0"/>
              </a:rPr>
              <a:t>Avantages :</a:t>
            </a:r>
          </a:p>
          <a:p>
            <a:pPr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Environnement textuel et graphique pour décrire la structure de l’architecture d’un système.</a:t>
            </a:r>
          </a:p>
          <a:p>
            <a:pPr algn="just">
              <a:lnSpc>
                <a:spcPct val="100000"/>
              </a:lnSpc>
              <a:spcBef>
                <a:spcPct val="0"/>
              </a:spcBef>
              <a:buFont typeface="Wingdings" pitchFamily="2" charset="2"/>
              <a:buChar char="ü"/>
            </a:pPr>
            <a:endParaRPr lang="fr-FR" sz="1200" b="1" dirty="0">
              <a:solidFill>
                <a:srgbClr val="000099"/>
              </a:solidFill>
              <a:latin typeface="Times New Roman" pitchFamily="18" charset="0"/>
              <a:cs typeface="Times New Roman" pitchFamily="18" charset="0"/>
            </a:endParaRPr>
          </a:p>
          <a:p>
            <a:pPr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Offre un ensemble d’outils permettant de valider le comportement des composants et de l’architecture.</a:t>
            </a:r>
          </a:p>
          <a:p>
            <a:pPr algn="just">
              <a:lnSpc>
                <a:spcPct val="100000"/>
              </a:lnSpc>
              <a:spcBef>
                <a:spcPct val="0"/>
              </a:spcBef>
              <a:buFont typeface="Wingdings" pitchFamily="2" charset="2"/>
              <a:buChar char="ü"/>
            </a:pPr>
            <a:endParaRPr lang="fr-FR" sz="1200" b="1" dirty="0">
              <a:solidFill>
                <a:srgbClr val="000099"/>
              </a:solidFill>
              <a:latin typeface="Times New Roman" pitchFamily="18" charset="0"/>
              <a:cs typeface="Times New Roman" pitchFamily="18" charset="0"/>
            </a:endParaRPr>
          </a:p>
          <a:p>
            <a:pPr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Permet une expression forte de la </a:t>
            </a:r>
            <a:r>
              <a:rPr lang="fr-FR" b="1" dirty="0" err="1">
                <a:solidFill>
                  <a:srgbClr val="000099"/>
                </a:solidFill>
                <a:latin typeface="Times New Roman" pitchFamily="18" charset="0"/>
                <a:cs typeface="Times New Roman" pitchFamily="18" charset="0"/>
              </a:rPr>
              <a:t>dynamicité</a:t>
            </a:r>
            <a:r>
              <a:rPr lang="fr-FR" b="1" dirty="0">
                <a:solidFill>
                  <a:srgbClr val="000099"/>
                </a:solidFill>
                <a:latin typeface="Times New Roman" pitchFamily="18" charset="0"/>
                <a:cs typeface="Times New Roman" pitchFamily="18" charset="0"/>
              </a:rPr>
              <a:t> d’une application. </a:t>
            </a:r>
          </a:p>
          <a:p>
            <a:pPr marL="355600" indent="-355600" algn="just">
              <a:lnSpc>
                <a:spcPct val="100000"/>
              </a:lnSpc>
              <a:spcBef>
                <a:spcPct val="0"/>
              </a:spcBef>
            </a:pPr>
            <a:endParaRPr lang="fr-FR" b="1" dirty="0">
              <a:solidFill>
                <a:srgbClr val="000099"/>
              </a:solidFill>
              <a:latin typeface="Times New Roman" pitchFamily="18" charset="0"/>
              <a:cs typeface="Times New Roman" pitchFamily="18" charset="0"/>
            </a:endParaRPr>
          </a:p>
          <a:p>
            <a:pPr marL="355600" indent="-355600" algn="just">
              <a:lnSpc>
                <a:spcPct val="100000"/>
              </a:lnSpc>
              <a:spcBef>
                <a:spcPct val="0"/>
              </a:spcBef>
            </a:pPr>
            <a:r>
              <a:rPr lang="fr-FR" b="1" dirty="0">
                <a:solidFill>
                  <a:srgbClr val="FF0000"/>
                </a:solidFill>
                <a:latin typeface="Times New Roman" pitchFamily="18" charset="0"/>
                <a:cs typeface="Times New Roman" pitchFamily="18" charset="0"/>
              </a:rPr>
              <a:t>Inconvénients :</a:t>
            </a:r>
          </a:p>
          <a:p>
            <a:pPr marL="355600" indent="-3556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Pas de représentation explicite de connecteur, ce qui ne favorise pas la réutilisation des connecteurs.</a:t>
            </a:r>
          </a:p>
          <a:p>
            <a:pPr marL="355600" indent="-355600" algn="just">
              <a:lnSpc>
                <a:spcPct val="100000"/>
              </a:lnSpc>
              <a:spcBef>
                <a:spcPct val="0"/>
              </a:spcBef>
              <a:buFont typeface="Wingdings" pitchFamily="2" charset="2"/>
              <a:buChar char="ü"/>
            </a:pPr>
            <a:endParaRPr lang="fr-FR" sz="1200" b="1" dirty="0">
              <a:solidFill>
                <a:srgbClr val="000099"/>
              </a:solidFill>
              <a:latin typeface="Times New Roman" pitchFamily="18" charset="0"/>
              <a:cs typeface="Times New Roman" pitchFamily="18" charset="0"/>
            </a:endParaRPr>
          </a:p>
          <a:p>
            <a:pPr marL="355600" indent="-355600" algn="just">
              <a:lnSpc>
                <a:spcPct val="100000"/>
              </a:lnSpc>
              <a:spcBef>
                <a:spcPct val="0"/>
              </a:spcBef>
              <a:buFont typeface="Wingdings" pitchFamily="2" charset="2"/>
              <a:buChar char="ü"/>
            </a:pPr>
            <a:r>
              <a:rPr lang="fr-FR" b="1" dirty="0">
                <a:solidFill>
                  <a:srgbClr val="000099"/>
                </a:solidFill>
                <a:latin typeface="Times New Roman" pitchFamily="18" charset="0"/>
                <a:cs typeface="Times New Roman" pitchFamily="18" charset="0"/>
              </a:rPr>
              <a:t>Les propriétés non fonctionnelles ne peuvent pas être décrites par l’interface d’un composant.</a:t>
            </a:r>
          </a:p>
        </p:txBody>
      </p:sp>
      <p:sp>
        <p:nvSpPr>
          <p:cNvPr id="4" name="Rectangle 2"/>
          <p:cNvSpPr>
            <a:spLocks noChangeArrowheads="1"/>
          </p:cNvSpPr>
          <p:nvPr/>
        </p:nvSpPr>
        <p:spPr bwMode="auto">
          <a:xfrm>
            <a:off x="2209800" y="0"/>
            <a:ext cx="6972300" cy="396875"/>
          </a:xfrm>
          <a:prstGeom prst="rect">
            <a:avLst/>
          </a:prstGeom>
          <a:noFill/>
          <a:ln w="9525" algn="ctr">
            <a:noFill/>
            <a:miter lim="800000"/>
            <a:headEnd/>
            <a:tailEnd/>
          </a:ln>
        </p:spPr>
        <p:txBody>
          <a:bodyPr wrap="square" anchor="ctr">
            <a:spAutoFit/>
          </a:bodyPr>
          <a:lstStyle/>
          <a:p>
            <a:pPr rtl="1">
              <a:lnSpc>
                <a:spcPct val="100000"/>
              </a:lnSpc>
              <a:spcBef>
                <a:spcPct val="0"/>
              </a:spcBef>
            </a:pPr>
            <a:r>
              <a:rPr lang="fr-FR" sz="2000" b="1" dirty="0">
                <a:solidFill>
                  <a:srgbClr val="F9FBC9"/>
                </a:solidFill>
                <a:latin typeface="Engravers MT" pitchFamily="18" charset="0"/>
              </a:rPr>
              <a:t>L’ADL Rapide</a:t>
            </a:r>
            <a:endParaRPr lang="en-US" sz="2000" b="1" dirty="0">
              <a:solidFill>
                <a:srgbClr val="F9FBC9"/>
              </a:solidFill>
              <a:latin typeface="Engravers M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39972">
                                            <p:txEl>
                                              <p:pRg st="0" end="0"/>
                                            </p:txEl>
                                          </p:spTgt>
                                        </p:tgtEl>
                                        <p:attrNameLst>
                                          <p:attrName>style.visibility</p:attrName>
                                        </p:attrNameLst>
                                      </p:cBhvr>
                                      <p:to>
                                        <p:strVal val="visible"/>
                                      </p:to>
                                    </p:set>
                                    <p:animEffect transition="in" filter="wipe(left)">
                                      <p:cBhvr>
                                        <p:cTn id="7" dur="500"/>
                                        <p:tgtEl>
                                          <p:spTgt spid="33997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39972">
                                            <p:txEl>
                                              <p:pRg st="1" end="1"/>
                                            </p:txEl>
                                          </p:spTgt>
                                        </p:tgtEl>
                                        <p:attrNameLst>
                                          <p:attrName>style.visibility</p:attrName>
                                        </p:attrNameLst>
                                      </p:cBhvr>
                                      <p:to>
                                        <p:strVal val="visible"/>
                                      </p:to>
                                    </p:set>
                                    <p:animEffect transition="in" filter="wipe(left)">
                                      <p:cBhvr>
                                        <p:cTn id="12" dur="500"/>
                                        <p:tgtEl>
                                          <p:spTgt spid="33997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39972">
                                            <p:txEl>
                                              <p:pRg st="3" end="3"/>
                                            </p:txEl>
                                          </p:spTgt>
                                        </p:tgtEl>
                                        <p:attrNameLst>
                                          <p:attrName>style.visibility</p:attrName>
                                        </p:attrNameLst>
                                      </p:cBhvr>
                                      <p:to>
                                        <p:strVal val="visible"/>
                                      </p:to>
                                    </p:set>
                                    <p:animEffect transition="in" filter="wipe(left)">
                                      <p:cBhvr>
                                        <p:cTn id="17" dur="500"/>
                                        <p:tgtEl>
                                          <p:spTgt spid="33997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39972">
                                            <p:txEl>
                                              <p:pRg st="5" end="5"/>
                                            </p:txEl>
                                          </p:spTgt>
                                        </p:tgtEl>
                                        <p:attrNameLst>
                                          <p:attrName>style.visibility</p:attrName>
                                        </p:attrNameLst>
                                      </p:cBhvr>
                                      <p:to>
                                        <p:strVal val="visible"/>
                                      </p:to>
                                    </p:set>
                                    <p:animEffect transition="in" filter="wipe(left)">
                                      <p:cBhvr>
                                        <p:cTn id="22" dur="500"/>
                                        <p:tgtEl>
                                          <p:spTgt spid="339972">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39972">
                                            <p:txEl>
                                              <p:pRg st="7" end="7"/>
                                            </p:txEl>
                                          </p:spTgt>
                                        </p:tgtEl>
                                        <p:attrNameLst>
                                          <p:attrName>style.visibility</p:attrName>
                                        </p:attrNameLst>
                                      </p:cBhvr>
                                      <p:to>
                                        <p:strVal val="visible"/>
                                      </p:to>
                                    </p:set>
                                    <p:animEffect transition="in" filter="wipe(left)">
                                      <p:cBhvr>
                                        <p:cTn id="27" dur="500"/>
                                        <p:tgtEl>
                                          <p:spTgt spid="339972">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39972">
                                            <p:txEl>
                                              <p:pRg st="8" end="8"/>
                                            </p:txEl>
                                          </p:spTgt>
                                        </p:tgtEl>
                                        <p:attrNameLst>
                                          <p:attrName>style.visibility</p:attrName>
                                        </p:attrNameLst>
                                      </p:cBhvr>
                                      <p:to>
                                        <p:strVal val="visible"/>
                                      </p:to>
                                    </p:set>
                                    <p:animEffect transition="in" filter="wipe(left)">
                                      <p:cBhvr>
                                        <p:cTn id="32" dur="500"/>
                                        <p:tgtEl>
                                          <p:spTgt spid="339972">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39972">
                                            <p:txEl>
                                              <p:pRg st="10" end="10"/>
                                            </p:txEl>
                                          </p:spTgt>
                                        </p:tgtEl>
                                        <p:attrNameLst>
                                          <p:attrName>style.visibility</p:attrName>
                                        </p:attrNameLst>
                                      </p:cBhvr>
                                      <p:to>
                                        <p:strVal val="visible"/>
                                      </p:to>
                                    </p:set>
                                    <p:animEffect transition="in" filter="wipe(left)">
                                      <p:cBhvr>
                                        <p:cTn id="37" dur="500"/>
                                        <p:tgtEl>
                                          <p:spTgt spid="33997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997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2" name="Rectangle 4"/>
          <p:cNvSpPr>
            <a:spLocks noChangeArrowheads="1"/>
          </p:cNvSpPr>
          <p:nvPr/>
        </p:nvSpPr>
        <p:spPr bwMode="auto">
          <a:xfrm>
            <a:off x="165100" y="1225133"/>
            <a:ext cx="8701088" cy="3139321"/>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FF0000"/>
                </a:solidFill>
                <a:latin typeface="Times New Roman" pitchFamily="18" charset="0"/>
                <a:cs typeface="Times New Roman" pitchFamily="18" charset="0"/>
              </a:rPr>
              <a:t>Présentation :</a:t>
            </a:r>
          </a:p>
          <a:p>
            <a:pPr algn="just">
              <a:lnSpc>
                <a:spcPct val="100000"/>
              </a:lnSpc>
              <a:spcBef>
                <a:spcPct val="0"/>
              </a:spcBef>
            </a:pPr>
            <a:endParaRPr lang="fr-FR" b="1" dirty="0">
              <a:solidFill>
                <a:srgbClr val="990000"/>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Le langage </a:t>
            </a:r>
            <a:r>
              <a:rPr lang="fr-FR" b="1" dirty="0">
                <a:solidFill>
                  <a:srgbClr val="990000"/>
                </a:solidFill>
                <a:latin typeface="Times New Roman" pitchFamily="18" charset="0"/>
                <a:cs typeface="Times New Roman" pitchFamily="18" charset="0"/>
              </a:rPr>
              <a:t>Wright</a:t>
            </a:r>
            <a:r>
              <a:rPr lang="fr-FR" b="1" dirty="0">
                <a:solidFill>
                  <a:srgbClr val="000099"/>
                </a:solidFill>
                <a:latin typeface="Times New Roman" pitchFamily="18" charset="0"/>
                <a:cs typeface="Times New Roman" pitchFamily="18" charset="0"/>
              </a:rPr>
              <a:t> fournit une base formelle pour spécifier à la fois la structure et le comportement  d’une architecture logicielle. Il permet de décrire formellement une architecture à  l’aide de l’algèbre de processus CSP et propose une dizaine de propriétés générales qui  sont souhaitables pour toute description architecturale telles que l’absence d’</a:t>
            </a:r>
            <a:r>
              <a:rPr lang="fr-FR" b="1" dirty="0" err="1">
                <a:solidFill>
                  <a:srgbClr val="000099"/>
                </a:solidFill>
                <a:latin typeface="Times New Roman" pitchFamily="18" charset="0"/>
                <a:cs typeface="Times New Roman" pitchFamily="18" charset="0"/>
              </a:rPr>
              <a:t>interblocage</a:t>
            </a:r>
            <a:r>
              <a:rPr lang="fr-FR" b="1" dirty="0">
                <a:solidFill>
                  <a:srgbClr val="000099"/>
                </a:solidFill>
                <a:latin typeface="Times New Roman" pitchFamily="18" charset="0"/>
                <a:cs typeface="Times New Roman" pitchFamily="18" charset="0"/>
              </a:rPr>
              <a:t> et la compatibilité entre les composants et les connecteurs.</a:t>
            </a:r>
          </a:p>
        </p:txBody>
      </p:sp>
      <p:sp>
        <p:nvSpPr>
          <p:cNvPr id="4" name="Rectangle 2"/>
          <p:cNvSpPr>
            <a:spLocks noChangeArrowheads="1"/>
          </p:cNvSpPr>
          <p:nvPr/>
        </p:nvSpPr>
        <p:spPr bwMode="auto">
          <a:xfrm>
            <a:off x="2209800" y="0"/>
            <a:ext cx="6972300" cy="396875"/>
          </a:xfrm>
          <a:prstGeom prst="rect">
            <a:avLst/>
          </a:prstGeom>
          <a:noFill/>
          <a:ln w="9525" algn="ctr">
            <a:noFill/>
            <a:miter lim="800000"/>
            <a:headEnd/>
            <a:tailEnd/>
          </a:ln>
        </p:spPr>
        <p:txBody>
          <a:bodyPr wrap="square" anchor="ctr">
            <a:spAutoFit/>
          </a:bodyPr>
          <a:lstStyle/>
          <a:p>
            <a:pPr rtl="1">
              <a:lnSpc>
                <a:spcPct val="100000"/>
              </a:lnSpc>
              <a:spcBef>
                <a:spcPct val="0"/>
              </a:spcBef>
            </a:pPr>
            <a:r>
              <a:rPr lang="fr-FR" sz="2000" b="1" dirty="0">
                <a:solidFill>
                  <a:srgbClr val="F9FBC9"/>
                </a:solidFill>
                <a:latin typeface="Engravers MT" pitchFamily="18" charset="0"/>
              </a:rPr>
              <a:t>L’ADL </a:t>
            </a:r>
            <a:r>
              <a:rPr lang="fr-FR" sz="2000" b="1" dirty="0" err="1">
                <a:solidFill>
                  <a:srgbClr val="F9FBC9"/>
                </a:solidFill>
                <a:latin typeface="Engravers MT" pitchFamily="18" charset="0"/>
              </a:rPr>
              <a:t>wright</a:t>
            </a:r>
            <a:endParaRPr lang="en-US" sz="2000" b="1" dirty="0">
              <a:solidFill>
                <a:srgbClr val="F9FBC9"/>
              </a:solidFill>
              <a:latin typeface="Engravers M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39972"/>
                                        </p:tgtEl>
                                        <p:attrNameLst>
                                          <p:attrName>style.visibility</p:attrName>
                                        </p:attrNameLst>
                                      </p:cBhvr>
                                      <p:to>
                                        <p:strVal val="visible"/>
                                      </p:to>
                                    </p:set>
                                    <p:animEffect transition="in" filter="fade">
                                      <p:cBhvr>
                                        <p:cTn id="7" dur="1000"/>
                                        <p:tgtEl>
                                          <p:spTgt spid="339972"/>
                                        </p:tgtEl>
                                      </p:cBhvr>
                                    </p:animEffect>
                                    <p:anim calcmode="lin" valueType="num">
                                      <p:cBhvr>
                                        <p:cTn id="8" dur="1000" fill="hold"/>
                                        <p:tgtEl>
                                          <p:spTgt spid="339972"/>
                                        </p:tgtEl>
                                        <p:attrNameLst>
                                          <p:attrName>ppt_x</p:attrName>
                                        </p:attrNameLst>
                                      </p:cBhvr>
                                      <p:tavLst>
                                        <p:tav tm="0">
                                          <p:val>
                                            <p:strVal val="#ppt_x"/>
                                          </p:val>
                                        </p:tav>
                                        <p:tav tm="100000">
                                          <p:val>
                                            <p:strVal val="#ppt_x"/>
                                          </p:val>
                                        </p:tav>
                                      </p:tavLst>
                                    </p:anim>
                                    <p:anim calcmode="lin" valueType="num">
                                      <p:cBhvr>
                                        <p:cTn id="9" dur="1000" fill="hold"/>
                                        <p:tgtEl>
                                          <p:spTgt spid="33997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9972" grpId="0"/>
    </p:bldLst>
  </p:timing>
</p:sld>
</file>

<file path=ppt/theme/theme1.xml><?xml version="1.0" encoding="utf-8"?>
<a:theme xmlns:a="http://schemas.openxmlformats.org/drawingml/2006/main" name="تصميم افتراضي">
  <a:themeElements>
    <a:clrScheme name="تصميم افتراضي 16">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800000"/>
      </a:hlink>
      <a:folHlink>
        <a:srgbClr val="8C9EA0"/>
      </a:folHlink>
    </a:clrScheme>
    <a:fontScheme name="تصميم افتراضي">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bg2"/>
          </a:solidFill>
          <a:prstDash val="solid"/>
          <a:round/>
          <a:headEnd type="none" w="med" len="med"/>
          <a:tailEnd type="none" w="med" len="med"/>
        </a:ln>
        <a:effectLst/>
      </a:spPr>
      <a:bodyPr rot="10800000" vert="horz" wrap="none" lIns="91440" tIns="45720" rIns="91440" bIns="45720" numCol="1" anchor="ctr" anchorCtr="0" compatLnSpc="1">
        <a:prstTxWarp prst="textNoShape">
          <a:avLst/>
        </a:prstTxWarp>
      </a:bodyPr>
      <a:lstStyle>
        <a:defPPr marL="1438275" marR="0" indent="-536575" algn="ctr" defTabSz="914400" rtl="0" eaLnBrk="1" fontAlgn="base" latinLnBrk="0" hangingPunct="1">
          <a:lnSpc>
            <a:spcPct val="90000"/>
          </a:lnSpc>
          <a:spcBef>
            <a:spcPct val="20000"/>
          </a:spcBef>
          <a:spcAft>
            <a:spcPct val="0"/>
          </a:spcAft>
          <a:buClrTx/>
          <a:buSzTx/>
          <a:buFontTx/>
          <a:buNone/>
          <a:tabLst/>
          <a:defRPr kumimoji="0" lang="ar-SA" sz="2200" b="0" i="0" u="none" strike="noStrike" cap="none" normalizeH="0" baseline="0" smtClean="0">
            <a:ln>
              <a:noFill/>
            </a:ln>
            <a:solidFill>
              <a:srgbClr val="800000"/>
            </a:solidFill>
            <a:effectLst/>
            <a:latin typeface="Tahoma" pitchFamily="34" charset="0"/>
            <a:cs typeface="Arial" charset="0"/>
          </a:defRPr>
        </a:defPPr>
      </a:lstStyle>
    </a:spDef>
    <a:lnDef>
      <a:spPr bwMode="auto">
        <a:xfrm>
          <a:off x="0" y="0"/>
          <a:ext cx="1" cy="1"/>
        </a:xfrm>
        <a:custGeom>
          <a:avLst/>
          <a:gdLst/>
          <a:ahLst/>
          <a:cxnLst/>
          <a:rect l="0" t="0" r="0" b="0"/>
          <a:pathLst/>
        </a:custGeom>
        <a:noFill/>
        <a:ln w="9525" cap="flat" cmpd="sng" algn="ctr">
          <a:solidFill>
            <a:schemeClr val="bg2"/>
          </a:solidFill>
          <a:prstDash val="solid"/>
          <a:round/>
          <a:headEnd type="none" w="med" len="med"/>
          <a:tailEnd type="none" w="med" len="med"/>
        </a:ln>
        <a:effectLst/>
      </a:spPr>
      <a:bodyPr rot="10800000" vert="horz" wrap="none" lIns="91440" tIns="45720" rIns="91440" bIns="45720" numCol="1" anchor="ctr" anchorCtr="0" compatLnSpc="1">
        <a:prstTxWarp prst="textNoShape">
          <a:avLst/>
        </a:prstTxWarp>
      </a:bodyPr>
      <a:lstStyle>
        <a:defPPr marL="1438275" marR="0" indent="-536575" algn="ctr" defTabSz="914400" rtl="0" eaLnBrk="1" fontAlgn="base" latinLnBrk="0" hangingPunct="1">
          <a:lnSpc>
            <a:spcPct val="90000"/>
          </a:lnSpc>
          <a:spcBef>
            <a:spcPct val="20000"/>
          </a:spcBef>
          <a:spcAft>
            <a:spcPct val="0"/>
          </a:spcAft>
          <a:buClrTx/>
          <a:buSzTx/>
          <a:buFontTx/>
          <a:buNone/>
          <a:tabLst/>
          <a:defRPr kumimoji="0" lang="ar-SA" sz="2200" b="0" i="0" u="none" strike="noStrike" cap="none" normalizeH="0" baseline="0" smtClean="0">
            <a:ln>
              <a:noFill/>
            </a:ln>
            <a:solidFill>
              <a:srgbClr val="800000"/>
            </a:solidFill>
            <a:effectLst/>
            <a:latin typeface="Tahoma" pitchFamily="34" charset="0"/>
            <a:cs typeface="Arial" charset="0"/>
          </a:defRPr>
        </a:defPPr>
      </a:lstStyle>
    </a:lnDef>
  </a:objectDefaults>
  <a:extraClrSchemeLst>
    <a:extraClrScheme>
      <a:clrScheme name="تصميم افتراضي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تصميم افتراضي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تصميم افتراضي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تصميم افتراضي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تصميم افتراضي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تصميم افتراضي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تصميم افتراضي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تصميم افتراضي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تصميم افتراضي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تصميم افتراضي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تصميم افتراضي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تصميم افتراضي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تصميم افتراضي 13">
        <a:dk1>
          <a:srgbClr val="000000"/>
        </a:dk1>
        <a:lt1>
          <a:srgbClr val="800000"/>
        </a:lt1>
        <a:dk2>
          <a:srgbClr val="000000"/>
        </a:dk2>
        <a:lt2>
          <a:srgbClr val="808080"/>
        </a:lt2>
        <a:accent1>
          <a:srgbClr val="BBE0E3"/>
        </a:accent1>
        <a:accent2>
          <a:srgbClr val="333399"/>
        </a:accent2>
        <a:accent3>
          <a:srgbClr val="C0AAAA"/>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تصميم افتراضي 14">
        <a:dk1>
          <a:srgbClr val="800000"/>
        </a:dk1>
        <a:lt1>
          <a:srgbClr val="FFFFFF"/>
        </a:lt1>
        <a:dk2>
          <a:srgbClr val="000000"/>
        </a:dk2>
        <a:lt2>
          <a:srgbClr val="808080"/>
        </a:lt2>
        <a:accent1>
          <a:srgbClr val="BBE0E3"/>
        </a:accent1>
        <a:accent2>
          <a:srgbClr val="333399"/>
        </a:accent2>
        <a:accent3>
          <a:srgbClr val="FFFFFF"/>
        </a:accent3>
        <a:accent4>
          <a:srgbClr val="6C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تصميم افتراضي 15">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800000"/>
        </a:hlink>
        <a:folHlink>
          <a:srgbClr val="FFE701"/>
        </a:folHlink>
      </a:clrScheme>
      <a:clrMap bg1="dk2" tx1="lt1" bg2="dk1" tx2="lt2" accent1="accent1" accent2="accent2" accent3="accent3" accent4="accent4" accent5="accent5" accent6="accent6" hlink="hlink" folHlink="folHlink"/>
    </a:extraClrScheme>
    <a:extraClrScheme>
      <a:clrScheme name="تصميم افتراضي 16">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8000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5256</TotalTime>
  <Words>2506</Words>
  <Application>Microsoft Office PowerPoint</Application>
  <PresentationFormat>Affichage à l'écran (4:3)</PresentationFormat>
  <Paragraphs>185</Paragraphs>
  <Slides>28</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28</vt:i4>
      </vt:variant>
    </vt:vector>
  </HeadingPairs>
  <TitlesOfParts>
    <vt:vector size="36" baseType="lpstr">
      <vt:lpstr>Arial</vt:lpstr>
      <vt:lpstr>Arial Rounded MT Bold</vt:lpstr>
      <vt:lpstr>Courier New</vt:lpstr>
      <vt:lpstr>Engravers MT</vt:lpstr>
      <vt:lpstr>Tahoma</vt:lpstr>
      <vt:lpstr>Times New Roman</vt:lpstr>
      <vt:lpstr>Wingdings</vt:lpstr>
      <vt:lpstr>تصميم افتراضي</vt:lpstr>
      <vt:lpstr>Master 2 ILC  Cours 5</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Info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PERSONNEL</dc:creator>
  <cp:lastModifiedBy>fad at</cp:lastModifiedBy>
  <cp:revision>561</cp:revision>
  <dcterms:created xsi:type="dcterms:W3CDTF">2006-11-27T16:10:18Z</dcterms:created>
  <dcterms:modified xsi:type="dcterms:W3CDTF">2021-10-27T03:58:52Z</dcterms:modified>
</cp:coreProperties>
</file>