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309" r:id="rId2"/>
    <p:sldId id="310" r:id="rId3"/>
    <p:sldId id="399" r:id="rId4"/>
    <p:sldId id="375" r:id="rId5"/>
    <p:sldId id="400" r:id="rId6"/>
    <p:sldId id="326" r:id="rId7"/>
    <p:sldId id="327" r:id="rId8"/>
    <p:sldId id="376" r:id="rId9"/>
    <p:sldId id="328" r:id="rId10"/>
    <p:sldId id="329" r:id="rId11"/>
    <p:sldId id="331" r:id="rId12"/>
    <p:sldId id="332" r:id="rId13"/>
    <p:sldId id="337" r:id="rId14"/>
    <p:sldId id="377" r:id="rId15"/>
    <p:sldId id="339" r:id="rId16"/>
    <p:sldId id="344" r:id="rId17"/>
    <p:sldId id="345" r:id="rId18"/>
    <p:sldId id="378" r:id="rId19"/>
    <p:sldId id="379" r:id="rId20"/>
    <p:sldId id="380" r:id="rId21"/>
    <p:sldId id="333" r:id="rId22"/>
    <p:sldId id="340" r:id="rId23"/>
    <p:sldId id="381" r:id="rId24"/>
    <p:sldId id="341" r:id="rId25"/>
    <p:sldId id="382" r:id="rId26"/>
    <p:sldId id="383" r:id="rId27"/>
    <p:sldId id="336" r:id="rId28"/>
    <p:sldId id="343" r:id="rId29"/>
    <p:sldId id="384" r:id="rId30"/>
    <p:sldId id="385" r:id="rId31"/>
    <p:sldId id="387" r:id="rId32"/>
    <p:sldId id="342" r:id="rId33"/>
    <p:sldId id="351" r:id="rId34"/>
    <p:sldId id="386" r:id="rId35"/>
    <p:sldId id="388" r:id="rId36"/>
    <p:sldId id="370" r:id="rId37"/>
    <p:sldId id="389" r:id="rId38"/>
    <p:sldId id="390" r:id="rId39"/>
    <p:sldId id="391" r:id="rId40"/>
    <p:sldId id="392" r:id="rId41"/>
    <p:sldId id="397" r:id="rId42"/>
    <p:sldId id="393" r:id="rId43"/>
    <p:sldId id="394" r:id="rId44"/>
    <p:sldId id="395" r:id="rId45"/>
    <p:sldId id="398" r:id="rId46"/>
    <p:sldId id="373" r:id="rId47"/>
    <p:sldId id="396" r:id="rId48"/>
  </p:sldIdLst>
  <p:sldSz cx="9144000" cy="6858000" type="screen4x3"/>
  <p:notesSz cx="6858000" cy="9144000"/>
  <p:defaultTextStyle>
    <a:defPPr>
      <a:defRPr lang="ar-SA"/>
    </a:defPPr>
    <a:lvl1pPr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1pPr>
    <a:lvl2pPr marL="4572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2pPr>
    <a:lvl3pPr marL="9144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3pPr>
    <a:lvl4pPr marL="13716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4pPr>
    <a:lvl5pPr marL="18288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5pPr>
    <a:lvl6pPr marL="2286000" algn="l" defTabSz="914400" rtl="0" eaLnBrk="1" latinLnBrk="0" hangingPunct="1">
      <a:defRPr sz="2200" kern="1200">
        <a:solidFill>
          <a:srgbClr val="800000"/>
        </a:solidFill>
        <a:latin typeface="Tahoma" pitchFamily="34" charset="0"/>
        <a:ea typeface="+mn-ea"/>
        <a:cs typeface="Arial" charset="0"/>
      </a:defRPr>
    </a:lvl6pPr>
    <a:lvl7pPr marL="2743200" algn="l" defTabSz="914400" rtl="0" eaLnBrk="1" latinLnBrk="0" hangingPunct="1">
      <a:defRPr sz="2200" kern="1200">
        <a:solidFill>
          <a:srgbClr val="800000"/>
        </a:solidFill>
        <a:latin typeface="Tahoma" pitchFamily="34" charset="0"/>
        <a:ea typeface="+mn-ea"/>
        <a:cs typeface="Arial" charset="0"/>
      </a:defRPr>
    </a:lvl7pPr>
    <a:lvl8pPr marL="3200400" algn="l" defTabSz="914400" rtl="0" eaLnBrk="1" latinLnBrk="0" hangingPunct="1">
      <a:defRPr sz="2200" kern="1200">
        <a:solidFill>
          <a:srgbClr val="800000"/>
        </a:solidFill>
        <a:latin typeface="Tahoma" pitchFamily="34" charset="0"/>
        <a:ea typeface="+mn-ea"/>
        <a:cs typeface="Arial" charset="0"/>
      </a:defRPr>
    </a:lvl8pPr>
    <a:lvl9pPr marL="3657600" algn="l" defTabSz="914400" rtl="0" eaLnBrk="1" latinLnBrk="0" hangingPunct="1">
      <a:defRPr sz="2200" kern="1200">
        <a:solidFill>
          <a:srgbClr val="800000"/>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990000"/>
    <a:srgbClr val="CC0000"/>
    <a:srgbClr val="D40000"/>
    <a:srgbClr val="CCECFF"/>
    <a:srgbClr val="6699FF"/>
    <a:srgbClr val="F9FBC9"/>
    <a:srgbClr val="B8E8EE"/>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6373" autoAdjust="0"/>
    <p:restoredTop sz="94595" autoAdjust="0"/>
  </p:normalViewPr>
  <p:slideViewPr>
    <p:cSldViewPr snapToGrid="0">
      <p:cViewPr varScale="1">
        <p:scale>
          <a:sx n="72" d="100"/>
          <a:sy n="72" d="100"/>
        </p:scale>
        <p:origin x="170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70" d="100"/>
          <a:sy n="70" d="100"/>
        </p:scale>
        <p:origin x="-28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102403"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525B8463-256E-49EB-8136-0642B2760CD2}" type="datetime1">
              <a:rPr lang="ar-SA"/>
              <a:pPr>
                <a:defRPr/>
              </a:pPr>
              <a:t>20/03/1443</a:t>
            </a:fld>
            <a:endParaRPr lang="fr-FR"/>
          </a:p>
        </p:txBody>
      </p:sp>
      <p:sp>
        <p:nvSpPr>
          <p:cNvPr id="102404"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102405"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80255DAE-3313-4CB3-BFCB-8736186D2405}" type="slidenum">
              <a:rPr lang="en-US"/>
              <a:pPr>
                <a:defRPr/>
              </a:pPr>
              <a:t>‹N°›</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98307"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2FC1FF7A-8BA3-4BE7-8F99-26E4FBDAA274}" type="datetime1">
              <a:rPr lang="ar-SA"/>
              <a:pPr>
                <a:defRPr/>
              </a:pPr>
              <a:t>20/03/1443</a:t>
            </a:fld>
            <a:endParaRPr lang="fr-FR"/>
          </a:p>
        </p:txBody>
      </p:sp>
      <p:sp>
        <p:nvSpPr>
          <p:cNvPr id="64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a:t>انقر لتحرير أنماط النص الرئيسي</a:t>
            </a:r>
          </a:p>
          <a:p>
            <a:pPr lvl="1"/>
            <a:r>
              <a:rPr lang="ar-SA" noProof="0"/>
              <a:t>المستوى الثاني</a:t>
            </a:r>
          </a:p>
          <a:p>
            <a:pPr lvl="2"/>
            <a:r>
              <a:rPr lang="ar-SA" noProof="0"/>
              <a:t>المستوى الثالث</a:t>
            </a:r>
          </a:p>
          <a:p>
            <a:pPr lvl="3"/>
            <a:r>
              <a:rPr lang="ar-SA" noProof="0"/>
              <a:t>المستوى الرابع</a:t>
            </a:r>
          </a:p>
          <a:p>
            <a:pPr lvl="4"/>
            <a:r>
              <a:rPr lang="ar-SA" noProof="0"/>
              <a:t>المستوى الخامس</a:t>
            </a:r>
          </a:p>
        </p:txBody>
      </p:sp>
      <p:sp>
        <p:nvSpPr>
          <p:cNvPr id="98310"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98311"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D9429371-5039-4D18-8A7F-6BB81C5CEEBB}"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quarter" idx="1"/>
          </p:nvPr>
        </p:nvSpPr>
        <p:spPr>
          <a:xfrm>
            <a:off x="457200" y="1600200"/>
            <a:ext cx="4038600" cy="21859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quarter" idx="2"/>
          </p:nvPr>
        </p:nvSpPr>
        <p:spPr>
          <a:xfrm>
            <a:off x="4648200" y="1600200"/>
            <a:ext cx="4038600" cy="21859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contenu 4"/>
          <p:cNvSpPr>
            <a:spLocks noGrp="1"/>
          </p:cNvSpPr>
          <p:nvPr>
            <p:ph sz="quarter" idx="3"/>
          </p:nvPr>
        </p:nvSpPr>
        <p:spPr>
          <a:xfrm>
            <a:off x="457200" y="3938588"/>
            <a:ext cx="4038600" cy="218757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contenu 5"/>
          <p:cNvSpPr>
            <a:spLocks noGrp="1"/>
          </p:cNvSpPr>
          <p:nvPr>
            <p:ph sz="quarter" idx="4"/>
          </p:nvPr>
        </p:nvSpPr>
        <p:spPr>
          <a:xfrm>
            <a:off x="4648200" y="3938588"/>
            <a:ext cx="4038600" cy="218757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99CCFF"/>
            </a:gs>
            <a:gs pos="100000">
              <a:schemeClr val="tx1"/>
            </a:gs>
          </a:gsLst>
          <a:lin ang="2700000" scaled="1"/>
        </a:gra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2197100" y="0"/>
            <a:ext cx="6946900" cy="457200"/>
          </a:xfrm>
          <a:prstGeom prst="rect">
            <a:avLst/>
          </a:prstGeom>
          <a:solidFill>
            <a:srgbClr val="00A5E0"/>
          </a:solidFill>
          <a:ln w="9525" algn="ctr">
            <a:solidFill>
              <a:srgbClr val="74ABFC"/>
            </a:solidFill>
            <a:miter lim="800000"/>
            <a:headEnd/>
            <a:tailEnd/>
          </a:ln>
          <a:effectLst/>
        </p:spPr>
        <p:txBody>
          <a:bodyPr anchor="ctr">
            <a:spAutoFit/>
          </a:bodyPr>
          <a:lstStyle/>
          <a:p>
            <a:pPr>
              <a:defRPr/>
            </a:pPr>
            <a:endParaRPr lang="fr-FR"/>
          </a:p>
        </p:txBody>
      </p:sp>
      <p:pic>
        <p:nvPicPr>
          <p:cNvPr id="1027" name="Picture 16" descr="WB02457_"/>
          <p:cNvPicPr>
            <a:picLocks noChangeAspect="1" noChangeArrowheads="1"/>
          </p:cNvPicPr>
          <p:nvPr/>
        </p:nvPicPr>
        <p:blipFill>
          <a:blip r:embed="rId15" cstate="print"/>
          <a:srcRect/>
          <a:stretch>
            <a:fillRect/>
          </a:stretch>
        </p:blipFill>
        <p:spPr bwMode="auto">
          <a:xfrm>
            <a:off x="374650" y="114300"/>
            <a:ext cx="1422400" cy="609600"/>
          </a:xfrm>
          <a:prstGeom prst="rect">
            <a:avLst/>
          </a:prstGeom>
          <a:noFill/>
          <a:ln w="9525">
            <a:noFill/>
            <a:miter lim="800000"/>
            <a:headEnd/>
            <a:tailEnd/>
          </a:ln>
        </p:spPr>
      </p:pic>
      <p:sp>
        <p:nvSpPr>
          <p:cNvPr id="1053" name="Text Box 29"/>
          <p:cNvSpPr txBox="1">
            <a:spLocks noChangeArrowheads="1"/>
          </p:cNvSpPr>
          <p:nvPr/>
        </p:nvSpPr>
        <p:spPr bwMode="auto">
          <a:xfrm>
            <a:off x="509588" y="254000"/>
            <a:ext cx="1143000" cy="336550"/>
          </a:xfrm>
          <a:prstGeom prst="rect">
            <a:avLst/>
          </a:prstGeom>
          <a:noFill/>
          <a:ln w="9525" algn="ctr">
            <a:noFill/>
            <a:miter lim="800000"/>
            <a:headEnd/>
            <a:tailEnd/>
          </a:ln>
          <a:effectLst/>
        </p:spPr>
        <p:txBody>
          <a:bodyPr>
            <a:spAutoFit/>
          </a:bodyPr>
          <a:lstStyle/>
          <a:p>
            <a:pPr rtl="1">
              <a:lnSpc>
                <a:spcPct val="100000"/>
              </a:lnSpc>
              <a:spcBef>
                <a:spcPct val="0"/>
              </a:spcBef>
              <a:defRPr/>
            </a:pPr>
            <a:r>
              <a:rPr lang="fr-FR" sz="1600" b="1">
                <a:solidFill>
                  <a:schemeClr val="tx1"/>
                </a:solidFill>
                <a:latin typeface="Times New Roman" pitchFamily="18" charset="0"/>
                <a:cs typeface="Times New Roman" pitchFamily="18" charset="0"/>
              </a:rPr>
              <a:t>ILC</a:t>
            </a:r>
          </a:p>
        </p:txBody>
      </p:sp>
      <p:sp>
        <p:nvSpPr>
          <p:cNvPr id="1054" name="Rectangle 30"/>
          <p:cNvSpPr>
            <a:spLocks noChangeArrowheads="1"/>
          </p:cNvSpPr>
          <p:nvPr/>
        </p:nvSpPr>
        <p:spPr bwMode="auto">
          <a:xfrm>
            <a:off x="2209800" y="444500"/>
            <a:ext cx="6934200" cy="50800"/>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6" name="Rectangle 32"/>
          <p:cNvSpPr>
            <a:spLocks noChangeArrowheads="1"/>
          </p:cNvSpPr>
          <p:nvPr/>
        </p:nvSpPr>
        <p:spPr bwMode="auto">
          <a:xfrm>
            <a:off x="-25400" y="930275"/>
            <a:ext cx="2197100" cy="42863"/>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7" name="Rectangle 33"/>
          <p:cNvSpPr>
            <a:spLocks noChangeArrowheads="1"/>
          </p:cNvSpPr>
          <p:nvPr/>
        </p:nvSpPr>
        <p:spPr bwMode="auto">
          <a:xfrm rot="16200000" flipV="1">
            <a:off x="1707357" y="454818"/>
            <a:ext cx="952500" cy="42863"/>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9" name="Text Box 35"/>
          <p:cNvSpPr txBox="1">
            <a:spLocks noChangeArrowheads="1"/>
          </p:cNvSpPr>
          <p:nvPr/>
        </p:nvSpPr>
        <p:spPr bwMode="auto">
          <a:xfrm>
            <a:off x="344488" y="584200"/>
            <a:ext cx="1384300" cy="336550"/>
          </a:xfrm>
          <a:prstGeom prst="rect">
            <a:avLst/>
          </a:prstGeom>
          <a:noFill/>
          <a:ln w="9525" algn="ctr">
            <a:noFill/>
            <a:miter lim="800000"/>
            <a:headEnd/>
            <a:tailEnd/>
          </a:ln>
          <a:effectLst/>
        </p:spPr>
        <p:txBody>
          <a:bodyPr>
            <a:spAutoFit/>
          </a:bodyPr>
          <a:lstStyle/>
          <a:p>
            <a:pPr rtl="1">
              <a:lnSpc>
                <a:spcPct val="100000"/>
              </a:lnSpc>
              <a:spcBef>
                <a:spcPct val="0"/>
              </a:spcBef>
              <a:defRPr/>
            </a:pPr>
            <a:r>
              <a:rPr lang="fr-DZ" sz="1600" b="1" dirty="0">
                <a:solidFill>
                  <a:srgbClr val="990000"/>
                </a:solidFill>
                <a:latin typeface="Arial Rounded MT Bold" pitchFamily="34" charset="0"/>
                <a:cs typeface="Times New Roman" pitchFamily="18" charset="0"/>
              </a:rPr>
              <a:t>2021-2022</a:t>
            </a:r>
            <a:endParaRPr lang="en-US" sz="1600" b="1" dirty="0">
              <a:solidFill>
                <a:srgbClr val="990000"/>
              </a:solidFill>
              <a:latin typeface="Arial Rounded MT Bold" pitchFamily="34" charset="0"/>
              <a:cs typeface="Times New Roman" pitchFamily="18" charset="0"/>
            </a:endParaRPr>
          </a:p>
        </p:txBody>
      </p:sp>
      <p:sp>
        <p:nvSpPr>
          <p:cNvPr id="1060" name="Text Box 36"/>
          <p:cNvSpPr txBox="1">
            <a:spLocks noChangeArrowheads="1"/>
          </p:cNvSpPr>
          <p:nvPr/>
        </p:nvSpPr>
        <p:spPr bwMode="auto">
          <a:xfrm>
            <a:off x="7775575" y="6430963"/>
            <a:ext cx="1368425" cy="427037"/>
          </a:xfrm>
          <a:prstGeom prst="rect">
            <a:avLst/>
          </a:prstGeom>
          <a:noFill/>
          <a:ln w="9525">
            <a:noFill/>
            <a:miter lim="800000"/>
            <a:headEnd/>
            <a:tailEnd/>
          </a:ln>
          <a:effectLst/>
        </p:spPr>
        <p:txBody>
          <a:bodyPr>
            <a:spAutoFit/>
          </a:bodyPr>
          <a:lstStyle/>
          <a:p>
            <a:pPr algn="r">
              <a:lnSpc>
                <a:spcPct val="100000"/>
              </a:lnSpc>
              <a:spcBef>
                <a:spcPct val="50000"/>
              </a:spcBef>
              <a:defRPr/>
            </a:pPr>
            <a:fld id="{E953ECDC-0395-423B-AE24-958201B9663D}" type="slidenum">
              <a:rPr lang="en-US">
                <a:solidFill>
                  <a:srgbClr val="003366"/>
                </a:solidFill>
                <a:latin typeface="Arial" charset="0"/>
              </a:rPr>
              <a:pPr algn="r">
                <a:lnSpc>
                  <a:spcPct val="100000"/>
                </a:lnSpc>
                <a:spcBef>
                  <a:spcPct val="50000"/>
                </a:spcBef>
                <a:defRPr/>
              </a:pPr>
              <a:t>‹N°›</a:t>
            </a:fld>
            <a:r>
              <a:rPr lang="fr-FR" dirty="0">
                <a:solidFill>
                  <a:srgbClr val="003366"/>
                </a:solidFill>
                <a:latin typeface="Arial" charset="0"/>
              </a:rPr>
              <a:t>/</a:t>
            </a:r>
            <a:r>
              <a:rPr lang="fr-DZ" dirty="0">
                <a:solidFill>
                  <a:srgbClr val="003366"/>
                </a:solidFill>
                <a:latin typeface="Arial" charset="0"/>
              </a:rPr>
              <a:t>47</a:t>
            </a:r>
            <a:endParaRPr lang="en-US" dirty="0">
              <a:solidFill>
                <a:srgbClr val="003366"/>
              </a:solidFill>
              <a:latin typeface="Arial"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1916113" y="2928938"/>
            <a:ext cx="5905500" cy="1066800"/>
          </a:xfrm>
          <a:prstGeom prst="rect">
            <a:avLst/>
          </a:prstGeom>
          <a:noFill/>
          <a:ln w="9525">
            <a:noFill/>
            <a:miter lim="800000"/>
            <a:headEnd/>
            <a:tailEnd/>
          </a:ln>
        </p:spPr>
        <p:txBody>
          <a:bodyPr anchor="ctr">
            <a:spAutoFit/>
          </a:bodyPr>
          <a:lstStyle/>
          <a:p>
            <a:pPr rtl="1">
              <a:lnSpc>
                <a:spcPct val="100000"/>
              </a:lnSpc>
              <a:spcBef>
                <a:spcPct val="0"/>
              </a:spcBef>
            </a:pPr>
            <a:r>
              <a:rPr lang="fr-FR" sz="3200" b="1" dirty="0">
                <a:solidFill>
                  <a:srgbClr val="000099"/>
                </a:solidFill>
                <a:latin typeface="Arial Rounded MT Bold" pitchFamily="34" charset="0"/>
                <a:cs typeface="Times New Roman" pitchFamily="18" charset="0"/>
              </a:rPr>
              <a:t>Les langages de description d’architectures (ADL)</a:t>
            </a:r>
          </a:p>
        </p:txBody>
      </p:sp>
      <p:pic>
        <p:nvPicPr>
          <p:cNvPr id="169991" name="Picture 7"/>
          <p:cNvPicPr>
            <a:picLocks noChangeAspect="1" noChangeArrowheads="1"/>
          </p:cNvPicPr>
          <p:nvPr/>
        </p:nvPicPr>
        <p:blipFill>
          <a:blip r:embed="rId2" cstate="print"/>
          <a:srcRect/>
          <a:stretch>
            <a:fillRect/>
          </a:stretch>
        </p:blipFill>
        <p:spPr bwMode="auto">
          <a:xfrm>
            <a:off x="361950" y="2257425"/>
            <a:ext cx="1112838" cy="819150"/>
          </a:xfrm>
          <a:prstGeom prst="rect">
            <a:avLst/>
          </a:prstGeom>
          <a:noFill/>
          <a:ln w="9525">
            <a:noFill/>
            <a:miter lim="800000"/>
            <a:headEnd/>
            <a:tailEnd/>
          </a:ln>
        </p:spPr>
      </p:pic>
      <p:sp>
        <p:nvSpPr>
          <p:cNvPr id="169992" name="Text Box 8"/>
          <p:cNvSpPr txBox="1">
            <a:spLocks noChangeArrowheads="1"/>
          </p:cNvSpPr>
          <p:nvPr/>
        </p:nvSpPr>
        <p:spPr bwMode="auto">
          <a:xfrm>
            <a:off x="7399338" y="1636713"/>
            <a:ext cx="1439862" cy="579437"/>
          </a:xfrm>
          <a:prstGeom prst="rect">
            <a:avLst/>
          </a:prstGeom>
          <a:noFill/>
          <a:ln w="9525">
            <a:noFill/>
            <a:miter lim="800000"/>
            <a:headEnd/>
            <a:tailEnd/>
          </a:ln>
        </p:spPr>
        <p:txBody>
          <a:bodyPr>
            <a:spAutoFit/>
          </a:bodyPr>
          <a:lstStyle/>
          <a:p>
            <a:pPr rtl="1">
              <a:lnSpc>
                <a:spcPct val="100000"/>
              </a:lnSpc>
              <a:spcBef>
                <a:spcPct val="50000"/>
              </a:spcBef>
            </a:pPr>
            <a:r>
              <a:rPr lang="en-US" sz="3200" b="1">
                <a:solidFill>
                  <a:srgbClr val="003366"/>
                </a:solidFill>
                <a:latin typeface="Arial Rounded MT Bold" pitchFamily="34" charset="0"/>
              </a:rPr>
              <a:t>ILC</a:t>
            </a:r>
            <a:endParaRPr lang="en-US" sz="3200" b="1">
              <a:solidFill>
                <a:srgbClr val="FF0000"/>
              </a:solidFill>
              <a:latin typeface="Arial Rounded MT Bold" pitchFamily="34" charset="0"/>
            </a:endParaRPr>
          </a:p>
        </p:txBody>
      </p:sp>
      <p:sp>
        <p:nvSpPr>
          <p:cNvPr id="2055" name="Rectangle 10"/>
          <p:cNvSpPr>
            <a:spLocks noChangeArrowheads="1"/>
          </p:cNvSpPr>
          <p:nvPr/>
        </p:nvSpPr>
        <p:spPr bwMode="auto">
          <a:xfrm rot="-5400000">
            <a:off x="-2724150" y="3676650"/>
            <a:ext cx="5905500" cy="457200"/>
          </a:xfrm>
          <a:prstGeom prst="rect">
            <a:avLst/>
          </a:prstGeom>
          <a:solidFill>
            <a:srgbClr val="00A5E0"/>
          </a:solidFill>
          <a:ln w="9525" algn="ctr">
            <a:solidFill>
              <a:srgbClr val="74ABFC"/>
            </a:solidFill>
            <a:miter lim="800000"/>
            <a:headEnd/>
            <a:tailEnd/>
          </a:ln>
        </p:spPr>
        <p:txBody>
          <a:bodyPr anchor="ctr">
            <a:spAutoFit/>
          </a:bodyPr>
          <a:lstStyle/>
          <a:p>
            <a:endParaRPr lang="fr-FR"/>
          </a:p>
        </p:txBody>
      </p:sp>
      <p:sp>
        <p:nvSpPr>
          <p:cNvPr id="2056" name="Rectangle 12"/>
          <p:cNvSpPr>
            <a:spLocks noChangeArrowheads="1"/>
          </p:cNvSpPr>
          <p:nvPr/>
        </p:nvSpPr>
        <p:spPr bwMode="auto">
          <a:xfrm rot="5400000">
            <a:off x="-2493168" y="3864768"/>
            <a:ext cx="5943600" cy="42863"/>
          </a:xfrm>
          <a:prstGeom prst="rect">
            <a:avLst/>
          </a:prstGeom>
          <a:gradFill rotWithShape="1">
            <a:gsLst>
              <a:gs pos="0">
                <a:srgbClr val="FFCC66"/>
              </a:gs>
              <a:gs pos="100000">
                <a:srgbClr val="F9FBC9"/>
              </a:gs>
            </a:gsLst>
            <a:lin ang="2700000" scaled="1"/>
          </a:gradFill>
          <a:ln w="9525" algn="ctr">
            <a:noFill/>
            <a:miter lim="800000"/>
            <a:headEnd/>
            <a:tailEnd/>
          </a:ln>
        </p:spPr>
        <p:txBody>
          <a:bodyPr anchor="ctr">
            <a:spAutoFit/>
          </a:bodyPr>
          <a:lstStyle/>
          <a:p>
            <a:endParaRPr lang="fr-FR"/>
          </a:p>
        </p:txBody>
      </p:sp>
      <p:sp>
        <p:nvSpPr>
          <p:cNvPr id="2057" name="Text Box 13"/>
          <p:cNvSpPr txBox="1">
            <a:spLocks noChangeArrowheads="1"/>
          </p:cNvSpPr>
          <p:nvPr/>
        </p:nvSpPr>
        <p:spPr bwMode="auto">
          <a:xfrm rot="-5400000">
            <a:off x="-2282031" y="3833019"/>
            <a:ext cx="4959350" cy="366712"/>
          </a:xfrm>
          <a:prstGeom prst="rect">
            <a:avLst/>
          </a:prstGeom>
          <a:noFill/>
          <a:ln w="9525" algn="ctr">
            <a:noFill/>
            <a:miter lim="800000"/>
            <a:headEnd/>
            <a:tailEnd/>
          </a:ln>
        </p:spPr>
        <p:txBody>
          <a:bodyPr wrap="none">
            <a:spAutoFit/>
          </a:bodyPr>
          <a:lstStyle/>
          <a:p>
            <a:pPr rtl="1">
              <a:lnSpc>
                <a:spcPct val="100000"/>
              </a:lnSpc>
              <a:spcBef>
                <a:spcPct val="0"/>
              </a:spcBef>
            </a:pPr>
            <a:r>
              <a:rPr lang="fr-FR" sz="1800" b="1">
                <a:solidFill>
                  <a:schemeClr val="bg2"/>
                </a:solidFill>
                <a:latin typeface="Arial" charset="0"/>
              </a:rPr>
              <a:t>Les langages de description d’architectures</a:t>
            </a:r>
          </a:p>
        </p:txBody>
      </p:sp>
      <p:sp>
        <p:nvSpPr>
          <p:cNvPr id="11" name="Rectangle 9"/>
          <p:cNvSpPr>
            <a:spLocks noGrp="1" noChangeArrowheads="1"/>
          </p:cNvSpPr>
          <p:nvPr>
            <p:ph type="title"/>
          </p:nvPr>
        </p:nvSpPr>
        <p:spPr bwMode="auto">
          <a:xfrm>
            <a:off x="2184400" y="127000"/>
            <a:ext cx="6959600" cy="635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fr-FR" sz="2200" dirty="0">
                <a:solidFill>
                  <a:srgbClr val="F9FBC9"/>
                </a:solidFill>
                <a:latin typeface="Arial Rounded MT Bold" pitchFamily="34" charset="0"/>
              </a:rPr>
              <a:t>Master 2 ILC</a:t>
            </a:r>
            <a:br>
              <a:rPr lang="fr-FR" sz="2200" dirty="0">
                <a:solidFill>
                  <a:srgbClr val="F9FBC9"/>
                </a:solidFill>
                <a:latin typeface="Arial Rounded MT Bold" pitchFamily="34" charset="0"/>
              </a:rPr>
            </a:br>
            <a:br>
              <a:rPr lang="fr-FR" sz="800" dirty="0">
                <a:solidFill>
                  <a:schemeClr val="tx1"/>
                </a:solidFill>
                <a:latin typeface="Arial Rounded MT Bold" pitchFamily="34" charset="0"/>
              </a:rPr>
            </a:br>
            <a:r>
              <a:rPr lang="fr-FR" sz="1800">
                <a:solidFill>
                  <a:srgbClr val="C00000"/>
                </a:solidFill>
                <a:latin typeface="Arial Rounded MT Bold" pitchFamily="34" charset="0"/>
              </a:rPr>
              <a:t>Cours 4</a:t>
            </a:r>
            <a:endParaRPr lang="en-US" sz="1800" dirty="0">
              <a:solidFill>
                <a:srgbClr val="C00000"/>
              </a:solidFill>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0"/>
                                  </p:stCondLst>
                                  <p:childTnLst>
                                    <p:animMotion origin="layout" path="M 2.77778E-6 4.44444E-6 C 0.03576 -0.00139 0.12465 0.00532 0.21545 -0.00973 C 0.30694 -0.02454 0.45017 -0.05764 0.54618 -0.08889 C 0.64218 -0.11968 0.7408 -0.17408 0.79218 -0.1963 " pathEditMode="fixed" rAng="0" ptsTypes="aaaa">
                                      <p:cBhvr>
                                        <p:cTn id="6" dur="3000" fill="hold"/>
                                        <p:tgtEl>
                                          <p:spTgt spid="169991"/>
                                        </p:tgtEl>
                                        <p:attrNameLst>
                                          <p:attrName>ppt_x</p:attrName>
                                          <p:attrName>ppt_y</p:attrName>
                                        </p:attrNameLst>
                                      </p:cBhvr>
                                      <p:rCtr x="39600" y="-9600"/>
                                    </p:animMotion>
                                  </p:childTnLst>
                                </p:cTn>
                              </p:par>
                              <p:par>
                                <p:cTn id="7" presetID="53" presetClass="entr" presetSubtype="0" fill="hold" nodeType="withEffect">
                                  <p:stCondLst>
                                    <p:cond delay="0"/>
                                  </p:stCondLst>
                                  <p:childTnLst>
                                    <p:set>
                                      <p:cBhvr>
                                        <p:cTn id="8" dur="1" fill="hold">
                                          <p:stCondLst>
                                            <p:cond delay="0"/>
                                          </p:stCondLst>
                                        </p:cTn>
                                        <p:tgtEl>
                                          <p:spTgt spid="169991"/>
                                        </p:tgtEl>
                                        <p:attrNameLst>
                                          <p:attrName>style.visibility</p:attrName>
                                        </p:attrNameLst>
                                      </p:cBhvr>
                                      <p:to>
                                        <p:strVal val="visible"/>
                                      </p:to>
                                    </p:set>
                                    <p:anim calcmode="lin" valueType="num">
                                      <p:cBhvr>
                                        <p:cTn id="9" dur="3000" fill="hold"/>
                                        <p:tgtEl>
                                          <p:spTgt spid="169991"/>
                                        </p:tgtEl>
                                        <p:attrNameLst>
                                          <p:attrName>ppt_w</p:attrName>
                                        </p:attrNameLst>
                                      </p:cBhvr>
                                      <p:tavLst>
                                        <p:tav tm="0">
                                          <p:val>
                                            <p:fltVal val="0"/>
                                          </p:val>
                                        </p:tav>
                                        <p:tav tm="100000">
                                          <p:val>
                                            <p:strVal val="#ppt_w"/>
                                          </p:val>
                                        </p:tav>
                                      </p:tavLst>
                                    </p:anim>
                                    <p:anim calcmode="lin" valueType="num">
                                      <p:cBhvr>
                                        <p:cTn id="10" dur="3000" fill="hold"/>
                                        <p:tgtEl>
                                          <p:spTgt spid="169991"/>
                                        </p:tgtEl>
                                        <p:attrNameLst>
                                          <p:attrName>ppt_h</p:attrName>
                                        </p:attrNameLst>
                                      </p:cBhvr>
                                      <p:tavLst>
                                        <p:tav tm="0">
                                          <p:val>
                                            <p:fltVal val="0"/>
                                          </p:val>
                                        </p:tav>
                                        <p:tav tm="100000">
                                          <p:val>
                                            <p:strVal val="#ppt_h"/>
                                          </p:val>
                                        </p:tav>
                                      </p:tavLst>
                                    </p:anim>
                                    <p:animEffect transition="in" filter="fade">
                                      <p:cBhvr>
                                        <p:cTn id="11" dur="3000"/>
                                        <p:tgtEl>
                                          <p:spTgt spid="169991"/>
                                        </p:tgtEl>
                                      </p:cBhvr>
                                    </p:animEffect>
                                  </p:childTnLst>
                                </p:cTn>
                              </p:par>
                              <p:par>
                                <p:cTn id="12" presetID="35" presetClass="entr" presetSubtype="0" fill="hold" nodeType="withEffect">
                                  <p:stCondLst>
                                    <p:cond delay="0"/>
                                  </p:stCondLst>
                                  <p:childTnLst>
                                    <p:set>
                                      <p:cBhvr>
                                        <p:cTn id="13" dur="1" fill="hold">
                                          <p:stCondLst>
                                            <p:cond delay="0"/>
                                          </p:stCondLst>
                                        </p:cTn>
                                        <p:tgtEl>
                                          <p:spTgt spid="169991"/>
                                        </p:tgtEl>
                                        <p:attrNameLst>
                                          <p:attrName>style.visibility</p:attrName>
                                        </p:attrNameLst>
                                      </p:cBhvr>
                                      <p:to>
                                        <p:strVal val="visible"/>
                                      </p:to>
                                    </p:set>
                                    <p:animEffect transition="in" filter="fade">
                                      <p:cBhvr>
                                        <p:cTn id="14" dur="3000"/>
                                        <p:tgtEl>
                                          <p:spTgt spid="169991"/>
                                        </p:tgtEl>
                                      </p:cBhvr>
                                    </p:animEffect>
                                    <p:anim calcmode="lin" valueType="num">
                                      <p:cBhvr>
                                        <p:cTn id="15" dur="3000" fill="hold"/>
                                        <p:tgtEl>
                                          <p:spTgt spid="169991"/>
                                        </p:tgtEl>
                                        <p:attrNameLst>
                                          <p:attrName>style.rotation</p:attrName>
                                        </p:attrNameLst>
                                      </p:cBhvr>
                                      <p:tavLst>
                                        <p:tav tm="0">
                                          <p:val>
                                            <p:fltVal val="720"/>
                                          </p:val>
                                        </p:tav>
                                        <p:tav tm="100000">
                                          <p:val>
                                            <p:fltVal val="0"/>
                                          </p:val>
                                        </p:tav>
                                      </p:tavLst>
                                    </p:anim>
                                    <p:anim calcmode="lin" valueType="num">
                                      <p:cBhvr>
                                        <p:cTn id="16" dur="3000" fill="hold"/>
                                        <p:tgtEl>
                                          <p:spTgt spid="169991"/>
                                        </p:tgtEl>
                                        <p:attrNameLst>
                                          <p:attrName>ppt_h</p:attrName>
                                        </p:attrNameLst>
                                      </p:cBhvr>
                                      <p:tavLst>
                                        <p:tav tm="0">
                                          <p:val>
                                            <p:fltVal val="0"/>
                                          </p:val>
                                        </p:tav>
                                        <p:tav tm="100000">
                                          <p:val>
                                            <p:strVal val="#ppt_h"/>
                                          </p:val>
                                        </p:tav>
                                      </p:tavLst>
                                    </p:anim>
                                    <p:anim calcmode="lin" valueType="num">
                                      <p:cBhvr>
                                        <p:cTn id="17" dur="3000" fill="hold"/>
                                        <p:tgtEl>
                                          <p:spTgt spid="169991"/>
                                        </p:tgtEl>
                                        <p:attrNameLst>
                                          <p:attrName>ppt_w</p:attrName>
                                        </p:attrNameLst>
                                      </p:cBhvr>
                                      <p:tavLst>
                                        <p:tav tm="0">
                                          <p:val>
                                            <p:fltVal val="0"/>
                                          </p:val>
                                        </p:tav>
                                        <p:tav tm="100000">
                                          <p:val>
                                            <p:strVal val="#ppt_w"/>
                                          </p:val>
                                        </p:tav>
                                      </p:tavLst>
                                    </p:anim>
                                  </p:childTnLst>
                                </p:cTn>
                              </p:par>
                            </p:childTnLst>
                          </p:cTn>
                        </p:par>
                        <p:par>
                          <p:cTn id="18" fill="hold">
                            <p:stCondLst>
                              <p:cond delay="3000"/>
                            </p:stCondLst>
                            <p:childTnLst>
                              <p:par>
                                <p:cTn id="19" presetID="35" presetClass="entr" presetSubtype="0" fill="hold" grpId="0" nodeType="afterEffect">
                                  <p:stCondLst>
                                    <p:cond delay="0"/>
                                  </p:stCondLst>
                                  <p:childTnLst>
                                    <p:set>
                                      <p:cBhvr>
                                        <p:cTn id="20" dur="1" fill="hold">
                                          <p:stCondLst>
                                            <p:cond delay="0"/>
                                          </p:stCondLst>
                                        </p:cTn>
                                        <p:tgtEl>
                                          <p:spTgt spid="169992"/>
                                        </p:tgtEl>
                                        <p:attrNameLst>
                                          <p:attrName>style.visibility</p:attrName>
                                        </p:attrNameLst>
                                      </p:cBhvr>
                                      <p:to>
                                        <p:strVal val="visible"/>
                                      </p:to>
                                    </p:set>
                                    <p:animEffect transition="in" filter="fade">
                                      <p:cBhvr>
                                        <p:cTn id="21" dur="3000"/>
                                        <p:tgtEl>
                                          <p:spTgt spid="169992"/>
                                        </p:tgtEl>
                                      </p:cBhvr>
                                    </p:animEffect>
                                    <p:anim calcmode="lin" valueType="num">
                                      <p:cBhvr>
                                        <p:cTn id="22" dur="3000" fill="hold"/>
                                        <p:tgtEl>
                                          <p:spTgt spid="169992"/>
                                        </p:tgtEl>
                                        <p:attrNameLst>
                                          <p:attrName>style.rotation</p:attrName>
                                        </p:attrNameLst>
                                      </p:cBhvr>
                                      <p:tavLst>
                                        <p:tav tm="0">
                                          <p:val>
                                            <p:fltVal val="720"/>
                                          </p:val>
                                        </p:tav>
                                        <p:tav tm="100000">
                                          <p:val>
                                            <p:fltVal val="0"/>
                                          </p:val>
                                        </p:tav>
                                      </p:tavLst>
                                    </p:anim>
                                    <p:anim calcmode="lin" valueType="num">
                                      <p:cBhvr>
                                        <p:cTn id="23" dur="3000" fill="hold"/>
                                        <p:tgtEl>
                                          <p:spTgt spid="169992"/>
                                        </p:tgtEl>
                                        <p:attrNameLst>
                                          <p:attrName>ppt_h</p:attrName>
                                        </p:attrNameLst>
                                      </p:cBhvr>
                                      <p:tavLst>
                                        <p:tav tm="0">
                                          <p:val>
                                            <p:fltVal val="0"/>
                                          </p:val>
                                        </p:tav>
                                        <p:tav tm="100000">
                                          <p:val>
                                            <p:strVal val="#ppt_h"/>
                                          </p:val>
                                        </p:tav>
                                      </p:tavLst>
                                    </p:anim>
                                    <p:anim calcmode="lin" valueType="num">
                                      <p:cBhvr>
                                        <p:cTn id="24" dur="3000" fill="hold"/>
                                        <p:tgtEl>
                                          <p:spTgt spid="16999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a:solidFill>
                  <a:srgbClr val="CC0000"/>
                </a:solidFill>
                <a:effectLst>
                  <a:outerShdw blurRad="38100" dist="38100" dir="2700000" algn="tl">
                    <a:srgbClr val="000000"/>
                  </a:outerShdw>
                </a:effectLst>
              </a:rPr>
              <a:t>Le composant</a:t>
            </a:r>
          </a:p>
        </p:txBody>
      </p:sp>
      <p:sp>
        <p:nvSpPr>
          <p:cNvPr id="294917" name="Rectangle 5"/>
          <p:cNvSpPr>
            <a:spLocks noChangeArrowheads="1"/>
          </p:cNvSpPr>
          <p:nvPr/>
        </p:nvSpPr>
        <p:spPr bwMode="auto">
          <a:xfrm>
            <a:off x="265113" y="1432680"/>
            <a:ext cx="8701087" cy="3816429"/>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Un </a:t>
            </a:r>
            <a:r>
              <a:rPr lang="fr-FR" b="1" dirty="0">
                <a:solidFill>
                  <a:srgbClr val="C00000"/>
                </a:solidFill>
                <a:latin typeface="Times New Roman" pitchFamily="18" charset="0"/>
                <a:cs typeface="Times New Roman" pitchFamily="18" charset="0"/>
              </a:rPr>
              <a:t>composant</a:t>
            </a:r>
            <a:r>
              <a:rPr lang="fr-FR" b="1" dirty="0">
                <a:solidFill>
                  <a:srgbClr val="000099"/>
                </a:solidFill>
                <a:latin typeface="Times New Roman" pitchFamily="18" charset="0"/>
                <a:cs typeface="Times New Roman" pitchFamily="18" charset="0"/>
              </a:rPr>
              <a:t> est une unité de calcul ou de stockage à laquelle est associée une unité d’implantation. Il peut être atomique ou composé ; on parle alors dans ce dernier cas de composite. Sa taille peut aller de la fonction mathématique à une application complète.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On définit deux parties dans un composant. Une première partie, dite extérieure, correspond à son </a:t>
            </a:r>
            <a:r>
              <a:rPr lang="fr-FR" b="1" dirty="0">
                <a:solidFill>
                  <a:srgbClr val="C00000"/>
                </a:solidFill>
                <a:latin typeface="Times New Roman" pitchFamily="18" charset="0"/>
                <a:cs typeface="Times New Roman" pitchFamily="18" charset="0"/>
              </a:rPr>
              <a:t>interface</a:t>
            </a:r>
            <a:r>
              <a:rPr lang="fr-FR" b="1" dirty="0">
                <a:solidFill>
                  <a:srgbClr val="000099"/>
                </a:solidFill>
                <a:latin typeface="Times New Roman" pitchFamily="18" charset="0"/>
                <a:cs typeface="Times New Roman" pitchFamily="18" charset="0"/>
              </a:rPr>
              <a:t>. Elle comprend la description des interfaces fournies et requises par le composant. Elle définit les interactions du composant avec son environnement. La seconde partie correspond à son </a:t>
            </a:r>
            <a:r>
              <a:rPr lang="fr-FR" b="1" dirty="0">
                <a:solidFill>
                  <a:srgbClr val="C00000"/>
                </a:solidFill>
                <a:latin typeface="Times New Roman" pitchFamily="18" charset="0"/>
                <a:cs typeface="Times New Roman" pitchFamily="18" charset="0"/>
              </a:rPr>
              <a:t>implantation</a:t>
            </a:r>
            <a:r>
              <a:rPr lang="fr-FR" b="1" dirty="0">
                <a:solidFill>
                  <a:srgbClr val="000099"/>
                </a:solidFill>
                <a:latin typeface="Times New Roman" pitchFamily="18" charset="0"/>
                <a:cs typeface="Times New Roman" pitchFamily="18" charset="0"/>
              </a:rPr>
              <a:t> et permet la description du fonctionnement interne du composant.</a:t>
            </a:r>
            <a:endParaRPr lang="ar-DZ" b="1" dirty="0">
              <a:solidFill>
                <a:srgbClr val="000099"/>
              </a:solidFill>
              <a:latin typeface="Times New Roman" pitchFamily="18" charset="0"/>
              <a:cs typeface="Times New Roman" pitchFamily="18" charset="0"/>
            </a:endParaRP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minimales fondamentales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94915"/>
                                        </p:tgtEl>
                                        <p:attrNameLst>
                                          <p:attrName>style.visibility</p:attrName>
                                        </p:attrNameLst>
                                      </p:cBhvr>
                                      <p:to>
                                        <p:strVal val="visible"/>
                                      </p:to>
                                    </p:set>
                                    <p:anim calcmode="lin" valueType="num">
                                      <p:cBhvr>
                                        <p:cTn id="7" dur="500" fill="hold"/>
                                        <p:tgtEl>
                                          <p:spTgt spid="294915"/>
                                        </p:tgtEl>
                                        <p:attrNameLst>
                                          <p:attrName>ppt_w</p:attrName>
                                        </p:attrNameLst>
                                      </p:cBhvr>
                                      <p:tavLst>
                                        <p:tav tm="0">
                                          <p:val>
                                            <p:fltVal val="0"/>
                                          </p:val>
                                        </p:tav>
                                        <p:tav tm="100000">
                                          <p:val>
                                            <p:strVal val="#ppt_w"/>
                                          </p:val>
                                        </p:tav>
                                      </p:tavLst>
                                    </p:anim>
                                    <p:anim calcmode="lin" valueType="num">
                                      <p:cBhvr>
                                        <p:cTn id="8" dur="500" fill="hold"/>
                                        <p:tgtEl>
                                          <p:spTgt spid="29491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294917">
                                            <p:txEl>
                                              <p:pRg st="0" end="0"/>
                                            </p:txEl>
                                          </p:spTgt>
                                        </p:tgtEl>
                                        <p:attrNameLst>
                                          <p:attrName>style.visibility</p:attrName>
                                        </p:attrNameLst>
                                      </p:cBhvr>
                                      <p:to>
                                        <p:strVal val="visible"/>
                                      </p:to>
                                    </p:set>
                                    <p:anim calcmode="lin" valueType="num">
                                      <p:cBhvr>
                                        <p:cTn id="13" dur="500" fill="hold"/>
                                        <p:tgtEl>
                                          <p:spTgt spid="29491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94917">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29491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294917">
                                            <p:txEl>
                                              <p:pRg st="2" end="2"/>
                                            </p:txEl>
                                          </p:spTgt>
                                        </p:tgtEl>
                                        <p:attrNameLst>
                                          <p:attrName>style.visibility</p:attrName>
                                        </p:attrNameLst>
                                      </p:cBhvr>
                                      <p:to>
                                        <p:strVal val="visible"/>
                                      </p:to>
                                    </p:set>
                                    <p:anim calcmode="lin" valueType="num">
                                      <p:cBhvr>
                                        <p:cTn id="20" dur="500" fill="hold"/>
                                        <p:tgtEl>
                                          <p:spTgt spid="294917">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294917">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29491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p:bldP spid="29491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3"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Le composant</a:t>
            </a:r>
          </a:p>
        </p:txBody>
      </p:sp>
      <p:sp>
        <p:nvSpPr>
          <p:cNvPr id="296964" name="Rectangle 4"/>
          <p:cNvSpPr>
            <a:spLocks noChangeArrowheads="1"/>
          </p:cNvSpPr>
          <p:nvPr/>
        </p:nvSpPr>
        <p:spPr bwMode="auto">
          <a:xfrm>
            <a:off x="241300" y="1279774"/>
            <a:ext cx="8701087" cy="769441"/>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Un ADL doit permettre la spécification d’un </a:t>
            </a:r>
            <a:r>
              <a:rPr lang="fr-FR" b="1" dirty="0">
                <a:solidFill>
                  <a:srgbClr val="CC0000"/>
                </a:solidFill>
                <a:latin typeface="Times New Roman" pitchFamily="18" charset="0"/>
                <a:cs typeface="Times New Roman" pitchFamily="18" charset="0"/>
              </a:rPr>
              <a:t>type</a:t>
            </a:r>
            <a:r>
              <a:rPr lang="fr-FR" b="1" dirty="0">
                <a:solidFill>
                  <a:srgbClr val="000099"/>
                </a:solidFill>
                <a:latin typeface="Times New Roman" pitchFamily="18" charset="0"/>
                <a:cs typeface="Times New Roman" pitchFamily="18" charset="0"/>
              </a:rPr>
              <a:t> de composant et de son </a:t>
            </a:r>
            <a:r>
              <a:rPr lang="fr-FR" b="1" dirty="0">
                <a:solidFill>
                  <a:srgbClr val="CC0000"/>
                </a:solidFill>
                <a:latin typeface="Times New Roman" pitchFamily="18" charset="0"/>
                <a:cs typeface="Times New Roman" pitchFamily="18" charset="0"/>
              </a:rPr>
              <a:t>interface</a:t>
            </a:r>
            <a:r>
              <a:rPr lang="fr-FR" b="1" dirty="0">
                <a:solidFill>
                  <a:srgbClr val="000099"/>
                </a:solidFill>
                <a:latin typeface="Times New Roman" pitchFamily="18" charset="0"/>
                <a:cs typeface="Times New Roman" pitchFamily="18" charset="0"/>
              </a:rPr>
              <a:t>. 	</a:t>
            </a:r>
            <a:endParaRPr lang="ar-DZ" b="1" dirty="0">
              <a:solidFill>
                <a:srgbClr val="000099"/>
              </a:solidFill>
              <a:latin typeface="Times New Roman" pitchFamily="18" charset="0"/>
              <a:cs typeface="Times New Roman" pitchFamily="18" charset="0"/>
            </a:endParaRPr>
          </a:p>
        </p:txBody>
      </p:sp>
      <p:sp>
        <p:nvSpPr>
          <p:cNvPr id="7"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minimales fondamentales</a:t>
            </a:r>
          </a:p>
        </p:txBody>
      </p:sp>
      <p:sp>
        <p:nvSpPr>
          <p:cNvPr id="8" name="Rectangle 5"/>
          <p:cNvSpPr>
            <a:spLocks noChangeArrowheads="1"/>
          </p:cNvSpPr>
          <p:nvPr/>
        </p:nvSpPr>
        <p:spPr bwMode="auto">
          <a:xfrm>
            <a:off x="22156" y="2767495"/>
            <a:ext cx="8701088" cy="2462213"/>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Le type d’un composant :</a:t>
            </a: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a:t>
            </a:r>
            <a:r>
              <a:rPr lang="fr-DZ" b="1" dirty="0">
                <a:solidFill>
                  <a:srgbClr val="000099"/>
                </a:solidFill>
                <a:latin typeface="Times New Roman" pitchFamily="18" charset="0"/>
                <a:cs typeface="Times New Roman" pitchFamily="18" charset="0"/>
              </a:rPr>
              <a:t>Le type </a:t>
            </a:r>
            <a:r>
              <a:rPr lang="fr-FR" b="1" dirty="0">
                <a:solidFill>
                  <a:srgbClr val="000099"/>
                </a:solidFill>
                <a:latin typeface="Times New Roman" pitchFamily="18" charset="0"/>
                <a:cs typeface="Times New Roman" pitchFamily="18" charset="0"/>
              </a:rPr>
              <a:t>s’apparente à la notion de classe que l’on trouve dans le modèle orienté objet. Ainsi, un type de composant permet la réutilisation d’instances de même fonctionnalité soit dans une même architecture, soit dans des architectures différentes. </a:t>
            </a:r>
          </a:p>
          <a:p>
            <a:pPr marL="342900" indent="-3429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a:t>
            </a:r>
            <a:endParaRPr lang="ar-DZ" b="1" dirty="0">
              <a:solidFill>
                <a:srgbClr val="00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96964">
                                            <p:txEl>
                                              <p:pRg st="0" end="0"/>
                                            </p:txEl>
                                          </p:spTgt>
                                        </p:tgtEl>
                                        <p:attrNameLst>
                                          <p:attrName>style.visibility</p:attrName>
                                        </p:attrNameLst>
                                      </p:cBhvr>
                                      <p:to>
                                        <p:strVal val="visible"/>
                                      </p:to>
                                    </p:set>
                                    <p:anim calcmode="lin" valueType="num">
                                      <p:cBhvr>
                                        <p:cTn id="7" dur="500" fill="hold"/>
                                        <p:tgtEl>
                                          <p:spTgt spid="29696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9696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9696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 calcmode="lin" valueType="num">
                                      <p:cBhvr>
                                        <p:cTn id="21"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 calcmode="lin" valueType="num">
                                      <p:cBhvr>
                                        <p:cTn id="28"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4" grpId="0" build="p"/>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7"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Le composant</a:t>
            </a:r>
          </a:p>
        </p:txBody>
      </p:sp>
      <p:sp>
        <p:nvSpPr>
          <p:cNvPr id="5" name="Rectangle 6"/>
          <p:cNvSpPr>
            <a:spLocks noChangeArrowheads="1"/>
          </p:cNvSpPr>
          <p:nvPr/>
        </p:nvSpPr>
        <p:spPr bwMode="auto">
          <a:xfrm>
            <a:off x="254000" y="1707565"/>
            <a:ext cx="8701088" cy="2123658"/>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L’interface d’un composant :</a:t>
            </a: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L’interface d’un composant est la description de l’ensemble des </a:t>
            </a:r>
            <a:r>
              <a:rPr lang="fr-FR" b="1" dirty="0">
                <a:solidFill>
                  <a:srgbClr val="C00000"/>
                </a:solidFill>
                <a:latin typeface="Times New Roman" pitchFamily="18" charset="0"/>
                <a:cs typeface="Times New Roman" pitchFamily="18" charset="0"/>
              </a:rPr>
              <a:t>services offerts </a:t>
            </a:r>
            <a:r>
              <a:rPr lang="fr-FR" b="1" dirty="0">
                <a:solidFill>
                  <a:srgbClr val="000099"/>
                </a:solidFill>
                <a:latin typeface="Times New Roman" pitchFamily="18" charset="0"/>
                <a:cs typeface="Times New Roman" pitchFamily="18" charset="0"/>
              </a:rPr>
              <a:t>et </a:t>
            </a:r>
            <a:r>
              <a:rPr lang="fr-FR" b="1" dirty="0">
                <a:solidFill>
                  <a:srgbClr val="C00000"/>
                </a:solidFill>
                <a:latin typeface="Times New Roman" pitchFamily="18" charset="0"/>
                <a:cs typeface="Times New Roman" pitchFamily="18" charset="0"/>
              </a:rPr>
              <a:t>requis</a:t>
            </a:r>
            <a:r>
              <a:rPr lang="fr-FR" b="1" dirty="0">
                <a:solidFill>
                  <a:srgbClr val="000099"/>
                </a:solidFill>
                <a:latin typeface="Times New Roman" pitchFamily="18" charset="0"/>
                <a:cs typeface="Times New Roman" pitchFamily="18" charset="0"/>
              </a:rPr>
              <a:t> par le composant sous la forme de signature de méthodes, de type d’objets envoyés et retournés, d’exceptions et de contexte d’exécution. L’interface est un moyen d’expression des liens du composant ainsi que ses contraintes avec l’extérieur.</a:t>
            </a:r>
            <a:endParaRPr lang="ar-DZ" b="1" dirty="0">
              <a:solidFill>
                <a:srgbClr val="000099"/>
              </a:solidFill>
              <a:latin typeface="Times New Roman" pitchFamily="18" charset="0"/>
              <a:cs typeface="Times New Roman" pitchFamily="18" charset="0"/>
            </a:endParaRPr>
          </a:p>
        </p:txBody>
      </p:sp>
      <p:sp>
        <p:nvSpPr>
          <p:cNvPr id="6"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minimales fondamentales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7"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a:solidFill>
                  <a:srgbClr val="CC0000"/>
                </a:solidFill>
                <a:effectLst>
                  <a:outerShdw blurRad="38100" dist="38100" dir="2700000" algn="tl">
                    <a:srgbClr val="000000"/>
                  </a:outerShdw>
                </a:effectLst>
              </a:rPr>
              <a:t>Le connecteur</a:t>
            </a:r>
          </a:p>
        </p:txBody>
      </p:sp>
      <p:sp>
        <p:nvSpPr>
          <p:cNvPr id="303108" name="Rectangle 4"/>
          <p:cNvSpPr>
            <a:spLocks noChangeArrowheads="1"/>
          </p:cNvSpPr>
          <p:nvPr/>
        </p:nvSpPr>
        <p:spPr bwMode="auto">
          <a:xfrm>
            <a:off x="0" y="1236584"/>
            <a:ext cx="8701088" cy="5170646"/>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Le </a:t>
            </a:r>
            <a:r>
              <a:rPr lang="fr-FR" b="1" dirty="0">
                <a:solidFill>
                  <a:srgbClr val="C00000"/>
                </a:solidFill>
                <a:latin typeface="Times New Roman" pitchFamily="18" charset="0"/>
                <a:cs typeface="Times New Roman" pitchFamily="18" charset="0"/>
              </a:rPr>
              <a:t>connecteur</a:t>
            </a:r>
            <a:r>
              <a:rPr lang="fr-FR" b="1" dirty="0">
                <a:solidFill>
                  <a:srgbClr val="000099"/>
                </a:solidFill>
                <a:latin typeface="Times New Roman" pitchFamily="18" charset="0"/>
                <a:cs typeface="Times New Roman" pitchFamily="18" charset="0"/>
              </a:rPr>
              <a:t> correspond à un élément d’architecture qui modélise de manière explicite les </a:t>
            </a:r>
            <a:r>
              <a:rPr lang="fr-FR" b="1" dirty="0">
                <a:solidFill>
                  <a:srgbClr val="C00000"/>
                </a:solidFill>
                <a:latin typeface="Times New Roman" pitchFamily="18" charset="0"/>
                <a:cs typeface="Times New Roman" pitchFamily="18" charset="0"/>
              </a:rPr>
              <a:t>interactions</a:t>
            </a:r>
            <a:r>
              <a:rPr lang="fr-FR" b="1" dirty="0">
                <a:solidFill>
                  <a:srgbClr val="000099"/>
                </a:solidFill>
                <a:latin typeface="Times New Roman" pitchFamily="18" charset="0"/>
                <a:cs typeface="Times New Roman" pitchFamily="18" charset="0"/>
              </a:rPr>
              <a:t> entre un ou plusieurs composants en définissant les règles qui régissent ces interactions. Par exemple, un connecteur peut décrire des </a:t>
            </a:r>
            <a:r>
              <a:rPr lang="fr-FR" b="1" dirty="0">
                <a:solidFill>
                  <a:srgbClr val="C00000"/>
                </a:solidFill>
                <a:latin typeface="Times New Roman" pitchFamily="18" charset="0"/>
                <a:cs typeface="Times New Roman" pitchFamily="18" charset="0"/>
              </a:rPr>
              <a:t>interactions simples </a:t>
            </a:r>
            <a:r>
              <a:rPr lang="fr-FR" b="1" dirty="0">
                <a:solidFill>
                  <a:srgbClr val="000099"/>
                </a:solidFill>
                <a:latin typeface="Times New Roman" pitchFamily="18" charset="0"/>
                <a:cs typeface="Times New Roman" pitchFamily="18" charset="0"/>
              </a:rPr>
              <a:t>de type appel de procédure ou accès à une variable partagée, mais aussi des </a:t>
            </a:r>
            <a:r>
              <a:rPr lang="fr-FR" b="1" dirty="0">
                <a:solidFill>
                  <a:srgbClr val="C00000"/>
                </a:solidFill>
                <a:latin typeface="Times New Roman" pitchFamily="18" charset="0"/>
                <a:cs typeface="Times New Roman" pitchFamily="18" charset="0"/>
              </a:rPr>
              <a:t>interactions complexes</a:t>
            </a:r>
            <a:r>
              <a:rPr lang="fr-FR" b="1" dirty="0">
                <a:solidFill>
                  <a:srgbClr val="000099"/>
                </a:solidFill>
                <a:latin typeface="Times New Roman" pitchFamily="18" charset="0"/>
                <a:cs typeface="Times New Roman" pitchFamily="18" charset="0"/>
              </a:rPr>
              <a:t> telles que des protocoles d’accès à des bases de données avec gestion des transactions, la diffusion d’événements asynchrones ou encore l’échange de données sous forme de flux.</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Un connecteur comprend également deux parties. La première correspond à la partie visible du connecteur, c’est-à-dire son </a:t>
            </a:r>
            <a:r>
              <a:rPr lang="fr-FR" b="1" dirty="0">
                <a:solidFill>
                  <a:srgbClr val="C00000"/>
                </a:solidFill>
                <a:latin typeface="Times New Roman" pitchFamily="18" charset="0"/>
                <a:cs typeface="Times New Roman" pitchFamily="18" charset="0"/>
              </a:rPr>
              <a:t>interface</a:t>
            </a:r>
            <a:r>
              <a:rPr lang="fr-FR" b="1" dirty="0">
                <a:solidFill>
                  <a:srgbClr val="000099"/>
                </a:solidFill>
                <a:latin typeface="Times New Roman" pitchFamily="18" charset="0"/>
                <a:cs typeface="Times New Roman" pitchFamily="18" charset="0"/>
              </a:rPr>
              <a:t>, qui permet la description des rôles des participants à une interaction. La seconde partie correspond à la description de son </a:t>
            </a:r>
            <a:r>
              <a:rPr lang="fr-FR" b="1" dirty="0">
                <a:solidFill>
                  <a:srgbClr val="C00000"/>
                </a:solidFill>
                <a:latin typeface="Times New Roman" pitchFamily="18" charset="0"/>
                <a:cs typeface="Times New Roman" pitchFamily="18" charset="0"/>
              </a:rPr>
              <a:t>implantation</a:t>
            </a:r>
            <a:r>
              <a:rPr lang="fr-FR" b="1" dirty="0">
                <a:solidFill>
                  <a:srgbClr val="000099"/>
                </a:solidFill>
                <a:latin typeface="Times New Roman" pitchFamily="18" charset="0"/>
                <a:cs typeface="Times New Roman" pitchFamily="18" charset="0"/>
              </a:rPr>
              <a:t>. Il s’agit là de la définition du protocole permettant la mise en œuvre du protocole associé à l’interaction.</a:t>
            </a:r>
            <a:endParaRPr lang="ar-DZ" b="1" dirty="0">
              <a:solidFill>
                <a:srgbClr val="000099"/>
              </a:solidFill>
              <a:latin typeface="Times New Roman" pitchFamily="18" charset="0"/>
              <a:cs typeface="Times New Roman" pitchFamily="18" charset="0"/>
            </a:endParaRP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minimales fondamentales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03107"/>
                                        </p:tgtEl>
                                        <p:attrNameLst>
                                          <p:attrName>style.visibility</p:attrName>
                                        </p:attrNameLst>
                                      </p:cBhvr>
                                      <p:to>
                                        <p:strVal val="visible"/>
                                      </p:to>
                                    </p:set>
                                    <p:anim calcmode="lin" valueType="num">
                                      <p:cBhvr>
                                        <p:cTn id="7" dur="500" fill="hold"/>
                                        <p:tgtEl>
                                          <p:spTgt spid="303107"/>
                                        </p:tgtEl>
                                        <p:attrNameLst>
                                          <p:attrName>ppt_w</p:attrName>
                                        </p:attrNameLst>
                                      </p:cBhvr>
                                      <p:tavLst>
                                        <p:tav tm="0">
                                          <p:val>
                                            <p:fltVal val="0"/>
                                          </p:val>
                                        </p:tav>
                                        <p:tav tm="100000">
                                          <p:val>
                                            <p:strVal val="#ppt_w"/>
                                          </p:val>
                                        </p:tav>
                                      </p:tavLst>
                                    </p:anim>
                                    <p:anim calcmode="lin" valueType="num">
                                      <p:cBhvr>
                                        <p:cTn id="8" dur="500" fill="hold"/>
                                        <p:tgtEl>
                                          <p:spTgt spid="30310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03108">
                                            <p:txEl>
                                              <p:pRg st="0" end="0"/>
                                            </p:txEl>
                                          </p:spTgt>
                                        </p:tgtEl>
                                        <p:attrNameLst>
                                          <p:attrName>style.visibility</p:attrName>
                                        </p:attrNameLst>
                                      </p:cBhvr>
                                      <p:to>
                                        <p:strVal val="visible"/>
                                      </p:to>
                                    </p:set>
                                    <p:anim calcmode="lin" valueType="num">
                                      <p:cBhvr>
                                        <p:cTn id="13" dur="500" fill="hold"/>
                                        <p:tgtEl>
                                          <p:spTgt spid="303108">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03108">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0310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03108">
                                            <p:txEl>
                                              <p:pRg st="2" end="2"/>
                                            </p:txEl>
                                          </p:spTgt>
                                        </p:tgtEl>
                                        <p:attrNameLst>
                                          <p:attrName>style.visibility</p:attrName>
                                        </p:attrNameLst>
                                      </p:cBhvr>
                                      <p:to>
                                        <p:strVal val="visible"/>
                                      </p:to>
                                    </p:set>
                                    <p:anim calcmode="lin" valueType="num">
                                      <p:cBhvr>
                                        <p:cTn id="20" dur="500" fill="hold"/>
                                        <p:tgtEl>
                                          <p:spTgt spid="303108">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03108">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0310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p:bldP spid="30310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3"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Le connecteur</a:t>
            </a:r>
          </a:p>
        </p:txBody>
      </p:sp>
      <p:sp>
        <p:nvSpPr>
          <p:cNvPr id="296964" name="Rectangle 4"/>
          <p:cNvSpPr>
            <a:spLocks noChangeArrowheads="1"/>
          </p:cNvSpPr>
          <p:nvPr/>
        </p:nvSpPr>
        <p:spPr bwMode="auto">
          <a:xfrm>
            <a:off x="201613" y="3502273"/>
            <a:ext cx="8701087" cy="769441"/>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Il est important qu’un ADL permette de spécifier un connecteur comme une entité </a:t>
            </a:r>
            <a:r>
              <a:rPr lang="fr-FR" b="1" dirty="0">
                <a:solidFill>
                  <a:srgbClr val="C00000"/>
                </a:solidFill>
                <a:latin typeface="Times New Roman" pitchFamily="18" charset="0"/>
                <a:cs typeface="Times New Roman" pitchFamily="18" charset="0"/>
              </a:rPr>
              <a:t>de</a:t>
            </a:r>
            <a:r>
              <a:rPr lang="fr-FR" b="1" dirty="0">
                <a:solidFill>
                  <a:srgbClr val="000099"/>
                </a:solidFill>
                <a:latin typeface="Times New Roman" pitchFamily="18" charset="0"/>
                <a:cs typeface="Times New Roman" pitchFamily="18" charset="0"/>
              </a:rPr>
              <a:t> </a:t>
            </a:r>
            <a:r>
              <a:rPr lang="fr-FR" b="1" dirty="0">
                <a:solidFill>
                  <a:srgbClr val="C00000"/>
                </a:solidFill>
                <a:latin typeface="Times New Roman" pitchFamily="18" charset="0"/>
                <a:cs typeface="Times New Roman" pitchFamily="18" charset="0"/>
              </a:rPr>
              <a:t>première classe</a:t>
            </a:r>
            <a:r>
              <a:rPr lang="fr-FR" b="1" dirty="0">
                <a:solidFill>
                  <a:srgbClr val="000099"/>
                </a:solidFill>
                <a:latin typeface="Times New Roman" pitchFamily="18" charset="0"/>
                <a:cs typeface="Times New Roman" pitchFamily="18" charset="0"/>
              </a:rPr>
              <a:t>. Ceci permet de le réutiliser.</a:t>
            </a:r>
          </a:p>
        </p:txBody>
      </p:sp>
      <p:sp>
        <p:nvSpPr>
          <p:cNvPr id="7"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minimales fondamentales</a:t>
            </a:r>
          </a:p>
        </p:txBody>
      </p:sp>
      <p:sp>
        <p:nvSpPr>
          <p:cNvPr id="6" name="Rectangle 4"/>
          <p:cNvSpPr>
            <a:spLocks noChangeArrowheads="1"/>
          </p:cNvSpPr>
          <p:nvPr/>
        </p:nvSpPr>
        <p:spPr bwMode="auto">
          <a:xfrm>
            <a:off x="190500" y="1554163"/>
            <a:ext cx="8701088" cy="1431925"/>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Le connecteur permet également de vérifier l’intégrité de la communication, c’est-à-dire de vérifier que les composants peuvent être connectés. Ainsi, il permet la réutilisation et l’adaptation des interfaces de composants déjà existants que l’on cherche à relier.</a:t>
            </a:r>
            <a:endParaRPr lang="ar-DZ" b="1" dirty="0">
              <a:solidFill>
                <a:srgbClr val="000099"/>
              </a:solidFill>
              <a:latin typeface="Times New Roman" pitchFamily="18" charset="0"/>
              <a:cs typeface="Times New Roman" pitchFamily="18" charset="0"/>
            </a:endParaRPr>
          </a:p>
        </p:txBody>
      </p:sp>
      <p:sp>
        <p:nvSpPr>
          <p:cNvPr id="9" name="Rectangle 4"/>
          <p:cNvSpPr>
            <a:spLocks noChangeArrowheads="1"/>
          </p:cNvSpPr>
          <p:nvPr/>
        </p:nvSpPr>
        <p:spPr bwMode="auto">
          <a:xfrm>
            <a:off x="241300" y="4619873"/>
            <a:ext cx="8701087" cy="1107996"/>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Un connecteur a les mêmes caractéristiques qu’un composant : une </a:t>
            </a:r>
            <a:r>
              <a:rPr lang="fr-FR" b="1" dirty="0">
                <a:solidFill>
                  <a:srgbClr val="CC0000"/>
                </a:solidFill>
                <a:latin typeface="Times New Roman" pitchFamily="18" charset="0"/>
                <a:cs typeface="Times New Roman" pitchFamily="18" charset="0"/>
              </a:rPr>
              <a:t>interface</a:t>
            </a:r>
            <a:r>
              <a:rPr lang="fr-FR" b="1" dirty="0">
                <a:solidFill>
                  <a:srgbClr val="000099"/>
                </a:solidFill>
                <a:latin typeface="Times New Roman" pitchFamily="18" charset="0"/>
                <a:cs typeface="Times New Roman" pitchFamily="18" charset="0"/>
              </a:rPr>
              <a:t> et un </a:t>
            </a:r>
            <a:r>
              <a:rPr lang="fr-FR" b="1" dirty="0">
                <a:solidFill>
                  <a:srgbClr val="CC0000"/>
                </a:solidFill>
                <a:latin typeface="Times New Roman" pitchFamily="18" charset="0"/>
                <a:cs typeface="Times New Roman" pitchFamily="18" charset="0"/>
              </a:rPr>
              <a:t>type</a:t>
            </a:r>
            <a:r>
              <a:rPr lang="fr-FR" b="1" dirty="0">
                <a:solidFill>
                  <a:srgbClr val="000099"/>
                </a:solidFill>
                <a:latin typeface="Times New Roman" pitchFamily="18" charset="0"/>
                <a:cs typeface="Times New Roman" pitchFamily="18" charset="0"/>
              </a:rPr>
              <a:t> qui représente une description abstraite de l’interaction qu’il incarne.	</a:t>
            </a:r>
            <a:endParaRPr lang="ar-DZ" b="1" dirty="0">
              <a:solidFill>
                <a:srgbClr val="00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96964">
                                            <p:txEl>
                                              <p:pRg st="0" end="0"/>
                                            </p:txEl>
                                          </p:spTgt>
                                        </p:tgtEl>
                                        <p:attrNameLst>
                                          <p:attrName>style.visibility</p:attrName>
                                        </p:attrNameLst>
                                      </p:cBhvr>
                                      <p:to>
                                        <p:strVal val="visible"/>
                                      </p:to>
                                    </p:set>
                                    <p:anim calcmode="lin" valueType="num">
                                      <p:cBhvr>
                                        <p:cTn id="14" dur="500" fill="hold"/>
                                        <p:tgtEl>
                                          <p:spTgt spid="29696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9696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9696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p:cTn id="21"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4" grpId="0" build="p"/>
      <p:bldP spid="6" grpId="0" build="p"/>
      <p:bldP spid="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Le connecteur</a:t>
            </a:r>
          </a:p>
        </p:txBody>
      </p:sp>
      <p:sp>
        <p:nvSpPr>
          <p:cNvPr id="305156" name="Rectangle 4"/>
          <p:cNvSpPr>
            <a:spLocks noChangeArrowheads="1"/>
          </p:cNvSpPr>
          <p:nvPr/>
        </p:nvSpPr>
        <p:spPr bwMode="auto">
          <a:xfrm>
            <a:off x="0" y="1546979"/>
            <a:ext cx="8701088" cy="3816429"/>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L’interface d’un connecteur :</a:t>
            </a: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L’interface d’un connecteur définit les points d’interactions entre connecteurs et composants. L’interface ne décrit pas des services fonctionnels comme ceux du composant mais s’attache à définir des </a:t>
            </a:r>
            <a:r>
              <a:rPr lang="fr-FR" b="1" dirty="0">
                <a:solidFill>
                  <a:srgbClr val="C00000"/>
                </a:solidFill>
                <a:latin typeface="Times New Roman" pitchFamily="18" charset="0"/>
                <a:cs typeface="Times New Roman" pitchFamily="18" charset="0"/>
              </a:rPr>
              <a:t>mécanismes de connexion </a:t>
            </a:r>
            <a:r>
              <a:rPr lang="fr-FR" b="1" dirty="0">
                <a:solidFill>
                  <a:srgbClr val="000099"/>
                </a:solidFill>
                <a:latin typeface="Times New Roman" pitchFamily="18" charset="0"/>
                <a:cs typeface="Times New Roman" pitchFamily="18" charset="0"/>
              </a:rPr>
              <a:t>entre composants. Certains </a:t>
            </a:r>
            <a:r>
              <a:rPr lang="fr-FR" b="1" dirty="0" err="1">
                <a:solidFill>
                  <a:srgbClr val="000099"/>
                </a:solidFill>
                <a:latin typeface="Times New Roman" pitchFamily="18" charset="0"/>
                <a:cs typeface="Times New Roman" pitchFamily="18" charset="0"/>
              </a:rPr>
              <a:t>ADLs</a:t>
            </a:r>
            <a:r>
              <a:rPr lang="fr-FR" b="1" dirty="0">
                <a:solidFill>
                  <a:srgbClr val="000099"/>
                </a:solidFill>
                <a:latin typeface="Times New Roman" pitchFamily="18" charset="0"/>
                <a:cs typeface="Times New Roman" pitchFamily="18" charset="0"/>
              </a:rPr>
              <a:t> nomment ces points d’interactions comme étant des </a:t>
            </a:r>
            <a:r>
              <a:rPr lang="fr-FR" b="1" dirty="0">
                <a:solidFill>
                  <a:srgbClr val="C00000"/>
                </a:solidFill>
                <a:latin typeface="Times New Roman" pitchFamily="18" charset="0"/>
                <a:cs typeface="Times New Roman" pitchFamily="18" charset="0"/>
              </a:rPr>
              <a:t>rôles</a:t>
            </a:r>
            <a:r>
              <a:rPr lang="fr-FR" b="1" dirty="0">
                <a:solidFill>
                  <a:srgbClr val="000099"/>
                </a:solidFill>
                <a:latin typeface="Times New Roman" pitchFamily="18" charset="0"/>
                <a:cs typeface="Times New Roman" pitchFamily="18" charset="0"/>
              </a:rPr>
              <a:t>.</a:t>
            </a:r>
          </a:p>
          <a:p>
            <a:pPr marL="342900" indent="-3429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Le type d’un connecteur :</a:t>
            </a:r>
            <a:endParaRPr lang="ar-DZ" b="1" dirty="0">
              <a:solidFill>
                <a:srgbClr val="D40000"/>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a:t>
            </a:r>
            <a:r>
              <a:rPr lang="fr-DZ" b="1" dirty="0">
                <a:solidFill>
                  <a:srgbClr val="000099"/>
                </a:solidFill>
                <a:latin typeface="Times New Roman" pitchFamily="18" charset="0"/>
                <a:cs typeface="Times New Roman" pitchFamily="18" charset="0"/>
              </a:rPr>
              <a:t>Le type </a:t>
            </a:r>
            <a:r>
              <a:rPr lang="fr-FR" b="1" dirty="0">
                <a:solidFill>
                  <a:srgbClr val="000099"/>
                </a:solidFill>
                <a:latin typeface="Times New Roman" pitchFamily="18" charset="0"/>
                <a:cs typeface="Times New Roman" pitchFamily="18" charset="0"/>
              </a:rPr>
              <a:t>permet la description d’interactions simples ou complexes de manière générique et offre ainsi des possibilités de réutilisation de protocoles. </a:t>
            </a:r>
            <a:endParaRPr lang="ar-DZ" b="1" dirty="0">
              <a:solidFill>
                <a:srgbClr val="000099"/>
              </a:solidFill>
              <a:latin typeface="Times New Roman" pitchFamily="18" charset="0"/>
              <a:cs typeface="Times New Roman" pitchFamily="18" charset="0"/>
            </a:endParaRP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minimales fondamentales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5156">
                                            <p:txEl>
                                              <p:pRg st="0" end="0"/>
                                            </p:txEl>
                                          </p:spTgt>
                                        </p:tgtEl>
                                        <p:attrNameLst>
                                          <p:attrName>style.visibility</p:attrName>
                                        </p:attrNameLst>
                                      </p:cBhvr>
                                      <p:to>
                                        <p:strVal val="visible"/>
                                      </p:to>
                                    </p:set>
                                    <p:anim calcmode="lin" valueType="num">
                                      <p:cBhvr>
                                        <p:cTn id="7" dur="500" fill="hold"/>
                                        <p:tgtEl>
                                          <p:spTgt spid="30515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515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515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05156">
                                            <p:txEl>
                                              <p:pRg st="1" end="1"/>
                                            </p:txEl>
                                          </p:spTgt>
                                        </p:tgtEl>
                                        <p:attrNameLst>
                                          <p:attrName>style.visibility</p:attrName>
                                        </p:attrNameLst>
                                      </p:cBhvr>
                                      <p:to>
                                        <p:strVal val="visible"/>
                                      </p:to>
                                    </p:set>
                                    <p:anim calcmode="lin" valueType="num">
                                      <p:cBhvr>
                                        <p:cTn id="14" dur="500" fill="hold"/>
                                        <p:tgtEl>
                                          <p:spTgt spid="305156">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05156">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0515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05156">
                                            <p:txEl>
                                              <p:pRg st="3" end="3"/>
                                            </p:txEl>
                                          </p:spTgt>
                                        </p:tgtEl>
                                        <p:attrNameLst>
                                          <p:attrName>style.visibility</p:attrName>
                                        </p:attrNameLst>
                                      </p:cBhvr>
                                      <p:to>
                                        <p:strVal val="visible"/>
                                      </p:to>
                                    </p:set>
                                    <p:anim calcmode="lin" valueType="num">
                                      <p:cBhvr>
                                        <p:cTn id="21" dur="500" fill="hold"/>
                                        <p:tgtEl>
                                          <p:spTgt spid="305156">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05156">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05156">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05156">
                                            <p:txEl>
                                              <p:pRg st="4" end="4"/>
                                            </p:txEl>
                                          </p:spTgt>
                                        </p:tgtEl>
                                        <p:attrNameLst>
                                          <p:attrName>style.visibility</p:attrName>
                                        </p:attrNameLst>
                                      </p:cBhvr>
                                      <p:to>
                                        <p:strVal val="visible"/>
                                      </p:to>
                                    </p:set>
                                    <p:anim calcmode="lin" valueType="num">
                                      <p:cBhvr>
                                        <p:cTn id="28" dur="500" fill="hold"/>
                                        <p:tgtEl>
                                          <p:spTgt spid="305156">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05156">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0515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5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La configuration</a:t>
            </a:r>
          </a:p>
        </p:txBody>
      </p:sp>
      <p:sp>
        <p:nvSpPr>
          <p:cNvPr id="310276" name="Rectangle 4"/>
          <p:cNvSpPr>
            <a:spLocks noChangeArrowheads="1"/>
          </p:cNvSpPr>
          <p:nvPr/>
        </p:nvSpPr>
        <p:spPr bwMode="auto">
          <a:xfrm>
            <a:off x="228600" y="1357690"/>
            <a:ext cx="8701088" cy="3139321"/>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Une </a:t>
            </a:r>
            <a:r>
              <a:rPr lang="fr-FR" b="1" dirty="0">
                <a:solidFill>
                  <a:srgbClr val="C00000"/>
                </a:solidFill>
                <a:latin typeface="Times New Roman" pitchFamily="18" charset="0"/>
                <a:cs typeface="Times New Roman" pitchFamily="18" charset="0"/>
              </a:rPr>
              <a:t>configuration</a:t>
            </a:r>
            <a:r>
              <a:rPr lang="fr-FR" b="1" dirty="0">
                <a:solidFill>
                  <a:srgbClr val="000099"/>
                </a:solidFill>
                <a:latin typeface="Times New Roman" pitchFamily="18" charset="0"/>
                <a:cs typeface="Times New Roman" pitchFamily="18" charset="0"/>
              </a:rPr>
              <a:t> décrit la structure complète d’un système sous forme d’un graphe connexe regroupant des composants et des connecteurs.</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Une configuration définit la </a:t>
            </a:r>
            <a:r>
              <a:rPr lang="fr-FR" b="1" dirty="0">
                <a:solidFill>
                  <a:srgbClr val="C00000"/>
                </a:solidFill>
                <a:latin typeface="Times New Roman" pitchFamily="18" charset="0"/>
                <a:cs typeface="Times New Roman" pitchFamily="18" charset="0"/>
              </a:rPr>
              <a:t>structure</a:t>
            </a:r>
            <a:r>
              <a:rPr lang="fr-FR" b="1" dirty="0">
                <a:solidFill>
                  <a:srgbClr val="000099"/>
                </a:solidFill>
                <a:latin typeface="Times New Roman" pitchFamily="18" charset="0"/>
                <a:cs typeface="Times New Roman" pitchFamily="18" charset="0"/>
              </a:rPr>
              <a:t> et aussi le </a:t>
            </a:r>
            <a:r>
              <a:rPr lang="fr-FR" b="1" dirty="0">
                <a:solidFill>
                  <a:srgbClr val="C00000"/>
                </a:solidFill>
                <a:latin typeface="Times New Roman" pitchFamily="18" charset="0"/>
                <a:cs typeface="Times New Roman" pitchFamily="18" charset="0"/>
              </a:rPr>
              <a:t>comportement</a:t>
            </a:r>
            <a:r>
              <a:rPr lang="fr-FR" b="1" dirty="0">
                <a:solidFill>
                  <a:srgbClr val="000099"/>
                </a:solidFill>
                <a:latin typeface="Times New Roman" pitchFamily="18" charset="0"/>
                <a:cs typeface="Times New Roman" pitchFamily="18" charset="0"/>
              </a:rPr>
              <a:t> d’une application. Une composition de composants, appelée dans certains contextes composite, est une configuration.</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Un ADL doit fournir des aptitudes pour modéliser la configuration.  </a:t>
            </a: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minimales fondamentales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0275"/>
                                        </p:tgtEl>
                                        <p:attrNameLst>
                                          <p:attrName>style.visibility</p:attrName>
                                        </p:attrNameLst>
                                      </p:cBhvr>
                                      <p:to>
                                        <p:strVal val="visible"/>
                                      </p:to>
                                    </p:set>
                                    <p:anim calcmode="lin" valueType="num">
                                      <p:cBhvr>
                                        <p:cTn id="7" dur="500" fill="hold"/>
                                        <p:tgtEl>
                                          <p:spTgt spid="310275"/>
                                        </p:tgtEl>
                                        <p:attrNameLst>
                                          <p:attrName>ppt_w</p:attrName>
                                        </p:attrNameLst>
                                      </p:cBhvr>
                                      <p:tavLst>
                                        <p:tav tm="0">
                                          <p:val>
                                            <p:fltVal val="0"/>
                                          </p:val>
                                        </p:tav>
                                        <p:tav tm="100000">
                                          <p:val>
                                            <p:strVal val="#ppt_w"/>
                                          </p:val>
                                        </p:tav>
                                      </p:tavLst>
                                    </p:anim>
                                    <p:anim calcmode="lin" valueType="num">
                                      <p:cBhvr>
                                        <p:cTn id="8" dur="500" fill="hold"/>
                                        <p:tgtEl>
                                          <p:spTgt spid="31027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10276">
                                            <p:txEl>
                                              <p:pRg st="0" end="0"/>
                                            </p:txEl>
                                          </p:spTgt>
                                        </p:tgtEl>
                                        <p:attrNameLst>
                                          <p:attrName>style.visibility</p:attrName>
                                        </p:attrNameLst>
                                      </p:cBhvr>
                                      <p:to>
                                        <p:strVal val="visible"/>
                                      </p:to>
                                    </p:set>
                                    <p:anim calcmode="lin" valueType="num">
                                      <p:cBhvr>
                                        <p:cTn id="13" dur="500" fill="hold"/>
                                        <p:tgtEl>
                                          <p:spTgt spid="310276">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0276">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1027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10276">
                                            <p:txEl>
                                              <p:pRg st="2" end="2"/>
                                            </p:txEl>
                                          </p:spTgt>
                                        </p:tgtEl>
                                        <p:attrNameLst>
                                          <p:attrName>style.visibility</p:attrName>
                                        </p:attrNameLst>
                                      </p:cBhvr>
                                      <p:to>
                                        <p:strVal val="visible"/>
                                      </p:to>
                                    </p:set>
                                    <p:anim calcmode="lin" valueType="num">
                                      <p:cBhvr>
                                        <p:cTn id="20" dur="500" fill="hold"/>
                                        <p:tgtEl>
                                          <p:spTgt spid="310276">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10276">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1027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10276">
                                            <p:txEl>
                                              <p:pRg st="4" end="4"/>
                                            </p:txEl>
                                          </p:spTgt>
                                        </p:tgtEl>
                                        <p:attrNameLst>
                                          <p:attrName>style.visibility</p:attrName>
                                        </p:attrNameLst>
                                      </p:cBhvr>
                                      <p:to>
                                        <p:strVal val="visible"/>
                                      </p:to>
                                    </p:set>
                                    <p:anim calcmode="lin" valueType="num">
                                      <p:cBhvr>
                                        <p:cTn id="27" dur="500" fill="hold"/>
                                        <p:tgtEl>
                                          <p:spTgt spid="310276">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10276">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1027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p:bldP spid="31027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La configuration</a:t>
            </a:r>
          </a:p>
        </p:txBody>
      </p:sp>
      <p:sp>
        <p:nvSpPr>
          <p:cNvPr id="311300" name="Rectangle 4"/>
          <p:cNvSpPr>
            <a:spLocks noChangeArrowheads="1"/>
          </p:cNvSpPr>
          <p:nvPr/>
        </p:nvSpPr>
        <p:spPr bwMode="auto">
          <a:xfrm>
            <a:off x="0" y="1216571"/>
            <a:ext cx="8701088" cy="4154984"/>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La </a:t>
            </a:r>
            <a:r>
              <a:rPr lang="fr-FR" b="1" dirty="0">
                <a:solidFill>
                  <a:srgbClr val="CC0000"/>
                </a:solidFill>
                <a:latin typeface="Times New Roman" pitchFamily="18" charset="0"/>
                <a:cs typeface="Times New Roman" pitchFamily="18" charset="0"/>
              </a:rPr>
              <a:t>configuration structurelle </a:t>
            </a:r>
            <a:r>
              <a:rPr lang="fr-FR" b="1" dirty="0">
                <a:solidFill>
                  <a:srgbClr val="000099"/>
                </a:solidFill>
                <a:latin typeface="Times New Roman" pitchFamily="18" charset="0"/>
                <a:cs typeface="Times New Roman" pitchFamily="18" charset="0"/>
              </a:rPr>
              <a:t>détermine les composants et les connecteurs appropriés à l’application et vérifie la correspondance entre les interfaces des composants et des connecteurs.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La </a:t>
            </a:r>
            <a:r>
              <a:rPr lang="fr-FR" b="1" dirty="0">
                <a:solidFill>
                  <a:srgbClr val="C00000"/>
                </a:solidFill>
                <a:latin typeface="Times New Roman" pitchFamily="18" charset="0"/>
                <a:cs typeface="Times New Roman" pitchFamily="18" charset="0"/>
              </a:rPr>
              <a:t>configuration comportementale</a:t>
            </a:r>
            <a:r>
              <a:rPr lang="fr-FR" b="1" dirty="0">
                <a:solidFill>
                  <a:srgbClr val="000099"/>
                </a:solidFill>
                <a:latin typeface="Times New Roman" pitchFamily="18" charset="0"/>
                <a:cs typeface="Times New Roman" pitchFamily="18" charset="0"/>
              </a:rPr>
              <a:t>, quant à elle, modélise le comportement en décrivant l’évolution des liens entre composants et connecteurs, ainsi que l’évolution des propriétés non fonctionnelles comme les propriétés liées à la qualité de service. Elle définit également le schéma d’instanciation des composants au moment de l’initialisation de l’application, ainsi que le placement des composants sur les sites au moment du démarrage du système et leur évolution pendant la vie de l’application.</a:t>
            </a:r>
            <a:endParaRPr lang="ar-DZ" b="1" dirty="0">
              <a:solidFill>
                <a:srgbClr val="000099"/>
              </a:solidFill>
              <a:latin typeface="Times New Roman" pitchFamily="18" charset="0"/>
              <a:cs typeface="Times New Roman" pitchFamily="18" charset="0"/>
            </a:endParaRP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minimales fondamentales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11300">
                                            <p:txEl>
                                              <p:pRg st="0" end="0"/>
                                            </p:txEl>
                                          </p:spTgt>
                                        </p:tgtEl>
                                        <p:attrNameLst>
                                          <p:attrName>style.visibility</p:attrName>
                                        </p:attrNameLst>
                                      </p:cBhvr>
                                      <p:to>
                                        <p:strVal val="visible"/>
                                      </p:to>
                                    </p:set>
                                    <p:anim calcmode="lin" valueType="num">
                                      <p:cBhvr>
                                        <p:cTn id="7" dur="500" fill="hold"/>
                                        <p:tgtEl>
                                          <p:spTgt spid="31130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11300">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1130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11300">
                                            <p:txEl>
                                              <p:pRg st="2" end="2"/>
                                            </p:txEl>
                                          </p:spTgt>
                                        </p:tgtEl>
                                        <p:attrNameLst>
                                          <p:attrName>style.visibility</p:attrName>
                                        </p:attrNameLst>
                                      </p:cBhvr>
                                      <p:to>
                                        <p:strVal val="visible"/>
                                      </p:to>
                                    </p:set>
                                    <p:anim calcmode="lin" valueType="num">
                                      <p:cBhvr>
                                        <p:cTn id="14" dur="500" fill="hold"/>
                                        <p:tgtEl>
                                          <p:spTgt spid="311300">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11300">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113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0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Le style architectural </a:t>
            </a:r>
          </a:p>
        </p:txBody>
      </p:sp>
      <p:sp>
        <p:nvSpPr>
          <p:cNvPr id="311300" name="Rectangle 4"/>
          <p:cNvSpPr>
            <a:spLocks noChangeArrowheads="1"/>
          </p:cNvSpPr>
          <p:nvPr/>
        </p:nvSpPr>
        <p:spPr bwMode="auto">
          <a:xfrm>
            <a:off x="139700" y="1533734"/>
            <a:ext cx="8701088" cy="2123658"/>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Un </a:t>
            </a:r>
            <a:r>
              <a:rPr lang="fr-FR" b="1" dirty="0">
                <a:solidFill>
                  <a:srgbClr val="C00000"/>
                </a:solidFill>
                <a:latin typeface="Times New Roman" pitchFamily="18" charset="0"/>
                <a:cs typeface="Times New Roman" pitchFamily="18" charset="0"/>
              </a:rPr>
              <a:t>style architectural </a:t>
            </a:r>
            <a:r>
              <a:rPr lang="fr-FR" b="1" dirty="0">
                <a:solidFill>
                  <a:srgbClr val="000099"/>
                </a:solidFill>
                <a:latin typeface="Times New Roman" pitchFamily="18" charset="0"/>
                <a:cs typeface="Times New Roman" pitchFamily="18" charset="0"/>
              </a:rPr>
              <a:t>décrit une classe générique d’architecture telles que : client-serveur, pipe-filtre et architecture par couches.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Il est important qu’un ADL permette de spécifier explicitement un style architectural et un mécanisme d’instanciation adéquat afin d’engendrer des configurations conformes au style architectural. </a:t>
            </a: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minimales fondamentales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1299"/>
                                        </p:tgtEl>
                                        <p:attrNameLst>
                                          <p:attrName>style.visibility</p:attrName>
                                        </p:attrNameLst>
                                      </p:cBhvr>
                                      <p:to>
                                        <p:strVal val="visible"/>
                                      </p:to>
                                    </p:set>
                                    <p:anim calcmode="lin" valueType="num">
                                      <p:cBhvr>
                                        <p:cTn id="7" dur="500" fill="hold"/>
                                        <p:tgtEl>
                                          <p:spTgt spid="311299"/>
                                        </p:tgtEl>
                                        <p:attrNameLst>
                                          <p:attrName>ppt_w</p:attrName>
                                        </p:attrNameLst>
                                      </p:cBhvr>
                                      <p:tavLst>
                                        <p:tav tm="0">
                                          <p:val>
                                            <p:fltVal val="0"/>
                                          </p:val>
                                        </p:tav>
                                        <p:tav tm="100000">
                                          <p:val>
                                            <p:strVal val="#ppt_w"/>
                                          </p:val>
                                        </p:tav>
                                      </p:tavLst>
                                    </p:anim>
                                    <p:anim calcmode="lin" valueType="num">
                                      <p:cBhvr>
                                        <p:cTn id="8" dur="500" fill="hold"/>
                                        <p:tgtEl>
                                          <p:spTgt spid="31129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11300">
                                            <p:txEl>
                                              <p:pRg st="0" end="0"/>
                                            </p:txEl>
                                          </p:spTgt>
                                        </p:tgtEl>
                                        <p:attrNameLst>
                                          <p:attrName>style.visibility</p:attrName>
                                        </p:attrNameLst>
                                      </p:cBhvr>
                                      <p:to>
                                        <p:strVal val="visible"/>
                                      </p:to>
                                    </p:set>
                                    <p:anim calcmode="lin" valueType="num">
                                      <p:cBhvr>
                                        <p:cTn id="13" dur="500" fill="hold"/>
                                        <p:tgtEl>
                                          <p:spTgt spid="31130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1300">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11300">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11300">
                                            <p:txEl>
                                              <p:pRg st="2" end="2"/>
                                            </p:txEl>
                                          </p:spTgt>
                                        </p:tgtEl>
                                        <p:attrNameLst>
                                          <p:attrName>style.visibility</p:attrName>
                                        </p:attrNameLst>
                                      </p:cBhvr>
                                      <p:to>
                                        <p:strVal val="visible"/>
                                      </p:to>
                                    </p:set>
                                    <p:anim calcmode="lin" valueType="num">
                                      <p:cBhvr>
                                        <p:cTn id="20" dur="500" fill="hold"/>
                                        <p:tgtEl>
                                          <p:spTgt spid="311300">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11300">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113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p:bldP spid="311300"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1" name="Rectangle 3"/>
          <p:cNvSpPr>
            <a:spLocks noChangeArrowheads="1"/>
          </p:cNvSpPr>
          <p:nvPr/>
        </p:nvSpPr>
        <p:spPr bwMode="auto">
          <a:xfrm>
            <a:off x="2184399" y="572621"/>
            <a:ext cx="6959601" cy="523220"/>
          </a:xfrm>
          <a:prstGeom prst="rect">
            <a:avLst/>
          </a:prstGeom>
          <a:noFill/>
          <a:ln w="9525" algn="ctr">
            <a:noFill/>
            <a:miter lim="800000"/>
            <a:headEnd/>
            <a:tailEnd/>
          </a:ln>
          <a:effectLst/>
        </p:spPr>
        <p:txBody>
          <a:bodyPr wrap="square"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Exigences souhaitables</a:t>
            </a:r>
          </a:p>
        </p:txBody>
      </p:sp>
      <p:sp>
        <p:nvSpPr>
          <p:cNvPr id="293892" name="Rectangle 4"/>
          <p:cNvSpPr>
            <a:spLocks noChangeArrowheads="1"/>
          </p:cNvSpPr>
          <p:nvPr/>
        </p:nvSpPr>
        <p:spPr bwMode="auto">
          <a:xfrm>
            <a:off x="177800" y="1591242"/>
            <a:ext cx="8756650" cy="2246769"/>
          </a:xfrm>
          <a:prstGeom prst="rect">
            <a:avLst/>
          </a:prstGeom>
          <a:gradFill rotWithShape="1">
            <a:gsLst>
              <a:gs pos="0">
                <a:srgbClr val="6699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r>
              <a:rPr lang="fr-FR" sz="2000" b="1" dirty="0">
                <a:solidFill>
                  <a:schemeClr val="bg2"/>
                </a:solidFill>
              </a:rPr>
              <a:t>Ces exigences favorisent des implémentations correctes des architectures. Elles couvrent  :</a:t>
            </a:r>
          </a:p>
          <a:p>
            <a:pPr algn="just">
              <a:lnSpc>
                <a:spcPct val="100000"/>
              </a:lnSpc>
              <a:spcBef>
                <a:spcPct val="0"/>
              </a:spcBef>
            </a:pPr>
            <a:endParaRPr lang="fr-FR" sz="2000" b="1" dirty="0">
              <a:solidFill>
                <a:schemeClr val="bg2"/>
              </a:solidFill>
            </a:endParaRPr>
          </a:p>
          <a:p>
            <a:pPr marL="355600" indent="-355600" algn="just">
              <a:lnSpc>
                <a:spcPct val="100000"/>
              </a:lnSpc>
              <a:spcBef>
                <a:spcPct val="0"/>
              </a:spcBef>
              <a:buFont typeface="Wingdings" pitchFamily="2" charset="2"/>
              <a:buChar char="Ø"/>
            </a:pPr>
            <a:r>
              <a:rPr lang="fr-FR" sz="2000" b="1" dirty="0">
                <a:solidFill>
                  <a:schemeClr val="bg2"/>
                </a:solidFill>
              </a:rPr>
              <a:t>la modélisation de la sémantique, </a:t>
            </a:r>
          </a:p>
          <a:p>
            <a:pPr marL="355600" indent="-355600" algn="just">
              <a:lnSpc>
                <a:spcPct val="100000"/>
              </a:lnSpc>
              <a:spcBef>
                <a:spcPct val="0"/>
              </a:spcBef>
              <a:buFont typeface="Wingdings" pitchFamily="2" charset="2"/>
              <a:buChar char="Ø"/>
            </a:pPr>
            <a:r>
              <a:rPr lang="fr-FR" sz="2000" b="1" dirty="0">
                <a:solidFill>
                  <a:schemeClr val="bg2"/>
                </a:solidFill>
              </a:rPr>
              <a:t>la spécification des contraintes, </a:t>
            </a:r>
          </a:p>
          <a:p>
            <a:pPr marL="355600" indent="-355600" algn="just">
              <a:lnSpc>
                <a:spcPct val="100000"/>
              </a:lnSpc>
              <a:spcBef>
                <a:spcPct val="0"/>
              </a:spcBef>
              <a:buFont typeface="Wingdings" pitchFamily="2" charset="2"/>
              <a:buChar char="Ø"/>
            </a:pPr>
            <a:r>
              <a:rPr lang="fr-FR" sz="2000" b="1" dirty="0">
                <a:solidFill>
                  <a:schemeClr val="bg2"/>
                </a:solidFill>
              </a:rPr>
              <a:t>la composition hiérarchique</a:t>
            </a:r>
          </a:p>
          <a:p>
            <a:pPr marL="355600" indent="-355600" algn="just">
              <a:lnSpc>
                <a:spcPct val="100000"/>
              </a:lnSpc>
              <a:spcBef>
                <a:spcPct val="0"/>
              </a:spcBef>
              <a:buFont typeface="Wingdings" pitchFamily="2" charset="2"/>
              <a:buChar char="Ø"/>
            </a:pPr>
            <a:r>
              <a:rPr lang="fr-FR" sz="2000" b="1" dirty="0">
                <a:solidFill>
                  <a:schemeClr val="bg2"/>
                </a:solidFill>
              </a:rPr>
              <a:t>et les propriétés non fonctionnelles.</a:t>
            </a:r>
          </a:p>
        </p:txBody>
      </p:sp>
      <p:sp>
        <p:nvSpPr>
          <p:cNvPr id="5" name="Rectangle 2"/>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a:lnSpc>
                <a:spcPct val="100000"/>
              </a:lnSpc>
              <a:spcBef>
                <a:spcPct val="0"/>
              </a:spcBef>
            </a:pPr>
            <a:r>
              <a:rPr lang="fr-FR" sz="2000" b="1" dirty="0">
                <a:solidFill>
                  <a:srgbClr val="F9FBC9"/>
                </a:solidFill>
                <a:latin typeface="Engravers MT" pitchFamily="18" charset="0"/>
                <a:cs typeface="Times New Roman" pitchFamily="18" charset="0"/>
              </a:rPr>
              <a:t>Propriétés principales d’un ADL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293891"/>
                                        </p:tgtEl>
                                        <p:attrNameLst>
                                          <p:attrName>style.visibility</p:attrName>
                                        </p:attrNameLst>
                                      </p:cBhvr>
                                      <p:to>
                                        <p:strVal val="visible"/>
                                      </p:to>
                                    </p:set>
                                    <p:anim calcmode="lin" valueType="num">
                                      <p:cBhvr>
                                        <p:cTn id="15" dur="500" fill="hold"/>
                                        <p:tgtEl>
                                          <p:spTgt spid="293891"/>
                                        </p:tgtEl>
                                        <p:attrNameLst>
                                          <p:attrName>ppt_w</p:attrName>
                                        </p:attrNameLst>
                                      </p:cBhvr>
                                      <p:tavLst>
                                        <p:tav tm="0">
                                          <p:val>
                                            <p:fltVal val="0"/>
                                          </p:val>
                                        </p:tav>
                                        <p:tav tm="100000">
                                          <p:val>
                                            <p:strVal val="#ppt_w"/>
                                          </p:val>
                                        </p:tav>
                                      </p:tavLst>
                                    </p:anim>
                                    <p:anim calcmode="lin" valueType="num">
                                      <p:cBhvr>
                                        <p:cTn id="16" dur="500" fill="hold"/>
                                        <p:tgtEl>
                                          <p:spTgt spid="293891"/>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93892"/>
                                        </p:tgtEl>
                                        <p:attrNameLst>
                                          <p:attrName>style.visibility</p:attrName>
                                        </p:attrNameLst>
                                      </p:cBhvr>
                                      <p:to>
                                        <p:strVal val="visible"/>
                                      </p:to>
                                    </p:set>
                                    <p:animEffect transition="in" filter="blinds(horizontal)">
                                      <p:cBhvr>
                                        <p:cTn id="21" dur="500"/>
                                        <p:tgtEl>
                                          <p:spTgt spid="293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1" grpId="0"/>
      <p:bldP spid="2938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3" name="Rectangle 5"/>
          <p:cNvSpPr>
            <a:spLocks noChangeArrowheads="1"/>
          </p:cNvSpPr>
          <p:nvPr/>
        </p:nvSpPr>
        <p:spPr bwMode="auto">
          <a:xfrm>
            <a:off x="0" y="1316038"/>
            <a:ext cx="8864600" cy="2671762"/>
          </a:xfrm>
          <a:prstGeom prst="rect">
            <a:avLst/>
          </a:prstGeom>
          <a:noFill/>
          <a:ln w="9525">
            <a:noFill/>
            <a:miter lim="800000"/>
            <a:headEnd/>
            <a:tailEnd/>
          </a:ln>
        </p:spPr>
        <p:txBody>
          <a:bodyPr/>
          <a:lstStyle/>
          <a:p>
            <a:pPr marL="1438275" lvl="1" indent="-536575" algn="l">
              <a:buClr>
                <a:srgbClr val="800000"/>
              </a:buClr>
              <a:buFontTx/>
              <a:buBlip>
                <a:blip r:embed="rId2"/>
              </a:buBlip>
            </a:pPr>
            <a:r>
              <a:rPr lang="fr-FR" dirty="0"/>
              <a:t>Notion de langage de description d’architecture (ADL)</a:t>
            </a:r>
          </a:p>
          <a:p>
            <a:pPr marL="1438275" lvl="1" indent="-536575" algn="l">
              <a:buClr>
                <a:srgbClr val="800000"/>
              </a:buClr>
              <a:buFontTx/>
              <a:buBlip>
                <a:blip r:embed="rId2"/>
              </a:buBlip>
            </a:pPr>
            <a:r>
              <a:rPr lang="fr-FR" dirty="0"/>
              <a:t>Propriétés principales d’un ADL</a:t>
            </a:r>
          </a:p>
          <a:p>
            <a:pPr marL="1438275" lvl="1" indent="-536575" algn="l">
              <a:buClr>
                <a:srgbClr val="800000"/>
              </a:buClr>
              <a:buFontTx/>
              <a:buBlip>
                <a:blip r:embed="rId2"/>
              </a:buBlip>
            </a:pPr>
            <a:r>
              <a:rPr lang="fr-FR" dirty="0"/>
              <a:t>Fonctionnalité d’un ADL</a:t>
            </a:r>
          </a:p>
          <a:p>
            <a:pPr marL="1438275" lvl="1" indent="-536575" algn="l">
              <a:buClr>
                <a:srgbClr val="800000"/>
              </a:buClr>
              <a:buFontTx/>
              <a:buBlip>
                <a:blip r:embed="rId2"/>
              </a:buBlip>
            </a:pPr>
            <a:r>
              <a:rPr lang="fr-FR" dirty="0"/>
              <a:t>Familles des Langages de description d’architecture</a:t>
            </a:r>
          </a:p>
          <a:p>
            <a:pPr marL="1438275" lvl="1" indent="-536575" algn="l">
              <a:buClr>
                <a:srgbClr val="800000"/>
              </a:buClr>
              <a:buFontTx/>
              <a:buBlip>
                <a:blip r:embed="rId2"/>
              </a:buBlip>
            </a:pPr>
            <a:r>
              <a:rPr lang="fr-FR" dirty="0"/>
              <a:t>UML2.0</a:t>
            </a:r>
          </a:p>
        </p:txBody>
      </p:sp>
      <p:sp>
        <p:nvSpPr>
          <p:cNvPr id="171020" name="Rectangle 12"/>
          <p:cNvSpPr>
            <a:spLocks noChangeArrowheads="1"/>
          </p:cNvSpPr>
          <p:nvPr/>
        </p:nvSpPr>
        <p:spPr bwMode="auto">
          <a:xfrm>
            <a:off x="2200275" y="0"/>
            <a:ext cx="69437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Plan dU cours</a:t>
            </a:r>
            <a:endParaRPr lang="en-US" sz="2000" b="1">
              <a:solidFill>
                <a:srgbClr val="F9FBC9"/>
              </a:solidFill>
              <a:latin typeface="Engravers MT" pitchFamily="18" charset="0"/>
            </a:endParaRPr>
          </a:p>
        </p:txBody>
      </p:sp>
      <p:sp>
        <p:nvSpPr>
          <p:cNvPr id="3076" name="Rectangle 14"/>
          <p:cNvSpPr>
            <a:spLocks noChangeArrowheads="1"/>
          </p:cNvSpPr>
          <p:nvPr/>
        </p:nvSpPr>
        <p:spPr bwMode="auto">
          <a:xfrm rot="-5400000">
            <a:off x="-2724150" y="3676650"/>
            <a:ext cx="5905500" cy="457200"/>
          </a:xfrm>
          <a:prstGeom prst="rect">
            <a:avLst/>
          </a:prstGeom>
          <a:solidFill>
            <a:srgbClr val="00A5E0"/>
          </a:solidFill>
          <a:ln w="9525" algn="ctr">
            <a:solidFill>
              <a:srgbClr val="74ABFC"/>
            </a:solidFill>
            <a:miter lim="800000"/>
            <a:headEnd/>
            <a:tailEnd/>
          </a:ln>
        </p:spPr>
        <p:txBody>
          <a:bodyPr anchor="ctr">
            <a:spAutoFit/>
          </a:bodyPr>
          <a:lstStyle/>
          <a:p>
            <a:endParaRPr lang="fr-FR"/>
          </a:p>
        </p:txBody>
      </p:sp>
      <p:sp>
        <p:nvSpPr>
          <p:cNvPr id="3077" name="Text Box 15"/>
          <p:cNvSpPr txBox="1">
            <a:spLocks noChangeArrowheads="1"/>
          </p:cNvSpPr>
          <p:nvPr/>
        </p:nvSpPr>
        <p:spPr bwMode="auto">
          <a:xfrm rot="-5400000">
            <a:off x="-2282031" y="3833019"/>
            <a:ext cx="4959350" cy="366712"/>
          </a:xfrm>
          <a:prstGeom prst="rect">
            <a:avLst/>
          </a:prstGeom>
          <a:noFill/>
          <a:ln w="9525" algn="ctr">
            <a:noFill/>
            <a:miter lim="800000"/>
            <a:headEnd/>
            <a:tailEnd/>
          </a:ln>
        </p:spPr>
        <p:txBody>
          <a:bodyPr wrap="none">
            <a:spAutoFit/>
          </a:bodyPr>
          <a:lstStyle/>
          <a:p>
            <a:pPr rtl="1">
              <a:lnSpc>
                <a:spcPct val="100000"/>
              </a:lnSpc>
              <a:spcBef>
                <a:spcPct val="0"/>
              </a:spcBef>
            </a:pPr>
            <a:r>
              <a:rPr lang="fr-FR" sz="1800" b="1">
                <a:solidFill>
                  <a:schemeClr val="bg2"/>
                </a:solidFill>
                <a:latin typeface="Arial" charset="0"/>
              </a:rPr>
              <a:t>Les langages de description d’architectures</a:t>
            </a:r>
          </a:p>
        </p:txBody>
      </p:sp>
      <p:sp>
        <p:nvSpPr>
          <p:cNvPr id="3078" name="Rectangle 16"/>
          <p:cNvSpPr>
            <a:spLocks noChangeArrowheads="1"/>
          </p:cNvSpPr>
          <p:nvPr/>
        </p:nvSpPr>
        <p:spPr bwMode="auto">
          <a:xfrm rot="5400000">
            <a:off x="-2493168" y="3864768"/>
            <a:ext cx="5943600" cy="42863"/>
          </a:xfrm>
          <a:prstGeom prst="rect">
            <a:avLst/>
          </a:prstGeom>
          <a:gradFill rotWithShape="1">
            <a:gsLst>
              <a:gs pos="0">
                <a:srgbClr val="FFCC66"/>
              </a:gs>
              <a:gs pos="100000">
                <a:srgbClr val="F9FBC9"/>
              </a:gs>
            </a:gsLst>
            <a:lin ang="2700000" scaled="1"/>
          </a:gradFill>
          <a:ln w="9525" algn="ctr">
            <a:noFill/>
            <a:miter lim="800000"/>
            <a:headEnd/>
            <a:tailEnd/>
          </a:ln>
        </p:spPr>
        <p:txBody>
          <a:bodyPr anchor="ctr">
            <a:spAutoFit/>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71020"/>
                                        </p:tgtEl>
                                        <p:attrNameLst>
                                          <p:attrName>style.visibility</p:attrName>
                                        </p:attrNameLst>
                                      </p:cBhvr>
                                      <p:to>
                                        <p:strVal val="visible"/>
                                      </p:to>
                                    </p:set>
                                    <p:anim calcmode="lin" valueType="num">
                                      <p:cBhvr>
                                        <p:cTn id="7" dur="1000" fill="hold"/>
                                        <p:tgtEl>
                                          <p:spTgt spid="171020"/>
                                        </p:tgtEl>
                                        <p:attrNameLst>
                                          <p:attrName>ppt_w</p:attrName>
                                        </p:attrNameLst>
                                      </p:cBhvr>
                                      <p:tavLst>
                                        <p:tav tm="0">
                                          <p:val>
                                            <p:fltVal val="0"/>
                                          </p:val>
                                        </p:tav>
                                        <p:tav tm="100000">
                                          <p:val>
                                            <p:strVal val="#ppt_w"/>
                                          </p:val>
                                        </p:tav>
                                      </p:tavLst>
                                    </p:anim>
                                    <p:anim calcmode="lin" valueType="num">
                                      <p:cBhvr>
                                        <p:cTn id="8" dur="1000" fill="hold"/>
                                        <p:tgtEl>
                                          <p:spTgt spid="171020"/>
                                        </p:tgtEl>
                                        <p:attrNameLst>
                                          <p:attrName>ppt_h</p:attrName>
                                        </p:attrNameLst>
                                      </p:cBhvr>
                                      <p:tavLst>
                                        <p:tav tm="0">
                                          <p:val>
                                            <p:fltVal val="0"/>
                                          </p:val>
                                        </p:tav>
                                        <p:tav tm="100000">
                                          <p:val>
                                            <p:strVal val="#ppt_h"/>
                                          </p:val>
                                        </p:tav>
                                      </p:tavLst>
                                    </p:anim>
                                    <p:anim calcmode="lin" valueType="num">
                                      <p:cBhvr>
                                        <p:cTn id="9" dur="1000" fill="hold"/>
                                        <p:tgtEl>
                                          <p:spTgt spid="1710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102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171013">
                                            <p:txEl>
                                              <p:pRg st="0" end="0"/>
                                            </p:txEl>
                                          </p:spTgt>
                                        </p:tgtEl>
                                        <p:attrNameLst>
                                          <p:attrName>style.visibility</p:attrName>
                                        </p:attrNameLst>
                                      </p:cBhvr>
                                      <p:to>
                                        <p:strVal val="visible"/>
                                      </p:to>
                                    </p:set>
                                    <p:animEffect transition="in" filter="fade">
                                      <p:cBhvr>
                                        <p:cTn id="15" dur="1000"/>
                                        <p:tgtEl>
                                          <p:spTgt spid="171013">
                                            <p:txEl>
                                              <p:pRg st="0" end="0"/>
                                            </p:txEl>
                                          </p:spTgt>
                                        </p:tgtEl>
                                      </p:cBhvr>
                                    </p:animEffect>
                                    <p:anim calcmode="lin" valueType="num">
                                      <p:cBhvr>
                                        <p:cTn id="16" dur="1000" fill="hold"/>
                                        <p:tgtEl>
                                          <p:spTgt spid="17101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1710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171013">
                                            <p:txEl>
                                              <p:pRg st="1" end="1"/>
                                            </p:txEl>
                                          </p:spTgt>
                                        </p:tgtEl>
                                        <p:attrNameLst>
                                          <p:attrName>style.visibility</p:attrName>
                                        </p:attrNameLst>
                                      </p:cBhvr>
                                      <p:to>
                                        <p:strVal val="visible"/>
                                      </p:to>
                                    </p:set>
                                    <p:animEffect transition="in" filter="fade">
                                      <p:cBhvr>
                                        <p:cTn id="22" dur="1000"/>
                                        <p:tgtEl>
                                          <p:spTgt spid="171013">
                                            <p:txEl>
                                              <p:pRg st="1" end="1"/>
                                            </p:txEl>
                                          </p:spTgt>
                                        </p:tgtEl>
                                      </p:cBhvr>
                                    </p:animEffect>
                                    <p:anim calcmode="lin" valueType="num">
                                      <p:cBhvr>
                                        <p:cTn id="23" dur="1000" fill="hold"/>
                                        <p:tgtEl>
                                          <p:spTgt spid="17101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710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171013">
                                            <p:txEl>
                                              <p:pRg st="2" end="2"/>
                                            </p:txEl>
                                          </p:spTgt>
                                        </p:tgtEl>
                                        <p:attrNameLst>
                                          <p:attrName>style.visibility</p:attrName>
                                        </p:attrNameLst>
                                      </p:cBhvr>
                                      <p:to>
                                        <p:strVal val="visible"/>
                                      </p:to>
                                    </p:set>
                                    <p:animEffect transition="in" filter="fade">
                                      <p:cBhvr>
                                        <p:cTn id="29" dur="1000"/>
                                        <p:tgtEl>
                                          <p:spTgt spid="171013">
                                            <p:txEl>
                                              <p:pRg st="2" end="2"/>
                                            </p:txEl>
                                          </p:spTgt>
                                        </p:tgtEl>
                                      </p:cBhvr>
                                    </p:animEffect>
                                    <p:anim calcmode="lin" valueType="num">
                                      <p:cBhvr>
                                        <p:cTn id="30" dur="1000" fill="hold"/>
                                        <p:tgtEl>
                                          <p:spTgt spid="17101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17101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171013">
                                            <p:txEl>
                                              <p:pRg st="3" end="3"/>
                                            </p:txEl>
                                          </p:spTgt>
                                        </p:tgtEl>
                                        <p:attrNameLst>
                                          <p:attrName>style.visibility</p:attrName>
                                        </p:attrNameLst>
                                      </p:cBhvr>
                                      <p:to>
                                        <p:strVal val="visible"/>
                                      </p:to>
                                    </p:set>
                                    <p:animEffect transition="in" filter="fade">
                                      <p:cBhvr>
                                        <p:cTn id="36" dur="1000"/>
                                        <p:tgtEl>
                                          <p:spTgt spid="171013">
                                            <p:txEl>
                                              <p:pRg st="3" end="3"/>
                                            </p:txEl>
                                          </p:spTgt>
                                        </p:tgtEl>
                                      </p:cBhvr>
                                    </p:animEffect>
                                    <p:anim calcmode="lin" valueType="num">
                                      <p:cBhvr>
                                        <p:cTn id="37" dur="1000" fill="hold"/>
                                        <p:tgtEl>
                                          <p:spTgt spid="17101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17101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171013">
                                            <p:txEl>
                                              <p:pRg st="4" end="4"/>
                                            </p:txEl>
                                          </p:spTgt>
                                        </p:tgtEl>
                                        <p:attrNameLst>
                                          <p:attrName>style.visibility</p:attrName>
                                        </p:attrNameLst>
                                      </p:cBhvr>
                                      <p:to>
                                        <p:strVal val="visible"/>
                                      </p:to>
                                    </p:set>
                                    <p:animEffect transition="in" filter="fade">
                                      <p:cBhvr>
                                        <p:cTn id="43" dur="1000"/>
                                        <p:tgtEl>
                                          <p:spTgt spid="171013">
                                            <p:txEl>
                                              <p:pRg st="4" end="4"/>
                                            </p:txEl>
                                          </p:spTgt>
                                        </p:tgtEl>
                                      </p:cBhvr>
                                    </p:animEffect>
                                    <p:anim calcmode="lin" valueType="num">
                                      <p:cBhvr>
                                        <p:cTn id="44" dur="1000" fill="hold"/>
                                        <p:tgtEl>
                                          <p:spTgt spid="17101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17101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3" grpId="0" build="p" bldLvl="2"/>
      <p:bldP spid="1710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Modélisation de la sémantique</a:t>
            </a:r>
          </a:p>
        </p:txBody>
      </p:sp>
      <p:sp>
        <p:nvSpPr>
          <p:cNvPr id="311300" name="Rectangle 4"/>
          <p:cNvSpPr>
            <a:spLocks noChangeArrowheads="1"/>
          </p:cNvSpPr>
          <p:nvPr/>
        </p:nvSpPr>
        <p:spPr bwMode="auto">
          <a:xfrm>
            <a:off x="241300" y="1588711"/>
            <a:ext cx="8701088" cy="1785104"/>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La modélisation de la sémantique concerne à la fois les composants et les connecteurs. Il s’agit de décrire les </a:t>
            </a:r>
            <a:r>
              <a:rPr lang="fr-FR" b="1" dirty="0">
                <a:solidFill>
                  <a:srgbClr val="C00000"/>
                </a:solidFill>
                <a:latin typeface="Times New Roman" pitchFamily="18" charset="0"/>
                <a:cs typeface="Times New Roman" pitchFamily="18" charset="0"/>
              </a:rPr>
              <a:t>comportements dynamiques </a:t>
            </a:r>
            <a:r>
              <a:rPr lang="fr-FR" b="1" dirty="0">
                <a:solidFill>
                  <a:srgbClr val="000099"/>
                </a:solidFill>
                <a:latin typeface="Times New Roman" pitchFamily="18" charset="0"/>
                <a:cs typeface="Times New Roman" pitchFamily="18" charset="0"/>
              </a:rPr>
              <a:t>des composants et des connecteurs. Par exemple, dans Wright, ces comportements sont décrits en CSP (</a:t>
            </a:r>
            <a:r>
              <a:rPr lang="fr-FR" b="1" dirty="0" err="1">
                <a:solidFill>
                  <a:srgbClr val="000099"/>
                </a:solidFill>
                <a:latin typeface="Times New Roman" pitchFamily="18" charset="0"/>
                <a:cs typeface="Times New Roman" pitchFamily="18" charset="0"/>
              </a:rPr>
              <a:t>Communicating</a:t>
            </a:r>
            <a:r>
              <a:rPr lang="fr-FR" b="1" dirty="0">
                <a:solidFill>
                  <a:srgbClr val="000099"/>
                </a:solidFill>
                <a:latin typeface="Times New Roman" pitchFamily="18" charset="0"/>
                <a:cs typeface="Times New Roman" pitchFamily="18" charset="0"/>
              </a:rPr>
              <a:t> </a:t>
            </a:r>
            <a:r>
              <a:rPr lang="fr-FR" b="1" dirty="0" err="1">
                <a:solidFill>
                  <a:srgbClr val="000099"/>
                </a:solidFill>
                <a:latin typeface="Times New Roman" pitchFamily="18" charset="0"/>
                <a:cs typeface="Times New Roman" pitchFamily="18" charset="0"/>
              </a:rPr>
              <a:t>Sequential</a:t>
            </a:r>
            <a:r>
              <a:rPr lang="fr-FR" b="1" dirty="0">
                <a:solidFill>
                  <a:srgbClr val="000099"/>
                </a:solidFill>
                <a:latin typeface="Times New Roman" pitchFamily="18" charset="0"/>
                <a:cs typeface="Times New Roman" pitchFamily="18" charset="0"/>
              </a:rPr>
              <a:t> </a:t>
            </a:r>
            <a:r>
              <a:rPr lang="fr-FR" b="1" dirty="0" err="1">
                <a:solidFill>
                  <a:srgbClr val="000099"/>
                </a:solidFill>
                <a:latin typeface="Times New Roman" pitchFamily="18" charset="0"/>
                <a:cs typeface="Times New Roman" pitchFamily="18" charset="0"/>
              </a:rPr>
              <a:t>Processes</a:t>
            </a:r>
            <a:r>
              <a:rPr lang="fr-FR" b="1" dirty="0">
                <a:solidFill>
                  <a:srgbClr val="000099"/>
                </a:solidFill>
                <a:latin typeface="Times New Roman" pitchFamily="18" charset="0"/>
                <a:cs typeface="Times New Roman" pitchFamily="18" charset="0"/>
              </a:rPr>
              <a:t>) </a:t>
            </a: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souhaitables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1299"/>
                                        </p:tgtEl>
                                        <p:attrNameLst>
                                          <p:attrName>style.visibility</p:attrName>
                                        </p:attrNameLst>
                                      </p:cBhvr>
                                      <p:to>
                                        <p:strVal val="visible"/>
                                      </p:to>
                                    </p:set>
                                    <p:anim calcmode="lin" valueType="num">
                                      <p:cBhvr>
                                        <p:cTn id="7" dur="500" fill="hold"/>
                                        <p:tgtEl>
                                          <p:spTgt spid="311299"/>
                                        </p:tgtEl>
                                        <p:attrNameLst>
                                          <p:attrName>ppt_w</p:attrName>
                                        </p:attrNameLst>
                                      </p:cBhvr>
                                      <p:tavLst>
                                        <p:tav tm="0">
                                          <p:val>
                                            <p:fltVal val="0"/>
                                          </p:val>
                                        </p:tav>
                                        <p:tav tm="100000">
                                          <p:val>
                                            <p:strVal val="#ppt_w"/>
                                          </p:val>
                                        </p:tav>
                                      </p:tavLst>
                                    </p:anim>
                                    <p:anim calcmode="lin" valueType="num">
                                      <p:cBhvr>
                                        <p:cTn id="8" dur="500" fill="hold"/>
                                        <p:tgtEl>
                                          <p:spTgt spid="31129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11300">
                                            <p:txEl>
                                              <p:pRg st="0" end="0"/>
                                            </p:txEl>
                                          </p:spTgt>
                                        </p:tgtEl>
                                        <p:attrNameLst>
                                          <p:attrName>style.visibility</p:attrName>
                                        </p:attrNameLst>
                                      </p:cBhvr>
                                      <p:to>
                                        <p:strVal val="visible"/>
                                      </p:to>
                                    </p:set>
                                    <p:anim calcmode="lin" valueType="num">
                                      <p:cBhvr>
                                        <p:cTn id="13" dur="500" fill="hold"/>
                                        <p:tgtEl>
                                          <p:spTgt spid="31130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1300">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113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p:bldP spid="311300"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2" name="Rectangle 4"/>
          <p:cNvSpPr>
            <a:spLocks noChangeArrowheads="1"/>
          </p:cNvSpPr>
          <p:nvPr/>
        </p:nvSpPr>
        <p:spPr bwMode="auto">
          <a:xfrm>
            <a:off x="0" y="1858546"/>
            <a:ext cx="8701088" cy="3139321"/>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La sémantique d’un composant :</a:t>
            </a: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La sémantique du composant est exprimée en partie par son interface. Cependant, l’interface telle que décrite ci-dessus ne permet pas de préciser complètement le comportement du composant. La sémantique doit être enrichie par un modèle plus complet et plus abstrait permettant de spécifier les aspects dynamiques ainsi que les contraintes liées à l’architecture.</a:t>
            </a:r>
            <a:endParaRPr lang="ar-DZ" b="1" dirty="0">
              <a:solidFill>
                <a:srgbClr val="000099"/>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a:t>
            </a: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a:t>
            </a:r>
            <a:endParaRPr lang="ar-DZ" b="1" dirty="0">
              <a:solidFill>
                <a:srgbClr val="000099"/>
              </a:solidFill>
              <a:latin typeface="Times New Roman" pitchFamily="18" charset="0"/>
              <a:cs typeface="Times New Roman" pitchFamily="18" charset="0"/>
            </a:endParaRPr>
          </a:p>
        </p:txBody>
      </p:sp>
      <p:sp>
        <p:nvSpPr>
          <p:cNvPr id="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Modélisation de la sémantique</a:t>
            </a:r>
          </a:p>
        </p:txBody>
      </p:sp>
      <p:sp>
        <p:nvSpPr>
          <p:cNvPr id="6"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souhaitables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99012">
                                            <p:txEl>
                                              <p:pRg st="0" end="0"/>
                                            </p:txEl>
                                          </p:spTgt>
                                        </p:tgtEl>
                                        <p:attrNameLst>
                                          <p:attrName>style.visibility</p:attrName>
                                        </p:attrNameLst>
                                      </p:cBhvr>
                                      <p:to>
                                        <p:strVal val="visible"/>
                                      </p:to>
                                    </p:set>
                                    <p:anim calcmode="lin" valueType="num">
                                      <p:cBhvr>
                                        <p:cTn id="7" dur="500" fill="hold"/>
                                        <p:tgtEl>
                                          <p:spTgt spid="29901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9901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990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99012">
                                            <p:txEl>
                                              <p:pRg st="1" end="1"/>
                                            </p:txEl>
                                          </p:spTgt>
                                        </p:tgtEl>
                                        <p:attrNameLst>
                                          <p:attrName>style.visibility</p:attrName>
                                        </p:attrNameLst>
                                      </p:cBhvr>
                                      <p:to>
                                        <p:strVal val="visible"/>
                                      </p:to>
                                    </p:set>
                                    <p:anim calcmode="lin" valueType="num">
                                      <p:cBhvr>
                                        <p:cTn id="14" dur="500" fill="hold"/>
                                        <p:tgtEl>
                                          <p:spTgt spid="29901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9901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9901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99012">
                                            <p:txEl>
                                              <p:pRg st="2" end="2"/>
                                            </p:txEl>
                                          </p:spTgt>
                                        </p:tgtEl>
                                        <p:attrNameLst>
                                          <p:attrName>style.visibility</p:attrName>
                                        </p:attrNameLst>
                                      </p:cBhvr>
                                      <p:to>
                                        <p:strVal val="visible"/>
                                      </p:to>
                                    </p:set>
                                    <p:anim calcmode="lin" valueType="num">
                                      <p:cBhvr>
                                        <p:cTn id="21" dur="500" fill="hold"/>
                                        <p:tgtEl>
                                          <p:spTgt spid="29901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9901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9901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99012">
                                            <p:txEl>
                                              <p:pRg st="3" end="3"/>
                                            </p:txEl>
                                          </p:spTgt>
                                        </p:tgtEl>
                                        <p:attrNameLst>
                                          <p:attrName>style.visibility</p:attrName>
                                        </p:attrNameLst>
                                      </p:cBhvr>
                                      <p:to>
                                        <p:strVal val="visible"/>
                                      </p:to>
                                    </p:set>
                                    <p:anim calcmode="lin" valueType="num">
                                      <p:cBhvr>
                                        <p:cTn id="28" dur="500" fill="hold"/>
                                        <p:tgtEl>
                                          <p:spTgt spid="29901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9901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990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80" name="Rectangle 4"/>
          <p:cNvSpPr>
            <a:spLocks noChangeArrowheads="1"/>
          </p:cNvSpPr>
          <p:nvPr/>
        </p:nvSpPr>
        <p:spPr bwMode="auto">
          <a:xfrm>
            <a:off x="0" y="1350963"/>
            <a:ext cx="8701088" cy="3106737"/>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La sémantique d’un connecteur :</a:t>
            </a: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Comme pour les composants, la sémantique des connecteurs est définie par un modèle de haut niveau spécifiant le comportement du connecteur. A l’opposé de la sémantique du composant qui doit exprimer les fonctionnalités déduites des buts ou des besoins de l’application, la sémantique du connecteur doit spécifier le protocole d’interaction. De plus, celui-ci doit pouvoir être modélisé et raffiné lors du passage d’un niveau de description abstraite à un niveau d’implantation.</a:t>
            </a:r>
          </a:p>
        </p:txBody>
      </p:sp>
      <p:sp>
        <p:nvSpPr>
          <p:cNvPr id="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Modélisation de la sémantique</a:t>
            </a:r>
          </a:p>
        </p:txBody>
      </p:sp>
      <p:sp>
        <p:nvSpPr>
          <p:cNvPr id="6"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souhaitables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6180">
                                            <p:txEl>
                                              <p:pRg st="0" end="0"/>
                                            </p:txEl>
                                          </p:spTgt>
                                        </p:tgtEl>
                                        <p:attrNameLst>
                                          <p:attrName>style.visibility</p:attrName>
                                        </p:attrNameLst>
                                      </p:cBhvr>
                                      <p:to>
                                        <p:strVal val="visible"/>
                                      </p:to>
                                    </p:set>
                                    <p:anim calcmode="lin" valueType="num">
                                      <p:cBhvr>
                                        <p:cTn id="7" dur="500" fill="hold"/>
                                        <p:tgtEl>
                                          <p:spTgt spid="30618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6180">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618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06180">
                                            <p:txEl>
                                              <p:pRg st="1" end="1"/>
                                            </p:txEl>
                                          </p:spTgt>
                                        </p:tgtEl>
                                        <p:attrNameLst>
                                          <p:attrName>style.visibility</p:attrName>
                                        </p:attrNameLst>
                                      </p:cBhvr>
                                      <p:to>
                                        <p:strVal val="visible"/>
                                      </p:to>
                                    </p:set>
                                    <p:anim calcmode="lin" valueType="num">
                                      <p:cBhvr>
                                        <p:cTn id="14" dur="500" fill="hold"/>
                                        <p:tgtEl>
                                          <p:spTgt spid="306180">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06180">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061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80"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Spécification des contraintes</a:t>
            </a:r>
          </a:p>
        </p:txBody>
      </p:sp>
      <p:sp>
        <p:nvSpPr>
          <p:cNvPr id="311300" name="Rectangle 4"/>
          <p:cNvSpPr>
            <a:spLocks noChangeArrowheads="1"/>
          </p:cNvSpPr>
          <p:nvPr/>
        </p:nvSpPr>
        <p:spPr bwMode="auto">
          <a:xfrm>
            <a:off x="252412" y="1309311"/>
            <a:ext cx="8701088" cy="1785104"/>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La spécification des contraintes concerne les composants, les connecteurs et les configurations. Une contrainte est une propriété devant être obligatoirement </a:t>
            </a:r>
            <a:r>
              <a:rPr lang="fr-FR" b="1" dirty="0">
                <a:solidFill>
                  <a:srgbClr val="C00000"/>
                </a:solidFill>
                <a:latin typeface="Times New Roman" pitchFamily="18" charset="0"/>
                <a:cs typeface="Times New Roman" pitchFamily="18" charset="0"/>
              </a:rPr>
              <a:t>vérifiée</a:t>
            </a:r>
            <a:r>
              <a:rPr lang="fr-FR" b="1" dirty="0">
                <a:solidFill>
                  <a:srgbClr val="000099"/>
                </a:solidFill>
                <a:latin typeface="Times New Roman" pitchFamily="18" charset="0"/>
                <a:cs typeface="Times New Roman" pitchFamily="18" charset="0"/>
              </a:rPr>
              <a:t> sur un système ou une de ces parties. Si celle-ci est violée, le système est considéré comme un système incohérent et inacceptable.</a:t>
            </a: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souhaitables</a:t>
            </a:r>
          </a:p>
        </p:txBody>
      </p:sp>
      <p:sp>
        <p:nvSpPr>
          <p:cNvPr id="6" name="Rectangle 4"/>
          <p:cNvSpPr>
            <a:spLocks noChangeArrowheads="1"/>
          </p:cNvSpPr>
          <p:nvPr/>
        </p:nvSpPr>
        <p:spPr bwMode="auto">
          <a:xfrm>
            <a:off x="139700" y="3778667"/>
            <a:ext cx="8701088" cy="1785104"/>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Les contraintes d’un composant :</a:t>
            </a: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Les contraintes définissent les limites d’utilisation d’un composant. Elles permettent de décrire de manière explicite les dépendances des parties internes d’un composant comme la spécification de la synchronisation entre composants d’un composant composite.</a:t>
            </a:r>
            <a:endParaRPr lang="ar-DZ" b="1" dirty="0">
              <a:solidFill>
                <a:srgbClr val="00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1299"/>
                                        </p:tgtEl>
                                        <p:attrNameLst>
                                          <p:attrName>style.visibility</p:attrName>
                                        </p:attrNameLst>
                                      </p:cBhvr>
                                      <p:to>
                                        <p:strVal val="visible"/>
                                      </p:to>
                                    </p:set>
                                    <p:anim calcmode="lin" valueType="num">
                                      <p:cBhvr>
                                        <p:cTn id="7" dur="500" fill="hold"/>
                                        <p:tgtEl>
                                          <p:spTgt spid="311299"/>
                                        </p:tgtEl>
                                        <p:attrNameLst>
                                          <p:attrName>ppt_w</p:attrName>
                                        </p:attrNameLst>
                                      </p:cBhvr>
                                      <p:tavLst>
                                        <p:tav tm="0">
                                          <p:val>
                                            <p:fltVal val="0"/>
                                          </p:val>
                                        </p:tav>
                                        <p:tav tm="100000">
                                          <p:val>
                                            <p:strVal val="#ppt_w"/>
                                          </p:val>
                                        </p:tav>
                                      </p:tavLst>
                                    </p:anim>
                                    <p:anim calcmode="lin" valueType="num">
                                      <p:cBhvr>
                                        <p:cTn id="8" dur="500" fill="hold"/>
                                        <p:tgtEl>
                                          <p:spTgt spid="31129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11300">
                                            <p:txEl>
                                              <p:pRg st="0" end="0"/>
                                            </p:txEl>
                                          </p:spTgt>
                                        </p:tgtEl>
                                        <p:attrNameLst>
                                          <p:attrName>style.visibility</p:attrName>
                                        </p:attrNameLst>
                                      </p:cBhvr>
                                      <p:to>
                                        <p:strVal val="visible"/>
                                      </p:to>
                                    </p:set>
                                    <p:anim calcmode="lin" valueType="num">
                                      <p:cBhvr>
                                        <p:cTn id="13" dur="500" fill="hold"/>
                                        <p:tgtEl>
                                          <p:spTgt spid="31130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1300">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11300">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 calcmode="lin" valueType="num">
                                      <p:cBhvr>
                                        <p:cTn id="20"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 calcmode="lin" valueType="num">
                                      <p:cBhvr>
                                        <p:cTn id="27"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28"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29"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p:bldP spid="311300" grpId="0" build="p"/>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4" name="Rectangle 4"/>
          <p:cNvSpPr>
            <a:spLocks noChangeArrowheads="1"/>
          </p:cNvSpPr>
          <p:nvPr/>
        </p:nvSpPr>
        <p:spPr bwMode="auto">
          <a:xfrm>
            <a:off x="203200" y="1285290"/>
            <a:ext cx="8701088" cy="2123658"/>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Les contraintes d’un connecteur :</a:t>
            </a:r>
            <a:endParaRPr lang="ar-DZ" b="1" dirty="0">
              <a:solidFill>
                <a:srgbClr val="D40000"/>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Les contraintes permettent de définir les limites d’utilisation d’un connecteur, c’est-à-dire les limites d’utilisation du protocole de communication associé. Par exemple, le nombre maximum de composants interconnectés à travers le connecteur peut être fixé et correspond alors à une contrainte. </a:t>
            </a:r>
            <a:endParaRPr lang="ar-DZ" b="1" dirty="0">
              <a:solidFill>
                <a:srgbClr val="000099"/>
              </a:solidFill>
              <a:latin typeface="Times New Roman" pitchFamily="18" charset="0"/>
              <a:cs typeface="Times New Roman" pitchFamily="18" charset="0"/>
            </a:endParaRPr>
          </a:p>
        </p:txBody>
      </p:sp>
      <p:sp>
        <p:nvSpPr>
          <p:cNvPr id="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Spécification des contraintes</a:t>
            </a:r>
          </a:p>
        </p:txBody>
      </p:sp>
      <p:sp>
        <p:nvSpPr>
          <p:cNvPr id="6"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souhaitables</a:t>
            </a:r>
          </a:p>
        </p:txBody>
      </p:sp>
      <p:sp>
        <p:nvSpPr>
          <p:cNvPr id="7" name="Rectangle 4"/>
          <p:cNvSpPr>
            <a:spLocks noChangeArrowheads="1"/>
          </p:cNvSpPr>
          <p:nvPr/>
        </p:nvSpPr>
        <p:spPr bwMode="auto">
          <a:xfrm>
            <a:off x="139700" y="3742323"/>
            <a:ext cx="8701088" cy="2800767"/>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Les contraintes d’une configuration :</a:t>
            </a:r>
            <a:endParaRPr lang="ar-DZ" b="1" dirty="0">
              <a:solidFill>
                <a:srgbClr val="D40000"/>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Ces contraintes viennent en complément des contraintes définies pour chaque composant et pour chaque connecteur. Elles décrivent les dépendances entre les composants et les connecteurs et concernent des caractéristiques liées à l’assemblage de composants qu’on qualifie de contraintes inter-composants. La spécification de ces contraintes permet de définir des contraintes dites globales s’appliquant à tous les éléments de l’application.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7204">
                                            <p:txEl>
                                              <p:pRg st="0" end="0"/>
                                            </p:txEl>
                                          </p:spTgt>
                                        </p:tgtEl>
                                        <p:attrNameLst>
                                          <p:attrName>style.visibility</p:attrName>
                                        </p:attrNameLst>
                                      </p:cBhvr>
                                      <p:to>
                                        <p:strVal val="visible"/>
                                      </p:to>
                                    </p:set>
                                    <p:anim calcmode="lin" valueType="num">
                                      <p:cBhvr>
                                        <p:cTn id="7" dur="500" fill="hold"/>
                                        <p:tgtEl>
                                          <p:spTgt spid="30720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720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720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07204">
                                            <p:txEl>
                                              <p:pRg st="1" end="1"/>
                                            </p:txEl>
                                          </p:spTgt>
                                        </p:tgtEl>
                                        <p:attrNameLst>
                                          <p:attrName>style.visibility</p:attrName>
                                        </p:attrNameLst>
                                      </p:cBhvr>
                                      <p:to>
                                        <p:strVal val="visible"/>
                                      </p:to>
                                    </p:set>
                                    <p:anim calcmode="lin" valueType="num">
                                      <p:cBhvr>
                                        <p:cTn id="14" dur="500" fill="hold"/>
                                        <p:tgtEl>
                                          <p:spTgt spid="30720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0720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0720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 calcmode="lin" valueType="num">
                                      <p:cBhvr>
                                        <p:cTn id="21"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 calcmode="lin" valueType="num">
                                      <p:cBhvr>
                                        <p:cTn id="28"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4" grpId="0" build="p"/>
      <p:bldP spid="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Composition hiérarchique </a:t>
            </a:r>
          </a:p>
        </p:txBody>
      </p:sp>
      <p:sp>
        <p:nvSpPr>
          <p:cNvPr id="311300" name="Rectangle 4"/>
          <p:cNvSpPr>
            <a:spLocks noChangeArrowheads="1"/>
          </p:cNvSpPr>
          <p:nvPr/>
        </p:nvSpPr>
        <p:spPr bwMode="auto">
          <a:xfrm>
            <a:off x="241300" y="1309817"/>
            <a:ext cx="8701088" cy="4832092"/>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La notion de configuration spécifie une application par </a:t>
            </a:r>
            <a:r>
              <a:rPr lang="fr-FR" b="1" dirty="0">
                <a:solidFill>
                  <a:srgbClr val="C00000"/>
                </a:solidFill>
                <a:latin typeface="Times New Roman" pitchFamily="18" charset="0"/>
                <a:cs typeface="Times New Roman" pitchFamily="18" charset="0"/>
              </a:rPr>
              <a:t>composition hiérarchique</a:t>
            </a:r>
            <a:r>
              <a:rPr lang="fr-FR" b="1" dirty="0">
                <a:solidFill>
                  <a:srgbClr val="000099"/>
                </a:solidFill>
                <a:latin typeface="Times New Roman" pitchFamily="18" charset="0"/>
                <a:cs typeface="Times New Roman" pitchFamily="18" charset="0"/>
              </a:rPr>
              <a:t>. Ainsi un composant peut être composé de composants, chaque composant étant spécifié lui-même de la même manière, jusqu’au composant dit primitif, c'est-à-dire non décomposable.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L’intérêt de ce concept est qu’il permet la spécification de l’application par une approche descendante par partition, allant du niveau le plus général formé par les composants et les connecteurs, jusqu’au détail de chaque composant et de chaque connecteur primitif. La composition facilite en plus la réutilisation car on peut réutiliser des composants existants pour en fournir d’autre.</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Plusieurs ADL fournissent les dispositifs explicites pour supporter la composition hiérarchique.</a:t>
            </a: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souhaitables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1299"/>
                                        </p:tgtEl>
                                        <p:attrNameLst>
                                          <p:attrName>style.visibility</p:attrName>
                                        </p:attrNameLst>
                                      </p:cBhvr>
                                      <p:to>
                                        <p:strVal val="visible"/>
                                      </p:to>
                                    </p:set>
                                    <p:anim calcmode="lin" valueType="num">
                                      <p:cBhvr>
                                        <p:cTn id="7" dur="500" fill="hold"/>
                                        <p:tgtEl>
                                          <p:spTgt spid="311299"/>
                                        </p:tgtEl>
                                        <p:attrNameLst>
                                          <p:attrName>ppt_w</p:attrName>
                                        </p:attrNameLst>
                                      </p:cBhvr>
                                      <p:tavLst>
                                        <p:tav tm="0">
                                          <p:val>
                                            <p:fltVal val="0"/>
                                          </p:val>
                                        </p:tav>
                                        <p:tav tm="100000">
                                          <p:val>
                                            <p:strVal val="#ppt_w"/>
                                          </p:val>
                                        </p:tav>
                                      </p:tavLst>
                                    </p:anim>
                                    <p:anim calcmode="lin" valueType="num">
                                      <p:cBhvr>
                                        <p:cTn id="8" dur="500" fill="hold"/>
                                        <p:tgtEl>
                                          <p:spTgt spid="31129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11300">
                                            <p:txEl>
                                              <p:pRg st="0" end="0"/>
                                            </p:txEl>
                                          </p:spTgt>
                                        </p:tgtEl>
                                        <p:attrNameLst>
                                          <p:attrName>style.visibility</p:attrName>
                                        </p:attrNameLst>
                                      </p:cBhvr>
                                      <p:to>
                                        <p:strVal val="visible"/>
                                      </p:to>
                                    </p:set>
                                    <p:anim calcmode="lin" valueType="num">
                                      <p:cBhvr>
                                        <p:cTn id="13" dur="500" fill="hold"/>
                                        <p:tgtEl>
                                          <p:spTgt spid="31130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1300">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11300">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11300">
                                            <p:txEl>
                                              <p:pRg st="2" end="2"/>
                                            </p:txEl>
                                          </p:spTgt>
                                        </p:tgtEl>
                                        <p:attrNameLst>
                                          <p:attrName>style.visibility</p:attrName>
                                        </p:attrNameLst>
                                      </p:cBhvr>
                                      <p:to>
                                        <p:strVal val="visible"/>
                                      </p:to>
                                    </p:set>
                                    <p:anim calcmode="lin" valueType="num">
                                      <p:cBhvr>
                                        <p:cTn id="20" dur="500" fill="hold"/>
                                        <p:tgtEl>
                                          <p:spTgt spid="311300">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11300">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1130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11300">
                                            <p:txEl>
                                              <p:pRg st="4" end="4"/>
                                            </p:txEl>
                                          </p:spTgt>
                                        </p:tgtEl>
                                        <p:attrNameLst>
                                          <p:attrName>style.visibility</p:attrName>
                                        </p:attrNameLst>
                                      </p:cBhvr>
                                      <p:to>
                                        <p:strVal val="visible"/>
                                      </p:to>
                                    </p:set>
                                    <p:anim calcmode="lin" valueType="num">
                                      <p:cBhvr>
                                        <p:cTn id="27" dur="500" fill="hold"/>
                                        <p:tgtEl>
                                          <p:spTgt spid="311300">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11300">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113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p:bldP spid="311300"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Propriétés non fonctionnelles </a:t>
            </a:r>
          </a:p>
        </p:txBody>
      </p:sp>
      <p:sp>
        <p:nvSpPr>
          <p:cNvPr id="311300" name="Rectangle 4"/>
          <p:cNvSpPr>
            <a:spLocks noChangeArrowheads="1"/>
          </p:cNvSpPr>
          <p:nvPr/>
        </p:nvSpPr>
        <p:spPr bwMode="auto">
          <a:xfrm>
            <a:off x="203200" y="1525210"/>
            <a:ext cx="8701088" cy="1785104"/>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Les </a:t>
            </a:r>
            <a:r>
              <a:rPr lang="fr-FR" b="1" dirty="0">
                <a:solidFill>
                  <a:srgbClr val="C00000"/>
                </a:solidFill>
                <a:latin typeface="Times New Roman" pitchFamily="18" charset="0"/>
                <a:cs typeface="Times New Roman" pitchFamily="18" charset="0"/>
              </a:rPr>
              <a:t>propriétés non fonctionnelles </a:t>
            </a:r>
            <a:r>
              <a:rPr lang="fr-FR" b="1" dirty="0">
                <a:solidFill>
                  <a:srgbClr val="000099"/>
                </a:solidFill>
                <a:latin typeface="Times New Roman" pitchFamily="18" charset="0"/>
                <a:cs typeface="Times New Roman" pitchFamily="18" charset="0"/>
              </a:rPr>
              <a:t>(sécurité, performance, etc.) couvrent des exigences qui ne sont pas intrinsèques à la sémantique des concepts architecturaux (composant, connecteur, configuration). Cependant, leur description est nécessaire pour une implémentation correcte de ces concepts.</a:t>
            </a: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souhaitables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1299"/>
                                        </p:tgtEl>
                                        <p:attrNameLst>
                                          <p:attrName>style.visibility</p:attrName>
                                        </p:attrNameLst>
                                      </p:cBhvr>
                                      <p:to>
                                        <p:strVal val="visible"/>
                                      </p:to>
                                    </p:set>
                                    <p:anim calcmode="lin" valueType="num">
                                      <p:cBhvr>
                                        <p:cTn id="7" dur="500" fill="hold"/>
                                        <p:tgtEl>
                                          <p:spTgt spid="311299"/>
                                        </p:tgtEl>
                                        <p:attrNameLst>
                                          <p:attrName>ppt_w</p:attrName>
                                        </p:attrNameLst>
                                      </p:cBhvr>
                                      <p:tavLst>
                                        <p:tav tm="0">
                                          <p:val>
                                            <p:fltVal val="0"/>
                                          </p:val>
                                        </p:tav>
                                        <p:tav tm="100000">
                                          <p:val>
                                            <p:strVal val="#ppt_w"/>
                                          </p:val>
                                        </p:tav>
                                      </p:tavLst>
                                    </p:anim>
                                    <p:anim calcmode="lin" valueType="num">
                                      <p:cBhvr>
                                        <p:cTn id="8" dur="500" fill="hold"/>
                                        <p:tgtEl>
                                          <p:spTgt spid="31129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11300">
                                            <p:txEl>
                                              <p:pRg st="0" end="0"/>
                                            </p:txEl>
                                          </p:spTgt>
                                        </p:tgtEl>
                                        <p:attrNameLst>
                                          <p:attrName>style.visibility</p:attrName>
                                        </p:attrNameLst>
                                      </p:cBhvr>
                                      <p:to>
                                        <p:strVal val="visible"/>
                                      </p:to>
                                    </p:set>
                                    <p:anim calcmode="lin" valueType="num">
                                      <p:cBhvr>
                                        <p:cTn id="13" dur="500" fill="hold"/>
                                        <p:tgtEl>
                                          <p:spTgt spid="31130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1300">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113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p:bldP spid="311300"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4" name="Rectangle 4"/>
          <p:cNvSpPr>
            <a:spLocks noChangeArrowheads="1"/>
          </p:cNvSpPr>
          <p:nvPr/>
        </p:nvSpPr>
        <p:spPr bwMode="auto">
          <a:xfrm>
            <a:off x="0" y="1417598"/>
            <a:ext cx="8701088" cy="3816429"/>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Les propriétés non fonctionnelles d’un composant :</a:t>
            </a: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Les propriétés non fonctionnelles doivent être exprimées à part, permettant ainsi une séparation dans la spécification du composant des aspects fonctionnels (aspects métiers de l’application) et des aspects non fonctionnels ou techniques (aspects transactionnel, de cryptographie, de qualité de service).</a:t>
            </a:r>
            <a:endParaRPr lang="ar-DZ" b="1" dirty="0">
              <a:solidFill>
                <a:srgbClr val="000099"/>
              </a:solidFill>
              <a:latin typeface="Times New Roman" pitchFamily="18" charset="0"/>
              <a:cs typeface="Times New Roman" pitchFamily="18" charset="0"/>
            </a:endParaRPr>
          </a:p>
          <a:p>
            <a:pPr marL="342900" indent="-3429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Cette séparation permet la simulation du comportement d’un composant à l’exécution dès la phase de conception, et de la vérification de la validité de l’architecture logicielle par rapport à l’architecture matérielle et l’environnement d’exécution.</a:t>
            </a:r>
            <a:endParaRPr lang="ar-DZ" b="1" dirty="0">
              <a:solidFill>
                <a:srgbClr val="000099"/>
              </a:solidFill>
              <a:latin typeface="Times New Roman" pitchFamily="18" charset="0"/>
              <a:cs typeface="Times New Roman" pitchFamily="18" charset="0"/>
            </a:endParaRPr>
          </a:p>
        </p:txBody>
      </p:sp>
      <p:sp>
        <p:nvSpPr>
          <p:cNvPr id="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Propriétés non fonctionnelles </a:t>
            </a:r>
          </a:p>
        </p:txBody>
      </p:sp>
      <p:sp>
        <p:nvSpPr>
          <p:cNvPr id="6"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souhaitables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2084">
                                            <p:txEl>
                                              <p:pRg st="0" end="0"/>
                                            </p:txEl>
                                          </p:spTgt>
                                        </p:tgtEl>
                                        <p:attrNameLst>
                                          <p:attrName>style.visibility</p:attrName>
                                        </p:attrNameLst>
                                      </p:cBhvr>
                                      <p:to>
                                        <p:strVal val="visible"/>
                                      </p:to>
                                    </p:set>
                                    <p:anim calcmode="lin" valueType="num">
                                      <p:cBhvr>
                                        <p:cTn id="7" dur="500" fill="hold"/>
                                        <p:tgtEl>
                                          <p:spTgt spid="30208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208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208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02084">
                                            <p:txEl>
                                              <p:pRg st="1" end="1"/>
                                            </p:txEl>
                                          </p:spTgt>
                                        </p:tgtEl>
                                        <p:attrNameLst>
                                          <p:attrName>style.visibility</p:attrName>
                                        </p:attrNameLst>
                                      </p:cBhvr>
                                      <p:to>
                                        <p:strVal val="visible"/>
                                      </p:to>
                                    </p:set>
                                    <p:anim calcmode="lin" valueType="num">
                                      <p:cBhvr>
                                        <p:cTn id="14" dur="500" fill="hold"/>
                                        <p:tgtEl>
                                          <p:spTgt spid="30208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0208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0208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02084">
                                            <p:txEl>
                                              <p:pRg st="3" end="3"/>
                                            </p:txEl>
                                          </p:spTgt>
                                        </p:tgtEl>
                                        <p:attrNameLst>
                                          <p:attrName>style.visibility</p:attrName>
                                        </p:attrNameLst>
                                      </p:cBhvr>
                                      <p:to>
                                        <p:strVal val="visible"/>
                                      </p:to>
                                    </p:set>
                                    <p:anim calcmode="lin" valueType="num">
                                      <p:cBhvr>
                                        <p:cTn id="21" dur="500" fill="hold"/>
                                        <p:tgtEl>
                                          <p:spTgt spid="30208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0208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0208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2" name="Rectangle 4"/>
          <p:cNvSpPr>
            <a:spLocks noChangeArrowheads="1"/>
          </p:cNvSpPr>
          <p:nvPr/>
        </p:nvSpPr>
        <p:spPr bwMode="auto">
          <a:xfrm>
            <a:off x="0" y="1383884"/>
            <a:ext cx="8701088" cy="3139321"/>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Propriétés non fonctionnelles d’un connecteur :</a:t>
            </a:r>
            <a:endParaRPr lang="ar-DZ" b="1" dirty="0">
              <a:solidFill>
                <a:srgbClr val="D40000"/>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Les propriétés non fonctionnelles d’un connecteur concernent tout ce qui ne découle pas directement de la sémantique du connecteur. Elles spécifient des besoins qui viennent s’ajouter à ceux déjà existants et qui favorisent une implantation correcte du connecteur.</a:t>
            </a:r>
            <a:endParaRPr lang="ar-DZ" b="1" dirty="0">
              <a:solidFill>
                <a:srgbClr val="000099"/>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a:t>
            </a: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La spécification de ces propriétés est importante puisqu’elle permet de simuler le comportement à l’exécution, l’analyse, la définition de contraintes et la sélection des connecteurs.</a:t>
            </a:r>
            <a:endParaRPr lang="ar-DZ" b="1" dirty="0">
              <a:solidFill>
                <a:srgbClr val="000099"/>
              </a:solidFill>
              <a:latin typeface="Times New Roman" pitchFamily="18" charset="0"/>
              <a:cs typeface="Times New Roman" pitchFamily="18" charset="0"/>
            </a:endParaRPr>
          </a:p>
        </p:txBody>
      </p:sp>
      <p:sp>
        <p:nvSpPr>
          <p:cNvPr id="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Propriétés non fonctionnelles </a:t>
            </a:r>
          </a:p>
        </p:txBody>
      </p:sp>
      <p:sp>
        <p:nvSpPr>
          <p:cNvPr id="6"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souhaitables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9252">
                                            <p:txEl>
                                              <p:pRg st="0" end="0"/>
                                            </p:txEl>
                                          </p:spTgt>
                                        </p:tgtEl>
                                        <p:attrNameLst>
                                          <p:attrName>style.visibility</p:attrName>
                                        </p:attrNameLst>
                                      </p:cBhvr>
                                      <p:to>
                                        <p:strVal val="visible"/>
                                      </p:to>
                                    </p:set>
                                    <p:anim calcmode="lin" valueType="num">
                                      <p:cBhvr>
                                        <p:cTn id="7" dur="500" fill="hold"/>
                                        <p:tgtEl>
                                          <p:spTgt spid="30925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925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925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09252">
                                            <p:txEl>
                                              <p:pRg st="1" end="1"/>
                                            </p:txEl>
                                          </p:spTgt>
                                        </p:tgtEl>
                                        <p:attrNameLst>
                                          <p:attrName>style.visibility</p:attrName>
                                        </p:attrNameLst>
                                      </p:cBhvr>
                                      <p:to>
                                        <p:strVal val="visible"/>
                                      </p:to>
                                    </p:set>
                                    <p:anim calcmode="lin" valueType="num">
                                      <p:cBhvr>
                                        <p:cTn id="14" dur="500" fill="hold"/>
                                        <p:tgtEl>
                                          <p:spTgt spid="30925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0925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0925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09252">
                                            <p:txEl>
                                              <p:pRg st="2" end="2"/>
                                            </p:txEl>
                                          </p:spTgt>
                                        </p:tgtEl>
                                        <p:attrNameLst>
                                          <p:attrName>style.visibility</p:attrName>
                                        </p:attrNameLst>
                                      </p:cBhvr>
                                      <p:to>
                                        <p:strVal val="visible"/>
                                      </p:to>
                                    </p:set>
                                    <p:anim calcmode="lin" valueType="num">
                                      <p:cBhvr>
                                        <p:cTn id="21" dur="500" fill="hold"/>
                                        <p:tgtEl>
                                          <p:spTgt spid="30925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0925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0925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09252">
                                            <p:txEl>
                                              <p:pRg st="3" end="3"/>
                                            </p:txEl>
                                          </p:spTgt>
                                        </p:tgtEl>
                                        <p:attrNameLst>
                                          <p:attrName>style.visibility</p:attrName>
                                        </p:attrNameLst>
                                      </p:cBhvr>
                                      <p:to>
                                        <p:strVal val="visible"/>
                                      </p:to>
                                    </p:set>
                                    <p:anim calcmode="lin" valueType="num">
                                      <p:cBhvr>
                                        <p:cTn id="28" dur="500" fill="hold"/>
                                        <p:tgtEl>
                                          <p:spTgt spid="30925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0925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0925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2" name="Rectangle 4"/>
          <p:cNvSpPr>
            <a:spLocks noChangeArrowheads="1"/>
          </p:cNvSpPr>
          <p:nvPr/>
        </p:nvSpPr>
        <p:spPr bwMode="auto">
          <a:xfrm>
            <a:off x="241300" y="1586916"/>
            <a:ext cx="8701088" cy="2123658"/>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Propriétés non fonctionnelles d’une configuration :</a:t>
            </a:r>
            <a:endParaRPr lang="ar-DZ" b="1" dirty="0">
              <a:solidFill>
                <a:srgbClr val="D40000"/>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Certaines propriétés non fonctionnelles ne concernant ni les composants et ni les connecteurs doivent être exprimées au niveau de la configuration. Ces contraintes sont liées à l’environnement d’exécution. Un ADL doit donc être capable de spécifier ces contraintes au niveau de la configuration.</a:t>
            </a:r>
            <a:endParaRPr lang="ar-DZ" b="1" dirty="0">
              <a:solidFill>
                <a:srgbClr val="000099"/>
              </a:solidFill>
              <a:latin typeface="Times New Roman" pitchFamily="18" charset="0"/>
              <a:cs typeface="Times New Roman" pitchFamily="18" charset="0"/>
            </a:endParaRPr>
          </a:p>
        </p:txBody>
      </p:sp>
      <p:sp>
        <p:nvSpPr>
          <p:cNvPr id="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Propriétés non fonctionnelles </a:t>
            </a:r>
          </a:p>
        </p:txBody>
      </p:sp>
      <p:sp>
        <p:nvSpPr>
          <p:cNvPr id="6"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souhaitables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9252">
                                            <p:txEl>
                                              <p:pRg st="0" end="0"/>
                                            </p:txEl>
                                          </p:spTgt>
                                        </p:tgtEl>
                                        <p:attrNameLst>
                                          <p:attrName>style.visibility</p:attrName>
                                        </p:attrNameLst>
                                      </p:cBhvr>
                                      <p:to>
                                        <p:strVal val="visible"/>
                                      </p:to>
                                    </p:set>
                                    <p:anim calcmode="lin" valueType="num">
                                      <p:cBhvr>
                                        <p:cTn id="7" dur="500" fill="hold"/>
                                        <p:tgtEl>
                                          <p:spTgt spid="30925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925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925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09252">
                                            <p:txEl>
                                              <p:pRg st="1" end="1"/>
                                            </p:txEl>
                                          </p:spTgt>
                                        </p:tgtEl>
                                        <p:attrNameLst>
                                          <p:attrName>style.visibility</p:attrName>
                                        </p:attrNameLst>
                                      </p:cBhvr>
                                      <p:to>
                                        <p:strVal val="visible"/>
                                      </p:to>
                                    </p:set>
                                    <p:anim calcmode="lin" valueType="num">
                                      <p:cBhvr>
                                        <p:cTn id="14" dur="500" fill="hold"/>
                                        <p:tgtEl>
                                          <p:spTgt spid="30925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0925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092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8" name="Rectangle 8"/>
          <p:cNvSpPr>
            <a:spLocks noChangeArrowheads="1"/>
          </p:cNvSpPr>
          <p:nvPr/>
        </p:nvSpPr>
        <p:spPr bwMode="auto">
          <a:xfrm>
            <a:off x="0" y="1195388"/>
            <a:ext cx="8921750" cy="3077766"/>
          </a:xfrm>
          <a:prstGeom prst="rect">
            <a:avLst/>
          </a:prstGeom>
          <a:gradFill rotWithShape="1">
            <a:gsLst>
              <a:gs pos="0">
                <a:srgbClr val="6699FF"/>
              </a:gs>
              <a:gs pos="100000">
                <a:srgbClr val="FFFFFF"/>
              </a:gs>
            </a:gsLst>
            <a:lin ang="0" scaled="1"/>
          </a:gradFill>
          <a:ln w="9525" algn="ctr">
            <a:noFill/>
            <a:miter lim="800000"/>
            <a:headEnd/>
            <a:tailEnd/>
          </a:ln>
        </p:spPr>
        <p:txBody>
          <a:bodyPr wrap="square" anchor="ctr">
            <a:spAutoFit/>
          </a:bodyPr>
          <a:lstStyle/>
          <a:p>
            <a:pPr algn="just">
              <a:lnSpc>
                <a:spcPct val="100000"/>
              </a:lnSpc>
              <a:spcBef>
                <a:spcPct val="0"/>
              </a:spcBef>
            </a:pPr>
            <a:r>
              <a:rPr lang="fr-CA" sz="2000" b="1" dirty="0">
                <a:solidFill>
                  <a:schemeClr val="bg2"/>
                </a:solidFill>
              </a:rPr>
              <a:t>Langages de construction d’architectures à base de composants :</a:t>
            </a:r>
          </a:p>
          <a:p>
            <a:pPr algn="just">
              <a:lnSpc>
                <a:spcPct val="100000"/>
              </a:lnSpc>
              <a:spcBef>
                <a:spcPct val="0"/>
              </a:spcBef>
            </a:pPr>
            <a:endParaRPr lang="en-CA" sz="2000" b="1" dirty="0">
              <a:solidFill>
                <a:schemeClr val="bg2"/>
              </a:solidFill>
            </a:endParaRPr>
          </a:p>
          <a:p>
            <a:r>
              <a:rPr lang="fr-CA" sz="2000" dirty="0"/>
              <a:t>3 grandes familles :</a:t>
            </a:r>
          </a:p>
          <a:p>
            <a:endParaRPr lang="fr-CA" sz="2000" dirty="0"/>
          </a:p>
          <a:p>
            <a:pPr algn="l"/>
            <a:r>
              <a:rPr lang="fr-CA" sz="2000" dirty="0">
                <a:solidFill>
                  <a:srgbClr val="000099"/>
                </a:solidFill>
              </a:rPr>
              <a:t>☞Modèles à composants académiques : </a:t>
            </a:r>
            <a:r>
              <a:rPr lang="fr-CA" sz="2000" dirty="0" err="1">
                <a:solidFill>
                  <a:srgbClr val="000099"/>
                </a:solidFill>
              </a:rPr>
              <a:t>ArchJava</a:t>
            </a:r>
            <a:r>
              <a:rPr lang="fr-CA" sz="2000" dirty="0">
                <a:solidFill>
                  <a:srgbClr val="000099"/>
                </a:solidFill>
              </a:rPr>
              <a:t>, Fractal …</a:t>
            </a:r>
          </a:p>
          <a:p>
            <a:pPr algn="l"/>
            <a:endParaRPr lang="fr-CA" sz="2000" dirty="0">
              <a:solidFill>
                <a:srgbClr val="000099"/>
              </a:solidFill>
            </a:endParaRPr>
          </a:p>
          <a:p>
            <a:pPr algn="l"/>
            <a:r>
              <a:rPr lang="fr-CA" sz="2000" dirty="0">
                <a:solidFill>
                  <a:srgbClr val="000099"/>
                </a:solidFill>
              </a:rPr>
              <a:t>☞Langages de description d’architecture (</a:t>
            </a:r>
            <a:r>
              <a:rPr lang="fr-CA" sz="2000" dirty="0" err="1">
                <a:solidFill>
                  <a:srgbClr val="000099"/>
                </a:solidFill>
              </a:rPr>
              <a:t>ADLs</a:t>
            </a:r>
            <a:r>
              <a:rPr lang="fr-CA" sz="2000" dirty="0">
                <a:solidFill>
                  <a:srgbClr val="000099"/>
                </a:solidFill>
              </a:rPr>
              <a:t>) : Wright, C2</a:t>
            </a:r>
            <a:r>
              <a:rPr lang="fr-CA" sz="2000">
                <a:solidFill>
                  <a:srgbClr val="000099"/>
                </a:solidFill>
              </a:rPr>
              <a:t>, Rapide, …</a:t>
            </a:r>
            <a:endParaRPr lang="fr-CA" sz="2000" dirty="0">
              <a:solidFill>
                <a:srgbClr val="000099"/>
              </a:solidFill>
            </a:endParaRPr>
          </a:p>
          <a:p>
            <a:pPr algn="l"/>
            <a:endParaRPr lang="fr-CA" sz="2000" dirty="0">
              <a:solidFill>
                <a:srgbClr val="000099"/>
              </a:solidFill>
            </a:endParaRPr>
          </a:p>
          <a:p>
            <a:pPr algn="l"/>
            <a:r>
              <a:rPr lang="fr-CA" sz="2000" dirty="0">
                <a:solidFill>
                  <a:srgbClr val="000099"/>
                </a:solidFill>
              </a:rPr>
              <a:t>☞ Les standards : AADL, UML 2.0 …</a:t>
            </a:r>
            <a:endParaRPr lang="fr-FR" sz="2000" b="1" dirty="0">
              <a:solidFill>
                <a:srgbClr val="000099"/>
              </a:solidFill>
            </a:endParaRPr>
          </a:p>
        </p:txBody>
      </p:sp>
      <p:sp>
        <p:nvSpPr>
          <p:cNvPr id="6" name="Rectangle 2"/>
          <p:cNvSpPr>
            <a:spLocks noChangeArrowheads="1"/>
          </p:cNvSpPr>
          <p:nvPr/>
        </p:nvSpPr>
        <p:spPr bwMode="auto">
          <a:xfrm>
            <a:off x="2195513" y="-20667"/>
            <a:ext cx="6948487" cy="400110"/>
          </a:xfrm>
          <a:prstGeom prst="rect">
            <a:avLst/>
          </a:prstGeom>
          <a:noFill/>
          <a:ln w="9525" algn="ctr">
            <a:noFill/>
            <a:miter lim="800000"/>
            <a:headEnd/>
            <a:tailEnd/>
          </a:ln>
        </p:spPr>
        <p:txBody>
          <a:bodyPr anchor="ctr">
            <a:spAutoFit/>
          </a:bodyPr>
          <a:lstStyle/>
          <a:p>
            <a:pPr>
              <a:lnSpc>
                <a:spcPct val="100000"/>
              </a:lnSpc>
              <a:spcBef>
                <a:spcPct val="0"/>
              </a:spcBef>
            </a:pPr>
            <a:r>
              <a:rPr lang="fr-FR" sz="2000" b="1" dirty="0">
                <a:solidFill>
                  <a:srgbClr val="F9FBC9"/>
                </a:solidFill>
                <a:latin typeface="Engravers MT" pitchFamily="18" charset="0"/>
                <a:cs typeface="Times New Roman" pitchFamily="18" charset="0"/>
              </a:rPr>
              <a:t>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91848"/>
                                        </p:tgtEl>
                                        <p:attrNameLst>
                                          <p:attrName>style.visibility</p:attrName>
                                        </p:attrNameLst>
                                      </p:cBhvr>
                                      <p:to>
                                        <p:strVal val="visible"/>
                                      </p:to>
                                    </p:set>
                                    <p:animEffect transition="in" filter="blinds(horizontal)">
                                      <p:cBhvr>
                                        <p:cTn id="15" dur="500"/>
                                        <p:tgtEl>
                                          <p:spTgt spid="291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1" name="Rectangle 3"/>
          <p:cNvSpPr>
            <a:spLocks noChangeArrowheads="1"/>
          </p:cNvSpPr>
          <p:nvPr/>
        </p:nvSpPr>
        <p:spPr bwMode="auto">
          <a:xfrm>
            <a:off x="2184399" y="418733"/>
            <a:ext cx="6959601" cy="830997"/>
          </a:xfrm>
          <a:prstGeom prst="rect">
            <a:avLst/>
          </a:prstGeom>
          <a:noFill/>
          <a:ln w="9525" algn="ctr">
            <a:noFill/>
            <a:miter lim="800000"/>
            <a:headEnd/>
            <a:tailEnd/>
          </a:ln>
          <a:effectLst/>
        </p:spPr>
        <p:txBody>
          <a:bodyPr wrap="square" anchor="ctr">
            <a:spAutoFit/>
          </a:bodyPr>
          <a:lstStyle/>
          <a:p>
            <a:pPr rtl="1">
              <a:lnSpc>
                <a:spcPct val="100000"/>
              </a:lnSpc>
              <a:spcBef>
                <a:spcPct val="0"/>
              </a:spcBef>
              <a:defRPr/>
            </a:pPr>
            <a:r>
              <a:rPr lang="fr-FR" sz="2400" b="1" dirty="0">
                <a:solidFill>
                  <a:srgbClr val="CC0000"/>
                </a:solidFill>
                <a:effectLst>
                  <a:outerShdw blurRad="38100" dist="38100" dir="2700000" algn="tl">
                    <a:srgbClr val="000000"/>
                  </a:outerShdw>
                </a:effectLst>
              </a:rPr>
              <a:t>Exigences désirables mains non fondamentales</a:t>
            </a:r>
          </a:p>
        </p:txBody>
      </p:sp>
      <p:sp>
        <p:nvSpPr>
          <p:cNvPr id="293892" name="Rectangle 4"/>
          <p:cNvSpPr>
            <a:spLocks noChangeArrowheads="1"/>
          </p:cNvSpPr>
          <p:nvPr/>
        </p:nvSpPr>
        <p:spPr bwMode="auto">
          <a:xfrm>
            <a:off x="177800" y="1668930"/>
            <a:ext cx="8756650" cy="1938992"/>
          </a:xfrm>
          <a:prstGeom prst="rect">
            <a:avLst/>
          </a:prstGeom>
          <a:gradFill rotWithShape="1">
            <a:gsLst>
              <a:gs pos="0">
                <a:srgbClr val="6699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r>
              <a:rPr lang="fr-FR" sz="2000" b="1" dirty="0">
                <a:solidFill>
                  <a:schemeClr val="bg2"/>
                </a:solidFill>
              </a:rPr>
              <a:t>Ces exigences supportent l’activité de l’architecte. Elles couvrent :</a:t>
            </a:r>
          </a:p>
          <a:p>
            <a:pPr algn="just">
              <a:lnSpc>
                <a:spcPct val="100000"/>
              </a:lnSpc>
              <a:spcBef>
                <a:spcPct val="0"/>
              </a:spcBef>
            </a:pPr>
            <a:endParaRPr lang="fr-FR" sz="2000" b="1" dirty="0">
              <a:solidFill>
                <a:schemeClr val="bg2"/>
              </a:solidFill>
            </a:endParaRPr>
          </a:p>
          <a:p>
            <a:pPr marL="355600" indent="-355600" algn="just">
              <a:lnSpc>
                <a:spcPct val="100000"/>
              </a:lnSpc>
              <a:spcBef>
                <a:spcPct val="0"/>
              </a:spcBef>
              <a:buFont typeface="Wingdings" pitchFamily="2" charset="2"/>
              <a:buChar char="Ø"/>
            </a:pPr>
            <a:r>
              <a:rPr lang="fr-FR" sz="2000" b="1" dirty="0">
                <a:solidFill>
                  <a:schemeClr val="bg2"/>
                </a:solidFill>
              </a:rPr>
              <a:t>l’évolution </a:t>
            </a:r>
          </a:p>
          <a:p>
            <a:pPr marL="355600" indent="-355600" algn="just">
              <a:lnSpc>
                <a:spcPct val="100000"/>
              </a:lnSpc>
              <a:spcBef>
                <a:spcPct val="0"/>
              </a:spcBef>
              <a:buFont typeface="Wingdings" pitchFamily="2" charset="2"/>
              <a:buChar char="Ø"/>
            </a:pPr>
            <a:r>
              <a:rPr lang="fr-FR" sz="2000" b="1" dirty="0">
                <a:solidFill>
                  <a:schemeClr val="bg2"/>
                </a:solidFill>
              </a:rPr>
              <a:t>la réutilisation, </a:t>
            </a:r>
          </a:p>
          <a:p>
            <a:pPr marL="355600" indent="-355600" algn="just">
              <a:lnSpc>
                <a:spcPct val="100000"/>
              </a:lnSpc>
              <a:spcBef>
                <a:spcPct val="0"/>
              </a:spcBef>
              <a:buFont typeface="Wingdings" pitchFamily="2" charset="2"/>
              <a:buChar char="Ø"/>
            </a:pPr>
            <a:r>
              <a:rPr lang="fr-FR" sz="2000" b="1" dirty="0">
                <a:solidFill>
                  <a:schemeClr val="bg2"/>
                </a:solidFill>
              </a:rPr>
              <a:t>et une boîte à outils. </a:t>
            </a:r>
          </a:p>
          <a:p>
            <a:pPr marL="355600" indent="-355600" algn="just">
              <a:lnSpc>
                <a:spcPct val="100000"/>
              </a:lnSpc>
              <a:spcBef>
                <a:spcPct val="0"/>
              </a:spcBef>
              <a:buFont typeface="Wingdings" pitchFamily="2" charset="2"/>
              <a:buChar char="Ø"/>
            </a:pPr>
            <a:endParaRPr lang="fr-FR" sz="2000" b="1" dirty="0">
              <a:solidFill>
                <a:schemeClr val="bg2"/>
              </a:solidFill>
            </a:endParaRPr>
          </a:p>
        </p:txBody>
      </p:sp>
      <p:sp>
        <p:nvSpPr>
          <p:cNvPr id="5" name="Rectangle 2"/>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a:lnSpc>
                <a:spcPct val="100000"/>
              </a:lnSpc>
              <a:spcBef>
                <a:spcPct val="0"/>
              </a:spcBef>
            </a:pPr>
            <a:r>
              <a:rPr lang="fr-FR" sz="2000" b="1" dirty="0">
                <a:solidFill>
                  <a:srgbClr val="F9FBC9"/>
                </a:solidFill>
                <a:latin typeface="Engravers MT" pitchFamily="18" charset="0"/>
                <a:cs typeface="Times New Roman" pitchFamily="18" charset="0"/>
              </a:rPr>
              <a:t>Propriétés principales d’un ADL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293891"/>
                                        </p:tgtEl>
                                        <p:attrNameLst>
                                          <p:attrName>style.visibility</p:attrName>
                                        </p:attrNameLst>
                                      </p:cBhvr>
                                      <p:to>
                                        <p:strVal val="visible"/>
                                      </p:to>
                                    </p:set>
                                    <p:anim calcmode="lin" valueType="num">
                                      <p:cBhvr>
                                        <p:cTn id="15" dur="500" fill="hold"/>
                                        <p:tgtEl>
                                          <p:spTgt spid="293891"/>
                                        </p:tgtEl>
                                        <p:attrNameLst>
                                          <p:attrName>ppt_w</p:attrName>
                                        </p:attrNameLst>
                                      </p:cBhvr>
                                      <p:tavLst>
                                        <p:tav tm="0">
                                          <p:val>
                                            <p:fltVal val="0"/>
                                          </p:val>
                                        </p:tav>
                                        <p:tav tm="100000">
                                          <p:val>
                                            <p:strVal val="#ppt_w"/>
                                          </p:val>
                                        </p:tav>
                                      </p:tavLst>
                                    </p:anim>
                                    <p:anim calcmode="lin" valueType="num">
                                      <p:cBhvr>
                                        <p:cTn id="16" dur="500" fill="hold"/>
                                        <p:tgtEl>
                                          <p:spTgt spid="293891"/>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93892"/>
                                        </p:tgtEl>
                                        <p:attrNameLst>
                                          <p:attrName>style.visibility</p:attrName>
                                        </p:attrNameLst>
                                      </p:cBhvr>
                                      <p:to>
                                        <p:strVal val="visible"/>
                                      </p:to>
                                    </p:set>
                                    <p:animEffect transition="in" filter="blinds(horizontal)">
                                      <p:cBhvr>
                                        <p:cTn id="21" dur="500"/>
                                        <p:tgtEl>
                                          <p:spTgt spid="293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1" grpId="0"/>
      <p:bldP spid="29389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Evolution</a:t>
            </a:r>
          </a:p>
        </p:txBody>
      </p:sp>
      <p:sp>
        <p:nvSpPr>
          <p:cNvPr id="311300" name="Rectangle 4"/>
          <p:cNvSpPr>
            <a:spLocks noChangeArrowheads="1"/>
          </p:cNvSpPr>
          <p:nvPr/>
        </p:nvSpPr>
        <p:spPr bwMode="auto">
          <a:xfrm>
            <a:off x="252412" y="1254164"/>
            <a:ext cx="8701088" cy="1107996"/>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 Un ADL doit supporter des mécanismes permettant de faire évoluer -par le changement des propriétés- des composants, des connecteurs et des configurations. </a:t>
            </a: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désirables</a:t>
            </a:r>
          </a:p>
        </p:txBody>
      </p:sp>
      <p:sp>
        <p:nvSpPr>
          <p:cNvPr id="6" name="Rectangle 4"/>
          <p:cNvSpPr>
            <a:spLocks noChangeArrowheads="1"/>
          </p:cNvSpPr>
          <p:nvPr/>
        </p:nvSpPr>
        <p:spPr bwMode="auto">
          <a:xfrm>
            <a:off x="177800" y="2654300"/>
            <a:ext cx="8701088" cy="2436813"/>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L’évolution d’un composant :</a:t>
            </a: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Les composants sont conçus pour être des éléments de conception qui évoluent. Un ADL doit favoriser la modification de ses propriétés (interface, comportement, implantation) sans perturber son intégration dans les applications déjà existantes. L’évolution doit donc être simple et s’effectuer par le biais de techniques comme le sous typage ou le raffinement.</a:t>
            </a:r>
            <a:endParaRPr lang="ar-DZ" b="1" dirty="0">
              <a:solidFill>
                <a:srgbClr val="00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1299"/>
                                        </p:tgtEl>
                                        <p:attrNameLst>
                                          <p:attrName>style.visibility</p:attrName>
                                        </p:attrNameLst>
                                      </p:cBhvr>
                                      <p:to>
                                        <p:strVal val="visible"/>
                                      </p:to>
                                    </p:set>
                                    <p:anim calcmode="lin" valueType="num">
                                      <p:cBhvr>
                                        <p:cTn id="7" dur="500" fill="hold"/>
                                        <p:tgtEl>
                                          <p:spTgt spid="311299"/>
                                        </p:tgtEl>
                                        <p:attrNameLst>
                                          <p:attrName>ppt_w</p:attrName>
                                        </p:attrNameLst>
                                      </p:cBhvr>
                                      <p:tavLst>
                                        <p:tav tm="0">
                                          <p:val>
                                            <p:fltVal val="0"/>
                                          </p:val>
                                        </p:tav>
                                        <p:tav tm="100000">
                                          <p:val>
                                            <p:strVal val="#ppt_w"/>
                                          </p:val>
                                        </p:tav>
                                      </p:tavLst>
                                    </p:anim>
                                    <p:anim calcmode="lin" valueType="num">
                                      <p:cBhvr>
                                        <p:cTn id="8" dur="500" fill="hold"/>
                                        <p:tgtEl>
                                          <p:spTgt spid="31129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11300">
                                            <p:txEl>
                                              <p:pRg st="0" end="0"/>
                                            </p:txEl>
                                          </p:spTgt>
                                        </p:tgtEl>
                                        <p:attrNameLst>
                                          <p:attrName>style.visibility</p:attrName>
                                        </p:attrNameLst>
                                      </p:cBhvr>
                                      <p:to>
                                        <p:strVal val="visible"/>
                                      </p:to>
                                    </p:set>
                                    <p:anim calcmode="lin" valueType="num">
                                      <p:cBhvr>
                                        <p:cTn id="13" dur="500" fill="hold"/>
                                        <p:tgtEl>
                                          <p:spTgt spid="31130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1300">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11300">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 calcmode="lin" valueType="num">
                                      <p:cBhvr>
                                        <p:cTn id="20"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 calcmode="lin" valueType="num">
                                      <p:cBhvr>
                                        <p:cTn id="27"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28"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29"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p:bldP spid="311300" grpId="0" build="p"/>
      <p:bldP spid="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8" name="Rectangle 4"/>
          <p:cNvSpPr>
            <a:spLocks noChangeArrowheads="1"/>
          </p:cNvSpPr>
          <p:nvPr/>
        </p:nvSpPr>
        <p:spPr bwMode="auto">
          <a:xfrm>
            <a:off x="0" y="1554748"/>
            <a:ext cx="8701088" cy="2800767"/>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L’évolution d’un connecteur :</a:t>
            </a:r>
            <a:endParaRPr lang="ar-DZ" b="1" dirty="0">
              <a:solidFill>
                <a:srgbClr val="D40000"/>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De même que pour les composants, le changement des propriétés (interface, comportement) d’un connecteur doit pouvoir évoluer sans perturber son utilisation et son intégration dans les applications existantes. Un ADL donnant la possibilité de définir un connecteur doit donc permettre de le faire évoluer de manière simple et indépendante en utilisant le sous typage ou des techniques de raffinement.</a:t>
            </a:r>
            <a:endParaRPr lang="ar-DZ" b="1" dirty="0">
              <a:solidFill>
                <a:srgbClr val="000099"/>
              </a:solidFill>
              <a:latin typeface="Times New Roman" pitchFamily="18" charset="0"/>
              <a:cs typeface="Times New Roman" pitchFamily="18" charset="0"/>
            </a:endParaRPr>
          </a:p>
        </p:txBody>
      </p:sp>
      <p:sp>
        <p:nvSpPr>
          <p:cNvPr id="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Evolution</a:t>
            </a:r>
          </a:p>
        </p:txBody>
      </p:sp>
      <p:sp>
        <p:nvSpPr>
          <p:cNvPr id="6"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désirables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8228">
                                            <p:txEl>
                                              <p:pRg st="0" end="0"/>
                                            </p:txEl>
                                          </p:spTgt>
                                        </p:tgtEl>
                                        <p:attrNameLst>
                                          <p:attrName>style.visibility</p:attrName>
                                        </p:attrNameLst>
                                      </p:cBhvr>
                                      <p:to>
                                        <p:strVal val="visible"/>
                                      </p:to>
                                    </p:set>
                                    <p:anim calcmode="lin" valueType="num">
                                      <p:cBhvr>
                                        <p:cTn id="7" dur="500" fill="hold"/>
                                        <p:tgtEl>
                                          <p:spTgt spid="30822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822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822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08228">
                                            <p:txEl>
                                              <p:pRg st="1" end="1"/>
                                            </p:txEl>
                                          </p:spTgt>
                                        </p:tgtEl>
                                        <p:attrNameLst>
                                          <p:attrName>style.visibility</p:attrName>
                                        </p:attrNameLst>
                                      </p:cBhvr>
                                      <p:to>
                                        <p:strVal val="visible"/>
                                      </p:to>
                                    </p:set>
                                    <p:anim calcmode="lin" valueType="num">
                                      <p:cBhvr>
                                        <p:cTn id="14" dur="500" fill="hold"/>
                                        <p:tgtEl>
                                          <p:spTgt spid="308228">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08228">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082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4" name="Rectangle 4"/>
          <p:cNvSpPr>
            <a:spLocks noChangeArrowheads="1"/>
          </p:cNvSpPr>
          <p:nvPr/>
        </p:nvSpPr>
        <p:spPr bwMode="auto">
          <a:xfrm>
            <a:off x="165100" y="1390571"/>
            <a:ext cx="8701088" cy="5170646"/>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L’évolution d’une configuration :</a:t>
            </a:r>
            <a:endParaRPr lang="ar-DZ" b="1" dirty="0">
              <a:solidFill>
                <a:srgbClr val="D40000"/>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Le dynamisme permet de modifier l'architecture au cours de l'exécution du système. Il est important surtout pour les systèmes critiques tels que le trafic aérien et les systèmes d'information publics. En effet, l'arrêt de tels systèmes pour des mises à jour peut conduire à des retards inacceptables et par conséquent à des situations très coûteuses. </a:t>
            </a:r>
          </a:p>
          <a:p>
            <a:pPr marL="342900" indent="-3429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Pour supporter et prendre en compte les modifications de l'architecture au moment de l'exécution du système, quelques ADL fournissent des dispositifs spécifiques pour modéliser les changements ainsi que des techniques dynamiques pour effectuer ces modifications. </a:t>
            </a:r>
          </a:p>
          <a:p>
            <a:pPr marL="342900" indent="-3429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La majorité des configurations existantes des ADL est </a:t>
            </a:r>
            <a:r>
              <a:rPr lang="fr-FR" b="1" dirty="0">
                <a:solidFill>
                  <a:srgbClr val="CC0000"/>
                </a:solidFill>
                <a:latin typeface="Times New Roman" pitchFamily="18" charset="0"/>
                <a:cs typeface="Times New Roman" pitchFamily="18" charset="0"/>
              </a:rPr>
              <a:t>statique</a:t>
            </a:r>
            <a:r>
              <a:rPr lang="fr-FR" b="1" dirty="0">
                <a:solidFill>
                  <a:srgbClr val="000099"/>
                </a:solidFill>
                <a:latin typeface="Times New Roman" pitchFamily="18" charset="0"/>
                <a:cs typeface="Times New Roman" pitchFamily="18" charset="0"/>
              </a:rPr>
              <a:t>.</a:t>
            </a:r>
            <a:endParaRPr lang="ar-DZ" b="1" dirty="0">
              <a:solidFill>
                <a:srgbClr val="000099"/>
              </a:solidFill>
              <a:latin typeface="Times New Roman" pitchFamily="18" charset="0"/>
              <a:cs typeface="Times New Roman" pitchFamily="18" charset="0"/>
            </a:endParaRPr>
          </a:p>
        </p:txBody>
      </p:sp>
      <p:sp>
        <p:nvSpPr>
          <p:cNvPr id="5"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Evolution</a:t>
            </a:r>
          </a:p>
        </p:txBody>
      </p:sp>
      <p:sp>
        <p:nvSpPr>
          <p:cNvPr id="6"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désirables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17444">
                                            <p:txEl>
                                              <p:pRg st="0" end="0"/>
                                            </p:txEl>
                                          </p:spTgt>
                                        </p:tgtEl>
                                        <p:attrNameLst>
                                          <p:attrName>style.visibility</p:attrName>
                                        </p:attrNameLst>
                                      </p:cBhvr>
                                      <p:to>
                                        <p:strVal val="visible"/>
                                      </p:to>
                                    </p:set>
                                    <p:anim calcmode="lin" valueType="num">
                                      <p:cBhvr>
                                        <p:cTn id="7" dur="500" fill="hold"/>
                                        <p:tgtEl>
                                          <p:spTgt spid="31744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1744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1744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17444">
                                            <p:txEl>
                                              <p:pRg st="1" end="1"/>
                                            </p:txEl>
                                          </p:spTgt>
                                        </p:tgtEl>
                                        <p:attrNameLst>
                                          <p:attrName>style.visibility</p:attrName>
                                        </p:attrNameLst>
                                      </p:cBhvr>
                                      <p:to>
                                        <p:strVal val="visible"/>
                                      </p:to>
                                    </p:set>
                                    <p:anim calcmode="lin" valueType="num">
                                      <p:cBhvr>
                                        <p:cTn id="14" dur="500" fill="hold"/>
                                        <p:tgtEl>
                                          <p:spTgt spid="31744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1744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1744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17444">
                                            <p:txEl>
                                              <p:pRg st="3" end="3"/>
                                            </p:txEl>
                                          </p:spTgt>
                                        </p:tgtEl>
                                        <p:attrNameLst>
                                          <p:attrName>style.visibility</p:attrName>
                                        </p:attrNameLst>
                                      </p:cBhvr>
                                      <p:to>
                                        <p:strVal val="visible"/>
                                      </p:to>
                                    </p:set>
                                    <p:anim calcmode="lin" valueType="num">
                                      <p:cBhvr>
                                        <p:cTn id="21" dur="500" fill="hold"/>
                                        <p:tgtEl>
                                          <p:spTgt spid="31744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1744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1744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17444">
                                            <p:txEl>
                                              <p:pRg st="5" end="5"/>
                                            </p:txEl>
                                          </p:spTgt>
                                        </p:tgtEl>
                                        <p:attrNameLst>
                                          <p:attrName>style.visibility</p:attrName>
                                        </p:attrNameLst>
                                      </p:cBhvr>
                                      <p:to>
                                        <p:strVal val="visible"/>
                                      </p:to>
                                    </p:set>
                                    <p:anim calcmode="lin" valueType="num">
                                      <p:cBhvr>
                                        <p:cTn id="28" dur="500" fill="hold"/>
                                        <p:tgtEl>
                                          <p:spTgt spid="317444">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17444">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1744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4"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Réutilisation</a:t>
            </a:r>
          </a:p>
        </p:txBody>
      </p:sp>
      <p:sp>
        <p:nvSpPr>
          <p:cNvPr id="311300" name="Rectangle 4"/>
          <p:cNvSpPr>
            <a:spLocks noChangeArrowheads="1"/>
          </p:cNvSpPr>
          <p:nvPr/>
        </p:nvSpPr>
        <p:spPr bwMode="auto">
          <a:xfrm>
            <a:off x="442912" y="1423441"/>
            <a:ext cx="8701088" cy="769441"/>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Il est préférable qu’un ADL offre des possibilités permettant la réutilisation des concepts architecturaux. </a:t>
            </a: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désirables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1299"/>
                                        </p:tgtEl>
                                        <p:attrNameLst>
                                          <p:attrName>style.visibility</p:attrName>
                                        </p:attrNameLst>
                                      </p:cBhvr>
                                      <p:to>
                                        <p:strVal val="visible"/>
                                      </p:to>
                                    </p:set>
                                    <p:anim calcmode="lin" valueType="num">
                                      <p:cBhvr>
                                        <p:cTn id="7" dur="500" fill="hold"/>
                                        <p:tgtEl>
                                          <p:spTgt spid="311299"/>
                                        </p:tgtEl>
                                        <p:attrNameLst>
                                          <p:attrName>ppt_w</p:attrName>
                                        </p:attrNameLst>
                                      </p:cBhvr>
                                      <p:tavLst>
                                        <p:tav tm="0">
                                          <p:val>
                                            <p:fltVal val="0"/>
                                          </p:val>
                                        </p:tav>
                                        <p:tav tm="100000">
                                          <p:val>
                                            <p:strVal val="#ppt_w"/>
                                          </p:val>
                                        </p:tav>
                                      </p:tavLst>
                                    </p:anim>
                                    <p:anim calcmode="lin" valueType="num">
                                      <p:cBhvr>
                                        <p:cTn id="8" dur="500" fill="hold"/>
                                        <p:tgtEl>
                                          <p:spTgt spid="31129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11300">
                                            <p:txEl>
                                              <p:pRg st="0" end="0"/>
                                            </p:txEl>
                                          </p:spTgt>
                                        </p:tgtEl>
                                        <p:attrNameLst>
                                          <p:attrName>style.visibility</p:attrName>
                                        </p:attrNameLst>
                                      </p:cBhvr>
                                      <p:to>
                                        <p:strVal val="visible"/>
                                      </p:to>
                                    </p:set>
                                    <p:anim calcmode="lin" valueType="num">
                                      <p:cBhvr>
                                        <p:cTn id="13" dur="500" fill="hold"/>
                                        <p:tgtEl>
                                          <p:spTgt spid="31130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1300">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113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p:bldP spid="311300"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Outils support </a:t>
            </a:r>
          </a:p>
        </p:txBody>
      </p:sp>
      <p:sp>
        <p:nvSpPr>
          <p:cNvPr id="311300" name="Rectangle 4"/>
          <p:cNvSpPr>
            <a:spLocks noChangeArrowheads="1"/>
          </p:cNvSpPr>
          <p:nvPr/>
        </p:nvSpPr>
        <p:spPr bwMode="auto">
          <a:xfrm>
            <a:off x="163512" y="1436310"/>
            <a:ext cx="8701088" cy="1785104"/>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La disponibilité d’un outil renforce l’utilité d’un ADL. Les ADL sont généralement supportés par un ou plusieurs outils permettant une manipulation aisée du langage. Ces outils, en plus de supporter l'ensemble des fonctionnalités du langage, offrent certaines fonctionnalités supplémentaires :</a:t>
            </a: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désirables</a:t>
            </a:r>
          </a:p>
        </p:txBody>
      </p:sp>
      <p:sp>
        <p:nvSpPr>
          <p:cNvPr id="6" name="Rectangle 3"/>
          <p:cNvSpPr>
            <a:spLocks noChangeArrowheads="1"/>
          </p:cNvSpPr>
          <p:nvPr/>
        </p:nvSpPr>
        <p:spPr bwMode="auto">
          <a:xfrm>
            <a:off x="190500" y="3397627"/>
            <a:ext cx="8701088" cy="3139321"/>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D40000"/>
                </a:solidFill>
                <a:latin typeface="Times New Roman" pitchFamily="18" charset="0"/>
                <a:cs typeface="Times New Roman" pitchFamily="18" charset="0"/>
              </a:rPr>
              <a:t>- Gestion des erreurs :</a:t>
            </a:r>
          </a:p>
          <a:p>
            <a:pPr algn="just">
              <a:lnSpc>
                <a:spcPct val="100000"/>
              </a:lnSpc>
              <a:spcBef>
                <a:spcPct val="0"/>
              </a:spcBef>
            </a:pPr>
            <a:r>
              <a:rPr lang="fr-FR" b="1" dirty="0">
                <a:solidFill>
                  <a:srgbClr val="000099"/>
                </a:solidFill>
                <a:latin typeface="Times New Roman" pitchFamily="18" charset="0"/>
                <a:cs typeface="Times New Roman" pitchFamily="18" charset="0"/>
              </a:rPr>
              <a:t>Chaque outil propose une gestion des erreurs de manière proactive (tache permanente vérifiant les erreurs pouvant survenir au moment de la conception) ou réactive (détection des erreurs existantes).</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D40000"/>
                </a:solidFill>
                <a:latin typeface="Times New Roman" pitchFamily="18" charset="0"/>
                <a:cs typeface="Times New Roman" pitchFamily="18" charset="0"/>
              </a:rPr>
              <a:t>- Interaction de différentes vues :</a:t>
            </a:r>
          </a:p>
          <a:p>
            <a:pPr algn="just">
              <a:lnSpc>
                <a:spcPct val="100000"/>
              </a:lnSpc>
              <a:spcBef>
                <a:spcPct val="0"/>
              </a:spcBef>
            </a:pPr>
            <a:r>
              <a:rPr lang="fr-FR" b="1" dirty="0">
                <a:solidFill>
                  <a:srgbClr val="000099"/>
                </a:solidFill>
                <a:latin typeface="Times New Roman" pitchFamily="18" charset="0"/>
                <a:cs typeface="Times New Roman" pitchFamily="18" charset="0"/>
              </a:rPr>
              <a:t>La plupart des outils proposent les deux vues basiques d'une architecture : </a:t>
            </a:r>
            <a:r>
              <a:rPr lang="fr-FR" b="1" dirty="0">
                <a:solidFill>
                  <a:srgbClr val="990000"/>
                </a:solidFill>
                <a:latin typeface="Times New Roman" pitchFamily="18" charset="0"/>
                <a:cs typeface="Times New Roman" pitchFamily="18" charset="0"/>
              </a:rPr>
              <a:t>textuelle</a:t>
            </a:r>
            <a:r>
              <a:rPr lang="fr-FR" b="1" dirty="0">
                <a:solidFill>
                  <a:srgbClr val="000099"/>
                </a:solidFill>
                <a:latin typeface="Times New Roman" pitchFamily="18" charset="0"/>
                <a:cs typeface="Times New Roman" pitchFamily="18" charset="0"/>
              </a:rPr>
              <a:t> et </a:t>
            </a:r>
            <a:r>
              <a:rPr lang="fr-FR" b="1" dirty="0">
                <a:solidFill>
                  <a:srgbClr val="990000"/>
                </a:solidFill>
                <a:latin typeface="Times New Roman" pitchFamily="18" charset="0"/>
                <a:cs typeface="Times New Roman" pitchFamily="18" charset="0"/>
              </a:rPr>
              <a:t>graphique</a:t>
            </a:r>
            <a:r>
              <a:rPr lang="fr-FR" b="1" dirty="0">
                <a:solidFill>
                  <a:srgbClr val="000099"/>
                </a:solidFill>
                <a:latin typeface="Times New Roman" pitchFamily="18" charset="0"/>
                <a:cs typeface="Times New Roman" pitchFamily="18" charset="0"/>
              </a:rPr>
              <a:t>. La gestion de vues supplémentaires est beaucoup plus rare.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1299"/>
                                        </p:tgtEl>
                                        <p:attrNameLst>
                                          <p:attrName>style.visibility</p:attrName>
                                        </p:attrNameLst>
                                      </p:cBhvr>
                                      <p:to>
                                        <p:strVal val="visible"/>
                                      </p:to>
                                    </p:set>
                                    <p:anim calcmode="lin" valueType="num">
                                      <p:cBhvr>
                                        <p:cTn id="7" dur="500" fill="hold"/>
                                        <p:tgtEl>
                                          <p:spTgt spid="311299"/>
                                        </p:tgtEl>
                                        <p:attrNameLst>
                                          <p:attrName>ppt_w</p:attrName>
                                        </p:attrNameLst>
                                      </p:cBhvr>
                                      <p:tavLst>
                                        <p:tav tm="0">
                                          <p:val>
                                            <p:fltVal val="0"/>
                                          </p:val>
                                        </p:tav>
                                        <p:tav tm="100000">
                                          <p:val>
                                            <p:strVal val="#ppt_w"/>
                                          </p:val>
                                        </p:tav>
                                      </p:tavLst>
                                    </p:anim>
                                    <p:anim calcmode="lin" valueType="num">
                                      <p:cBhvr>
                                        <p:cTn id="8" dur="500" fill="hold"/>
                                        <p:tgtEl>
                                          <p:spTgt spid="31129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11300">
                                            <p:txEl>
                                              <p:pRg st="0" end="0"/>
                                            </p:txEl>
                                          </p:spTgt>
                                        </p:tgtEl>
                                        <p:attrNameLst>
                                          <p:attrName>style.visibility</p:attrName>
                                        </p:attrNameLst>
                                      </p:cBhvr>
                                      <p:to>
                                        <p:strVal val="visible"/>
                                      </p:to>
                                    </p:set>
                                    <p:anim calcmode="lin" valueType="num">
                                      <p:cBhvr>
                                        <p:cTn id="13" dur="500" fill="hold"/>
                                        <p:tgtEl>
                                          <p:spTgt spid="31130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1300">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11300">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 calcmode="lin" valueType="num">
                                      <p:cBhvr>
                                        <p:cTn id="20"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 calcmode="lin" valueType="num">
                                      <p:cBhvr>
                                        <p:cTn id="27"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28"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29" dur="500"/>
                                        <p:tgtEl>
                                          <p:spTgt spid="6">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 calcmode="lin" valueType="num">
                                      <p:cBhvr>
                                        <p:cTn id="34" dur="5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6">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6">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6">
                                            <p:txEl>
                                              <p:pRg st="4" end="4"/>
                                            </p:txEl>
                                          </p:spTgt>
                                        </p:tgtEl>
                                        <p:attrNameLst>
                                          <p:attrName>style.visibility</p:attrName>
                                        </p:attrNameLst>
                                      </p:cBhvr>
                                      <p:to>
                                        <p:strVal val="visible"/>
                                      </p:to>
                                    </p:set>
                                    <p:anim calcmode="lin" valueType="num">
                                      <p:cBhvr>
                                        <p:cTn id="41"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4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p:bldP spid="311300" grpId="0" build="p"/>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3" name="Rectangle 3"/>
          <p:cNvSpPr>
            <a:spLocks noChangeArrowheads="1"/>
          </p:cNvSpPr>
          <p:nvPr/>
        </p:nvSpPr>
        <p:spPr bwMode="auto">
          <a:xfrm>
            <a:off x="152400" y="1161971"/>
            <a:ext cx="8701088" cy="5170646"/>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D40000"/>
                </a:solidFill>
                <a:latin typeface="Times New Roman" pitchFamily="18" charset="0"/>
                <a:cs typeface="Times New Roman" pitchFamily="18" charset="0"/>
              </a:rPr>
              <a:t>- Analyse de la description architecturale :</a:t>
            </a:r>
          </a:p>
          <a:p>
            <a:pPr algn="just">
              <a:lnSpc>
                <a:spcPct val="100000"/>
              </a:lnSpc>
              <a:spcBef>
                <a:spcPct val="0"/>
              </a:spcBef>
            </a:pPr>
            <a:r>
              <a:rPr lang="fr-FR" b="1" dirty="0">
                <a:solidFill>
                  <a:srgbClr val="000099"/>
                </a:solidFill>
                <a:latin typeface="Times New Roman" pitchFamily="18" charset="0"/>
                <a:cs typeface="Times New Roman" pitchFamily="18" charset="0"/>
              </a:rPr>
              <a:t>A partir du modèle sémantique de l'ADL, chaque outil propose la vérification d'un certain nombre de propriétés et le contrôle du respect des contraintes.</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D40000"/>
                </a:solidFill>
                <a:latin typeface="Times New Roman" pitchFamily="18" charset="0"/>
                <a:cs typeface="Times New Roman" pitchFamily="18" charset="0"/>
              </a:rPr>
              <a:t>- Raffinement d'architecture :</a:t>
            </a:r>
          </a:p>
          <a:p>
            <a:pPr algn="just">
              <a:lnSpc>
                <a:spcPct val="100000"/>
              </a:lnSpc>
              <a:spcBef>
                <a:spcPct val="0"/>
              </a:spcBef>
            </a:pPr>
            <a:r>
              <a:rPr lang="fr-FR" b="1" dirty="0">
                <a:solidFill>
                  <a:srgbClr val="000099"/>
                </a:solidFill>
                <a:latin typeface="Times New Roman" pitchFamily="18" charset="0"/>
                <a:cs typeface="Times New Roman" pitchFamily="18" charset="0"/>
              </a:rPr>
              <a:t>Le raffinement architectural trouve son importance à travers l'utilisation des styles et la manipulation de différents niveaux de détails. Les outils supportant cette fonctionnalité sont toutefois rares.</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D40000"/>
                </a:solidFill>
                <a:latin typeface="Times New Roman" pitchFamily="18" charset="0"/>
                <a:cs typeface="Times New Roman" pitchFamily="18" charset="0"/>
              </a:rPr>
              <a:t>- Génération de code :</a:t>
            </a:r>
          </a:p>
          <a:p>
            <a:pPr algn="just">
              <a:lnSpc>
                <a:spcPct val="100000"/>
              </a:lnSpc>
              <a:spcBef>
                <a:spcPct val="0"/>
              </a:spcBef>
            </a:pPr>
            <a:r>
              <a:rPr lang="fr-FR" b="1" dirty="0">
                <a:solidFill>
                  <a:srgbClr val="000099"/>
                </a:solidFill>
                <a:latin typeface="Times New Roman" pitchFamily="18" charset="0"/>
                <a:cs typeface="Times New Roman" pitchFamily="18" charset="0"/>
              </a:rPr>
              <a:t>L'ultime objectif de la conception d'un logiciel est de fournir une application exécutable. C'est pourquoi, un grand nombre d'outil support d'un ADL (mais pas tous) permettent la génération de code C++, Java, Ada, etc.</a:t>
            </a:r>
          </a:p>
        </p:txBody>
      </p:sp>
      <p:sp>
        <p:nvSpPr>
          <p:cNvPr id="4" name="Rectangle 3"/>
          <p:cNvSpPr>
            <a:spLocks noChangeArrowheads="1"/>
          </p:cNvSpPr>
          <p:nvPr/>
        </p:nvSpPr>
        <p:spPr bwMode="auto">
          <a:xfrm>
            <a:off x="2195513" y="6000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Outils support </a:t>
            </a:r>
          </a:p>
        </p:txBody>
      </p:sp>
      <p:sp>
        <p:nvSpPr>
          <p:cNvPr id="5" name="Rectangle 2"/>
          <p:cNvSpPr>
            <a:spLocks noChangeArrowheads="1"/>
          </p:cNvSpPr>
          <p:nvPr/>
        </p:nvSpPr>
        <p:spPr bwMode="auto">
          <a:xfrm>
            <a:off x="2195513" y="25400"/>
            <a:ext cx="6948487" cy="369332"/>
          </a:xfrm>
          <a:prstGeom prst="rect">
            <a:avLst/>
          </a:prstGeom>
          <a:noFill/>
          <a:ln w="9525" algn="ctr">
            <a:noFill/>
            <a:miter lim="800000"/>
            <a:headEnd/>
            <a:tailEnd/>
          </a:ln>
        </p:spPr>
        <p:txBody>
          <a:bodyPr anchor="ctr">
            <a:spAutoFit/>
          </a:bodyPr>
          <a:lstStyle/>
          <a:p>
            <a:pPr>
              <a:lnSpc>
                <a:spcPct val="100000"/>
              </a:lnSpc>
              <a:spcBef>
                <a:spcPct val="0"/>
              </a:spcBef>
            </a:pPr>
            <a:r>
              <a:rPr lang="fr-FR" sz="1800" b="1" dirty="0">
                <a:solidFill>
                  <a:srgbClr val="F9FBC9"/>
                </a:solidFill>
                <a:latin typeface="Engravers MT" pitchFamily="18" charset="0"/>
                <a:cs typeface="Times New Roman" pitchFamily="18" charset="0"/>
              </a:rPr>
              <a:t>Exigences désirables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37923">
                                            <p:txEl>
                                              <p:pRg st="0" end="0"/>
                                            </p:txEl>
                                          </p:spTgt>
                                        </p:tgtEl>
                                        <p:attrNameLst>
                                          <p:attrName>style.visibility</p:attrName>
                                        </p:attrNameLst>
                                      </p:cBhvr>
                                      <p:to>
                                        <p:strVal val="visible"/>
                                      </p:to>
                                    </p:set>
                                    <p:anim calcmode="lin" valueType="num">
                                      <p:cBhvr>
                                        <p:cTn id="7" dur="500" fill="hold"/>
                                        <p:tgtEl>
                                          <p:spTgt spid="33792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3792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3792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37923">
                                            <p:txEl>
                                              <p:pRg st="1" end="1"/>
                                            </p:txEl>
                                          </p:spTgt>
                                        </p:tgtEl>
                                        <p:attrNameLst>
                                          <p:attrName>style.visibility</p:attrName>
                                        </p:attrNameLst>
                                      </p:cBhvr>
                                      <p:to>
                                        <p:strVal val="visible"/>
                                      </p:to>
                                    </p:set>
                                    <p:anim calcmode="lin" valueType="num">
                                      <p:cBhvr>
                                        <p:cTn id="14" dur="500" fill="hold"/>
                                        <p:tgtEl>
                                          <p:spTgt spid="33792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3792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3792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37923">
                                            <p:txEl>
                                              <p:pRg st="3" end="3"/>
                                            </p:txEl>
                                          </p:spTgt>
                                        </p:tgtEl>
                                        <p:attrNameLst>
                                          <p:attrName>style.visibility</p:attrName>
                                        </p:attrNameLst>
                                      </p:cBhvr>
                                      <p:to>
                                        <p:strVal val="visible"/>
                                      </p:to>
                                    </p:set>
                                    <p:anim calcmode="lin" valueType="num">
                                      <p:cBhvr>
                                        <p:cTn id="21" dur="500" fill="hold"/>
                                        <p:tgtEl>
                                          <p:spTgt spid="33792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3792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3792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37923">
                                            <p:txEl>
                                              <p:pRg st="4" end="4"/>
                                            </p:txEl>
                                          </p:spTgt>
                                        </p:tgtEl>
                                        <p:attrNameLst>
                                          <p:attrName>style.visibility</p:attrName>
                                        </p:attrNameLst>
                                      </p:cBhvr>
                                      <p:to>
                                        <p:strVal val="visible"/>
                                      </p:to>
                                    </p:set>
                                    <p:anim calcmode="lin" valueType="num">
                                      <p:cBhvr>
                                        <p:cTn id="28" dur="500" fill="hold"/>
                                        <p:tgtEl>
                                          <p:spTgt spid="33792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3792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3792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37923">
                                            <p:txEl>
                                              <p:pRg st="6" end="6"/>
                                            </p:txEl>
                                          </p:spTgt>
                                        </p:tgtEl>
                                        <p:attrNameLst>
                                          <p:attrName>style.visibility</p:attrName>
                                        </p:attrNameLst>
                                      </p:cBhvr>
                                      <p:to>
                                        <p:strVal val="visible"/>
                                      </p:to>
                                    </p:set>
                                    <p:anim calcmode="lin" valueType="num">
                                      <p:cBhvr>
                                        <p:cTn id="35" dur="500" fill="hold"/>
                                        <p:tgtEl>
                                          <p:spTgt spid="33792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3792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379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337923">
                                            <p:txEl>
                                              <p:pRg st="7" end="7"/>
                                            </p:txEl>
                                          </p:spTgt>
                                        </p:tgtEl>
                                        <p:attrNameLst>
                                          <p:attrName>style.visibility</p:attrName>
                                        </p:attrNameLst>
                                      </p:cBhvr>
                                      <p:to>
                                        <p:strVal val="visible"/>
                                      </p:to>
                                    </p:set>
                                    <p:anim calcmode="lin" valueType="num">
                                      <p:cBhvr>
                                        <p:cTn id="42" dur="500" fill="hold"/>
                                        <p:tgtEl>
                                          <p:spTgt spid="33792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3792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379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Fonctionnalité d’un ADL</a:t>
            </a:r>
            <a:endParaRPr lang="en-US" sz="2000" b="1">
              <a:solidFill>
                <a:srgbClr val="F9FBC9"/>
              </a:solidFill>
              <a:latin typeface="Engravers MT" pitchFamily="18" charset="0"/>
            </a:endParaRPr>
          </a:p>
        </p:txBody>
      </p:sp>
      <p:sp>
        <p:nvSpPr>
          <p:cNvPr id="332803" name="Rectangle 3"/>
          <p:cNvSpPr>
            <a:spLocks noChangeArrowheads="1"/>
          </p:cNvSpPr>
          <p:nvPr/>
        </p:nvSpPr>
        <p:spPr bwMode="auto">
          <a:xfrm>
            <a:off x="0" y="1160463"/>
            <a:ext cx="8701088" cy="5451475"/>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a:solidFill>
                  <a:srgbClr val="000099"/>
                </a:solidFill>
                <a:latin typeface="Times New Roman" pitchFamily="18" charset="0"/>
                <a:cs typeface="Times New Roman" pitchFamily="18" charset="0"/>
              </a:rPr>
              <a:t>Les ADL peuvent être utilisés dans de nombreux domaines et leurs fonctionnalités sont très diverses :</a:t>
            </a:r>
          </a:p>
          <a:p>
            <a:pPr algn="just">
              <a:lnSpc>
                <a:spcPct val="100000"/>
              </a:lnSpc>
              <a:spcBef>
                <a:spcPct val="0"/>
              </a:spcBef>
            </a:pPr>
            <a:endParaRPr lang="ar-DZ" b="1">
              <a:solidFill>
                <a:srgbClr val="000099"/>
              </a:solidFill>
              <a:latin typeface="Times New Roman" pitchFamily="18" charset="0"/>
              <a:cs typeface="Times New Roman" pitchFamily="18" charset="0"/>
            </a:endParaRPr>
          </a:p>
          <a:p>
            <a:pPr algn="just">
              <a:lnSpc>
                <a:spcPct val="100000"/>
              </a:lnSpc>
              <a:spcBef>
                <a:spcPct val="0"/>
              </a:spcBef>
            </a:pPr>
            <a:r>
              <a:rPr lang="fr-FR" b="1">
                <a:solidFill>
                  <a:srgbClr val="000099"/>
                </a:solidFill>
                <a:latin typeface="Times New Roman" pitchFamily="18" charset="0"/>
                <a:cs typeface="Times New Roman" pitchFamily="18" charset="0"/>
              </a:rPr>
              <a:t>- </a:t>
            </a:r>
            <a:r>
              <a:rPr lang="fr-FR" b="1">
                <a:solidFill>
                  <a:srgbClr val="D40000"/>
                </a:solidFill>
                <a:latin typeface="Times New Roman" pitchFamily="18" charset="0"/>
                <a:cs typeface="Times New Roman" pitchFamily="18" charset="0"/>
              </a:rPr>
              <a:t>Analyser à partir de plusieurs points de vue :</a:t>
            </a:r>
            <a:endParaRPr lang="ar-DZ" b="1">
              <a:solidFill>
                <a:srgbClr val="D40000"/>
              </a:solidFill>
              <a:latin typeface="Times New Roman" pitchFamily="18" charset="0"/>
              <a:cs typeface="Times New Roman" pitchFamily="18" charset="0"/>
            </a:endParaRPr>
          </a:p>
          <a:p>
            <a:pPr algn="just">
              <a:lnSpc>
                <a:spcPct val="100000"/>
              </a:lnSpc>
              <a:spcBef>
                <a:spcPct val="0"/>
              </a:spcBef>
            </a:pPr>
            <a:r>
              <a:rPr lang="fr-FR" b="1">
                <a:solidFill>
                  <a:srgbClr val="000099"/>
                </a:solidFill>
                <a:latin typeface="Times New Roman" pitchFamily="18" charset="0"/>
                <a:cs typeface="Times New Roman" pitchFamily="18" charset="0"/>
              </a:rPr>
              <a:t>Cette méthode d'analyse, utilisée intensivement dans l'ensemble des domaines de l'ingénierie du logiciel, permet de gérer la complexité en séparant les différents aspects de la représentation.</a:t>
            </a:r>
            <a:endParaRPr lang="ar-DZ" b="1">
              <a:solidFill>
                <a:srgbClr val="000099"/>
              </a:solidFill>
              <a:latin typeface="Times New Roman" pitchFamily="18" charset="0"/>
              <a:cs typeface="Times New Roman" pitchFamily="18" charset="0"/>
            </a:endParaRPr>
          </a:p>
          <a:p>
            <a:pPr algn="just">
              <a:lnSpc>
                <a:spcPct val="100000"/>
              </a:lnSpc>
              <a:spcBef>
                <a:spcPct val="0"/>
              </a:spcBef>
            </a:pPr>
            <a:r>
              <a:rPr lang="fr-FR" b="1">
                <a:solidFill>
                  <a:srgbClr val="000099"/>
                </a:solidFill>
                <a:latin typeface="Times New Roman" pitchFamily="18" charset="0"/>
                <a:cs typeface="Times New Roman" pitchFamily="18" charset="0"/>
              </a:rPr>
              <a:t>Bien que la notion de points de vue multiples soit généralement évoquée dans les méthodes industrielles, beaucoup d'ADL ne supportent pas ce concept comme, par exemple, UML peut le supporter.</a:t>
            </a:r>
          </a:p>
          <a:p>
            <a:pPr algn="just">
              <a:lnSpc>
                <a:spcPct val="100000"/>
              </a:lnSpc>
              <a:spcBef>
                <a:spcPct val="0"/>
              </a:spcBef>
            </a:pPr>
            <a:endParaRPr lang="ar-DZ" b="1">
              <a:solidFill>
                <a:srgbClr val="000099"/>
              </a:solidFill>
              <a:latin typeface="Times New Roman" pitchFamily="18" charset="0"/>
              <a:cs typeface="Times New Roman" pitchFamily="18" charset="0"/>
            </a:endParaRPr>
          </a:p>
          <a:p>
            <a:pPr algn="just">
              <a:lnSpc>
                <a:spcPct val="100000"/>
              </a:lnSpc>
              <a:spcBef>
                <a:spcPct val="0"/>
              </a:spcBef>
            </a:pPr>
            <a:r>
              <a:rPr lang="fr-FR" b="1">
                <a:solidFill>
                  <a:srgbClr val="000099"/>
                </a:solidFill>
                <a:latin typeface="Times New Roman" pitchFamily="18" charset="0"/>
                <a:cs typeface="Times New Roman" pitchFamily="18" charset="0"/>
              </a:rPr>
              <a:t>- </a:t>
            </a:r>
            <a:r>
              <a:rPr lang="fr-FR" b="1">
                <a:solidFill>
                  <a:srgbClr val="D40000"/>
                </a:solidFill>
                <a:latin typeface="Times New Roman" pitchFamily="18" charset="0"/>
                <a:cs typeface="Times New Roman" pitchFamily="18" charset="0"/>
              </a:rPr>
              <a:t>Délimiter le problème :</a:t>
            </a:r>
            <a:endParaRPr lang="ar-DZ" b="1">
              <a:solidFill>
                <a:srgbClr val="D40000"/>
              </a:solidFill>
              <a:latin typeface="Times New Roman" pitchFamily="18" charset="0"/>
              <a:cs typeface="Times New Roman" pitchFamily="18" charset="0"/>
            </a:endParaRPr>
          </a:p>
          <a:p>
            <a:pPr algn="just">
              <a:lnSpc>
                <a:spcPct val="100000"/>
              </a:lnSpc>
              <a:spcBef>
                <a:spcPct val="0"/>
              </a:spcBef>
            </a:pPr>
            <a:r>
              <a:rPr lang="fr-FR" b="1">
                <a:solidFill>
                  <a:srgbClr val="000099"/>
                </a:solidFill>
                <a:latin typeface="Times New Roman" pitchFamily="18" charset="0"/>
                <a:cs typeface="Times New Roman" pitchFamily="18" charset="0"/>
              </a:rPr>
              <a:t>Afin de prendre des décisions architecturales avec le client, un architecte doit généralement estimer différent choix de conception en fonction de leurs implications. </a:t>
            </a:r>
            <a:endParaRPr lang="ar-DZ" b="1">
              <a:solidFill>
                <a:srgbClr val="00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32802"/>
                                        </p:tgtEl>
                                        <p:attrNameLst>
                                          <p:attrName>style.visibility</p:attrName>
                                        </p:attrNameLst>
                                      </p:cBhvr>
                                      <p:to>
                                        <p:strVal val="visible"/>
                                      </p:to>
                                    </p:set>
                                    <p:anim calcmode="lin" valueType="num">
                                      <p:cBhvr>
                                        <p:cTn id="7" dur="1000" fill="hold"/>
                                        <p:tgtEl>
                                          <p:spTgt spid="332802"/>
                                        </p:tgtEl>
                                        <p:attrNameLst>
                                          <p:attrName>ppt_w</p:attrName>
                                        </p:attrNameLst>
                                      </p:cBhvr>
                                      <p:tavLst>
                                        <p:tav tm="0">
                                          <p:val>
                                            <p:fltVal val="0"/>
                                          </p:val>
                                        </p:tav>
                                        <p:tav tm="100000">
                                          <p:val>
                                            <p:strVal val="#ppt_w"/>
                                          </p:val>
                                        </p:tav>
                                      </p:tavLst>
                                    </p:anim>
                                    <p:anim calcmode="lin" valueType="num">
                                      <p:cBhvr>
                                        <p:cTn id="8" dur="1000" fill="hold"/>
                                        <p:tgtEl>
                                          <p:spTgt spid="332802"/>
                                        </p:tgtEl>
                                        <p:attrNameLst>
                                          <p:attrName>ppt_h</p:attrName>
                                        </p:attrNameLst>
                                      </p:cBhvr>
                                      <p:tavLst>
                                        <p:tav tm="0">
                                          <p:val>
                                            <p:fltVal val="0"/>
                                          </p:val>
                                        </p:tav>
                                        <p:tav tm="100000">
                                          <p:val>
                                            <p:strVal val="#ppt_h"/>
                                          </p:val>
                                        </p:tav>
                                      </p:tavLst>
                                    </p:anim>
                                    <p:anim calcmode="lin" valueType="num">
                                      <p:cBhvr>
                                        <p:cTn id="9" dur="1000" fill="hold"/>
                                        <p:tgtEl>
                                          <p:spTgt spid="33280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3280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332803">
                                            <p:txEl>
                                              <p:pRg st="0" end="0"/>
                                            </p:txEl>
                                          </p:spTgt>
                                        </p:tgtEl>
                                        <p:attrNameLst>
                                          <p:attrName>style.visibility</p:attrName>
                                        </p:attrNameLst>
                                      </p:cBhvr>
                                      <p:to>
                                        <p:strVal val="visible"/>
                                      </p:to>
                                    </p:set>
                                    <p:anim calcmode="lin" valueType="num">
                                      <p:cBhvr>
                                        <p:cTn id="15" dur="500" fill="hold"/>
                                        <p:tgtEl>
                                          <p:spTgt spid="33280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32803">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3280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32803">
                                            <p:txEl>
                                              <p:pRg st="2" end="2"/>
                                            </p:txEl>
                                          </p:spTgt>
                                        </p:tgtEl>
                                        <p:attrNameLst>
                                          <p:attrName>style.visibility</p:attrName>
                                        </p:attrNameLst>
                                      </p:cBhvr>
                                      <p:to>
                                        <p:strVal val="visible"/>
                                      </p:to>
                                    </p:set>
                                    <p:anim calcmode="lin" valueType="num">
                                      <p:cBhvr>
                                        <p:cTn id="22" dur="500" fill="hold"/>
                                        <p:tgtEl>
                                          <p:spTgt spid="33280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3280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3280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32803">
                                            <p:txEl>
                                              <p:pRg st="3" end="3"/>
                                            </p:txEl>
                                          </p:spTgt>
                                        </p:tgtEl>
                                        <p:attrNameLst>
                                          <p:attrName>style.visibility</p:attrName>
                                        </p:attrNameLst>
                                      </p:cBhvr>
                                      <p:to>
                                        <p:strVal val="visible"/>
                                      </p:to>
                                    </p:set>
                                    <p:anim calcmode="lin" valueType="num">
                                      <p:cBhvr>
                                        <p:cTn id="29" dur="500" fill="hold"/>
                                        <p:tgtEl>
                                          <p:spTgt spid="33280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3280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3280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332803">
                                            <p:txEl>
                                              <p:pRg st="4" end="4"/>
                                            </p:txEl>
                                          </p:spTgt>
                                        </p:tgtEl>
                                        <p:attrNameLst>
                                          <p:attrName>style.visibility</p:attrName>
                                        </p:attrNameLst>
                                      </p:cBhvr>
                                      <p:to>
                                        <p:strVal val="visible"/>
                                      </p:to>
                                    </p:set>
                                    <p:anim calcmode="lin" valueType="num">
                                      <p:cBhvr>
                                        <p:cTn id="36" dur="500" fill="hold"/>
                                        <p:tgtEl>
                                          <p:spTgt spid="332803">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332803">
                                            <p:txEl>
                                              <p:pRg st="4" end="4"/>
                                            </p:txEl>
                                          </p:spTgt>
                                        </p:tgtEl>
                                        <p:attrNameLst>
                                          <p:attrName>ppt_h</p:attrName>
                                        </p:attrNameLst>
                                      </p:cBhvr>
                                      <p:tavLst>
                                        <p:tav tm="0">
                                          <p:val>
                                            <p:fltVal val="0"/>
                                          </p:val>
                                        </p:tav>
                                        <p:tav tm="100000">
                                          <p:val>
                                            <p:strVal val="#ppt_h"/>
                                          </p:val>
                                        </p:tav>
                                      </p:tavLst>
                                    </p:anim>
                                    <p:animEffect transition="in" filter="fade">
                                      <p:cBhvr>
                                        <p:cTn id="38" dur="500"/>
                                        <p:tgtEl>
                                          <p:spTgt spid="33280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332803">
                                            <p:txEl>
                                              <p:pRg st="6" end="6"/>
                                            </p:txEl>
                                          </p:spTgt>
                                        </p:tgtEl>
                                        <p:attrNameLst>
                                          <p:attrName>style.visibility</p:attrName>
                                        </p:attrNameLst>
                                      </p:cBhvr>
                                      <p:to>
                                        <p:strVal val="visible"/>
                                      </p:to>
                                    </p:set>
                                    <p:anim calcmode="lin" valueType="num">
                                      <p:cBhvr>
                                        <p:cTn id="43" dur="500" fill="hold"/>
                                        <p:tgtEl>
                                          <p:spTgt spid="33280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32803">
                                            <p:txEl>
                                              <p:pRg st="6" end="6"/>
                                            </p:txEl>
                                          </p:spTgt>
                                        </p:tgtEl>
                                        <p:attrNameLst>
                                          <p:attrName>ppt_h</p:attrName>
                                        </p:attrNameLst>
                                      </p:cBhvr>
                                      <p:tavLst>
                                        <p:tav tm="0">
                                          <p:val>
                                            <p:fltVal val="0"/>
                                          </p:val>
                                        </p:tav>
                                        <p:tav tm="100000">
                                          <p:val>
                                            <p:strVal val="#ppt_h"/>
                                          </p:val>
                                        </p:tav>
                                      </p:tavLst>
                                    </p:anim>
                                    <p:animEffect transition="in" filter="fade">
                                      <p:cBhvr>
                                        <p:cTn id="45" dur="500"/>
                                        <p:tgtEl>
                                          <p:spTgt spid="33280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332803">
                                            <p:txEl>
                                              <p:pRg st="7" end="7"/>
                                            </p:txEl>
                                          </p:spTgt>
                                        </p:tgtEl>
                                        <p:attrNameLst>
                                          <p:attrName>style.visibility</p:attrName>
                                        </p:attrNameLst>
                                      </p:cBhvr>
                                      <p:to>
                                        <p:strVal val="visible"/>
                                      </p:to>
                                    </p:set>
                                    <p:anim calcmode="lin" valueType="num">
                                      <p:cBhvr>
                                        <p:cTn id="50" dur="500" fill="hold"/>
                                        <p:tgtEl>
                                          <p:spTgt spid="332803">
                                            <p:txEl>
                                              <p:pRg st="7" end="7"/>
                                            </p:txEl>
                                          </p:spTgt>
                                        </p:tgtEl>
                                        <p:attrNameLst>
                                          <p:attrName>ppt_w</p:attrName>
                                        </p:attrNameLst>
                                      </p:cBhvr>
                                      <p:tavLst>
                                        <p:tav tm="0">
                                          <p:val>
                                            <p:fltVal val="0"/>
                                          </p:val>
                                        </p:tav>
                                        <p:tav tm="100000">
                                          <p:val>
                                            <p:strVal val="#ppt_w"/>
                                          </p:val>
                                        </p:tav>
                                      </p:tavLst>
                                    </p:anim>
                                    <p:anim calcmode="lin" valueType="num">
                                      <p:cBhvr>
                                        <p:cTn id="51" dur="500" fill="hold"/>
                                        <p:tgtEl>
                                          <p:spTgt spid="332803">
                                            <p:txEl>
                                              <p:pRg st="7" end="7"/>
                                            </p:txEl>
                                          </p:spTgt>
                                        </p:tgtEl>
                                        <p:attrNameLst>
                                          <p:attrName>ppt_h</p:attrName>
                                        </p:attrNameLst>
                                      </p:cBhvr>
                                      <p:tavLst>
                                        <p:tav tm="0">
                                          <p:val>
                                            <p:fltVal val="0"/>
                                          </p:val>
                                        </p:tav>
                                        <p:tav tm="100000">
                                          <p:val>
                                            <p:strVal val="#ppt_h"/>
                                          </p:val>
                                        </p:tav>
                                      </p:tavLst>
                                    </p:anim>
                                    <p:animEffect transition="in" filter="fade">
                                      <p:cBhvr>
                                        <p:cTn id="52" dur="500"/>
                                        <p:tgtEl>
                                          <p:spTgt spid="3328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02" grpId="0"/>
      <p:bldP spid="33280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Fonctionnalité d’un ADL</a:t>
            </a:r>
            <a:endParaRPr lang="en-US" sz="2000" b="1" dirty="0">
              <a:solidFill>
                <a:srgbClr val="F9FBC9"/>
              </a:solidFill>
              <a:latin typeface="Engravers MT" pitchFamily="18" charset="0"/>
            </a:endParaRPr>
          </a:p>
        </p:txBody>
      </p:sp>
      <p:sp>
        <p:nvSpPr>
          <p:cNvPr id="333827" name="Rectangle 3"/>
          <p:cNvSpPr>
            <a:spLocks noChangeArrowheads="1"/>
          </p:cNvSpPr>
          <p:nvPr/>
        </p:nvSpPr>
        <p:spPr bwMode="auto">
          <a:xfrm>
            <a:off x="0" y="1107410"/>
            <a:ext cx="8701088" cy="4832092"/>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Les ADL permettent donc de délimiter le problème en fixant les variables architecturales indépendantes du problème en question. Par exemple, il est intéressant de fixer :</a:t>
            </a:r>
          </a:p>
          <a:p>
            <a:pPr algn="just">
              <a:lnSpc>
                <a:spcPct val="100000"/>
              </a:lnSpc>
              <a:spcBef>
                <a:spcPct val="0"/>
              </a:spcBef>
            </a:pPr>
            <a:endParaRPr lang="ar-DZ" b="1" dirty="0">
              <a:solidFill>
                <a:srgbClr val="000099"/>
              </a:solidFill>
              <a:latin typeface="Times New Roman" pitchFamily="18" charset="0"/>
              <a:cs typeface="Times New Roman" pitchFamily="18" charset="0"/>
            </a:endParaRPr>
          </a:p>
          <a:p>
            <a:pPr lvl="1" algn="just">
              <a:lnSpc>
                <a:spcPct val="100000"/>
              </a:lnSpc>
              <a:spcBef>
                <a:spcPct val="0"/>
              </a:spcBef>
              <a:buFont typeface="Wingdings" pitchFamily="2" charset="2"/>
              <a:buChar char="Ø"/>
            </a:pPr>
            <a:r>
              <a:rPr lang="fr-FR" b="1" dirty="0">
                <a:solidFill>
                  <a:srgbClr val="000099"/>
                </a:solidFill>
                <a:latin typeface="Times New Roman" pitchFamily="18" charset="0"/>
                <a:cs typeface="Times New Roman" pitchFamily="18" charset="0"/>
              </a:rPr>
              <a:t> les décisions prises par </a:t>
            </a:r>
            <a:r>
              <a:rPr lang="fr-FR" b="1" dirty="0">
                <a:solidFill>
                  <a:srgbClr val="C00000"/>
                </a:solidFill>
                <a:latin typeface="Times New Roman" pitchFamily="18" charset="0"/>
                <a:cs typeface="Times New Roman" pitchFamily="18" charset="0"/>
              </a:rPr>
              <a:t>le client</a:t>
            </a:r>
            <a:r>
              <a:rPr lang="fr-FR" b="1" dirty="0">
                <a:solidFill>
                  <a:srgbClr val="000099"/>
                </a:solidFill>
                <a:latin typeface="Times New Roman" pitchFamily="18" charset="0"/>
                <a:cs typeface="Times New Roman" pitchFamily="18" charset="0"/>
              </a:rPr>
              <a:t> (« exigences »)</a:t>
            </a:r>
          </a:p>
          <a:p>
            <a:pPr lvl="1" algn="just">
              <a:lnSpc>
                <a:spcPct val="100000"/>
              </a:lnSpc>
              <a:spcBef>
                <a:spcPct val="0"/>
              </a:spcBef>
              <a:buFont typeface="Wingdings" pitchFamily="2" charset="2"/>
              <a:buChar char="Ø"/>
            </a:pPr>
            <a:endParaRPr lang="ar-DZ" b="1" dirty="0">
              <a:solidFill>
                <a:srgbClr val="000099"/>
              </a:solidFill>
              <a:latin typeface="Times New Roman" pitchFamily="18" charset="0"/>
              <a:cs typeface="Times New Roman" pitchFamily="18" charset="0"/>
            </a:endParaRPr>
          </a:p>
          <a:p>
            <a:pPr lvl="1" algn="just">
              <a:lnSpc>
                <a:spcPct val="100000"/>
              </a:lnSpc>
              <a:spcBef>
                <a:spcPct val="0"/>
              </a:spcBef>
              <a:buFont typeface="Wingdings" pitchFamily="2" charset="2"/>
              <a:buChar char="Ø"/>
            </a:pPr>
            <a:r>
              <a:rPr lang="fr-FR" b="1" dirty="0">
                <a:solidFill>
                  <a:srgbClr val="000099"/>
                </a:solidFill>
                <a:latin typeface="Times New Roman" pitchFamily="18" charset="0"/>
                <a:cs typeface="Times New Roman" pitchFamily="18" charset="0"/>
              </a:rPr>
              <a:t> les décisions fixées par </a:t>
            </a:r>
            <a:r>
              <a:rPr lang="fr-FR" b="1" dirty="0">
                <a:solidFill>
                  <a:srgbClr val="C00000"/>
                </a:solidFill>
                <a:latin typeface="Times New Roman" pitchFamily="18" charset="0"/>
                <a:cs typeface="Times New Roman" pitchFamily="18" charset="0"/>
              </a:rPr>
              <a:t>l'environnement</a:t>
            </a:r>
            <a:r>
              <a:rPr lang="fr-FR" b="1" dirty="0">
                <a:solidFill>
                  <a:srgbClr val="000099"/>
                </a:solidFill>
                <a:latin typeface="Times New Roman" pitchFamily="18" charset="0"/>
                <a:cs typeface="Times New Roman" pitchFamily="18" charset="0"/>
              </a:rPr>
              <a:t> (hors de contrôle de l'architecte mais influence fortement le résultat)</a:t>
            </a:r>
          </a:p>
          <a:p>
            <a:pPr lvl="1" algn="just">
              <a:lnSpc>
                <a:spcPct val="100000"/>
              </a:lnSpc>
              <a:spcBef>
                <a:spcPct val="0"/>
              </a:spcBef>
              <a:buFont typeface="Wingdings" pitchFamily="2" charset="2"/>
              <a:buChar char="Ø"/>
            </a:pPr>
            <a:endParaRPr lang="ar-DZ" b="1" dirty="0">
              <a:solidFill>
                <a:srgbClr val="000099"/>
              </a:solidFill>
              <a:latin typeface="Times New Roman" pitchFamily="18" charset="0"/>
              <a:cs typeface="Times New Roman" pitchFamily="18" charset="0"/>
            </a:endParaRPr>
          </a:p>
          <a:p>
            <a:pPr lvl="1" algn="just">
              <a:lnSpc>
                <a:spcPct val="100000"/>
              </a:lnSpc>
              <a:spcBef>
                <a:spcPct val="0"/>
              </a:spcBef>
              <a:buFont typeface="Wingdings" pitchFamily="2" charset="2"/>
              <a:buChar char="Ø"/>
            </a:pPr>
            <a:r>
              <a:rPr lang="fr-FR" b="1" dirty="0">
                <a:solidFill>
                  <a:srgbClr val="000099"/>
                </a:solidFill>
                <a:latin typeface="Times New Roman" pitchFamily="18" charset="0"/>
                <a:cs typeface="Times New Roman" pitchFamily="18" charset="0"/>
              </a:rPr>
              <a:t> les décisions prises par </a:t>
            </a:r>
            <a:r>
              <a:rPr lang="fr-FR" b="1" dirty="0">
                <a:solidFill>
                  <a:srgbClr val="C00000"/>
                </a:solidFill>
                <a:latin typeface="Times New Roman" pitchFamily="18" charset="0"/>
                <a:cs typeface="Times New Roman" pitchFamily="18" charset="0"/>
              </a:rPr>
              <a:t>l'architecte</a:t>
            </a:r>
            <a:r>
              <a:rPr lang="fr-FR" b="1" dirty="0">
                <a:solidFill>
                  <a:srgbClr val="000099"/>
                </a:solidFill>
                <a:latin typeface="Times New Roman" pitchFamily="18" charset="0"/>
                <a:cs typeface="Times New Roman" pitchFamily="18" charset="0"/>
              </a:rPr>
              <a:t> en réponse aux exigences du client et de l'influence de l'environnement.</a:t>
            </a:r>
            <a:endParaRPr lang="ar-DZ" b="1" dirty="0">
              <a:solidFill>
                <a:srgbClr val="000099"/>
              </a:solidFill>
              <a:latin typeface="Times New Roman" pitchFamily="18" charset="0"/>
              <a:cs typeface="Times New Roman" pitchFamily="18" charset="0"/>
            </a:endParaRP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Ces décisions doivent être enregistrées de manière à conserver une bonne traçabilité du projet.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33827">
                                            <p:txEl>
                                              <p:pRg st="0" end="0"/>
                                            </p:txEl>
                                          </p:spTgt>
                                        </p:tgtEl>
                                        <p:attrNameLst>
                                          <p:attrName>style.visibility</p:attrName>
                                        </p:attrNameLst>
                                      </p:cBhvr>
                                      <p:to>
                                        <p:strVal val="visible"/>
                                      </p:to>
                                    </p:set>
                                    <p:anim calcmode="lin" valueType="num">
                                      <p:cBhvr>
                                        <p:cTn id="7" dur="500" fill="hold"/>
                                        <p:tgtEl>
                                          <p:spTgt spid="3338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338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33827">
                                            <p:txEl>
                                              <p:pRg st="0" end="0"/>
                                            </p:txEl>
                                          </p:spTgt>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33827">
                                            <p:txEl>
                                              <p:pRg st="2" end="2"/>
                                            </p:txEl>
                                          </p:spTgt>
                                        </p:tgtEl>
                                        <p:attrNameLst>
                                          <p:attrName>style.visibility</p:attrName>
                                        </p:attrNameLst>
                                      </p:cBhvr>
                                      <p:to>
                                        <p:strVal val="visible"/>
                                      </p:to>
                                    </p:set>
                                    <p:anim calcmode="lin" valueType="num">
                                      <p:cBhvr>
                                        <p:cTn id="12" dur="500" fill="hold"/>
                                        <p:tgtEl>
                                          <p:spTgt spid="333827">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33827">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33827">
                                            <p:txEl>
                                              <p:pRg st="2" end="2"/>
                                            </p:txEl>
                                          </p:spTgt>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33827">
                                            <p:txEl>
                                              <p:pRg st="4" end="4"/>
                                            </p:txEl>
                                          </p:spTgt>
                                        </p:tgtEl>
                                        <p:attrNameLst>
                                          <p:attrName>style.visibility</p:attrName>
                                        </p:attrNameLst>
                                      </p:cBhvr>
                                      <p:to>
                                        <p:strVal val="visible"/>
                                      </p:to>
                                    </p:set>
                                    <p:anim calcmode="lin" valueType="num">
                                      <p:cBhvr>
                                        <p:cTn id="17" dur="500" fill="hold"/>
                                        <p:tgtEl>
                                          <p:spTgt spid="333827">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33827">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33827">
                                            <p:txEl>
                                              <p:pRg st="4" end="4"/>
                                            </p:txEl>
                                          </p:spTgt>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333827">
                                            <p:txEl>
                                              <p:pRg st="6" end="6"/>
                                            </p:txEl>
                                          </p:spTgt>
                                        </p:tgtEl>
                                        <p:attrNameLst>
                                          <p:attrName>style.visibility</p:attrName>
                                        </p:attrNameLst>
                                      </p:cBhvr>
                                      <p:to>
                                        <p:strVal val="visible"/>
                                      </p:to>
                                    </p:set>
                                    <p:anim calcmode="lin" valueType="num">
                                      <p:cBhvr>
                                        <p:cTn id="22" dur="500" fill="hold"/>
                                        <p:tgtEl>
                                          <p:spTgt spid="333827">
                                            <p:txEl>
                                              <p:pRg st="6" end="6"/>
                                            </p:txEl>
                                          </p:spTgt>
                                        </p:tgtEl>
                                        <p:attrNameLst>
                                          <p:attrName>ppt_w</p:attrName>
                                        </p:attrNameLst>
                                      </p:cBhvr>
                                      <p:tavLst>
                                        <p:tav tm="0">
                                          <p:val>
                                            <p:fltVal val="0"/>
                                          </p:val>
                                        </p:tav>
                                        <p:tav tm="100000">
                                          <p:val>
                                            <p:strVal val="#ppt_w"/>
                                          </p:val>
                                        </p:tav>
                                      </p:tavLst>
                                    </p:anim>
                                    <p:anim calcmode="lin" valueType="num">
                                      <p:cBhvr>
                                        <p:cTn id="23" dur="500" fill="hold"/>
                                        <p:tgtEl>
                                          <p:spTgt spid="333827">
                                            <p:txEl>
                                              <p:pRg st="6" end="6"/>
                                            </p:txEl>
                                          </p:spTgt>
                                        </p:tgtEl>
                                        <p:attrNameLst>
                                          <p:attrName>ppt_h</p:attrName>
                                        </p:attrNameLst>
                                      </p:cBhvr>
                                      <p:tavLst>
                                        <p:tav tm="0">
                                          <p:val>
                                            <p:fltVal val="0"/>
                                          </p:val>
                                        </p:tav>
                                        <p:tav tm="100000">
                                          <p:val>
                                            <p:strVal val="#ppt_h"/>
                                          </p:val>
                                        </p:tav>
                                      </p:tavLst>
                                    </p:anim>
                                    <p:animEffect transition="in" filter="fade">
                                      <p:cBhvr>
                                        <p:cTn id="24" dur="500"/>
                                        <p:tgtEl>
                                          <p:spTgt spid="333827">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33827">
                                            <p:txEl>
                                              <p:pRg st="8" end="8"/>
                                            </p:txEl>
                                          </p:spTgt>
                                        </p:tgtEl>
                                        <p:attrNameLst>
                                          <p:attrName>style.visibility</p:attrName>
                                        </p:attrNameLst>
                                      </p:cBhvr>
                                      <p:to>
                                        <p:strVal val="visible"/>
                                      </p:to>
                                    </p:set>
                                    <p:anim calcmode="lin" valueType="num">
                                      <p:cBhvr>
                                        <p:cTn id="29" dur="500" fill="hold"/>
                                        <p:tgtEl>
                                          <p:spTgt spid="333827">
                                            <p:txEl>
                                              <p:pRg st="8" end="8"/>
                                            </p:txEl>
                                          </p:spTgt>
                                        </p:tgtEl>
                                        <p:attrNameLst>
                                          <p:attrName>ppt_w</p:attrName>
                                        </p:attrNameLst>
                                      </p:cBhvr>
                                      <p:tavLst>
                                        <p:tav tm="0">
                                          <p:val>
                                            <p:fltVal val="0"/>
                                          </p:val>
                                        </p:tav>
                                        <p:tav tm="100000">
                                          <p:val>
                                            <p:strVal val="#ppt_w"/>
                                          </p:val>
                                        </p:tav>
                                      </p:tavLst>
                                    </p:anim>
                                    <p:anim calcmode="lin" valueType="num">
                                      <p:cBhvr>
                                        <p:cTn id="30" dur="500" fill="hold"/>
                                        <p:tgtEl>
                                          <p:spTgt spid="333827">
                                            <p:txEl>
                                              <p:pRg st="8" end="8"/>
                                            </p:txEl>
                                          </p:spTgt>
                                        </p:tgtEl>
                                        <p:attrNameLst>
                                          <p:attrName>ppt_h</p:attrName>
                                        </p:attrNameLst>
                                      </p:cBhvr>
                                      <p:tavLst>
                                        <p:tav tm="0">
                                          <p:val>
                                            <p:fltVal val="0"/>
                                          </p:val>
                                        </p:tav>
                                        <p:tav tm="100000">
                                          <p:val>
                                            <p:strVal val="#ppt_h"/>
                                          </p:val>
                                        </p:tav>
                                      </p:tavLst>
                                    </p:anim>
                                    <p:animEffect transition="in" filter="fade">
                                      <p:cBhvr>
                                        <p:cTn id="31" dur="500"/>
                                        <p:tgtEl>
                                          <p:spTgt spid="3338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Fonctionnalité d’un ADL</a:t>
            </a:r>
            <a:endParaRPr lang="en-US" sz="2000" b="1" dirty="0">
              <a:solidFill>
                <a:srgbClr val="F9FBC9"/>
              </a:solidFill>
              <a:latin typeface="Engravers MT" pitchFamily="18" charset="0"/>
            </a:endParaRPr>
          </a:p>
        </p:txBody>
      </p:sp>
      <p:sp>
        <p:nvSpPr>
          <p:cNvPr id="334851" name="Rectangle 3"/>
          <p:cNvSpPr>
            <a:spLocks noChangeArrowheads="1"/>
          </p:cNvSpPr>
          <p:nvPr/>
        </p:nvSpPr>
        <p:spPr bwMode="auto">
          <a:xfrm>
            <a:off x="114300" y="1211431"/>
            <a:ext cx="8701088" cy="3477875"/>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D40000"/>
                </a:solidFill>
                <a:latin typeface="Times New Roman" pitchFamily="18" charset="0"/>
                <a:cs typeface="Times New Roman" pitchFamily="18" charset="0"/>
              </a:rPr>
              <a:t>- Définir les contraintes architecturales :</a:t>
            </a:r>
          </a:p>
          <a:p>
            <a:pPr algn="just">
              <a:lnSpc>
                <a:spcPct val="100000"/>
              </a:lnSpc>
              <a:spcBef>
                <a:spcPct val="0"/>
              </a:spcBef>
            </a:pPr>
            <a:r>
              <a:rPr lang="fr-FR" b="1" dirty="0">
                <a:solidFill>
                  <a:srgbClr val="000099"/>
                </a:solidFill>
                <a:latin typeface="Times New Roman" pitchFamily="18" charset="0"/>
                <a:cs typeface="Times New Roman" pitchFamily="18" charset="0"/>
              </a:rPr>
              <a:t>Bien que les composants et les connecteurs soient des constructeurs généralement acceptés dans les architectures logicielles, un consensus est récemment né sur l'expression de leurs définitions et de leurs contraintes.</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Dans les ADL, les contraintes sont généralement modélisées sous la forme de prédicat sur une entité d'intérêt (par ex. </a:t>
            </a:r>
            <a:r>
              <a:rPr lang="fr-FR" b="1" i="1" dirty="0" err="1">
                <a:solidFill>
                  <a:srgbClr val="000099"/>
                </a:solidFill>
                <a:latin typeface="Times New Roman" pitchFamily="18" charset="0"/>
                <a:cs typeface="Times New Roman" pitchFamily="18" charset="0"/>
              </a:rPr>
              <a:t>EcrireEnAda</a:t>
            </a:r>
            <a:r>
              <a:rPr lang="fr-FR" b="1" dirty="0">
                <a:solidFill>
                  <a:srgbClr val="000099"/>
                </a:solidFill>
                <a:latin typeface="Times New Roman" pitchFamily="18" charset="0"/>
                <a:cs typeface="Times New Roman" pitchFamily="18" charset="0"/>
              </a:rPr>
              <a:t>(</a:t>
            </a:r>
            <a:r>
              <a:rPr lang="fr-FR" b="1" i="1" dirty="0" err="1">
                <a:solidFill>
                  <a:srgbClr val="000099"/>
                </a:solidFill>
                <a:latin typeface="Times New Roman" pitchFamily="18" charset="0"/>
                <a:cs typeface="Times New Roman" pitchFamily="18" charset="0"/>
              </a:rPr>
              <a:t>ceServeur</a:t>
            </a:r>
            <a:r>
              <a:rPr lang="fr-FR" b="1" dirty="0">
                <a:solidFill>
                  <a:srgbClr val="000099"/>
                </a:solidFill>
                <a:latin typeface="Times New Roman" pitchFamily="18" charset="0"/>
                <a:cs typeface="Times New Roman" pitchFamily="18" charset="0"/>
              </a:rPr>
              <a:t>) qui exprime une contrainte possible sur le composant </a:t>
            </a:r>
            <a:r>
              <a:rPr lang="fr-FR" b="1" i="1" dirty="0" err="1">
                <a:solidFill>
                  <a:srgbClr val="000099"/>
                </a:solidFill>
                <a:latin typeface="Times New Roman" pitchFamily="18" charset="0"/>
                <a:cs typeface="Times New Roman" pitchFamily="18" charset="0"/>
              </a:rPr>
              <a:t>ceServeur</a:t>
            </a:r>
            <a:r>
              <a:rPr lang="fr-FR" b="1" dirty="0">
                <a:solidFill>
                  <a:srgbClr val="000099"/>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34851">
                                            <p:txEl>
                                              <p:pRg st="0" end="0"/>
                                            </p:txEl>
                                          </p:spTgt>
                                        </p:tgtEl>
                                        <p:attrNameLst>
                                          <p:attrName>style.visibility</p:attrName>
                                        </p:attrNameLst>
                                      </p:cBhvr>
                                      <p:to>
                                        <p:strVal val="visible"/>
                                      </p:to>
                                    </p:set>
                                    <p:anim calcmode="lin" valueType="num">
                                      <p:cBhvr>
                                        <p:cTn id="7" dur="500" fill="hold"/>
                                        <p:tgtEl>
                                          <p:spTgt spid="3348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3485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3485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34851">
                                            <p:txEl>
                                              <p:pRg st="1" end="1"/>
                                            </p:txEl>
                                          </p:spTgt>
                                        </p:tgtEl>
                                        <p:attrNameLst>
                                          <p:attrName>style.visibility</p:attrName>
                                        </p:attrNameLst>
                                      </p:cBhvr>
                                      <p:to>
                                        <p:strVal val="visible"/>
                                      </p:to>
                                    </p:set>
                                    <p:anim calcmode="lin" valueType="num">
                                      <p:cBhvr>
                                        <p:cTn id="14" dur="500" fill="hold"/>
                                        <p:tgtEl>
                                          <p:spTgt spid="334851">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34851">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3485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34851">
                                            <p:txEl>
                                              <p:pRg st="3" end="3"/>
                                            </p:txEl>
                                          </p:spTgt>
                                        </p:tgtEl>
                                        <p:attrNameLst>
                                          <p:attrName>style.visibility</p:attrName>
                                        </p:attrNameLst>
                                      </p:cBhvr>
                                      <p:to>
                                        <p:strVal val="visible"/>
                                      </p:to>
                                    </p:set>
                                    <p:anim calcmode="lin" valueType="num">
                                      <p:cBhvr>
                                        <p:cTn id="21" dur="500" fill="hold"/>
                                        <p:tgtEl>
                                          <p:spTgt spid="334851">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34851">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348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5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ChangeArrowheads="1"/>
          </p:cNvSpPr>
          <p:nvPr/>
        </p:nvSpPr>
        <p:spPr bwMode="auto">
          <a:xfrm>
            <a:off x="2195513" y="-20667"/>
            <a:ext cx="6948487" cy="400110"/>
          </a:xfrm>
          <a:prstGeom prst="rect">
            <a:avLst/>
          </a:prstGeom>
          <a:noFill/>
          <a:ln w="9525" algn="ctr">
            <a:noFill/>
            <a:miter lim="800000"/>
            <a:headEnd/>
            <a:tailEnd/>
          </a:ln>
        </p:spPr>
        <p:txBody>
          <a:bodyPr anchor="ctr">
            <a:spAutoFit/>
          </a:bodyPr>
          <a:lstStyle/>
          <a:p>
            <a:pPr>
              <a:lnSpc>
                <a:spcPct val="100000"/>
              </a:lnSpc>
              <a:spcBef>
                <a:spcPct val="0"/>
              </a:spcBef>
            </a:pPr>
            <a:r>
              <a:rPr lang="fr-FR" sz="2000" b="1" dirty="0">
                <a:solidFill>
                  <a:srgbClr val="F9FBC9"/>
                </a:solidFill>
                <a:latin typeface="Engravers MT" pitchFamily="18" charset="0"/>
                <a:cs typeface="Times New Roman" pitchFamily="18" charset="0"/>
              </a:rPr>
              <a:t>Notion d’ADL</a:t>
            </a:r>
          </a:p>
        </p:txBody>
      </p:sp>
      <p:sp>
        <p:nvSpPr>
          <p:cNvPr id="272388" name="Rectangle 4"/>
          <p:cNvSpPr>
            <a:spLocks noChangeArrowheads="1"/>
          </p:cNvSpPr>
          <p:nvPr/>
        </p:nvSpPr>
        <p:spPr bwMode="auto">
          <a:xfrm>
            <a:off x="882650" y="1443038"/>
            <a:ext cx="7754938" cy="1552575"/>
          </a:xfrm>
          <a:prstGeom prst="rect">
            <a:avLst/>
          </a:prstGeom>
          <a:gradFill rotWithShape="1">
            <a:gsLst>
              <a:gs pos="0">
                <a:srgbClr val="CCEC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r>
              <a:rPr lang="fr-FR" sz="2400" b="1">
                <a:solidFill>
                  <a:srgbClr val="990000"/>
                </a:solidFill>
              </a:rPr>
              <a:t>Idée :</a:t>
            </a:r>
            <a:r>
              <a:rPr lang="fr-FR" sz="2400" b="1">
                <a:solidFill>
                  <a:schemeClr val="bg2"/>
                </a:solidFill>
              </a:rPr>
              <a:t> langage (possédant une syntaxe et une</a:t>
            </a:r>
          </a:p>
          <a:p>
            <a:pPr algn="just">
              <a:lnSpc>
                <a:spcPct val="100000"/>
              </a:lnSpc>
              <a:spcBef>
                <a:spcPct val="0"/>
              </a:spcBef>
            </a:pPr>
            <a:r>
              <a:rPr lang="fr-FR" sz="2400" b="1">
                <a:solidFill>
                  <a:schemeClr val="bg2"/>
                </a:solidFill>
              </a:rPr>
              <a:t>sémantique) qui offre des abstractions et mécanismes adaptés à la modélisation de l'architecture logicielle d'un système</a:t>
            </a:r>
            <a:endParaRPr lang="en-US" sz="2400" b="1">
              <a:solidFill>
                <a:schemeClr val="bg2"/>
              </a:solidFill>
            </a:endParaRPr>
          </a:p>
        </p:txBody>
      </p:sp>
      <p:pic>
        <p:nvPicPr>
          <p:cNvPr id="272389" name="Picture 5" descr="AG00092_"/>
          <p:cNvPicPr>
            <a:picLocks noChangeAspect="1" noChangeArrowheads="1" noCrop="1"/>
          </p:cNvPicPr>
          <p:nvPr/>
        </p:nvPicPr>
        <p:blipFill>
          <a:blip r:embed="rId2" cstate="print"/>
          <a:srcRect/>
          <a:stretch>
            <a:fillRect/>
          </a:stretch>
        </p:blipFill>
        <p:spPr bwMode="auto">
          <a:xfrm>
            <a:off x="539750" y="1538288"/>
            <a:ext cx="342900" cy="333375"/>
          </a:xfrm>
          <a:prstGeom prst="rect">
            <a:avLst/>
          </a:prstGeom>
          <a:noFill/>
          <a:ln w="9525">
            <a:noFill/>
            <a:miter lim="800000"/>
            <a:headEnd/>
            <a:tailEnd/>
          </a:ln>
        </p:spPr>
      </p:pic>
      <p:sp>
        <p:nvSpPr>
          <p:cNvPr id="272390" name="Rectangle 6"/>
          <p:cNvSpPr>
            <a:spLocks noChangeArrowheads="1"/>
          </p:cNvSpPr>
          <p:nvPr/>
        </p:nvSpPr>
        <p:spPr bwMode="auto">
          <a:xfrm>
            <a:off x="901700" y="4332288"/>
            <a:ext cx="7740650" cy="1981200"/>
          </a:xfrm>
          <a:prstGeom prst="rect">
            <a:avLst/>
          </a:prstGeom>
          <a:gradFill rotWithShape="1">
            <a:gsLst>
              <a:gs pos="0">
                <a:srgbClr val="CCEC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buFont typeface="Wingdings" pitchFamily="2" charset="2"/>
              <a:buNone/>
            </a:pPr>
            <a:r>
              <a:rPr lang="fr-FR" sz="2400" b="1">
                <a:solidFill>
                  <a:srgbClr val="990000"/>
                </a:solidFill>
              </a:rPr>
              <a:t>Objectifs :</a:t>
            </a:r>
          </a:p>
          <a:p>
            <a:pPr lvl="1" algn="just">
              <a:lnSpc>
                <a:spcPct val="100000"/>
              </a:lnSpc>
              <a:spcBef>
                <a:spcPct val="0"/>
              </a:spcBef>
              <a:buFont typeface="Wingdings" pitchFamily="2" charset="2"/>
              <a:buChar char="µ"/>
            </a:pPr>
            <a:r>
              <a:rPr lang="fr-FR" sz="2000" b="1">
                <a:solidFill>
                  <a:schemeClr val="bg2"/>
                </a:solidFill>
              </a:rPr>
              <a:t> lisible, analysable, manipulable, implémentable</a:t>
            </a:r>
          </a:p>
          <a:p>
            <a:pPr lvl="1" algn="just">
              <a:lnSpc>
                <a:spcPct val="100000"/>
              </a:lnSpc>
              <a:spcBef>
                <a:spcPct val="0"/>
              </a:spcBef>
              <a:buFont typeface="Wingdings" pitchFamily="2" charset="2"/>
              <a:buChar char="µ"/>
            </a:pPr>
            <a:r>
              <a:rPr lang="fr-FR" sz="2000" b="1">
                <a:solidFill>
                  <a:schemeClr val="bg2"/>
                </a:solidFill>
              </a:rPr>
              <a:t> modélisation de la structure et du comportement</a:t>
            </a:r>
          </a:p>
          <a:p>
            <a:pPr lvl="1" algn="just">
              <a:lnSpc>
                <a:spcPct val="100000"/>
              </a:lnSpc>
              <a:spcBef>
                <a:spcPct val="0"/>
              </a:spcBef>
              <a:buFont typeface="Wingdings" pitchFamily="2" charset="2"/>
              <a:buChar char="µ"/>
            </a:pPr>
            <a:r>
              <a:rPr lang="fr-FR" sz="2000" b="1">
                <a:solidFill>
                  <a:schemeClr val="bg2"/>
                </a:solidFill>
              </a:rPr>
              <a:t> adapté aux projets de grande taille (abstraction)</a:t>
            </a:r>
          </a:p>
          <a:p>
            <a:pPr lvl="1" algn="just">
              <a:lnSpc>
                <a:spcPct val="100000"/>
              </a:lnSpc>
              <a:spcBef>
                <a:spcPct val="0"/>
              </a:spcBef>
              <a:buFont typeface="Wingdings" pitchFamily="2" charset="2"/>
              <a:buChar char="µ"/>
            </a:pPr>
            <a:r>
              <a:rPr lang="fr-FR" sz="2000" b="1">
                <a:solidFill>
                  <a:schemeClr val="bg2"/>
                </a:solidFill>
              </a:rPr>
              <a:t> permettre la réutilisation des composants, des     </a:t>
            </a:r>
          </a:p>
          <a:p>
            <a:pPr algn="just">
              <a:lnSpc>
                <a:spcPct val="100000"/>
              </a:lnSpc>
              <a:spcBef>
                <a:spcPct val="0"/>
              </a:spcBef>
              <a:buFont typeface="Wingdings" pitchFamily="2" charset="2"/>
              <a:buNone/>
            </a:pPr>
            <a:r>
              <a:rPr lang="fr-FR" sz="2000" b="1">
                <a:solidFill>
                  <a:schemeClr val="bg2"/>
                </a:solidFill>
              </a:rPr>
              <a:t>          architectures, etc.</a:t>
            </a:r>
            <a:endParaRPr lang="en-US" sz="2000" b="1">
              <a:solidFill>
                <a:schemeClr val="bg2"/>
              </a:solidFill>
            </a:endParaRPr>
          </a:p>
        </p:txBody>
      </p:sp>
      <p:sp>
        <p:nvSpPr>
          <p:cNvPr id="272391" name="Rectangle 7"/>
          <p:cNvSpPr>
            <a:spLocks noChangeArrowheads="1"/>
          </p:cNvSpPr>
          <p:nvPr/>
        </p:nvSpPr>
        <p:spPr bwMode="auto">
          <a:xfrm>
            <a:off x="895350" y="3144838"/>
            <a:ext cx="7740650" cy="822325"/>
          </a:xfrm>
          <a:prstGeom prst="rect">
            <a:avLst/>
          </a:prstGeom>
          <a:gradFill rotWithShape="1">
            <a:gsLst>
              <a:gs pos="0">
                <a:srgbClr val="CCEC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buFont typeface="Wingdings" pitchFamily="2" charset="2"/>
              <a:buNone/>
            </a:pPr>
            <a:r>
              <a:rPr lang="fr-FR" sz="2400" b="1">
                <a:solidFill>
                  <a:schemeClr val="bg2"/>
                </a:solidFill>
              </a:rPr>
              <a:t>Nom : </a:t>
            </a:r>
            <a:r>
              <a:rPr lang="fr-FR" sz="2400" b="1">
                <a:solidFill>
                  <a:srgbClr val="D40000"/>
                </a:solidFill>
              </a:rPr>
              <a:t>ADL</a:t>
            </a:r>
            <a:r>
              <a:rPr lang="fr-FR" sz="2400" b="1">
                <a:solidFill>
                  <a:schemeClr val="bg2"/>
                </a:solidFill>
              </a:rPr>
              <a:t> pour « Architecture Description Language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272386"/>
                                        </p:tgtEl>
                                        <p:attrNameLst>
                                          <p:attrName>style.visibility</p:attrName>
                                        </p:attrNameLst>
                                      </p:cBhvr>
                                      <p:to>
                                        <p:strVal val="visible"/>
                                      </p:to>
                                    </p:set>
                                    <p:anim calcmode="lin" valueType="num">
                                      <p:cBhvr>
                                        <p:cTn id="7" dur="1000" fill="hold"/>
                                        <p:tgtEl>
                                          <p:spTgt spid="272386"/>
                                        </p:tgtEl>
                                        <p:attrNameLst>
                                          <p:attrName>ppt_w</p:attrName>
                                        </p:attrNameLst>
                                      </p:cBhvr>
                                      <p:tavLst>
                                        <p:tav tm="0">
                                          <p:val>
                                            <p:fltVal val="0"/>
                                          </p:val>
                                        </p:tav>
                                        <p:tav tm="100000">
                                          <p:val>
                                            <p:strVal val="#ppt_w"/>
                                          </p:val>
                                        </p:tav>
                                      </p:tavLst>
                                    </p:anim>
                                    <p:anim calcmode="lin" valueType="num">
                                      <p:cBhvr>
                                        <p:cTn id="8" dur="1000" fill="hold"/>
                                        <p:tgtEl>
                                          <p:spTgt spid="272386"/>
                                        </p:tgtEl>
                                        <p:attrNameLst>
                                          <p:attrName>ppt_h</p:attrName>
                                        </p:attrNameLst>
                                      </p:cBhvr>
                                      <p:tavLst>
                                        <p:tav tm="0">
                                          <p:val>
                                            <p:fltVal val="0"/>
                                          </p:val>
                                        </p:tav>
                                        <p:tav tm="100000">
                                          <p:val>
                                            <p:strVal val="#ppt_h"/>
                                          </p:val>
                                        </p:tav>
                                      </p:tavLst>
                                    </p:anim>
                                    <p:anim calcmode="lin" valueType="num">
                                      <p:cBhvr>
                                        <p:cTn id="9" dur="1000" fill="hold"/>
                                        <p:tgtEl>
                                          <p:spTgt spid="27238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7238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272389"/>
                                        </p:tgtEl>
                                        <p:attrNameLst>
                                          <p:attrName>style.visibility</p:attrName>
                                        </p:attrNameLst>
                                      </p:cBhvr>
                                      <p:to>
                                        <p:strVal val="visible"/>
                                      </p:to>
                                    </p:set>
                                    <p:anim calcmode="lin" valueType="num">
                                      <p:cBhvr additive="base">
                                        <p:cTn id="15" dur="500" fill="hold"/>
                                        <p:tgtEl>
                                          <p:spTgt spid="272389"/>
                                        </p:tgtEl>
                                        <p:attrNameLst>
                                          <p:attrName>ppt_x</p:attrName>
                                        </p:attrNameLst>
                                      </p:cBhvr>
                                      <p:tavLst>
                                        <p:tav tm="0">
                                          <p:val>
                                            <p:strVal val="0-#ppt_w/2"/>
                                          </p:val>
                                        </p:tav>
                                        <p:tav tm="100000">
                                          <p:val>
                                            <p:strVal val="#ppt_x"/>
                                          </p:val>
                                        </p:tav>
                                      </p:tavLst>
                                    </p:anim>
                                    <p:anim calcmode="lin" valueType="num">
                                      <p:cBhvr additive="base">
                                        <p:cTn id="16" dur="500" fill="hold"/>
                                        <p:tgtEl>
                                          <p:spTgt spid="272389"/>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3" presetClass="entr" presetSubtype="10" fill="hold" grpId="0" nodeType="afterEffect">
                                  <p:stCondLst>
                                    <p:cond delay="0"/>
                                  </p:stCondLst>
                                  <p:childTnLst>
                                    <p:set>
                                      <p:cBhvr>
                                        <p:cTn id="19" dur="1" fill="hold">
                                          <p:stCondLst>
                                            <p:cond delay="0"/>
                                          </p:stCondLst>
                                        </p:cTn>
                                        <p:tgtEl>
                                          <p:spTgt spid="272388"/>
                                        </p:tgtEl>
                                        <p:attrNameLst>
                                          <p:attrName>style.visibility</p:attrName>
                                        </p:attrNameLst>
                                      </p:cBhvr>
                                      <p:to>
                                        <p:strVal val="visible"/>
                                      </p:to>
                                    </p:set>
                                    <p:animEffect transition="in" filter="blinds(horizontal)">
                                      <p:cBhvr>
                                        <p:cTn id="20" dur="500"/>
                                        <p:tgtEl>
                                          <p:spTgt spid="272388"/>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nodeType="clickEffect">
                                  <p:stCondLst>
                                    <p:cond delay="0"/>
                                  </p:stCondLst>
                                  <p:childTnLst>
                                    <p:animMotion origin="layout" path="M -8.33333E-7 -7.40741E-7 L -8.33333E-7 0.25486 " pathEditMode="fixed" rAng="0" ptsTypes="AA">
                                      <p:cBhvr>
                                        <p:cTn id="24" dur="2000" fill="hold"/>
                                        <p:tgtEl>
                                          <p:spTgt spid="272389"/>
                                        </p:tgtEl>
                                        <p:attrNameLst>
                                          <p:attrName>ppt_x</p:attrName>
                                          <p:attrName>ppt_y</p:attrName>
                                        </p:attrNameLst>
                                      </p:cBhvr>
                                      <p:rCtr x="0" y="127"/>
                                    </p:animMotion>
                                  </p:childTnLst>
                                </p:cTn>
                              </p:par>
                            </p:childTnLst>
                          </p:cTn>
                        </p:par>
                        <p:par>
                          <p:cTn id="25" fill="hold">
                            <p:stCondLst>
                              <p:cond delay="2000"/>
                            </p:stCondLst>
                            <p:childTnLst>
                              <p:par>
                                <p:cTn id="26" presetID="3" presetClass="entr" presetSubtype="10" fill="hold" grpId="0" nodeType="afterEffect">
                                  <p:stCondLst>
                                    <p:cond delay="0"/>
                                  </p:stCondLst>
                                  <p:childTnLst>
                                    <p:set>
                                      <p:cBhvr>
                                        <p:cTn id="27" dur="1" fill="hold">
                                          <p:stCondLst>
                                            <p:cond delay="0"/>
                                          </p:stCondLst>
                                        </p:cTn>
                                        <p:tgtEl>
                                          <p:spTgt spid="272391"/>
                                        </p:tgtEl>
                                        <p:attrNameLst>
                                          <p:attrName>style.visibility</p:attrName>
                                        </p:attrNameLst>
                                      </p:cBhvr>
                                      <p:to>
                                        <p:strVal val="visible"/>
                                      </p:to>
                                    </p:set>
                                    <p:animEffect transition="in" filter="blinds(horizontal)">
                                      <p:cBhvr>
                                        <p:cTn id="28" dur="500"/>
                                        <p:tgtEl>
                                          <p:spTgt spid="272391"/>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nodeType="clickEffect">
                                  <p:stCondLst>
                                    <p:cond delay="0"/>
                                  </p:stCondLst>
                                  <p:childTnLst>
                                    <p:animMotion origin="layout" path="M 2.22222E-6 0.25486 L 0.00139 0.43148 " pathEditMode="relative" rAng="0" ptsTypes="AA">
                                      <p:cBhvr>
                                        <p:cTn id="32" dur="2000" fill="hold"/>
                                        <p:tgtEl>
                                          <p:spTgt spid="272389"/>
                                        </p:tgtEl>
                                        <p:attrNameLst>
                                          <p:attrName>ppt_x</p:attrName>
                                          <p:attrName>ppt_y</p:attrName>
                                        </p:attrNameLst>
                                      </p:cBhvr>
                                      <p:rCtr x="1" y="88"/>
                                    </p:animMotion>
                                  </p:childTnLst>
                                </p:cTn>
                              </p:par>
                            </p:childTnLst>
                          </p:cTn>
                        </p:par>
                        <p:par>
                          <p:cTn id="33" fill="hold">
                            <p:stCondLst>
                              <p:cond delay="2000"/>
                            </p:stCondLst>
                            <p:childTnLst>
                              <p:par>
                                <p:cTn id="34" presetID="3" presetClass="entr" presetSubtype="10" fill="hold" grpId="0" nodeType="afterEffect">
                                  <p:stCondLst>
                                    <p:cond delay="0"/>
                                  </p:stCondLst>
                                  <p:childTnLst>
                                    <p:set>
                                      <p:cBhvr>
                                        <p:cTn id="35" dur="1" fill="hold">
                                          <p:stCondLst>
                                            <p:cond delay="0"/>
                                          </p:stCondLst>
                                        </p:cTn>
                                        <p:tgtEl>
                                          <p:spTgt spid="272390"/>
                                        </p:tgtEl>
                                        <p:attrNameLst>
                                          <p:attrName>style.visibility</p:attrName>
                                        </p:attrNameLst>
                                      </p:cBhvr>
                                      <p:to>
                                        <p:strVal val="visible"/>
                                      </p:to>
                                    </p:set>
                                    <p:animEffect transition="in" filter="blinds(horizontal)">
                                      <p:cBhvr>
                                        <p:cTn id="36" dur="500"/>
                                        <p:tgtEl>
                                          <p:spTgt spid="272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8" grpId="0" animBg="1"/>
      <p:bldP spid="272390" grpId="0" animBg="1"/>
      <p:bldP spid="272391"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Fonctionnalité d’un ADL</a:t>
            </a:r>
            <a:endParaRPr lang="en-US" sz="2000" b="1" dirty="0">
              <a:solidFill>
                <a:srgbClr val="F9FBC9"/>
              </a:solidFill>
              <a:latin typeface="Engravers MT" pitchFamily="18" charset="0"/>
            </a:endParaRPr>
          </a:p>
        </p:txBody>
      </p:sp>
      <p:sp>
        <p:nvSpPr>
          <p:cNvPr id="335875" name="Rectangle 3"/>
          <p:cNvSpPr>
            <a:spLocks noChangeArrowheads="1"/>
          </p:cNvSpPr>
          <p:nvPr/>
        </p:nvSpPr>
        <p:spPr bwMode="auto">
          <a:xfrm>
            <a:off x="0" y="1003300"/>
            <a:ext cx="8701088" cy="4781550"/>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a:solidFill>
                  <a:srgbClr val="D40000"/>
                </a:solidFill>
                <a:latin typeface="Times New Roman" pitchFamily="18" charset="0"/>
                <a:cs typeface="Times New Roman" pitchFamily="18" charset="0"/>
              </a:rPr>
              <a:t>- Indépendance par rapport à l'implémentation :</a:t>
            </a:r>
          </a:p>
          <a:p>
            <a:pPr algn="just">
              <a:lnSpc>
                <a:spcPct val="100000"/>
              </a:lnSpc>
              <a:spcBef>
                <a:spcPct val="0"/>
              </a:spcBef>
            </a:pPr>
            <a:r>
              <a:rPr lang="fr-FR" b="1">
                <a:solidFill>
                  <a:srgbClr val="000099"/>
                </a:solidFill>
                <a:latin typeface="Times New Roman" pitchFamily="18" charset="0"/>
                <a:cs typeface="Times New Roman" pitchFamily="18" charset="0"/>
              </a:rPr>
              <a:t>De nombreux ADL possèdent un modèle d'exécution implicite. Il est pourtant important de conserver une liberté de choix d'implémentation et de pouvoir retarder ce choix au maximum dans le cycle de vie d'un produit. Les ADL doivent donc s'appuyer sur un modèle d'exécution plus abstrait et plus générique qui permettrait une plus grande indépendance vis-à-vis de la plateforme d'exécution.</a:t>
            </a:r>
          </a:p>
          <a:p>
            <a:pPr algn="just">
              <a:lnSpc>
                <a:spcPct val="100000"/>
              </a:lnSpc>
              <a:spcBef>
                <a:spcPct val="0"/>
              </a:spcBef>
            </a:pPr>
            <a:endParaRPr lang="fr-FR" b="1">
              <a:solidFill>
                <a:srgbClr val="000099"/>
              </a:solidFill>
              <a:latin typeface="Times New Roman" pitchFamily="18" charset="0"/>
              <a:cs typeface="Times New Roman" pitchFamily="18" charset="0"/>
            </a:endParaRPr>
          </a:p>
          <a:p>
            <a:pPr algn="just">
              <a:lnSpc>
                <a:spcPct val="100000"/>
              </a:lnSpc>
              <a:spcBef>
                <a:spcPct val="0"/>
              </a:spcBef>
            </a:pPr>
            <a:r>
              <a:rPr lang="fr-FR" b="1">
                <a:solidFill>
                  <a:srgbClr val="D40000"/>
                </a:solidFill>
                <a:latin typeface="Times New Roman" pitchFamily="18" charset="0"/>
                <a:cs typeface="Times New Roman" pitchFamily="18" charset="0"/>
              </a:rPr>
              <a:t>- Quantifier :</a:t>
            </a:r>
          </a:p>
          <a:p>
            <a:pPr algn="just">
              <a:lnSpc>
                <a:spcPct val="100000"/>
              </a:lnSpc>
              <a:spcBef>
                <a:spcPct val="0"/>
              </a:spcBef>
            </a:pPr>
            <a:r>
              <a:rPr lang="fr-FR" b="1">
                <a:solidFill>
                  <a:srgbClr val="000099"/>
                </a:solidFill>
                <a:latin typeface="Times New Roman" pitchFamily="18" charset="0"/>
                <a:cs typeface="Times New Roman" pitchFamily="18" charset="0"/>
              </a:rPr>
              <a:t>Les quantifications de la logique de premier ordre ainsi que les autres types de quantification (comme la décision) augmentent l'expressivité d'un langage et sont utile dans de nombreux cas. Ces pourquoi certains ADL reprennent ces notions de quantification dans leur syntaxe et leur sémantique.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35875">
                                            <p:txEl>
                                              <p:pRg st="0" end="0"/>
                                            </p:txEl>
                                          </p:spTgt>
                                        </p:tgtEl>
                                        <p:attrNameLst>
                                          <p:attrName>style.visibility</p:attrName>
                                        </p:attrNameLst>
                                      </p:cBhvr>
                                      <p:to>
                                        <p:strVal val="visible"/>
                                      </p:to>
                                    </p:set>
                                    <p:anim calcmode="lin" valueType="num">
                                      <p:cBhvr>
                                        <p:cTn id="7" dur="500" fill="hold"/>
                                        <p:tgtEl>
                                          <p:spTgt spid="33587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3587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3587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35875">
                                            <p:txEl>
                                              <p:pRg st="1" end="1"/>
                                            </p:txEl>
                                          </p:spTgt>
                                        </p:tgtEl>
                                        <p:attrNameLst>
                                          <p:attrName>style.visibility</p:attrName>
                                        </p:attrNameLst>
                                      </p:cBhvr>
                                      <p:to>
                                        <p:strVal val="visible"/>
                                      </p:to>
                                    </p:set>
                                    <p:anim calcmode="lin" valueType="num">
                                      <p:cBhvr>
                                        <p:cTn id="14" dur="500" fill="hold"/>
                                        <p:tgtEl>
                                          <p:spTgt spid="33587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3587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3587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35875">
                                            <p:txEl>
                                              <p:pRg st="3" end="3"/>
                                            </p:txEl>
                                          </p:spTgt>
                                        </p:tgtEl>
                                        <p:attrNameLst>
                                          <p:attrName>style.visibility</p:attrName>
                                        </p:attrNameLst>
                                      </p:cBhvr>
                                      <p:to>
                                        <p:strVal val="visible"/>
                                      </p:to>
                                    </p:set>
                                    <p:anim calcmode="lin" valueType="num">
                                      <p:cBhvr>
                                        <p:cTn id="21" dur="500" fill="hold"/>
                                        <p:tgtEl>
                                          <p:spTgt spid="335875">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35875">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3587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35875">
                                            <p:txEl>
                                              <p:pRg st="4" end="4"/>
                                            </p:txEl>
                                          </p:spTgt>
                                        </p:tgtEl>
                                        <p:attrNameLst>
                                          <p:attrName>style.visibility</p:attrName>
                                        </p:attrNameLst>
                                      </p:cBhvr>
                                      <p:to>
                                        <p:strVal val="visible"/>
                                      </p:to>
                                    </p:set>
                                    <p:anim calcmode="lin" valueType="num">
                                      <p:cBhvr>
                                        <p:cTn id="28" dur="500" fill="hold"/>
                                        <p:tgtEl>
                                          <p:spTgt spid="335875">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35875">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358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87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Fonctionnalité d’un ADL</a:t>
            </a:r>
            <a:endParaRPr lang="en-US" sz="2000" b="1" dirty="0">
              <a:solidFill>
                <a:srgbClr val="F9FBC9"/>
              </a:solidFill>
              <a:latin typeface="Engravers MT" pitchFamily="18" charset="0"/>
            </a:endParaRPr>
          </a:p>
        </p:txBody>
      </p:sp>
      <p:sp>
        <p:nvSpPr>
          <p:cNvPr id="335875" name="Rectangle 3"/>
          <p:cNvSpPr>
            <a:spLocks noChangeArrowheads="1"/>
          </p:cNvSpPr>
          <p:nvPr/>
        </p:nvSpPr>
        <p:spPr bwMode="auto">
          <a:xfrm>
            <a:off x="0" y="1011614"/>
            <a:ext cx="8701088" cy="3139321"/>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D40000"/>
                </a:solidFill>
                <a:latin typeface="Times New Roman" pitchFamily="18" charset="0"/>
                <a:cs typeface="Times New Roman" pitchFamily="18" charset="0"/>
              </a:rPr>
              <a:t>- Créer des patrons d’architecture  :</a:t>
            </a: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De nombreux travaux actuels dans la conception logicielle et les architectures sont centrés sur l’articulation de patrons et de styles.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Pour permettre leurs supports, les ADL doivent être suffisamment modulaire afin de permettre l’expression d’entité individuelle.</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Les ADL courant le permette pour les composants mais pas pour les connecteurs et les contraintes.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35875">
                                            <p:txEl>
                                              <p:pRg st="0" end="0"/>
                                            </p:txEl>
                                          </p:spTgt>
                                        </p:tgtEl>
                                        <p:attrNameLst>
                                          <p:attrName>style.visibility</p:attrName>
                                        </p:attrNameLst>
                                      </p:cBhvr>
                                      <p:to>
                                        <p:strVal val="visible"/>
                                      </p:to>
                                    </p:set>
                                    <p:anim calcmode="lin" valueType="num">
                                      <p:cBhvr>
                                        <p:cTn id="7" dur="500" fill="hold"/>
                                        <p:tgtEl>
                                          <p:spTgt spid="33587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3587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3587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35875">
                                            <p:txEl>
                                              <p:pRg st="1" end="1"/>
                                            </p:txEl>
                                          </p:spTgt>
                                        </p:tgtEl>
                                        <p:attrNameLst>
                                          <p:attrName>style.visibility</p:attrName>
                                        </p:attrNameLst>
                                      </p:cBhvr>
                                      <p:to>
                                        <p:strVal val="visible"/>
                                      </p:to>
                                    </p:set>
                                    <p:anim calcmode="lin" valueType="num">
                                      <p:cBhvr>
                                        <p:cTn id="14" dur="500" fill="hold"/>
                                        <p:tgtEl>
                                          <p:spTgt spid="33587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3587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3587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35875">
                                            <p:txEl>
                                              <p:pRg st="3" end="3"/>
                                            </p:txEl>
                                          </p:spTgt>
                                        </p:tgtEl>
                                        <p:attrNameLst>
                                          <p:attrName>style.visibility</p:attrName>
                                        </p:attrNameLst>
                                      </p:cBhvr>
                                      <p:to>
                                        <p:strVal val="visible"/>
                                      </p:to>
                                    </p:set>
                                    <p:anim calcmode="lin" valueType="num">
                                      <p:cBhvr>
                                        <p:cTn id="21" dur="500" fill="hold"/>
                                        <p:tgtEl>
                                          <p:spTgt spid="335875">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35875">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3587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35875">
                                            <p:txEl>
                                              <p:pRg st="5" end="5"/>
                                            </p:txEl>
                                          </p:spTgt>
                                        </p:tgtEl>
                                        <p:attrNameLst>
                                          <p:attrName>style.visibility</p:attrName>
                                        </p:attrNameLst>
                                      </p:cBhvr>
                                      <p:to>
                                        <p:strVal val="visible"/>
                                      </p:to>
                                    </p:set>
                                    <p:anim calcmode="lin" valueType="num">
                                      <p:cBhvr>
                                        <p:cTn id="28" dur="500" fill="hold"/>
                                        <p:tgtEl>
                                          <p:spTgt spid="335875">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35875">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358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87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Familles des </a:t>
            </a:r>
            <a:r>
              <a:rPr lang="fr-FR" sz="2000" b="1" dirty="0" err="1">
                <a:solidFill>
                  <a:srgbClr val="F9FBC9"/>
                </a:solidFill>
                <a:latin typeface="Engravers MT" pitchFamily="18" charset="0"/>
              </a:rPr>
              <a:t>ADLs</a:t>
            </a:r>
            <a:endParaRPr lang="en-US" sz="2000" b="1" dirty="0">
              <a:solidFill>
                <a:srgbClr val="F9FBC9"/>
              </a:solidFill>
              <a:latin typeface="Engravers MT" pitchFamily="18" charset="0"/>
            </a:endParaRPr>
          </a:p>
        </p:txBody>
      </p:sp>
      <p:sp>
        <p:nvSpPr>
          <p:cNvPr id="329734" name="Rectangle 6"/>
          <p:cNvSpPr>
            <a:spLocks noChangeArrowheads="1"/>
          </p:cNvSpPr>
          <p:nvPr/>
        </p:nvSpPr>
        <p:spPr bwMode="auto">
          <a:xfrm>
            <a:off x="0" y="1486029"/>
            <a:ext cx="8701088" cy="4832092"/>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Les langages de description d’architecture sont des langages dits </a:t>
            </a:r>
            <a:r>
              <a:rPr lang="fr-FR" b="1" dirty="0">
                <a:solidFill>
                  <a:srgbClr val="990000"/>
                </a:solidFill>
                <a:latin typeface="Times New Roman" pitchFamily="18" charset="0"/>
                <a:cs typeface="Times New Roman" pitchFamily="18" charset="0"/>
              </a:rPr>
              <a:t>déclaratifs</a:t>
            </a:r>
            <a:r>
              <a:rPr lang="fr-FR" b="1" dirty="0">
                <a:solidFill>
                  <a:srgbClr val="000099"/>
                </a:solidFill>
                <a:latin typeface="Times New Roman" pitchFamily="18" charset="0"/>
                <a:cs typeface="Times New Roman" pitchFamily="18" charset="0"/>
              </a:rPr>
              <a:t>. Ils peuvent être classés en deux grandes familles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buFont typeface="Wingdings" pitchFamily="2" charset="2"/>
              <a:buChar char="Ø"/>
            </a:pPr>
            <a:r>
              <a:rPr lang="fr-FR" b="1" dirty="0">
                <a:solidFill>
                  <a:srgbClr val="000099"/>
                </a:solidFill>
                <a:latin typeface="Times New Roman" pitchFamily="18" charset="0"/>
                <a:cs typeface="Times New Roman" pitchFamily="18" charset="0"/>
              </a:rPr>
              <a:t> La première correspond aux langages qui privilégient la description des éléments de l’architecture et leur assemblage structurel,</a:t>
            </a:r>
          </a:p>
          <a:p>
            <a:pPr algn="just">
              <a:lnSpc>
                <a:spcPct val="100000"/>
              </a:lnSpc>
              <a:spcBef>
                <a:spcPct val="0"/>
              </a:spcBef>
              <a:buFont typeface="Wingdings" pitchFamily="2" charset="2"/>
              <a:buChar char="Ø"/>
            </a:pPr>
            <a:endParaRPr lang="fr-FR" b="1" dirty="0">
              <a:solidFill>
                <a:srgbClr val="000099"/>
              </a:solidFill>
              <a:latin typeface="Times New Roman" pitchFamily="18" charset="0"/>
              <a:cs typeface="Times New Roman" pitchFamily="18" charset="0"/>
            </a:endParaRPr>
          </a:p>
          <a:p>
            <a:pPr algn="just">
              <a:lnSpc>
                <a:spcPct val="100000"/>
              </a:lnSpc>
              <a:spcBef>
                <a:spcPct val="0"/>
              </a:spcBef>
              <a:buFont typeface="Wingdings" pitchFamily="2" charset="2"/>
              <a:buChar char="Ø"/>
            </a:pPr>
            <a:r>
              <a:rPr lang="fr-FR" b="1" dirty="0">
                <a:solidFill>
                  <a:srgbClr val="000099"/>
                </a:solidFill>
                <a:latin typeface="Times New Roman" pitchFamily="18" charset="0"/>
                <a:cs typeface="Times New Roman" pitchFamily="18" charset="0"/>
              </a:rPr>
              <a:t> la seconde définit les langages qui se centrent sur la description de la configuration d’une architecture et sur la dynamique du système.</a:t>
            </a:r>
            <a:endParaRPr lang="ar-DZ" b="1" dirty="0">
              <a:solidFill>
                <a:srgbClr val="000099"/>
              </a:solidFill>
              <a:latin typeface="Times New Roman" pitchFamily="18" charset="0"/>
              <a:cs typeface="Times New Roman" pitchFamily="18" charset="0"/>
            </a:endParaRP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D40000"/>
                </a:solidFill>
                <a:latin typeface="Times New Roman" pitchFamily="18" charset="0"/>
                <a:cs typeface="Times New Roman" pitchFamily="18" charset="0"/>
              </a:rPr>
              <a:t>Première famille :</a:t>
            </a:r>
          </a:p>
          <a:p>
            <a:pPr algn="just">
              <a:lnSpc>
                <a:spcPct val="100000"/>
              </a:lnSpc>
              <a:spcBef>
                <a:spcPct val="0"/>
              </a:spcBef>
            </a:pPr>
            <a:r>
              <a:rPr lang="fr-FR" b="1" dirty="0">
                <a:solidFill>
                  <a:srgbClr val="000099"/>
                </a:solidFill>
                <a:latin typeface="Times New Roman" pitchFamily="18" charset="0"/>
                <a:cs typeface="Times New Roman" pitchFamily="18" charset="0"/>
              </a:rPr>
              <a:t>La première famille de langages correspond à une famille de langages qui est accompagnée d’outils de modélisation, d’analyseur syntaxique et de générateur de code.</a:t>
            </a:r>
            <a:endParaRPr lang="ar-DZ" b="1" dirty="0">
              <a:solidFill>
                <a:srgbClr val="00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29730"/>
                                        </p:tgtEl>
                                        <p:attrNameLst>
                                          <p:attrName>style.visibility</p:attrName>
                                        </p:attrNameLst>
                                      </p:cBhvr>
                                      <p:to>
                                        <p:strVal val="visible"/>
                                      </p:to>
                                    </p:set>
                                    <p:anim calcmode="lin" valueType="num">
                                      <p:cBhvr>
                                        <p:cTn id="7" dur="1000" fill="hold"/>
                                        <p:tgtEl>
                                          <p:spTgt spid="329730"/>
                                        </p:tgtEl>
                                        <p:attrNameLst>
                                          <p:attrName>ppt_w</p:attrName>
                                        </p:attrNameLst>
                                      </p:cBhvr>
                                      <p:tavLst>
                                        <p:tav tm="0">
                                          <p:val>
                                            <p:fltVal val="0"/>
                                          </p:val>
                                        </p:tav>
                                        <p:tav tm="100000">
                                          <p:val>
                                            <p:strVal val="#ppt_w"/>
                                          </p:val>
                                        </p:tav>
                                      </p:tavLst>
                                    </p:anim>
                                    <p:anim calcmode="lin" valueType="num">
                                      <p:cBhvr>
                                        <p:cTn id="8" dur="1000" fill="hold"/>
                                        <p:tgtEl>
                                          <p:spTgt spid="329730"/>
                                        </p:tgtEl>
                                        <p:attrNameLst>
                                          <p:attrName>ppt_h</p:attrName>
                                        </p:attrNameLst>
                                      </p:cBhvr>
                                      <p:tavLst>
                                        <p:tav tm="0">
                                          <p:val>
                                            <p:fltVal val="0"/>
                                          </p:val>
                                        </p:tav>
                                        <p:tav tm="100000">
                                          <p:val>
                                            <p:strVal val="#ppt_h"/>
                                          </p:val>
                                        </p:tav>
                                      </p:tavLst>
                                    </p:anim>
                                    <p:anim calcmode="lin" valueType="num">
                                      <p:cBhvr>
                                        <p:cTn id="9" dur="1000" fill="hold"/>
                                        <p:tgtEl>
                                          <p:spTgt spid="32973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2973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329734">
                                            <p:txEl>
                                              <p:pRg st="0" end="0"/>
                                            </p:txEl>
                                          </p:spTgt>
                                        </p:tgtEl>
                                        <p:attrNameLst>
                                          <p:attrName>style.visibility</p:attrName>
                                        </p:attrNameLst>
                                      </p:cBhvr>
                                      <p:to>
                                        <p:strVal val="visible"/>
                                      </p:to>
                                    </p:set>
                                    <p:anim calcmode="lin" valueType="num">
                                      <p:cBhvr>
                                        <p:cTn id="15" dur="500" fill="hold"/>
                                        <p:tgtEl>
                                          <p:spTgt spid="329734">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29734">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2973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29734">
                                            <p:txEl>
                                              <p:pRg st="2" end="2"/>
                                            </p:txEl>
                                          </p:spTgt>
                                        </p:tgtEl>
                                        <p:attrNameLst>
                                          <p:attrName>style.visibility</p:attrName>
                                        </p:attrNameLst>
                                      </p:cBhvr>
                                      <p:to>
                                        <p:strVal val="visible"/>
                                      </p:to>
                                    </p:set>
                                    <p:anim calcmode="lin" valueType="num">
                                      <p:cBhvr>
                                        <p:cTn id="22" dur="500" fill="hold"/>
                                        <p:tgtEl>
                                          <p:spTgt spid="329734">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29734">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29734">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29734">
                                            <p:txEl>
                                              <p:pRg st="4" end="4"/>
                                            </p:txEl>
                                          </p:spTgt>
                                        </p:tgtEl>
                                        <p:attrNameLst>
                                          <p:attrName>style.visibility</p:attrName>
                                        </p:attrNameLst>
                                      </p:cBhvr>
                                      <p:to>
                                        <p:strVal val="visible"/>
                                      </p:to>
                                    </p:set>
                                    <p:anim calcmode="lin" valueType="num">
                                      <p:cBhvr>
                                        <p:cTn id="29" dur="500" fill="hold"/>
                                        <p:tgtEl>
                                          <p:spTgt spid="329734">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29734">
                                            <p:txEl>
                                              <p:pRg st="4" end="4"/>
                                            </p:txEl>
                                          </p:spTgt>
                                        </p:tgtEl>
                                        <p:attrNameLst>
                                          <p:attrName>ppt_h</p:attrName>
                                        </p:attrNameLst>
                                      </p:cBhvr>
                                      <p:tavLst>
                                        <p:tav tm="0">
                                          <p:val>
                                            <p:fltVal val="0"/>
                                          </p:val>
                                        </p:tav>
                                        <p:tav tm="100000">
                                          <p:val>
                                            <p:strVal val="#ppt_h"/>
                                          </p:val>
                                        </p:tav>
                                      </p:tavLst>
                                    </p:anim>
                                    <p:animEffect transition="in" filter="fade">
                                      <p:cBhvr>
                                        <p:cTn id="31" dur="500"/>
                                        <p:tgtEl>
                                          <p:spTgt spid="329734">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329734">
                                            <p:txEl>
                                              <p:pRg st="7" end="7"/>
                                            </p:txEl>
                                          </p:spTgt>
                                        </p:tgtEl>
                                        <p:attrNameLst>
                                          <p:attrName>style.visibility</p:attrName>
                                        </p:attrNameLst>
                                      </p:cBhvr>
                                      <p:to>
                                        <p:strVal val="visible"/>
                                      </p:to>
                                    </p:set>
                                    <p:anim calcmode="lin" valueType="num">
                                      <p:cBhvr>
                                        <p:cTn id="36" dur="500" fill="hold"/>
                                        <p:tgtEl>
                                          <p:spTgt spid="329734">
                                            <p:txEl>
                                              <p:pRg st="7" end="7"/>
                                            </p:txEl>
                                          </p:spTgt>
                                        </p:tgtEl>
                                        <p:attrNameLst>
                                          <p:attrName>ppt_w</p:attrName>
                                        </p:attrNameLst>
                                      </p:cBhvr>
                                      <p:tavLst>
                                        <p:tav tm="0">
                                          <p:val>
                                            <p:fltVal val="0"/>
                                          </p:val>
                                        </p:tav>
                                        <p:tav tm="100000">
                                          <p:val>
                                            <p:strVal val="#ppt_w"/>
                                          </p:val>
                                        </p:tav>
                                      </p:tavLst>
                                    </p:anim>
                                    <p:anim calcmode="lin" valueType="num">
                                      <p:cBhvr>
                                        <p:cTn id="37" dur="500" fill="hold"/>
                                        <p:tgtEl>
                                          <p:spTgt spid="329734">
                                            <p:txEl>
                                              <p:pRg st="7" end="7"/>
                                            </p:txEl>
                                          </p:spTgt>
                                        </p:tgtEl>
                                        <p:attrNameLst>
                                          <p:attrName>ppt_h</p:attrName>
                                        </p:attrNameLst>
                                      </p:cBhvr>
                                      <p:tavLst>
                                        <p:tav tm="0">
                                          <p:val>
                                            <p:fltVal val="0"/>
                                          </p:val>
                                        </p:tav>
                                        <p:tav tm="100000">
                                          <p:val>
                                            <p:strVal val="#ppt_h"/>
                                          </p:val>
                                        </p:tav>
                                      </p:tavLst>
                                    </p:anim>
                                    <p:animEffect transition="in" filter="fade">
                                      <p:cBhvr>
                                        <p:cTn id="38" dur="500"/>
                                        <p:tgtEl>
                                          <p:spTgt spid="329734">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329734">
                                            <p:txEl>
                                              <p:pRg st="8" end="8"/>
                                            </p:txEl>
                                          </p:spTgt>
                                        </p:tgtEl>
                                        <p:attrNameLst>
                                          <p:attrName>style.visibility</p:attrName>
                                        </p:attrNameLst>
                                      </p:cBhvr>
                                      <p:to>
                                        <p:strVal val="visible"/>
                                      </p:to>
                                    </p:set>
                                    <p:anim calcmode="lin" valueType="num">
                                      <p:cBhvr>
                                        <p:cTn id="43" dur="500" fill="hold"/>
                                        <p:tgtEl>
                                          <p:spTgt spid="329734">
                                            <p:txEl>
                                              <p:pRg st="8" end="8"/>
                                            </p:txEl>
                                          </p:spTgt>
                                        </p:tgtEl>
                                        <p:attrNameLst>
                                          <p:attrName>ppt_w</p:attrName>
                                        </p:attrNameLst>
                                      </p:cBhvr>
                                      <p:tavLst>
                                        <p:tav tm="0">
                                          <p:val>
                                            <p:fltVal val="0"/>
                                          </p:val>
                                        </p:tav>
                                        <p:tav tm="100000">
                                          <p:val>
                                            <p:strVal val="#ppt_w"/>
                                          </p:val>
                                        </p:tav>
                                      </p:tavLst>
                                    </p:anim>
                                    <p:anim calcmode="lin" valueType="num">
                                      <p:cBhvr>
                                        <p:cTn id="44" dur="500" fill="hold"/>
                                        <p:tgtEl>
                                          <p:spTgt spid="329734">
                                            <p:txEl>
                                              <p:pRg st="8" end="8"/>
                                            </p:txEl>
                                          </p:spTgt>
                                        </p:tgtEl>
                                        <p:attrNameLst>
                                          <p:attrName>ppt_h</p:attrName>
                                        </p:attrNameLst>
                                      </p:cBhvr>
                                      <p:tavLst>
                                        <p:tav tm="0">
                                          <p:val>
                                            <p:fltVal val="0"/>
                                          </p:val>
                                        </p:tav>
                                        <p:tav tm="100000">
                                          <p:val>
                                            <p:strVal val="#ppt_h"/>
                                          </p:val>
                                        </p:tav>
                                      </p:tavLst>
                                    </p:anim>
                                    <p:animEffect transition="in" filter="fade">
                                      <p:cBhvr>
                                        <p:cTn id="45" dur="500"/>
                                        <p:tgtEl>
                                          <p:spTgt spid="32973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0" grpId="0"/>
      <p:bldP spid="329734"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6" name="Rectangle 4"/>
          <p:cNvSpPr>
            <a:spLocks noChangeArrowheads="1"/>
          </p:cNvSpPr>
          <p:nvPr/>
        </p:nvSpPr>
        <p:spPr bwMode="auto">
          <a:xfrm>
            <a:off x="0" y="1337638"/>
            <a:ext cx="8701088" cy="3477875"/>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990000"/>
                </a:solidFill>
                <a:latin typeface="Times New Roman" pitchFamily="18" charset="0"/>
                <a:cs typeface="Times New Roman" pitchFamily="18" charset="0"/>
              </a:rPr>
              <a:t>Deuxième famille :</a:t>
            </a:r>
          </a:p>
          <a:p>
            <a:pPr algn="just">
              <a:lnSpc>
                <a:spcPct val="100000"/>
              </a:lnSpc>
              <a:spcBef>
                <a:spcPct val="0"/>
              </a:spcBef>
            </a:pPr>
            <a:r>
              <a:rPr lang="fr-FR" b="1" dirty="0">
                <a:solidFill>
                  <a:srgbClr val="000099"/>
                </a:solidFill>
                <a:latin typeface="Times New Roman" pitchFamily="18" charset="0"/>
                <a:cs typeface="Times New Roman" pitchFamily="18" charset="0"/>
              </a:rPr>
              <a:t>La deuxième famille de langages regroupe des langages accompagnés d’outils de modélisation et de génération de code mais aussi d’une </a:t>
            </a:r>
            <a:r>
              <a:rPr lang="fr-FR" b="1" dirty="0">
                <a:solidFill>
                  <a:srgbClr val="C00000"/>
                </a:solidFill>
                <a:latin typeface="Times New Roman" pitchFamily="18" charset="0"/>
                <a:cs typeface="Times New Roman" pitchFamily="18" charset="0"/>
              </a:rPr>
              <a:t>plate-forme d’exécution </a:t>
            </a:r>
            <a:r>
              <a:rPr lang="fr-FR" b="1" dirty="0">
                <a:solidFill>
                  <a:srgbClr val="000099"/>
                </a:solidFill>
                <a:latin typeface="Times New Roman" pitchFamily="18" charset="0"/>
                <a:cs typeface="Times New Roman" pitchFamily="18" charset="0"/>
              </a:rPr>
              <a:t>ou de simulation d’un système, voire de modification dynamique pendant l’exécution.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La particularité de ces langages est de définir un élément d’une architecture (composant ou connecteur) comme une </a:t>
            </a:r>
            <a:r>
              <a:rPr lang="fr-FR" b="1" dirty="0">
                <a:solidFill>
                  <a:srgbClr val="C00000"/>
                </a:solidFill>
                <a:latin typeface="Times New Roman" pitchFamily="18" charset="0"/>
                <a:cs typeface="Times New Roman" pitchFamily="18" charset="0"/>
              </a:rPr>
              <a:t>instance</a:t>
            </a:r>
            <a:r>
              <a:rPr lang="fr-FR" b="1" dirty="0">
                <a:solidFill>
                  <a:srgbClr val="000099"/>
                </a:solidFill>
                <a:latin typeface="Times New Roman" pitchFamily="18" charset="0"/>
                <a:cs typeface="Times New Roman" pitchFamily="18" charset="0"/>
              </a:rPr>
              <a:t>. Il devient alors facile et simple de spécifier l’évolution dynamique d’une application au cours de son exécution.</a:t>
            </a:r>
            <a:endParaRPr lang="ar-DZ" b="1" dirty="0">
              <a:solidFill>
                <a:srgbClr val="000099"/>
              </a:solidFill>
              <a:latin typeface="Times New Roman" pitchFamily="18" charset="0"/>
              <a:cs typeface="Times New Roman" pitchFamily="18" charset="0"/>
            </a:endParaRPr>
          </a:p>
        </p:txBody>
      </p:sp>
      <p:sp>
        <p:nvSpPr>
          <p:cNvPr id="6"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Familles des </a:t>
            </a:r>
            <a:r>
              <a:rPr lang="fr-FR" sz="2000" b="1" dirty="0" err="1">
                <a:solidFill>
                  <a:srgbClr val="F9FBC9"/>
                </a:solidFill>
                <a:latin typeface="Engravers MT" pitchFamily="18" charset="0"/>
              </a:rPr>
              <a:t>ADLs</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30756">
                                            <p:txEl>
                                              <p:pRg st="0" end="0"/>
                                            </p:txEl>
                                          </p:spTgt>
                                        </p:tgtEl>
                                        <p:attrNameLst>
                                          <p:attrName>style.visibility</p:attrName>
                                        </p:attrNameLst>
                                      </p:cBhvr>
                                      <p:to>
                                        <p:strVal val="visible"/>
                                      </p:to>
                                    </p:set>
                                    <p:anim calcmode="lin" valueType="num">
                                      <p:cBhvr>
                                        <p:cTn id="7" dur="500" fill="hold"/>
                                        <p:tgtEl>
                                          <p:spTgt spid="33075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3075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3075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30756">
                                            <p:txEl>
                                              <p:pRg st="1" end="1"/>
                                            </p:txEl>
                                          </p:spTgt>
                                        </p:tgtEl>
                                        <p:attrNameLst>
                                          <p:attrName>style.visibility</p:attrName>
                                        </p:attrNameLst>
                                      </p:cBhvr>
                                      <p:to>
                                        <p:strVal val="visible"/>
                                      </p:to>
                                    </p:set>
                                    <p:anim calcmode="lin" valueType="num">
                                      <p:cBhvr>
                                        <p:cTn id="14" dur="500" fill="hold"/>
                                        <p:tgtEl>
                                          <p:spTgt spid="330756">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30756">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3075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30756">
                                            <p:txEl>
                                              <p:pRg st="3" end="3"/>
                                            </p:txEl>
                                          </p:spTgt>
                                        </p:tgtEl>
                                        <p:attrNameLst>
                                          <p:attrName>style.visibility</p:attrName>
                                        </p:attrNameLst>
                                      </p:cBhvr>
                                      <p:to>
                                        <p:strVal val="visible"/>
                                      </p:to>
                                    </p:set>
                                    <p:anim calcmode="lin" valueType="num">
                                      <p:cBhvr>
                                        <p:cTn id="21" dur="500" fill="hold"/>
                                        <p:tgtEl>
                                          <p:spTgt spid="330756">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30756">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3075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8" name="Rectangle 4"/>
          <p:cNvSpPr>
            <a:spLocks noChangeArrowheads="1"/>
          </p:cNvSpPr>
          <p:nvPr/>
        </p:nvSpPr>
        <p:spPr bwMode="auto">
          <a:xfrm>
            <a:off x="177800" y="970171"/>
            <a:ext cx="8701088" cy="2123658"/>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Un grand nombre de langages de description d'architecture sont récemment nés au sein de la communauté scientifique et apportent chacun leurs spécificités fonctionnelles.</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les </a:t>
            </a:r>
            <a:r>
              <a:rPr lang="fr-FR" b="1" dirty="0" err="1">
                <a:solidFill>
                  <a:srgbClr val="000099"/>
                </a:solidFill>
                <a:latin typeface="Times New Roman" pitchFamily="18" charset="0"/>
                <a:cs typeface="Times New Roman" pitchFamily="18" charset="0"/>
              </a:rPr>
              <a:t>ADLs</a:t>
            </a:r>
            <a:r>
              <a:rPr lang="fr-FR" b="1" dirty="0">
                <a:solidFill>
                  <a:srgbClr val="000099"/>
                </a:solidFill>
                <a:latin typeface="Times New Roman" pitchFamily="18" charset="0"/>
                <a:cs typeface="Times New Roman" pitchFamily="18" charset="0"/>
              </a:rPr>
              <a:t> les plus connus sont : </a:t>
            </a:r>
            <a:r>
              <a:rPr lang="fr-FR" b="1" dirty="0" err="1">
                <a:solidFill>
                  <a:srgbClr val="000099"/>
                </a:solidFill>
                <a:latin typeface="Times New Roman" pitchFamily="18" charset="0"/>
                <a:cs typeface="Times New Roman" pitchFamily="18" charset="0"/>
              </a:rPr>
              <a:t>UniCon</a:t>
            </a:r>
            <a:r>
              <a:rPr lang="fr-FR" b="1" dirty="0">
                <a:solidFill>
                  <a:srgbClr val="000099"/>
                </a:solidFill>
                <a:latin typeface="Times New Roman" pitchFamily="18" charset="0"/>
                <a:cs typeface="Times New Roman" pitchFamily="18" charset="0"/>
              </a:rPr>
              <a:t>, </a:t>
            </a:r>
            <a:r>
              <a:rPr lang="fr-FR" b="1" dirty="0" err="1">
                <a:solidFill>
                  <a:srgbClr val="000099"/>
                </a:solidFill>
                <a:latin typeface="Times New Roman" pitchFamily="18" charset="0"/>
                <a:cs typeface="Times New Roman" pitchFamily="18" charset="0"/>
              </a:rPr>
              <a:t>Aesop</a:t>
            </a:r>
            <a:r>
              <a:rPr lang="fr-FR" b="1" dirty="0">
                <a:solidFill>
                  <a:srgbClr val="000099"/>
                </a:solidFill>
                <a:latin typeface="Times New Roman" pitchFamily="18" charset="0"/>
                <a:cs typeface="Times New Roman" pitchFamily="18" charset="0"/>
              </a:rPr>
              <a:t>, Darwin, C2, Wright, Rapide, OLAN, ACME et UML2.0.</a:t>
            </a:r>
            <a:endParaRPr lang="ar-DZ" b="1" dirty="0">
              <a:solidFill>
                <a:srgbClr val="000099"/>
              </a:solidFill>
              <a:latin typeface="Times New Roman" pitchFamily="18" charset="0"/>
              <a:cs typeface="Times New Roman" pitchFamily="18" charset="0"/>
            </a:endParaRPr>
          </a:p>
        </p:txBody>
      </p:sp>
      <p:sp>
        <p:nvSpPr>
          <p:cNvPr id="5"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Quelques </a:t>
            </a:r>
            <a:r>
              <a:rPr lang="fr-FR" sz="2000" b="1" dirty="0" err="1">
                <a:solidFill>
                  <a:srgbClr val="F9FBC9"/>
                </a:solidFill>
                <a:latin typeface="Engravers MT" pitchFamily="18" charset="0"/>
              </a:rPr>
              <a:t>ADLs</a:t>
            </a:r>
            <a:r>
              <a:rPr lang="fr-FR" sz="2000" b="1" dirty="0">
                <a:solidFill>
                  <a:srgbClr val="F9FBC9"/>
                </a:solidFill>
                <a:latin typeface="Engravers MT" pitchFamily="18" charset="0"/>
              </a:rPr>
              <a:t> académiques</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323588">
                                            <p:txEl>
                                              <p:pRg st="0" end="0"/>
                                            </p:txEl>
                                          </p:spTgt>
                                        </p:tgtEl>
                                        <p:attrNameLst>
                                          <p:attrName>style.visibility</p:attrName>
                                        </p:attrNameLst>
                                      </p:cBhvr>
                                      <p:to>
                                        <p:strVal val="visible"/>
                                      </p:to>
                                    </p:set>
                                    <p:anim calcmode="lin" valueType="num">
                                      <p:cBhvr>
                                        <p:cTn id="15" dur="500" fill="hold"/>
                                        <p:tgtEl>
                                          <p:spTgt spid="323588">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23588">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2358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23588">
                                            <p:txEl>
                                              <p:pRg st="2" end="2"/>
                                            </p:txEl>
                                          </p:spTgt>
                                        </p:tgtEl>
                                        <p:attrNameLst>
                                          <p:attrName>style.visibility</p:attrName>
                                        </p:attrNameLst>
                                      </p:cBhvr>
                                      <p:to>
                                        <p:strVal val="visible"/>
                                      </p:to>
                                    </p:set>
                                    <p:anim calcmode="lin" valueType="num">
                                      <p:cBhvr>
                                        <p:cTn id="22" dur="500" fill="hold"/>
                                        <p:tgtEl>
                                          <p:spTgt spid="323588">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23588">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2358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8" grpId="0" build="p"/>
      <p:bldP spid="5"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UML2.0</a:t>
            </a:r>
            <a:endParaRPr lang="en-US" sz="2000" b="1" dirty="0">
              <a:solidFill>
                <a:srgbClr val="F9FBC9"/>
              </a:solidFill>
              <a:latin typeface="Engravers MT" pitchFamily="18" charset="0"/>
            </a:endParaRPr>
          </a:p>
        </p:txBody>
      </p:sp>
      <p:sp>
        <p:nvSpPr>
          <p:cNvPr id="340996" name="Rectangle 4"/>
          <p:cNvSpPr>
            <a:spLocks noChangeArrowheads="1"/>
          </p:cNvSpPr>
          <p:nvPr/>
        </p:nvSpPr>
        <p:spPr bwMode="auto">
          <a:xfrm>
            <a:off x="0" y="1245732"/>
            <a:ext cx="8701088" cy="4493538"/>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D40000"/>
                </a:solidFill>
                <a:latin typeface="Times New Roman" pitchFamily="18" charset="0"/>
                <a:cs typeface="Times New Roman" pitchFamily="18" charset="0"/>
              </a:rPr>
              <a:t>UML2.0 :</a:t>
            </a:r>
          </a:p>
          <a:p>
            <a:pPr algn="just">
              <a:lnSpc>
                <a:spcPct val="100000"/>
              </a:lnSpc>
              <a:spcBef>
                <a:spcPct val="0"/>
              </a:spcBef>
            </a:pPr>
            <a:r>
              <a:rPr lang="fr-FR" b="1" dirty="0">
                <a:solidFill>
                  <a:srgbClr val="000099"/>
                </a:solidFill>
                <a:latin typeface="Times New Roman" pitchFamily="18" charset="0"/>
                <a:cs typeface="Times New Roman" pitchFamily="18" charset="0"/>
              </a:rPr>
              <a:t>La description architecturale d’un système peut ce faire à partir de langages spécifiques (ADL) mais également à partir de notations génériques existantes.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UML est un langage moins formel et moins rigoureux que les ADL. Cependant, plusieurs chercheurs ont étudié la possibilité de modéliser une architecture en utilisant UML1.x.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Deux approches conformes au standard UML sont proposées. La première stratégie utilise UML tel qu’il est, pour représenter les concepts architecturaux. La seconde stratégie consiste à définir des profils.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40996">
                                            <p:txEl>
                                              <p:pRg st="0" end="0"/>
                                            </p:txEl>
                                          </p:spTgt>
                                        </p:tgtEl>
                                        <p:attrNameLst>
                                          <p:attrName>style.visibility</p:attrName>
                                        </p:attrNameLst>
                                      </p:cBhvr>
                                      <p:to>
                                        <p:strVal val="visible"/>
                                      </p:to>
                                    </p:set>
                                    <p:anim calcmode="lin" valueType="num">
                                      <p:cBhvr>
                                        <p:cTn id="7" dur="500" fill="hold"/>
                                        <p:tgtEl>
                                          <p:spTgt spid="34099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4099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4099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6" grpId="0" build="allAtOnce"/>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UML2.0</a:t>
            </a:r>
            <a:endParaRPr lang="en-US" sz="2000" b="1" dirty="0">
              <a:solidFill>
                <a:srgbClr val="F9FBC9"/>
              </a:solidFill>
              <a:latin typeface="Engravers MT" pitchFamily="18" charset="0"/>
            </a:endParaRPr>
          </a:p>
        </p:txBody>
      </p:sp>
      <p:sp>
        <p:nvSpPr>
          <p:cNvPr id="340996" name="Rectangle 4"/>
          <p:cNvSpPr>
            <a:spLocks noChangeArrowheads="1"/>
          </p:cNvSpPr>
          <p:nvPr/>
        </p:nvSpPr>
        <p:spPr bwMode="auto">
          <a:xfrm>
            <a:off x="0" y="1338472"/>
            <a:ext cx="8701088" cy="2123658"/>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En effet la notation UML, depuis sa nouvelle version 2.0, introduit des nouvelles constructions tels que composant, interface offerte, interface requise, port, connecteur, machine de description de protocoles et structure composite. Ces constructions rendent UML2.0 plus adapté au développement à base de composants et à la spécification des descriptions architecturales. </a:t>
            </a:r>
            <a:endParaRPr lang="ar-DZ" b="1" dirty="0">
              <a:solidFill>
                <a:srgbClr val="00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40996">
                                            <p:txEl>
                                              <p:pRg st="0" end="0"/>
                                            </p:txEl>
                                          </p:spTgt>
                                        </p:tgtEl>
                                        <p:attrNameLst>
                                          <p:attrName>style.visibility</p:attrName>
                                        </p:attrNameLst>
                                      </p:cBhvr>
                                      <p:to>
                                        <p:strVal val="visible"/>
                                      </p:to>
                                    </p:set>
                                    <p:anim calcmode="lin" valueType="num">
                                      <p:cBhvr>
                                        <p:cTn id="7" dur="500" fill="hold"/>
                                        <p:tgtEl>
                                          <p:spTgt spid="34099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4099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4099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6" grpId="0" build="allAtOnce"/>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en-US" sz="2000" b="1" dirty="0">
                <a:solidFill>
                  <a:srgbClr val="F9FBC9"/>
                </a:solidFill>
                <a:latin typeface="Engravers MT" pitchFamily="18" charset="0"/>
              </a:rPr>
              <a:t>UML2.0</a:t>
            </a:r>
          </a:p>
        </p:txBody>
      </p:sp>
      <p:sp>
        <p:nvSpPr>
          <p:cNvPr id="340996" name="Rectangle 4"/>
          <p:cNvSpPr>
            <a:spLocks noChangeArrowheads="1"/>
          </p:cNvSpPr>
          <p:nvPr/>
        </p:nvSpPr>
        <p:spPr bwMode="auto">
          <a:xfrm>
            <a:off x="152400" y="1194595"/>
            <a:ext cx="8701088" cy="2462213"/>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D40000"/>
                </a:solidFill>
                <a:latin typeface="Times New Roman" pitchFamily="18" charset="0"/>
                <a:cs typeface="Times New Roman" pitchFamily="18" charset="0"/>
              </a:rPr>
              <a:t>Avantages d’utiliser UML comme ADL :</a:t>
            </a:r>
          </a:p>
          <a:p>
            <a:pPr algn="just">
              <a:lnSpc>
                <a:spcPct val="100000"/>
              </a:lnSpc>
              <a:spcBef>
                <a:spcPct val="0"/>
              </a:spcBef>
            </a:pPr>
            <a:r>
              <a:rPr lang="fr-FR" b="1" dirty="0">
                <a:solidFill>
                  <a:srgbClr val="000099"/>
                </a:solidFill>
                <a:latin typeface="Times New Roman" pitchFamily="18" charset="0"/>
                <a:cs typeface="Times New Roman" pitchFamily="18" charset="0"/>
              </a:rPr>
              <a:t>Les gains apportés par l’utilisation d’UML -surtout UML2.0- comme un langage de description d’architectures sont multiples :  </a:t>
            </a:r>
          </a:p>
          <a:p>
            <a:pPr marL="266700" indent="-266700" algn="just">
              <a:lnSpc>
                <a:spcPct val="100000"/>
              </a:lnSpc>
              <a:spcBef>
                <a:spcPct val="0"/>
              </a:spcBef>
              <a:buFont typeface="Wingdings" pitchFamily="2" charset="2"/>
              <a:buChar char="Ø"/>
            </a:pPr>
            <a:r>
              <a:rPr lang="fr-FR" b="1" dirty="0">
                <a:solidFill>
                  <a:srgbClr val="000099"/>
                </a:solidFill>
                <a:latin typeface="Times New Roman" pitchFamily="18" charset="0"/>
                <a:cs typeface="Times New Roman" pitchFamily="18" charset="0"/>
              </a:rPr>
              <a:t> permettre à plusieurs intervenants qui ont peu de connaissance dans le domaine des spécifications formelles de comprendre et manipuler une description architecturale ; </a:t>
            </a:r>
          </a:p>
          <a:p>
            <a:pPr algn="just">
              <a:lnSpc>
                <a:spcPct val="100000"/>
              </a:lnSpc>
              <a:spcBef>
                <a:spcPct val="0"/>
              </a:spcBef>
              <a:buFont typeface="Wingdings" pitchFamily="2" charset="2"/>
              <a:buChar char="Ø"/>
            </a:pPr>
            <a:r>
              <a:rPr lang="fr-FR" b="1" dirty="0">
                <a:solidFill>
                  <a:srgbClr val="000099"/>
                </a:solidFill>
                <a:latin typeface="Times New Roman" pitchFamily="18" charset="0"/>
                <a:cs typeface="Times New Roman" pitchFamily="18" charset="0"/>
              </a:rPr>
              <a:t> tirer profit des outils supportant le standard UML.</a:t>
            </a:r>
          </a:p>
        </p:txBody>
      </p:sp>
      <p:sp>
        <p:nvSpPr>
          <p:cNvPr id="4" name="Rectangle 4"/>
          <p:cNvSpPr>
            <a:spLocks noChangeArrowheads="1"/>
          </p:cNvSpPr>
          <p:nvPr/>
        </p:nvSpPr>
        <p:spPr bwMode="auto">
          <a:xfrm>
            <a:off x="190500" y="4289049"/>
            <a:ext cx="8701088" cy="1785104"/>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D40000"/>
                </a:solidFill>
                <a:latin typeface="Times New Roman" pitchFamily="18" charset="0"/>
                <a:cs typeface="Times New Roman" pitchFamily="18" charset="0"/>
              </a:rPr>
              <a:t>Inconvénient d’utiliser UML comme ADL :</a:t>
            </a:r>
          </a:p>
          <a:p>
            <a:pPr algn="just">
              <a:lnSpc>
                <a:spcPct val="100000"/>
              </a:lnSpc>
              <a:spcBef>
                <a:spcPct val="0"/>
              </a:spcBef>
            </a:pPr>
            <a:r>
              <a:rPr lang="fr-FR" b="1" dirty="0">
                <a:solidFill>
                  <a:srgbClr val="000099"/>
                </a:solidFill>
                <a:latin typeface="Times New Roman" pitchFamily="18" charset="0"/>
                <a:cs typeface="Times New Roman" pitchFamily="18" charset="0"/>
              </a:rPr>
              <a:t>Comme inconvénient majeur, une description architecturale en UML ne peut pas être analysée d’une façon rigoureuse et formelle dans le cadre d’UML. Une ouverture d’UML sur certains ADL formels comme Wright permet de faire face à cet inconvénient.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40996"/>
                                        </p:tgtEl>
                                        <p:attrNameLst>
                                          <p:attrName>style.visibility</p:attrName>
                                        </p:attrNameLst>
                                      </p:cBhvr>
                                      <p:to>
                                        <p:strVal val="visible"/>
                                      </p:to>
                                    </p:set>
                                    <p:anim calcmode="lin" valueType="num">
                                      <p:cBhvr>
                                        <p:cTn id="7" dur="500" fill="hold"/>
                                        <p:tgtEl>
                                          <p:spTgt spid="340996"/>
                                        </p:tgtEl>
                                        <p:attrNameLst>
                                          <p:attrName>ppt_w</p:attrName>
                                        </p:attrNameLst>
                                      </p:cBhvr>
                                      <p:tavLst>
                                        <p:tav tm="0">
                                          <p:val>
                                            <p:fltVal val="0"/>
                                          </p:val>
                                        </p:tav>
                                        <p:tav tm="100000">
                                          <p:val>
                                            <p:strVal val="#ppt_w"/>
                                          </p:val>
                                        </p:tav>
                                      </p:tavLst>
                                    </p:anim>
                                    <p:anim calcmode="lin" valueType="num">
                                      <p:cBhvr>
                                        <p:cTn id="8" dur="500" fill="hold"/>
                                        <p:tgtEl>
                                          <p:spTgt spid="340996"/>
                                        </p:tgtEl>
                                        <p:attrNameLst>
                                          <p:attrName>ppt_h</p:attrName>
                                        </p:attrNameLst>
                                      </p:cBhvr>
                                      <p:tavLst>
                                        <p:tav tm="0">
                                          <p:val>
                                            <p:fltVal val="0"/>
                                          </p:val>
                                        </p:tav>
                                        <p:tav tm="100000">
                                          <p:val>
                                            <p:strVal val="#ppt_h"/>
                                          </p:val>
                                        </p:tav>
                                      </p:tavLst>
                                    </p:anim>
                                    <p:animEffect transition="in" filter="fade">
                                      <p:cBhvr>
                                        <p:cTn id="9" dur="500"/>
                                        <p:tgtEl>
                                          <p:spTgt spid="34099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6"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8" name="Rectangle 8"/>
          <p:cNvSpPr>
            <a:spLocks noChangeArrowheads="1"/>
          </p:cNvSpPr>
          <p:nvPr/>
        </p:nvSpPr>
        <p:spPr bwMode="auto">
          <a:xfrm>
            <a:off x="0" y="1182688"/>
            <a:ext cx="8921750" cy="2954655"/>
          </a:xfrm>
          <a:prstGeom prst="rect">
            <a:avLst/>
          </a:prstGeom>
          <a:gradFill rotWithShape="1">
            <a:gsLst>
              <a:gs pos="0">
                <a:srgbClr val="6699FF"/>
              </a:gs>
              <a:gs pos="100000">
                <a:srgbClr val="FFFFFF"/>
              </a:gs>
            </a:gsLst>
            <a:lin ang="0" scaled="1"/>
          </a:gradFill>
          <a:ln w="9525" algn="ctr">
            <a:noFill/>
            <a:miter lim="800000"/>
            <a:headEnd/>
            <a:tailEnd/>
          </a:ln>
        </p:spPr>
        <p:txBody>
          <a:bodyPr anchor="ctr">
            <a:spAutoFit/>
          </a:bodyPr>
          <a:lstStyle/>
          <a:p>
            <a:pPr algn="l"/>
            <a:r>
              <a:rPr lang="fr-CA" sz="2000" dirty="0">
                <a:solidFill>
                  <a:schemeClr val="bg1"/>
                </a:solidFill>
              </a:rPr>
              <a:t>Un ADL est un langage (formel ou semi-formel) qui fournit des dispositifs pour modéliser l’architecture conceptuelle d’un système logiciel, qu’on distingue de son implémentation</a:t>
            </a:r>
          </a:p>
          <a:p>
            <a:pPr algn="l"/>
            <a:endParaRPr lang="fr-CA" sz="2000" dirty="0">
              <a:solidFill>
                <a:srgbClr val="000099"/>
              </a:solidFill>
            </a:endParaRPr>
          </a:p>
          <a:p>
            <a:pPr lvl="1" algn="l"/>
            <a:r>
              <a:rPr lang="fr-CA" sz="2000" dirty="0">
                <a:solidFill>
                  <a:srgbClr val="000099"/>
                </a:solidFill>
              </a:rPr>
              <a:t>☞Contrats d’interfaces et description des comportements</a:t>
            </a:r>
          </a:p>
          <a:p>
            <a:pPr lvl="1" algn="l"/>
            <a:r>
              <a:rPr lang="fr-CA" sz="2000" dirty="0">
                <a:solidFill>
                  <a:srgbClr val="000099"/>
                </a:solidFill>
              </a:rPr>
              <a:t>☞ Prise en compte de la dynamique de l’architecture</a:t>
            </a:r>
          </a:p>
          <a:p>
            <a:pPr lvl="1" algn="l"/>
            <a:r>
              <a:rPr lang="fr-CA" sz="2000" dirty="0">
                <a:solidFill>
                  <a:srgbClr val="000099"/>
                </a:solidFill>
              </a:rPr>
              <a:t>☞ Abstraction du langage vis-à-vis d’une plate-forme d’exécution</a:t>
            </a:r>
          </a:p>
          <a:p>
            <a:pPr lvl="1" algn="l"/>
            <a:r>
              <a:rPr lang="fr-CA" sz="2000" dirty="0">
                <a:solidFill>
                  <a:srgbClr val="000099"/>
                </a:solidFill>
              </a:rPr>
              <a:t>☞ Déploiement sur une infrastructure physique</a:t>
            </a:r>
          </a:p>
          <a:p>
            <a:pPr lvl="1" algn="l"/>
            <a:r>
              <a:rPr lang="en-CA" sz="2000" b="1" dirty="0">
                <a:solidFill>
                  <a:srgbClr val="000099"/>
                </a:solidFill>
              </a:rPr>
              <a:t>...</a:t>
            </a:r>
            <a:endParaRPr lang="fr-FR" sz="2000" b="1" dirty="0">
              <a:solidFill>
                <a:srgbClr val="000099"/>
              </a:solidFill>
            </a:endParaRPr>
          </a:p>
        </p:txBody>
      </p:sp>
      <p:sp>
        <p:nvSpPr>
          <p:cNvPr id="6" name="Rectangle 2"/>
          <p:cNvSpPr>
            <a:spLocks noChangeArrowheads="1"/>
          </p:cNvSpPr>
          <p:nvPr/>
        </p:nvSpPr>
        <p:spPr bwMode="auto">
          <a:xfrm>
            <a:off x="2195513" y="-20667"/>
            <a:ext cx="6948487" cy="400110"/>
          </a:xfrm>
          <a:prstGeom prst="rect">
            <a:avLst/>
          </a:prstGeom>
          <a:noFill/>
          <a:ln w="9525" algn="ctr">
            <a:noFill/>
            <a:miter lim="800000"/>
            <a:headEnd/>
            <a:tailEnd/>
          </a:ln>
        </p:spPr>
        <p:txBody>
          <a:bodyPr anchor="ctr">
            <a:spAutoFit/>
          </a:bodyPr>
          <a:lstStyle/>
          <a:p>
            <a:pPr>
              <a:lnSpc>
                <a:spcPct val="100000"/>
              </a:lnSpc>
              <a:spcBef>
                <a:spcPct val="0"/>
              </a:spcBef>
            </a:pPr>
            <a:r>
              <a:rPr lang="fr-FR" sz="2000" b="1" dirty="0">
                <a:solidFill>
                  <a:srgbClr val="F9FBC9"/>
                </a:solidFill>
                <a:latin typeface="Engravers MT" pitchFamily="18" charset="0"/>
                <a:cs typeface="Times New Roman" pitchFamily="18" charset="0"/>
              </a:rPr>
              <a:t>Notion d’ADL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91848"/>
                                        </p:tgtEl>
                                        <p:attrNameLst>
                                          <p:attrName>style.visibility</p:attrName>
                                        </p:attrNameLst>
                                      </p:cBhvr>
                                      <p:to>
                                        <p:strVal val="visible"/>
                                      </p:to>
                                    </p:set>
                                    <p:animEffect transition="in" filter="blinds(horizontal)">
                                      <p:cBhvr>
                                        <p:cTn id="15" dur="500"/>
                                        <p:tgtEl>
                                          <p:spTgt spid="291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4" name="Rectangle 4"/>
          <p:cNvSpPr>
            <a:spLocks noChangeArrowheads="1"/>
          </p:cNvSpPr>
          <p:nvPr/>
        </p:nvSpPr>
        <p:spPr bwMode="auto">
          <a:xfrm>
            <a:off x="222250" y="1098917"/>
            <a:ext cx="8921750" cy="1631216"/>
          </a:xfrm>
          <a:prstGeom prst="rect">
            <a:avLst/>
          </a:prstGeom>
          <a:gradFill rotWithShape="1">
            <a:gsLst>
              <a:gs pos="0">
                <a:srgbClr val="6699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r>
              <a:rPr lang="fr-FR" sz="2000" b="1" dirty="0">
                <a:solidFill>
                  <a:schemeClr val="bg2"/>
                </a:solidFill>
              </a:rPr>
              <a:t>Pour pouvoir utiliser un développement centré architecture pour la conception de logiciels, il est important de disposer de langages de descriptions d’architectures (ou ADL pour Architecture Description </a:t>
            </a:r>
            <a:r>
              <a:rPr lang="fr-FR" sz="2000" b="1" dirty="0" err="1">
                <a:solidFill>
                  <a:schemeClr val="bg2"/>
                </a:solidFill>
              </a:rPr>
              <a:t>Language</a:t>
            </a:r>
            <a:r>
              <a:rPr lang="fr-FR" sz="2000" b="1" dirty="0">
                <a:solidFill>
                  <a:schemeClr val="bg2"/>
                </a:solidFill>
              </a:rPr>
              <a:t>) qui permettent de décrire formellement et sans ambiguïté les architectures logicielles.</a:t>
            </a:r>
            <a:endParaRPr lang="en-US" sz="2000" b="1" dirty="0">
              <a:solidFill>
                <a:schemeClr val="bg2"/>
              </a:solidFill>
            </a:endParaRPr>
          </a:p>
        </p:txBody>
      </p:sp>
      <p:sp>
        <p:nvSpPr>
          <p:cNvPr id="291848" name="Rectangle 8"/>
          <p:cNvSpPr>
            <a:spLocks noChangeArrowheads="1"/>
          </p:cNvSpPr>
          <p:nvPr/>
        </p:nvSpPr>
        <p:spPr bwMode="auto">
          <a:xfrm>
            <a:off x="222250" y="3278188"/>
            <a:ext cx="8921750" cy="2835275"/>
          </a:xfrm>
          <a:prstGeom prst="rect">
            <a:avLst/>
          </a:prstGeom>
          <a:gradFill rotWithShape="1">
            <a:gsLst>
              <a:gs pos="0">
                <a:srgbClr val="6699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r>
              <a:rPr lang="fr-FR" sz="2000" b="1" dirty="0">
                <a:solidFill>
                  <a:schemeClr val="bg2"/>
                </a:solidFill>
              </a:rPr>
              <a:t>Les langages de description d’architecture permettent la définition d’un vocabulaire précis et commun pour les acteurs devant travailler autour la spécification liée à l’architecture (architectes, concepteurs, développeurs, intégrateurs et testeurs). Ils spécifient les composants de l’architecture de manière abstraite sans entrer dans des détails d’implantation, définissent de manière explicite les interactions entre composants d’un système et fournissent un support de modélisation pour aider les concepteurs à structurer et composer les différents éléments.</a:t>
            </a:r>
          </a:p>
        </p:txBody>
      </p:sp>
      <p:sp>
        <p:nvSpPr>
          <p:cNvPr id="6" name="Rectangle 2"/>
          <p:cNvSpPr>
            <a:spLocks noChangeArrowheads="1"/>
          </p:cNvSpPr>
          <p:nvPr/>
        </p:nvSpPr>
        <p:spPr bwMode="auto">
          <a:xfrm>
            <a:off x="2195513" y="-20667"/>
            <a:ext cx="6948487" cy="400110"/>
          </a:xfrm>
          <a:prstGeom prst="rect">
            <a:avLst/>
          </a:prstGeom>
          <a:noFill/>
          <a:ln w="9525" algn="ctr">
            <a:noFill/>
            <a:miter lim="800000"/>
            <a:headEnd/>
            <a:tailEnd/>
          </a:ln>
        </p:spPr>
        <p:txBody>
          <a:bodyPr anchor="ctr">
            <a:spAutoFit/>
          </a:bodyPr>
          <a:lstStyle/>
          <a:p>
            <a:pPr>
              <a:lnSpc>
                <a:spcPct val="100000"/>
              </a:lnSpc>
              <a:spcBef>
                <a:spcPct val="0"/>
              </a:spcBef>
            </a:pPr>
            <a:r>
              <a:rPr lang="fr-FR" sz="2000" b="1" dirty="0">
                <a:solidFill>
                  <a:srgbClr val="F9FBC9"/>
                </a:solidFill>
                <a:latin typeface="Engravers MT" pitchFamily="18" charset="0"/>
                <a:cs typeface="Times New Roman" pitchFamily="18" charset="0"/>
              </a:rPr>
              <a:t>Notion d’ADL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91844"/>
                                        </p:tgtEl>
                                        <p:attrNameLst>
                                          <p:attrName>style.visibility</p:attrName>
                                        </p:attrNameLst>
                                      </p:cBhvr>
                                      <p:to>
                                        <p:strVal val="visible"/>
                                      </p:to>
                                    </p:set>
                                    <p:animEffect transition="in" filter="blinds(horizontal)">
                                      <p:cBhvr>
                                        <p:cTn id="15" dur="500"/>
                                        <p:tgtEl>
                                          <p:spTgt spid="29184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91848"/>
                                        </p:tgtEl>
                                        <p:attrNameLst>
                                          <p:attrName>style.visibility</p:attrName>
                                        </p:attrNameLst>
                                      </p:cBhvr>
                                      <p:to>
                                        <p:strVal val="visible"/>
                                      </p:to>
                                    </p:set>
                                    <p:animEffect transition="in" filter="blinds(horizontal)">
                                      <p:cBhvr>
                                        <p:cTn id="20" dur="500"/>
                                        <p:tgtEl>
                                          <p:spTgt spid="291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4" grpId="0" animBg="1"/>
      <p:bldP spid="29184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9" name="Rectangle 5"/>
          <p:cNvSpPr>
            <a:spLocks noChangeArrowheads="1"/>
          </p:cNvSpPr>
          <p:nvPr/>
        </p:nvSpPr>
        <p:spPr bwMode="auto">
          <a:xfrm>
            <a:off x="107950" y="1589640"/>
            <a:ext cx="8921750" cy="1616075"/>
          </a:xfrm>
          <a:prstGeom prst="rect">
            <a:avLst/>
          </a:prstGeom>
          <a:gradFill rotWithShape="1">
            <a:gsLst>
              <a:gs pos="0">
                <a:srgbClr val="6699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r>
              <a:rPr lang="fr-FR" sz="2000" b="1" dirty="0">
                <a:solidFill>
                  <a:schemeClr val="bg2"/>
                </a:solidFill>
              </a:rPr>
              <a:t>En fait, les </a:t>
            </a:r>
            <a:r>
              <a:rPr lang="fr-FR" sz="2000" b="1" dirty="0" err="1">
                <a:solidFill>
                  <a:schemeClr val="bg2"/>
                </a:solidFill>
              </a:rPr>
              <a:t>ADLs</a:t>
            </a:r>
            <a:r>
              <a:rPr lang="fr-FR" sz="2000" b="1" dirty="0">
                <a:solidFill>
                  <a:schemeClr val="bg2"/>
                </a:solidFill>
              </a:rPr>
              <a:t> sont un support pour la description de la structure de l’application. Ils offrent des facilités de réutilisation des composants et des moyens de description de la composition par description des dépendances entre composants et des règles de communication à respecter.</a:t>
            </a:r>
            <a:endParaRPr lang="en-US" sz="2000" b="1" dirty="0">
              <a:solidFill>
                <a:schemeClr val="bg2"/>
              </a:solidFill>
            </a:endParaRPr>
          </a:p>
        </p:txBody>
      </p:sp>
      <p:sp>
        <p:nvSpPr>
          <p:cNvPr id="5" name="Rectangle 5"/>
          <p:cNvSpPr>
            <a:spLocks noChangeArrowheads="1"/>
          </p:cNvSpPr>
          <p:nvPr/>
        </p:nvSpPr>
        <p:spPr bwMode="auto">
          <a:xfrm>
            <a:off x="120650" y="3805505"/>
            <a:ext cx="8921750" cy="1323439"/>
          </a:xfrm>
          <a:prstGeom prst="rect">
            <a:avLst/>
          </a:prstGeom>
          <a:gradFill rotWithShape="1">
            <a:gsLst>
              <a:gs pos="0">
                <a:srgbClr val="6699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r>
              <a:rPr lang="fr-FR" sz="2000" b="1" dirty="0">
                <a:solidFill>
                  <a:schemeClr val="bg2"/>
                </a:solidFill>
              </a:rPr>
              <a:t>Un ADL se concentre plutôt sur la structure de haut niveau de l’ensemble de l’application, que sur les détails d’implémentation. </a:t>
            </a:r>
          </a:p>
          <a:p>
            <a:pPr algn="just">
              <a:lnSpc>
                <a:spcPct val="100000"/>
              </a:lnSpc>
              <a:spcBef>
                <a:spcPct val="0"/>
              </a:spcBef>
            </a:pPr>
            <a:r>
              <a:rPr lang="fr-FR" sz="2000" b="1" dirty="0">
                <a:solidFill>
                  <a:schemeClr val="bg2"/>
                </a:solidFill>
              </a:rPr>
              <a:t>Parmi les ADL les plus connus, nous citons : Wright, ACME, Rapide, </a:t>
            </a:r>
            <a:r>
              <a:rPr lang="fr-FR" sz="2000" b="1" dirty="0" err="1">
                <a:solidFill>
                  <a:schemeClr val="bg2"/>
                </a:solidFill>
              </a:rPr>
              <a:t>Unicon</a:t>
            </a:r>
            <a:r>
              <a:rPr lang="fr-FR" sz="2000" b="1" dirty="0">
                <a:solidFill>
                  <a:schemeClr val="bg2"/>
                </a:solidFill>
              </a:rPr>
              <a:t>, C2, Darwin et AESOP.</a:t>
            </a:r>
          </a:p>
        </p:txBody>
      </p:sp>
      <p:sp>
        <p:nvSpPr>
          <p:cNvPr id="6" name="Rectangle 2"/>
          <p:cNvSpPr>
            <a:spLocks noChangeArrowheads="1"/>
          </p:cNvSpPr>
          <p:nvPr/>
        </p:nvSpPr>
        <p:spPr bwMode="auto">
          <a:xfrm>
            <a:off x="2195513" y="-20667"/>
            <a:ext cx="6948487" cy="400110"/>
          </a:xfrm>
          <a:prstGeom prst="rect">
            <a:avLst/>
          </a:prstGeom>
          <a:noFill/>
          <a:ln w="9525" algn="ctr">
            <a:noFill/>
            <a:miter lim="800000"/>
            <a:headEnd/>
            <a:tailEnd/>
          </a:ln>
        </p:spPr>
        <p:txBody>
          <a:bodyPr anchor="ctr">
            <a:spAutoFit/>
          </a:bodyPr>
          <a:lstStyle/>
          <a:p>
            <a:pPr>
              <a:lnSpc>
                <a:spcPct val="100000"/>
              </a:lnSpc>
              <a:spcBef>
                <a:spcPct val="0"/>
              </a:spcBef>
            </a:pPr>
            <a:r>
              <a:rPr lang="fr-FR" sz="2000" b="1" dirty="0">
                <a:solidFill>
                  <a:srgbClr val="F9FBC9"/>
                </a:solidFill>
                <a:latin typeface="Engravers MT" pitchFamily="18" charset="0"/>
                <a:cs typeface="Times New Roman" pitchFamily="18" charset="0"/>
              </a:rPr>
              <a:t>Notion d’ADL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2869"/>
                                        </p:tgtEl>
                                        <p:attrNameLst>
                                          <p:attrName>style.visibility</p:attrName>
                                        </p:attrNameLst>
                                      </p:cBhvr>
                                      <p:to>
                                        <p:strVal val="visible"/>
                                      </p:to>
                                    </p:set>
                                    <p:animEffect transition="in" filter="blinds(horizontal)">
                                      <p:cBhvr>
                                        <p:cTn id="7" dur="500"/>
                                        <p:tgtEl>
                                          <p:spTgt spid="29286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9"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a:lnSpc>
                <a:spcPct val="100000"/>
              </a:lnSpc>
              <a:spcBef>
                <a:spcPct val="0"/>
              </a:spcBef>
            </a:pPr>
            <a:r>
              <a:rPr lang="fr-FR" sz="2000" b="1" dirty="0">
                <a:solidFill>
                  <a:srgbClr val="F9FBC9"/>
                </a:solidFill>
                <a:latin typeface="Engravers MT" pitchFamily="18" charset="0"/>
                <a:cs typeface="Times New Roman" pitchFamily="18" charset="0"/>
              </a:rPr>
              <a:t>Propriétés principales d’un ADL</a:t>
            </a:r>
          </a:p>
        </p:txBody>
      </p:sp>
      <p:sp>
        <p:nvSpPr>
          <p:cNvPr id="274436" name="Rectangle 4"/>
          <p:cNvSpPr>
            <a:spLocks noChangeArrowheads="1"/>
          </p:cNvSpPr>
          <p:nvPr/>
        </p:nvSpPr>
        <p:spPr bwMode="auto">
          <a:xfrm>
            <a:off x="165100" y="1674764"/>
            <a:ext cx="8358188" cy="2308324"/>
          </a:xfrm>
          <a:prstGeom prst="rect">
            <a:avLst/>
          </a:prstGeom>
          <a:gradFill rotWithShape="1">
            <a:gsLst>
              <a:gs pos="0">
                <a:srgbClr val="CCECFF"/>
              </a:gs>
              <a:gs pos="100000">
                <a:srgbClr val="FFFFFF"/>
              </a:gs>
            </a:gsLst>
            <a:lin ang="0" scaled="1"/>
          </a:gradFill>
          <a:ln w="9525" algn="ctr">
            <a:noFill/>
            <a:miter lim="800000"/>
            <a:headEnd/>
            <a:tailEnd/>
          </a:ln>
        </p:spPr>
        <p:txBody>
          <a:bodyPr wrap="square" anchor="ctr">
            <a:spAutoFit/>
          </a:bodyPr>
          <a:lstStyle/>
          <a:p>
            <a:pPr algn="just">
              <a:lnSpc>
                <a:spcPct val="100000"/>
              </a:lnSpc>
              <a:spcBef>
                <a:spcPct val="0"/>
              </a:spcBef>
            </a:pPr>
            <a:r>
              <a:rPr lang="fr-FR" sz="2400" b="1" dirty="0">
                <a:solidFill>
                  <a:schemeClr val="bg2"/>
                </a:solidFill>
              </a:rPr>
              <a:t>Les propriétés principales qu’un ADL peut avoir sont divisées en trois sous-familles : </a:t>
            </a:r>
          </a:p>
          <a:p>
            <a:pPr algn="just">
              <a:lnSpc>
                <a:spcPct val="100000"/>
              </a:lnSpc>
              <a:spcBef>
                <a:spcPct val="0"/>
              </a:spcBef>
            </a:pPr>
            <a:endParaRPr lang="fr-FR" sz="2400" b="1" dirty="0">
              <a:solidFill>
                <a:schemeClr val="bg2"/>
              </a:solidFill>
            </a:endParaRPr>
          </a:p>
          <a:p>
            <a:pPr marL="444500" indent="-444500" algn="just">
              <a:lnSpc>
                <a:spcPct val="100000"/>
              </a:lnSpc>
              <a:spcBef>
                <a:spcPct val="0"/>
              </a:spcBef>
              <a:buFont typeface="Wingdings" pitchFamily="2" charset="2"/>
              <a:buChar char="ü"/>
            </a:pPr>
            <a:r>
              <a:rPr lang="en-US" sz="2400" b="1" dirty="0">
                <a:solidFill>
                  <a:schemeClr val="bg2"/>
                </a:solidFill>
              </a:rPr>
              <a:t>Les </a:t>
            </a:r>
            <a:r>
              <a:rPr lang="fr-FR" sz="2400" b="1" dirty="0">
                <a:solidFill>
                  <a:schemeClr val="bg2"/>
                </a:solidFill>
              </a:rPr>
              <a:t>exigences minimales fondamentales</a:t>
            </a:r>
          </a:p>
          <a:p>
            <a:pPr marL="444500" indent="-444500" algn="just">
              <a:lnSpc>
                <a:spcPct val="100000"/>
              </a:lnSpc>
              <a:spcBef>
                <a:spcPct val="0"/>
              </a:spcBef>
              <a:buFont typeface="Wingdings" pitchFamily="2" charset="2"/>
              <a:buChar char="ü"/>
            </a:pPr>
            <a:r>
              <a:rPr lang="fr-FR" sz="2400" b="1" dirty="0">
                <a:solidFill>
                  <a:schemeClr val="bg2"/>
                </a:solidFill>
              </a:rPr>
              <a:t>Les exigences souhaitables</a:t>
            </a:r>
          </a:p>
          <a:p>
            <a:pPr marL="444500" indent="-444500" algn="just">
              <a:lnSpc>
                <a:spcPct val="100000"/>
              </a:lnSpc>
              <a:spcBef>
                <a:spcPct val="0"/>
              </a:spcBef>
              <a:buFont typeface="Wingdings" pitchFamily="2" charset="2"/>
              <a:buChar char="ü"/>
            </a:pPr>
            <a:r>
              <a:rPr lang="fr-FR" sz="2400" b="1" dirty="0">
                <a:solidFill>
                  <a:schemeClr val="bg2"/>
                </a:solidFill>
              </a:rPr>
              <a:t>Les exigences désirables mais non fondamentales</a:t>
            </a:r>
            <a:endParaRPr lang="en-US" sz="2400" b="1" dirty="0">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274434"/>
                                        </p:tgtEl>
                                        <p:attrNameLst>
                                          <p:attrName>style.visibility</p:attrName>
                                        </p:attrNameLst>
                                      </p:cBhvr>
                                      <p:to>
                                        <p:strVal val="visible"/>
                                      </p:to>
                                    </p:set>
                                    <p:anim calcmode="lin" valueType="num">
                                      <p:cBhvr>
                                        <p:cTn id="7" dur="1000" fill="hold"/>
                                        <p:tgtEl>
                                          <p:spTgt spid="274434"/>
                                        </p:tgtEl>
                                        <p:attrNameLst>
                                          <p:attrName>ppt_w</p:attrName>
                                        </p:attrNameLst>
                                      </p:cBhvr>
                                      <p:tavLst>
                                        <p:tav tm="0">
                                          <p:val>
                                            <p:fltVal val="0"/>
                                          </p:val>
                                        </p:tav>
                                        <p:tav tm="100000">
                                          <p:val>
                                            <p:strVal val="#ppt_w"/>
                                          </p:val>
                                        </p:tav>
                                      </p:tavLst>
                                    </p:anim>
                                    <p:anim calcmode="lin" valueType="num">
                                      <p:cBhvr>
                                        <p:cTn id="8" dur="1000" fill="hold"/>
                                        <p:tgtEl>
                                          <p:spTgt spid="274434"/>
                                        </p:tgtEl>
                                        <p:attrNameLst>
                                          <p:attrName>ppt_h</p:attrName>
                                        </p:attrNameLst>
                                      </p:cBhvr>
                                      <p:tavLst>
                                        <p:tav tm="0">
                                          <p:val>
                                            <p:fltVal val="0"/>
                                          </p:val>
                                        </p:tav>
                                        <p:tav tm="100000">
                                          <p:val>
                                            <p:strVal val="#ppt_h"/>
                                          </p:val>
                                        </p:tav>
                                      </p:tavLst>
                                    </p:anim>
                                    <p:anim calcmode="lin" valueType="num">
                                      <p:cBhvr>
                                        <p:cTn id="9" dur="1000" fill="hold"/>
                                        <p:tgtEl>
                                          <p:spTgt spid="27443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7443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74436"/>
                                        </p:tgtEl>
                                        <p:attrNameLst>
                                          <p:attrName>style.visibility</p:attrName>
                                        </p:attrNameLst>
                                      </p:cBhvr>
                                      <p:to>
                                        <p:strVal val="visible"/>
                                      </p:to>
                                    </p:set>
                                    <p:animEffect transition="in" filter="blinds(horizontal)">
                                      <p:cBhvr>
                                        <p:cTn id="15" dur="500"/>
                                        <p:tgtEl>
                                          <p:spTgt spid="274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1" name="Rectangle 3"/>
          <p:cNvSpPr>
            <a:spLocks noChangeArrowheads="1"/>
          </p:cNvSpPr>
          <p:nvPr/>
        </p:nvSpPr>
        <p:spPr bwMode="auto">
          <a:xfrm>
            <a:off x="2184399" y="572621"/>
            <a:ext cx="6959601" cy="523220"/>
          </a:xfrm>
          <a:prstGeom prst="rect">
            <a:avLst/>
          </a:prstGeom>
          <a:noFill/>
          <a:ln w="9525" algn="ctr">
            <a:noFill/>
            <a:miter lim="800000"/>
            <a:headEnd/>
            <a:tailEnd/>
          </a:ln>
          <a:effectLst/>
        </p:spPr>
        <p:txBody>
          <a:bodyPr wrap="square" anchor="ctr">
            <a:spAutoFit/>
          </a:bodyPr>
          <a:lstStyle/>
          <a:p>
            <a:pPr rtl="1">
              <a:lnSpc>
                <a:spcPct val="100000"/>
              </a:lnSpc>
              <a:spcBef>
                <a:spcPct val="0"/>
              </a:spcBef>
              <a:defRPr/>
            </a:pPr>
            <a:r>
              <a:rPr lang="fr-FR" sz="2800" b="1" dirty="0">
                <a:solidFill>
                  <a:srgbClr val="CC0000"/>
                </a:solidFill>
                <a:effectLst>
                  <a:outerShdw blurRad="38100" dist="38100" dir="2700000" algn="tl">
                    <a:srgbClr val="000000"/>
                  </a:outerShdw>
                </a:effectLst>
              </a:rPr>
              <a:t>Exigences minimales fondamentales</a:t>
            </a:r>
          </a:p>
        </p:txBody>
      </p:sp>
      <p:sp>
        <p:nvSpPr>
          <p:cNvPr id="293892" name="Rectangle 4"/>
          <p:cNvSpPr>
            <a:spLocks noChangeArrowheads="1"/>
          </p:cNvSpPr>
          <p:nvPr/>
        </p:nvSpPr>
        <p:spPr bwMode="auto">
          <a:xfrm>
            <a:off x="177800" y="1516530"/>
            <a:ext cx="8756650" cy="1938992"/>
          </a:xfrm>
          <a:prstGeom prst="rect">
            <a:avLst/>
          </a:prstGeom>
          <a:gradFill rotWithShape="1">
            <a:gsLst>
              <a:gs pos="0">
                <a:srgbClr val="6699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r>
              <a:rPr lang="fr-FR" sz="2000" b="1" dirty="0">
                <a:solidFill>
                  <a:schemeClr val="bg2"/>
                </a:solidFill>
              </a:rPr>
              <a:t>Elles couvrent la spécification :</a:t>
            </a:r>
          </a:p>
          <a:p>
            <a:pPr algn="just">
              <a:lnSpc>
                <a:spcPct val="100000"/>
              </a:lnSpc>
              <a:spcBef>
                <a:spcPct val="0"/>
              </a:spcBef>
            </a:pPr>
            <a:endParaRPr lang="fr-FR" sz="2000" b="1" dirty="0">
              <a:solidFill>
                <a:schemeClr val="bg2"/>
              </a:solidFill>
            </a:endParaRPr>
          </a:p>
          <a:p>
            <a:pPr marL="444500" indent="-444500" algn="just">
              <a:lnSpc>
                <a:spcPct val="100000"/>
              </a:lnSpc>
              <a:spcBef>
                <a:spcPct val="0"/>
              </a:spcBef>
              <a:buFont typeface="Wingdings" pitchFamily="2" charset="2"/>
              <a:buChar char="Ø"/>
            </a:pPr>
            <a:r>
              <a:rPr lang="fr-FR" sz="2000" b="1" dirty="0">
                <a:solidFill>
                  <a:schemeClr val="bg2"/>
                </a:solidFill>
              </a:rPr>
              <a:t>des composants, </a:t>
            </a:r>
          </a:p>
          <a:p>
            <a:pPr marL="444500" indent="-444500" algn="just">
              <a:lnSpc>
                <a:spcPct val="100000"/>
              </a:lnSpc>
              <a:spcBef>
                <a:spcPct val="0"/>
              </a:spcBef>
              <a:buFont typeface="Wingdings" pitchFamily="2" charset="2"/>
              <a:buChar char="Ø"/>
            </a:pPr>
            <a:r>
              <a:rPr lang="fr-FR" sz="2000" b="1" dirty="0">
                <a:solidFill>
                  <a:schemeClr val="bg2"/>
                </a:solidFill>
              </a:rPr>
              <a:t>des connecteurs, </a:t>
            </a:r>
          </a:p>
          <a:p>
            <a:pPr marL="444500" indent="-444500" algn="just">
              <a:lnSpc>
                <a:spcPct val="100000"/>
              </a:lnSpc>
              <a:spcBef>
                <a:spcPct val="0"/>
              </a:spcBef>
              <a:buFont typeface="Wingdings" pitchFamily="2" charset="2"/>
              <a:buChar char="Ø"/>
            </a:pPr>
            <a:r>
              <a:rPr lang="fr-FR" sz="2000" b="1" dirty="0">
                <a:solidFill>
                  <a:schemeClr val="bg2"/>
                </a:solidFill>
              </a:rPr>
              <a:t>des configurations </a:t>
            </a:r>
          </a:p>
          <a:p>
            <a:pPr marL="444500" indent="-444500" algn="just">
              <a:lnSpc>
                <a:spcPct val="100000"/>
              </a:lnSpc>
              <a:spcBef>
                <a:spcPct val="0"/>
              </a:spcBef>
              <a:buFont typeface="Wingdings" pitchFamily="2" charset="2"/>
              <a:buChar char="Ø"/>
            </a:pPr>
            <a:r>
              <a:rPr lang="fr-FR" sz="2000" b="1" dirty="0">
                <a:solidFill>
                  <a:schemeClr val="bg2"/>
                </a:solidFill>
              </a:rPr>
              <a:t>et éventuellement des styles architecturaux. </a:t>
            </a:r>
            <a:endParaRPr lang="en-US" sz="2000" b="1" dirty="0">
              <a:solidFill>
                <a:schemeClr val="bg2"/>
              </a:solidFill>
            </a:endParaRPr>
          </a:p>
        </p:txBody>
      </p:sp>
      <p:sp>
        <p:nvSpPr>
          <p:cNvPr id="5" name="Rectangle 2"/>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a:lnSpc>
                <a:spcPct val="100000"/>
              </a:lnSpc>
              <a:spcBef>
                <a:spcPct val="0"/>
              </a:spcBef>
            </a:pPr>
            <a:r>
              <a:rPr lang="fr-FR" sz="2000" b="1" dirty="0">
                <a:solidFill>
                  <a:srgbClr val="F9FBC9"/>
                </a:solidFill>
                <a:latin typeface="Engravers MT" pitchFamily="18" charset="0"/>
                <a:cs typeface="Times New Roman" pitchFamily="18" charset="0"/>
              </a:rPr>
              <a:t>Propriétés principales d’un ADL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93891"/>
                                        </p:tgtEl>
                                        <p:attrNameLst>
                                          <p:attrName>style.visibility</p:attrName>
                                        </p:attrNameLst>
                                      </p:cBhvr>
                                      <p:to>
                                        <p:strVal val="visible"/>
                                      </p:to>
                                    </p:set>
                                    <p:anim calcmode="lin" valueType="num">
                                      <p:cBhvr>
                                        <p:cTn id="7" dur="500" fill="hold"/>
                                        <p:tgtEl>
                                          <p:spTgt spid="293891"/>
                                        </p:tgtEl>
                                        <p:attrNameLst>
                                          <p:attrName>ppt_w</p:attrName>
                                        </p:attrNameLst>
                                      </p:cBhvr>
                                      <p:tavLst>
                                        <p:tav tm="0">
                                          <p:val>
                                            <p:fltVal val="0"/>
                                          </p:val>
                                        </p:tav>
                                        <p:tav tm="100000">
                                          <p:val>
                                            <p:strVal val="#ppt_w"/>
                                          </p:val>
                                        </p:tav>
                                      </p:tavLst>
                                    </p:anim>
                                    <p:anim calcmode="lin" valueType="num">
                                      <p:cBhvr>
                                        <p:cTn id="8" dur="500" fill="hold"/>
                                        <p:tgtEl>
                                          <p:spTgt spid="29389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93892"/>
                                        </p:tgtEl>
                                        <p:attrNameLst>
                                          <p:attrName>style.visibility</p:attrName>
                                        </p:attrNameLst>
                                      </p:cBhvr>
                                      <p:to>
                                        <p:strVal val="visible"/>
                                      </p:to>
                                    </p:set>
                                    <p:animEffect transition="in" filter="blinds(horizontal)">
                                      <p:cBhvr>
                                        <p:cTn id="13" dur="500"/>
                                        <p:tgtEl>
                                          <p:spTgt spid="293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1" grpId="0"/>
      <p:bldP spid="293892" grpId="0" animBg="1"/>
    </p:bldLst>
  </p:timing>
</p:sld>
</file>

<file path=ppt/theme/theme1.xml><?xml version="1.0" encoding="utf-8"?>
<a:theme xmlns:a="http://schemas.openxmlformats.org/drawingml/2006/main" name="تصميم افتراضي">
  <a:themeElements>
    <a:clrScheme name="تصميم افتراضي 16">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800000"/>
      </a:hlink>
      <a:folHlink>
        <a:srgbClr val="8C9EA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rot="10800000" vert="horz" wrap="none" lIns="91440" tIns="45720" rIns="91440" bIns="45720" numCol="1" anchor="ctr" anchorCtr="0" compatLnSpc="1">
        <a:prstTxWarp prst="textNoShape">
          <a:avLst/>
        </a:prstTxWarp>
      </a:bodyPr>
      <a:lstStyle>
        <a:defPPr marL="1438275" marR="0" indent="-536575" algn="ctr" defTabSz="914400" rtl="0" eaLnBrk="1" fontAlgn="base" latinLnBrk="0" hangingPunct="1">
          <a:lnSpc>
            <a:spcPct val="90000"/>
          </a:lnSpc>
          <a:spcBef>
            <a:spcPct val="20000"/>
          </a:spcBef>
          <a:spcAft>
            <a:spcPct val="0"/>
          </a:spcAft>
          <a:buClrTx/>
          <a:buSzTx/>
          <a:buFontTx/>
          <a:buNone/>
          <a:tabLst/>
          <a:defRPr kumimoji="0" lang="ar-SA" sz="2200" b="0" i="0" u="none" strike="noStrike" cap="none" normalizeH="0" baseline="0" smtClean="0">
            <a:ln>
              <a:noFill/>
            </a:ln>
            <a:solidFill>
              <a:srgbClr val="800000"/>
            </a:solidFill>
            <a:effectLst/>
            <a:latin typeface="Tahoma" pitchFamily="34" charset="0"/>
            <a:cs typeface="Arial"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rot="10800000" vert="horz" wrap="none" lIns="91440" tIns="45720" rIns="91440" bIns="45720" numCol="1" anchor="ctr" anchorCtr="0" compatLnSpc="1">
        <a:prstTxWarp prst="textNoShape">
          <a:avLst/>
        </a:prstTxWarp>
      </a:bodyPr>
      <a:lstStyle>
        <a:defPPr marL="1438275" marR="0" indent="-536575" algn="ctr" defTabSz="914400" rtl="0" eaLnBrk="1" fontAlgn="base" latinLnBrk="0" hangingPunct="1">
          <a:lnSpc>
            <a:spcPct val="90000"/>
          </a:lnSpc>
          <a:spcBef>
            <a:spcPct val="20000"/>
          </a:spcBef>
          <a:spcAft>
            <a:spcPct val="0"/>
          </a:spcAft>
          <a:buClrTx/>
          <a:buSzTx/>
          <a:buFontTx/>
          <a:buNone/>
          <a:tabLst/>
          <a:defRPr kumimoji="0" lang="ar-SA" sz="2200" b="0" i="0" u="none" strike="noStrike" cap="none" normalizeH="0" baseline="0" smtClean="0">
            <a:ln>
              <a:noFill/>
            </a:ln>
            <a:solidFill>
              <a:srgbClr val="800000"/>
            </a:solidFill>
            <a:effectLst/>
            <a:latin typeface="Tahoma" pitchFamily="34" charset="0"/>
            <a:cs typeface="Arial" charset="0"/>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تصميم افتراضي 13">
        <a:dk1>
          <a:srgbClr val="000000"/>
        </a:dk1>
        <a:lt1>
          <a:srgbClr val="800000"/>
        </a:lt1>
        <a:dk2>
          <a:srgbClr val="000000"/>
        </a:dk2>
        <a:lt2>
          <a:srgbClr val="808080"/>
        </a:lt2>
        <a:accent1>
          <a:srgbClr val="BBE0E3"/>
        </a:accent1>
        <a:accent2>
          <a:srgbClr val="333399"/>
        </a:accent2>
        <a:accent3>
          <a:srgbClr val="C0AA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14">
        <a:dk1>
          <a:srgbClr val="800000"/>
        </a:dk1>
        <a:lt1>
          <a:srgbClr val="FFFFFF"/>
        </a:lt1>
        <a:dk2>
          <a:srgbClr val="000000"/>
        </a:dk2>
        <a:lt2>
          <a:srgbClr val="808080"/>
        </a:lt2>
        <a:accent1>
          <a:srgbClr val="BBE0E3"/>
        </a:accent1>
        <a:accent2>
          <a:srgbClr val="333399"/>
        </a:accent2>
        <a:accent3>
          <a:srgbClr val="FFFFFF"/>
        </a:accent3>
        <a:accent4>
          <a:srgbClr val="6C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15">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800000"/>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16">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8000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5309</TotalTime>
  <Words>3707</Words>
  <Application>Microsoft Office PowerPoint</Application>
  <PresentationFormat>Affichage à l'écran (4:3)</PresentationFormat>
  <Paragraphs>285</Paragraphs>
  <Slides>47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47</vt:i4>
      </vt:variant>
    </vt:vector>
  </HeadingPairs>
  <TitlesOfParts>
    <vt:vector size="54" baseType="lpstr">
      <vt:lpstr>Arial</vt:lpstr>
      <vt:lpstr>Arial Rounded MT Bold</vt:lpstr>
      <vt:lpstr>Engravers MT</vt:lpstr>
      <vt:lpstr>Tahoma</vt:lpstr>
      <vt:lpstr>Times New Roman</vt:lpstr>
      <vt:lpstr>Wingdings</vt:lpstr>
      <vt:lpstr>تصميم افتراضي</vt:lpstr>
      <vt:lpstr>Master 2 ILC  Cours 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Info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PERSONNEL</dc:creator>
  <cp:lastModifiedBy>fad at</cp:lastModifiedBy>
  <cp:revision>514</cp:revision>
  <dcterms:created xsi:type="dcterms:W3CDTF">2006-11-27T16:10:18Z</dcterms:created>
  <dcterms:modified xsi:type="dcterms:W3CDTF">2021-10-26T15:22:20Z</dcterms:modified>
</cp:coreProperties>
</file>