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462BEF-2A37-4EFA-8175-950C73F656F0}" type="datetimeFigureOut">
              <a:rPr lang="fr-FR" smtClean="0"/>
              <a:pPr/>
              <a:t>14/02/2021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AB3166-C41C-40A3-8BC8-B6D0BB74D04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Essential </a:t>
            </a:r>
            <a:r>
              <a:rPr lang="fr-FR" dirty="0" err="1" smtClean="0"/>
              <a:t>grammar</a:t>
            </a:r>
            <a:r>
              <a:rPr lang="fr-FR" dirty="0" smtClean="0"/>
              <a:t>: Phrases, Clauses and Sentences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adjective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phrase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acts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an adjective in a sentence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adjective phrase, </a:t>
            </a:r>
            <a:r>
              <a:rPr lang="fr-FR" dirty="0" err="1" smtClean="0"/>
              <a:t>like</a:t>
            </a:r>
            <a:r>
              <a:rPr lang="fr-FR" dirty="0" smtClean="0"/>
              <a:t> an </a:t>
            </a:r>
            <a:r>
              <a:rPr lang="fr-FR" dirty="0" err="1" smtClean="0"/>
              <a:t>adj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modifies a </a:t>
            </a:r>
            <a:r>
              <a:rPr lang="fr-FR" dirty="0" err="1" smtClean="0"/>
              <a:t>noun</a:t>
            </a:r>
            <a:r>
              <a:rPr lang="fr-FR" dirty="0" smtClean="0"/>
              <a:t> or a </a:t>
            </a:r>
            <a:r>
              <a:rPr lang="fr-FR" dirty="0" err="1" smtClean="0"/>
              <a:t>pronoun</a:t>
            </a:r>
            <a:r>
              <a:rPr lang="fr-FR" dirty="0" smtClean="0"/>
              <a:t>. It comprises of adjectives, </a:t>
            </a:r>
            <a:r>
              <a:rPr lang="fr-FR" dirty="0" err="1" smtClean="0"/>
              <a:t>modifiers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</a:t>
            </a:r>
            <a:r>
              <a:rPr lang="fr-FR" dirty="0" err="1" smtClean="0"/>
              <a:t>modifying</a:t>
            </a:r>
            <a:r>
              <a:rPr lang="fr-FR" dirty="0" smtClean="0"/>
              <a:t> the </a:t>
            </a:r>
            <a:r>
              <a:rPr lang="fr-FR" dirty="0" err="1" smtClean="0"/>
              <a:t>noun</a:t>
            </a:r>
            <a:r>
              <a:rPr lang="fr-FR" dirty="0" smtClean="0"/>
              <a:t> or </a:t>
            </a:r>
            <a:r>
              <a:rPr lang="fr-FR" dirty="0" err="1" smtClean="0"/>
              <a:t>pronoun</a:t>
            </a:r>
            <a:endParaRPr lang="fr-FR" dirty="0" smtClean="0"/>
          </a:p>
          <a:p>
            <a:r>
              <a:rPr lang="fr-FR" dirty="0" err="1" smtClean="0"/>
              <a:t>Eg</a:t>
            </a:r>
            <a:r>
              <a:rPr lang="fr-FR" dirty="0" smtClean="0"/>
              <a:t>: a kid on the roof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looking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sky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the </a:t>
            </a:r>
            <a:r>
              <a:rPr lang="fr-FR" dirty="0" err="1" smtClean="0"/>
              <a:t>adverb</a:t>
            </a:r>
            <a:r>
              <a:rPr lang="fr-FR" dirty="0" smtClean="0"/>
              <a:t>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phrase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acts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an </a:t>
            </a:r>
            <a:r>
              <a:rPr lang="fr-FR" dirty="0" err="1" smtClean="0"/>
              <a:t>adverb</a:t>
            </a:r>
            <a:r>
              <a:rPr lang="fr-FR" dirty="0" smtClean="0"/>
              <a:t> in a sentence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</a:t>
            </a:r>
            <a:r>
              <a:rPr lang="fr-FR" dirty="0" err="1" smtClean="0"/>
              <a:t>adverb</a:t>
            </a:r>
            <a:r>
              <a:rPr lang="fr-FR" dirty="0" smtClean="0"/>
              <a:t> phrase. It modifies a </a:t>
            </a:r>
            <a:r>
              <a:rPr lang="fr-FR" dirty="0" err="1" smtClean="0"/>
              <a:t>verb</a:t>
            </a:r>
            <a:r>
              <a:rPr lang="fr-FR" dirty="0" smtClean="0"/>
              <a:t> or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adverb</a:t>
            </a:r>
            <a:r>
              <a:rPr lang="fr-FR" dirty="0" smtClean="0"/>
              <a:t> in the sentence;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contains</a:t>
            </a:r>
            <a:r>
              <a:rPr lang="fr-FR" dirty="0" smtClean="0"/>
              <a:t> an </a:t>
            </a:r>
            <a:r>
              <a:rPr lang="fr-FR" dirty="0" err="1" smtClean="0"/>
              <a:t>adverb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(</a:t>
            </a:r>
            <a:r>
              <a:rPr lang="fr-FR" dirty="0" err="1" smtClean="0"/>
              <a:t>noun</a:t>
            </a:r>
            <a:r>
              <a:rPr lang="fr-FR" dirty="0" smtClean="0"/>
              <a:t>, </a:t>
            </a:r>
            <a:r>
              <a:rPr lang="fr-FR" dirty="0" err="1" smtClean="0"/>
              <a:t>preposition</a:t>
            </a:r>
            <a:r>
              <a:rPr lang="fr-FR" dirty="0" smtClean="0"/>
              <a:t>, </a:t>
            </a:r>
            <a:r>
              <a:rPr lang="fr-FR" dirty="0" err="1" smtClean="0"/>
              <a:t>modifiers</a:t>
            </a:r>
            <a:r>
              <a:rPr lang="fr-FR" dirty="0" smtClean="0"/>
              <a:t>) </a:t>
            </a:r>
            <a:r>
              <a:rPr lang="fr-FR" dirty="0" err="1" smtClean="0"/>
              <a:t>which</a:t>
            </a:r>
            <a:r>
              <a:rPr lang="fr-FR" dirty="0" smtClean="0"/>
              <a:t>, as a </a:t>
            </a:r>
            <a:r>
              <a:rPr lang="fr-FR" dirty="0" err="1" smtClean="0"/>
              <a:t>whole</a:t>
            </a:r>
            <a:r>
              <a:rPr lang="fr-FR" dirty="0" smtClean="0"/>
              <a:t>, </a:t>
            </a:r>
            <a:r>
              <a:rPr lang="fr-FR" dirty="0" err="1" smtClean="0"/>
              <a:t>act</a:t>
            </a:r>
            <a:r>
              <a:rPr lang="fr-FR" dirty="0" smtClean="0"/>
              <a:t> as an </a:t>
            </a:r>
            <a:r>
              <a:rPr lang="fr-FR" dirty="0" err="1" smtClean="0"/>
              <a:t>adverb</a:t>
            </a:r>
            <a:r>
              <a:rPr lang="fr-FR" dirty="0" smtClean="0"/>
              <a:t> phrase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fr-FR" dirty="0" smtClean="0"/>
              <a:t>He drives a car in a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high</a:t>
            </a:r>
            <a:r>
              <a:rPr lang="fr-FR" dirty="0" smtClean="0"/>
              <a:t> speed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Clauses: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 a phrase, a </a:t>
            </a:r>
            <a:r>
              <a:rPr lang="en-US" b="1" dirty="0" smtClean="0"/>
              <a:t>clause </a:t>
            </a:r>
            <a:r>
              <a:rPr lang="en-US" dirty="0" smtClean="0"/>
              <a:t>is a group of related words, but unlike a phrase, a clause has a subject and predicate. An independent clause, along with having a subject and predicate, expresses a complete thought and can stand alone as a sentence. On the contrary, a subordinate or dependent clause does not express a complete thought and therefore is </a:t>
            </a:r>
            <a:r>
              <a:rPr lang="en-US" i="1" dirty="0" smtClean="0"/>
              <a:t>not a sentence. A subordinate </a:t>
            </a:r>
            <a:r>
              <a:rPr lang="en-US" dirty="0" smtClean="0"/>
              <a:t>clause standing alone is the most common type of sentence fragment.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b="1" dirty="0" smtClean="0"/>
              <a:t>Independent clause: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sz="2400" dirty="0" smtClean="0"/>
              <a:t>An </a:t>
            </a:r>
            <a:r>
              <a:rPr lang="fr-FR" sz="2400" dirty="0" err="1" smtClean="0"/>
              <a:t>independent</a:t>
            </a:r>
            <a:r>
              <a:rPr lang="fr-FR" sz="2400" dirty="0" smtClean="0"/>
              <a:t> clause </a:t>
            </a:r>
            <a:r>
              <a:rPr lang="fr-FR" sz="2400" dirty="0" err="1" smtClean="0"/>
              <a:t>functions</a:t>
            </a:r>
            <a:r>
              <a:rPr lang="fr-FR" sz="2400" dirty="0" smtClean="0"/>
              <a:t> on </a:t>
            </a:r>
            <a:r>
              <a:rPr lang="fr-FR" sz="2400" dirty="0" err="1" smtClean="0"/>
              <a:t>its</a:t>
            </a:r>
            <a:r>
              <a:rPr lang="fr-FR" sz="2400" dirty="0" smtClean="0"/>
              <a:t> </a:t>
            </a:r>
            <a:r>
              <a:rPr lang="fr-FR" sz="2400" dirty="0" err="1" smtClean="0"/>
              <a:t>own</a:t>
            </a:r>
            <a:r>
              <a:rPr lang="fr-FR" sz="2400" dirty="0" smtClean="0"/>
              <a:t> to </a:t>
            </a:r>
            <a:r>
              <a:rPr lang="fr-FR" sz="2400" dirty="0" err="1" smtClean="0"/>
              <a:t>make</a:t>
            </a:r>
            <a:r>
              <a:rPr lang="fr-FR" sz="2400" dirty="0" smtClean="0"/>
              <a:t> a </a:t>
            </a:r>
            <a:r>
              <a:rPr lang="fr-FR" sz="2400" dirty="0" err="1" smtClean="0"/>
              <a:t>meaningful</a:t>
            </a:r>
            <a:r>
              <a:rPr lang="fr-FR" sz="2400" dirty="0" smtClean="0"/>
              <a:t> sentence and looks </a:t>
            </a:r>
            <a:r>
              <a:rPr lang="fr-FR" sz="2400" dirty="0" err="1" smtClean="0"/>
              <a:t>much</a:t>
            </a:r>
            <a:r>
              <a:rPr lang="fr-FR" sz="2400" dirty="0" smtClean="0"/>
              <a:t> </a:t>
            </a:r>
            <a:r>
              <a:rPr lang="fr-FR" sz="2400" dirty="0" err="1" smtClean="0"/>
              <a:t>like</a:t>
            </a:r>
            <a:r>
              <a:rPr lang="fr-FR" sz="2400" dirty="0" smtClean="0"/>
              <a:t> a </a:t>
            </a:r>
            <a:r>
              <a:rPr lang="fr-FR" sz="2400" dirty="0" err="1" smtClean="0"/>
              <a:t>regular</a:t>
            </a:r>
            <a:r>
              <a:rPr lang="fr-FR" sz="2400" dirty="0" smtClean="0"/>
              <a:t> sentence.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en-US" dirty="0" smtClean="0"/>
              <a:t>Computer viruses are a nightmare for the computer world. </a:t>
            </a:r>
          </a:p>
          <a:p>
            <a:r>
              <a:rPr lang="en-US" dirty="0" smtClean="0"/>
              <a:t>It is a threat to any user who uses a computer network. 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dependent</a:t>
            </a:r>
            <a:r>
              <a:rPr lang="fr-FR" dirty="0" smtClean="0"/>
              <a:t> clauses: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 subordinate clause: 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function</a:t>
            </a:r>
            <a:r>
              <a:rPr lang="fr-FR" dirty="0" smtClean="0"/>
              <a:t> on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leaves</a:t>
            </a:r>
            <a:r>
              <a:rPr lang="fr-FR" dirty="0" smtClean="0"/>
              <a:t> the </a:t>
            </a:r>
            <a:r>
              <a:rPr lang="fr-FR" dirty="0" err="1" smtClean="0"/>
              <a:t>idea</a:t>
            </a:r>
            <a:r>
              <a:rPr lang="fr-FR" dirty="0" smtClean="0"/>
              <a:t> </a:t>
            </a:r>
            <a:r>
              <a:rPr lang="fr-FR" dirty="0" err="1" smtClean="0"/>
              <a:t>unfinished</a:t>
            </a:r>
            <a:r>
              <a:rPr lang="fr-FR" dirty="0" smtClean="0"/>
              <a:t>. </a:t>
            </a:r>
            <a:r>
              <a:rPr lang="fr-FR" dirty="0" err="1" smtClean="0"/>
              <a:t>Dependent</a:t>
            </a:r>
            <a:r>
              <a:rPr lang="fr-FR" dirty="0" smtClean="0"/>
              <a:t> help the </a:t>
            </a:r>
            <a:r>
              <a:rPr lang="fr-FR" dirty="0" err="1" smtClean="0"/>
              <a:t>independent</a:t>
            </a:r>
            <a:r>
              <a:rPr lang="fr-FR" dirty="0" smtClean="0"/>
              <a:t> clauses </a:t>
            </a:r>
            <a:r>
              <a:rPr lang="fr-FR" dirty="0" err="1" smtClean="0"/>
              <a:t>complete</a:t>
            </a:r>
            <a:r>
              <a:rPr lang="fr-FR" dirty="0" smtClean="0"/>
              <a:t> the sentence.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subordinate clause </a:t>
            </a:r>
            <a:r>
              <a:rPr lang="en-US" dirty="0" smtClean="0"/>
              <a:t>has a subject and a verb but, unlike an independent clause, cannot stand by itself. It </a:t>
            </a:r>
            <a:r>
              <a:rPr lang="en-US" i="1" dirty="0" smtClean="0"/>
              <a:t>depends on something else to </a:t>
            </a:r>
            <a:r>
              <a:rPr lang="en-US" dirty="0" smtClean="0"/>
              <a:t>express a complete thought, which is why it is also called a dependent clause. Some subordinate clauses are introduced by relative pronouns </a:t>
            </a:r>
            <a:r>
              <a:rPr lang="en-US" i="1" dirty="0" smtClean="0"/>
              <a:t>(who, whom, that, which, what, whose) and some by subordinating conjunctions (although, because, if, unless, when, etc.). Subordinate clauses function in </a:t>
            </a:r>
            <a:r>
              <a:rPr lang="en-US" dirty="0" smtClean="0"/>
              <a:t>sentences as adjectives, nouns, and adverbs.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relative clauses( adjective clauses):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relative clause </a:t>
            </a:r>
            <a:r>
              <a:rPr lang="en-US" dirty="0" smtClean="0"/>
              <a:t>begins with a relative pronoun and functions as an </a:t>
            </a:r>
            <a:r>
              <a:rPr lang="fr-FR" dirty="0" smtClean="0"/>
              <a:t>adjective. It modifies a </a:t>
            </a:r>
            <a:r>
              <a:rPr lang="fr-FR" dirty="0" err="1" smtClean="0"/>
              <a:t>noun</a:t>
            </a:r>
            <a:r>
              <a:rPr lang="fr-FR" dirty="0" smtClean="0"/>
              <a:t> or a </a:t>
            </a:r>
            <a:r>
              <a:rPr lang="fr-FR" dirty="0" err="1" smtClean="0"/>
              <a:t>pronoun</a:t>
            </a:r>
            <a:endParaRPr lang="fr-FR" dirty="0" smtClean="0"/>
          </a:p>
          <a:p>
            <a:r>
              <a:rPr lang="fr-FR" dirty="0" smtClean="0"/>
              <a:t>The </a:t>
            </a:r>
            <a:r>
              <a:rPr lang="fr-FR" dirty="0" err="1" smtClean="0"/>
              <a:t>whole</a:t>
            </a:r>
            <a:r>
              <a:rPr lang="fr-FR" dirty="0" smtClean="0"/>
              <a:t> clause </a:t>
            </a:r>
            <a:r>
              <a:rPr lang="fr-FR" dirty="0" err="1" smtClean="0"/>
              <a:t>acts</a:t>
            </a:r>
            <a:r>
              <a:rPr lang="fr-FR" dirty="0" smtClean="0"/>
              <a:t> as an adjective and </a:t>
            </a:r>
            <a:r>
              <a:rPr lang="fr-FR" dirty="0" err="1" smtClean="0"/>
              <a:t>answers</a:t>
            </a:r>
            <a:r>
              <a:rPr lang="fr-FR" dirty="0" smtClean="0"/>
              <a:t> the questions: </a:t>
            </a:r>
            <a:r>
              <a:rPr lang="fr-FR" b="1" dirty="0" err="1" smtClean="0"/>
              <a:t>what</a:t>
            </a:r>
            <a:r>
              <a:rPr lang="fr-FR" b="1" dirty="0" smtClean="0"/>
              <a:t> </a:t>
            </a:r>
            <a:r>
              <a:rPr lang="fr-FR" b="1" dirty="0" err="1" smtClean="0"/>
              <a:t>kind</a:t>
            </a:r>
            <a:r>
              <a:rPr lang="fr-FR" b="1" dirty="0" smtClean="0"/>
              <a:t>? How </a:t>
            </a:r>
            <a:r>
              <a:rPr lang="fr-FR" b="1" dirty="0" err="1" smtClean="0"/>
              <a:t>many</a:t>
            </a:r>
            <a:r>
              <a:rPr lang="fr-FR" b="1" dirty="0" smtClean="0"/>
              <a:t>? </a:t>
            </a:r>
            <a:r>
              <a:rPr lang="fr-FR" b="1" dirty="0" err="1" smtClean="0"/>
              <a:t>Which</a:t>
            </a:r>
            <a:r>
              <a:rPr lang="fr-FR" b="1" dirty="0" smtClean="0"/>
              <a:t> one? </a:t>
            </a:r>
          </a:p>
          <a:p>
            <a:pPr>
              <a:buNone/>
            </a:pPr>
            <a:r>
              <a:rPr lang="fr-FR" dirty="0" smtClean="0"/>
              <a:t>adjective clauses </a:t>
            </a:r>
            <a:r>
              <a:rPr lang="fr-FR" dirty="0" err="1" smtClean="0"/>
              <a:t>begin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relative </a:t>
            </a:r>
            <a:r>
              <a:rPr lang="fr-FR" dirty="0" err="1" smtClean="0"/>
              <a:t>pronouns</a:t>
            </a:r>
            <a:r>
              <a:rPr lang="fr-FR" dirty="0" smtClean="0"/>
              <a:t> : </a:t>
            </a:r>
            <a:r>
              <a:rPr lang="fr-FR" dirty="0" err="1" smtClean="0">
                <a:solidFill>
                  <a:srgbClr val="FF0000"/>
                </a:solidFill>
              </a:rPr>
              <a:t>that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which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who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whom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whose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when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where</a:t>
            </a:r>
            <a:r>
              <a:rPr lang="fr-FR" dirty="0" smtClean="0">
                <a:solidFill>
                  <a:srgbClr val="FF0000"/>
                </a:solidFill>
              </a:rPr>
              <a:t>, and </a:t>
            </a:r>
            <a:r>
              <a:rPr lang="fr-FR" dirty="0" err="1" smtClean="0">
                <a:solidFill>
                  <a:srgbClr val="FF0000"/>
                </a:solidFill>
              </a:rPr>
              <a:t>why</a:t>
            </a:r>
            <a:r>
              <a:rPr lang="fr-FR" dirty="0" smtClean="0">
                <a:solidFill>
                  <a:srgbClr val="FF0000"/>
                </a:solidFill>
              </a:rPr>
              <a:t>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noun</a:t>
            </a:r>
            <a:r>
              <a:rPr lang="fr-FR" dirty="0" smtClean="0"/>
              <a:t> clauses: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A </a:t>
            </a:r>
            <a:r>
              <a:rPr lang="en-US" sz="2400" b="1" i="1" dirty="0" smtClean="0"/>
              <a:t>noun clause</a:t>
            </a:r>
            <a:r>
              <a:rPr lang="en-US" sz="2400" i="1" dirty="0" smtClean="0"/>
              <a:t> is a dependent clause that can be used the same ways as a noun or a </a:t>
            </a:r>
            <a:r>
              <a:rPr lang="fr-FR" sz="2400" dirty="0" err="1" smtClean="0"/>
              <a:t>pronoun</a:t>
            </a:r>
            <a:r>
              <a:rPr lang="fr-FR" sz="2400" dirty="0" smtClean="0"/>
              <a:t>. It </a:t>
            </a:r>
            <a:r>
              <a:rPr lang="fr-FR" sz="2400" dirty="0" err="1" smtClean="0"/>
              <a:t>functions</a:t>
            </a:r>
            <a:r>
              <a:rPr lang="fr-FR" sz="2400" dirty="0" smtClean="0"/>
              <a:t> as a </a:t>
            </a:r>
            <a:r>
              <a:rPr lang="fr-FR" sz="2400" b="1" dirty="0" err="1" smtClean="0"/>
              <a:t>subject</a:t>
            </a:r>
            <a:r>
              <a:rPr lang="fr-FR" sz="2400" b="1" dirty="0" smtClean="0"/>
              <a:t>, </a:t>
            </a:r>
            <a:r>
              <a:rPr lang="fr-FR" sz="2400" b="1" dirty="0" err="1" smtClean="0"/>
              <a:t>object</a:t>
            </a:r>
            <a:r>
              <a:rPr lang="fr-FR" sz="2400" b="1" dirty="0" smtClean="0"/>
              <a:t>, </a:t>
            </a:r>
            <a:r>
              <a:rPr lang="fr-FR" sz="2400" b="1" dirty="0" err="1" smtClean="0"/>
              <a:t>subject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complement</a:t>
            </a:r>
            <a:r>
              <a:rPr lang="fr-FR" sz="2400" b="1" dirty="0" smtClean="0"/>
              <a:t>, the </a:t>
            </a:r>
            <a:r>
              <a:rPr lang="fr-FR" sz="2400" b="1" dirty="0" err="1" smtClean="0"/>
              <a:t>object</a:t>
            </a:r>
            <a:r>
              <a:rPr lang="fr-FR" sz="2400" b="1" dirty="0" smtClean="0"/>
              <a:t> of a </a:t>
            </a:r>
            <a:r>
              <a:rPr lang="fr-FR" sz="2400" b="1" dirty="0" err="1" smtClean="0"/>
              <a:t>preposition</a:t>
            </a:r>
            <a:r>
              <a:rPr lang="fr-FR" sz="2400" b="1" dirty="0" smtClean="0"/>
              <a:t> and as the adjective </a:t>
            </a:r>
            <a:r>
              <a:rPr lang="fr-FR" sz="2400" b="1" dirty="0" err="1" smtClean="0"/>
              <a:t>complement</a:t>
            </a:r>
            <a:r>
              <a:rPr lang="fr-FR" sz="2400" b="1" dirty="0" smtClean="0"/>
              <a:t>.</a:t>
            </a:r>
          </a:p>
          <a:p>
            <a:r>
              <a:rPr lang="fr-FR" sz="2400" dirty="0" smtClean="0"/>
              <a:t>A </a:t>
            </a:r>
            <a:r>
              <a:rPr lang="fr-FR" sz="2400" dirty="0" err="1" smtClean="0"/>
              <a:t>noun</a:t>
            </a:r>
            <a:r>
              <a:rPr lang="fr-FR" sz="2400" dirty="0" smtClean="0"/>
              <a:t> clause </a:t>
            </a:r>
            <a:r>
              <a:rPr lang="fr-FR" sz="2400" dirty="0" err="1" smtClean="0"/>
              <a:t>usually</a:t>
            </a:r>
            <a:r>
              <a:rPr lang="fr-FR" sz="2400" dirty="0" smtClean="0"/>
              <a:t> </a:t>
            </a:r>
            <a:r>
              <a:rPr lang="fr-FR" sz="2400" dirty="0" err="1" smtClean="0"/>
              <a:t>usually</a:t>
            </a:r>
            <a:r>
              <a:rPr lang="fr-FR" sz="2400" dirty="0" smtClean="0"/>
              <a:t> </a:t>
            </a:r>
            <a:r>
              <a:rPr lang="fr-FR" sz="2400" dirty="0" err="1" smtClean="0"/>
              <a:t>begins</a:t>
            </a:r>
            <a:r>
              <a:rPr lang="fr-FR" sz="2400" dirty="0" smtClean="0"/>
              <a:t> </a:t>
            </a:r>
            <a:r>
              <a:rPr lang="fr-FR" sz="2400" dirty="0" err="1" smtClean="0"/>
              <a:t>with</a:t>
            </a:r>
            <a:r>
              <a:rPr lang="fr-FR" sz="2400" dirty="0" smtClean="0"/>
              <a:t> </a:t>
            </a:r>
            <a:r>
              <a:rPr lang="fr-FR" sz="2400" dirty="0" err="1" smtClean="0"/>
              <a:t>words</a:t>
            </a:r>
            <a:r>
              <a:rPr lang="fr-FR" sz="2400" dirty="0" smtClean="0"/>
              <a:t> </a:t>
            </a:r>
            <a:r>
              <a:rPr lang="fr-FR" sz="2400" dirty="0" err="1" smtClean="0"/>
              <a:t>like</a:t>
            </a:r>
            <a:r>
              <a:rPr lang="fr-FR" sz="2400" dirty="0" smtClean="0"/>
              <a:t> </a:t>
            </a:r>
            <a:r>
              <a:rPr lang="fr-FR" sz="2400" dirty="0" err="1" smtClean="0">
                <a:solidFill>
                  <a:srgbClr val="FF0000"/>
                </a:solidFill>
              </a:rPr>
              <a:t>that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who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whom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whose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which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what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whatever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whoever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whomever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whichever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whenever,wherever,when</a:t>
            </a:r>
            <a:r>
              <a:rPr lang="fr-FR" sz="2400" dirty="0" smtClean="0">
                <a:solidFill>
                  <a:srgbClr val="FF0000"/>
                </a:solidFill>
              </a:rPr>
              <a:t>, </a:t>
            </a:r>
            <a:r>
              <a:rPr lang="fr-FR" sz="2400" dirty="0" err="1" smtClean="0">
                <a:solidFill>
                  <a:srgbClr val="FF0000"/>
                </a:solidFill>
              </a:rPr>
              <a:t>where</a:t>
            </a:r>
            <a:r>
              <a:rPr lang="fr-FR" sz="2400" dirty="0" smtClean="0">
                <a:solidFill>
                  <a:srgbClr val="FF0000"/>
                </a:solidFill>
              </a:rPr>
              <a:t>, how, </a:t>
            </a:r>
            <a:r>
              <a:rPr lang="fr-FR" sz="2400" dirty="0" err="1" smtClean="0">
                <a:solidFill>
                  <a:srgbClr val="FF0000"/>
                </a:solidFill>
              </a:rPr>
              <a:t>why</a:t>
            </a:r>
            <a:r>
              <a:rPr lang="fr-FR" sz="2400" dirty="0" smtClean="0">
                <a:solidFill>
                  <a:srgbClr val="FF0000"/>
                </a:solidFill>
              </a:rPr>
              <a:t>, if, </a:t>
            </a:r>
            <a:r>
              <a:rPr lang="fr-FR" sz="2400" dirty="0" err="1" smtClean="0">
                <a:solidFill>
                  <a:srgbClr val="FF0000"/>
                </a:solidFill>
              </a:rPr>
              <a:t>whether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endParaRPr lang="fr-FR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adverb</a:t>
            </a:r>
            <a:r>
              <a:rPr lang="fr-FR" dirty="0" smtClean="0"/>
              <a:t> clauses: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An </a:t>
            </a:r>
            <a:r>
              <a:rPr lang="fr-FR" b="1" dirty="0" err="1" smtClean="0"/>
              <a:t>adverb</a:t>
            </a:r>
            <a:r>
              <a:rPr lang="fr-FR" b="1" dirty="0" smtClean="0"/>
              <a:t> clause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dependent</a:t>
            </a:r>
            <a:r>
              <a:rPr lang="fr-FR" dirty="0" smtClean="0"/>
              <a:t> clause </a:t>
            </a:r>
            <a:r>
              <a:rPr lang="en-US" dirty="0" smtClean="0"/>
              <a:t>that modifies a verb, an adjective or another adverb. It usually modifies the verb.</a:t>
            </a:r>
          </a:p>
          <a:p>
            <a:pPr>
              <a:buNone/>
            </a:pPr>
            <a:r>
              <a:rPr lang="en-US" i="1" dirty="0" smtClean="0"/>
              <a:t>    - Adverb clauses answer the following questions:</a:t>
            </a:r>
            <a:r>
              <a:rPr lang="en-US" i="1" dirty="0" smtClean="0">
                <a:solidFill>
                  <a:srgbClr val="FF0000"/>
                </a:solidFill>
              </a:rPr>
              <a:t> how? When? Where? Why? To what extent? How much? How long? </a:t>
            </a:r>
            <a:r>
              <a:rPr lang="en-US" i="1" dirty="0" smtClean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under what condition?</a:t>
            </a:r>
            <a:endParaRPr lang="en-US" i="1" dirty="0" smtClean="0"/>
          </a:p>
          <a:p>
            <a:r>
              <a:rPr lang="en-US" i="1" dirty="0" smtClean="0"/>
              <a:t>Adverb clauses are introduced by subordinate conjunctions including </a:t>
            </a:r>
            <a:r>
              <a:rPr lang="en-US" i="1" dirty="0" smtClean="0">
                <a:solidFill>
                  <a:schemeClr val="accent4"/>
                </a:solidFill>
              </a:rPr>
              <a:t>after, although, as, as if, before, because, if, since, so that, than, though, unless, until, when, where, and while</a:t>
            </a:r>
            <a:r>
              <a:rPr lang="en-US" i="1" dirty="0" smtClean="0"/>
              <a:t>. These are just some of the more common ones.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the sentence: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standard definition of a </a:t>
            </a:r>
            <a:r>
              <a:rPr lang="en-US" b="1" dirty="0" smtClean="0"/>
              <a:t>sentence </a:t>
            </a:r>
            <a:r>
              <a:rPr lang="en-US" dirty="0" smtClean="0"/>
              <a:t>is that it is a group of words containing a subject and a predicate and expressing a complete thought.</a:t>
            </a:r>
          </a:p>
          <a:p>
            <a:r>
              <a:rPr lang="fr-FR" sz="2800" dirty="0" smtClean="0"/>
              <a:t>Sentence variation </a:t>
            </a:r>
            <a:r>
              <a:rPr lang="fr-FR" sz="2800" dirty="0" err="1" smtClean="0"/>
              <a:t>involves</a:t>
            </a:r>
            <a:r>
              <a:rPr lang="fr-FR" sz="2800" dirty="0" smtClean="0"/>
              <a:t> </a:t>
            </a:r>
            <a:r>
              <a:rPr lang="fr-FR" sz="2800" dirty="0" err="1" smtClean="0"/>
              <a:t>alterning</a:t>
            </a:r>
            <a:r>
              <a:rPr lang="fr-FR" sz="2800" dirty="0" smtClean="0"/>
              <a:t> sentence structure and </a:t>
            </a:r>
            <a:r>
              <a:rPr lang="fr-FR" sz="2800" dirty="0" err="1" smtClean="0"/>
              <a:t>length</a:t>
            </a:r>
            <a:r>
              <a:rPr lang="fr-FR" sz="2800" dirty="0" smtClean="0"/>
              <a:t> to </a:t>
            </a:r>
            <a:r>
              <a:rPr lang="fr-FR" sz="2800" dirty="0" err="1" smtClean="0"/>
              <a:t>create</a:t>
            </a:r>
            <a:r>
              <a:rPr lang="fr-FR" sz="2800" dirty="0" smtClean="0"/>
              <a:t> a </a:t>
            </a:r>
            <a:r>
              <a:rPr lang="fr-FR" sz="2800" dirty="0" err="1" smtClean="0"/>
              <a:t>rhythm</a:t>
            </a:r>
            <a:r>
              <a:rPr lang="fr-FR" sz="2800" dirty="0" smtClean="0"/>
              <a:t> in </a:t>
            </a:r>
            <a:r>
              <a:rPr lang="fr-FR" sz="2800" dirty="0" err="1" smtClean="0"/>
              <a:t>writing</a:t>
            </a:r>
            <a:r>
              <a:rPr lang="fr-FR" sz="2800" dirty="0" smtClean="0"/>
              <a:t>.</a:t>
            </a:r>
          </a:p>
          <a:p>
            <a:r>
              <a:rPr lang="fr-FR" b="1" u="sng" dirty="0" smtClean="0"/>
              <a:t>Types of sentences</a:t>
            </a:r>
            <a:r>
              <a:rPr lang="fr-FR" dirty="0" smtClean="0"/>
              <a:t>: </a:t>
            </a:r>
          </a:p>
          <a:p>
            <a:r>
              <a:rPr lang="fr-FR" dirty="0" smtClean="0"/>
              <a:t>Simple sentences</a:t>
            </a:r>
          </a:p>
          <a:p>
            <a:r>
              <a:rPr lang="fr-FR" dirty="0" smtClean="0"/>
              <a:t>Compound sentences</a:t>
            </a:r>
          </a:p>
          <a:p>
            <a:r>
              <a:rPr lang="fr-FR" dirty="0" err="1" smtClean="0"/>
              <a:t>Complex</a:t>
            </a:r>
            <a:r>
              <a:rPr lang="fr-FR" dirty="0" smtClean="0"/>
              <a:t> sentences</a:t>
            </a:r>
          </a:p>
          <a:p>
            <a:r>
              <a:rPr lang="fr-FR" dirty="0" smtClean="0"/>
              <a:t>Compound-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stces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simple sentences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7030A0"/>
                </a:solidFill>
              </a:rPr>
              <a:t>A simple sentence</a:t>
            </a:r>
            <a:r>
              <a:rPr lang="fr-FR" dirty="0" smtClean="0"/>
              <a:t> has </a:t>
            </a:r>
            <a:r>
              <a:rPr lang="fr-FR" dirty="0" err="1" smtClean="0"/>
              <a:t>only</a:t>
            </a:r>
            <a:r>
              <a:rPr lang="fr-FR" dirty="0" smtClean="0"/>
              <a:t> the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elemental</a:t>
            </a:r>
            <a:r>
              <a:rPr lang="fr-FR" dirty="0" smtClean="0"/>
              <a:t> building blocks of a sentence; a </a:t>
            </a:r>
            <a:r>
              <a:rPr lang="fr-FR" dirty="0" err="1" smtClean="0"/>
              <a:t>subject</a:t>
            </a:r>
            <a:r>
              <a:rPr lang="fr-FR" dirty="0" smtClean="0"/>
              <a:t> and a </a:t>
            </a:r>
            <a:r>
              <a:rPr lang="fr-FR" dirty="0" err="1" smtClean="0"/>
              <a:t>verb</a:t>
            </a:r>
            <a:r>
              <a:rPr lang="fr-FR" dirty="0" smtClean="0"/>
              <a:t> in a </a:t>
            </a:r>
            <a:r>
              <a:rPr lang="fr-FR" dirty="0" err="1" smtClean="0"/>
              <a:t>complete</a:t>
            </a:r>
            <a:r>
              <a:rPr lang="fr-FR" dirty="0" smtClean="0"/>
              <a:t> </a:t>
            </a:r>
            <a:r>
              <a:rPr lang="fr-FR" dirty="0" err="1" smtClean="0"/>
              <a:t>thought</a:t>
            </a:r>
            <a:r>
              <a:rPr lang="fr-FR" dirty="0" smtClean="0"/>
              <a:t>. A simple sentence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</a:t>
            </a:r>
            <a:r>
              <a:rPr lang="fr-FR" b="1" dirty="0" smtClean="0"/>
              <a:t>an </a:t>
            </a:r>
            <a:r>
              <a:rPr lang="fr-FR" b="1" dirty="0" err="1" smtClean="0"/>
              <a:t>independent</a:t>
            </a:r>
            <a:r>
              <a:rPr lang="fr-FR" b="1" dirty="0" smtClean="0"/>
              <a:t> clause.</a:t>
            </a:r>
          </a:p>
          <a:p>
            <a:r>
              <a:rPr lang="fr-FR" b="1" dirty="0" err="1" smtClean="0"/>
              <a:t>eg</a:t>
            </a:r>
            <a:r>
              <a:rPr lang="fr-FR" b="1" dirty="0" smtClean="0"/>
              <a:t>: </a:t>
            </a:r>
          </a:p>
          <a:p>
            <a:r>
              <a:rPr lang="en-US" dirty="0" smtClean="0"/>
              <a:t>The simulator knows the target processor's architecture and instruction set. </a:t>
            </a:r>
          </a:p>
          <a:p>
            <a:r>
              <a:rPr lang="en-US" dirty="0" smtClean="0"/>
              <a:t>More than 98% of processors are applied in embedded systems 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 The Phrase: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b="1" dirty="0" smtClean="0"/>
              <a:t>phrase </a:t>
            </a:r>
            <a:r>
              <a:rPr lang="en-US" dirty="0" smtClean="0"/>
              <a:t>is any group of related words that, unlike a sentence, has no subject-verb combination. The words in a phrase act together so that the phrase itself functions as a single part of speech. For example, some</a:t>
            </a:r>
          </a:p>
          <a:p>
            <a:pPr>
              <a:buNone/>
            </a:pPr>
            <a:r>
              <a:rPr lang="en-US" dirty="0" smtClean="0"/>
              <a:t>   phrases act as nouns, some as verbs, some as adjectives or adverbs. Remember that phrases can’t stand alone as sentences.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compound sentences: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rgbClr val="7030A0"/>
                </a:solidFill>
              </a:rPr>
              <a:t>A compound sentence</a:t>
            </a:r>
            <a:r>
              <a:rPr lang="fr-FR" dirty="0" smtClean="0"/>
              <a:t> has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independent</a:t>
            </a:r>
            <a:r>
              <a:rPr lang="fr-FR" dirty="0" smtClean="0"/>
              <a:t> clauses, or </a:t>
            </a:r>
            <a:r>
              <a:rPr lang="fr-FR" dirty="0" err="1" smtClean="0"/>
              <a:t>two</a:t>
            </a:r>
            <a:r>
              <a:rPr lang="fr-FR" dirty="0" smtClean="0"/>
              <a:t> simple sentences. The </a:t>
            </a:r>
            <a:r>
              <a:rPr lang="fr-FR" dirty="0" err="1" smtClean="0"/>
              <a:t>independent</a:t>
            </a:r>
            <a:r>
              <a:rPr lang="fr-FR" dirty="0" smtClean="0"/>
              <a:t> clauses are </a:t>
            </a:r>
            <a:r>
              <a:rPr lang="fr-FR" dirty="0" err="1" smtClean="0"/>
              <a:t>usually</a:t>
            </a:r>
            <a:r>
              <a:rPr lang="fr-FR" dirty="0" smtClean="0"/>
              <a:t> </a:t>
            </a:r>
            <a:r>
              <a:rPr lang="fr-FR" dirty="0" err="1" smtClean="0"/>
              <a:t>joined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b="1" dirty="0" smtClean="0"/>
              <a:t>a </a:t>
            </a:r>
            <a:r>
              <a:rPr lang="fr-FR" b="1" dirty="0" err="1" smtClean="0"/>
              <a:t>coordinating</a:t>
            </a:r>
            <a:r>
              <a:rPr lang="fr-FR" b="1" dirty="0" smtClean="0"/>
              <a:t> </a:t>
            </a:r>
            <a:r>
              <a:rPr lang="fr-FR" b="1" dirty="0" err="1" smtClean="0"/>
              <a:t>conjunction</a:t>
            </a:r>
            <a:r>
              <a:rPr lang="fr-FR" b="1" dirty="0" smtClean="0"/>
              <a:t> </a:t>
            </a:r>
            <a:r>
              <a:rPr lang="fr-FR" dirty="0" smtClean="0"/>
              <a:t>and </a:t>
            </a:r>
            <a:r>
              <a:rPr lang="fr-FR" b="1" dirty="0" smtClean="0"/>
              <a:t>a comma</a:t>
            </a:r>
            <a:r>
              <a:rPr lang="fr-FR" dirty="0" smtClean="0"/>
              <a:t>.</a:t>
            </a:r>
          </a:p>
          <a:p>
            <a:r>
              <a:rPr lang="fr-FR" b="1" dirty="0" smtClean="0">
                <a:solidFill>
                  <a:srgbClr val="7030A0"/>
                </a:solidFill>
              </a:rPr>
              <a:t>The </a:t>
            </a:r>
            <a:r>
              <a:rPr lang="fr-FR" b="1" dirty="0" err="1" smtClean="0">
                <a:solidFill>
                  <a:srgbClr val="7030A0"/>
                </a:solidFill>
              </a:rPr>
              <a:t>coordinating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b="1" dirty="0" err="1" smtClean="0">
                <a:solidFill>
                  <a:srgbClr val="7030A0"/>
                </a:solidFill>
              </a:rPr>
              <a:t>conjunctions</a:t>
            </a:r>
            <a:r>
              <a:rPr lang="fr-FR" b="1" dirty="0" smtClean="0">
                <a:solidFill>
                  <a:srgbClr val="7030A0"/>
                </a:solidFill>
              </a:rPr>
              <a:t>: </a:t>
            </a:r>
          </a:p>
          <a:p>
            <a:pPr>
              <a:buNone/>
            </a:pPr>
            <a:r>
              <a:rPr lang="fr-FR" b="1" dirty="0" smtClean="0">
                <a:solidFill>
                  <a:srgbClr val="7030A0"/>
                </a:solidFill>
              </a:rPr>
              <a:t>                </a:t>
            </a:r>
            <a:r>
              <a:rPr lang="fr-FR" sz="4000" b="1" dirty="0" smtClean="0"/>
              <a:t>F   A   N   B   O   Y   S</a:t>
            </a:r>
          </a:p>
          <a:p>
            <a:pPr>
              <a:buNone/>
            </a:pPr>
            <a:r>
              <a:rPr lang="fr-FR" sz="4000" b="1" dirty="0" smtClean="0"/>
              <a:t>      </a:t>
            </a:r>
            <a:r>
              <a:rPr lang="fr-FR" sz="3200" b="1" dirty="0" smtClean="0"/>
              <a:t>For, And, </a:t>
            </a:r>
            <a:r>
              <a:rPr lang="fr-FR" sz="3200" b="1" dirty="0" err="1" smtClean="0"/>
              <a:t>Nor</a:t>
            </a:r>
            <a:r>
              <a:rPr lang="fr-FR" sz="3200" b="1" dirty="0" smtClean="0"/>
              <a:t>, But, Or, </a:t>
            </a:r>
            <a:r>
              <a:rPr lang="fr-FR" sz="3200" b="1" dirty="0" err="1" smtClean="0"/>
              <a:t>Yet</a:t>
            </a:r>
            <a:r>
              <a:rPr lang="fr-FR" sz="3200" b="1" dirty="0" smtClean="0"/>
              <a:t>, So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pPr lvl="0"/>
            <a:r>
              <a:rPr lang="en-US" dirty="0" smtClean="0"/>
              <a:t>A simulator is software tool that runs on the host, and simulates the behavior of the target's processor and memory.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sentences: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rgbClr val="7030A0"/>
                </a:solidFill>
              </a:rPr>
              <a:t>A </a:t>
            </a:r>
            <a:r>
              <a:rPr lang="fr-FR" b="1" dirty="0" err="1" smtClean="0">
                <a:solidFill>
                  <a:srgbClr val="7030A0"/>
                </a:solidFill>
              </a:rPr>
              <a:t>complex</a:t>
            </a:r>
            <a:r>
              <a:rPr lang="fr-FR" b="1" dirty="0" smtClean="0">
                <a:solidFill>
                  <a:srgbClr val="7030A0"/>
                </a:solidFill>
              </a:rPr>
              <a:t> sentence </a:t>
            </a:r>
            <a:r>
              <a:rPr lang="fr-FR" dirty="0" err="1" smtClean="0"/>
              <a:t>contains</a:t>
            </a:r>
            <a:r>
              <a:rPr lang="fr-FR" dirty="0" smtClean="0"/>
              <a:t> one </a:t>
            </a:r>
            <a:r>
              <a:rPr lang="fr-FR" dirty="0" err="1" smtClean="0"/>
              <a:t>independent</a:t>
            </a:r>
            <a:r>
              <a:rPr lang="fr-FR" dirty="0" smtClean="0"/>
              <a:t> clause and one or more </a:t>
            </a:r>
            <a:r>
              <a:rPr lang="fr-FR" dirty="0" err="1" smtClean="0"/>
              <a:t>dependent</a:t>
            </a:r>
            <a:r>
              <a:rPr lang="fr-FR" dirty="0" smtClean="0"/>
              <a:t> clauses. The </a:t>
            </a:r>
            <a:r>
              <a:rPr lang="fr-FR" dirty="0" err="1" smtClean="0"/>
              <a:t>dependent</a:t>
            </a:r>
            <a:r>
              <a:rPr lang="fr-FR" dirty="0" smtClean="0"/>
              <a:t> clause </a:t>
            </a:r>
            <a:r>
              <a:rPr lang="fr-FR" dirty="0" err="1" smtClean="0"/>
              <a:t>begins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b="1" dirty="0" smtClean="0"/>
              <a:t>a </a:t>
            </a:r>
            <a:r>
              <a:rPr lang="fr-FR" b="1" dirty="0" err="1" smtClean="0"/>
              <a:t>subordinating</a:t>
            </a:r>
            <a:r>
              <a:rPr lang="fr-FR" b="1" dirty="0" smtClean="0"/>
              <a:t> </a:t>
            </a:r>
            <a:r>
              <a:rPr lang="fr-FR" b="1" dirty="0" err="1" smtClean="0"/>
              <a:t>conjunction</a:t>
            </a:r>
            <a:r>
              <a:rPr lang="fr-FR" b="1" dirty="0" smtClean="0"/>
              <a:t>.</a:t>
            </a:r>
          </a:p>
          <a:p>
            <a:pPr>
              <a:buNone/>
            </a:pPr>
            <a:r>
              <a:rPr lang="fr-FR" b="1" dirty="0" smtClean="0"/>
              <a:t>  </a:t>
            </a:r>
            <a:r>
              <a:rPr lang="fr-FR" b="1" dirty="0" err="1" smtClean="0">
                <a:solidFill>
                  <a:srgbClr val="7030A0"/>
                </a:solidFill>
              </a:rPr>
              <a:t>Subordinating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fr-FR" b="1" dirty="0" err="1" smtClean="0">
                <a:solidFill>
                  <a:srgbClr val="7030A0"/>
                </a:solidFill>
              </a:rPr>
              <a:t>Conjunctions</a:t>
            </a:r>
            <a:r>
              <a:rPr lang="fr-FR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fr-FR" b="1" dirty="0" err="1" smtClean="0"/>
              <a:t>After</a:t>
            </a:r>
            <a:r>
              <a:rPr lang="fr-FR" b="1" dirty="0" smtClean="0"/>
              <a:t>, </a:t>
            </a:r>
            <a:r>
              <a:rPr lang="fr-FR" b="1" dirty="0" err="1" smtClean="0"/>
              <a:t>although</a:t>
            </a:r>
            <a:r>
              <a:rPr lang="fr-FR" b="1" dirty="0" smtClean="0"/>
              <a:t>, </a:t>
            </a:r>
            <a:r>
              <a:rPr lang="fr-FR" b="1" dirty="0" err="1" smtClean="0"/>
              <a:t>though</a:t>
            </a:r>
            <a:r>
              <a:rPr lang="fr-FR" b="1" dirty="0" smtClean="0"/>
              <a:t>, as, </a:t>
            </a:r>
            <a:r>
              <a:rPr lang="fr-FR" b="1" dirty="0" err="1" smtClean="0"/>
              <a:t>because</a:t>
            </a:r>
            <a:r>
              <a:rPr lang="fr-FR" b="1" dirty="0" smtClean="0"/>
              <a:t>, </a:t>
            </a:r>
            <a:r>
              <a:rPr lang="fr-FR" b="1" dirty="0" err="1" smtClean="0"/>
              <a:t>before</a:t>
            </a:r>
            <a:r>
              <a:rPr lang="fr-FR" b="1" dirty="0" smtClean="0"/>
              <a:t>, if, </a:t>
            </a:r>
            <a:r>
              <a:rPr lang="fr-FR" b="1" dirty="0" err="1" smtClean="0"/>
              <a:t>even</a:t>
            </a:r>
            <a:r>
              <a:rPr lang="fr-FR" b="1" dirty="0" smtClean="0"/>
              <a:t> </a:t>
            </a:r>
            <a:r>
              <a:rPr lang="fr-FR" b="1" dirty="0" err="1" smtClean="0"/>
              <a:t>though</a:t>
            </a:r>
            <a:r>
              <a:rPr lang="fr-FR" b="1" dirty="0" smtClean="0"/>
              <a:t>, in </a:t>
            </a:r>
            <a:r>
              <a:rPr lang="fr-FR" b="1" dirty="0" err="1" smtClean="0"/>
              <a:t>order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, once, </a:t>
            </a:r>
            <a:r>
              <a:rPr lang="fr-FR" b="1" dirty="0" err="1" smtClean="0"/>
              <a:t>provided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, </a:t>
            </a:r>
            <a:r>
              <a:rPr lang="fr-FR" b="1" dirty="0" err="1" smtClean="0"/>
              <a:t>since</a:t>
            </a:r>
            <a:r>
              <a:rPr lang="fr-FR" b="1" dirty="0" smtClean="0"/>
              <a:t>, </a:t>
            </a:r>
            <a:r>
              <a:rPr lang="fr-FR" b="1" dirty="0" err="1" smtClean="0"/>
              <a:t>so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, </a:t>
            </a:r>
            <a:r>
              <a:rPr lang="fr-FR" b="1" dirty="0" err="1" smtClean="0"/>
              <a:t>than</a:t>
            </a:r>
            <a:r>
              <a:rPr lang="fr-FR" b="1" dirty="0" smtClean="0"/>
              <a:t>, </a:t>
            </a:r>
            <a:r>
              <a:rPr lang="fr-FR" b="1" dirty="0" err="1" smtClean="0"/>
              <a:t>that</a:t>
            </a:r>
            <a:r>
              <a:rPr lang="fr-FR" b="1" dirty="0" smtClean="0"/>
              <a:t>, </a:t>
            </a:r>
            <a:r>
              <a:rPr lang="fr-FR" b="1" dirty="0" err="1" smtClean="0"/>
              <a:t>unless</a:t>
            </a:r>
            <a:r>
              <a:rPr lang="fr-FR" b="1" dirty="0" smtClean="0"/>
              <a:t>, </a:t>
            </a:r>
            <a:r>
              <a:rPr lang="fr-FR" b="1" dirty="0" err="1" smtClean="0"/>
              <a:t>untill</a:t>
            </a:r>
            <a:r>
              <a:rPr lang="fr-FR" b="1" dirty="0" smtClean="0"/>
              <a:t>, </a:t>
            </a:r>
            <a:r>
              <a:rPr lang="fr-FR" b="1" dirty="0" err="1" smtClean="0"/>
              <a:t>when</a:t>
            </a:r>
            <a:r>
              <a:rPr lang="fr-FR" b="1" dirty="0" smtClean="0"/>
              <a:t>, </a:t>
            </a:r>
            <a:r>
              <a:rPr lang="fr-FR" b="1" dirty="0" err="1" smtClean="0"/>
              <a:t>while</a:t>
            </a:r>
            <a:r>
              <a:rPr lang="fr-FR" b="1" dirty="0" smtClean="0"/>
              <a:t>… etc.</a:t>
            </a:r>
          </a:p>
          <a:p>
            <a:pPr>
              <a:buNone/>
            </a:pPr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pPr lvl="0">
              <a:buNone/>
            </a:pPr>
            <a:r>
              <a:rPr lang="fr-FR" dirty="0" smtClean="0"/>
              <a:t>An </a:t>
            </a:r>
            <a:r>
              <a:rPr lang="fr-FR" dirty="0" err="1" smtClean="0"/>
              <a:t>Integrated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software </a:t>
            </a:r>
            <a:r>
              <a:rPr lang="fr-FR" dirty="0" err="1" smtClean="0"/>
              <a:t>aplication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provides</a:t>
            </a:r>
            <a:r>
              <a:rPr lang="fr-FR" dirty="0" smtClean="0"/>
              <a:t> </a:t>
            </a:r>
            <a:r>
              <a:rPr lang="fr-FR" dirty="0" err="1" smtClean="0"/>
              <a:t>comprehensive</a:t>
            </a:r>
            <a:r>
              <a:rPr lang="fr-FR" dirty="0" smtClean="0"/>
              <a:t> </a:t>
            </a:r>
            <a:r>
              <a:rPr lang="fr-FR" dirty="0" err="1" smtClean="0"/>
              <a:t>facilities</a:t>
            </a:r>
            <a:r>
              <a:rPr lang="fr-FR" dirty="0" smtClean="0"/>
              <a:t> to computer </a:t>
            </a:r>
            <a:r>
              <a:rPr lang="fr-FR" dirty="0" err="1" smtClean="0"/>
              <a:t>programmers</a:t>
            </a:r>
            <a:r>
              <a:rPr lang="fr-FR" dirty="0" smtClean="0"/>
              <a:t> fo</a:t>
            </a:r>
            <a:r>
              <a:rPr lang="fr-FR" dirty="0" smtClean="0"/>
              <a:t>r  software </a:t>
            </a:r>
            <a:r>
              <a:rPr lang="fr-FR" dirty="0" err="1" smtClean="0"/>
              <a:t>development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compound- </a:t>
            </a:r>
            <a:r>
              <a:rPr lang="fr-FR" dirty="0" err="1" smtClean="0"/>
              <a:t>complex</a:t>
            </a:r>
            <a:r>
              <a:rPr lang="fr-FR" dirty="0" smtClean="0"/>
              <a:t> sentences: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7030A0"/>
                </a:solidFill>
              </a:rPr>
              <a:t>A compound- </a:t>
            </a:r>
            <a:r>
              <a:rPr lang="fr-FR" b="1" dirty="0" err="1" smtClean="0">
                <a:solidFill>
                  <a:srgbClr val="7030A0"/>
                </a:solidFill>
              </a:rPr>
              <a:t>complex</a:t>
            </a:r>
            <a:r>
              <a:rPr lang="fr-FR" b="1" dirty="0" smtClean="0">
                <a:solidFill>
                  <a:srgbClr val="7030A0"/>
                </a:solidFill>
              </a:rPr>
              <a:t> sentence </a:t>
            </a:r>
            <a:r>
              <a:rPr lang="fr-FR" dirty="0" err="1" smtClean="0"/>
              <a:t>contains</a:t>
            </a:r>
            <a:r>
              <a:rPr lang="fr-FR" dirty="0" smtClean="0"/>
              <a:t> more </a:t>
            </a:r>
            <a:r>
              <a:rPr lang="fr-FR" dirty="0" err="1" smtClean="0"/>
              <a:t>than</a:t>
            </a:r>
            <a:r>
              <a:rPr lang="fr-FR" dirty="0" smtClean="0"/>
              <a:t> one </a:t>
            </a:r>
            <a:r>
              <a:rPr lang="fr-FR" dirty="0" err="1" smtClean="0"/>
              <a:t>independent</a:t>
            </a:r>
            <a:r>
              <a:rPr lang="fr-FR" dirty="0" smtClean="0"/>
              <a:t> clause and </a:t>
            </a:r>
            <a:r>
              <a:rPr lang="fr-FR" dirty="0" err="1" smtClean="0"/>
              <a:t>at</a:t>
            </a:r>
            <a:r>
              <a:rPr lang="fr-FR" dirty="0" smtClean="0"/>
              <a:t> least one </a:t>
            </a:r>
            <a:r>
              <a:rPr lang="fr-FR" dirty="0" err="1" smtClean="0"/>
              <a:t>dependent</a:t>
            </a:r>
            <a:r>
              <a:rPr lang="fr-FR" dirty="0" smtClean="0"/>
              <a:t> clause. </a:t>
            </a:r>
          </a:p>
          <a:p>
            <a:pPr lvl="0"/>
            <a:r>
              <a:rPr lang="fr-FR" dirty="0" err="1" smtClean="0"/>
              <a:t>Eg</a:t>
            </a:r>
            <a:r>
              <a:rPr lang="fr-FR" dirty="0" smtClean="0"/>
              <a:t>:</a:t>
            </a:r>
          </a:p>
          <a:p>
            <a:pPr lvl="0"/>
            <a:r>
              <a:rPr lang="en-US" dirty="0" smtClean="0"/>
              <a:t>an embedded computer system is a computer system that is part of a larger system and performs some of the requirements of that system.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en-US" dirty="0" smtClean="0"/>
              <a:t>The content of the deep web is hidden behind HTTP form, and includes many common uses such as web mail, online banking, and services that users must pay for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Types of phrases:</a:t>
            </a:r>
            <a:br>
              <a:rPr lang="fr-FR" dirty="0" smtClean="0"/>
            </a:br>
            <a:r>
              <a:rPr lang="fr-FR" dirty="0" smtClean="0"/>
              <a:t>the </a:t>
            </a:r>
            <a:r>
              <a:rPr lang="fr-FR" dirty="0" err="1" smtClean="0"/>
              <a:t>prepositional</a:t>
            </a:r>
            <a:r>
              <a:rPr lang="fr-FR" dirty="0" smtClean="0"/>
              <a:t>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r>
              <a:rPr lang="en-US" dirty="0" smtClean="0"/>
              <a:t>The most common phrase is the </a:t>
            </a:r>
            <a:r>
              <a:rPr lang="en-US" b="1" dirty="0" smtClean="0"/>
              <a:t>prepositional phrase. </a:t>
            </a:r>
            <a:r>
              <a:rPr lang="en-US" dirty="0" smtClean="0"/>
              <a:t>You’ll find these phrases everywhere—in sentences, clauses, and even in other phrases. Each</a:t>
            </a:r>
          </a:p>
          <a:p>
            <a:pPr>
              <a:buNone/>
            </a:pPr>
            <a:r>
              <a:rPr lang="en-US" dirty="0" smtClean="0"/>
              <a:t>  prepositional phrase begins with a preposition </a:t>
            </a:r>
            <a:r>
              <a:rPr lang="en-US" i="1" dirty="0" smtClean="0"/>
              <a:t>(in, of, by, from, for, etc) </a:t>
            </a:r>
            <a:r>
              <a:rPr lang="en-US" dirty="0" smtClean="0"/>
              <a:t>and includes a noun or pronoun that</a:t>
            </a:r>
          </a:p>
          <a:p>
            <a:pPr>
              <a:buNone/>
            </a:pPr>
            <a:r>
              <a:rPr lang="en-US" dirty="0" smtClean="0"/>
              <a:t>  is the object of the preposition.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err="1" smtClean="0"/>
              <a:t>eg</a:t>
            </a:r>
            <a:r>
              <a:rPr lang="fr-FR" dirty="0" smtClean="0"/>
              <a:t>: </a:t>
            </a:r>
            <a:r>
              <a:rPr lang="en-US" u="sng" dirty="0" smtClean="0"/>
              <a:t>For robots to attain </a:t>
            </a:r>
            <a:r>
              <a:rPr lang="en-US" dirty="0" smtClean="0"/>
              <a:t>more general-purpose utility, grasping is a necessary skill to master.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object of a preposition can have its own modifiers, which also are part </a:t>
            </a:r>
            <a:r>
              <a:rPr lang="fr-FR" dirty="0" smtClean="0"/>
              <a:t>of the </a:t>
            </a:r>
            <a:r>
              <a:rPr lang="fr-FR" dirty="0" err="1" smtClean="0"/>
              <a:t>prepositional</a:t>
            </a:r>
            <a:r>
              <a:rPr lang="fr-FR" dirty="0" smtClean="0"/>
              <a:t> phrase.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  <a:r>
              <a:rPr lang="en-US" dirty="0" smtClean="0"/>
              <a:t>in </a:t>
            </a:r>
            <a:r>
              <a:rPr lang="en-US" i="1" dirty="0" smtClean="0"/>
              <a:t>the smoky, crowded room</a:t>
            </a:r>
          </a:p>
          <a:p>
            <a:r>
              <a:rPr lang="en-US" dirty="0" smtClean="0"/>
              <a:t>of </a:t>
            </a:r>
            <a:r>
              <a:rPr lang="en-US" i="1" dirty="0" smtClean="0"/>
              <a:t>the remaining few people</a:t>
            </a:r>
          </a:p>
          <a:p>
            <a:r>
              <a:rPr lang="en-US" dirty="0" smtClean="0"/>
              <a:t>Prepositional phrases function as either </a:t>
            </a:r>
            <a:r>
              <a:rPr lang="ar-DZ" dirty="0" smtClean="0"/>
              <a:t> </a:t>
            </a:r>
            <a:r>
              <a:rPr lang="en-US" dirty="0" smtClean="0"/>
              <a:t>adjectives or adverbs.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The woman </a:t>
            </a:r>
            <a:r>
              <a:rPr lang="en-US" i="1" dirty="0" smtClean="0"/>
              <a:t>in the trench coat pulled out her phone </a:t>
            </a:r>
          </a:p>
          <a:p>
            <a:r>
              <a:rPr lang="en-US" dirty="0" smtClean="0"/>
              <a:t>Most of the audience snoozed </a:t>
            </a:r>
            <a:r>
              <a:rPr lang="en-US" i="1" dirty="0" smtClean="0"/>
              <a:t>during the tedious performance.</a:t>
            </a:r>
          </a:p>
          <a:p>
            <a:r>
              <a:rPr lang="en-US" dirty="0" smtClean="0"/>
              <a:t>Recent advancements in robotics and automated systems have led to the expansion of autonomous capabilities and more intelligent machines being </a:t>
            </a:r>
            <a:r>
              <a:rPr lang="en-US" dirty="0" err="1" smtClean="0"/>
              <a:t>utilised</a:t>
            </a:r>
            <a:r>
              <a:rPr lang="en-US" dirty="0" smtClean="0"/>
              <a:t> in ever more varied applications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verbal phrases: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verbal phrase </a:t>
            </a:r>
            <a:r>
              <a:rPr lang="fr-FR" dirty="0" err="1" smtClean="0"/>
              <a:t>consists</a:t>
            </a:r>
            <a:r>
              <a:rPr lang="fr-FR" dirty="0" smtClean="0"/>
              <a:t> of a verbal and </a:t>
            </a:r>
            <a:r>
              <a:rPr lang="fr-FR" dirty="0" err="1" smtClean="0"/>
              <a:t>any</a:t>
            </a:r>
            <a:r>
              <a:rPr lang="fr-FR" dirty="0" smtClean="0"/>
              <a:t> </a:t>
            </a:r>
            <a:r>
              <a:rPr lang="fr-FR" dirty="0" err="1" smtClean="0"/>
              <a:t>modifiers</a:t>
            </a:r>
            <a:r>
              <a:rPr lang="fr-FR" dirty="0" smtClean="0"/>
              <a:t> or </a:t>
            </a:r>
            <a:r>
              <a:rPr lang="fr-FR" dirty="0" err="1" smtClean="0"/>
              <a:t>complementsit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have: </a:t>
            </a:r>
          </a:p>
          <a:p>
            <a:r>
              <a:rPr lang="fr-FR" b="1" dirty="0" smtClean="0"/>
              <a:t>A </a:t>
            </a:r>
            <a:r>
              <a:rPr lang="fr-FR" b="1" dirty="0" err="1" smtClean="0"/>
              <a:t>gerund</a:t>
            </a:r>
            <a:r>
              <a:rPr lang="fr-FR" b="1" dirty="0" smtClean="0"/>
              <a:t> phrase</a:t>
            </a:r>
          </a:p>
          <a:p>
            <a:r>
              <a:rPr lang="fr-FR" b="1" dirty="0" smtClean="0"/>
              <a:t>A </a:t>
            </a:r>
            <a:r>
              <a:rPr lang="fr-FR" b="1" dirty="0" err="1" smtClean="0"/>
              <a:t>participal</a:t>
            </a:r>
            <a:r>
              <a:rPr lang="fr-FR" b="1" dirty="0" smtClean="0"/>
              <a:t> phrase </a:t>
            </a:r>
          </a:p>
          <a:p>
            <a:r>
              <a:rPr lang="fr-FR" b="1" dirty="0" smtClean="0"/>
              <a:t>An infinitive phrase</a:t>
            </a:r>
            <a:endParaRPr lang="fr-F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a </a:t>
            </a:r>
            <a:r>
              <a:rPr lang="fr-FR" dirty="0" err="1" smtClean="0"/>
              <a:t>gerund</a:t>
            </a:r>
            <a:r>
              <a:rPr lang="fr-FR" dirty="0" smtClean="0"/>
              <a:t>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gerund</a:t>
            </a:r>
            <a:r>
              <a:rPr lang="fr-FR" dirty="0" smtClean="0"/>
              <a:t> phrase </a:t>
            </a:r>
            <a:r>
              <a:rPr lang="fr-FR" dirty="0" err="1" smtClean="0"/>
              <a:t>consists</a:t>
            </a:r>
            <a:r>
              <a:rPr lang="fr-FR" dirty="0" smtClean="0"/>
              <a:t> of a </a:t>
            </a:r>
            <a:r>
              <a:rPr lang="fr-FR" dirty="0" err="1" smtClean="0"/>
              <a:t>gerund</a:t>
            </a:r>
            <a:r>
              <a:rPr lang="fr-FR" dirty="0" smtClean="0"/>
              <a:t> plus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modifiers</a:t>
            </a:r>
            <a:r>
              <a:rPr lang="fr-FR" dirty="0" smtClean="0"/>
              <a:t> and </a:t>
            </a:r>
            <a:r>
              <a:rPr lang="fr-FR" dirty="0" err="1" smtClean="0"/>
              <a:t>complements</a:t>
            </a:r>
            <a:r>
              <a:rPr lang="fr-FR" dirty="0" smtClean="0"/>
              <a:t>. The </a:t>
            </a:r>
            <a:r>
              <a:rPr lang="fr-FR" dirty="0" err="1" smtClean="0"/>
              <a:t>entire</a:t>
            </a:r>
            <a:r>
              <a:rPr lang="fr-FR" dirty="0" smtClean="0"/>
              <a:t> phrase </a:t>
            </a:r>
            <a:r>
              <a:rPr lang="fr-FR" dirty="0" err="1" smtClean="0"/>
              <a:t>acts</a:t>
            </a:r>
            <a:r>
              <a:rPr lang="fr-FR" dirty="0" smtClean="0"/>
              <a:t> as a </a:t>
            </a:r>
            <a:r>
              <a:rPr lang="fr-FR" dirty="0" err="1" smtClean="0"/>
              <a:t>noun</a:t>
            </a:r>
            <a:r>
              <a:rPr lang="fr-FR" dirty="0" smtClean="0"/>
              <a:t> in the sentence. </a:t>
            </a:r>
            <a:r>
              <a:rPr lang="en-US" dirty="0" smtClean="0"/>
              <a:t>Like other nouns, a gerund phrase can serve as the subject of a sentence, the object of a verb or preposition, or the complement </a:t>
            </a:r>
            <a:r>
              <a:rPr lang="fr-FR" dirty="0" smtClean="0"/>
              <a:t>of a </a:t>
            </a:r>
            <a:r>
              <a:rPr lang="fr-FR" dirty="0" err="1" smtClean="0"/>
              <a:t>linking</a:t>
            </a:r>
            <a:r>
              <a:rPr lang="fr-FR" dirty="0" smtClean="0"/>
              <a:t> </a:t>
            </a:r>
            <a:r>
              <a:rPr lang="fr-FR" dirty="0" err="1" smtClean="0"/>
              <a:t>verb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en-US" dirty="0" smtClean="0"/>
              <a:t>The police officer reported </a:t>
            </a:r>
            <a:r>
              <a:rPr lang="en-US" i="1" dirty="0" smtClean="0"/>
              <a:t>seeing the suspect.</a:t>
            </a:r>
          </a:p>
          <a:p>
            <a:r>
              <a:rPr lang="en-US" dirty="0" smtClean="0"/>
              <a:t>The senator made his reputation by </a:t>
            </a:r>
            <a:r>
              <a:rPr lang="en-US" i="1" dirty="0" smtClean="0"/>
              <a:t>talking often and loudly.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the </a:t>
            </a:r>
            <a:r>
              <a:rPr lang="fr-FR" dirty="0" err="1" smtClean="0"/>
              <a:t>participal</a:t>
            </a:r>
            <a:r>
              <a:rPr lang="fr-FR" dirty="0" smtClean="0"/>
              <a:t>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participial phrase </a:t>
            </a:r>
            <a:r>
              <a:rPr lang="en-US" dirty="0" smtClean="0"/>
              <a:t>begins with a past or present participle and is followed by its objects and modifiers. Like participles alone, participial phrases </a:t>
            </a:r>
            <a:r>
              <a:rPr lang="fr-FR" dirty="0" smtClean="0"/>
              <a:t>are </a:t>
            </a:r>
            <a:r>
              <a:rPr lang="fr-FR" dirty="0" err="1" smtClean="0"/>
              <a:t>used</a:t>
            </a:r>
            <a:r>
              <a:rPr lang="fr-FR" dirty="0" smtClean="0"/>
              <a:t> as adjectives.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fr-FR" dirty="0" err="1" smtClean="0"/>
              <a:t>Inspired</a:t>
            </a:r>
            <a:r>
              <a:rPr lang="fr-FR" dirty="0" smtClean="0"/>
              <a:t> by </a:t>
            </a:r>
            <a:r>
              <a:rPr lang="en-US" dirty="0" smtClean="0"/>
              <a:t>the biological nervous system, a network of parallel and simultaneous mathematical operations are performed directly on the available data…..etc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the infinitive phrase: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dirty="0" smtClean="0"/>
              <a:t>infinitive </a:t>
            </a:r>
            <a:r>
              <a:rPr lang="en-US" dirty="0" smtClean="0"/>
              <a:t>phrase contains an infinitive (for example, </a:t>
            </a:r>
            <a:r>
              <a:rPr lang="en-US" i="1" dirty="0" smtClean="0"/>
              <a:t>to sleep</a:t>
            </a:r>
            <a:r>
              <a:rPr lang="en-US" i="1" smtClean="0"/>
              <a:t>, to </a:t>
            </a:r>
            <a:r>
              <a:rPr lang="en-US" i="1" dirty="0" smtClean="0"/>
              <a:t>consider, to throw) and its objects and modifiers. Infinitive phrases </a:t>
            </a:r>
            <a:r>
              <a:rPr lang="en-US" dirty="0" smtClean="0"/>
              <a:t>usually function as nouns, though they can be used as adjectives and </a:t>
            </a:r>
            <a:r>
              <a:rPr lang="fr-FR" dirty="0" err="1" smtClean="0"/>
              <a:t>adverbs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en-US" dirty="0" smtClean="0"/>
              <a:t>to obtain a set of representational heuristics between the </a:t>
            </a:r>
            <a:r>
              <a:rPr lang="fr-FR" dirty="0" smtClean="0"/>
              <a:t>input and output data.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the </a:t>
            </a:r>
            <a:r>
              <a:rPr lang="fr-FR" dirty="0" err="1" smtClean="0"/>
              <a:t>noun</a:t>
            </a:r>
            <a:r>
              <a:rPr lang="fr-FR" dirty="0" smtClean="0"/>
              <a:t> phrase: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Noun phrase </a:t>
            </a:r>
            <a:r>
              <a:rPr lang="fr-FR" dirty="0" err="1" smtClean="0"/>
              <a:t>contains</a:t>
            </a:r>
            <a:r>
              <a:rPr lang="fr-FR" dirty="0" smtClean="0"/>
              <a:t> a </a:t>
            </a:r>
            <a:r>
              <a:rPr lang="fr-FR" dirty="0" err="1" smtClean="0"/>
              <a:t>noun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assossiated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(</a:t>
            </a:r>
            <a:r>
              <a:rPr lang="fr-FR" dirty="0" err="1" smtClean="0"/>
              <a:t>usually</a:t>
            </a:r>
            <a:r>
              <a:rPr lang="fr-FR" dirty="0" smtClean="0"/>
              <a:t> </a:t>
            </a:r>
            <a:r>
              <a:rPr lang="fr-FR" dirty="0" err="1" smtClean="0"/>
              <a:t>determiners</a:t>
            </a:r>
            <a:r>
              <a:rPr lang="fr-FR" dirty="0" smtClean="0"/>
              <a:t> and </a:t>
            </a:r>
            <a:r>
              <a:rPr lang="fr-FR" dirty="0" err="1" smtClean="0"/>
              <a:t>modifiers</a:t>
            </a:r>
            <a:r>
              <a:rPr lang="fr-FR" dirty="0" smtClean="0"/>
              <a:t>)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modify</a:t>
            </a:r>
            <a:r>
              <a:rPr lang="fr-FR" dirty="0" smtClean="0"/>
              <a:t> the </a:t>
            </a:r>
            <a:r>
              <a:rPr lang="fr-FR" dirty="0" err="1" smtClean="0"/>
              <a:t>noun</a:t>
            </a:r>
            <a:r>
              <a:rPr lang="fr-FR" dirty="0" smtClean="0"/>
              <a:t>. It comprises of a </a:t>
            </a:r>
            <a:r>
              <a:rPr lang="fr-FR" dirty="0" err="1" smtClean="0"/>
              <a:t>noun</a:t>
            </a:r>
            <a:r>
              <a:rPr lang="fr-FR" dirty="0" smtClean="0"/>
              <a:t> as the </a:t>
            </a:r>
            <a:r>
              <a:rPr lang="fr-FR" dirty="0" err="1" smtClean="0"/>
              <a:t>head</a:t>
            </a:r>
            <a:r>
              <a:rPr lang="fr-FR" dirty="0" smtClean="0"/>
              <a:t> </a:t>
            </a:r>
            <a:r>
              <a:rPr lang="fr-FR" dirty="0" err="1" smtClean="0"/>
              <a:t>word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( </a:t>
            </a:r>
            <a:r>
              <a:rPr lang="fr-FR" dirty="0" err="1" smtClean="0"/>
              <a:t>determiners</a:t>
            </a:r>
            <a:r>
              <a:rPr lang="fr-FR" dirty="0" smtClean="0"/>
              <a:t> and </a:t>
            </a:r>
            <a:r>
              <a:rPr lang="fr-FR" dirty="0" err="1" smtClean="0"/>
              <a:t>modifiers</a:t>
            </a:r>
            <a:r>
              <a:rPr lang="fr-FR" dirty="0" smtClean="0"/>
              <a:t>) </a:t>
            </a:r>
            <a:r>
              <a:rPr lang="fr-FR" dirty="0" err="1" smtClean="0"/>
              <a:t>may</a:t>
            </a:r>
            <a:r>
              <a:rPr lang="fr-FR" dirty="0" smtClean="0"/>
              <a:t> come </a:t>
            </a:r>
            <a:r>
              <a:rPr lang="fr-FR" dirty="0" err="1" smtClean="0"/>
              <a:t>before</a:t>
            </a:r>
            <a:r>
              <a:rPr lang="fr-FR" dirty="0" smtClean="0"/>
              <a:t> or </a:t>
            </a:r>
            <a:r>
              <a:rPr lang="fr-FR" dirty="0" err="1" smtClean="0"/>
              <a:t>after</a:t>
            </a:r>
            <a:r>
              <a:rPr lang="fr-FR" dirty="0" smtClean="0"/>
              <a:t> the </a:t>
            </a:r>
            <a:r>
              <a:rPr lang="fr-FR" dirty="0" err="1" smtClean="0"/>
              <a:t>noun</a:t>
            </a:r>
            <a:r>
              <a:rPr lang="fr-FR" dirty="0" smtClean="0"/>
              <a:t>. The </a:t>
            </a:r>
            <a:r>
              <a:rPr lang="fr-FR" dirty="0" err="1" smtClean="0"/>
              <a:t>entire</a:t>
            </a:r>
            <a:r>
              <a:rPr lang="fr-FR" dirty="0" smtClean="0"/>
              <a:t> phrase serves as a </a:t>
            </a:r>
            <a:r>
              <a:rPr lang="fr-FR" dirty="0" err="1" smtClean="0"/>
              <a:t>noun</a:t>
            </a:r>
            <a:r>
              <a:rPr lang="fr-FR" dirty="0" smtClean="0"/>
              <a:t> in the sentence. </a:t>
            </a:r>
          </a:p>
          <a:p>
            <a:r>
              <a:rPr lang="fr-FR" dirty="0" err="1" smtClean="0"/>
              <a:t>Eg</a:t>
            </a:r>
            <a:r>
              <a:rPr lang="fr-FR" dirty="0" smtClean="0"/>
              <a:t>: </a:t>
            </a:r>
          </a:p>
          <a:p>
            <a:r>
              <a:rPr lang="en-US" dirty="0" smtClean="0"/>
              <a:t>The birth of Artificial Intelligence and Robotics takes place in the same period</a:t>
            </a:r>
          </a:p>
          <a:p>
            <a:r>
              <a:rPr lang="en-US" dirty="0" smtClean="0"/>
              <a:t>A woman in the window shouted for help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512</TotalTime>
  <Words>1616</Words>
  <Application>Microsoft Office PowerPoint</Application>
  <PresentationFormat>Affichage à l'écran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Essential grammar: Phrases, Clauses and Sentences </vt:lpstr>
      <vt:lpstr>  The Phrase: </vt:lpstr>
      <vt:lpstr> Types of phrases: the prepositional phrase:</vt:lpstr>
      <vt:lpstr>Diapositive 4</vt:lpstr>
      <vt:lpstr> verbal phrases:</vt:lpstr>
      <vt:lpstr> a gerund phrase:</vt:lpstr>
      <vt:lpstr> the participal phrase:</vt:lpstr>
      <vt:lpstr> the infinitive phrase:</vt:lpstr>
      <vt:lpstr> the noun phrase: </vt:lpstr>
      <vt:lpstr> adjective phrase:</vt:lpstr>
      <vt:lpstr>  the adverb phrase:</vt:lpstr>
      <vt:lpstr> Clauses:</vt:lpstr>
      <vt:lpstr> independent clauses:</vt:lpstr>
      <vt:lpstr> dependent clauses:</vt:lpstr>
      <vt:lpstr> relative clauses( adjective clauses): </vt:lpstr>
      <vt:lpstr> noun clauses:</vt:lpstr>
      <vt:lpstr> adverb clauses:</vt:lpstr>
      <vt:lpstr> the sentence:</vt:lpstr>
      <vt:lpstr>  simple sentences</vt:lpstr>
      <vt:lpstr> compound sentences:</vt:lpstr>
      <vt:lpstr> complex sentences: </vt:lpstr>
      <vt:lpstr> compound- complex sentences: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laklass</dc:creator>
  <cp:lastModifiedBy>laklass</cp:lastModifiedBy>
  <cp:revision>56</cp:revision>
  <dcterms:created xsi:type="dcterms:W3CDTF">2020-03-09T23:29:03Z</dcterms:created>
  <dcterms:modified xsi:type="dcterms:W3CDTF">2021-02-13T23:26:52Z</dcterms:modified>
</cp:coreProperties>
</file>