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69" r:id="rId2"/>
    <p:sldId id="270" r:id="rId3"/>
    <p:sldId id="271" r:id="rId4"/>
    <p:sldId id="272" r:id="rId5"/>
    <p:sldId id="273" r:id="rId6"/>
    <p:sldId id="274" r:id="rId7"/>
    <p:sldId id="275" r:id="rId8"/>
    <p:sldId id="276" r:id="rId9"/>
    <p:sldId id="277" r:id="rId10"/>
    <p:sldId id="284" r:id="rId11"/>
    <p:sldId id="278" r:id="rId12"/>
    <p:sldId id="279" r:id="rId13"/>
    <p:sldId id="280" r:id="rId14"/>
    <p:sldId id="289" r:id="rId15"/>
    <p:sldId id="281" r:id="rId16"/>
    <p:sldId id="290" r:id="rId17"/>
    <p:sldId id="291" r:id="rId18"/>
    <p:sldId id="292" r:id="rId19"/>
    <p:sldId id="293" r:id="rId20"/>
    <p:sldId id="294" r:id="rId21"/>
    <p:sldId id="295" r:id="rId22"/>
    <p:sldId id="296" r:id="rId23"/>
    <p:sldId id="297" r:id="rId24"/>
  </p:sldIdLst>
  <p:sldSz cx="9144000" cy="6858000" type="screen4x3"/>
  <p:notesSz cx="6648450" cy="978058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540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image" Target="../media/image17.wmf"/><Relationship Id="rId1" Type="http://schemas.openxmlformats.org/officeDocument/2006/relationships/image" Target="../media/image16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21.wmf"/><Relationship Id="rId1" Type="http://schemas.openxmlformats.org/officeDocument/2006/relationships/image" Target="../media/image20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24.wmf"/><Relationship Id="rId2" Type="http://schemas.openxmlformats.org/officeDocument/2006/relationships/image" Target="../media/image23.wmf"/><Relationship Id="rId1" Type="http://schemas.openxmlformats.org/officeDocument/2006/relationships/image" Target="../media/image22.wmf"/><Relationship Id="rId5" Type="http://schemas.openxmlformats.org/officeDocument/2006/relationships/image" Target="../media/image26.wmf"/><Relationship Id="rId4" Type="http://schemas.openxmlformats.org/officeDocument/2006/relationships/image" Target="../media/image25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29.wmf"/><Relationship Id="rId2" Type="http://schemas.openxmlformats.org/officeDocument/2006/relationships/image" Target="../media/image28.wmf"/><Relationship Id="rId1" Type="http://schemas.openxmlformats.org/officeDocument/2006/relationships/image" Target="../media/image27.wmf"/><Relationship Id="rId5" Type="http://schemas.openxmlformats.org/officeDocument/2006/relationships/image" Target="../media/image31.wmf"/><Relationship Id="rId4" Type="http://schemas.openxmlformats.org/officeDocument/2006/relationships/image" Target="../media/image30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32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35.wmf"/><Relationship Id="rId7" Type="http://schemas.openxmlformats.org/officeDocument/2006/relationships/image" Target="../media/image39.wmf"/><Relationship Id="rId2" Type="http://schemas.openxmlformats.org/officeDocument/2006/relationships/image" Target="../media/image34.wmf"/><Relationship Id="rId1" Type="http://schemas.openxmlformats.org/officeDocument/2006/relationships/image" Target="../media/image33.wmf"/><Relationship Id="rId6" Type="http://schemas.openxmlformats.org/officeDocument/2006/relationships/image" Target="../media/image38.wmf"/><Relationship Id="rId5" Type="http://schemas.openxmlformats.org/officeDocument/2006/relationships/image" Target="../media/image37.wmf"/><Relationship Id="rId4" Type="http://schemas.openxmlformats.org/officeDocument/2006/relationships/image" Target="../media/image36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42.wmf"/><Relationship Id="rId2" Type="http://schemas.openxmlformats.org/officeDocument/2006/relationships/image" Target="../media/image41.wmf"/><Relationship Id="rId1" Type="http://schemas.openxmlformats.org/officeDocument/2006/relationships/image" Target="../media/image40.wmf"/><Relationship Id="rId4" Type="http://schemas.openxmlformats.org/officeDocument/2006/relationships/image" Target="../media/image43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4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1313" cy="4889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765550" y="0"/>
            <a:ext cx="2881313" cy="4889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9DE94E-34DD-4D04-AD2B-EA086B7E9F5D}" type="datetimeFigureOut">
              <a:rPr lang="fr-FR" smtClean="0"/>
              <a:pPr/>
              <a:t>16/01/2021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879475" y="733425"/>
            <a:ext cx="4889500" cy="36671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65163" y="4645025"/>
            <a:ext cx="5318125" cy="44021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290050"/>
            <a:ext cx="2881313" cy="4889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765550" y="9290050"/>
            <a:ext cx="2881313" cy="4889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44D998-AE2C-4B2C-A08C-DF2D6BA926B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CC852-03CB-4A57-8619-1FCADE097E64}" type="datetime1">
              <a:rPr lang="fr-FR" smtClean="0"/>
              <a:pPr/>
              <a:t>16/01/2021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36A18-84F8-4772-AD13-4816EA8FE5A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23463-1BA5-492D-A3F2-FC1C486283BD}" type="datetime1">
              <a:rPr lang="fr-FR" smtClean="0"/>
              <a:pPr/>
              <a:t>16/01/2021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36A18-84F8-4772-AD13-4816EA8FE5A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A724A1-9233-4E59-8EDD-CD4353FEFE67}" type="datetime1">
              <a:rPr lang="fr-FR" smtClean="0"/>
              <a:pPr/>
              <a:t>16/01/2021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36A18-84F8-4772-AD13-4816EA8FE5A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DC74E1-A213-423F-B174-D6A6C03F41A5}" type="datetime1">
              <a:rPr lang="fr-FR" smtClean="0"/>
              <a:pPr/>
              <a:t>16/01/2021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36A18-84F8-4772-AD13-4816EA8FE5A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CA315-4A50-4920-9342-317DC42CBD1A}" type="datetime1">
              <a:rPr lang="fr-FR" smtClean="0"/>
              <a:pPr/>
              <a:t>16/01/2021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36A18-84F8-4772-AD13-4816EA8FE5A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3F6E2-3DEF-4FB0-837A-4BD75A89A400}" type="datetime1">
              <a:rPr lang="fr-FR" smtClean="0"/>
              <a:pPr/>
              <a:t>16/01/2021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36A18-84F8-4772-AD13-4816EA8FE5A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0A2F2-A87B-4B10-9C0C-39ABC18204A7}" type="datetime1">
              <a:rPr lang="fr-FR" smtClean="0"/>
              <a:pPr/>
              <a:t>16/01/2021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36A18-84F8-4772-AD13-4816EA8FE5A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857FC-69FA-479F-ADBA-A29C2B8C696B}" type="datetime1">
              <a:rPr lang="fr-FR" smtClean="0"/>
              <a:pPr/>
              <a:t>16/01/2021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36A18-84F8-4772-AD13-4816EA8FE5A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878B8-C3FE-422A-B79B-6A9B1AC75C43}" type="datetime1">
              <a:rPr lang="fr-FR" smtClean="0"/>
              <a:pPr/>
              <a:t>16/01/2021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36A18-84F8-4772-AD13-4816EA8FE5A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86550-B5BF-4A86-8703-B140AC889D70}" type="datetime1">
              <a:rPr lang="fr-FR" smtClean="0"/>
              <a:pPr/>
              <a:t>16/01/2021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36A18-84F8-4772-AD13-4816EA8FE5A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A2B3D-079A-4138-B756-BF45411CEAC0}" type="datetime1">
              <a:rPr lang="fr-FR" smtClean="0"/>
              <a:pPr/>
              <a:t>16/01/2021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36A18-84F8-4772-AD13-4816EA8FE5A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C6EBFB-DF10-414E-B1FA-7939F03FE55C}" type="datetime1">
              <a:rPr lang="fr-FR" smtClean="0"/>
              <a:pPr/>
              <a:t>16/01/2021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936A18-84F8-4772-AD13-4816EA8FE5A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7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16.wmf"/><Relationship Id="rId9" Type="http://schemas.openxmlformats.org/officeDocument/2006/relationships/image" Target="../media/image1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21.wmf"/><Relationship Id="rId5" Type="http://schemas.openxmlformats.org/officeDocument/2006/relationships/oleObject" Target="../embeddings/oleObject5.bin"/><Relationship Id="rId4" Type="http://schemas.openxmlformats.org/officeDocument/2006/relationships/image" Target="../media/image20.wmf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wmf"/><Relationship Id="rId13" Type="http://schemas.openxmlformats.org/officeDocument/2006/relationships/image" Target="../media/image1.png"/><Relationship Id="rId3" Type="http://schemas.openxmlformats.org/officeDocument/2006/relationships/oleObject" Target="../embeddings/oleObject6.bin"/><Relationship Id="rId7" Type="http://schemas.openxmlformats.org/officeDocument/2006/relationships/oleObject" Target="../embeddings/oleObject8.bin"/><Relationship Id="rId12" Type="http://schemas.openxmlformats.org/officeDocument/2006/relationships/image" Target="../media/image26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23.wmf"/><Relationship Id="rId11" Type="http://schemas.openxmlformats.org/officeDocument/2006/relationships/oleObject" Target="../embeddings/oleObject10.bin"/><Relationship Id="rId5" Type="http://schemas.openxmlformats.org/officeDocument/2006/relationships/oleObject" Target="../embeddings/oleObject7.bin"/><Relationship Id="rId10" Type="http://schemas.openxmlformats.org/officeDocument/2006/relationships/image" Target="../media/image25.wmf"/><Relationship Id="rId4" Type="http://schemas.openxmlformats.org/officeDocument/2006/relationships/image" Target="../media/image22.wmf"/><Relationship Id="rId9" Type="http://schemas.openxmlformats.org/officeDocument/2006/relationships/oleObject" Target="../embeddings/oleObject9.bin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wmf"/><Relationship Id="rId13" Type="http://schemas.openxmlformats.org/officeDocument/2006/relationships/image" Target="../media/image1.png"/><Relationship Id="rId3" Type="http://schemas.openxmlformats.org/officeDocument/2006/relationships/oleObject" Target="../embeddings/oleObject11.bin"/><Relationship Id="rId7" Type="http://schemas.openxmlformats.org/officeDocument/2006/relationships/oleObject" Target="../embeddings/oleObject13.bin"/><Relationship Id="rId12" Type="http://schemas.openxmlformats.org/officeDocument/2006/relationships/image" Target="../media/image31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28.wmf"/><Relationship Id="rId11" Type="http://schemas.openxmlformats.org/officeDocument/2006/relationships/oleObject" Target="../embeddings/oleObject15.bin"/><Relationship Id="rId5" Type="http://schemas.openxmlformats.org/officeDocument/2006/relationships/oleObject" Target="../embeddings/oleObject12.bin"/><Relationship Id="rId10" Type="http://schemas.openxmlformats.org/officeDocument/2006/relationships/image" Target="../media/image30.wmf"/><Relationship Id="rId4" Type="http://schemas.openxmlformats.org/officeDocument/2006/relationships/image" Target="../media/image27.wmf"/><Relationship Id="rId9" Type="http://schemas.openxmlformats.org/officeDocument/2006/relationships/oleObject" Target="../embeddings/oleObject14.bin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1.png"/><Relationship Id="rId4" Type="http://schemas.openxmlformats.org/officeDocument/2006/relationships/image" Target="../media/image32.wmf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5.wmf"/><Relationship Id="rId13" Type="http://schemas.openxmlformats.org/officeDocument/2006/relationships/oleObject" Target="../embeddings/oleObject22.bin"/><Relationship Id="rId3" Type="http://schemas.openxmlformats.org/officeDocument/2006/relationships/oleObject" Target="../embeddings/oleObject17.bin"/><Relationship Id="rId7" Type="http://schemas.openxmlformats.org/officeDocument/2006/relationships/oleObject" Target="../embeddings/oleObject19.bin"/><Relationship Id="rId12" Type="http://schemas.openxmlformats.org/officeDocument/2006/relationships/image" Target="../media/image37.wmf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9.wmf"/><Relationship Id="rId1" Type="http://schemas.openxmlformats.org/officeDocument/2006/relationships/vmlDrawing" Target="../drawings/vmlDrawing6.vml"/><Relationship Id="rId6" Type="http://schemas.openxmlformats.org/officeDocument/2006/relationships/image" Target="../media/image34.wmf"/><Relationship Id="rId11" Type="http://schemas.openxmlformats.org/officeDocument/2006/relationships/oleObject" Target="../embeddings/oleObject21.bin"/><Relationship Id="rId5" Type="http://schemas.openxmlformats.org/officeDocument/2006/relationships/oleObject" Target="../embeddings/oleObject18.bin"/><Relationship Id="rId15" Type="http://schemas.openxmlformats.org/officeDocument/2006/relationships/oleObject" Target="../embeddings/oleObject23.bin"/><Relationship Id="rId10" Type="http://schemas.openxmlformats.org/officeDocument/2006/relationships/image" Target="../media/image36.wmf"/><Relationship Id="rId4" Type="http://schemas.openxmlformats.org/officeDocument/2006/relationships/image" Target="../media/image33.wmf"/><Relationship Id="rId9" Type="http://schemas.openxmlformats.org/officeDocument/2006/relationships/oleObject" Target="../embeddings/oleObject20.bin"/><Relationship Id="rId14" Type="http://schemas.openxmlformats.org/officeDocument/2006/relationships/image" Target="../media/image38.wmf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2.wmf"/><Relationship Id="rId3" Type="http://schemas.openxmlformats.org/officeDocument/2006/relationships/oleObject" Target="../embeddings/oleObject24.bin"/><Relationship Id="rId7" Type="http://schemas.openxmlformats.org/officeDocument/2006/relationships/oleObject" Target="../embeddings/oleObject2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41.wmf"/><Relationship Id="rId11" Type="http://schemas.openxmlformats.org/officeDocument/2006/relationships/image" Target="../media/image1.png"/><Relationship Id="rId5" Type="http://schemas.openxmlformats.org/officeDocument/2006/relationships/oleObject" Target="../embeddings/oleObject25.bin"/><Relationship Id="rId10" Type="http://schemas.openxmlformats.org/officeDocument/2006/relationships/image" Target="../media/image43.wmf"/><Relationship Id="rId4" Type="http://schemas.openxmlformats.org/officeDocument/2006/relationships/image" Target="../media/image40.wmf"/><Relationship Id="rId9" Type="http://schemas.openxmlformats.org/officeDocument/2006/relationships/oleObject" Target="../embeddings/oleObject27.bin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5" Type="http://schemas.openxmlformats.org/officeDocument/2006/relationships/image" Target="../media/image1.png"/><Relationship Id="rId4" Type="http://schemas.openxmlformats.org/officeDocument/2006/relationships/image" Target="../media/image44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71700" y="3138488"/>
            <a:ext cx="48006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36A18-84F8-4772-AD13-4816EA8FE5AA}" type="slidenum">
              <a:rPr lang="fr-FR" smtClean="0"/>
              <a:pPr/>
              <a:t>1</a:t>
            </a:fld>
            <a:endParaRPr lang="fr-FR"/>
          </a:p>
        </p:txBody>
      </p:sp>
      <p:sp>
        <p:nvSpPr>
          <p:cNvPr id="4" name="ZoneTexte 3"/>
          <p:cNvSpPr txBox="1"/>
          <p:nvPr/>
        </p:nvSpPr>
        <p:spPr>
          <a:xfrm>
            <a:off x="2285984" y="2500306"/>
            <a:ext cx="464347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b="1" dirty="0">
                <a:solidFill>
                  <a:srgbClr val="FF0000"/>
                </a:solidFill>
              </a:rPr>
              <a:t>CHAPITRE 1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000108"/>
            <a:ext cx="4152900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14546" y="0"/>
            <a:ext cx="48006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4578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2388" y="1500174"/>
            <a:ext cx="9039225" cy="535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36A18-84F8-4772-AD13-4816EA8FE5AA}" type="slidenum">
              <a:rPr lang="fr-FR" smtClean="0"/>
              <a:pPr/>
              <a:t>10</a:t>
            </a:fld>
            <a:endParaRPr lang="fr-FR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8650" y="1643050"/>
            <a:ext cx="7886700" cy="51435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1000108"/>
            <a:ext cx="4152900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214546" y="0"/>
            <a:ext cx="48006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36A18-84F8-4772-AD13-4816EA8FE5AA}" type="slidenum">
              <a:rPr lang="fr-FR" smtClean="0"/>
              <a:pPr/>
              <a:t>11</a:t>
            </a:fld>
            <a:endParaRPr lang="fr-FR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06" y="1643050"/>
            <a:ext cx="9001156" cy="52149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1000108"/>
            <a:ext cx="4152900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214546" y="0"/>
            <a:ext cx="48006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36A18-84F8-4772-AD13-4816EA8FE5AA}" type="slidenum">
              <a:rPr lang="fr-FR" smtClean="0"/>
              <a:pPr/>
              <a:t>12</a:t>
            </a:fld>
            <a:endParaRPr lang="fr-FR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61988" y="1681181"/>
            <a:ext cx="7820025" cy="439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1000108"/>
            <a:ext cx="4152900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214546" y="0"/>
            <a:ext cx="48006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36A18-84F8-4772-AD13-4816EA8FE5AA}" type="slidenum">
              <a:rPr lang="fr-FR" smtClean="0"/>
              <a:pPr/>
              <a:t>13</a:t>
            </a:fld>
            <a:endParaRPr lang="fr-FR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57FFC-FBB4-41E0-BE0B-3074912C6A43}" type="slidenum">
              <a:rPr lang="en-GB"/>
              <a:pPr/>
              <a:t>14</a:t>
            </a:fld>
            <a:endParaRPr lang="en-GB"/>
          </a:p>
        </p:txBody>
      </p:sp>
      <p:sp>
        <p:nvSpPr>
          <p:cNvPr id="205826" name="Rectangle 2"/>
          <p:cNvSpPr>
            <a:spLocks noGrp="1" noChangeArrowheads="1"/>
          </p:cNvSpPr>
          <p:nvPr>
            <p:ph type="title"/>
          </p:nvPr>
        </p:nvSpPr>
        <p:spPr>
          <a:xfrm>
            <a:off x="-32" y="557213"/>
            <a:ext cx="9144032" cy="1143000"/>
          </a:xfrm>
        </p:spPr>
        <p:txBody>
          <a:bodyPr>
            <a:normAutofit/>
          </a:bodyPr>
          <a:lstStyle/>
          <a:p>
            <a:pPr algn="l"/>
            <a:r>
              <a:rPr lang="en-GB" sz="3200" u="sng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Times New Roman" pitchFamily="18" charset="0"/>
              </a:rPr>
              <a:t>Méthode</a:t>
            </a:r>
            <a:r>
              <a:rPr lang="en-GB" sz="3200" u="sng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Times New Roman" pitchFamily="18" charset="0"/>
              </a:rPr>
              <a:t> de </a:t>
            </a:r>
            <a:r>
              <a:rPr lang="en-GB" sz="3200" u="sng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Times New Roman" pitchFamily="18" charset="0"/>
              </a:rPr>
              <a:t>l’échantillonnage</a:t>
            </a:r>
            <a:r>
              <a:rPr lang="en-GB" sz="3200" u="sng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Times New Roman" pitchFamily="18" charset="0"/>
              </a:rPr>
              <a:t> en </a:t>
            </a:r>
            <a:r>
              <a:rPr lang="en-GB" sz="3200" u="sng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Times New Roman" pitchFamily="18" charset="0"/>
              </a:rPr>
              <a:t>fréquence</a:t>
            </a:r>
            <a:endParaRPr lang="en-US" sz="3200" u="sng" dirty="0"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  <a:cs typeface="Times New Roman" pitchFamily="18" charset="0"/>
            </a:endParaRPr>
          </a:p>
        </p:txBody>
      </p:sp>
      <p:sp>
        <p:nvSpPr>
          <p:cNvPr id="2058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371600"/>
            <a:ext cx="7772400" cy="51816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endParaRPr lang="en-GB">
              <a:solidFill>
                <a:schemeClr val="hlink"/>
              </a:solidFill>
              <a:cs typeface="Times New Roman" pitchFamily="18" charset="0"/>
            </a:endParaRPr>
          </a:p>
          <a:p>
            <a:endParaRPr lang="en-GB">
              <a:solidFill>
                <a:schemeClr val="hlink"/>
              </a:solidFill>
              <a:cs typeface="Times New Roman" pitchFamily="18" charset="0"/>
            </a:endParaRPr>
          </a:p>
        </p:txBody>
      </p:sp>
      <p:sp>
        <p:nvSpPr>
          <p:cNvPr id="205828" name="Rectangle 4"/>
          <p:cNvSpPr>
            <a:spLocks noChangeArrowheads="1"/>
          </p:cNvSpPr>
          <p:nvPr/>
        </p:nvSpPr>
        <p:spPr bwMode="auto">
          <a:xfrm>
            <a:off x="4186238" y="31670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fr-FR"/>
          </a:p>
        </p:txBody>
      </p:sp>
      <p:sp>
        <p:nvSpPr>
          <p:cNvPr id="205829" name="Rectangle 5"/>
          <p:cNvSpPr>
            <a:spLocks noChangeArrowheads="1"/>
          </p:cNvSpPr>
          <p:nvPr/>
        </p:nvSpPr>
        <p:spPr bwMode="auto">
          <a:xfrm>
            <a:off x="685800" y="1844675"/>
            <a:ext cx="7772400" cy="4784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Tx/>
              <a:buChar char="•"/>
            </a:pP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</a:rPr>
              <a:t>Dans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</a:rPr>
              <a:t>cette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</a:rPr>
              <a:t>approche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</a:rPr>
              <a:t> on nous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</a:rPr>
              <a:t>donne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</a:rPr>
              <a:t>            et nous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</a:rPr>
              <a:t>avons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</a:rPr>
              <a:t>besoin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</a:rPr>
              <a:t> de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</a:rPr>
              <a:t>trouver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</a:rPr>
              <a:t>             </a:t>
            </a:r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</a:pPr>
            <a:r>
              <a:rPr lang="en-US" sz="3200" dirty="0">
                <a:solidFill>
                  <a:schemeClr val="hlink"/>
                </a:solidFill>
                <a:latin typeface="Times New Roman" pitchFamily="18" charset="0"/>
              </a:rPr>
              <a:t>Il </a:t>
            </a:r>
            <a:r>
              <a:rPr lang="en-US" sz="3200" dirty="0" err="1">
                <a:solidFill>
                  <a:schemeClr val="hlink"/>
                </a:solidFill>
                <a:latin typeface="Times New Roman" pitchFamily="18" charset="0"/>
              </a:rPr>
              <a:t>s’agit</a:t>
            </a:r>
            <a:r>
              <a:rPr lang="en-US" sz="3200" dirty="0">
                <a:solidFill>
                  <a:schemeClr val="hlink"/>
                </a:solidFill>
                <a:latin typeface="Times New Roman" pitchFamily="18" charset="0"/>
              </a:rPr>
              <a:t> </a:t>
            </a:r>
            <a:r>
              <a:rPr lang="en-US" sz="3200" dirty="0" err="1">
                <a:solidFill>
                  <a:schemeClr val="hlink"/>
                </a:solidFill>
                <a:latin typeface="Times New Roman" pitchFamily="18" charset="0"/>
              </a:rPr>
              <a:t>simplement</a:t>
            </a:r>
            <a:r>
              <a:rPr lang="en-US" sz="3200" dirty="0">
                <a:solidFill>
                  <a:schemeClr val="hlink"/>
                </a:solidFill>
                <a:latin typeface="Times New Roman" pitchFamily="18" charset="0"/>
              </a:rPr>
              <a:t> d’un </a:t>
            </a:r>
            <a:r>
              <a:rPr lang="en-US" sz="3200" dirty="0" err="1">
                <a:solidFill>
                  <a:schemeClr val="hlink"/>
                </a:solidFill>
                <a:latin typeface="Times New Roman" pitchFamily="18" charset="0"/>
              </a:rPr>
              <a:t>problème</a:t>
            </a:r>
            <a:r>
              <a:rPr lang="en-US" sz="3200" dirty="0">
                <a:solidFill>
                  <a:schemeClr val="hlink"/>
                </a:solidFill>
                <a:latin typeface="Times New Roman" pitchFamily="18" charset="0"/>
              </a:rPr>
              <a:t> </a:t>
            </a:r>
            <a:r>
              <a:rPr lang="en-US" sz="3200" dirty="0" err="1">
                <a:solidFill>
                  <a:schemeClr val="hlink"/>
                </a:solidFill>
                <a:latin typeface="Times New Roman" pitchFamily="18" charset="0"/>
              </a:rPr>
              <a:t>d’interpolation</a:t>
            </a:r>
            <a:endParaRPr lang="en-US" sz="3200" dirty="0">
              <a:solidFill>
                <a:schemeClr val="hlink"/>
              </a:solidFill>
              <a:latin typeface="Times New Roman" pitchFamily="18" charset="0"/>
            </a:endParaRPr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</a:pPr>
            <a:endParaRPr lang="en-US" sz="3200" dirty="0">
              <a:solidFill>
                <a:srgbClr val="FF0000"/>
              </a:solidFill>
              <a:latin typeface="Times New Roman" pitchFamily="18" charset="0"/>
            </a:endParaRPr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</a:pPr>
            <a:endParaRPr lang="en-US" sz="3200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graphicFrame>
        <p:nvGraphicFramePr>
          <p:cNvPr id="205834" name="Object 10"/>
          <p:cNvGraphicFramePr>
            <a:graphicFrameLocks noChangeAspect="1"/>
          </p:cNvGraphicFramePr>
          <p:nvPr/>
        </p:nvGraphicFramePr>
        <p:xfrm>
          <a:off x="2544782" y="4373578"/>
          <a:ext cx="4813300" cy="1270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7" name="Equation" r:id="rId3" imgW="4813200" imgH="1269720" progId="Equation.3">
                  <p:embed/>
                </p:oleObj>
              </mc:Choice>
              <mc:Fallback>
                <p:oleObj name="Equation" r:id="rId3" imgW="4813200" imgH="126972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44782" y="4373578"/>
                        <a:ext cx="4813300" cy="1270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836" name="Object 12"/>
          <p:cNvGraphicFramePr>
            <a:graphicFrameLocks noChangeAspect="1"/>
          </p:cNvGraphicFramePr>
          <p:nvPr/>
        </p:nvGraphicFramePr>
        <p:xfrm>
          <a:off x="7091386" y="2009768"/>
          <a:ext cx="838200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8" name="Equation" r:id="rId5" imgW="838080" imgH="419040" progId="Equation.3">
                  <p:embed/>
                </p:oleObj>
              </mc:Choice>
              <mc:Fallback>
                <p:oleObj name="Equation" r:id="rId5" imgW="838080" imgH="41904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91386" y="2009768"/>
                        <a:ext cx="838200" cy="419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837" name="Object 13"/>
          <p:cNvGraphicFramePr>
            <a:graphicFrameLocks noChangeAspect="1"/>
          </p:cNvGraphicFramePr>
          <p:nvPr/>
        </p:nvGraphicFramePr>
        <p:xfrm>
          <a:off x="6461144" y="2509834"/>
          <a:ext cx="825500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9" name="Equation" r:id="rId7" imgW="825480" imgH="419040" progId="Equation.3">
                  <p:embed/>
                </p:oleObj>
              </mc:Choice>
              <mc:Fallback>
                <p:oleObj name="Equation" r:id="rId7" imgW="825480" imgH="41904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61144" y="2509834"/>
                        <a:ext cx="825500" cy="419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2214546" y="0"/>
            <a:ext cx="48006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5786" y="1500174"/>
            <a:ext cx="7386664" cy="528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14546" y="0"/>
            <a:ext cx="48006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36A18-84F8-4772-AD13-4816EA8FE5AA}" type="slidenum">
              <a:rPr lang="fr-FR" smtClean="0"/>
              <a:pPr/>
              <a:t>15</a:t>
            </a:fld>
            <a:endParaRPr lang="fr-FR"/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-32" y="557213"/>
            <a:ext cx="9144032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0" i="0" u="sng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Arial" pitchFamily="34" charset="0"/>
                <a:ea typeface="+mj-ea"/>
                <a:cs typeface="Times New Roman" pitchFamily="18" charset="0"/>
              </a:rPr>
              <a:t>Méthode de l’échantillonnage en fréquence</a:t>
            </a:r>
            <a:endParaRPr kumimoji="0" lang="en-US" sz="3200" b="0" i="0" u="sng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Arial" pitchFamily="34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36AB8-112F-4D66-8ADD-5B235535B0C7}" type="slidenum">
              <a:rPr lang="en-GB"/>
              <a:pPr/>
              <a:t>16</a:t>
            </a:fld>
            <a:endParaRPr lang="en-GB"/>
          </a:p>
        </p:txBody>
      </p:sp>
      <p:sp>
        <p:nvSpPr>
          <p:cNvPr id="195586" name="Rectangle 2"/>
          <p:cNvSpPr>
            <a:spLocks noGrp="1" noChangeArrowheads="1"/>
          </p:cNvSpPr>
          <p:nvPr>
            <p:ph type="title"/>
          </p:nvPr>
        </p:nvSpPr>
        <p:spPr>
          <a:xfrm>
            <a:off x="-32" y="571488"/>
            <a:ext cx="9144032" cy="1143000"/>
          </a:xfrm>
        </p:spPr>
        <p:txBody>
          <a:bodyPr>
            <a:normAutofit/>
          </a:bodyPr>
          <a:lstStyle/>
          <a:p>
            <a:pPr algn="l"/>
            <a:r>
              <a:rPr lang="en-US" sz="28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Synhèse</a:t>
            </a:r>
            <a:r>
              <a:rPr lang="en-US" sz="2800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 des RIF à phase </a:t>
            </a:r>
            <a:r>
              <a:rPr lang="en-US" sz="28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linéaire</a:t>
            </a:r>
            <a:r>
              <a:rPr lang="en-US" sz="2800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 par  </a:t>
            </a:r>
            <a:r>
              <a:rPr lang="en-US" sz="28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Optimisation</a:t>
            </a:r>
            <a:endParaRPr lang="en-US" sz="2800" dirty="0"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</a:endParaRPr>
          </a:p>
        </p:txBody>
      </p:sp>
      <p:sp>
        <p:nvSpPr>
          <p:cNvPr id="195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On </a:t>
            </a:r>
            <a:r>
              <a:rPr lang="en-US" dirty="0" err="1">
                <a:solidFill>
                  <a:srgbClr val="FF0000"/>
                </a:solidFill>
              </a:rPr>
              <a:t>démontre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facilement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que</a:t>
            </a:r>
            <a:r>
              <a:rPr lang="en-US" dirty="0">
                <a:solidFill>
                  <a:srgbClr val="FF0000"/>
                </a:solidFill>
              </a:rPr>
              <a:t> la </a:t>
            </a:r>
            <a:r>
              <a:rPr lang="en-US" dirty="0" err="1">
                <a:solidFill>
                  <a:srgbClr val="FF0000"/>
                </a:solidFill>
              </a:rPr>
              <a:t>réponse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fréquentielle</a:t>
            </a:r>
            <a:r>
              <a:rPr lang="en-US" dirty="0">
                <a:solidFill>
                  <a:srgbClr val="FF0000"/>
                </a:solidFill>
              </a:rPr>
              <a:t> en amplitude pour les 4 types de RIF à phase </a:t>
            </a:r>
            <a:r>
              <a:rPr lang="en-US" dirty="0" err="1">
                <a:solidFill>
                  <a:srgbClr val="FF0000"/>
                </a:solidFill>
              </a:rPr>
              <a:t>linéaire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s’écrit</a:t>
            </a:r>
            <a:r>
              <a:rPr lang="en-US" dirty="0">
                <a:solidFill>
                  <a:srgbClr val="FF0000"/>
                </a:solidFill>
              </a:rPr>
              <a:t> :</a:t>
            </a:r>
          </a:p>
          <a:p>
            <a:endParaRPr lang="en-US" dirty="0">
              <a:solidFill>
                <a:srgbClr val="FF0000"/>
              </a:solidFill>
            </a:endParaRPr>
          </a:p>
          <a:p>
            <a:pPr>
              <a:buFont typeface="Wingdings" pitchFamily="2" charset="2"/>
              <a:buNone/>
            </a:pPr>
            <a:r>
              <a:rPr lang="en-US" dirty="0">
                <a:solidFill>
                  <a:srgbClr val="FF0000"/>
                </a:solidFill>
              </a:rPr>
              <a:t>	</a:t>
            </a:r>
            <a:r>
              <a:rPr lang="en-US" dirty="0" err="1">
                <a:solidFill>
                  <a:srgbClr val="FF0000"/>
                </a:solidFill>
              </a:rPr>
              <a:t>où</a:t>
            </a:r>
            <a:endParaRPr lang="en-US" dirty="0"/>
          </a:p>
        </p:txBody>
      </p:sp>
      <p:graphicFrame>
        <p:nvGraphicFramePr>
          <p:cNvPr id="227328" name="Object 0"/>
          <p:cNvGraphicFramePr>
            <a:graphicFrameLocks noChangeAspect="1"/>
          </p:cNvGraphicFramePr>
          <p:nvPr/>
        </p:nvGraphicFramePr>
        <p:xfrm>
          <a:off x="5429256" y="2714620"/>
          <a:ext cx="3086100" cy="481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60" name="Equation" r:id="rId3" imgW="3085920" imgH="482400" progId="Equation.3">
                  <p:embed/>
                </p:oleObj>
              </mc:Choice>
              <mc:Fallback>
                <p:oleObj name="Equation" r:id="rId3" imgW="3085920" imgH="4824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29256" y="2714620"/>
                        <a:ext cx="3086100" cy="4810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7329" name="Object 1"/>
          <p:cNvGraphicFramePr>
            <a:graphicFrameLocks noChangeAspect="1"/>
          </p:cNvGraphicFramePr>
          <p:nvPr/>
        </p:nvGraphicFramePr>
        <p:xfrm>
          <a:off x="2057400" y="4089400"/>
          <a:ext cx="5156200" cy="2311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61" name="Equation" r:id="rId5" imgW="5155920" imgH="2311200" progId="Equation.3">
                  <p:embed/>
                </p:oleObj>
              </mc:Choice>
              <mc:Fallback>
                <p:oleObj name="Equation" r:id="rId5" imgW="5155920" imgH="23112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7400" y="4089400"/>
                        <a:ext cx="5156200" cy="2311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2214546" y="0"/>
            <a:ext cx="48006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3D3E1-B128-42A8-9C07-D2034418FD65}" type="slidenum">
              <a:rPr lang="en-GB"/>
              <a:pPr/>
              <a:t>17</a:t>
            </a:fld>
            <a:endParaRPr lang="en-GB"/>
          </a:p>
        </p:txBody>
      </p:sp>
      <p:sp>
        <p:nvSpPr>
          <p:cNvPr id="1986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85720" y="1752600"/>
            <a:ext cx="8477280" cy="4114800"/>
          </a:xfrm>
        </p:spPr>
        <p:txBody>
          <a:bodyPr/>
          <a:lstStyle/>
          <a:p>
            <a:r>
              <a:rPr lang="en-US" dirty="0" err="1">
                <a:solidFill>
                  <a:schemeClr val="hlink"/>
                </a:solidFill>
              </a:rPr>
              <a:t>Forme</a:t>
            </a:r>
            <a:r>
              <a:rPr lang="en-US" dirty="0">
                <a:solidFill>
                  <a:schemeClr val="hlink"/>
                </a:solidFill>
              </a:rPr>
              <a:t> </a:t>
            </a:r>
            <a:r>
              <a:rPr lang="en-US" dirty="0" err="1">
                <a:solidFill>
                  <a:schemeClr val="hlink"/>
                </a:solidFill>
              </a:rPr>
              <a:t>modifiée</a:t>
            </a:r>
            <a:r>
              <a:rPr lang="en-US" dirty="0">
                <a:solidFill>
                  <a:schemeClr val="hlink"/>
                </a:solidFill>
              </a:rPr>
              <a:t> de la </a:t>
            </a:r>
            <a:r>
              <a:rPr lang="en-US" dirty="0" err="1">
                <a:solidFill>
                  <a:schemeClr val="hlink"/>
                </a:solidFill>
              </a:rPr>
              <a:t>fonction</a:t>
            </a:r>
            <a:r>
              <a:rPr lang="en-US" dirty="0">
                <a:solidFill>
                  <a:schemeClr val="hlink"/>
                </a:solidFill>
              </a:rPr>
              <a:t> </a:t>
            </a:r>
            <a:r>
              <a:rPr lang="en-US" dirty="0" err="1">
                <a:solidFill>
                  <a:schemeClr val="hlink"/>
                </a:solidFill>
              </a:rPr>
              <a:t>erreur</a:t>
            </a:r>
            <a:r>
              <a:rPr lang="en-US" dirty="0">
                <a:solidFill>
                  <a:schemeClr val="hlink"/>
                </a:solidFill>
              </a:rPr>
              <a:t> </a:t>
            </a:r>
            <a:r>
              <a:rPr lang="en-US" dirty="0" err="1">
                <a:solidFill>
                  <a:schemeClr val="hlink"/>
                </a:solidFill>
              </a:rPr>
              <a:t>pondérée</a:t>
            </a:r>
            <a:endParaRPr lang="en-US" dirty="0">
              <a:solidFill>
                <a:schemeClr val="hlink"/>
              </a:solidFill>
            </a:endParaRPr>
          </a:p>
          <a:p>
            <a:endParaRPr lang="en-US" dirty="0">
              <a:solidFill>
                <a:schemeClr val="hlink"/>
              </a:solidFill>
            </a:endParaRPr>
          </a:p>
          <a:p>
            <a:endParaRPr lang="en-US" dirty="0">
              <a:solidFill>
                <a:schemeClr val="hlink"/>
              </a:solidFill>
            </a:endParaRPr>
          </a:p>
          <a:p>
            <a:endParaRPr lang="en-US" dirty="0">
              <a:solidFill>
                <a:schemeClr val="hlink"/>
              </a:solidFill>
            </a:endParaRPr>
          </a:p>
          <a:p>
            <a:pPr>
              <a:buFont typeface="Wingdings" pitchFamily="2" charset="2"/>
              <a:buNone/>
            </a:pPr>
            <a:r>
              <a:rPr lang="en-US" dirty="0">
                <a:solidFill>
                  <a:schemeClr val="hlink"/>
                </a:solidFill>
              </a:rPr>
              <a:t>	</a:t>
            </a:r>
            <a:r>
              <a:rPr lang="en-US" dirty="0" err="1">
                <a:solidFill>
                  <a:schemeClr val="hlink"/>
                </a:solidFill>
              </a:rPr>
              <a:t>où</a:t>
            </a:r>
            <a:endParaRPr lang="en-US" dirty="0"/>
          </a:p>
        </p:txBody>
      </p:sp>
      <p:graphicFrame>
        <p:nvGraphicFramePr>
          <p:cNvPr id="228352" name="Object 0"/>
          <p:cNvGraphicFramePr>
            <a:graphicFrameLocks noChangeAspect="1"/>
          </p:cNvGraphicFramePr>
          <p:nvPr/>
        </p:nvGraphicFramePr>
        <p:xfrm>
          <a:off x="1600200" y="2438400"/>
          <a:ext cx="5461000" cy="430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93" name="Equation" r:id="rId3" imgW="5460840" imgH="431640" progId="Equation.3">
                  <p:embed/>
                </p:oleObj>
              </mc:Choice>
              <mc:Fallback>
                <p:oleObj name="Equation" r:id="rId3" imgW="5460840" imgH="43164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0200" y="2438400"/>
                        <a:ext cx="5461000" cy="4302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8353" name="Object 1"/>
          <p:cNvGraphicFramePr>
            <a:graphicFrameLocks noChangeAspect="1"/>
          </p:cNvGraphicFramePr>
          <p:nvPr/>
        </p:nvGraphicFramePr>
        <p:xfrm>
          <a:off x="2540000" y="2933700"/>
          <a:ext cx="4241800" cy="660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94" name="Equation" r:id="rId5" imgW="4241520" imgH="660240" progId="Equation.3">
                  <p:embed/>
                </p:oleObj>
              </mc:Choice>
              <mc:Fallback>
                <p:oleObj name="Equation" r:id="rId5" imgW="4241520" imgH="66024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40000" y="2933700"/>
                        <a:ext cx="4241800" cy="660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8354" name="Object 2"/>
          <p:cNvGraphicFramePr>
            <a:graphicFrameLocks noChangeAspect="1"/>
          </p:cNvGraphicFramePr>
          <p:nvPr/>
        </p:nvGraphicFramePr>
        <p:xfrm>
          <a:off x="2565400" y="3619500"/>
          <a:ext cx="3632200" cy="493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95" name="Equation" r:id="rId7" imgW="3632040" imgH="495000" progId="Equation.3">
                  <p:embed/>
                </p:oleObj>
              </mc:Choice>
              <mc:Fallback>
                <p:oleObj name="Equation" r:id="rId7" imgW="3632040" imgH="49500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65400" y="3619500"/>
                        <a:ext cx="3632200" cy="4937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8355" name="Object 3"/>
          <p:cNvGraphicFramePr>
            <a:graphicFrameLocks noChangeAspect="1"/>
          </p:cNvGraphicFramePr>
          <p:nvPr/>
        </p:nvGraphicFramePr>
        <p:xfrm>
          <a:off x="2971800" y="4724400"/>
          <a:ext cx="3175000" cy="493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96" name="Equation" r:id="rId9" imgW="3174840" imgH="495000" progId="Equation.3">
                  <p:embed/>
                </p:oleObj>
              </mc:Choice>
              <mc:Fallback>
                <p:oleObj name="Equation" r:id="rId9" imgW="3174840" imgH="49500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1800" y="4724400"/>
                        <a:ext cx="3175000" cy="4937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8356" name="Object 4"/>
          <p:cNvGraphicFramePr>
            <a:graphicFrameLocks noChangeAspect="1"/>
          </p:cNvGraphicFramePr>
          <p:nvPr/>
        </p:nvGraphicFramePr>
        <p:xfrm>
          <a:off x="3022600" y="5410200"/>
          <a:ext cx="3302000" cy="493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97" name="Equation" r:id="rId11" imgW="3301920" imgH="495000" progId="Equation.3">
                  <p:embed/>
                </p:oleObj>
              </mc:Choice>
              <mc:Fallback>
                <p:oleObj name="Equation" r:id="rId11" imgW="3301920" imgH="49500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22600" y="5410200"/>
                        <a:ext cx="3302000" cy="4937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Rectangle 2"/>
          <p:cNvSpPr>
            <a:spLocks noGrp="1" noChangeArrowheads="1"/>
          </p:cNvSpPr>
          <p:nvPr>
            <p:ph type="title"/>
          </p:nvPr>
        </p:nvSpPr>
        <p:spPr>
          <a:xfrm>
            <a:off x="-32" y="571488"/>
            <a:ext cx="9144032" cy="1143000"/>
          </a:xfrm>
        </p:spPr>
        <p:txBody>
          <a:bodyPr>
            <a:normAutofit/>
          </a:bodyPr>
          <a:lstStyle/>
          <a:p>
            <a:pPr algn="l"/>
            <a:r>
              <a:rPr lang="en-US" sz="28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Synhèse</a:t>
            </a:r>
            <a:r>
              <a:rPr lang="en-US" sz="2800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 des RIF à phase </a:t>
            </a:r>
            <a:r>
              <a:rPr lang="en-US" sz="28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linéaire</a:t>
            </a:r>
            <a:r>
              <a:rPr lang="en-US" sz="2800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 par  </a:t>
            </a:r>
            <a:r>
              <a:rPr lang="en-US" sz="28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Optimisation</a:t>
            </a:r>
            <a:endParaRPr lang="en-US" sz="2800" dirty="0"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</a:endParaRPr>
          </a:p>
        </p:txBody>
      </p:sp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2214546" y="0"/>
            <a:ext cx="48006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88216-7C9D-4F87-85B6-DA261C5B8732}" type="slidenum">
              <a:rPr lang="en-GB"/>
              <a:pPr/>
              <a:t>18</a:t>
            </a:fld>
            <a:endParaRPr lang="en-GB"/>
          </a:p>
        </p:txBody>
      </p:sp>
      <p:sp>
        <p:nvSpPr>
          <p:cNvPr id="1996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73238"/>
            <a:ext cx="7772400" cy="4870472"/>
          </a:xfrm>
        </p:spPr>
        <p:txBody>
          <a:bodyPr>
            <a:normAutofit/>
          </a:bodyPr>
          <a:lstStyle/>
          <a:p>
            <a:r>
              <a:rPr lang="en-US" u="sng" dirty="0" err="1">
                <a:solidFill>
                  <a:srgbClr val="009900"/>
                </a:solidFill>
              </a:rPr>
              <a:t>Problème</a:t>
            </a:r>
            <a:r>
              <a:rPr lang="en-US" u="sng" dirty="0">
                <a:solidFill>
                  <a:srgbClr val="009900"/>
                </a:solidFill>
              </a:rPr>
              <a:t> </a:t>
            </a:r>
            <a:r>
              <a:rPr lang="en-US" u="sng" dirty="0" err="1">
                <a:solidFill>
                  <a:srgbClr val="009900"/>
                </a:solidFill>
              </a:rPr>
              <a:t>d’Optimisation</a:t>
            </a:r>
            <a:r>
              <a:rPr lang="en-US" dirty="0"/>
              <a:t>- </a:t>
            </a:r>
            <a:r>
              <a:rPr lang="en-US" dirty="0">
                <a:solidFill>
                  <a:srgbClr val="FF0000"/>
                </a:solidFill>
              </a:rPr>
              <a:t>Determiner             qui </a:t>
            </a:r>
            <a:r>
              <a:rPr lang="en-US" dirty="0" err="1">
                <a:solidFill>
                  <a:srgbClr val="FF0000"/>
                </a:solidFill>
              </a:rPr>
              <a:t>minimise</a:t>
            </a:r>
            <a:r>
              <a:rPr lang="en-US" dirty="0">
                <a:solidFill>
                  <a:srgbClr val="FF0000"/>
                </a:solidFill>
              </a:rPr>
              <a:t> la </a:t>
            </a:r>
            <a:r>
              <a:rPr lang="en-US" dirty="0" err="1">
                <a:solidFill>
                  <a:srgbClr val="FF0000"/>
                </a:solidFill>
              </a:rPr>
              <a:t>valeur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absolue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maximale</a:t>
            </a:r>
            <a:r>
              <a:rPr lang="en-US" dirty="0">
                <a:solidFill>
                  <a:srgbClr val="FF0000"/>
                </a:solidFill>
              </a:rPr>
              <a:t> de</a:t>
            </a:r>
          </a:p>
          <a:p>
            <a:endParaRPr lang="en-US" dirty="0">
              <a:solidFill>
                <a:srgbClr val="FF0000"/>
              </a:solidFill>
            </a:endParaRPr>
          </a:p>
          <a:p>
            <a:pPr>
              <a:buFont typeface="Wingdings" pitchFamily="2" charset="2"/>
              <a:buNone/>
            </a:pPr>
            <a:r>
              <a:rPr lang="en-US" dirty="0">
                <a:solidFill>
                  <a:srgbClr val="FF0000"/>
                </a:solidFill>
              </a:rPr>
              <a:t>	</a:t>
            </a:r>
          </a:p>
          <a:p>
            <a:pPr>
              <a:buFont typeface="Wingdings" pitchFamily="2" charset="2"/>
              <a:buNone/>
            </a:pPr>
            <a:r>
              <a:rPr lang="en-US" dirty="0" err="1">
                <a:solidFill>
                  <a:srgbClr val="FF0000"/>
                </a:solidFill>
              </a:rPr>
              <a:t>sur</a:t>
            </a:r>
            <a:r>
              <a:rPr lang="en-US" dirty="0">
                <a:solidFill>
                  <a:srgbClr val="FF0000"/>
                </a:solidFill>
              </a:rPr>
              <a:t> les </a:t>
            </a:r>
            <a:r>
              <a:rPr lang="en-US" dirty="0" err="1">
                <a:solidFill>
                  <a:srgbClr val="FF0000"/>
                </a:solidFill>
              </a:rPr>
              <a:t>bandes</a:t>
            </a:r>
            <a:r>
              <a:rPr lang="en-US" dirty="0">
                <a:solidFill>
                  <a:srgbClr val="FF0000"/>
                </a:solidFill>
              </a:rPr>
              <a:t> de </a:t>
            </a:r>
            <a:r>
              <a:rPr lang="en-US" dirty="0" err="1">
                <a:solidFill>
                  <a:srgbClr val="FF0000"/>
                </a:solidFill>
              </a:rPr>
              <a:t>fréquences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spécifiées</a:t>
            </a:r>
            <a:endParaRPr lang="en-US" dirty="0">
              <a:solidFill>
                <a:srgbClr val="FF0000"/>
              </a:solidFill>
            </a:endParaRPr>
          </a:p>
          <a:p>
            <a:pPr>
              <a:buFont typeface="Wingdings" pitchFamily="2" charset="2"/>
              <a:buNone/>
            </a:pPr>
            <a:endParaRPr lang="en-US" dirty="0"/>
          </a:p>
          <a:p>
            <a:r>
              <a:rPr lang="en-US" dirty="0">
                <a:solidFill>
                  <a:schemeClr val="hlink"/>
                </a:solidFill>
              </a:rPr>
              <a:t>Après </a:t>
            </a:r>
            <a:r>
              <a:rPr lang="en-US" dirty="0" err="1">
                <a:solidFill>
                  <a:schemeClr val="hlink"/>
                </a:solidFill>
              </a:rPr>
              <a:t>que</a:t>
            </a:r>
            <a:r>
              <a:rPr lang="en-US" dirty="0">
                <a:solidFill>
                  <a:schemeClr val="hlink"/>
                </a:solidFill>
              </a:rPr>
              <a:t>           a </a:t>
            </a:r>
            <a:r>
              <a:rPr lang="en-US" dirty="0" err="1">
                <a:solidFill>
                  <a:schemeClr val="hlink"/>
                </a:solidFill>
              </a:rPr>
              <a:t>été</a:t>
            </a:r>
            <a:r>
              <a:rPr lang="en-US" dirty="0">
                <a:solidFill>
                  <a:schemeClr val="hlink"/>
                </a:solidFill>
              </a:rPr>
              <a:t> </a:t>
            </a:r>
            <a:r>
              <a:rPr lang="en-US" dirty="0" err="1">
                <a:solidFill>
                  <a:schemeClr val="hlink"/>
                </a:solidFill>
              </a:rPr>
              <a:t>déterminé</a:t>
            </a:r>
            <a:r>
              <a:rPr lang="en-US" dirty="0">
                <a:solidFill>
                  <a:schemeClr val="hlink"/>
                </a:solidFill>
              </a:rPr>
              <a:t>, </a:t>
            </a:r>
            <a:r>
              <a:rPr lang="en-US" dirty="0" err="1">
                <a:solidFill>
                  <a:schemeClr val="hlink"/>
                </a:solidFill>
              </a:rPr>
              <a:t>construit</a:t>
            </a:r>
            <a:r>
              <a:rPr lang="en-US" dirty="0">
                <a:solidFill>
                  <a:schemeClr val="hlink"/>
                </a:solidFill>
              </a:rPr>
              <a:t> the original             and </a:t>
            </a:r>
            <a:r>
              <a:rPr lang="en-US" dirty="0" err="1">
                <a:solidFill>
                  <a:schemeClr val="hlink"/>
                </a:solidFill>
              </a:rPr>
              <a:t>donc</a:t>
            </a:r>
            <a:r>
              <a:rPr lang="en-US" dirty="0">
                <a:solidFill>
                  <a:schemeClr val="hlink"/>
                </a:solidFill>
              </a:rPr>
              <a:t> </a:t>
            </a:r>
            <a:r>
              <a:rPr lang="en-US" i="1" dirty="0"/>
              <a:t>h</a:t>
            </a:r>
            <a:r>
              <a:rPr lang="en-US" dirty="0"/>
              <a:t>[</a:t>
            </a:r>
            <a:r>
              <a:rPr lang="en-US" i="1" dirty="0"/>
              <a:t>n</a:t>
            </a:r>
            <a:r>
              <a:rPr lang="en-US" dirty="0"/>
              <a:t>]</a:t>
            </a:r>
          </a:p>
        </p:txBody>
      </p:sp>
      <p:graphicFrame>
        <p:nvGraphicFramePr>
          <p:cNvPr id="199684" name="Object 4"/>
          <p:cNvGraphicFramePr>
            <a:graphicFrameLocks noChangeAspect="1"/>
          </p:cNvGraphicFramePr>
          <p:nvPr/>
        </p:nvGraphicFramePr>
        <p:xfrm>
          <a:off x="1600200" y="2819400"/>
          <a:ext cx="6186488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17" name="Equation" r:id="rId3" imgW="6184800" imgH="914400" progId="Equation.3">
                  <p:embed/>
                </p:oleObj>
              </mc:Choice>
              <mc:Fallback>
                <p:oleObj name="Equation" r:id="rId3" imgW="6184800" imgH="9144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0200" y="2819400"/>
                        <a:ext cx="6186488" cy="914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9685" name="Object 5"/>
          <p:cNvGraphicFramePr>
            <a:graphicFrameLocks noChangeAspect="1"/>
          </p:cNvGraphicFramePr>
          <p:nvPr/>
        </p:nvGraphicFramePr>
        <p:xfrm>
          <a:off x="7364413" y="1844675"/>
          <a:ext cx="736600" cy="430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18" name="Equation" r:id="rId5" imgW="736560" imgH="431640" progId="Equation.3">
                  <p:embed/>
                </p:oleObj>
              </mc:Choice>
              <mc:Fallback>
                <p:oleObj name="Equation" r:id="rId5" imgW="736560" imgH="43164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64413" y="1844675"/>
                        <a:ext cx="736600" cy="4302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9686" name="Object 6"/>
          <p:cNvGraphicFramePr>
            <a:graphicFrameLocks noChangeAspect="1"/>
          </p:cNvGraphicFramePr>
          <p:nvPr/>
        </p:nvGraphicFramePr>
        <p:xfrm>
          <a:off x="7429520" y="4159258"/>
          <a:ext cx="965200" cy="341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19" name="Equation" r:id="rId7" imgW="965160" imgH="342720" progId="Equation.3">
                  <p:embed/>
                </p:oleObj>
              </mc:Choice>
              <mc:Fallback>
                <p:oleObj name="Equation" r:id="rId7" imgW="965160" imgH="34272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29520" y="4159258"/>
                        <a:ext cx="965200" cy="3413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9688" name="Object 8"/>
          <p:cNvGraphicFramePr>
            <a:graphicFrameLocks noChangeAspect="1"/>
          </p:cNvGraphicFramePr>
          <p:nvPr/>
        </p:nvGraphicFramePr>
        <p:xfrm>
          <a:off x="3000364" y="5715016"/>
          <a:ext cx="1143000" cy="520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20" name="Equation" r:id="rId9" imgW="1143000" imgH="520560" progId="Equation.3">
                  <p:embed/>
                </p:oleObj>
              </mc:Choice>
              <mc:Fallback>
                <p:oleObj name="Equation" r:id="rId9" imgW="1143000" imgH="52056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00364" y="5715016"/>
                        <a:ext cx="1143000" cy="520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9689" name="Object 9"/>
          <p:cNvGraphicFramePr>
            <a:graphicFrameLocks noChangeAspect="1"/>
          </p:cNvGraphicFramePr>
          <p:nvPr/>
        </p:nvGraphicFramePr>
        <p:xfrm>
          <a:off x="2906706" y="5286388"/>
          <a:ext cx="736600" cy="430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21" name="Equation" r:id="rId11" imgW="736560" imgH="431640" progId="Equation.3">
                  <p:embed/>
                </p:oleObj>
              </mc:Choice>
              <mc:Fallback>
                <p:oleObj name="Equation" r:id="rId11" imgW="736560" imgH="43164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06706" y="5286388"/>
                        <a:ext cx="736600" cy="4302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Rectangle 2"/>
          <p:cNvSpPr>
            <a:spLocks noGrp="1" noChangeArrowheads="1"/>
          </p:cNvSpPr>
          <p:nvPr>
            <p:ph type="title"/>
          </p:nvPr>
        </p:nvSpPr>
        <p:spPr>
          <a:xfrm>
            <a:off x="-32" y="571488"/>
            <a:ext cx="9144032" cy="1143000"/>
          </a:xfrm>
        </p:spPr>
        <p:txBody>
          <a:bodyPr>
            <a:normAutofit/>
          </a:bodyPr>
          <a:lstStyle/>
          <a:p>
            <a:pPr algn="l"/>
            <a:r>
              <a:rPr lang="en-US" sz="28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Synhèse</a:t>
            </a:r>
            <a:r>
              <a:rPr lang="en-US" sz="2800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 des RIF à phase </a:t>
            </a:r>
            <a:r>
              <a:rPr lang="en-US" sz="28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linéaire</a:t>
            </a:r>
            <a:r>
              <a:rPr lang="en-US" sz="2800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 par  </a:t>
            </a:r>
            <a:r>
              <a:rPr lang="en-US" sz="28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Optimisation</a:t>
            </a:r>
            <a:endParaRPr lang="en-US" sz="2800" dirty="0"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</a:endParaRPr>
          </a:p>
        </p:txBody>
      </p:sp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2214546" y="0"/>
            <a:ext cx="48006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243F2-8B09-43F7-A1AA-3F7BB292208F}" type="slidenum">
              <a:rPr lang="en-GB"/>
              <a:pPr/>
              <a:t>19</a:t>
            </a:fld>
            <a:endParaRPr lang="en-GB"/>
          </a:p>
        </p:txBody>
      </p:sp>
      <p:sp>
        <p:nvSpPr>
          <p:cNvPr id="2007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73238"/>
            <a:ext cx="7772400" cy="4703762"/>
          </a:xfrm>
        </p:spPr>
        <p:txBody>
          <a:bodyPr>
            <a:normAutofit lnSpcReduction="10000"/>
          </a:bodyPr>
          <a:lstStyle/>
          <a:p>
            <a:pPr algn="ctr">
              <a:buFont typeface="Wingdings" pitchFamily="2" charset="2"/>
              <a:buNone/>
            </a:pPr>
            <a:r>
              <a:rPr lang="en-US" dirty="0">
                <a:solidFill>
                  <a:schemeClr val="folHlink"/>
                </a:solidFill>
              </a:rPr>
              <a:t>La Solution </a:t>
            </a:r>
            <a:r>
              <a:rPr lang="en-US" dirty="0" err="1">
                <a:solidFill>
                  <a:schemeClr val="folHlink"/>
                </a:solidFill>
              </a:rPr>
              <a:t>est</a:t>
            </a:r>
            <a:r>
              <a:rPr lang="en-US" dirty="0">
                <a:solidFill>
                  <a:schemeClr val="folHlink"/>
                </a:solidFill>
              </a:rPr>
              <a:t> </a:t>
            </a:r>
            <a:r>
              <a:rPr lang="en-US" dirty="0" err="1">
                <a:solidFill>
                  <a:schemeClr val="folHlink"/>
                </a:solidFill>
              </a:rPr>
              <a:t>obtnue</a:t>
            </a:r>
            <a:r>
              <a:rPr lang="en-US" dirty="0">
                <a:solidFill>
                  <a:schemeClr val="folHlink"/>
                </a:solidFill>
              </a:rPr>
              <a:t> le </a:t>
            </a:r>
            <a:r>
              <a:rPr lang="en-US" dirty="0" err="1">
                <a:solidFill>
                  <a:schemeClr val="folHlink"/>
                </a:solidFill>
              </a:rPr>
              <a:t>théorème</a:t>
            </a:r>
            <a:r>
              <a:rPr lang="en-US" dirty="0">
                <a:solidFill>
                  <a:schemeClr val="folHlink"/>
                </a:solidFill>
              </a:rPr>
              <a:t> </a:t>
            </a:r>
            <a:r>
              <a:rPr lang="en-US" dirty="0" err="1">
                <a:solidFill>
                  <a:schemeClr val="folHlink"/>
                </a:solidFill>
              </a:rPr>
              <a:t>d’Alternance</a:t>
            </a:r>
            <a:endParaRPr lang="en-US" dirty="0">
              <a:solidFill>
                <a:schemeClr val="folHlink"/>
              </a:solidFill>
            </a:endParaRPr>
          </a:p>
          <a:p>
            <a:pPr algn="ctr">
              <a:buFont typeface="Wingdings" pitchFamily="2" charset="2"/>
              <a:buNone/>
            </a:pPr>
            <a:endParaRPr lang="en-US" dirty="0">
              <a:solidFill>
                <a:schemeClr val="folHlink"/>
              </a:solidFill>
            </a:endParaRPr>
          </a:p>
          <a:p>
            <a:pPr>
              <a:buFont typeface="Wingdings" pitchFamily="2" charset="2"/>
              <a:buNone/>
            </a:pPr>
            <a:r>
              <a:rPr lang="en-US" dirty="0">
                <a:solidFill>
                  <a:schemeClr val="hlink"/>
                </a:solidFill>
              </a:rPr>
              <a:t>The optimal solution has </a:t>
            </a:r>
            <a:r>
              <a:rPr lang="en-US" dirty="0" err="1">
                <a:solidFill>
                  <a:srgbClr val="FF0000"/>
                </a:solidFill>
              </a:rPr>
              <a:t>equiripple</a:t>
            </a:r>
            <a:r>
              <a:rPr lang="en-US" dirty="0">
                <a:solidFill>
                  <a:schemeClr val="hlink"/>
                </a:solidFill>
              </a:rPr>
              <a:t> </a:t>
            </a:r>
            <a:r>
              <a:rPr lang="en-US" dirty="0" err="1">
                <a:solidFill>
                  <a:schemeClr val="hlink"/>
                </a:solidFill>
              </a:rPr>
              <a:t>behaviour</a:t>
            </a:r>
            <a:r>
              <a:rPr lang="en-US" dirty="0">
                <a:solidFill>
                  <a:schemeClr val="hlink"/>
                </a:solidFill>
              </a:rPr>
              <a:t> consistent with the total number of available parameters.</a:t>
            </a:r>
          </a:p>
          <a:p>
            <a:pPr>
              <a:buFont typeface="Wingdings" pitchFamily="2" charset="2"/>
              <a:buNone/>
            </a:pPr>
            <a:r>
              <a:rPr lang="en-US" dirty="0">
                <a:solidFill>
                  <a:schemeClr val="folHlink"/>
                </a:solidFill>
              </a:rPr>
              <a:t>Parks and McClellan used the </a:t>
            </a:r>
            <a:r>
              <a:rPr lang="en-US" dirty="0" err="1">
                <a:solidFill>
                  <a:schemeClr val="folHlink"/>
                </a:solidFill>
              </a:rPr>
              <a:t>Remez</a:t>
            </a:r>
            <a:r>
              <a:rPr lang="en-US" dirty="0">
                <a:solidFill>
                  <a:schemeClr val="folHlink"/>
                </a:solidFill>
              </a:rPr>
              <a:t> algorithm to develop a procedure for designing linear FIR digital filters</a:t>
            </a:r>
            <a:r>
              <a:rPr lang="en-US" dirty="0">
                <a:solidFill>
                  <a:schemeClr val="hlink"/>
                </a:solidFill>
              </a:rPr>
              <a:t>.</a:t>
            </a:r>
          </a:p>
          <a:p>
            <a:pPr>
              <a:buFont typeface="Wingdings" pitchFamily="2" charset="2"/>
              <a:buNone/>
            </a:pPr>
            <a:endParaRPr lang="en-US" dirty="0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-32" y="571488"/>
            <a:ext cx="9144032" cy="1143000"/>
          </a:xfrm>
        </p:spPr>
        <p:txBody>
          <a:bodyPr>
            <a:normAutofit/>
          </a:bodyPr>
          <a:lstStyle/>
          <a:p>
            <a:pPr algn="l"/>
            <a:r>
              <a:rPr lang="en-US" sz="28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Synhèse</a:t>
            </a:r>
            <a:r>
              <a:rPr lang="en-US" sz="2800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 des RIF à phase </a:t>
            </a:r>
            <a:r>
              <a:rPr lang="en-US" sz="28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linéaire</a:t>
            </a:r>
            <a:r>
              <a:rPr lang="en-US" sz="2800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 par  </a:t>
            </a:r>
            <a:r>
              <a:rPr lang="en-US" sz="28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Optimisation</a:t>
            </a:r>
            <a:endParaRPr lang="en-US" sz="2800" dirty="0"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14546" y="0"/>
            <a:ext cx="48006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42900" y="1357313"/>
            <a:ext cx="8458200" cy="414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14546" y="0"/>
            <a:ext cx="48006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36A18-84F8-4772-AD13-4816EA8FE5AA}" type="slidenum">
              <a:rPr lang="fr-FR" smtClean="0"/>
              <a:pPr/>
              <a:t>2</a:t>
            </a:fld>
            <a:endParaRPr lang="fr-FR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023A2-D215-4EE7-A4FB-47DBF6652C9F}" type="slidenum">
              <a:rPr lang="en-GB"/>
              <a:pPr/>
              <a:t>20</a:t>
            </a:fld>
            <a:endParaRPr lang="en-GB"/>
          </a:p>
        </p:txBody>
      </p:sp>
      <p:sp>
        <p:nvSpPr>
          <p:cNvPr id="201730" name="Rectangle 2"/>
          <p:cNvSpPr>
            <a:spLocks noGrp="1" noChangeArrowheads="1"/>
          </p:cNvSpPr>
          <p:nvPr>
            <p:ph type="title"/>
          </p:nvPr>
        </p:nvSpPr>
        <p:spPr>
          <a:xfrm>
            <a:off x="-32" y="571488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n-US" sz="3200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Estimation de </a:t>
            </a:r>
            <a:r>
              <a:rPr lang="en-US" sz="32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l’ordre</a:t>
            </a:r>
            <a:r>
              <a:rPr lang="en-US" sz="3200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 d’un </a:t>
            </a:r>
            <a:r>
              <a:rPr lang="en-US" sz="32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filtre</a:t>
            </a:r>
            <a:r>
              <a:rPr lang="en-US" sz="3200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 RIF</a:t>
            </a:r>
          </a:p>
        </p:txBody>
      </p:sp>
      <p:sp>
        <p:nvSpPr>
          <p:cNvPr id="2017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4196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dirty="0" err="1">
                <a:solidFill>
                  <a:srgbClr val="FF0000"/>
                </a:solidFill>
              </a:rPr>
              <a:t>Formule</a:t>
            </a:r>
            <a:r>
              <a:rPr lang="en-US" dirty="0">
                <a:solidFill>
                  <a:srgbClr val="FF0000"/>
                </a:solidFill>
              </a:rPr>
              <a:t> de Kaiser</a:t>
            </a:r>
            <a:r>
              <a:rPr lang="en-US" dirty="0"/>
              <a:t>:</a:t>
            </a:r>
          </a:p>
          <a:p>
            <a:endParaRPr lang="en-US" dirty="0"/>
          </a:p>
          <a:p>
            <a:endParaRPr lang="en-US" dirty="0"/>
          </a:p>
          <a:p>
            <a:pPr algn="just"/>
            <a:r>
              <a:rPr lang="fr-FR" b="1" i="1" dirty="0">
                <a:solidFill>
                  <a:srgbClr val="002060"/>
                </a:solidFill>
              </a:rPr>
              <a:t>c'est-à-dire que N est inversement proportionnel à la largeur de bande de transition et non à l'emplacement de la bande de transition</a:t>
            </a:r>
            <a:endParaRPr lang="en-US" b="1" i="1" dirty="0">
              <a:solidFill>
                <a:srgbClr val="002060"/>
              </a:solidFill>
            </a:endParaRPr>
          </a:p>
        </p:txBody>
      </p:sp>
      <p:graphicFrame>
        <p:nvGraphicFramePr>
          <p:cNvPr id="201732" name="Object 4"/>
          <p:cNvGraphicFramePr>
            <a:graphicFrameLocks noChangeAspect="1"/>
          </p:cNvGraphicFramePr>
          <p:nvPr/>
        </p:nvGraphicFramePr>
        <p:xfrm>
          <a:off x="3962400" y="2438400"/>
          <a:ext cx="3695700" cy="1181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29" name="Equation" r:id="rId3" imgW="3695400" imgH="1180800" progId="Equation.3">
                  <p:embed/>
                </p:oleObj>
              </mc:Choice>
              <mc:Fallback>
                <p:oleObj name="Equation" r:id="rId3" imgW="3695400" imgH="11808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62400" y="2438400"/>
                        <a:ext cx="3695700" cy="1181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214546" y="0"/>
            <a:ext cx="48006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D782A-5132-45C1-B1F0-8A49D26D8122}" type="slidenum">
              <a:rPr lang="en-GB"/>
              <a:pPr/>
              <a:t>21</a:t>
            </a:fld>
            <a:endParaRPr lang="en-GB"/>
          </a:p>
        </p:txBody>
      </p:sp>
      <p:sp>
        <p:nvSpPr>
          <p:cNvPr id="2027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772400" cy="4495800"/>
          </a:xfrm>
        </p:spPr>
        <p:txBody>
          <a:bodyPr>
            <a:normAutofit/>
          </a:bodyPr>
          <a:lstStyle/>
          <a:p>
            <a:r>
              <a:rPr lang="en-US" dirty="0" err="1">
                <a:solidFill>
                  <a:srgbClr val="FF0000"/>
                </a:solidFill>
              </a:rPr>
              <a:t>Formule</a:t>
            </a:r>
            <a:r>
              <a:rPr lang="en-US" dirty="0">
                <a:solidFill>
                  <a:srgbClr val="FF0000"/>
                </a:solidFill>
              </a:rPr>
              <a:t> de Hermann-</a:t>
            </a:r>
            <a:r>
              <a:rPr lang="en-US" dirty="0" err="1">
                <a:solidFill>
                  <a:srgbClr val="FF0000"/>
                </a:solidFill>
              </a:rPr>
              <a:t>Rabiner</a:t>
            </a:r>
            <a:r>
              <a:rPr lang="en-US" dirty="0">
                <a:solidFill>
                  <a:srgbClr val="FF0000"/>
                </a:solidFill>
              </a:rPr>
              <a:t>-Chan’s</a:t>
            </a:r>
            <a:r>
              <a:rPr lang="en-US" dirty="0"/>
              <a:t>:</a:t>
            </a:r>
          </a:p>
          <a:p>
            <a:pPr>
              <a:buFont typeface="Wingdings" pitchFamily="2" charset="2"/>
              <a:buNone/>
            </a:pPr>
            <a:r>
              <a:rPr lang="en-US" dirty="0"/>
              <a:t>	</a:t>
            </a:r>
          </a:p>
          <a:p>
            <a:pPr>
              <a:buFont typeface="Wingdings" pitchFamily="2" charset="2"/>
              <a:buNone/>
            </a:pPr>
            <a:r>
              <a:rPr lang="en-US" dirty="0"/>
              <a:t>	</a:t>
            </a:r>
          </a:p>
          <a:p>
            <a:pPr>
              <a:buFont typeface="Wingdings" pitchFamily="2" charset="2"/>
              <a:buNone/>
            </a:pPr>
            <a:r>
              <a:rPr lang="en-US" dirty="0"/>
              <a:t>	</a:t>
            </a:r>
            <a:r>
              <a:rPr lang="en-US" dirty="0" err="1">
                <a:solidFill>
                  <a:schemeClr val="hlink"/>
                </a:solidFill>
              </a:rPr>
              <a:t>où</a:t>
            </a:r>
            <a:endParaRPr lang="en-US" dirty="0">
              <a:solidFill>
                <a:schemeClr val="hlink"/>
              </a:solidFill>
            </a:endParaRPr>
          </a:p>
          <a:p>
            <a:endParaRPr lang="en-US" dirty="0">
              <a:solidFill>
                <a:schemeClr val="hlink"/>
              </a:solidFill>
            </a:endParaRPr>
          </a:p>
          <a:p>
            <a:endParaRPr lang="en-US" dirty="0">
              <a:solidFill>
                <a:schemeClr val="hlink"/>
              </a:solidFill>
            </a:endParaRPr>
          </a:p>
          <a:p>
            <a:pPr>
              <a:buFont typeface="Wingdings" pitchFamily="2" charset="2"/>
              <a:buNone/>
            </a:pPr>
            <a:r>
              <a:rPr lang="en-US" dirty="0">
                <a:solidFill>
                  <a:schemeClr val="hlink"/>
                </a:solidFill>
              </a:rPr>
              <a:t>	avec</a:t>
            </a:r>
            <a:endParaRPr lang="en-US" dirty="0"/>
          </a:p>
        </p:txBody>
      </p:sp>
      <p:graphicFrame>
        <p:nvGraphicFramePr>
          <p:cNvPr id="202756" name="Object 4"/>
          <p:cNvGraphicFramePr>
            <a:graphicFrameLocks noChangeAspect="1"/>
          </p:cNvGraphicFramePr>
          <p:nvPr/>
        </p:nvGraphicFramePr>
        <p:xfrm>
          <a:off x="1143000" y="2209800"/>
          <a:ext cx="7050088" cy="1206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71" name="Equation" r:id="rId3" imgW="7048440" imgH="1206360" progId="Equation.3">
                  <p:embed/>
                </p:oleObj>
              </mc:Choice>
              <mc:Fallback>
                <p:oleObj name="Equation" r:id="rId3" imgW="7048440" imgH="120636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2209800"/>
                        <a:ext cx="7050088" cy="1206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2757" name="Object 5"/>
          <p:cNvGraphicFramePr>
            <a:graphicFrameLocks noChangeAspect="1"/>
          </p:cNvGraphicFramePr>
          <p:nvPr/>
        </p:nvGraphicFramePr>
        <p:xfrm>
          <a:off x="1295400" y="3886200"/>
          <a:ext cx="6783388" cy="469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72" name="Equation" r:id="rId5" imgW="6781680" imgH="469800" progId="Equation.3">
                  <p:embed/>
                </p:oleObj>
              </mc:Choice>
              <mc:Fallback>
                <p:oleObj name="Equation" r:id="rId5" imgW="6781680" imgH="4698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400" y="3886200"/>
                        <a:ext cx="6783388" cy="469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2758" name="Object 6"/>
          <p:cNvGraphicFramePr>
            <a:graphicFrameLocks noChangeAspect="1"/>
          </p:cNvGraphicFramePr>
          <p:nvPr/>
        </p:nvGraphicFramePr>
        <p:xfrm>
          <a:off x="3124200" y="4343400"/>
          <a:ext cx="4432300" cy="469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73" name="Equation" r:id="rId7" imgW="4431960" imgH="469800" progId="Equation.3">
                  <p:embed/>
                </p:oleObj>
              </mc:Choice>
              <mc:Fallback>
                <p:oleObj name="Equation" r:id="rId7" imgW="4431960" imgH="46980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24200" y="4343400"/>
                        <a:ext cx="4432300" cy="469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2759" name="Object 7"/>
          <p:cNvGraphicFramePr>
            <a:graphicFrameLocks noChangeAspect="1"/>
          </p:cNvGraphicFramePr>
          <p:nvPr/>
        </p:nvGraphicFramePr>
        <p:xfrm>
          <a:off x="1473200" y="4800600"/>
          <a:ext cx="4711700" cy="430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74" name="Equation" r:id="rId9" imgW="4711680" imgH="431640" progId="Equation.3">
                  <p:embed/>
                </p:oleObj>
              </mc:Choice>
              <mc:Fallback>
                <p:oleObj name="Equation" r:id="rId9" imgW="4711680" imgH="43164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3200" y="4800600"/>
                        <a:ext cx="4711700" cy="4302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2760" name="Object 8"/>
          <p:cNvGraphicFramePr>
            <a:graphicFrameLocks noChangeAspect="1"/>
          </p:cNvGraphicFramePr>
          <p:nvPr/>
        </p:nvGraphicFramePr>
        <p:xfrm>
          <a:off x="2057400" y="5257800"/>
          <a:ext cx="5346700" cy="392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75" name="Equation" r:id="rId11" imgW="5346360" imgH="393480" progId="Equation.3">
                  <p:embed/>
                </p:oleObj>
              </mc:Choice>
              <mc:Fallback>
                <p:oleObj name="Equation" r:id="rId11" imgW="5346360" imgH="39348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7400" y="5257800"/>
                        <a:ext cx="5346700" cy="3921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2761" name="Object 9"/>
          <p:cNvGraphicFramePr>
            <a:graphicFrameLocks noChangeAspect="1"/>
          </p:cNvGraphicFramePr>
          <p:nvPr/>
        </p:nvGraphicFramePr>
        <p:xfrm>
          <a:off x="2209800" y="5715000"/>
          <a:ext cx="4876800" cy="392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76" name="Equation" r:id="rId13" imgW="4876560" imgH="393480" progId="Equation.3">
                  <p:embed/>
                </p:oleObj>
              </mc:Choice>
              <mc:Fallback>
                <p:oleObj name="Equation" r:id="rId13" imgW="4876560" imgH="39348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9800" y="5715000"/>
                        <a:ext cx="4876800" cy="3921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2762" name="Object 10"/>
          <p:cNvGraphicFramePr>
            <a:graphicFrameLocks noChangeAspect="1"/>
          </p:cNvGraphicFramePr>
          <p:nvPr/>
        </p:nvGraphicFramePr>
        <p:xfrm>
          <a:off x="2971800" y="6172200"/>
          <a:ext cx="3657600" cy="392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77" name="Equation" r:id="rId15" imgW="3657600" imgH="393480" progId="Equation.3">
                  <p:embed/>
                </p:oleObj>
              </mc:Choice>
              <mc:Fallback>
                <p:oleObj name="Equation" r:id="rId15" imgW="3657600" imgH="393480" progId="Equation.3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1800" y="6172200"/>
                        <a:ext cx="3657600" cy="3921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Rectangle 2"/>
          <p:cNvSpPr>
            <a:spLocks noGrp="1" noChangeArrowheads="1"/>
          </p:cNvSpPr>
          <p:nvPr>
            <p:ph type="title"/>
          </p:nvPr>
        </p:nvSpPr>
        <p:spPr>
          <a:xfrm>
            <a:off x="-32" y="571488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n-US" sz="3200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Estimation de </a:t>
            </a:r>
            <a:r>
              <a:rPr lang="en-US" sz="32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l’ordre</a:t>
            </a:r>
            <a:r>
              <a:rPr lang="en-US" sz="3200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 d’un </a:t>
            </a:r>
            <a:r>
              <a:rPr lang="en-US" sz="32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filtre</a:t>
            </a:r>
            <a:r>
              <a:rPr lang="en-US" sz="3200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 RIF</a:t>
            </a:r>
          </a:p>
        </p:txBody>
      </p:sp>
      <p:pic>
        <p:nvPicPr>
          <p:cNvPr id="15" name="Picture 2"/>
          <p:cNvPicPr>
            <a:picLocks noChangeAspect="1" noChangeArrowheads="1"/>
          </p:cNvPicPr>
          <p:nvPr/>
        </p:nvPicPr>
        <p:blipFill>
          <a:blip r:embed="rId17"/>
          <a:srcRect/>
          <a:stretch>
            <a:fillRect/>
          </a:stretch>
        </p:blipFill>
        <p:spPr bwMode="auto">
          <a:xfrm>
            <a:off x="2214546" y="0"/>
            <a:ext cx="48006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018467-8F48-4032-8F64-7DB837DE8196}" type="slidenum">
              <a:rPr lang="en-GB"/>
              <a:pPr/>
              <a:t>22</a:t>
            </a:fld>
            <a:endParaRPr lang="en-GB"/>
          </a:p>
        </p:txBody>
      </p:sp>
      <p:sp>
        <p:nvSpPr>
          <p:cNvPr id="2037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73238"/>
            <a:ext cx="8001000" cy="4703762"/>
          </a:xfrm>
        </p:spPr>
        <p:txBody>
          <a:bodyPr/>
          <a:lstStyle/>
          <a:p>
            <a:r>
              <a:rPr lang="en-US" dirty="0" err="1">
                <a:solidFill>
                  <a:srgbClr val="FF0000"/>
                </a:solidFill>
              </a:rPr>
              <a:t>Formule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valide</a:t>
            </a:r>
            <a:r>
              <a:rPr lang="en-US" dirty="0">
                <a:solidFill>
                  <a:srgbClr val="FF0000"/>
                </a:solidFill>
              </a:rPr>
              <a:t> pour</a:t>
            </a:r>
            <a:r>
              <a:rPr lang="en-US" dirty="0"/>
              <a:t> </a:t>
            </a:r>
          </a:p>
          <a:p>
            <a:r>
              <a:rPr lang="en-US" dirty="0">
                <a:solidFill>
                  <a:schemeClr val="hlink"/>
                </a:solidFill>
              </a:rPr>
              <a:t>For               , la </a:t>
            </a:r>
            <a:r>
              <a:rPr lang="en-US" dirty="0" err="1">
                <a:solidFill>
                  <a:schemeClr val="hlink"/>
                </a:solidFill>
              </a:rPr>
              <a:t>formule</a:t>
            </a:r>
            <a:r>
              <a:rPr lang="en-US" dirty="0">
                <a:solidFill>
                  <a:schemeClr val="hlink"/>
                </a:solidFill>
              </a:rPr>
              <a:t> à </a:t>
            </a:r>
            <a:r>
              <a:rPr lang="en-US" dirty="0" err="1">
                <a:solidFill>
                  <a:schemeClr val="hlink"/>
                </a:solidFill>
              </a:rPr>
              <a:t>utiliser</a:t>
            </a:r>
            <a:r>
              <a:rPr lang="en-US" dirty="0">
                <a:solidFill>
                  <a:schemeClr val="hlink"/>
                </a:solidFill>
              </a:rPr>
              <a:t> </a:t>
            </a:r>
            <a:r>
              <a:rPr lang="en-US" dirty="0" err="1">
                <a:solidFill>
                  <a:schemeClr val="hlink"/>
                </a:solidFill>
              </a:rPr>
              <a:t>est</a:t>
            </a:r>
            <a:r>
              <a:rPr lang="en-US" dirty="0">
                <a:solidFill>
                  <a:schemeClr val="hlink"/>
                </a:solidFill>
              </a:rPr>
              <a:t> </a:t>
            </a:r>
            <a:r>
              <a:rPr lang="en-US" dirty="0" err="1">
                <a:solidFill>
                  <a:schemeClr val="hlink"/>
                </a:solidFill>
              </a:rPr>
              <a:t>obtenue</a:t>
            </a:r>
            <a:r>
              <a:rPr lang="en-US" dirty="0">
                <a:solidFill>
                  <a:schemeClr val="hlink"/>
                </a:solidFill>
              </a:rPr>
              <a:t> en </a:t>
            </a:r>
            <a:r>
              <a:rPr lang="en-US" dirty="0" err="1">
                <a:solidFill>
                  <a:schemeClr val="hlink"/>
                </a:solidFill>
              </a:rPr>
              <a:t>interchangeant</a:t>
            </a:r>
            <a:r>
              <a:rPr lang="en-US" dirty="0">
                <a:solidFill>
                  <a:schemeClr val="hlink"/>
                </a:solidFill>
              </a:rPr>
              <a:t>      and</a:t>
            </a:r>
            <a:r>
              <a:rPr lang="en-US" dirty="0"/>
              <a:t>   </a:t>
            </a:r>
          </a:p>
          <a:p>
            <a:r>
              <a:rPr lang="fr-FR" dirty="0">
                <a:solidFill>
                  <a:schemeClr val="accent4">
                    <a:lumMod val="50000"/>
                  </a:schemeClr>
                </a:solidFill>
              </a:rPr>
              <a:t>Les deux formules fournissent uniquement une estimation de l'ordre de filtrage requis</a:t>
            </a:r>
            <a:r>
              <a:rPr lang="en-US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i="1" dirty="0">
                <a:solidFill>
                  <a:schemeClr val="accent4">
                    <a:lumMod val="50000"/>
                  </a:schemeClr>
                </a:solidFill>
              </a:rPr>
              <a:t>N</a:t>
            </a:r>
            <a:endParaRPr lang="en-US" dirty="0">
              <a:solidFill>
                <a:schemeClr val="accent4">
                  <a:lumMod val="50000"/>
                </a:schemeClr>
              </a:solidFill>
            </a:endParaRPr>
          </a:p>
          <a:p>
            <a:r>
              <a:rPr lang="fr-FR" dirty="0">
                <a:solidFill>
                  <a:srgbClr val="FF0000"/>
                </a:solidFill>
              </a:rPr>
              <a:t>Si les spécifications ne sont pas respectées, on augmente l'ordre des filtres jusqu'à ce qu'elles soient respectées</a:t>
            </a:r>
            <a:endParaRPr lang="en-GB" dirty="0">
              <a:solidFill>
                <a:srgbClr val="FF0000"/>
              </a:solidFill>
              <a:cs typeface="Times New Roman" pitchFamily="18" charset="0"/>
            </a:endParaRPr>
          </a:p>
        </p:txBody>
      </p:sp>
      <p:graphicFrame>
        <p:nvGraphicFramePr>
          <p:cNvPr id="203780" name="Object 4"/>
          <p:cNvGraphicFramePr>
            <a:graphicFrameLocks noChangeAspect="1"/>
          </p:cNvGraphicFramePr>
          <p:nvPr/>
        </p:nvGraphicFramePr>
        <p:xfrm>
          <a:off x="4684722" y="1844675"/>
          <a:ext cx="1244600" cy="544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86" name="Equation" r:id="rId3" imgW="1244520" imgH="545760" progId="Equation.3">
                  <p:embed/>
                </p:oleObj>
              </mc:Choice>
              <mc:Fallback>
                <p:oleObj name="Equation" r:id="rId3" imgW="1244520" imgH="54576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84722" y="1844675"/>
                        <a:ext cx="1244600" cy="5445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3781" name="Object 5"/>
          <p:cNvGraphicFramePr>
            <a:graphicFrameLocks noChangeAspect="1"/>
          </p:cNvGraphicFramePr>
          <p:nvPr/>
        </p:nvGraphicFramePr>
        <p:xfrm>
          <a:off x="1835150" y="2349500"/>
          <a:ext cx="1244600" cy="544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87" name="Equation" r:id="rId5" imgW="1244520" imgH="545760" progId="Equation.3">
                  <p:embed/>
                </p:oleObj>
              </mc:Choice>
              <mc:Fallback>
                <p:oleObj name="Equation" r:id="rId5" imgW="1244520" imgH="54576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35150" y="2349500"/>
                        <a:ext cx="1244600" cy="5445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3782" name="Object 6"/>
          <p:cNvGraphicFramePr>
            <a:graphicFrameLocks noChangeAspect="1"/>
          </p:cNvGraphicFramePr>
          <p:nvPr/>
        </p:nvGraphicFramePr>
        <p:xfrm>
          <a:off x="4143372" y="2924175"/>
          <a:ext cx="457200" cy="544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88" name="Equation" r:id="rId7" imgW="457200" imgH="545760" progId="Equation.3">
                  <p:embed/>
                </p:oleObj>
              </mc:Choice>
              <mc:Fallback>
                <p:oleObj name="Equation" r:id="rId7" imgW="457200" imgH="54576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43372" y="2924175"/>
                        <a:ext cx="457200" cy="5445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3783" name="Object 7"/>
          <p:cNvGraphicFramePr>
            <a:graphicFrameLocks noChangeAspect="1"/>
          </p:cNvGraphicFramePr>
          <p:nvPr/>
        </p:nvGraphicFramePr>
        <p:xfrm>
          <a:off x="5357818" y="2924175"/>
          <a:ext cx="392112" cy="481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89" name="Equation" r:id="rId9" imgW="393480" imgH="482400" progId="Equation.3">
                  <p:embed/>
                </p:oleObj>
              </mc:Choice>
              <mc:Fallback>
                <p:oleObj name="Equation" r:id="rId9" imgW="393480" imgH="48240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57818" y="2924175"/>
                        <a:ext cx="392112" cy="4810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ectangle 2"/>
          <p:cNvSpPr>
            <a:spLocks noGrp="1" noChangeArrowheads="1"/>
          </p:cNvSpPr>
          <p:nvPr>
            <p:ph type="title"/>
          </p:nvPr>
        </p:nvSpPr>
        <p:spPr>
          <a:xfrm>
            <a:off x="-32" y="571488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n-US" sz="3200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Estimation de </a:t>
            </a:r>
            <a:r>
              <a:rPr lang="en-US" sz="32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l’ordre</a:t>
            </a:r>
            <a:r>
              <a:rPr lang="en-US" sz="3200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 d’un </a:t>
            </a:r>
            <a:r>
              <a:rPr lang="en-US" sz="32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filtre</a:t>
            </a:r>
            <a:r>
              <a:rPr lang="en-US" sz="3200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 RIF</a:t>
            </a:r>
          </a:p>
        </p:txBody>
      </p:sp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2214546" y="0"/>
            <a:ext cx="48006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0949D-4840-447C-830F-68AB62B3655F}" type="slidenum">
              <a:rPr lang="en-GB"/>
              <a:pPr/>
              <a:t>23</a:t>
            </a:fld>
            <a:endParaRPr lang="en-GB"/>
          </a:p>
        </p:txBody>
      </p:sp>
      <p:sp>
        <p:nvSpPr>
          <p:cNvPr id="2048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73238"/>
            <a:ext cx="7772400" cy="4322762"/>
          </a:xfrm>
        </p:spPr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Guide de Fred Harris</a:t>
            </a:r>
            <a:r>
              <a:rPr lang="en-US" dirty="0"/>
              <a:t>:</a:t>
            </a:r>
          </a:p>
          <a:p>
            <a:pPr>
              <a:buFont typeface="Wingdings" pitchFamily="2" charset="2"/>
              <a:buNone/>
            </a:pPr>
            <a:r>
              <a:rPr lang="en-US" dirty="0"/>
              <a:t>	</a:t>
            </a:r>
          </a:p>
          <a:p>
            <a:pPr>
              <a:buFont typeface="Wingdings" pitchFamily="2" charset="2"/>
              <a:buNone/>
            </a:pPr>
            <a:r>
              <a:rPr lang="en-US" dirty="0"/>
              <a:t>	</a:t>
            </a:r>
          </a:p>
          <a:p>
            <a:pPr>
              <a:buFont typeface="Wingdings" pitchFamily="2" charset="2"/>
              <a:buNone/>
            </a:pPr>
            <a:r>
              <a:rPr lang="en-US" dirty="0"/>
              <a:t>	</a:t>
            </a:r>
            <a:r>
              <a:rPr lang="en-US" dirty="0" err="1">
                <a:solidFill>
                  <a:schemeClr val="hlink"/>
                </a:solidFill>
              </a:rPr>
              <a:t>où</a:t>
            </a:r>
            <a:r>
              <a:rPr lang="en-US" dirty="0">
                <a:solidFill>
                  <a:schemeClr val="hlink"/>
                </a:solidFill>
              </a:rPr>
              <a:t> </a:t>
            </a:r>
            <a:r>
              <a:rPr lang="en-US" i="1" dirty="0"/>
              <a:t>A</a:t>
            </a:r>
            <a:r>
              <a:rPr lang="en-US" dirty="0">
                <a:solidFill>
                  <a:schemeClr val="hlink"/>
                </a:solidFill>
              </a:rPr>
              <a:t> </a:t>
            </a:r>
            <a:r>
              <a:rPr lang="en-US" dirty="0" err="1">
                <a:solidFill>
                  <a:schemeClr val="hlink"/>
                </a:solidFill>
              </a:rPr>
              <a:t>est</a:t>
            </a:r>
            <a:r>
              <a:rPr lang="en-US" dirty="0">
                <a:solidFill>
                  <a:schemeClr val="hlink"/>
                </a:solidFill>
              </a:rPr>
              <a:t> </a:t>
            </a:r>
            <a:r>
              <a:rPr lang="en-US" dirty="0" err="1">
                <a:solidFill>
                  <a:schemeClr val="hlink"/>
                </a:solidFill>
              </a:rPr>
              <a:t>l’atténuation</a:t>
            </a:r>
            <a:r>
              <a:rPr lang="en-US" dirty="0">
                <a:solidFill>
                  <a:schemeClr val="hlink"/>
                </a:solidFill>
              </a:rPr>
              <a:t> en dB</a:t>
            </a:r>
          </a:p>
          <a:p>
            <a:r>
              <a:rPr lang="en-US" dirty="0">
                <a:solidFill>
                  <a:schemeClr val="hlink"/>
                </a:solidFill>
              </a:rPr>
              <a:t>On </a:t>
            </a:r>
            <a:r>
              <a:rPr lang="en-US" dirty="0" err="1">
                <a:solidFill>
                  <a:schemeClr val="hlink"/>
                </a:solidFill>
              </a:rPr>
              <a:t>ajoute</a:t>
            </a:r>
            <a:r>
              <a:rPr lang="en-US" dirty="0">
                <a:solidFill>
                  <a:schemeClr val="hlink"/>
                </a:solidFill>
              </a:rPr>
              <a:t> </a:t>
            </a:r>
            <a:r>
              <a:rPr lang="en-US" dirty="0" err="1">
                <a:solidFill>
                  <a:schemeClr val="hlink"/>
                </a:solidFill>
              </a:rPr>
              <a:t>ensuite</a:t>
            </a:r>
            <a:r>
              <a:rPr lang="en-US" dirty="0">
                <a:solidFill>
                  <a:schemeClr val="hlink"/>
                </a:solidFill>
              </a:rPr>
              <a:t> environ </a:t>
            </a:r>
            <a:r>
              <a:rPr lang="en-US" dirty="0"/>
              <a:t>10%</a:t>
            </a:r>
            <a:r>
              <a:rPr lang="en-US" dirty="0">
                <a:solidFill>
                  <a:schemeClr val="hlink"/>
                </a:solidFill>
              </a:rPr>
              <a:t> </a:t>
            </a:r>
            <a:endParaRPr lang="en-US" dirty="0"/>
          </a:p>
        </p:txBody>
      </p:sp>
      <p:graphicFrame>
        <p:nvGraphicFramePr>
          <p:cNvPr id="204811" name="Object 11"/>
          <p:cNvGraphicFramePr>
            <a:graphicFrameLocks noChangeAspect="1"/>
          </p:cNvGraphicFramePr>
          <p:nvPr/>
        </p:nvGraphicFramePr>
        <p:xfrm>
          <a:off x="2952750" y="2328863"/>
          <a:ext cx="3238500" cy="1028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01" name="Equation" r:id="rId3" imgW="3238200" imgH="1028520" progId="Equation.3">
                  <p:embed/>
                </p:oleObj>
              </mc:Choice>
              <mc:Fallback>
                <p:oleObj name="Equation" r:id="rId3" imgW="3238200" imgH="102852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52750" y="2328863"/>
                        <a:ext cx="3238500" cy="1028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-32" y="571488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n-US" sz="3200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Estimation de </a:t>
            </a:r>
            <a:r>
              <a:rPr lang="en-US" sz="32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l’ordre</a:t>
            </a:r>
            <a:r>
              <a:rPr lang="en-US" sz="3200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 d’un </a:t>
            </a:r>
            <a:r>
              <a:rPr lang="en-US" sz="32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filtre</a:t>
            </a:r>
            <a:r>
              <a:rPr lang="en-US" sz="3200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 RIF</a:t>
            </a: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214546" y="0"/>
            <a:ext cx="48006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" y="1524024"/>
            <a:ext cx="9144000" cy="533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4339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2844" y="928670"/>
            <a:ext cx="271462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214546" y="0"/>
            <a:ext cx="48006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36A18-84F8-4772-AD13-4816EA8FE5AA}" type="slidenum">
              <a:rPr lang="fr-FR" smtClean="0"/>
              <a:pPr/>
              <a:t>3</a:t>
            </a:fld>
            <a:endParaRPr lang="fr-FR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142984"/>
            <a:ext cx="9144000" cy="5715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32" y="714356"/>
            <a:ext cx="2714625" cy="500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214546" y="0"/>
            <a:ext cx="48006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36A18-84F8-4772-AD13-4816EA8FE5AA}" type="slidenum">
              <a:rPr lang="fr-FR" smtClean="0"/>
              <a:pPr/>
              <a:t>4</a:t>
            </a:fld>
            <a:endParaRPr lang="fr-FR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214422"/>
            <a:ext cx="9143999" cy="56436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32" y="714356"/>
            <a:ext cx="2714625" cy="500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214546" y="0"/>
            <a:ext cx="48006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36A18-84F8-4772-AD13-4816EA8FE5AA}" type="slidenum">
              <a:rPr lang="fr-FR" smtClean="0"/>
              <a:pPr/>
              <a:t>5</a:t>
            </a:fld>
            <a:endParaRPr lang="fr-FR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000108"/>
            <a:ext cx="4152900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14546" y="0"/>
            <a:ext cx="48006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7411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04813" y="1757386"/>
            <a:ext cx="8334375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36A18-84F8-4772-AD13-4816EA8FE5AA}" type="slidenum">
              <a:rPr lang="fr-FR" smtClean="0"/>
              <a:pPr/>
              <a:t>6</a:t>
            </a:fld>
            <a:endParaRPr lang="fr-FR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00050" y="1771672"/>
            <a:ext cx="834390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1000108"/>
            <a:ext cx="4152900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214546" y="0"/>
            <a:ext cx="48006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36A18-84F8-4772-AD13-4816EA8FE5AA}" type="slidenum">
              <a:rPr lang="fr-FR" smtClean="0"/>
              <a:pPr/>
              <a:t>7</a:t>
            </a:fld>
            <a:endParaRPr lang="fr-FR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44" y="1500174"/>
            <a:ext cx="8801100" cy="535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1000108"/>
            <a:ext cx="4152900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214546" y="0"/>
            <a:ext cx="48006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36A18-84F8-4772-AD13-4816EA8FE5AA}" type="slidenum">
              <a:rPr lang="fr-FR" smtClean="0"/>
              <a:pPr/>
              <a:t>8</a:t>
            </a:fld>
            <a:endParaRPr lang="fr-FR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19113" y="1571612"/>
            <a:ext cx="8105775" cy="528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1000108"/>
            <a:ext cx="4152900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214546" y="0"/>
            <a:ext cx="48006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36A18-84F8-4772-AD13-4816EA8FE5AA}" type="slidenum">
              <a:rPr lang="fr-FR" smtClean="0"/>
              <a:pPr/>
              <a:t>9</a:t>
            </a:fld>
            <a:endParaRPr lang="fr-FR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203</TotalTime>
  <Words>313</Words>
  <Application>Microsoft Office PowerPoint</Application>
  <PresentationFormat>Affichage à l'écran (4:3)</PresentationFormat>
  <Paragraphs>74</Paragraphs>
  <Slides>23</Slides>
  <Notes>0</Notes>
  <HiddenSlides>0</HiddenSlides>
  <MMClips>0</MMClips>
  <ScaleCrop>false</ScaleCrop>
  <HeadingPairs>
    <vt:vector size="8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Serveurs OLE incorporés</vt:lpstr>
      </vt:variant>
      <vt:variant>
        <vt:i4>1</vt:i4>
      </vt:variant>
      <vt:variant>
        <vt:lpstr>Titres des diapositives</vt:lpstr>
      </vt:variant>
      <vt:variant>
        <vt:i4>23</vt:i4>
      </vt:variant>
    </vt:vector>
  </HeadingPairs>
  <TitlesOfParts>
    <vt:vector size="29" baseType="lpstr">
      <vt:lpstr>Arial</vt:lpstr>
      <vt:lpstr>Calibri</vt:lpstr>
      <vt:lpstr>Times New Roman</vt:lpstr>
      <vt:lpstr>Wingdings</vt:lpstr>
      <vt:lpstr>Thème Office</vt:lpstr>
      <vt:lpstr>Equation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Méthode de l’échantillonnage en fréquence</vt:lpstr>
      <vt:lpstr>Présentation PowerPoint</vt:lpstr>
      <vt:lpstr>Synhèse des RIF à phase linéaire par  Optimisation</vt:lpstr>
      <vt:lpstr>Synhèse des RIF à phase linéaire par  Optimisation</vt:lpstr>
      <vt:lpstr>Synhèse des RIF à phase linéaire par  Optimisation</vt:lpstr>
      <vt:lpstr>Synhèse des RIF à phase linéaire par  Optimisation</vt:lpstr>
      <vt:lpstr>Estimation de l’ordre d’un filtre RIF</vt:lpstr>
      <vt:lpstr>Estimation de l’ordre d’un filtre RIF</vt:lpstr>
      <vt:lpstr>Estimation de l’ordre d’un filtre RIF</vt:lpstr>
      <vt:lpstr>Estimation de l’ordre d’un filtre RIF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sts</dc:creator>
  <cp:lastModifiedBy>Noureddine</cp:lastModifiedBy>
  <cp:revision>26</cp:revision>
  <dcterms:created xsi:type="dcterms:W3CDTF">2016-12-12T18:41:47Z</dcterms:created>
  <dcterms:modified xsi:type="dcterms:W3CDTF">2021-01-16T15:22:47Z</dcterms:modified>
</cp:coreProperties>
</file>