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36E5-A13C-4D03-8F03-09B59F4E924D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CC9E8-8E8F-41B7-84B7-41AF087F41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36E5-A13C-4D03-8F03-09B59F4E924D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CC9E8-8E8F-41B7-84B7-41AF087F41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36E5-A13C-4D03-8F03-09B59F4E924D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CC9E8-8E8F-41B7-84B7-41AF087F41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36E5-A13C-4D03-8F03-09B59F4E924D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CC9E8-8E8F-41B7-84B7-41AF087F41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36E5-A13C-4D03-8F03-09B59F4E924D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CC9E8-8E8F-41B7-84B7-41AF087F41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36E5-A13C-4D03-8F03-09B59F4E924D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CC9E8-8E8F-41B7-84B7-41AF087F41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36E5-A13C-4D03-8F03-09B59F4E924D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CC9E8-8E8F-41B7-84B7-41AF087F41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36E5-A13C-4D03-8F03-09B59F4E924D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CC9E8-8E8F-41B7-84B7-41AF087F41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36E5-A13C-4D03-8F03-09B59F4E924D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CC9E8-8E8F-41B7-84B7-41AF087F41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36E5-A13C-4D03-8F03-09B59F4E924D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CC9E8-8E8F-41B7-84B7-41AF087F41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636E5-A13C-4D03-8F03-09B59F4E924D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CC9E8-8E8F-41B7-84B7-41AF087F41A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636E5-A13C-4D03-8F03-09B59F4E924D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CC9E8-8E8F-41B7-84B7-41AF087F41A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Jeux répétés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Raisonnement à adopter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1 euro demain vaut moins </a:t>
            </a:r>
            <a:r>
              <a:rPr lang="fr-FR" dirty="0" smtClean="0"/>
              <a:t>qu‘1 </a:t>
            </a:r>
            <a:r>
              <a:rPr lang="fr-FR" dirty="0"/>
              <a:t>euro aujourd'hui.</a:t>
            </a:r>
          </a:p>
          <a:p>
            <a:r>
              <a:rPr lang="fr-FR" dirty="0" smtClean="0"/>
              <a:t>Soit </a:t>
            </a:r>
            <a:r>
              <a:rPr lang="fr-FR" dirty="0"/>
              <a:t>r le taux </a:t>
            </a:r>
            <a:r>
              <a:rPr lang="fr-FR" dirty="0" smtClean="0"/>
              <a:t>d'intérêt</a:t>
            </a:r>
            <a:r>
              <a:rPr lang="fr-FR" dirty="0"/>
              <a:t>.</a:t>
            </a:r>
          </a:p>
          <a:p>
            <a:r>
              <a:rPr lang="fr-FR" dirty="0" smtClean="0"/>
              <a:t>Investir </a:t>
            </a:r>
            <a:r>
              <a:rPr lang="fr-FR" dirty="0"/>
              <a:t>1 </a:t>
            </a:r>
            <a:r>
              <a:rPr lang="fr-FR" dirty="0" smtClean="0"/>
              <a:t>euro cette année </a:t>
            </a:r>
            <a:r>
              <a:rPr lang="fr-FR" dirty="0"/>
              <a:t>donnera 1+r </a:t>
            </a:r>
            <a:r>
              <a:rPr lang="fr-FR" dirty="0" smtClean="0"/>
              <a:t>l'année prochaine.</a:t>
            </a:r>
          </a:p>
          <a:p>
            <a:r>
              <a:rPr lang="fr-FR" dirty="0" smtClean="0"/>
              <a:t>Par un raisonnement inverse:</a:t>
            </a:r>
          </a:p>
          <a:p>
            <a:r>
              <a:rPr lang="fr-FR" dirty="0" smtClean="0"/>
              <a:t>1 euro l'année </a:t>
            </a:r>
            <a:r>
              <a:rPr lang="fr-FR" dirty="0"/>
              <a:t>prochaine vaut 1/(1+r) cette </a:t>
            </a:r>
            <a:r>
              <a:rPr lang="fr-FR" dirty="0" smtClean="0"/>
              <a:t>année</a:t>
            </a:r>
            <a:r>
              <a:rPr lang="fr-FR" dirty="0"/>
              <a:t>.</a:t>
            </a:r>
          </a:p>
          <a:p>
            <a:endParaRPr lang="fr-FR" dirty="0" smtClean="0"/>
          </a:p>
          <a:p>
            <a:r>
              <a:rPr lang="fr-FR" dirty="0" smtClean="0">
                <a:solidFill>
                  <a:srgbClr val="FF0000"/>
                </a:solidFill>
              </a:rPr>
              <a:t>Quels sont les gains cumulés de </a:t>
            </a:r>
            <a:r>
              <a:rPr lang="fr-FR" dirty="0" smtClean="0">
                <a:solidFill>
                  <a:srgbClr val="0070C0"/>
                </a:solidFill>
              </a:rPr>
              <a:t>« coopérer » </a:t>
            </a:r>
            <a:r>
              <a:rPr lang="fr-FR" dirty="0" smtClean="0">
                <a:solidFill>
                  <a:srgbClr val="FF0000"/>
                </a:solidFill>
              </a:rPr>
              <a:t>et </a:t>
            </a:r>
            <a:r>
              <a:rPr lang="fr-FR" dirty="0" smtClean="0">
                <a:solidFill>
                  <a:srgbClr val="0070C0"/>
                </a:solidFill>
              </a:rPr>
              <a:t>«trahir» </a:t>
            </a:r>
            <a:r>
              <a:rPr lang="fr-FR" dirty="0" smtClean="0">
                <a:solidFill>
                  <a:srgbClr val="FF0000"/>
                </a:solidFill>
              </a:rPr>
              <a:t>contre la stratégie </a:t>
            </a:r>
            <a:r>
              <a:rPr lang="fr-FR" dirty="0" err="1" smtClean="0">
                <a:solidFill>
                  <a:srgbClr val="FF0000"/>
                </a:solidFill>
              </a:rPr>
              <a:t>Grim</a:t>
            </a:r>
            <a:r>
              <a:rPr lang="fr-FR" dirty="0" smtClean="0">
                <a:solidFill>
                  <a:srgbClr val="FF0000"/>
                </a:solidFill>
              </a:rPr>
              <a:t> Trigger en prenant en compte le taux d'intérêt r </a:t>
            </a:r>
            <a:r>
              <a:rPr lang="fr-FR" dirty="0" smtClean="0"/>
              <a:t>?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Gains cumulés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gain cumulé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On montre que le gain cumulé est égal:</a:t>
            </a:r>
          </a:p>
          <a:p>
            <a:endParaRPr lang="fr-FR" dirty="0" smtClean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2276872"/>
            <a:ext cx="6552728" cy="1080120"/>
          </a:xfrm>
          <a:prstGeom prst="rect">
            <a:avLst/>
          </a:prstGeom>
          <a:noFill/>
        </p:spPr>
      </p:pic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52320" y="3717032"/>
            <a:ext cx="1080120" cy="11521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Coopération jeu répété du DP selon </a:t>
            </a:r>
            <a:r>
              <a:rPr lang="fr-FR" dirty="0" err="1" smtClean="0"/>
              <a:t>Grim</a:t>
            </a:r>
            <a:r>
              <a:rPr lang="fr-FR" dirty="0" smtClean="0"/>
              <a:t> Trigger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Pourquoi coopérer avec </a:t>
            </a:r>
            <a:r>
              <a:rPr lang="fr-FR" dirty="0" err="1"/>
              <a:t>Grim</a:t>
            </a:r>
            <a:r>
              <a:rPr lang="fr-FR" dirty="0"/>
              <a:t> Trigger </a:t>
            </a:r>
            <a:r>
              <a:rPr lang="fr-FR" dirty="0" smtClean="0"/>
              <a:t>?</a:t>
            </a: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sz="2600" dirty="0" smtClean="0"/>
          </a:p>
          <a:p>
            <a:r>
              <a:rPr lang="fr-FR" sz="2600" dirty="0" smtClean="0"/>
              <a:t>Coopération </a:t>
            </a:r>
            <a:r>
              <a:rPr lang="fr-FR" sz="2600" dirty="0"/>
              <a:t>: 60 puis 60 puis 60 puis 60...</a:t>
            </a:r>
          </a:p>
          <a:p>
            <a:r>
              <a:rPr lang="fr-FR" sz="2600" dirty="0"/>
              <a:t>Trahison : 72 puis 54 puis 54 puis 54...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 l="8845" t="10092" r="11546"/>
          <a:stretch>
            <a:fillRect/>
          </a:stretch>
        </p:blipFill>
        <p:spPr bwMode="auto">
          <a:xfrm>
            <a:off x="1619672" y="2132856"/>
            <a:ext cx="612068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de l’intérêt à coopérer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b="1" dirty="0" smtClean="0"/>
              <a:t>Quel est le gain de coopérer?</a:t>
            </a:r>
          </a:p>
          <a:p>
            <a:r>
              <a:rPr lang="pt-BR" dirty="0" smtClean="0"/>
              <a:t>Gain </a:t>
            </a:r>
            <a:r>
              <a:rPr lang="pt-BR" dirty="0"/>
              <a:t>(</a:t>
            </a:r>
            <a:r>
              <a:rPr lang="pt-BR" dirty="0" smtClean="0"/>
              <a:t>coopérer</a:t>
            </a:r>
            <a:r>
              <a:rPr lang="pt-BR" dirty="0"/>
              <a:t>) = 60 + 60/(1+r) + 60/(1+r)2+…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Gain </a:t>
            </a:r>
            <a:r>
              <a:rPr lang="fr-FR" dirty="0">
                <a:solidFill>
                  <a:srgbClr val="FF0000"/>
                </a:solidFill>
              </a:rPr>
              <a:t>(</a:t>
            </a:r>
            <a:r>
              <a:rPr lang="fr-FR" dirty="0" smtClean="0">
                <a:solidFill>
                  <a:srgbClr val="FF0000"/>
                </a:solidFill>
              </a:rPr>
              <a:t>coopérer</a:t>
            </a:r>
            <a:r>
              <a:rPr lang="fr-FR" dirty="0">
                <a:solidFill>
                  <a:srgbClr val="FF0000"/>
                </a:solidFill>
              </a:rPr>
              <a:t>) = 60 + 60/r</a:t>
            </a:r>
          </a:p>
          <a:p>
            <a:r>
              <a:rPr lang="fr-FR" b="1" dirty="0" smtClean="0"/>
              <a:t>Quel </a:t>
            </a:r>
            <a:r>
              <a:rPr lang="fr-FR" b="1" dirty="0"/>
              <a:t>est le gain de trahir </a:t>
            </a:r>
            <a:r>
              <a:rPr lang="fr-FR" b="1" dirty="0" smtClean="0"/>
              <a:t>?</a:t>
            </a:r>
          </a:p>
          <a:p>
            <a:r>
              <a:rPr lang="pt-BR" dirty="0"/>
              <a:t>Gain (trahir) = 72 + 54/(1+r) + 54/(1+r)2+…</a:t>
            </a:r>
          </a:p>
          <a:p>
            <a:r>
              <a:rPr lang="fr-FR" dirty="0" smtClean="0"/>
              <a:t> </a:t>
            </a:r>
            <a:r>
              <a:rPr lang="fr-FR" dirty="0">
                <a:solidFill>
                  <a:srgbClr val="FF0000"/>
                </a:solidFill>
              </a:rPr>
              <a:t>Gain (trahir) = 72 + 54/r</a:t>
            </a:r>
          </a:p>
          <a:p>
            <a:r>
              <a:rPr lang="fr-FR" dirty="0" smtClean="0"/>
              <a:t>A </a:t>
            </a:r>
            <a:r>
              <a:rPr lang="fr-FR" dirty="0"/>
              <a:t>partir de quel taux </a:t>
            </a:r>
            <a:r>
              <a:rPr lang="fr-FR" dirty="0" smtClean="0"/>
              <a:t>d'intérêt </a:t>
            </a:r>
            <a:r>
              <a:rPr lang="fr-FR" dirty="0"/>
              <a:t>la </a:t>
            </a:r>
            <a:r>
              <a:rPr lang="fr-FR" dirty="0" smtClean="0"/>
              <a:t>coopération devient </a:t>
            </a:r>
            <a:r>
              <a:rPr lang="fr-FR" dirty="0"/>
              <a:t>elle </a:t>
            </a:r>
            <a:r>
              <a:rPr lang="fr-FR" dirty="0" smtClean="0"/>
              <a:t>intéressante ?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En d’autres termes quel intérêt le joueur a de coopérer? et donc de patienter devant la trahison?</a:t>
            </a:r>
          </a:p>
          <a:p>
            <a:pPr lvl="1"/>
            <a:r>
              <a:rPr lang="fr-FR" dirty="0"/>
              <a:t>Gain (</a:t>
            </a:r>
            <a:r>
              <a:rPr lang="fr-FR" dirty="0" smtClean="0"/>
              <a:t>coopérer</a:t>
            </a:r>
            <a:r>
              <a:rPr lang="fr-FR" dirty="0"/>
              <a:t>) &gt; Gain (trahir)</a:t>
            </a:r>
          </a:p>
          <a:p>
            <a:pPr lvl="1"/>
            <a:r>
              <a:rPr lang="fr-FR" dirty="0">
                <a:solidFill>
                  <a:srgbClr val="FF0000"/>
                </a:solidFill>
              </a:rPr>
              <a:t>60 + 60/r &gt; 72 + 54/r</a:t>
            </a:r>
          </a:p>
          <a:p>
            <a:pPr lvl="1"/>
            <a:r>
              <a:rPr lang="fr-FR" dirty="0"/>
              <a:t>6/r &gt; 12</a:t>
            </a:r>
          </a:p>
          <a:p>
            <a:pPr lvl="1"/>
            <a:r>
              <a:rPr lang="fr-FR" dirty="0"/>
              <a:t>r &lt; 1/2</a:t>
            </a:r>
          </a:p>
          <a:p>
            <a:r>
              <a:rPr lang="pt-BR" dirty="0" smtClean="0"/>
              <a:t>On </a:t>
            </a:r>
            <a:r>
              <a:rPr lang="pt-BR" dirty="0"/>
              <a:t>a </a:t>
            </a:r>
            <a:r>
              <a:rPr lang="pt-BR" dirty="0" smtClean="0"/>
              <a:t>intérêt à coopérer </a:t>
            </a:r>
            <a:r>
              <a:rPr lang="pt-BR" dirty="0"/>
              <a:t>avec Grim Trigger si r &lt; 50 </a:t>
            </a:r>
            <a:r>
              <a:rPr lang="pt-BR" dirty="0" smtClean="0"/>
              <a:t>%.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Coopération jeu répété du DP selon </a:t>
            </a:r>
            <a:br>
              <a:rPr lang="fr-FR" dirty="0" smtClean="0"/>
            </a:br>
            <a:r>
              <a:rPr lang="fr-FR" dirty="0" smtClean="0"/>
              <a:t>Tit for Tat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Pourquoi coopérer avec Tit for Tat?</a:t>
            </a: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sz="2600" dirty="0" smtClean="0"/>
          </a:p>
          <a:p>
            <a:r>
              <a:rPr lang="fr-FR" sz="2600" dirty="0" smtClean="0"/>
              <a:t>Coopération </a:t>
            </a:r>
            <a:r>
              <a:rPr lang="fr-FR" sz="2600" dirty="0"/>
              <a:t>: 60 puis 60 puis 60 puis 60...</a:t>
            </a:r>
          </a:p>
          <a:p>
            <a:r>
              <a:rPr lang="fr-FR" sz="2600" dirty="0"/>
              <a:t>Trahison : 72 puis </a:t>
            </a:r>
            <a:r>
              <a:rPr lang="fr-FR" sz="2600" dirty="0" smtClean="0"/>
              <a:t>47 </a:t>
            </a:r>
            <a:r>
              <a:rPr lang="fr-FR" sz="2600" dirty="0"/>
              <a:t>puis </a:t>
            </a:r>
            <a:r>
              <a:rPr lang="fr-FR" sz="2600" dirty="0" smtClean="0"/>
              <a:t>60 puis 60...</a:t>
            </a:r>
            <a:endParaRPr lang="fr-FR" sz="26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 l="8845" t="10092" r="11546"/>
          <a:stretch>
            <a:fillRect/>
          </a:stretch>
        </p:blipFill>
        <p:spPr bwMode="auto">
          <a:xfrm>
            <a:off x="1619672" y="2132856"/>
            <a:ext cx="612068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Stratégie Tit for Tat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/>
              <a:t>Calculer les gains de </a:t>
            </a:r>
            <a:r>
              <a:rPr lang="fr-FR" dirty="0" smtClean="0"/>
              <a:t>coopérer </a:t>
            </a:r>
            <a:r>
              <a:rPr lang="fr-FR" dirty="0"/>
              <a:t>et trahir </a:t>
            </a:r>
            <a:r>
              <a:rPr lang="fr-FR" dirty="0" smtClean="0"/>
              <a:t>avec Tit </a:t>
            </a:r>
            <a:r>
              <a:rPr lang="fr-FR" dirty="0"/>
              <a:t>for Tat.</a:t>
            </a:r>
          </a:p>
          <a:p>
            <a:r>
              <a:rPr lang="fr-FR" dirty="0" smtClean="0"/>
              <a:t>A </a:t>
            </a:r>
            <a:r>
              <a:rPr lang="fr-FR" dirty="0"/>
              <a:t>partir de quel taux </a:t>
            </a:r>
            <a:r>
              <a:rPr lang="fr-FR" dirty="0" smtClean="0"/>
              <a:t>d'intérêt </a:t>
            </a:r>
            <a:r>
              <a:rPr lang="fr-FR" dirty="0"/>
              <a:t>a-t-on </a:t>
            </a:r>
            <a:r>
              <a:rPr lang="fr-FR" dirty="0" smtClean="0"/>
              <a:t>intérêt à coopérer ?</a:t>
            </a:r>
          </a:p>
          <a:p>
            <a:pPr>
              <a:buNone/>
            </a:pPr>
            <a:r>
              <a:rPr lang="pt-BR" dirty="0" smtClean="0"/>
              <a:t>1. Gain </a:t>
            </a:r>
            <a:r>
              <a:rPr lang="pt-BR" dirty="0"/>
              <a:t>(</a:t>
            </a:r>
            <a:r>
              <a:rPr lang="pt-BR" dirty="0" smtClean="0"/>
              <a:t>coopérer</a:t>
            </a:r>
            <a:r>
              <a:rPr lang="pt-BR" dirty="0"/>
              <a:t>) = 60 + 60/(1+r) + 60/(1+r)2 </a:t>
            </a:r>
            <a:r>
              <a:rPr lang="pt-BR" dirty="0" smtClean="0"/>
              <a:t>+..</a:t>
            </a:r>
            <a:endParaRPr lang="pt-BR" dirty="0"/>
          </a:p>
          <a:p>
            <a:pPr>
              <a:buNone/>
            </a:pPr>
            <a:r>
              <a:rPr lang="pt-BR" dirty="0" smtClean="0"/>
              <a:t>2. Gain </a:t>
            </a:r>
            <a:r>
              <a:rPr lang="pt-BR" dirty="0"/>
              <a:t>(trahir) = 72 + 47/(1+r) + 60/(1+r)2 + </a:t>
            </a:r>
            <a:r>
              <a:rPr lang="pt-BR" dirty="0" smtClean="0"/>
              <a:t>…</a:t>
            </a:r>
          </a:p>
          <a:p>
            <a:r>
              <a:rPr lang="fr-FR" dirty="0"/>
              <a:t>Gain (</a:t>
            </a:r>
            <a:r>
              <a:rPr lang="fr-FR" dirty="0" smtClean="0"/>
              <a:t>coopérer</a:t>
            </a:r>
            <a:r>
              <a:rPr lang="fr-FR" dirty="0"/>
              <a:t>) &gt; Gain (trahir)</a:t>
            </a:r>
          </a:p>
          <a:p>
            <a:pPr lvl="1"/>
            <a:r>
              <a:rPr lang="pt-BR" dirty="0"/>
              <a:t>60+60/(1+r)+60/(1+r)2+... &gt; 72+47/(1+r)+60/(1+r)2+...</a:t>
            </a:r>
          </a:p>
          <a:p>
            <a:pPr lvl="1"/>
            <a:r>
              <a:rPr lang="fr-FR" dirty="0"/>
              <a:t>60+60/(1+r) &gt; 72+47/(1+r)</a:t>
            </a:r>
          </a:p>
          <a:p>
            <a:pPr lvl="1"/>
            <a:r>
              <a:rPr lang="fr-FR" dirty="0"/>
              <a:t>13/(1+r) &gt; 12</a:t>
            </a:r>
          </a:p>
          <a:p>
            <a:pPr lvl="1"/>
            <a:r>
              <a:rPr lang="fr-FR" dirty="0"/>
              <a:t>1+r &lt; 13/12</a:t>
            </a:r>
          </a:p>
          <a:p>
            <a:pPr lvl="1"/>
            <a:r>
              <a:rPr lang="fr-FR" dirty="0"/>
              <a:t>r &lt; 1/12</a:t>
            </a:r>
          </a:p>
          <a:p>
            <a:r>
              <a:rPr lang="fr-FR" dirty="0" smtClean="0"/>
              <a:t> </a:t>
            </a:r>
            <a:r>
              <a:rPr lang="fr-FR" dirty="0"/>
              <a:t>La </a:t>
            </a:r>
            <a:r>
              <a:rPr lang="fr-FR" dirty="0" smtClean="0"/>
              <a:t>coopération </a:t>
            </a:r>
            <a:r>
              <a:rPr lang="fr-FR" dirty="0"/>
              <a:t>est </a:t>
            </a:r>
            <a:r>
              <a:rPr lang="fr-FR" dirty="0" smtClean="0"/>
              <a:t>intéressante </a:t>
            </a:r>
            <a:r>
              <a:rPr lang="fr-FR" dirty="0"/>
              <a:t>si r &lt; 8.3 %</a:t>
            </a:r>
          </a:p>
          <a:p>
            <a:r>
              <a:rPr lang="fr-FR" dirty="0" smtClean="0"/>
              <a:t> </a:t>
            </a:r>
            <a:r>
              <a:rPr lang="fr-FR" dirty="0"/>
              <a:t>Elle est plus dure </a:t>
            </a:r>
            <a:r>
              <a:rPr lang="fr-FR" dirty="0" smtClean="0"/>
              <a:t>à </a:t>
            </a:r>
            <a:r>
              <a:rPr lang="fr-FR" dirty="0"/>
              <a:t>atteindre qu'avec </a:t>
            </a:r>
            <a:r>
              <a:rPr lang="fr-FR" dirty="0" err="1"/>
              <a:t>Grim</a:t>
            </a:r>
            <a:r>
              <a:rPr lang="fr-FR" dirty="0"/>
              <a:t> Trigger</a:t>
            </a:r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Discussion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Le paramètre « r » est appelé le taux d’actualisation</a:t>
            </a:r>
          </a:p>
          <a:p>
            <a:r>
              <a:rPr lang="fr-FR" dirty="0" smtClean="0"/>
              <a:t>Lorsque « r » est faible la coopération s’installe durablement</a:t>
            </a:r>
          </a:p>
          <a:p>
            <a:r>
              <a:rPr lang="fr-FR" dirty="0" smtClean="0"/>
              <a:t>« r » modélise la préférence pour le présent (ou l’impatience des joueurs)</a:t>
            </a:r>
          </a:p>
          <a:p>
            <a:r>
              <a:rPr lang="fr-FR" dirty="0" smtClean="0"/>
              <a:t>Lorsque « r » est faible les gains futurs comptent davantage: les joueurs attachent plus de valeur au futur (patients)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Présentation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Pour résoudre </a:t>
            </a:r>
            <a:r>
              <a:rPr lang="fr-FR" dirty="0"/>
              <a:t>les jeux </a:t>
            </a:r>
            <a:r>
              <a:rPr lang="fr-FR" dirty="0" smtClean="0"/>
              <a:t>simultanés </a:t>
            </a:r>
            <a:r>
              <a:rPr lang="fr-FR" dirty="0" smtClean="0">
                <a:solidFill>
                  <a:srgbClr val="FF0000"/>
                </a:solidFill>
              </a:rPr>
              <a:t>joués </a:t>
            </a:r>
            <a:r>
              <a:rPr lang="fr-FR" dirty="0">
                <a:solidFill>
                  <a:srgbClr val="FF0000"/>
                </a:solidFill>
              </a:rPr>
              <a:t>une </a:t>
            </a:r>
            <a:r>
              <a:rPr lang="fr-FR" dirty="0" smtClean="0">
                <a:solidFill>
                  <a:srgbClr val="FF0000"/>
                </a:solidFill>
              </a:rPr>
              <a:t>seule fois</a:t>
            </a:r>
            <a:r>
              <a:rPr lang="fr-FR" dirty="0" smtClean="0"/>
              <a:t> </a:t>
            </a:r>
            <a:r>
              <a:rPr lang="fr-FR" dirty="0"/>
              <a:t>on se met </a:t>
            </a:r>
            <a:r>
              <a:rPr lang="fr-FR" dirty="0" smtClean="0"/>
              <a:t>à </a:t>
            </a:r>
            <a:r>
              <a:rPr lang="fr-FR" dirty="0"/>
              <a:t>la place de l'autre joueur et </a:t>
            </a:r>
            <a:r>
              <a:rPr lang="fr-FR" dirty="0" smtClean="0"/>
              <a:t>on cherche </a:t>
            </a:r>
            <a:r>
              <a:rPr lang="fr-FR" dirty="0"/>
              <a:t>un </a:t>
            </a:r>
            <a:r>
              <a:rPr lang="fr-FR" dirty="0" smtClean="0"/>
              <a:t>équilibre</a:t>
            </a:r>
            <a:r>
              <a:rPr lang="fr-FR" dirty="0"/>
              <a:t>.</a:t>
            </a:r>
          </a:p>
          <a:p>
            <a:r>
              <a:rPr lang="fr-FR" dirty="0" smtClean="0"/>
              <a:t>Pour résoudre </a:t>
            </a:r>
            <a:r>
              <a:rPr lang="fr-FR" dirty="0"/>
              <a:t>les jeux </a:t>
            </a:r>
            <a:r>
              <a:rPr lang="fr-FR" dirty="0" smtClean="0"/>
              <a:t>séquentiels </a:t>
            </a:r>
            <a:r>
              <a:rPr lang="fr-FR" dirty="0"/>
              <a:t>on </a:t>
            </a:r>
            <a:r>
              <a:rPr lang="fr-FR" dirty="0" smtClean="0"/>
              <a:t>utilise l'analyse rétrograde </a:t>
            </a:r>
            <a:r>
              <a:rPr lang="fr-FR" dirty="0"/>
              <a:t>en </a:t>
            </a:r>
            <a:r>
              <a:rPr lang="fr-FR" dirty="0" smtClean="0"/>
              <a:t>commençant </a:t>
            </a:r>
            <a:r>
              <a:rPr lang="fr-FR" dirty="0"/>
              <a:t>par le bas </a:t>
            </a:r>
            <a:r>
              <a:rPr lang="fr-FR" dirty="0" smtClean="0"/>
              <a:t>de l'arbre </a:t>
            </a:r>
            <a:r>
              <a:rPr lang="fr-FR" dirty="0"/>
              <a:t>et en remontant.</a:t>
            </a:r>
          </a:p>
          <a:p>
            <a:r>
              <a:rPr lang="fr-FR" b="1" dirty="0" smtClean="0"/>
              <a:t>Que </a:t>
            </a:r>
            <a:r>
              <a:rPr lang="fr-FR" b="1" dirty="0"/>
              <a:t>se passe-t-il si l'interaction est </a:t>
            </a:r>
            <a:r>
              <a:rPr lang="fr-FR" b="1" dirty="0" smtClean="0"/>
              <a:t>répétée </a:t>
            </a:r>
            <a:r>
              <a:rPr lang="fr-FR" b="1" dirty="0"/>
              <a:t>?</a:t>
            </a:r>
          </a:p>
          <a:p>
            <a:r>
              <a:rPr lang="fr-FR" b="1" dirty="0" smtClean="0"/>
              <a:t>Comment </a:t>
            </a:r>
            <a:r>
              <a:rPr lang="fr-FR" b="1" dirty="0"/>
              <a:t>cela peut il amener </a:t>
            </a:r>
            <a:r>
              <a:rPr lang="fr-FR" b="1" dirty="0" smtClean="0"/>
              <a:t>à </a:t>
            </a:r>
            <a:r>
              <a:rPr lang="fr-FR" b="1" dirty="0"/>
              <a:t>la </a:t>
            </a:r>
            <a:r>
              <a:rPr lang="fr-FR" b="1" dirty="0" smtClean="0"/>
              <a:t>coopération?</a:t>
            </a:r>
            <a:endParaRPr lang="fr-FR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Équilibre (trahir)  : 54</a:t>
            </a:r>
          </a:p>
          <a:p>
            <a:r>
              <a:rPr lang="fr-FR" dirty="0" smtClean="0"/>
              <a:t>Coopérer : 60</a:t>
            </a:r>
          </a:p>
          <a:p>
            <a:r>
              <a:rPr lang="fr-FR" dirty="0"/>
              <a:t>La </a:t>
            </a:r>
            <a:r>
              <a:rPr lang="fr-FR" dirty="0" smtClean="0"/>
              <a:t>stratégie </a:t>
            </a:r>
            <a:r>
              <a:rPr lang="fr-FR" dirty="0"/>
              <a:t>dominante de tous les </a:t>
            </a:r>
            <a:r>
              <a:rPr lang="fr-FR" dirty="0" smtClean="0"/>
              <a:t>joueurs donne </a:t>
            </a:r>
            <a:r>
              <a:rPr lang="fr-FR" dirty="0"/>
              <a:t>de moins bons </a:t>
            </a:r>
            <a:r>
              <a:rPr lang="fr-FR" dirty="0" smtClean="0"/>
              <a:t>résultats </a:t>
            </a:r>
            <a:r>
              <a:rPr lang="fr-FR" dirty="0"/>
              <a:t>que la </a:t>
            </a:r>
            <a:r>
              <a:rPr lang="fr-FR" dirty="0" smtClean="0"/>
              <a:t>stratégie dominée</a:t>
            </a:r>
            <a:r>
              <a:rPr lang="fr-FR" dirty="0"/>
              <a:t>.</a:t>
            </a:r>
          </a:p>
          <a:p>
            <a:r>
              <a:rPr lang="fr-FR" dirty="0" smtClean="0"/>
              <a:t>Comment </a:t>
            </a:r>
            <a:r>
              <a:rPr lang="fr-FR" dirty="0"/>
              <a:t>arriver à</a:t>
            </a:r>
            <a:r>
              <a:rPr lang="fr-FR" dirty="0" smtClean="0"/>
              <a:t> </a:t>
            </a:r>
            <a:r>
              <a:rPr lang="fr-FR" dirty="0"/>
              <a:t>une </a:t>
            </a:r>
            <a:r>
              <a:rPr lang="fr-FR" dirty="0" smtClean="0"/>
              <a:t>coopération </a:t>
            </a:r>
            <a:r>
              <a:rPr lang="fr-FR" dirty="0"/>
              <a:t>qui </a:t>
            </a:r>
            <a:r>
              <a:rPr lang="fr-FR" dirty="0" smtClean="0"/>
              <a:t>rendrait non attractive </a:t>
            </a:r>
            <a:r>
              <a:rPr lang="fr-FR" dirty="0"/>
              <a:t>la </a:t>
            </a:r>
            <a:r>
              <a:rPr lang="fr-FR" dirty="0" smtClean="0"/>
              <a:t>possibilité </a:t>
            </a:r>
            <a:r>
              <a:rPr lang="fr-FR" dirty="0"/>
              <a:t>de trahir ?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endParaRPr lang="fr-FR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 cstate="print"/>
          <a:srcRect l="8845" t="10092" r="11546"/>
          <a:stretch>
            <a:fillRect/>
          </a:stretch>
        </p:blipFill>
        <p:spPr bwMode="auto">
          <a:xfrm>
            <a:off x="4644008" y="1700808"/>
            <a:ext cx="3888432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Nombre de répétitions fini (1)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Si </a:t>
            </a:r>
            <a:r>
              <a:rPr lang="fr-FR" dirty="0"/>
              <a:t>on suppose que l'interaction a lieu </a:t>
            </a:r>
            <a:r>
              <a:rPr lang="fr-FR" dirty="0" smtClean="0"/>
              <a:t>un </a:t>
            </a:r>
            <a:r>
              <a:rPr lang="fr-FR" b="1" dirty="0" smtClean="0"/>
              <a:t>nombre </a:t>
            </a:r>
            <a:r>
              <a:rPr lang="fr-FR" b="1" dirty="0"/>
              <a:t>fini</a:t>
            </a:r>
            <a:r>
              <a:rPr lang="fr-FR" dirty="0"/>
              <a:t> T de fois.</a:t>
            </a:r>
          </a:p>
          <a:p>
            <a:r>
              <a:rPr lang="fr-FR" dirty="0" smtClean="0"/>
              <a:t>La </a:t>
            </a:r>
            <a:r>
              <a:rPr lang="fr-FR" dirty="0"/>
              <a:t>trahison est dominante pour la </a:t>
            </a:r>
            <a:r>
              <a:rPr lang="fr-FR" dirty="0" smtClean="0"/>
              <a:t>dernière </a:t>
            </a:r>
            <a:r>
              <a:rPr lang="fr-FR" dirty="0"/>
              <a:t>fois.</a:t>
            </a:r>
          </a:p>
          <a:p>
            <a:r>
              <a:rPr lang="fr-FR" dirty="0" smtClean="0"/>
              <a:t>La coopération </a:t>
            </a:r>
            <a:r>
              <a:rPr lang="fr-FR" dirty="0"/>
              <a:t>est impossible si l'interaction </a:t>
            </a:r>
            <a:r>
              <a:rPr lang="fr-FR" dirty="0" smtClean="0"/>
              <a:t>a lieu </a:t>
            </a:r>
            <a:r>
              <a:rPr lang="fr-FR" dirty="0"/>
              <a:t>un nombre fixe et connu de fois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Nombre de répétitions fini (2)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Pour déterminer les équilibres de Nash parfaits, on raisonne </a:t>
            </a:r>
            <a:r>
              <a:rPr lang="fr-FR" dirty="0" smtClean="0"/>
              <a:t>récursivement.:</a:t>
            </a:r>
          </a:p>
          <a:p>
            <a:r>
              <a:rPr lang="fr-FR" dirty="0" smtClean="0"/>
              <a:t>A </a:t>
            </a:r>
            <a:r>
              <a:rPr lang="fr-FR" dirty="0"/>
              <a:t>la période T, les stratégies doivent constituer un équilibre de Nash </a:t>
            </a:r>
            <a:r>
              <a:rPr lang="fr-FR" dirty="0" smtClean="0"/>
              <a:t>quelle que </a:t>
            </a:r>
            <a:r>
              <a:rPr lang="fr-FR" dirty="0"/>
              <a:t>soit </a:t>
            </a:r>
            <a:r>
              <a:rPr lang="fr-FR" dirty="0" smtClean="0"/>
              <a:t>l’histoire </a:t>
            </a:r>
            <a:r>
              <a:rPr lang="fr-FR" dirty="0"/>
              <a:t>du jeu. </a:t>
            </a:r>
            <a:endParaRPr lang="fr-FR" dirty="0" smtClean="0"/>
          </a:p>
          <a:p>
            <a:r>
              <a:rPr lang="fr-FR" dirty="0" smtClean="0"/>
              <a:t>Cela </a:t>
            </a:r>
            <a:r>
              <a:rPr lang="fr-FR" dirty="0"/>
              <a:t>implique que les deux joueurs avouent (i.e., </a:t>
            </a:r>
            <a:r>
              <a:rPr lang="fr-FR" dirty="0" smtClean="0"/>
              <a:t>jouent D</a:t>
            </a:r>
            <a:r>
              <a:rPr lang="fr-FR" dirty="0"/>
              <a:t>). </a:t>
            </a:r>
            <a:endParaRPr lang="fr-FR" dirty="0" smtClean="0"/>
          </a:p>
          <a:p>
            <a:r>
              <a:rPr lang="fr-FR" dirty="0" smtClean="0"/>
              <a:t>A </a:t>
            </a:r>
            <a:r>
              <a:rPr lang="fr-FR" dirty="0"/>
              <a:t>la période T-1, la situation est identique, puisque la période T est </a:t>
            </a:r>
            <a:r>
              <a:rPr lang="fr-FR" dirty="0" smtClean="0"/>
              <a:t>entièrement déterminée</a:t>
            </a:r>
            <a:r>
              <a:rPr lang="fr-FR" dirty="0"/>
              <a:t>, indépendamment du passé. Donc les joueurs avouent également, et </a:t>
            </a:r>
            <a:r>
              <a:rPr lang="fr-FR" dirty="0" smtClean="0"/>
              <a:t>ainsi de </a:t>
            </a:r>
            <a:r>
              <a:rPr lang="fr-FR" dirty="0"/>
              <a:t>suite. 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DONC: </a:t>
            </a:r>
            <a:r>
              <a:rPr lang="fr-FR" dirty="0" smtClean="0">
                <a:solidFill>
                  <a:srgbClr val="C00000"/>
                </a:solidFill>
              </a:rPr>
              <a:t>si </a:t>
            </a:r>
            <a:r>
              <a:rPr lang="fr-FR" dirty="0">
                <a:solidFill>
                  <a:srgbClr val="C00000"/>
                </a:solidFill>
              </a:rPr>
              <a:t>un jeu en une étape </a:t>
            </a:r>
            <a:r>
              <a:rPr lang="fr-FR" dirty="0" smtClean="0">
                <a:solidFill>
                  <a:srgbClr val="C00000"/>
                </a:solidFill>
              </a:rPr>
              <a:t>a </a:t>
            </a:r>
            <a:r>
              <a:rPr lang="fr-FR" dirty="0">
                <a:solidFill>
                  <a:srgbClr val="C00000"/>
                </a:solidFill>
              </a:rPr>
              <a:t>un équilibre de Nash unique, alors le jeu obtenu en répétant T </a:t>
            </a:r>
            <a:r>
              <a:rPr lang="fr-FR" dirty="0" smtClean="0">
                <a:solidFill>
                  <a:srgbClr val="C00000"/>
                </a:solidFill>
              </a:rPr>
              <a:t>fois le </a:t>
            </a:r>
            <a:r>
              <a:rPr lang="fr-FR" dirty="0">
                <a:solidFill>
                  <a:srgbClr val="C00000"/>
                </a:solidFill>
              </a:rPr>
              <a:t>jeu </a:t>
            </a:r>
            <a:r>
              <a:rPr lang="fr-FR" dirty="0" smtClean="0">
                <a:solidFill>
                  <a:srgbClr val="C00000"/>
                </a:solidFill>
              </a:rPr>
              <a:t>possède </a:t>
            </a:r>
            <a:r>
              <a:rPr lang="fr-FR" dirty="0">
                <a:solidFill>
                  <a:srgbClr val="C00000"/>
                </a:solidFill>
              </a:rPr>
              <a:t>un seul équilibre de Nash parfait, qui consiste </a:t>
            </a:r>
            <a:r>
              <a:rPr lang="fr-FR" dirty="0" smtClean="0">
                <a:solidFill>
                  <a:srgbClr val="C00000"/>
                </a:solidFill>
              </a:rPr>
              <a:t>simplement en </a:t>
            </a:r>
            <a:r>
              <a:rPr lang="fr-FR" dirty="0">
                <a:solidFill>
                  <a:srgbClr val="C00000"/>
                </a:solidFill>
              </a:rPr>
              <a:t>la répétition de cet équilibre de Nash à chaque étape, indépendamment du passé</a:t>
            </a:r>
            <a:r>
              <a:rPr lang="fr-FR" dirty="0" smtClean="0">
                <a:solidFill>
                  <a:srgbClr val="C00000"/>
                </a:solidFill>
              </a:rPr>
              <a:t>.</a:t>
            </a:r>
            <a:endParaRPr lang="fr-FR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Sous quelles </a:t>
            </a:r>
            <a:r>
              <a:rPr lang="fr-FR" dirty="0" smtClean="0"/>
              <a:t>conditions </a:t>
            </a:r>
            <a:r>
              <a:rPr lang="fr-FR" dirty="0" smtClean="0"/>
              <a:t>la coopération est possible?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La </a:t>
            </a:r>
            <a:r>
              <a:rPr lang="fr-FR" dirty="0" smtClean="0"/>
              <a:t>coopération </a:t>
            </a:r>
            <a:r>
              <a:rPr lang="fr-FR" dirty="0"/>
              <a:t>est possible si le </a:t>
            </a:r>
            <a:r>
              <a:rPr lang="fr-FR" dirty="0" smtClean="0"/>
              <a:t>nombre d'interactions </a:t>
            </a:r>
            <a:r>
              <a:rPr lang="fr-FR" dirty="0"/>
              <a:t>est :</a:t>
            </a:r>
          </a:p>
          <a:p>
            <a:r>
              <a:rPr lang="fr-FR" dirty="0" smtClean="0"/>
              <a:t>Inconnu</a:t>
            </a:r>
            <a:endParaRPr lang="fr-FR" dirty="0"/>
          </a:p>
          <a:p>
            <a:r>
              <a:rPr lang="fr-FR" dirty="0" smtClean="0"/>
              <a:t>Incertain</a:t>
            </a:r>
            <a:endParaRPr lang="fr-FR" dirty="0"/>
          </a:p>
          <a:p>
            <a:r>
              <a:rPr lang="fr-FR" dirty="0" smtClean="0"/>
              <a:t>Trop </a:t>
            </a:r>
            <a:r>
              <a:rPr lang="fr-FR" dirty="0"/>
              <a:t>long</a:t>
            </a:r>
          </a:p>
          <a:p>
            <a:r>
              <a:rPr lang="fr-FR" dirty="0" smtClean="0"/>
              <a:t>Pas </a:t>
            </a:r>
            <a:r>
              <a:rPr lang="fr-FR" dirty="0"/>
              <a:t>de </a:t>
            </a:r>
            <a:r>
              <a:rPr lang="fr-FR" dirty="0" smtClean="0"/>
              <a:t>dernière </a:t>
            </a:r>
            <a:r>
              <a:rPr lang="fr-FR" dirty="0"/>
              <a:t>interaction =&gt; pas </a:t>
            </a:r>
            <a:r>
              <a:rPr lang="fr-FR" dirty="0" smtClean="0"/>
              <a:t>d'analyse rétrograde</a:t>
            </a:r>
            <a:r>
              <a:rPr lang="fr-FR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Stratégies des jeux répétés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Nous allons examiner 2 stratégies:</a:t>
            </a:r>
          </a:p>
          <a:p>
            <a:pPr lvl="1"/>
            <a:r>
              <a:rPr lang="fr-FR" dirty="0" smtClean="0"/>
              <a:t>la stratégie </a:t>
            </a:r>
            <a:r>
              <a:rPr lang="fr-FR" dirty="0" err="1" smtClean="0"/>
              <a:t>Grim</a:t>
            </a:r>
            <a:r>
              <a:rPr lang="fr-FR" dirty="0" smtClean="0"/>
              <a:t> Trigger et</a:t>
            </a:r>
          </a:p>
          <a:p>
            <a:pPr lvl="1"/>
            <a:r>
              <a:rPr lang="fr-FR" dirty="0" smtClean="0"/>
              <a:t>La stratégie Tit for Tat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</a:t>
            </a:r>
            <a:r>
              <a:rPr lang="fr-FR" dirty="0" smtClean="0"/>
              <a:t>tratégie </a:t>
            </a:r>
            <a:r>
              <a:rPr lang="fr-FR" dirty="0" err="1" smtClean="0"/>
              <a:t>Grim</a:t>
            </a:r>
            <a:r>
              <a:rPr lang="fr-FR" dirty="0" smtClean="0"/>
              <a:t> Trigger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/>
              <a:t>Commencer par </a:t>
            </a:r>
            <a:r>
              <a:rPr lang="fr-FR" dirty="0" smtClean="0"/>
              <a:t>coopérer</a:t>
            </a:r>
            <a:r>
              <a:rPr lang="fr-FR" dirty="0"/>
              <a:t>.</a:t>
            </a:r>
          </a:p>
          <a:p>
            <a:r>
              <a:rPr lang="fr-FR" dirty="0" smtClean="0"/>
              <a:t>Coopérer </a:t>
            </a:r>
            <a:r>
              <a:rPr lang="fr-FR" dirty="0"/>
              <a:t>tant que l'adversaire </a:t>
            </a:r>
            <a:r>
              <a:rPr lang="fr-FR" dirty="0" smtClean="0"/>
              <a:t>coopère</a:t>
            </a:r>
            <a:r>
              <a:rPr lang="fr-FR" dirty="0"/>
              <a:t>.</a:t>
            </a:r>
          </a:p>
          <a:p>
            <a:r>
              <a:rPr lang="fr-FR" dirty="0" smtClean="0"/>
              <a:t>Après </a:t>
            </a:r>
            <a:r>
              <a:rPr lang="fr-FR" dirty="0"/>
              <a:t>une trahison, </a:t>
            </a:r>
            <a:r>
              <a:rPr lang="fr-FR" dirty="0" smtClean="0"/>
              <a:t>toujours </a:t>
            </a:r>
            <a:r>
              <a:rPr lang="fr-FR" dirty="0"/>
              <a:t>trahir</a:t>
            </a:r>
            <a:r>
              <a:rPr lang="fr-FR" dirty="0" smtClean="0"/>
              <a:t>.</a:t>
            </a:r>
          </a:p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/>
              <a:t>Ne pardonne pas.</a:t>
            </a:r>
          </a:p>
          <a:p>
            <a:r>
              <a:rPr lang="fr-FR" dirty="0" smtClean="0"/>
              <a:t>A </a:t>
            </a:r>
            <a:r>
              <a:rPr lang="fr-FR" dirty="0"/>
              <a:t>une </a:t>
            </a:r>
            <a:r>
              <a:rPr lang="fr-FR" dirty="0" smtClean="0"/>
              <a:t>mémoire </a:t>
            </a:r>
            <a:r>
              <a:rPr lang="fr-FR" dirty="0"/>
              <a:t>longue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Répond </a:t>
            </a:r>
            <a:r>
              <a:rPr lang="fr-FR" dirty="0" smtClean="0"/>
              <a:t>à </a:t>
            </a:r>
            <a:r>
              <a:rPr lang="fr-FR" dirty="0"/>
              <a:t>la question : </a:t>
            </a:r>
            <a:r>
              <a:rPr lang="fr-FR" dirty="0">
                <a:solidFill>
                  <a:srgbClr val="C00000"/>
                </a:solidFill>
              </a:rPr>
              <a:t>La </a:t>
            </a:r>
            <a:r>
              <a:rPr lang="fr-FR" dirty="0" smtClean="0">
                <a:solidFill>
                  <a:srgbClr val="C00000"/>
                </a:solidFill>
              </a:rPr>
              <a:t>coopération </a:t>
            </a:r>
            <a:r>
              <a:rPr lang="fr-FR" dirty="0">
                <a:solidFill>
                  <a:srgbClr val="C00000"/>
                </a:solidFill>
              </a:rPr>
              <a:t>est </a:t>
            </a:r>
            <a:r>
              <a:rPr lang="fr-FR" dirty="0" smtClean="0">
                <a:solidFill>
                  <a:srgbClr val="C00000"/>
                </a:solidFill>
              </a:rPr>
              <a:t>elle possible </a:t>
            </a:r>
            <a:r>
              <a:rPr lang="fr-FR" dirty="0">
                <a:solidFill>
                  <a:srgbClr val="C00000"/>
                </a:solidFill>
              </a:rPr>
              <a:t>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Stratégie Tit for Tat</a:t>
            </a:r>
            <a:br>
              <a:rPr lang="fr-FR" dirty="0" smtClean="0"/>
            </a:br>
            <a:r>
              <a:rPr lang="fr-FR" dirty="0" smtClean="0"/>
              <a:t>donnant-donnant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/>
              <a:t>Commencer par </a:t>
            </a:r>
            <a:r>
              <a:rPr lang="fr-FR" dirty="0" smtClean="0"/>
              <a:t>coopérer</a:t>
            </a:r>
            <a:r>
              <a:rPr lang="fr-FR" dirty="0"/>
              <a:t>.</a:t>
            </a:r>
          </a:p>
          <a:p>
            <a:r>
              <a:rPr lang="fr-FR" dirty="0" smtClean="0"/>
              <a:t>Coopérer </a:t>
            </a:r>
            <a:r>
              <a:rPr lang="fr-FR" dirty="0"/>
              <a:t>si l'adversaire a </a:t>
            </a:r>
            <a:r>
              <a:rPr lang="fr-FR" dirty="0" smtClean="0"/>
              <a:t>coopéré </a:t>
            </a:r>
            <a:r>
              <a:rPr lang="fr-FR" dirty="0"/>
              <a:t>le </a:t>
            </a:r>
            <a:r>
              <a:rPr lang="fr-FR" dirty="0" smtClean="0"/>
              <a:t>coup précédent</a:t>
            </a:r>
            <a:r>
              <a:rPr lang="fr-FR" dirty="0"/>
              <a:t>.</a:t>
            </a:r>
          </a:p>
          <a:p>
            <a:r>
              <a:rPr lang="fr-FR" dirty="0" smtClean="0"/>
              <a:t>Trahir </a:t>
            </a:r>
            <a:r>
              <a:rPr lang="fr-FR" dirty="0"/>
              <a:t>si l'adversaire a trahi le coup </a:t>
            </a:r>
            <a:r>
              <a:rPr lang="fr-FR" dirty="0" smtClean="0"/>
              <a:t>précédent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/>
              <a:t>Pardonne </a:t>
            </a:r>
            <a:r>
              <a:rPr lang="fr-FR" dirty="0" smtClean="0"/>
              <a:t> </a:t>
            </a:r>
            <a:r>
              <a:rPr lang="fr-FR" dirty="0"/>
              <a:t>plus.</a:t>
            </a:r>
          </a:p>
          <a:p>
            <a:r>
              <a:rPr lang="fr-FR" dirty="0" smtClean="0"/>
              <a:t>A </a:t>
            </a:r>
            <a:r>
              <a:rPr lang="fr-FR" dirty="0"/>
              <a:t>une </a:t>
            </a:r>
            <a:r>
              <a:rPr lang="fr-FR" dirty="0" smtClean="0"/>
              <a:t>mémoire </a:t>
            </a:r>
            <a:r>
              <a:rPr lang="fr-FR" dirty="0"/>
              <a:t>courte.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Répond </a:t>
            </a:r>
            <a:r>
              <a:rPr lang="fr-FR" dirty="0" smtClean="0"/>
              <a:t>à </a:t>
            </a:r>
            <a:r>
              <a:rPr lang="fr-FR" dirty="0"/>
              <a:t>la question : </a:t>
            </a:r>
            <a:r>
              <a:rPr lang="fr-FR" dirty="0">
                <a:solidFill>
                  <a:srgbClr val="C00000"/>
                </a:solidFill>
              </a:rPr>
              <a:t>La </a:t>
            </a:r>
            <a:r>
              <a:rPr lang="fr-FR" dirty="0" smtClean="0">
                <a:solidFill>
                  <a:srgbClr val="C00000"/>
                </a:solidFill>
              </a:rPr>
              <a:t>coopération </a:t>
            </a:r>
            <a:r>
              <a:rPr lang="fr-FR" dirty="0">
                <a:solidFill>
                  <a:srgbClr val="C00000"/>
                </a:solidFill>
              </a:rPr>
              <a:t>est </a:t>
            </a:r>
            <a:r>
              <a:rPr lang="fr-FR" dirty="0" smtClean="0">
                <a:solidFill>
                  <a:srgbClr val="C00000"/>
                </a:solidFill>
              </a:rPr>
              <a:t>elle facile </a:t>
            </a:r>
            <a:r>
              <a:rPr lang="fr-FR" dirty="0">
                <a:solidFill>
                  <a:srgbClr val="C00000"/>
                </a:solidFill>
              </a:rPr>
              <a:t>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898</Words>
  <Application>Microsoft Office PowerPoint</Application>
  <PresentationFormat>Affichage à l'écran (4:3)</PresentationFormat>
  <Paragraphs>119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Jeux répétés</vt:lpstr>
      <vt:lpstr>Présentation </vt:lpstr>
      <vt:lpstr>Exemple </vt:lpstr>
      <vt:lpstr>Nombre de répétitions fini (1)</vt:lpstr>
      <vt:lpstr>Nombre de répétitions fini (2)</vt:lpstr>
      <vt:lpstr>Sous quelles conditions la coopération est possible?</vt:lpstr>
      <vt:lpstr>Stratégies des jeux répétés</vt:lpstr>
      <vt:lpstr>Stratégie Grim Trigger</vt:lpstr>
      <vt:lpstr>Stratégie Tit for Tat donnant-donnant</vt:lpstr>
      <vt:lpstr>Raisonnement à adopter</vt:lpstr>
      <vt:lpstr>Gains cumulés</vt:lpstr>
      <vt:lpstr>Coopération jeu répété du DP selon Grim Trigger</vt:lpstr>
      <vt:lpstr>Calcul de l’intérêt à coopérer</vt:lpstr>
      <vt:lpstr>Coopération jeu répété du DP selon  Tit for Tat</vt:lpstr>
      <vt:lpstr>Stratégie Tit for Tat</vt:lpstr>
      <vt:lpstr>Discussion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Jeux répétés</dc:title>
  <dc:creator>HP</dc:creator>
  <cp:lastModifiedBy>HP</cp:lastModifiedBy>
  <cp:revision>1</cp:revision>
  <dcterms:created xsi:type="dcterms:W3CDTF">2018-12-19T08:01:00Z</dcterms:created>
  <dcterms:modified xsi:type="dcterms:W3CDTF">2018-12-19T08:01:44Z</dcterms:modified>
</cp:coreProperties>
</file>