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4630400" cy="8229600"/>
  <p:notesSz cx="8229600" cy="146304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onsolas" panose="020B0609020204030204" pitchFamily="49" charset="0"/>
      <p:regular r:id="rId21"/>
      <p:bold r:id="rId22"/>
      <p:italic r:id="rId23"/>
      <p:boldItalic r:id="rId24"/>
    </p:embeddedFont>
    <p:embeddedFont>
      <p:font typeface="IBM Plex Sans" panose="020B0604020202020204" charset="0"/>
      <p:regular r:id="rId25"/>
    </p:embeddedFont>
    <p:embeddedFont>
      <p:font typeface="Outfit Medium" panose="020B0604020202020204" charset="0"/>
      <p:regular r:id="rId2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1" d="100"/>
          <a:sy n="61" d="100"/>
        </p:scale>
        <p:origin x="612" y="-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487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2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.png"/><Relationship Id="rId15" Type="http://schemas.openxmlformats.org/officeDocument/2006/relationships/image" Target="../media/image61.png"/><Relationship Id="rId10" Type="http://schemas.openxmlformats.org/officeDocument/2006/relationships/image" Target="../media/image56.svg"/><Relationship Id="rId4" Type="http://schemas.openxmlformats.org/officeDocument/2006/relationships/image" Target="../media/image51.pn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3.pn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svg"/><Relationship Id="rId5" Type="http://schemas.openxmlformats.org/officeDocument/2006/relationships/image" Target="../media/image64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9.sv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0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svg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2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svg"/><Relationship Id="rId5" Type="http://schemas.openxmlformats.org/officeDocument/2006/relationships/image" Target="../media/image43.svg"/><Relationship Id="rId4" Type="http://schemas.openxmlformats.org/officeDocument/2006/relationships/image" Target="../media/image5.png"/><Relationship Id="rId9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2206943"/>
            <a:ext cx="130428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5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 Impact de l’intelligence artificielle générative (ex. : ChatGPT) sur les EIAH.</a:t>
            </a:r>
            <a:endParaRPr lang="en-US" sz="3550" dirty="0"/>
          </a:p>
        </p:txBody>
      </p:sp>
      <p:sp>
        <p:nvSpPr>
          <p:cNvPr id="5" name="Text 2"/>
          <p:cNvSpPr/>
          <p:nvPr/>
        </p:nvSpPr>
        <p:spPr>
          <a:xfrm>
            <a:off x="793790" y="3681055"/>
            <a:ext cx="13042821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Réalisé par:                                    Kessab Narimen                                     Keblouti Sara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529673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Master 2 IATI2025/2026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9561433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9561433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67690" y="446008"/>
            <a:ext cx="4714994" cy="506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ChatGPT dans l'Éducation</a:t>
            </a:r>
            <a:endParaRPr lang="en-US" sz="3150" dirty="0"/>
          </a:p>
        </p:txBody>
      </p:sp>
      <p:sp>
        <p:nvSpPr>
          <p:cNvPr id="5" name="Text 2"/>
          <p:cNvSpPr/>
          <p:nvPr/>
        </p:nvSpPr>
        <p:spPr>
          <a:xfrm>
            <a:off x="567690" y="1196102"/>
            <a:ext cx="13495020" cy="2594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ChatGPT, un outil d'IA conversationnelle, transforme l'éducation en offrant de nouvelles possibilités d'apprentissage personnalisé.</a:t>
            </a:r>
            <a:endParaRPr lang="en-US" sz="12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90" y="1637943"/>
            <a:ext cx="13495020" cy="747748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018361" y="4684153"/>
            <a:ext cx="2849651" cy="372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Étudiant &amp; ChatGPT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6018361" y="5162960"/>
            <a:ext cx="2849651" cy="894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Interaction pour un apprentissage personnalisé</a:t>
            </a:r>
            <a:endParaRPr lang="en-US" sz="1050" dirty="0"/>
          </a:p>
        </p:txBody>
      </p:sp>
      <p:sp>
        <p:nvSpPr>
          <p:cNvPr id="9" name="Text 5"/>
          <p:cNvSpPr/>
          <p:nvPr/>
        </p:nvSpPr>
        <p:spPr>
          <a:xfrm>
            <a:off x="10295321" y="4952550"/>
            <a:ext cx="3003524" cy="372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Assistant de recherche</a:t>
            </a:r>
            <a:endParaRPr lang="en-US" sz="1350" dirty="0"/>
          </a:p>
        </p:txBody>
      </p:sp>
      <p:sp>
        <p:nvSpPr>
          <p:cNvPr id="10" name="Text 6"/>
          <p:cNvSpPr/>
          <p:nvPr/>
        </p:nvSpPr>
        <p:spPr>
          <a:xfrm>
            <a:off x="10153668" y="5431358"/>
            <a:ext cx="3287038" cy="596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Aide à trouver et synthétiser sources</a:t>
            </a:r>
            <a:endParaRPr lang="en-US" sz="1050" dirty="0"/>
          </a:p>
        </p:txBody>
      </p:sp>
      <p:sp>
        <p:nvSpPr>
          <p:cNvPr id="11" name="Text 7"/>
          <p:cNvSpPr/>
          <p:nvPr/>
        </p:nvSpPr>
        <p:spPr>
          <a:xfrm>
            <a:off x="1319751" y="6861153"/>
            <a:ext cx="2982192" cy="372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Facilitateur</a:t>
            </a:r>
            <a:endParaRPr lang="en-US" sz="1350" dirty="0"/>
          </a:p>
        </p:txBody>
      </p:sp>
      <p:sp>
        <p:nvSpPr>
          <p:cNvPr id="12" name="Text 8"/>
          <p:cNvSpPr/>
          <p:nvPr/>
        </p:nvSpPr>
        <p:spPr>
          <a:xfrm>
            <a:off x="1167328" y="7339961"/>
            <a:ext cx="3287038" cy="596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Personnalise parcours et activités</a:t>
            </a:r>
            <a:endParaRPr lang="en-US" sz="1050" dirty="0"/>
          </a:p>
        </p:txBody>
      </p:sp>
      <p:sp>
        <p:nvSpPr>
          <p:cNvPr id="13" name="Text 9"/>
          <p:cNvSpPr/>
          <p:nvPr/>
        </p:nvSpPr>
        <p:spPr>
          <a:xfrm>
            <a:off x="1690868" y="2421000"/>
            <a:ext cx="2982192" cy="372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Tuteur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1538445" y="2899808"/>
            <a:ext cx="3287039" cy="596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Explique les concepts et corrige</a:t>
            </a:r>
            <a:endParaRPr lang="en-US" sz="10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1244322"/>
            <a:ext cx="1081170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Avantages de l'IA Générative dans les EIAH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1317188" y="2293263"/>
            <a:ext cx="348865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Apprentissage Personnalisé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2783681"/>
            <a:ext cx="401204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Adapte contenus et exercices aux besoins de chaque apprenant.</a:t>
            </a:r>
            <a:endParaRPr lang="en-US" sz="1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356723"/>
            <a:ext cx="4564975" cy="4564975"/>
          </a:xfrm>
          <a:prstGeom prst="rect">
            <a:avLst/>
          </a:prstGeom>
        </p:spPr>
      </p:pic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96301" y="2968943"/>
            <a:ext cx="339328" cy="33932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9824442" y="2293263"/>
            <a:ext cx="30381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Soutien aux Enseignants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9824442" y="2783681"/>
            <a:ext cx="4012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Automatise la création de contenus et exercices, libérant du temps.</a:t>
            </a:r>
            <a:endParaRPr lang="en-US" sz="17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356723"/>
            <a:ext cx="4564975" cy="4564975"/>
          </a:xfrm>
          <a:prstGeom prst="rect">
            <a:avLst/>
          </a:prstGeom>
        </p:spPr>
      </p:pic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70307" y="3243620"/>
            <a:ext cx="339328" cy="339328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10051256" y="38496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Interaction Enrichie</a:t>
            </a:r>
            <a:endParaRPr lang="en-US" sz="2200" dirty="0"/>
          </a:p>
        </p:txBody>
      </p:sp>
      <p:sp>
        <p:nvSpPr>
          <p:cNvPr id="14" name="Text 7"/>
          <p:cNvSpPr/>
          <p:nvPr/>
        </p:nvSpPr>
        <p:spPr>
          <a:xfrm>
            <a:off x="10051256" y="4340066"/>
            <a:ext cx="378535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Rend les plateformes éducatives plus interactives avec réponses immédiates.</a:t>
            </a:r>
            <a:endParaRPr lang="en-US" sz="1750" dirty="0"/>
          </a:p>
        </p:txBody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356723"/>
            <a:ext cx="4564975" cy="4564975"/>
          </a:xfrm>
          <a:prstGeom prst="rect">
            <a:avLst/>
          </a:prstGeom>
        </p:spPr>
      </p:pic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19423" y="4744045"/>
            <a:ext cx="339328" cy="339328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9824442" y="5768935"/>
            <a:ext cx="327493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Engagement &amp; Motivation</a:t>
            </a:r>
            <a:endParaRPr lang="en-US" sz="2200" dirty="0"/>
          </a:p>
        </p:txBody>
      </p:sp>
      <p:sp>
        <p:nvSpPr>
          <p:cNvPr id="18" name="Text 9"/>
          <p:cNvSpPr/>
          <p:nvPr/>
        </p:nvSpPr>
        <p:spPr>
          <a:xfrm>
            <a:off x="9824442" y="6259354"/>
            <a:ext cx="4012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Favorise l'apprentissage ludique par des scénarios et défis.</a:t>
            </a:r>
            <a:endParaRPr lang="en-US" sz="1750" dirty="0"/>
          </a:p>
        </p:txBody>
      </p:sp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2653" y="2356723"/>
            <a:ext cx="4564975" cy="4564975"/>
          </a:xfrm>
          <a:prstGeom prst="rect">
            <a:avLst/>
          </a:prstGeom>
        </p:spPr>
      </p:pic>
      <p:pic>
        <p:nvPicPr>
          <p:cNvPr id="20" name="Image 8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94533" y="5969794"/>
            <a:ext cx="339328" cy="339328"/>
          </a:xfrm>
          <a:prstGeom prst="rect">
            <a:avLst/>
          </a:prstGeom>
        </p:spPr>
      </p:pic>
      <p:sp>
        <p:nvSpPr>
          <p:cNvPr id="21" name="Text 10"/>
          <p:cNvSpPr/>
          <p:nvPr/>
        </p:nvSpPr>
        <p:spPr>
          <a:xfrm>
            <a:off x="1970603" y="57689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Rétroaction Rapide</a:t>
            </a:r>
            <a:endParaRPr lang="en-US" sz="2200" dirty="0"/>
          </a:p>
        </p:txBody>
      </p:sp>
      <p:sp>
        <p:nvSpPr>
          <p:cNvPr id="22" name="Text 11"/>
          <p:cNvSpPr/>
          <p:nvPr/>
        </p:nvSpPr>
        <p:spPr>
          <a:xfrm>
            <a:off x="793790" y="6259354"/>
            <a:ext cx="401204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Fournit un suivi instantané des progrès et difficultés.</a:t>
            </a:r>
            <a:endParaRPr lang="en-US" sz="1750" dirty="0"/>
          </a:p>
        </p:txBody>
      </p:sp>
      <p:pic>
        <p:nvPicPr>
          <p:cNvPr id="23" name="Image 9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2653" y="2356723"/>
            <a:ext cx="4564975" cy="4564975"/>
          </a:xfrm>
          <a:prstGeom prst="rect">
            <a:avLst/>
          </a:prstGeom>
        </p:spPr>
      </p:pic>
      <p:pic>
        <p:nvPicPr>
          <p:cNvPr id="24" name="Image 10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120527" y="5695117"/>
            <a:ext cx="339328" cy="339328"/>
          </a:xfrm>
          <a:prstGeom prst="rect">
            <a:avLst/>
          </a:prstGeom>
        </p:spPr>
      </p:pic>
      <p:sp>
        <p:nvSpPr>
          <p:cNvPr id="25" name="Text 12"/>
          <p:cNvSpPr/>
          <p:nvPr/>
        </p:nvSpPr>
        <p:spPr>
          <a:xfrm>
            <a:off x="1661160" y="3849648"/>
            <a:ext cx="291786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Accessibilité &amp; Inclusion</a:t>
            </a:r>
            <a:endParaRPr lang="en-US" sz="2200" dirty="0"/>
          </a:p>
        </p:txBody>
      </p:sp>
      <p:sp>
        <p:nvSpPr>
          <p:cNvPr id="26" name="Text 13"/>
          <p:cNvSpPr/>
          <p:nvPr/>
        </p:nvSpPr>
        <p:spPr>
          <a:xfrm>
            <a:off x="793790" y="4340066"/>
            <a:ext cx="3785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Facilite l'apprentissage pour tous, y compris les élèves à besoins spécifiques.</a:t>
            </a:r>
            <a:endParaRPr lang="en-US" sz="1750" dirty="0"/>
          </a:p>
        </p:txBody>
      </p:sp>
      <p:pic>
        <p:nvPicPr>
          <p:cNvPr id="27" name="Image 11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2653" y="2356723"/>
            <a:ext cx="4564975" cy="4564975"/>
          </a:xfrm>
          <a:prstGeom prst="rect">
            <a:avLst/>
          </a:prstGeom>
        </p:spPr>
      </p:pic>
      <p:pic>
        <p:nvPicPr>
          <p:cNvPr id="28" name="Image 1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71411" y="4194691"/>
            <a:ext cx="339328" cy="33932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1887974"/>
            <a:ext cx="767857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Limites et Risques de ChatGPT</a:t>
            </a: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793790" y="2936915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20320" dir="2700000" algn="bl" rotWithShape="0">
              <a:srgbClr val="B5C1E2">
                <a:alpha val="100000"/>
              </a:srgbClr>
            </a:outerShdw>
          </a:effectLst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8860" y="3021925"/>
            <a:ext cx="340162" cy="34016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530906" y="3014782"/>
            <a:ext cx="362152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Érosion de la Pensée Critique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1530906" y="3505200"/>
            <a:ext cx="56424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L'usage systématique de l'IA peut affaiblir l'analyse et le raisonnement.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7456884" y="2936915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20320" dir="2700000" algn="bl" rotWithShape="0">
              <a:srgbClr val="B5C1E2">
                <a:alpha val="100000"/>
              </a:srgbClr>
            </a:outerShdw>
          </a:effectLst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41955" y="3021925"/>
            <a:ext cx="340162" cy="34016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194000" y="3014782"/>
            <a:ext cx="327386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Mauvaises Interprétations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8194000" y="3505200"/>
            <a:ext cx="564261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L'IA peut générer des informations fausses ou mal interpréter les requêtes, exigeant une vérification humaine.</a:t>
            </a:r>
            <a:endParaRPr lang="en-US" sz="1750" dirty="0"/>
          </a:p>
        </p:txBody>
      </p:sp>
      <p:sp>
        <p:nvSpPr>
          <p:cNvPr id="13" name="Shape 8"/>
          <p:cNvSpPr/>
          <p:nvPr/>
        </p:nvSpPr>
        <p:spPr>
          <a:xfrm>
            <a:off x="793790" y="5047536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20320" dir="2700000" algn="bl" rotWithShape="0">
              <a:srgbClr val="B5C1E2">
                <a:alpha val="100000"/>
              </a:srgbClr>
            </a:outerShdw>
          </a:effectLst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8860" y="5132546"/>
            <a:ext cx="340162" cy="340162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530906" y="51254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Perte de Créativité</a:t>
            </a:r>
            <a:endParaRPr lang="en-US" sz="2200" dirty="0"/>
          </a:p>
        </p:txBody>
      </p:sp>
      <p:sp>
        <p:nvSpPr>
          <p:cNvPr id="16" name="Text 10"/>
          <p:cNvSpPr/>
          <p:nvPr/>
        </p:nvSpPr>
        <p:spPr>
          <a:xfrm>
            <a:off x="1530906" y="5615821"/>
            <a:ext cx="56424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Une dépendance excessive à l'IA peut réduire la production créative originale.</a:t>
            </a:r>
            <a:endParaRPr lang="en-US" sz="1750" dirty="0"/>
          </a:p>
        </p:txBody>
      </p:sp>
      <p:sp>
        <p:nvSpPr>
          <p:cNvPr id="17" name="Shape 11"/>
          <p:cNvSpPr/>
          <p:nvPr/>
        </p:nvSpPr>
        <p:spPr>
          <a:xfrm>
            <a:off x="7456884" y="5047536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20320" dir="2700000" algn="bl" rotWithShape="0">
              <a:srgbClr val="B5C1E2">
                <a:alpha val="100000"/>
              </a:srgbClr>
            </a:outerShdw>
          </a:effectLst>
        </p:spPr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41955" y="5132546"/>
            <a:ext cx="340162" cy="340162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8194000" y="5125403"/>
            <a:ext cx="29621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Dévaluation des Efforts</a:t>
            </a:r>
            <a:endParaRPr lang="en-US" sz="2200" dirty="0"/>
          </a:p>
        </p:txBody>
      </p:sp>
      <p:sp>
        <p:nvSpPr>
          <p:cNvPr id="20" name="Text 13"/>
          <p:cNvSpPr/>
          <p:nvPr/>
        </p:nvSpPr>
        <p:spPr>
          <a:xfrm>
            <a:off x="8194000" y="5615821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L'absence d'efforts personnels diminue la motivation et le développement des compétences.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73073" y="608409"/>
            <a:ext cx="13084254" cy="1380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Exemples d'Utilisation dans les Plateformes Éducatives</a:t>
            </a:r>
            <a:endParaRPr lang="en-US" sz="43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073" y="2320052"/>
            <a:ext cx="1104424" cy="132528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098358" y="2540913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Moodle</a:t>
            </a:r>
            <a:endParaRPr lang="en-US" sz="2150" dirty="0"/>
          </a:p>
        </p:txBody>
      </p:sp>
      <p:sp>
        <p:nvSpPr>
          <p:cNvPr id="7" name="Text 3"/>
          <p:cNvSpPr/>
          <p:nvPr/>
        </p:nvSpPr>
        <p:spPr>
          <a:xfrm>
            <a:off x="2098358" y="3018473"/>
            <a:ext cx="11758970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Chatbots pour navigation, questions et quiz.</a:t>
            </a:r>
            <a:endParaRPr lang="en-US" sz="17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073" y="3645337"/>
            <a:ext cx="1104424" cy="1325285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2098358" y="3866198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Khan Academy</a:t>
            </a:r>
            <a:endParaRPr lang="en-US" sz="2150" dirty="0"/>
          </a:p>
        </p:txBody>
      </p:sp>
      <p:sp>
        <p:nvSpPr>
          <p:cNvPr id="10" name="Text 5"/>
          <p:cNvSpPr/>
          <p:nvPr/>
        </p:nvSpPr>
        <p:spPr>
          <a:xfrm>
            <a:off x="2098358" y="4343757"/>
            <a:ext cx="11758970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Parcours personnalisés, explications adaptées.</a:t>
            </a:r>
            <a:endParaRPr lang="en-US" sz="17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073" y="4970621"/>
            <a:ext cx="1104424" cy="132528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2098358" y="5191482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ChatGPT EDU</a:t>
            </a:r>
            <a:endParaRPr lang="en-US" sz="2150" dirty="0"/>
          </a:p>
        </p:txBody>
      </p:sp>
      <p:sp>
        <p:nvSpPr>
          <p:cNvPr id="13" name="Text 7"/>
          <p:cNvSpPr/>
          <p:nvPr/>
        </p:nvSpPr>
        <p:spPr>
          <a:xfrm>
            <a:off x="2098358" y="5669042"/>
            <a:ext cx="11758970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Aide devoirs, réponses instantanées, synthèse documents.</a:t>
            </a:r>
            <a:endParaRPr lang="en-US" sz="17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073" y="6295906"/>
            <a:ext cx="1104424" cy="1325285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2098358" y="6516767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Assistants d'Écriture</a:t>
            </a:r>
            <a:endParaRPr lang="en-US" sz="2150" dirty="0"/>
          </a:p>
        </p:txBody>
      </p:sp>
      <p:sp>
        <p:nvSpPr>
          <p:cNvPr id="16" name="Text 9"/>
          <p:cNvSpPr/>
          <p:nvPr/>
        </p:nvSpPr>
        <p:spPr>
          <a:xfrm>
            <a:off x="2098358" y="6994327"/>
            <a:ext cx="11758970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Correction grammaticale, reformulations, génération d'idées.</a:t>
            </a:r>
            <a:endParaRPr lang="en-US" sz="17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729615"/>
            <a:ext cx="926211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Conclusion : Vers Quels Futurs EIAH ?</a:t>
            </a:r>
            <a:endParaRPr lang="en-US" sz="44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1778556"/>
            <a:ext cx="13042821" cy="57213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746482" y="5332891"/>
            <a:ext cx="1971255" cy="7059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Immersion RA/RV</a:t>
            </a:r>
            <a:endParaRPr lang="en-US" sz="1350" dirty="0"/>
          </a:p>
        </p:txBody>
      </p:sp>
      <p:sp>
        <p:nvSpPr>
          <p:cNvPr id="7" name="Text 3"/>
          <p:cNvSpPr/>
          <p:nvPr/>
        </p:nvSpPr>
        <p:spPr>
          <a:xfrm>
            <a:off x="4746482" y="6139198"/>
            <a:ext cx="1971255" cy="8470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Expériences d'apprentissage immersives</a:t>
            </a:r>
            <a:endParaRPr lang="en-US" sz="1050" dirty="0"/>
          </a:p>
        </p:txBody>
      </p:sp>
      <p:sp>
        <p:nvSpPr>
          <p:cNvPr id="8" name="Text 4"/>
          <p:cNvSpPr/>
          <p:nvPr/>
        </p:nvSpPr>
        <p:spPr>
          <a:xfrm>
            <a:off x="11008691" y="5332891"/>
            <a:ext cx="1971254" cy="7059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Collaboration IA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11008691" y="6139198"/>
            <a:ext cx="1971254" cy="8470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Environnements collaboratifs enrichis</a:t>
            </a:r>
            <a:endParaRPr lang="en-US" sz="1050" dirty="0"/>
          </a:p>
        </p:txBody>
      </p:sp>
      <p:sp>
        <p:nvSpPr>
          <p:cNvPr id="10" name="Text 6"/>
          <p:cNvSpPr/>
          <p:nvPr/>
        </p:nvSpPr>
        <p:spPr>
          <a:xfrm>
            <a:off x="1684401" y="2292771"/>
            <a:ext cx="1971254" cy="7059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Personnalisation</a:t>
            </a:r>
            <a:endParaRPr lang="en-US" sz="1350" dirty="0"/>
          </a:p>
        </p:txBody>
      </p:sp>
      <p:sp>
        <p:nvSpPr>
          <p:cNvPr id="11" name="Text 7"/>
          <p:cNvSpPr/>
          <p:nvPr/>
        </p:nvSpPr>
        <p:spPr>
          <a:xfrm>
            <a:off x="1684401" y="3099078"/>
            <a:ext cx="1971254" cy="8470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Apprentissage interactif guidé par IA générative</a:t>
            </a:r>
            <a:endParaRPr lang="en-US" sz="1050" dirty="0"/>
          </a:p>
        </p:txBody>
      </p:sp>
      <p:sp>
        <p:nvSpPr>
          <p:cNvPr id="12" name="Text 8"/>
          <p:cNvSpPr/>
          <p:nvPr/>
        </p:nvSpPr>
        <p:spPr>
          <a:xfrm>
            <a:off x="7921510" y="2292771"/>
            <a:ext cx="1971254" cy="7059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Analyse prédictive</a:t>
            </a:r>
            <a:endParaRPr lang="en-US" sz="1350" dirty="0"/>
          </a:p>
        </p:txBody>
      </p:sp>
      <p:sp>
        <p:nvSpPr>
          <p:cNvPr id="13" name="Text 9"/>
          <p:cNvSpPr/>
          <p:nvPr/>
        </p:nvSpPr>
        <p:spPr>
          <a:xfrm>
            <a:off x="7921510" y="3099078"/>
            <a:ext cx="1971254" cy="8470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Adaptation proactive des parcours</a:t>
            </a:r>
            <a:endParaRPr lang="en-US" sz="10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18874" y="408503"/>
            <a:ext cx="3780473" cy="463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Plan de la Présentation</a:t>
            </a:r>
            <a:endParaRPr lang="en-US" sz="2900" dirty="0"/>
          </a:p>
        </p:txBody>
      </p:sp>
      <p:sp>
        <p:nvSpPr>
          <p:cNvPr id="5" name="Shape 2"/>
          <p:cNvSpPr/>
          <p:nvPr/>
        </p:nvSpPr>
        <p:spPr>
          <a:xfrm>
            <a:off x="7307580" y="1094065"/>
            <a:ext cx="15240" cy="6726912"/>
          </a:xfrm>
          <a:prstGeom prst="roundRect">
            <a:avLst>
              <a:gd name="adj" fmla="val 875496"/>
            </a:avLst>
          </a:prstGeom>
          <a:solidFill>
            <a:srgbClr val="B5C1E2"/>
          </a:solidFill>
          <a:ln/>
        </p:spPr>
      </p:sp>
      <p:sp>
        <p:nvSpPr>
          <p:cNvPr id="6" name="Shape 3"/>
          <p:cNvSpPr/>
          <p:nvPr/>
        </p:nvSpPr>
        <p:spPr>
          <a:xfrm>
            <a:off x="6718995" y="1253133"/>
            <a:ext cx="444698" cy="15240"/>
          </a:xfrm>
          <a:prstGeom prst="roundRect">
            <a:avLst>
              <a:gd name="adj" fmla="val 875496"/>
            </a:avLst>
          </a:prstGeom>
          <a:solidFill>
            <a:srgbClr val="B5C1E2"/>
          </a:solidFill>
          <a:ln/>
        </p:spPr>
      </p:sp>
      <p:sp>
        <p:nvSpPr>
          <p:cNvPr id="7" name="Shape 4"/>
          <p:cNvSpPr/>
          <p:nvPr/>
        </p:nvSpPr>
        <p:spPr>
          <a:xfrm>
            <a:off x="7148453" y="1094065"/>
            <a:ext cx="333494" cy="333494"/>
          </a:xfrm>
          <a:prstGeom prst="roundRect">
            <a:avLst>
              <a:gd name="adj" fmla="val 40008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12700" dir="2700000" algn="bl" rotWithShape="0">
              <a:srgbClr val="B5C1E2">
                <a:alpha val="100000"/>
              </a:srgbClr>
            </a:outerShdw>
          </a:effectLst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3996" y="1149548"/>
            <a:ext cx="222290" cy="22229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119795" y="1145024"/>
            <a:ext cx="3454241" cy="231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800"/>
              </a:lnSpc>
              <a:buNone/>
            </a:pPr>
            <a:r>
              <a:rPr lang="en-US" sz="14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L'IA Générative et l'Apprentissage Humain</a:t>
            </a:r>
            <a:endParaRPr lang="en-US" sz="1450" dirty="0"/>
          </a:p>
        </p:txBody>
      </p:sp>
      <p:sp>
        <p:nvSpPr>
          <p:cNvPr id="10" name="Shape 6"/>
          <p:cNvSpPr/>
          <p:nvPr/>
        </p:nvSpPr>
        <p:spPr>
          <a:xfrm>
            <a:off x="7466707" y="2142530"/>
            <a:ext cx="444698" cy="15240"/>
          </a:xfrm>
          <a:prstGeom prst="roundRect">
            <a:avLst>
              <a:gd name="adj" fmla="val 875496"/>
            </a:avLst>
          </a:prstGeom>
          <a:solidFill>
            <a:srgbClr val="B5C1E2"/>
          </a:solidFill>
          <a:ln/>
        </p:spPr>
      </p:sp>
      <p:sp>
        <p:nvSpPr>
          <p:cNvPr id="11" name="Shape 7"/>
          <p:cNvSpPr/>
          <p:nvPr/>
        </p:nvSpPr>
        <p:spPr>
          <a:xfrm>
            <a:off x="7148453" y="1983462"/>
            <a:ext cx="333494" cy="333494"/>
          </a:xfrm>
          <a:prstGeom prst="roundRect">
            <a:avLst>
              <a:gd name="adj" fmla="val 40008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12700" dir="2700000" algn="bl" rotWithShape="0">
              <a:srgbClr val="B5C1E2">
                <a:alpha val="100000"/>
              </a:srgbClr>
            </a:outerShdw>
          </a:effectLst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3996" y="2038945"/>
            <a:ext cx="222290" cy="22229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8056364" y="2034421"/>
            <a:ext cx="2531864" cy="231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Qu'est-ce que l'IA Générative ?</a:t>
            </a:r>
            <a:endParaRPr lang="en-US" sz="1450" dirty="0"/>
          </a:p>
        </p:txBody>
      </p:sp>
      <p:sp>
        <p:nvSpPr>
          <p:cNvPr id="14" name="Shape 9"/>
          <p:cNvSpPr/>
          <p:nvPr/>
        </p:nvSpPr>
        <p:spPr>
          <a:xfrm>
            <a:off x="6718995" y="2909173"/>
            <a:ext cx="444698" cy="15240"/>
          </a:xfrm>
          <a:prstGeom prst="roundRect">
            <a:avLst>
              <a:gd name="adj" fmla="val 875496"/>
            </a:avLst>
          </a:prstGeom>
          <a:solidFill>
            <a:srgbClr val="B5C1E2"/>
          </a:solidFill>
          <a:ln/>
        </p:spPr>
      </p:sp>
      <p:sp>
        <p:nvSpPr>
          <p:cNvPr id="15" name="Shape 10"/>
          <p:cNvSpPr/>
          <p:nvPr/>
        </p:nvSpPr>
        <p:spPr>
          <a:xfrm>
            <a:off x="7148453" y="2750106"/>
            <a:ext cx="333494" cy="333494"/>
          </a:xfrm>
          <a:prstGeom prst="roundRect">
            <a:avLst>
              <a:gd name="adj" fmla="val 40008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12700" dir="2700000" algn="bl" rotWithShape="0">
              <a:srgbClr val="B5C1E2">
                <a:alpha val="100000"/>
              </a:srgbClr>
            </a:outerShdw>
          </a:effectLst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3996" y="2805589"/>
            <a:ext cx="222290" cy="22229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2894528" y="2801064"/>
            <a:ext cx="3679507" cy="231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800"/>
              </a:lnSpc>
              <a:buNone/>
            </a:pPr>
            <a:r>
              <a:rPr lang="en-US" sz="14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Applications de l'IA Générative dans les EIAH</a:t>
            </a:r>
            <a:endParaRPr lang="en-US" sz="1450" dirty="0"/>
          </a:p>
        </p:txBody>
      </p:sp>
      <p:sp>
        <p:nvSpPr>
          <p:cNvPr id="18" name="Shape 12"/>
          <p:cNvSpPr/>
          <p:nvPr/>
        </p:nvSpPr>
        <p:spPr>
          <a:xfrm>
            <a:off x="7466707" y="3675936"/>
            <a:ext cx="444698" cy="15240"/>
          </a:xfrm>
          <a:prstGeom prst="roundRect">
            <a:avLst>
              <a:gd name="adj" fmla="val 875496"/>
            </a:avLst>
          </a:prstGeom>
          <a:solidFill>
            <a:srgbClr val="B5C1E2"/>
          </a:solidFill>
          <a:ln/>
        </p:spPr>
      </p:sp>
      <p:sp>
        <p:nvSpPr>
          <p:cNvPr id="19" name="Shape 13"/>
          <p:cNvSpPr/>
          <p:nvPr/>
        </p:nvSpPr>
        <p:spPr>
          <a:xfrm>
            <a:off x="7148453" y="3516868"/>
            <a:ext cx="333494" cy="333494"/>
          </a:xfrm>
          <a:prstGeom prst="roundRect">
            <a:avLst>
              <a:gd name="adj" fmla="val 40008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12700" dir="2700000" algn="bl" rotWithShape="0">
              <a:srgbClr val="B5C1E2">
                <a:alpha val="100000"/>
              </a:srgbClr>
            </a:outerShdw>
          </a:effectLst>
        </p:spPr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03996" y="3572351"/>
            <a:ext cx="222290" cy="222290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8056364" y="3567827"/>
            <a:ext cx="5506164" cy="231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Environnements Informatiques pour l'Apprentissage Humain (EIAH)</a:t>
            </a:r>
            <a:endParaRPr lang="en-US" sz="1450" dirty="0"/>
          </a:p>
        </p:txBody>
      </p:sp>
      <p:sp>
        <p:nvSpPr>
          <p:cNvPr id="22" name="Shape 15"/>
          <p:cNvSpPr/>
          <p:nvPr/>
        </p:nvSpPr>
        <p:spPr>
          <a:xfrm>
            <a:off x="6718995" y="4442698"/>
            <a:ext cx="444698" cy="15240"/>
          </a:xfrm>
          <a:prstGeom prst="roundRect">
            <a:avLst>
              <a:gd name="adj" fmla="val 875496"/>
            </a:avLst>
          </a:prstGeom>
          <a:solidFill>
            <a:srgbClr val="B5C1E2"/>
          </a:solidFill>
          <a:ln/>
        </p:spPr>
      </p:sp>
      <p:sp>
        <p:nvSpPr>
          <p:cNvPr id="23" name="Shape 16"/>
          <p:cNvSpPr/>
          <p:nvPr/>
        </p:nvSpPr>
        <p:spPr>
          <a:xfrm>
            <a:off x="7148453" y="4283631"/>
            <a:ext cx="333494" cy="333494"/>
          </a:xfrm>
          <a:prstGeom prst="roundRect">
            <a:avLst>
              <a:gd name="adj" fmla="val 40008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12700" dir="2700000" algn="bl" rotWithShape="0">
              <a:srgbClr val="B5C1E2">
                <a:alpha val="100000"/>
              </a:srgbClr>
            </a:outerShdw>
          </a:effectLst>
        </p:spPr>
      </p:sp>
      <p:pic>
        <p:nvPicPr>
          <p:cNvPr id="24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03996" y="4339114"/>
            <a:ext cx="222290" cy="222290"/>
          </a:xfrm>
          <a:prstGeom prst="rect">
            <a:avLst/>
          </a:prstGeom>
        </p:spPr>
      </p:pic>
      <p:sp>
        <p:nvSpPr>
          <p:cNvPr id="25" name="Text 17"/>
          <p:cNvSpPr/>
          <p:nvPr/>
        </p:nvSpPr>
        <p:spPr>
          <a:xfrm>
            <a:off x="3183136" y="4334589"/>
            <a:ext cx="3390900" cy="231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800"/>
              </a:lnSpc>
              <a:buNone/>
            </a:pPr>
            <a:r>
              <a:rPr lang="en-US" sz="14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Fonctionnement et Architecture des EIAH</a:t>
            </a:r>
            <a:endParaRPr lang="en-US" sz="1450" dirty="0"/>
          </a:p>
        </p:txBody>
      </p:sp>
      <p:sp>
        <p:nvSpPr>
          <p:cNvPr id="26" name="Shape 18"/>
          <p:cNvSpPr/>
          <p:nvPr/>
        </p:nvSpPr>
        <p:spPr>
          <a:xfrm>
            <a:off x="7466707" y="5209461"/>
            <a:ext cx="444698" cy="15240"/>
          </a:xfrm>
          <a:prstGeom prst="roundRect">
            <a:avLst>
              <a:gd name="adj" fmla="val 875496"/>
            </a:avLst>
          </a:prstGeom>
          <a:solidFill>
            <a:srgbClr val="B5C1E2"/>
          </a:solidFill>
          <a:ln/>
        </p:spPr>
      </p:sp>
      <p:sp>
        <p:nvSpPr>
          <p:cNvPr id="27" name="Shape 19"/>
          <p:cNvSpPr/>
          <p:nvPr/>
        </p:nvSpPr>
        <p:spPr>
          <a:xfrm>
            <a:off x="7148453" y="5050393"/>
            <a:ext cx="333494" cy="333494"/>
          </a:xfrm>
          <a:prstGeom prst="roundRect">
            <a:avLst>
              <a:gd name="adj" fmla="val 40008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12700" dir="2700000" algn="bl" rotWithShape="0">
              <a:srgbClr val="B5C1E2">
                <a:alpha val="100000"/>
              </a:srgbClr>
            </a:outerShdw>
          </a:effectLst>
        </p:spPr>
      </p:sp>
      <p:pic>
        <p:nvPicPr>
          <p:cNvPr id="28" name="Image 6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03996" y="5105876"/>
            <a:ext cx="222290" cy="222290"/>
          </a:xfrm>
          <a:prstGeom prst="rect">
            <a:avLst/>
          </a:prstGeom>
        </p:spPr>
      </p:pic>
      <p:sp>
        <p:nvSpPr>
          <p:cNvPr id="29" name="Text 20"/>
          <p:cNvSpPr/>
          <p:nvPr/>
        </p:nvSpPr>
        <p:spPr>
          <a:xfrm>
            <a:off x="8056364" y="5101352"/>
            <a:ext cx="4692491" cy="231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ChatGPT dans l'Éducation : Avantages, Limites et Risques</a:t>
            </a:r>
            <a:endParaRPr lang="en-US" sz="1450" dirty="0"/>
          </a:p>
        </p:txBody>
      </p:sp>
      <p:sp>
        <p:nvSpPr>
          <p:cNvPr id="30" name="Shape 21"/>
          <p:cNvSpPr/>
          <p:nvPr/>
        </p:nvSpPr>
        <p:spPr>
          <a:xfrm>
            <a:off x="6718995" y="5976223"/>
            <a:ext cx="444698" cy="15240"/>
          </a:xfrm>
          <a:prstGeom prst="roundRect">
            <a:avLst>
              <a:gd name="adj" fmla="val 875496"/>
            </a:avLst>
          </a:prstGeom>
          <a:solidFill>
            <a:srgbClr val="B5C1E2"/>
          </a:solidFill>
          <a:ln/>
        </p:spPr>
      </p:sp>
      <p:sp>
        <p:nvSpPr>
          <p:cNvPr id="31" name="Shape 22"/>
          <p:cNvSpPr/>
          <p:nvPr/>
        </p:nvSpPr>
        <p:spPr>
          <a:xfrm>
            <a:off x="7148453" y="5817156"/>
            <a:ext cx="333494" cy="333494"/>
          </a:xfrm>
          <a:prstGeom prst="roundRect">
            <a:avLst>
              <a:gd name="adj" fmla="val 40008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12700" dir="2700000" algn="bl" rotWithShape="0">
              <a:srgbClr val="B5C1E2">
                <a:alpha val="100000"/>
              </a:srgbClr>
            </a:outerShdw>
          </a:effectLst>
        </p:spPr>
      </p:sp>
      <p:pic>
        <p:nvPicPr>
          <p:cNvPr id="32" name="Image 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03996" y="5872639"/>
            <a:ext cx="222290" cy="222290"/>
          </a:xfrm>
          <a:prstGeom prst="rect">
            <a:avLst/>
          </a:prstGeom>
        </p:spPr>
      </p:pic>
      <p:sp>
        <p:nvSpPr>
          <p:cNvPr id="33" name="Text 23"/>
          <p:cNvSpPr/>
          <p:nvPr/>
        </p:nvSpPr>
        <p:spPr>
          <a:xfrm>
            <a:off x="2093357" y="5868114"/>
            <a:ext cx="4480679" cy="231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800"/>
              </a:lnSpc>
              <a:buNone/>
            </a:pPr>
            <a:r>
              <a:rPr lang="en-US" sz="14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Exemples d'Utilisation dans les Plateformes Éducatives</a:t>
            </a:r>
            <a:endParaRPr lang="en-US" sz="1450" dirty="0"/>
          </a:p>
        </p:txBody>
      </p:sp>
      <p:sp>
        <p:nvSpPr>
          <p:cNvPr id="34" name="Shape 24"/>
          <p:cNvSpPr/>
          <p:nvPr/>
        </p:nvSpPr>
        <p:spPr>
          <a:xfrm>
            <a:off x="7466707" y="6742986"/>
            <a:ext cx="444698" cy="15240"/>
          </a:xfrm>
          <a:prstGeom prst="roundRect">
            <a:avLst>
              <a:gd name="adj" fmla="val 875496"/>
            </a:avLst>
          </a:prstGeom>
          <a:solidFill>
            <a:srgbClr val="B5C1E2"/>
          </a:solidFill>
          <a:ln/>
        </p:spPr>
      </p:sp>
      <p:sp>
        <p:nvSpPr>
          <p:cNvPr id="35" name="Shape 25"/>
          <p:cNvSpPr/>
          <p:nvPr/>
        </p:nvSpPr>
        <p:spPr>
          <a:xfrm>
            <a:off x="7148453" y="6583918"/>
            <a:ext cx="333494" cy="333494"/>
          </a:xfrm>
          <a:prstGeom prst="roundRect">
            <a:avLst>
              <a:gd name="adj" fmla="val 40008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12700" dir="2700000" algn="bl" rotWithShape="0">
              <a:srgbClr val="B5C1E2">
                <a:alpha val="100000"/>
              </a:srgbClr>
            </a:outerShdw>
          </a:effectLst>
        </p:spPr>
      </p:sp>
      <p:pic>
        <p:nvPicPr>
          <p:cNvPr id="36" name="Image 8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03996" y="6639401"/>
            <a:ext cx="222290" cy="222290"/>
          </a:xfrm>
          <a:prstGeom prst="rect">
            <a:avLst/>
          </a:prstGeom>
        </p:spPr>
      </p:pic>
      <p:sp>
        <p:nvSpPr>
          <p:cNvPr id="37" name="Text 26"/>
          <p:cNvSpPr/>
          <p:nvPr/>
        </p:nvSpPr>
        <p:spPr>
          <a:xfrm>
            <a:off x="8056364" y="6634877"/>
            <a:ext cx="2166342" cy="231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Conclusion et Perspectives</a:t>
            </a:r>
            <a:endParaRPr lang="en-US" sz="1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64436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L'IA Générative : Révolutionner l'Apprentissage Humain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240208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L'IA Générative permet aux machines de créer des contenus complexes avec une compétence égale à celle de l'humain.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1743789" y="45130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IA Générative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93790" y="5003483"/>
            <a:ext cx="3785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Moteur intelligent capable de comprendre et de générer du contenu.</a:t>
            </a:r>
            <a:endParaRPr lang="en-US" sz="17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3020139"/>
            <a:ext cx="4564975" cy="4564975"/>
          </a:xfrm>
          <a:prstGeom prst="rect">
            <a:avLst/>
          </a:prstGeom>
        </p:spPr>
      </p:pic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71411" y="4858107"/>
            <a:ext cx="339328" cy="33932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937790" y="33795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Création de Contenu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937790" y="3870008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Production rapide de textes, images et code diversifiés.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3020139"/>
            <a:ext cx="4564975" cy="4564975"/>
          </a:xfrm>
          <a:prstGeom prst="rect">
            <a:avLst/>
          </a:prstGeom>
        </p:spPr>
      </p:pic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70307" y="3907036"/>
            <a:ext cx="339328" cy="33932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9937790" y="5654993"/>
            <a:ext cx="389882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Apprentissage Humain Amélioré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9937790" y="6499741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Personnalisation de l'éducation et accès interactif à l'information.</a:t>
            </a:r>
            <a:endParaRPr lang="en-US" sz="1750" dirty="0"/>
          </a:p>
        </p:txBody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3020139"/>
            <a:ext cx="4564975" cy="4564975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94533" y="6633210"/>
            <a:ext cx="339328" cy="3393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1007983"/>
            <a:ext cx="775346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Qu'est-ce que l'IA Générative ?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205692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L'IA Générative apprend à partir de données existantes pour créer du contenu original.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959" y="2674977"/>
            <a:ext cx="7660481" cy="4546521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97778" y="3786222"/>
            <a:ext cx="652129" cy="65213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16770" y="6166906"/>
            <a:ext cx="1904221" cy="366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Génération</a:t>
            </a:r>
            <a:endParaRPr lang="en-US" sz="135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10368" y="3787445"/>
            <a:ext cx="652130" cy="652130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16929" y="5983495"/>
            <a:ext cx="1904221" cy="7336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Apprentissage</a:t>
            </a:r>
            <a:endParaRPr lang="en-US" sz="135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10528" y="3787445"/>
            <a:ext cx="652130" cy="652130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3977961" y="6166906"/>
            <a:ext cx="1904221" cy="366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Données</a:t>
            </a:r>
            <a:endParaRPr lang="en-US" sz="13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42903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42903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48070" y="587812"/>
            <a:ext cx="7306747" cy="667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Applications de l'IA Générative</a:t>
            </a:r>
            <a:endParaRPr lang="en-US" sz="42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70" y="1576388"/>
            <a:ext cx="2435900" cy="150542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48070" y="3348990"/>
            <a:ext cx="2672001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Arts &amp; Divertissement</a:t>
            </a:r>
            <a:endParaRPr lang="en-US" sz="2100" dirty="0"/>
          </a:p>
        </p:txBody>
      </p:sp>
      <p:sp>
        <p:nvSpPr>
          <p:cNvPr id="7" name="Text 3"/>
          <p:cNvSpPr/>
          <p:nvPr/>
        </p:nvSpPr>
        <p:spPr>
          <a:xfrm>
            <a:off x="748070" y="3811191"/>
            <a:ext cx="4199930" cy="68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Création d'art, musique, scripts, transformation d'images.</a:t>
            </a:r>
            <a:endParaRPr lang="en-US" sz="16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5176" y="1576388"/>
            <a:ext cx="2435900" cy="150542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215176" y="3348990"/>
            <a:ext cx="2714387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Technologies &amp; Comms</a:t>
            </a:r>
            <a:endParaRPr lang="en-US" sz="2100" dirty="0"/>
          </a:p>
        </p:txBody>
      </p:sp>
      <p:sp>
        <p:nvSpPr>
          <p:cNvPr id="10" name="Text 5"/>
          <p:cNvSpPr/>
          <p:nvPr/>
        </p:nvSpPr>
        <p:spPr>
          <a:xfrm>
            <a:off x="5215176" y="3811191"/>
            <a:ext cx="4199930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Chatbots, assistants virtuels.</a:t>
            </a:r>
            <a:endParaRPr lang="en-US" sz="16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2282" y="1576388"/>
            <a:ext cx="2435900" cy="150542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682282" y="3348990"/>
            <a:ext cx="2672001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Design &amp; Architecture</a:t>
            </a:r>
            <a:endParaRPr lang="en-US" sz="2100" dirty="0"/>
          </a:p>
        </p:txBody>
      </p:sp>
      <p:sp>
        <p:nvSpPr>
          <p:cNvPr id="13" name="Text 7"/>
          <p:cNvSpPr/>
          <p:nvPr/>
        </p:nvSpPr>
        <p:spPr>
          <a:xfrm>
            <a:off x="9682282" y="3811191"/>
            <a:ext cx="4199930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Génération de designs et plans.</a:t>
            </a:r>
            <a:endParaRPr lang="en-US" sz="16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070" y="4922520"/>
            <a:ext cx="2435900" cy="1505426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748070" y="6695123"/>
            <a:ext cx="2672001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Science &amp; Médecine</a:t>
            </a:r>
            <a:endParaRPr lang="en-US" sz="2100" dirty="0"/>
          </a:p>
        </p:txBody>
      </p:sp>
      <p:sp>
        <p:nvSpPr>
          <p:cNvPr id="16" name="Text 9"/>
          <p:cNvSpPr/>
          <p:nvPr/>
        </p:nvSpPr>
        <p:spPr>
          <a:xfrm>
            <a:off x="748070" y="7157323"/>
            <a:ext cx="4199930" cy="68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Conception de médicaments, IRM synthétiques.</a:t>
            </a:r>
            <a:endParaRPr lang="en-US" sz="1650" dirty="0"/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5176" y="4922520"/>
            <a:ext cx="2435900" cy="1505426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5215176" y="6695123"/>
            <a:ext cx="2672001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E-commerce</a:t>
            </a:r>
            <a:endParaRPr lang="en-US" sz="2100" dirty="0"/>
          </a:p>
        </p:txBody>
      </p:sp>
      <p:sp>
        <p:nvSpPr>
          <p:cNvPr id="19" name="Text 11"/>
          <p:cNvSpPr/>
          <p:nvPr/>
        </p:nvSpPr>
        <p:spPr>
          <a:xfrm>
            <a:off x="5215176" y="7157323"/>
            <a:ext cx="4199930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Modèles 3D, marketing personnalisé.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76526" y="610195"/>
            <a:ext cx="13077349" cy="1386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Environnements Informatiques pour l'Apprentissage Humain (EIAH)</a:t>
            </a:r>
            <a:endParaRPr lang="en-US" sz="4350" dirty="0"/>
          </a:p>
        </p:txBody>
      </p:sp>
      <p:sp>
        <p:nvSpPr>
          <p:cNvPr id="5" name="Text 2"/>
          <p:cNvSpPr/>
          <p:nvPr/>
        </p:nvSpPr>
        <p:spPr>
          <a:xfrm>
            <a:off x="776526" y="2329577"/>
            <a:ext cx="13077349" cy="7100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Les EIAH sont des systèmes numériques conçus pour favoriser l'apprentissage. Leur recherche est pluridisciplinaire, intégrant l'informatique et les sciences humaines et sociales.</a:t>
            </a:r>
            <a:endParaRPr lang="en-US" sz="1700" dirty="0"/>
          </a:p>
        </p:txBody>
      </p:sp>
      <p:sp>
        <p:nvSpPr>
          <p:cNvPr id="6" name="Shape 3"/>
          <p:cNvSpPr/>
          <p:nvPr/>
        </p:nvSpPr>
        <p:spPr>
          <a:xfrm>
            <a:off x="7299960" y="3289221"/>
            <a:ext cx="30480" cy="4330065"/>
          </a:xfrm>
          <a:prstGeom prst="roundRect">
            <a:avLst>
              <a:gd name="adj" fmla="val 655206"/>
            </a:avLst>
          </a:prstGeom>
          <a:solidFill>
            <a:srgbClr val="B5C1E2"/>
          </a:solidFill>
          <a:ln/>
        </p:spPr>
      </p:sp>
      <p:sp>
        <p:nvSpPr>
          <p:cNvPr id="7" name="Shape 4"/>
          <p:cNvSpPr/>
          <p:nvPr/>
        </p:nvSpPr>
        <p:spPr>
          <a:xfrm>
            <a:off x="6430387" y="3523536"/>
            <a:ext cx="665678" cy="30480"/>
          </a:xfrm>
          <a:prstGeom prst="roundRect">
            <a:avLst>
              <a:gd name="adj" fmla="val 655206"/>
            </a:avLst>
          </a:prstGeom>
          <a:solidFill>
            <a:srgbClr val="B5C1E2"/>
          </a:solidFill>
          <a:ln/>
        </p:spPr>
      </p:sp>
      <p:sp>
        <p:nvSpPr>
          <p:cNvPr id="8" name="Shape 5"/>
          <p:cNvSpPr/>
          <p:nvPr/>
        </p:nvSpPr>
        <p:spPr>
          <a:xfrm>
            <a:off x="7065585" y="3289221"/>
            <a:ext cx="499229" cy="499229"/>
          </a:xfrm>
          <a:prstGeom prst="roundRect">
            <a:avLst>
              <a:gd name="adj" fmla="val 40003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20320" dir="2700000" algn="bl" rotWithShape="0">
              <a:srgbClr val="B5C1E2">
                <a:alpha val="100000"/>
              </a:srgbClr>
            </a:outerShdw>
          </a:effectLst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48751" y="3372326"/>
            <a:ext cx="332780" cy="33278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047048" y="3365421"/>
            <a:ext cx="3158728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1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Années 1970 - Fondations</a:t>
            </a:r>
            <a:endParaRPr lang="en-US" sz="2150" dirty="0"/>
          </a:p>
        </p:txBody>
      </p:sp>
      <p:sp>
        <p:nvSpPr>
          <p:cNvPr id="11" name="Text 7"/>
          <p:cNvSpPr/>
          <p:nvPr/>
        </p:nvSpPr>
        <p:spPr>
          <a:xfrm>
            <a:off x="776526" y="3845243"/>
            <a:ext cx="5429250" cy="7100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17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L'émergence des EIAH avec les débuts de l'informatique et de l'IA.</a:t>
            </a:r>
            <a:endParaRPr lang="en-US" sz="1700" dirty="0"/>
          </a:p>
        </p:txBody>
      </p:sp>
      <p:sp>
        <p:nvSpPr>
          <p:cNvPr id="12" name="Shape 8"/>
          <p:cNvSpPr/>
          <p:nvPr/>
        </p:nvSpPr>
        <p:spPr>
          <a:xfrm>
            <a:off x="7534335" y="4854773"/>
            <a:ext cx="665678" cy="30480"/>
          </a:xfrm>
          <a:prstGeom prst="roundRect">
            <a:avLst>
              <a:gd name="adj" fmla="val 655206"/>
            </a:avLst>
          </a:prstGeom>
          <a:solidFill>
            <a:srgbClr val="B5C1E2"/>
          </a:solidFill>
          <a:ln/>
        </p:spPr>
      </p:sp>
      <p:sp>
        <p:nvSpPr>
          <p:cNvPr id="13" name="Shape 9"/>
          <p:cNvSpPr/>
          <p:nvPr/>
        </p:nvSpPr>
        <p:spPr>
          <a:xfrm>
            <a:off x="7065585" y="4620458"/>
            <a:ext cx="499229" cy="499229"/>
          </a:xfrm>
          <a:prstGeom prst="roundRect">
            <a:avLst>
              <a:gd name="adj" fmla="val 40003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20320" dir="2700000" algn="bl" rotWithShape="0">
              <a:srgbClr val="B5C1E2">
                <a:alpha val="100000"/>
              </a:srgbClr>
            </a:outerShdw>
          </a:effectLst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48751" y="4703564"/>
            <a:ext cx="332780" cy="332780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8424624" y="4696658"/>
            <a:ext cx="35100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Années 1990 - Formalisation</a:t>
            </a:r>
            <a:endParaRPr lang="en-US" sz="2150" dirty="0"/>
          </a:p>
        </p:txBody>
      </p:sp>
      <p:sp>
        <p:nvSpPr>
          <p:cNvPr id="16" name="Text 11"/>
          <p:cNvSpPr/>
          <p:nvPr/>
        </p:nvSpPr>
        <p:spPr>
          <a:xfrm>
            <a:off x="8424624" y="5176480"/>
            <a:ext cx="5429250" cy="7100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Apparition du terme EIAH, reconnaissant cette nouvelle discipline de recherche.</a:t>
            </a:r>
            <a:endParaRPr lang="en-US" sz="1700" dirty="0"/>
          </a:p>
        </p:txBody>
      </p:sp>
      <p:sp>
        <p:nvSpPr>
          <p:cNvPr id="17" name="Shape 12"/>
          <p:cNvSpPr/>
          <p:nvPr/>
        </p:nvSpPr>
        <p:spPr>
          <a:xfrm>
            <a:off x="6430387" y="6002298"/>
            <a:ext cx="665678" cy="30480"/>
          </a:xfrm>
          <a:prstGeom prst="roundRect">
            <a:avLst>
              <a:gd name="adj" fmla="val 655206"/>
            </a:avLst>
          </a:prstGeom>
          <a:solidFill>
            <a:srgbClr val="B5C1E2"/>
          </a:solidFill>
          <a:ln/>
        </p:spPr>
      </p:sp>
      <p:sp>
        <p:nvSpPr>
          <p:cNvPr id="18" name="Shape 13"/>
          <p:cNvSpPr/>
          <p:nvPr/>
        </p:nvSpPr>
        <p:spPr>
          <a:xfrm>
            <a:off x="7065585" y="5767983"/>
            <a:ext cx="499229" cy="499229"/>
          </a:xfrm>
          <a:prstGeom prst="roundRect">
            <a:avLst>
              <a:gd name="adj" fmla="val 40003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20320" dir="2700000" algn="bl" rotWithShape="0">
              <a:srgbClr val="B5C1E2">
                <a:alpha val="100000"/>
              </a:srgbClr>
            </a:outerShdw>
          </a:effectLst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48751" y="5851088"/>
            <a:ext cx="332780" cy="332780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2264212" y="5844183"/>
            <a:ext cx="3941564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1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Aujourd'hui - Évolution Continue</a:t>
            </a:r>
            <a:endParaRPr lang="en-US" sz="2150" dirty="0"/>
          </a:p>
        </p:txBody>
      </p:sp>
      <p:sp>
        <p:nvSpPr>
          <p:cNvPr id="21" name="Text 15"/>
          <p:cNvSpPr/>
          <p:nvPr/>
        </p:nvSpPr>
        <p:spPr>
          <a:xfrm>
            <a:off x="776526" y="6324005"/>
            <a:ext cx="5429250" cy="1065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17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Intégration croissante de l'IA, y compris l'IA générative, pour des environnements d'apprentissage adaptatifs et personnalisés.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2338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32338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672465" y="528280"/>
            <a:ext cx="7227213" cy="600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Comment Fonctionnent les EIAH ?</a:t>
            </a:r>
            <a:endParaRPr lang="en-US" sz="3750" dirty="0"/>
          </a:p>
        </p:txBody>
      </p:sp>
      <p:sp>
        <p:nvSpPr>
          <p:cNvPr id="5" name="Text 2"/>
          <p:cNvSpPr/>
          <p:nvPr/>
        </p:nvSpPr>
        <p:spPr>
          <a:xfrm>
            <a:off x="672465" y="1416725"/>
            <a:ext cx="13285470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Les EIAH s'adaptent aux besoins de chaque apprenant selon le processus suivant :</a:t>
            </a:r>
            <a:endParaRPr lang="en-US" sz="15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65" y="1940243"/>
            <a:ext cx="960596" cy="11527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825109" y="2132290"/>
            <a:ext cx="2401610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Interaction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1825109" y="2547699"/>
            <a:ext cx="12132826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L'apprenant s'engage avec le contenu éducatif et les exercices.</a:t>
            </a:r>
            <a:endParaRPr lang="en-US" sz="15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65" y="3093006"/>
            <a:ext cx="960596" cy="115276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825109" y="3285053"/>
            <a:ext cx="2401610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Analyse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1825109" y="3700463"/>
            <a:ext cx="12132826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Le système collecte et analyse les performances, erreurs et temps passé.</a:t>
            </a:r>
            <a:endParaRPr lang="en-US" sz="15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465" y="4245769"/>
            <a:ext cx="960596" cy="115276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825109" y="4437817"/>
            <a:ext cx="2401610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Adaptation</a:t>
            </a:r>
            <a:endParaRPr lang="en-US" sz="1850" dirty="0"/>
          </a:p>
        </p:txBody>
      </p:sp>
      <p:sp>
        <p:nvSpPr>
          <p:cNvPr id="14" name="Text 8"/>
          <p:cNvSpPr/>
          <p:nvPr/>
        </p:nvSpPr>
        <p:spPr>
          <a:xfrm>
            <a:off x="1825109" y="4853226"/>
            <a:ext cx="12132826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Le matériel d'apprentissage est ajusté en temps réel (profil, niveau, difficultés).</a:t>
            </a:r>
            <a:endParaRPr lang="en-US" sz="15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465" y="5398532"/>
            <a:ext cx="960596" cy="1152763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825109" y="5590580"/>
            <a:ext cx="2401610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Feedback</a:t>
            </a:r>
            <a:endParaRPr lang="en-US" sz="1850" dirty="0"/>
          </a:p>
        </p:txBody>
      </p:sp>
      <p:sp>
        <p:nvSpPr>
          <p:cNvPr id="17" name="Text 10"/>
          <p:cNvSpPr/>
          <p:nvPr/>
        </p:nvSpPr>
        <p:spPr>
          <a:xfrm>
            <a:off x="1825109" y="6005989"/>
            <a:ext cx="12132826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Des retours personnalisés guident l'apprenant.</a:t>
            </a:r>
            <a:endParaRPr lang="en-US" sz="150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465" y="6551295"/>
            <a:ext cx="960596" cy="1152763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1825109" y="6743343"/>
            <a:ext cx="2401610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Évaluation Continue</a:t>
            </a:r>
            <a:endParaRPr lang="en-US" sz="1850" dirty="0"/>
          </a:p>
        </p:txBody>
      </p:sp>
      <p:sp>
        <p:nvSpPr>
          <p:cNvPr id="20" name="Text 12"/>
          <p:cNvSpPr/>
          <p:nvPr/>
        </p:nvSpPr>
        <p:spPr>
          <a:xfrm>
            <a:off x="1825109" y="7158752"/>
            <a:ext cx="12132826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Les progrès sont mesurés pour une adaptation efficace.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84551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84551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22828" y="567928"/>
            <a:ext cx="5163860" cy="645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Architecture des EIAH</a:t>
            </a:r>
            <a:endParaRPr lang="en-US" sz="4050" dirty="0"/>
          </a:p>
        </p:txBody>
      </p:sp>
      <p:sp>
        <p:nvSpPr>
          <p:cNvPr id="5" name="Text 2"/>
          <p:cNvSpPr/>
          <p:nvPr/>
        </p:nvSpPr>
        <p:spPr>
          <a:xfrm>
            <a:off x="722828" y="1523167"/>
            <a:ext cx="13184743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Une architecture modulaire en 5 composants interconnectés :</a:t>
            </a:r>
            <a:endParaRPr lang="en-US" sz="16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28" y="2085975"/>
            <a:ext cx="13184743" cy="619160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690123" y="6721447"/>
            <a:ext cx="2892922" cy="361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3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Interface Utilisateur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1034394" y="7185922"/>
            <a:ext cx="3548651" cy="289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Point d'interaction principal</a:t>
            </a:r>
            <a:endParaRPr lang="en-US" sz="1050" dirty="0"/>
          </a:p>
        </p:txBody>
      </p:sp>
      <p:sp>
        <p:nvSpPr>
          <p:cNvPr id="9" name="Text 5"/>
          <p:cNvSpPr/>
          <p:nvPr/>
        </p:nvSpPr>
        <p:spPr>
          <a:xfrm>
            <a:off x="10137256" y="5712139"/>
            <a:ext cx="2892922" cy="361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Moteur d'Adaptation</a:t>
            </a:r>
            <a:endParaRPr lang="en-US" sz="1350" dirty="0"/>
          </a:p>
        </p:txBody>
      </p:sp>
      <p:sp>
        <p:nvSpPr>
          <p:cNvPr id="10" name="Text 6"/>
          <p:cNvSpPr/>
          <p:nvPr/>
        </p:nvSpPr>
        <p:spPr>
          <a:xfrm>
            <a:off x="10137256" y="6176614"/>
            <a:ext cx="3458649" cy="289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Coordonne personnalisation</a:t>
            </a:r>
            <a:endParaRPr lang="en-US" sz="1050" dirty="0"/>
          </a:p>
        </p:txBody>
      </p:sp>
      <p:sp>
        <p:nvSpPr>
          <p:cNvPr id="11" name="Text 7"/>
          <p:cNvSpPr/>
          <p:nvPr/>
        </p:nvSpPr>
        <p:spPr>
          <a:xfrm>
            <a:off x="1689922" y="4792832"/>
            <a:ext cx="2892922" cy="361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3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Modèle de l'Apprenant</a:t>
            </a:r>
            <a:endParaRPr lang="en-US" sz="1350" dirty="0"/>
          </a:p>
        </p:txBody>
      </p:sp>
      <p:sp>
        <p:nvSpPr>
          <p:cNvPr id="12" name="Text 8"/>
          <p:cNvSpPr/>
          <p:nvPr/>
        </p:nvSpPr>
        <p:spPr>
          <a:xfrm>
            <a:off x="1034193" y="5257307"/>
            <a:ext cx="3548651" cy="289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Profil et progression</a:t>
            </a:r>
            <a:endParaRPr lang="en-US" sz="1050" dirty="0"/>
          </a:p>
        </p:txBody>
      </p:sp>
      <p:sp>
        <p:nvSpPr>
          <p:cNvPr id="13" name="Text 9"/>
          <p:cNvSpPr/>
          <p:nvPr/>
        </p:nvSpPr>
        <p:spPr>
          <a:xfrm>
            <a:off x="10137256" y="3706379"/>
            <a:ext cx="2892922" cy="361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Modèle du Domaine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10137256" y="4170854"/>
            <a:ext cx="3458649" cy="289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Connaissances spécialisées</a:t>
            </a:r>
            <a:endParaRPr lang="en-US" sz="1050" dirty="0"/>
          </a:p>
        </p:txBody>
      </p:sp>
      <p:sp>
        <p:nvSpPr>
          <p:cNvPr id="15" name="Text 11"/>
          <p:cNvSpPr/>
          <p:nvPr/>
        </p:nvSpPr>
        <p:spPr>
          <a:xfrm>
            <a:off x="1690123" y="2864217"/>
            <a:ext cx="2892922" cy="361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3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Modèle Pédagogique</a:t>
            </a:r>
            <a:endParaRPr lang="en-US" sz="1350" dirty="0"/>
          </a:p>
        </p:txBody>
      </p:sp>
      <p:sp>
        <p:nvSpPr>
          <p:cNvPr id="16" name="Text 12"/>
          <p:cNvSpPr/>
          <p:nvPr/>
        </p:nvSpPr>
        <p:spPr>
          <a:xfrm>
            <a:off x="1034394" y="3328692"/>
            <a:ext cx="3548651" cy="289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Stratégies d'enseignement</a:t>
            </a:r>
            <a:endParaRPr lang="en-US" sz="10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3648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33648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70190" y="448032"/>
            <a:ext cx="5355431" cy="5091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Fonction Principale en Python</a:t>
            </a:r>
            <a:endParaRPr lang="en-US" sz="3200" dirty="0"/>
          </a:p>
        </p:txBody>
      </p:sp>
      <p:sp>
        <p:nvSpPr>
          <p:cNvPr id="5" name="Text 2"/>
          <p:cNvSpPr/>
          <p:nvPr/>
        </p:nvSpPr>
        <p:spPr>
          <a:xfrm>
            <a:off x="570190" y="1201460"/>
            <a:ext cx="13490019" cy="521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La fonction principale d'un Environnement Informatique pour l'Apprentissage Humain (EIAH) en Python orchestre l'expérience d'apprentissage adaptatif, de la configuration initiale au feedback personnalisé.</a:t>
            </a:r>
            <a:endParaRPr lang="en-US" sz="12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0190" y="1926074"/>
            <a:ext cx="162878" cy="162878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570190" y="2159675"/>
            <a:ext cx="4388048" cy="22860"/>
          </a:xfrm>
          <a:prstGeom prst="rect">
            <a:avLst/>
          </a:prstGeom>
          <a:solidFill>
            <a:srgbClr val="A2B9F9"/>
          </a:solidFill>
          <a:ln/>
        </p:spPr>
      </p:sp>
      <p:sp>
        <p:nvSpPr>
          <p:cNvPr id="8" name="Text 4"/>
          <p:cNvSpPr/>
          <p:nvPr/>
        </p:nvSpPr>
        <p:spPr>
          <a:xfrm>
            <a:off x="570190" y="2286833"/>
            <a:ext cx="2036564" cy="254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Initialisation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570190" y="2639139"/>
            <a:ext cx="4388048" cy="521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Configure le profil de l'utilisateur (connaissances, préférences).</a:t>
            </a:r>
            <a:endParaRPr lang="en-US" sz="12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21116" y="1926074"/>
            <a:ext cx="162878" cy="162878"/>
          </a:xfrm>
          <a:prstGeom prst="rect">
            <a:avLst/>
          </a:prstGeom>
        </p:spPr>
      </p:pic>
      <p:sp>
        <p:nvSpPr>
          <p:cNvPr id="11" name="Shape 6"/>
          <p:cNvSpPr/>
          <p:nvPr/>
        </p:nvSpPr>
        <p:spPr>
          <a:xfrm>
            <a:off x="5121116" y="2159675"/>
            <a:ext cx="4388048" cy="22860"/>
          </a:xfrm>
          <a:prstGeom prst="rect">
            <a:avLst/>
          </a:prstGeom>
          <a:solidFill>
            <a:srgbClr val="A2B9F9"/>
          </a:solidFill>
          <a:ln/>
        </p:spPr>
      </p:sp>
      <p:sp>
        <p:nvSpPr>
          <p:cNvPr id="12" name="Text 7"/>
          <p:cNvSpPr/>
          <p:nvPr/>
        </p:nvSpPr>
        <p:spPr>
          <a:xfrm>
            <a:off x="5121116" y="2286833"/>
            <a:ext cx="2036564" cy="254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Chargement</a:t>
            </a:r>
            <a:endParaRPr lang="en-US" sz="1600" dirty="0"/>
          </a:p>
        </p:txBody>
      </p:sp>
      <p:sp>
        <p:nvSpPr>
          <p:cNvPr id="13" name="Text 8"/>
          <p:cNvSpPr/>
          <p:nvPr/>
        </p:nvSpPr>
        <p:spPr>
          <a:xfrm>
            <a:off x="5121116" y="2639139"/>
            <a:ext cx="4388048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Importe les cours, exercices et ressources éducatives.</a:t>
            </a:r>
            <a:endParaRPr lang="en-US" sz="125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72042" y="1926074"/>
            <a:ext cx="162878" cy="162878"/>
          </a:xfrm>
          <a:prstGeom prst="rect">
            <a:avLst/>
          </a:prstGeom>
        </p:spPr>
      </p:pic>
      <p:sp>
        <p:nvSpPr>
          <p:cNvPr id="15" name="Shape 9"/>
          <p:cNvSpPr/>
          <p:nvPr/>
        </p:nvSpPr>
        <p:spPr>
          <a:xfrm>
            <a:off x="9672042" y="2159675"/>
            <a:ext cx="4388168" cy="22860"/>
          </a:xfrm>
          <a:prstGeom prst="rect">
            <a:avLst/>
          </a:prstGeom>
          <a:solidFill>
            <a:srgbClr val="A2B9F9"/>
          </a:solidFill>
          <a:ln/>
        </p:spPr>
      </p:sp>
      <p:sp>
        <p:nvSpPr>
          <p:cNvPr id="16" name="Text 10"/>
          <p:cNvSpPr/>
          <p:nvPr/>
        </p:nvSpPr>
        <p:spPr>
          <a:xfrm>
            <a:off x="9672042" y="2286833"/>
            <a:ext cx="2036564" cy="254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Adaptation</a:t>
            </a:r>
            <a:endParaRPr lang="en-US" sz="1600" dirty="0"/>
          </a:p>
        </p:txBody>
      </p:sp>
      <p:sp>
        <p:nvSpPr>
          <p:cNvPr id="17" name="Text 11"/>
          <p:cNvSpPr/>
          <p:nvPr/>
        </p:nvSpPr>
        <p:spPr>
          <a:xfrm>
            <a:off x="9672042" y="2639139"/>
            <a:ext cx="4388168" cy="521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Adapte le matériel d'apprentissage selon le profil et la progression.</a:t>
            </a:r>
            <a:endParaRPr lang="en-US" sz="1250" dirty="0"/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0190" y="3465552"/>
            <a:ext cx="162878" cy="162878"/>
          </a:xfrm>
          <a:prstGeom prst="rect">
            <a:avLst/>
          </a:prstGeom>
        </p:spPr>
      </p:pic>
      <p:sp>
        <p:nvSpPr>
          <p:cNvPr id="19" name="Shape 12"/>
          <p:cNvSpPr/>
          <p:nvPr/>
        </p:nvSpPr>
        <p:spPr>
          <a:xfrm>
            <a:off x="570190" y="3699153"/>
            <a:ext cx="6663571" cy="22860"/>
          </a:xfrm>
          <a:prstGeom prst="rect">
            <a:avLst/>
          </a:prstGeom>
          <a:solidFill>
            <a:srgbClr val="A2B9F9"/>
          </a:solidFill>
          <a:ln/>
        </p:spPr>
      </p:sp>
      <p:sp>
        <p:nvSpPr>
          <p:cNvPr id="20" name="Text 13"/>
          <p:cNvSpPr/>
          <p:nvPr/>
        </p:nvSpPr>
        <p:spPr>
          <a:xfrm>
            <a:off x="570190" y="3826312"/>
            <a:ext cx="2036564" cy="254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Évaluation</a:t>
            </a:r>
            <a:endParaRPr lang="en-US" sz="1600" dirty="0"/>
          </a:p>
        </p:txBody>
      </p:sp>
      <p:sp>
        <p:nvSpPr>
          <p:cNvPr id="21" name="Text 14"/>
          <p:cNvSpPr/>
          <p:nvPr/>
        </p:nvSpPr>
        <p:spPr>
          <a:xfrm>
            <a:off x="570190" y="4178617"/>
            <a:ext cx="6663571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Évalue les performances et les acquis pour ajuster le parcours.</a:t>
            </a:r>
            <a:endParaRPr lang="en-US" sz="1250" dirty="0"/>
          </a:p>
        </p:txBody>
      </p:sp>
      <p:pic>
        <p:nvPicPr>
          <p:cNvPr id="22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96639" y="3465552"/>
            <a:ext cx="162878" cy="162878"/>
          </a:xfrm>
          <a:prstGeom prst="rect">
            <a:avLst/>
          </a:prstGeom>
        </p:spPr>
      </p:pic>
      <p:sp>
        <p:nvSpPr>
          <p:cNvPr id="23" name="Shape 15"/>
          <p:cNvSpPr/>
          <p:nvPr/>
        </p:nvSpPr>
        <p:spPr>
          <a:xfrm>
            <a:off x="7396639" y="3699153"/>
            <a:ext cx="6663571" cy="22860"/>
          </a:xfrm>
          <a:prstGeom prst="rect">
            <a:avLst/>
          </a:prstGeom>
          <a:solidFill>
            <a:srgbClr val="A2B9F9"/>
          </a:solidFill>
          <a:ln/>
        </p:spPr>
      </p:sp>
      <p:sp>
        <p:nvSpPr>
          <p:cNvPr id="24" name="Text 16"/>
          <p:cNvSpPr/>
          <p:nvPr/>
        </p:nvSpPr>
        <p:spPr>
          <a:xfrm>
            <a:off x="7396639" y="3826312"/>
            <a:ext cx="2036564" cy="254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Feedback</a:t>
            </a:r>
            <a:endParaRPr lang="en-US" sz="1600" dirty="0"/>
          </a:p>
        </p:txBody>
      </p:sp>
      <p:sp>
        <p:nvSpPr>
          <p:cNvPr id="25" name="Text 17"/>
          <p:cNvSpPr/>
          <p:nvPr/>
        </p:nvSpPr>
        <p:spPr>
          <a:xfrm>
            <a:off x="7396639" y="4178617"/>
            <a:ext cx="6663571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Génère un feedback personnalisé pour guider la progression.</a:t>
            </a:r>
            <a:endParaRPr lang="en-US" sz="1250" dirty="0"/>
          </a:p>
        </p:txBody>
      </p:sp>
      <p:sp>
        <p:nvSpPr>
          <p:cNvPr id="26" name="Text 18"/>
          <p:cNvSpPr/>
          <p:nvPr/>
        </p:nvSpPr>
        <p:spPr>
          <a:xfrm>
            <a:off x="570190" y="4805601"/>
            <a:ext cx="3767376" cy="407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Structure du Flux principal</a:t>
            </a:r>
            <a:endParaRPr lang="en-US" sz="2550" dirty="0"/>
          </a:p>
        </p:txBody>
      </p:sp>
      <p:sp>
        <p:nvSpPr>
          <p:cNvPr id="27" name="Shape 19"/>
          <p:cNvSpPr/>
          <p:nvPr/>
        </p:nvSpPr>
        <p:spPr>
          <a:xfrm>
            <a:off x="570190" y="5457230"/>
            <a:ext cx="13490019" cy="2328386"/>
          </a:xfrm>
          <a:prstGeom prst="roundRect">
            <a:avLst>
              <a:gd name="adj" fmla="val 6298"/>
            </a:avLst>
          </a:prstGeom>
          <a:solidFill>
            <a:srgbClr val="F2F2F2"/>
          </a:solidFill>
          <a:ln/>
        </p:spPr>
      </p:sp>
      <p:sp>
        <p:nvSpPr>
          <p:cNvPr id="28" name="Shape 20"/>
          <p:cNvSpPr/>
          <p:nvPr/>
        </p:nvSpPr>
        <p:spPr>
          <a:xfrm>
            <a:off x="562094" y="5457230"/>
            <a:ext cx="13506212" cy="2328386"/>
          </a:xfrm>
          <a:prstGeom prst="roundRect">
            <a:avLst>
              <a:gd name="adj" fmla="val 1050"/>
            </a:avLst>
          </a:prstGeom>
          <a:solidFill>
            <a:srgbClr val="F2F2F2"/>
          </a:solidFill>
          <a:ln/>
        </p:spPr>
      </p:sp>
      <p:sp>
        <p:nvSpPr>
          <p:cNvPr id="29" name="Text 21"/>
          <p:cNvSpPr/>
          <p:nvPr/>
        </p:nvSpPr>
        <p:spPr>
          <a:xfrm>
            <a:off x="724972" y="5579388"/>
            <a:ext cx="13180457" cy="2084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666666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def main():    modele_apprenant = initialiser_modele_apprenant()    contenu_disponible = charger_contenu_pedagogique()    contenu_adapte = adapter_contenu(modele_apprenant, contenu_disponible)    evaluation = evaluer_progression(contenu_adapte)    feedback = generer_feedback(evaluation)    print(f"Feedback: {feedback}")</a:t>
            </a:r>
            <a:endParaRPr lang="en-US" sz="12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862</Words>
  <Application>Microsoft Office PowerPoint</Application>
  <PresentationFormat>Personnalisé</PresentationFormat>
  <Paragraphs>146</Paragraphs>
  <Slides>14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Calibri</vt:lpstr>
      <vt:lpstr>IBM Plex Sans</vt:lpstr>
      <vt:lpstr>Arial</vt:lpstr>
      <vt:lpstr>Consolas</vt:lpstr>
      <vt:lpstr>Outfit Medium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EM</dc:creator>
  <cp:lastModifiedBy>EM</cp:lastModifiedBy>
  <cp:revision>1</cp:revision>
  <dcterms:created xsi:type="dcterms:W3CDTF">2025-11-26T19:30:01Z</dcterms:created>
  <dcterms:modified xsi:type="dcterms:W3CDTF">2025-12-02T21:38:33Z</dcterms:modified>
</cp:coreProperties>
</file>