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191" r:id="rId2"/>
  </p:sldMasterIdLst>
  <p:notesMasterIdLst>
    <p:notesMasterId r:id="rId47"/>
  </p:notesMasterIdLst>
  <p:sldIdLst>
    <p:sldId id="256" r:id="rId3"/>
    <p:sldId id="464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525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B632-9C51-4186-882C-D1D586D964BF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4075-E142-4E06-B560-20543A9CF7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3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8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4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32AF8-383D-4BF4-A524-F95F93E40E7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1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29C49-4710-475F-898B-ECCE6D0BE43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3ABC-7052-48B4-9F82-FA75EF4F832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04AD-CE8A-4AE9-BE7A-EC3509E3160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F9A7-56C0-411F-BE31-FE5F87E72D8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6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3850F-CC98-4FFA-80E2-4926B9E0C25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6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9CF9-17CB-499F-8115-B42BD33D76D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86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AFC9-0628-4D3C-A390-0A159E0B4216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23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1217-82C5-4714-8717-F302348A2A7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3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C24EA-CF7A-433F-911A-AD092A4FBA46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96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96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A102-4A12-4E6D-ADB7-390FE4B913D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5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3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9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9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32FF-BB17-45FD-918C-7D3D6C4D25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F68B-B19F-4E23-B2C8-EC71619EAA01}" type="slidenum">
              <a:rPr lang="fr-FR" smtClean="0">
                <a:solidFill>
                  <a:srgbClr val="90C226"/>
                </a:solidFill>
              </a:rPr>
              <a:pPr/>
              <a:t>‹N°›</a:t>
            </a:fld>
            <a:endParaRPr lang="fr-F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</a:t>
            </a:r>
          </a:p>
          <a:p>
            <a:pPr lvl="1"/>
            <a:r>
              <a:rPr lang="fr-FR" smtClean="0"/>
              <a:t> 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7A3CD7-1499-42DD-B78D-076FE0EC53A7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2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098"/>
            <a:ext cx="1532586" cy="97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54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Réseaux informatiques locaux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6632" y="5609233"/>
            <a:ext cx="5404513" cy="146304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Dr. Hafs T.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" y="790419"/>
            <a:ext cx="9371144" cy="47238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Chapitre 5. </a:t>
            </a:r>
            <a:endParaRPr lang="fr-FR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8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réseaux locaux sans fils (WIFI)	</a:t>
            </a:r>
            <a:endParaRPr lang="fr-FR" sz="8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C0B6-3ACF-45E6-A3AA-58F9BB93E439}" type="slidenum">
              <a:rPr lang="fr-FR">
                <a:solidFill>
                  <a:srgbClr val="000000"/>
                </a:solidFill>
              </a:rPr>
              <a:pPr/>
              <a:t>10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Les autres normes :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802.11e</a:t>
            </a:r>
            <a:r>
              <a:rPr lang="fr-FR"/>
              <a:t> : Pour améliorer la qualité du service afin d’obtenir une meilleure utilisation de la bande passante pour transmettre de la voix et de la vidéo.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802.11f</a:t>
            </a:r>
            <a:r>
              <a:rPr lang="fr-FR"/>
              <a:t> : Elle définit l'interopérabilité des points d'accès (</a:t>
            </a:r>
            <a:r>
              <a:rPr lang="fr-FR">
                <a:solidFill>
                  <a:schemeClr val="accent2"/>
                </a:solidFill>
              </a:rPr>
              <a:t>itinérance</a:t>
            </a:r>
            <a:r>
              <a:rPr lang="fr-FR"/>
              <a:t> ou </a:t>
            </a:r>
            <a:r>
              <a:rPr lang="fr-FR" i="1">
                <a:solidFill>
                  <a:schemeClr val="accent2"/>
                </a:solidFill>
              </a:rPr>
              <a:t>roaming</a:t>
            </a:r>
            <a:r>
              <a:rPr lang="fr-FR"/>
              <a:t>).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802.11h</a:t>
            </a:r>
            <a:r>
              <a:rPr lang="fr-FR"/>
              <a:t> : Rapproche la norme 802.11 de la norme européenne HiperLAN2 afin d'être en conformité avec la réglementation européenne.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</p:spTree>
    <p:extLst>
      <p:ext uri="{BB962C8B-B14F-4D97-AF65-F5344CB8AC3E}">
        <p14:creationId xmlns:p14="http://schemas.microsoft.com/office/powerpoint/2010/main" val="347607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0BC6-D04A-47F1-A56F-578C7AFEE4EF}" type="slidenum">
              <a:rPr lang="fr-FR">
                <a:solidFill>
                  <a:srgbClr val="000000"/>
                </a:solidFill>
              </a:rPr>
              <a:pPr/>
              <a:t>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Les autres normes :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802.11i</a:t>
            </a:r>
            <a:r>
              <a:rPr lang="fr-FR"/>
              <a:t> : Elle améliore la sécurité (authentification, cryptage et distribution des clés) en s'appuyant sur la norme Advanced Encryption Standard (AES).</a:t>
            </a:r>
            <a:br>
              <a:rPr lang="fr-FR"/>
            </a:br>
            <a:r>
              <a:rPr lang="fr-FR"/>
              <a:t>Cette norme s'applique aux transmissions 802.11a, 802.11b et 802.11g.</a:t>
            </a:r>
            <a:br>
              <a:rPr lang="fr-FR"/>
            </a:br>
            <a:r>
              <a:rPr lang="fr-FR"/>
              <a:t>802.11i met en place le </a:t>
            </a:r>
            <a:r>
              <a:rPr lang="fr-FR">
                <a:solidFill>
                  <a:srgbClr val="FF3300"/>
                </a:solidFill>
              </a:rPr>
              <a:t>WPA2</a:t>
            </a:r>
            <a:r>
              <a:rPr lang="fr-FR"/>
              <a:t> (en 2004)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</p:spTree>
    <p:extLst>
      <p:ext uri="{BB962C8B-B14F-4D97-AF65-F5344CB8AC3E}">
        <p14:creationId xmlns:p14="http://schemas.microsoft.com/office/powerpoint/2010/main" val="6805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E78F-5AC3-44DD-A8D6-A53FC60FB5BF}" type="slidenum">
              <a:rPr lang="fr-FR">
                <a:solidFill>
                  <a:srgbClr val="000000"/>
                </a:solidFill>
              </a:rPr>
              <a:pPr/>
              <a:t>12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6002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La gestion des ondes radios - Législation</a:t>
            </a:r>
            <a:r>
              <a:rPr lang="fr-FR"/>
              <a:t/>
            </a:r>
            <a:br>
              <a:rPr lang="fr-FR"/>
            </a:br>
            <a:r>
              <a:rPr lang="fr-FR"/>
              <a:t>Les ondes radios sont </a:t>
            </a:r>
            <a:r>
              <a:rPr lang="fr-FR">
                <a:solidFill>
                  <a:srgbClr val="FF3300"/>
                </a:solidFill>
              </a:rPr>
              <a:t>légalement</a:t>
            </a:r>
            <a:r>
              <a:rPr lang="fr-FR"/>
              <a:t> réparties selon leur utilisation 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graphicFrame>
        <p:nvGraphicFramePr>
          <p:cNvPr id="54326" name="Group 54"/>
          <p:cNvGraphicFramePr>
            <a:graphicFrameLocks noGrp="1"/>
          </p:cNvGraphicFramePr>
          <p:nvPr/>
        </p:nvGraphicFramePr>
        <p:xfrm>
          <a:off x="381000" y="2895600"/>
          <a:ext cx="8229600" cy="3200401"/>
        </p:xfrm>
        <a:graphic>
          <a:graphicData uri="http://schemas.openxmlformats.org/drawingml/2006/table">
            <a:tbl>
              <a:tblPr/>
              <a:tblGrid>
                <a:gridCol w="1828800"/>
                <a:gridCol w="3962400"/>
                <a:gridCol w="2438400"/>
              </a:tblGrid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Appellation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Fréquences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Autour de 100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bandes, autour de 60 Mhz et autour de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Télévision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Entre 400 et 800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Télévision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ISM (Industrial Scientific and Médical)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bandes, autour de 900 Mhz, autour de 2,4 Ghz et autour de 5,8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Téléphone sans fil, appareils médicaux, Wi-Fi, four à micro-ondes,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UNII (Unlicensed National Information Infrascruture)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bandes, la première autour de 5,2 Ghz, la seconde autour de 5,8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Réseaux sans fil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09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0142-7985-446C-BE70-762B9A5D0C5C}" type="slidenum">
              <a:rPr lang="fr-FR">
                <a:solidFill>
                  <a:srgbClr val="000000"/>
                </a:solidFill>
              </a:rPr>
              <a:pPr/>
              <a:t>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8768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sz="2400"/>
              <a:t>Le </a:t>
            </a:r>
            <a:r>
              <a:rPr lang="fr-FR" sz="2400">
                <a:solidFill>
                  <a:srgbClr val="FF3300"/>
                </a:solidFill>
              </a:rPr>
              <a:t>canal 11</a:t>
            </a:r>
            <a:r>
              <a:rPr lang="fr-FR" sz="2400"/>
              <a:t> est le canal utilisé par défaut pour le WiFi, en effet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/>
              <a:t>Les canaux de 1 à 8 sont partagés avec les radioamateurs (ils sont prioritaires et utilisent des puissances plus élevées)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/>
              <a:t>Les canaux 1, 5, 9 et 13 sont utilisés par transmetteurs audio-vidéo domestique.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/>
              <a:t>La fréquence 2.450 Ghz est celle utilisée par les micro-ondes.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88" y="-2647950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spectre débute à 2 400 MHz.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5382" name="Rectangle 86"/>
          <p:cNvSpPr>
            <a:spLocks noChangeArrowheads="1"/>
          </p:cNvSpPr>
          <p:nvPr/>
        </p:nvSpPr>
        <p:spPr bwMode="auto">
          <a:xfrm>
            <a:off x="1588" y="86852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spectre se termine à 2 483,5 MHz.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55447" name="Group 151"/>
          <p:cNvGraphicFramePr>
            <a:graphicFrameLocks noGrp="1"/>
          </p:cNvGraphicFramePr>
          <p:nvPr/>
        </p:nvGraphicFramePr>
        <p:xfrm>
          <a:off x="5334000" y="1295400"/>
          <a:ext cx="1981200" cy="4986528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Fréquence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 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2.462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48" name="Text Box 152"/>
          <p:cNvSpPr txBox="1">
            <a:spLocks noChangeArrowheads="1"/>
          </p:cNvSpPr>
          <p:nvPr/>
        </p:nvSpPr>
        <p:spPr bwMode="auto">
          <a:xfrm>
            <a:off x="7391400" y="1295400"/>
            <a:ext cx="152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</a:rPr>
              <a:t>La bande commence à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</a:rPr>
              <a:t>2,4 Ghz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</a:rPr>
              <a:t>jusqu'à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2,4835 Ghz.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Le tableau donne la fréquence centrale. La largeur du canal et de 22 Mhz (11 Mhz de part et d'autre)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On remarque que les canaux se recouvrent largement.</a:t>
            </a:r>
          </a:p>
        </p:txBody>
      </p:sp>
    </p:spTree>
    <p:extLst>
      <p:ext uri="{BB962C8B-B14F-4D97-AF65-F5344CB8AC3E}">
        <p14:creationId xmlns:p14="http://schemas.microsoft.com/office/powerpoint/2010/main" val="16621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ED91-79DA-43B3-9722-A6345623C212}" type="slidenum">
              <a:rPr lang="fr-FR">
                <a:solidFill>
                  <a:srgbClr val="000000"/>
                </a:solidFill>
              </a:rPr>
              <a:pPr/>
              <a:t>14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Les 2 composants de base d'un réseau Wi-Fi sont</a:t>
            </a:r>
          </a:p>
          <a:p>
            <a:pPr lvl="1"/>
            <a:r>
              <a:rPr lang="fr-FR"/>
              <a:t> Le point d'accès</a:t>
            </a:r>
          </a:p>
          <a:p>
            <a:pPr lvl="1"/>
            <a:r>
              <a:rPr lang="fr-FR"/>
              <a:t> L'interface client.</a:t>
            </a:r>
          </a:p>
          <a:p>
            <a:endParaRPr lang="fr-FR"/>
          </a:p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Le point d'accès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Élément central d'un réseau Wi-Fi de type "infrastructure". Il peut être assimiler à un concentrateur filaire avec des fonctions supplémentaires.</a:t>
            </a:r>
          </a:p>
        </p:txBody>
      </p:sp>
    </p:spTree>
    <p:extLst>
      <p:ext uri="{BB962C8B-B14F-4D97-AF65-F5344CB8AC3E}">
        <p14:creationId xmlns:p14="http://schemas.microsoft.com/office/powerpoint/2010/main" val="406618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43E-A17C-49B7-AA1F-C7B06B680549}" type="slidenum">
              <a:rPr lang="fr-FR">
                <a:solidFill>
                  <a:srgbClr val="000000"/>
                </a:solidFill>
              </a:rPr>
              <a:pPr/>
              <a:t>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 </a:t>
            </a:r>
            <a:r>
              <a:rPr lang="fr-FR" u="sng">
                <a:solidFill>
                  <a:schemeClr val="accent2"/>
                </a:solidFill>
              </a:rPr>
              <a:t>Le point d'accès</a:t>
            </a:r>
            <a:endParaRPr lang="fr-FR"/>
          </a:p>
          <a:p>
            <a:pPr lvl="1"/>
            <a:r>
              <a:rPr lang="fr-FR" u="sng"/>
              <a:t>Différentes fonctions :</a:t>
            </a:r>
          </a:p>
          <a:p>
            <a:pPr lvl="2"/>
            <a:r>
              <a:rPr lang="fr-FR"/>
              <a:t>Gestion de l'émission radio</a:t>
            </a:r>
          </a:p>
          <a:p>
            <a:pPr lvl="2"/>
            <a:r>
              <a:rPr lang="fr-FR"/>
              <a:t>Prise en charge de la norme 802.11 avec un aspect sécuritaire (authentification et cryptage) qui n'existe pas avec un Switch.</a:t>
            </a:r>
          </a:p>
          <a:p>
            <a:pPr lvl="2"/>
            <a:r>
              <a:rPr lang="fr-FR"/>
              <a:t>Logiciel de configuration sous la forme d'un serveur Web ou agent SNMP (</a:t>
            </a:r>
            <a:r>
              <a:rPr lang="fr-FR" sz="2800"/>
              <a:t>à travers le réseau et/ou prises USB ou série</a:t>
            </a:r>
            <a:r>
              <a:rPr lang="fr-FR"/>
              <a:t>)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</p:spTree>
    <p:extLst>
      <p:ext uri="{BB962C8B-B14F-4D97-AF65-F5344CB8AC3E}">
        <p14:creationId xmlns:p14="http://schemas.microsoft.com/office/powerpoint/2010/main" val="150315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3545-75D5-48C9-9D0A-51CE4CB83287}" type="slidenum">
              <a:rPr lang="fr-FR">
                <a:solidFill>
                  <a:srgbClr val="000000"/>
                </a:solidFill>
              </a:rPr>
              <a:pPr/>
              <a:t>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u="sng">
                <a:solidFill>
                  <a:schemeClr val="accent2"/>
                </a:solidFill>
              </a:rPr>
              <a:t>Le point d'accès</a:t>
            </a:r>
            <a:endParaRPr lang="fr-FR" u="sng"/>
          </a:p>
          <a:p>
            <a:pPr lvl="1">
              <a:lnSpc>
                <a:spcPct val="90000"/>
              </a:lnSpc>
            </a:pPr>
            <a:r>
              <a:rPr lang="fr-FR" u="sng"/>
              <a:t>Différentes fonctions :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/>
              <a:t>La gestion du réseau </a:t>
            </a:r>
          </a:p>
          <a:p>
            <a:pPr lvl="3">
              <a:lnSpc>
                <a:spcPct val="90000"/>
              </a:lnSpc>
            </a:pPr>
            <a:r>
              <a:rPr lang="fr-FR"/>
              <a:t> Connexion au réseau filaire. Fonction "pont" Ethernet/802.11</a:t>
            </a:r>
          </a:p>
          <a:p>
            <a:pPr lvl="3">
              <a:lnSpc>
                <a:spcPct val="90000"/>
              </a:lnSpc>
            </a:pPr>
            <a:r>
              <a:rPr lang="fr-FR"/>
              <a:t> Gestion des VLAN</a:t>
            </a:r>
          </a:p>
          <a:p>
            <a:pPr lvl="3">
              <a:lnSpc>
                <a:spcPct val="90000"/>
              </a:lnSpc>
            </a:pPr>
            <a:r>
              <a:rPr lang="fr-FR"/>
              <a:t> Serveur DHCP</a:t>
            </a:r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228600" y="5105400"/>
            <a:ext cx="8534400" cy="1025525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smtClean="0">
                <a:solidFill>
                  <a:srgbClr val="000000"/>
                </a:solidFill>
              </a:rPr>
              <a:t>Le point d'accès est un équipement de Niveau 2</a:t>
            </a:r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</p:spTree>
    <p:extLst>
      <p:ext uri="{BB962C8B-B14F-4D97-AF65-F5344CB8AC3E}">
        <p14:creationId xmlns:p14="http://schemas.microsoft.com/office/powerpoint/2010/main" val="126723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47E3-983D-499B-B22C-5075F9A80BE7}" type="slidenum">
              <a:rPr lang="fr-FR">
                <a:solidFill>
                  <a:srgbClr val="000000"/>
                </a:solidFill>
              </a:rPr>
              <a:pPr/>
              <a:t>17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838200"/>
          </a:xfrm>
        </p:spPr>
        <p:txBody>
          <a:bodyPr/>
          <a:lstStyle/>
          <a:p>
            <a:pPr lvl="1"/>
            <a:r>
              <a:rPr lang="fr-FR"/>
              <a:t> </a:t>
            </a:r>
            <a:r>
              <a:rPr lang="fr-FR" u="sng"/>
              <a:t>Exemples :</a:t>
            </a: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pic>
        <p:nvPicPr>
          <p:cNvPr id="32773" name="Picture 5" descr="D:\1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0" y="5257800"/>
            <a:ext cx="243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000000"/>
                </a:solidFill>
              </a:rPr>
              <a:t>Aironet 1200 de Cisco</a:t>
            </a:r>
          </a:p>
        </p:txBody>
      </p:sp>
      <p:pic>
        <p:nvPicPr>
          <p:cNvPr id="32777" name="Picture 9" descr="D:\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7200" y="5257800"/>
            <a:ext cx="243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000000"/>
                </a:solidFill>
              </a:rPr>
              <a:t>Aironet 1100 de Cisco</a:t>
            </a:r>
          </a:p>
        </p:txBody>
      </p:sp>
      <p:pic>
        <p:nvPicPr>
          <p:cNvPr id="32780" name="Picture 12" descr="D:\ap5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172200" y="5257800"/>
            <a:ext cx="243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000000"/>
                </a:solidFill>
              </a:rPr>
              <a:t>AP-5131 de Symbol</a:t>
            </a:r>
          </a:p>
        </p:txBody>
      </p:sp>
    </p:spTree>
    <p:extLst>
      <p:ext uri="{BB962C8B-B14F-4D97-AF65-F5344CB8AC3E}">
        <p14:creationId xmlns:p14="http://schemas.microsoft.com/office/powerpoint/2010/main" val="213961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647-3530-4E11-B86B-862E077FFF5B}" type="slidenum">
              <a:rPr lang="fr-FR">
                <a:solidFill>
                  <a:srgbClr val="000000"/>
                </a:solidFill>
              </a:rPr>
              <a:pPr/>
              <a:t>18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pic>
        <p:nvPicPr>
          <p:cNvPr id="57349" name="Picture 5" descr="D:\NetGe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15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743200" y="5943600"/>
            <a:ext cx="38862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000000"/>
                </a:solidFill>
              </a:rPr>
              <a:t>ProSafe de NetGear</a:t>
            </a:r>
          </a:p>
        </p:txBody>
      </p:sp>
    </p:spTree>
    <p:extLst>
      <p:ext uri="{BB962C8B-B14F-4D97-AF65-F5344CB8AC3E}">
        <p14:creationId xmlns:p14="http://schemas.microsoft.com/office/powerpoint/2010/main" val="186103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Yonel Grusson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59F-726F-4AA9-9056-674E87A80555}" type="slidenum">
              <a:rPr lang="fr-FR">
                <a:solidFill>
                  <a:srgbClr val="000000"/>
                </a:solidFill>
              </a:rPr>
              <a:pPr/>
              <a:t>19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8372" name="Rectangle 2052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grpSp>
        <p:nvGrpSpPr>
          <p:cNvPr id="58390" name="Group 2070"/>
          <p:cNvGrpSpPr>
            <a:grpSpLocks/>
          </p:cNvGrpSpPr>
          <p:nvPr/>
        </p:nvGrpSpPr>
        <p:grpSpPr bwMode="auto">
          <a:xfrm>
            <a:off x="228600" y="1295400"/>
            <a:ext cx="8577263" cy="5257800"/>
            <a:chOff x="144" y="816"/>
            <a:chExt cx="5403" cy="3312"/>
          </a:xfrm>
        </p:grpSpPr>
        <p:pic>
          <p:nvPicPr>
            <p:cNvPr id="58373" name="Picture 2053" descr="D:\NetGear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5355" cy="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4" name="Text Box 2054"/>
            <p:cNvSpPr txBox="1">
              <a:spLocks noChangeArrowheads="1"/>
            </p:cNvSpPr>
            <p:nvPr/>
          </p:nvSpPr>
          <p:spPr bwMode="auto">
            <a:xfrm>
              <a:off x="1056" y="816"/>
              <a:ext cx="3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b="1" smtClean="0">
                  <a:solidFill>
                    <a:srgbClr val="000000"/>
                  </a:solidFill>
                </a:rPr>
                <a:t>ProSafe de NetGear (face arrière)</a:t>
              </a:r>
            </a:p>
          </p:txBody>
        </p:sp>
        <p:sp>
          <p:nvSpPr>
            <p:cNvPr id="58377" name="Text Box 2057"/>
            <p:cNvSpPr txBox="1">
              <a:spLocks noChangeArrowheads="1"/>
            </p:cNvSpPr>
            <p:nvPr/>
          </p:nvSpPr>
          <p:spPr bwMode="auto">
            <a:xfrm>
              <a:off x="144" y="2976"/>
              <a:ext cx="686" cy="42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Antenne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Primaire</a:t>
              </a:r>
            </a:p>
          </p:txBody>
        </p:sp>
        <p:sp>
          <p:nvSpPr>
            <p:cNvPr id="58378" name="Text Box 2058"/>
            <p:cNvSpPr txBox="1">
              <a:spLocks noChangeArrowheads="1"/>
            </p:cNvSpPr>
            <p:nvPr/>
          </p:nvSpPr>
          <p:spPr bwMode="auto">
            <a:xfrm>
              <a:off x="4656" y="2976"/>
              <a:ext cx="814" cy="42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Antenne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Secondaire</a:t>
              </a:r>
            </a:p>
          </p:txBody>
        </p:sp>
        <p:sp>
          <p:nvSpPr>
            <p:cNvPr id="58379" name="Text Box 2059"/>
            <p:cNvSpPr txBox="1">
              <a:spLocks noChangeArrowheads="1"/>
            </p:cNvSpPr>
            <p:nvPr/>
          </p:nvSpPr>
          <p:spPr bwMode="auto">
            <a:xfrm>
              <a:off x="1536" y="3504"/>
              <a:ext cx="1536" cy="62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Connecteur Série pour une administration à partir d'une console</a:t>
              </a:r>
            </a:p>
          </p:txBody>
        </p:sp>
        <p:sp>
          <p:nvSpPr>
            <p:cNvPr id="58380" name="Text Box 2060"/>
            <p:cNvSpPr txBox="1">
              <a:spLocks noChangeArrowheads="1"/>
            </p:cNvSpPr>
            <p:nvPr/>
          </p:nvSpPr>
          <p:spPr bwMode="auto">
            <a:xfrm>
              <a:off x="2400" y="2976"/>
              <a:ext cx="1536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Connexion au réseau filaire Ethernet</a:t>
              </a:r>
            </a:p>
          </p:txBody>
        </p:sp>
        <p:sp>
          <p:nvSpPr>
            <p:cNvPr id="58381" name="Text Box 2061"/>
            <p:cNvSpPr txBox="1">
              <a:spLocks noChangeArrowheads="1"/>
            </p:cNvSpPr>
            <p:nvPr/>
          </p:nvSpPr>
          <p:spPr bwMode="auto">
            <a:xfrm>
              <a:off x="960" y="2976"/>
              <a:ext cx="966" cy="42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Reset de la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configuration</a:t>
              </a:r>
            </a:p>
          </p:txBody>
        </p:sp>
        <p:sp>
          <p:nvSpPr>
            <p:cNvPr id="58382" name="Text Box 2062"/>
            <p:cNvSpPr txBox="1">
              <a:spLocks noChangeArrowheads="1"/>
            </p:cNvSpPr>
            <p:nvPr/>
          </p:nvSpPr>
          <p:spPr bwMode="auto">
            <a:xfrm>
              <a:off x="3744" y="3504"/>
              <a:ext cx="1138" cy="62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Alimentation électrique </a:t>
              </a:r>
              <a:br>
                <a:rPr lang="fr-FR" b="1" smtClean="0">
                  <a:solidFill>
                    <a:srgbClr val="000000"/>
                  </a:solidFill>
                </a:rPr>
              </a:br>
              <a:r>
                <a:rPr lang="fr-FR" b="1" smtClean="0">
                  <a:solidFill>
                    <a:srgbClr val="000000"/>
                  </a:solidFill>
                </a:rPr>
                <a:t>(</a:t>
              </a:r>
              <a:r>
                <a:rPr lang="fr-FR" sz="1400" b="1" smtClean="0">
                  <a:solidFill>
                    <a:srgbClr val="000000"/>
                  </a:solidFill>
                </a:rPr>
                <a:t>si pas de POE</a:t>
              </a:r>
              <a:r>
                <a:rPr lang="fr-FR" b="1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8384" name="Line 2064"/>
            <p:cNvSpPr>
              <a:spLocks noChangeShapeType="1"/>
            </p:cNvSpPr>
            <p:nvPr/>
          </p:nvSpPr>
          <p:spPr bwMode="auto">
            <a:xfrm flipV="1">
              <a:off x="480" y="2400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58385" name="Line 2065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58386" name="Line 2066"/>
            <p:cNvSpPr>
              <a:spLocks noChangeShapeType="1"/>
            </p:cNvSpPr>
            <p:nvPr/>
          </p:nvSpPr>
          <p:spPr bwMode="auto">
            <a:xfrm flipV="1">
              <a:off x="2352" y="2592"/>
              <a:ext cx="0" cy="9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58387" name="Line 2067"/>
            <p:cNvSpPr>
              <a:spLocks noChangeShapeType="1"/>
            </p:cNvSpPr>
            <p:nvPr/>
          </p:nvSpPr>
          <p:spPr bwMode="auto">
            <a:xfrm flipV="1">
              <a:off x="1440" y="2544"/>
              <a:ext cx="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58388" name="Line 2068"/>
            <p:cNvSpPr>
              <a:spLocks noChangeShapeType="1"/>
            </p:cNvSpPr>
            <p:nvPr/>
          </p:nvSpPr>
          <p:spPr bwMode="auto">
            <a:xfrm flipV="1">
              <a:off x="5040" y="2400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58389" name="Line 2069"/>
            <p:cNvSpPr>
              <a:spLocks noChangeShapeType="1"/>
            </p:cNvSpPr>
            <p:nvPr/>
          </p:nvSpPr>
          <p:spPr bwMode="auto">
            <a:xfrm flipV="1">
              <a:off x="4080" y="2544"/>
              <a:ext cx="0" cy="9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39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CA10-B635-4733-BAA0-CBB73D4B143A}" type="slidenum">
              <a:rPr lang="fr-FR">
                <a:solidFill>
                  <a:srgbClr val="000000"/>
                </a:solidFill>
              </a:rPr>
              <a:pPr/>
              <a:t>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Les réseaux locaux sans fil (</a:t>
            </a:r>
            <a:r>
              <a:rPr lang="fr-FR" sz="2400" i="1"/>
              <a:t>WLAN – Wireless Local Area Network</a:t>
            </a:r>
            <a:r>
              <a:rPr lang="fr-FR"/>
              <a:t>) sont décrits dans la norme IEEE 802.11 (</a:t>
            </a:r>
            <a:r>
              <a:rPr lang="fr-FR" sz="2000" i="1"/>
              <a:t>ISO/CEI 8802-11</a:t>
            </a:r>
            <a:r>
              <a:rPr lang="fr-FR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Les RLAN (</a:t>
            </a:r>
            <a:r>
              <a:rPr lang="fr-FR" sz="2400" i="1"/>
              <a:t>Radioélectrique LAN</a:t>
            </a:r>
            <a:r>
              <a:rPr lang="fr-FR"/>
              <a:t>) permettent : </a:t>
            </a:r>
          </a:p>
          <a:p>
            <a:pPr lvl="1"/>
            <a:r>
              <a:rPr lang="fr-FR"/>
              <a:t>aux entreprises de mettre en place ou d'étendre des réseaux informatiques sans infrastructure filaire,</a:t>
            </a:r>
          </a:p>
          <a:p>
            <a:pPr lvl="1"/>
            <a:r>
              <a:rPr lang="fr-FR"/>
              <a:t> de faciliter le "nomadisme", utilisation de portable, hot spot  (</a:t>
            </a:r>
            <a:r>
              <a:rPr lang="fr-FR" sz="2400"/>
              <a:t>point d'accès public</a:t>
            </a:r>
            <a:r>
              <a:rPr lang="fr-FR"/>
              <a:t>), etc.</a:t>
            </a:r>
          </a:p>
        </p:txBody>
      </p:sp>
    </p:spTree>
    <p:extLst>
      <p:ext uri="{BB962C8B-B14F-4D97-AF65-F5344CB8AC3E}">
        <p14:creationId xmlns:p14="http://schemas.microsoft.com/office/powerpoint/2010/main" val="227951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59F-726F-4AA9-9056-674E87A80555}" type="slidenum">
              <a:rPr lang="fr-FR">
                <a:solidFill>
                  <a:srgbClr val="000000"/>
                </a:solidFill>
              </a:rPr>
              <a:pPr/>
              <a:t>20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8372" name="Rectangle 2052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8074" r="10564" b="7606"/>
          <a:stretch/>
        </p:blipFill>
        <p:spPr>
          <a:xfrm>
            <a:off x="0" y="1075386"/>
            <a:ext cx="5563674" cy="578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3674" y="2320225"/>
            <a:ext cx="321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MODEM HUAWEI B593s-22 800/1800/2600MHz</a:t>
            </a:r>
          </a:p>
        </p:txBody>
      </p:sp>
    </p:spTree>
    <p:extLst>
      <p:ext uri="{BB962C8B-B14F-4D97-AF65-F5344CB8AC3E}">
        <p14:creationId xmlns:p14="http://schemas.microsoft.com/office/powerpoint/2010/main" val="84790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E6F-467B-4DD5-9DB0-C3A8B1422F3D}" type="slidenum">
              <a:rPr lang="fr-FR">
                <a:solidFill>
                  <a:srgbClr val="000000"/>
                </a:solidFill>
              </a:rPr>
              <a:pPr/>
              <a:t>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L'interface client</a:t>
            </a:r>
            <a:endParaRPr lang="fr-FR" u="sng"/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fr-FR">
                <a:solidFill>
                  <a:schemeClr val="tx2"/>
                </a:solidFill>
              </a:rPr>
              <a:t>Elle peut être :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chemeClr val="tx2"/>
                </a:solidFill>
              </a:rPr>
              <a:t> Intégrée sur la carte mère du poste (portable et de plus en plus sur les cartes mères des machines de bureau)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chemeClr val="tx2"/>
                </a:solidFill>
              </a:rPr>
              <a:t> Enfichable dans le poste client comme une interface réseau filaire.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chemeClr val="tx2"/>
                </a:solidFill>
              </a:rPr>
              <a:t> Un adaptateur pour les périphériques ne pouvant pas recevoir de carte (imprimante)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</p:spTree>
    <p:extLst>
      <p:ext uri="{BB962C8B-B14F-4D97-AF65-F5344CB8AC3E}">
        <p14:creationId xmlns:p14="http://schemas.microsoft.com/office/powerpoint/2010/main" val="378101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188-7CF5-4665-A997-DE7CD76F960B}" type="slidenum">
              <a:rPr lang="fr-FR">
                <a:solidFill>
                  <a:srgbClr val="000000"/>
                </a:solidFill>
              </a:rPr>
              <a:pPr/>
              <a:t>22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609600"/>
          </a:xfrm>
        </p:spPr>
        <p:txBody>
          <a:bodyPr/>
          <a:lstStyle/>
          <a:p>
            <a:pPr lvl="1"/>
            <a:r>
              <a:rPr lang="fr-FR" u="sng"/>
              <a:t>Exemples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pic>
        <p:nvPicPr>
          <p:cNvPr id="35845" name="Picture 5" descr="D:\dwl-g520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90600" y="4495800"/>
            <a:ext cx="2803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Société D-Link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DWL-G520+</a:t>
            </a:r>
            <a:br>
              <a:rPr lang="fr-FR" sz="2000" b="1" smtClean="0">
                <a:solidFill>
                  <a:srgbClr val="000000"/>
                </a:solidFill>
              </a:rPr>
            </a:br>
            <a:r>
              <a:rPr lang="fr-FR" sz="2000" b="1" smtClean="0">
                <a:solidFill>
                  <a:srgbClr val="000000"/>
                </a:solidFill>
              </a:rPr>
              <a:t>Carte PCI Sans Fil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802.11g+ 11/22/54Mbps </a:t>
            </a:r>
          </a:p>
        </p:txBody>
      </p:sp>
      <p:pic>
        <p:nvPicPr>
          <p:cNvPr id="35847" name="Picture 7" descr="D:\dwl-g650_2-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029200" y="4495800"/>
            <a:ext cx="3111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Société D-Link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DWL-G650/FR</a:t>
            </a:r>
            <a:br>
              <a:rPr lang="fr-FR" sz="2000" b="1" smtClean="0">
                <a:solidFill>
                  <a:srgbClr val="000000"/>
                </a:solidFill>
              </a:rPr>
            </a:br>
            <a:r>
              <a:rPr lang="fr-FR" sz="2000" b="1" smtClean="0">
                <a:solidFill>
                  <a:srgbClr val="000000"/>
                </a:solidFill>
              </a:rPr>
              <a:t>Carte PC Cardbus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Super G 108Mbps 802.11g </a:t>
            </a:r>
          </a:p>
        </p:txBody>
      </p:sp>
    </p:spTree>
    <p:extLst>
      <p:ext uri="{BB962C8B-B14F-4D97-AF65-F5344CB8AC3E}">
        <p14:creationId xmlns:p14="http://schemas.microsoft.com/office/powerpoint/2010/main" val="243376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AF1-D64F-4361-8F9C-09907CE20E12}" type="slidenum">
              <a:rPr lang="fr-FR">
                <a:solidFill>
                  <a:srgbClr val="000000"/>
                </a:solidFill>
              </a:rPr>
              <a:pPr/>
              <a:t>23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22532" name="Picture 4" descr="D:\NetGea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067175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24400" y="1600200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Société NetGear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WG311T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Carte PC Cardbus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108Mbps Wireless PCI Adaptator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</a:rPr>
              <a:t>802.11g </a:t>
            </a:r>
          </a:p>
        </p:txBody>
      </p:sp>
    </p:spTree>
    <p:extLst>
      <p:ext uri="{BB962C8B-B14F-4D97-AF65-F5344CB8AC3E}">
        <p14:creationId xmlns:p14="http://schemas.microsoft.com/office/powerpoint/2010/main" val="78743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CDB-1801-4559-8F29-5551FFC503A2}" type="slidenum">
              <a:rPr lang="fr-FR">
                <a:solidFill>
                  <a:srgbClr val="000000"/>
                </a:solidFill>
              </a:rPr>
              <a:pPr/>
              <a:t>24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685800"/>
          </a:xfrm>
        </p:spPr>
        <p:txBody>
          <a:bodyPr/>
          <a:lstStyle/>
          <a:p>
            <a:pPr lvl="1"/>
            <a:r>
              <a:rPr lang="fr-FR"/>
              <a:t> </a:t>
            </a:r>
            <a:r>
              <a:rPr lang="fr-FR" u="sng"/>
              <a:t>Exemples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143000" y="2286000"/>
            <a:ext cx="6858000" cy="2540000"/>
            <a:chOff x="720" y="1440"/>
            <a:chExt cx="4320" cy="1600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264" y="1920"/>
              <a:ext cx="1776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smtClean="0">
                  <a:solidFill>
                    <a:srgbClr val="000000"/>
                  </a:solidFill>
                </a:rPr>
                <a:t>Société D-Link</a:t>
              </a:r>
            </a:p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smtClean="0">
                  <a:solidFill>
                    <a:srgbClr val="000000"/>
                  </a:solidFill>
                </a:rPr>
                <a:t>DP-G321</a:t>
              </a:r>
            </a:p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smtClean="0">
                  <a:solidFill>
                    <a:srgbClr val="000000"/>
                  </a:solidFill>
                </a:rPr>
                <a:t>Serveur d'impression</a:t>
              </a:r>
            </a:p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smtClean="0">
                  <a:solidFill>
                    <a:srgbClr val="000000"/>
                  </a:solidFill>
                </a:rPr>
                <a:t>3 ports sans fil </a:t>
              </a:r>
            </a:p>
          </p:txBody>
        </p:sp>
        <p:pic>
          <p:nvPicPr>
            <p:cNvPr id="24581" name="Picture 5" descr="D:\dp-g3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2400" cy="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composants</a:t>
            </a:r>
          </a:p>
        </p:txBody>
      </p:sp>
    </p:spTree>
    <p:extLst>
      <p:ext uri="{BB962C8B-B14F-4D97-AF65-F5344CB8AC3E}">
        <p14:creationId xmlns:p14="http://schemas.microsoft.com/office/powerpoint/2010/main" val="380959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7489-F092-40E0-BB40-6396EED7FF0A}" type="slidenum">
              <a:rPr lang="fr-FR">
                <a:solidFill>
                  <a:srgbClr val="000000"/>
                </a:solidFill>
              </a:rPr>
              <a:pPr/>
              <a:t>25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rgbClr val="009900"/>
                </a:solidFill>
              </a:rPr>
              <a:t>Les réseaux Wi-Fi Ad-Hoc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Dans ce type d'infrastructure, les machines se connectent les unes aux autres dans une topologie point à point (peer to peer). Il s'agit d'un fonctionnement semblable au workgroup.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Chaque machine joue à la fois les rôles de client et de point d'accès.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Chaque station forme un </a:t>
            </a:r>
            <a:r>
              <a:rPr lang="fr-FR" i="1">
                <a:solidFill>
                  <a:schemeClr val="accent2"/>
                </a:solidFill>
              </a:rPr>
              <a:t>ensemble de</a:t>
            </a:r>
            <a:r>
              <a:rPr lang="fr-FR" i="1"/>
              <a:t> </a:t>
            </a:r>
            <a:r>
              <a:rPr lang="fr-FR" i="1">
                <a:solidFill>
                  <a:schemeClr val="accent2"/>
                </a:solidFill>
              </a:rPr>
              <a:t>services de base indépendants</a:t>
            </a:r>
            <a:r>
              <a:rPr lang="fr-FR"/>
              <a:t> (en anglais </a:t>
            </a:r>
            <a:r>
              <a:rPr lang="fr-FR">
                <a:solidFill>
                  <a:srgbClr val="FF3300"/>
                </a:solidFill>
              </a:rPr>
              <a:t>independant basic service set</a:t>
            </a:r>
            <a:r>
              <a:rPr lang="fr-FR"/>
              <a:t>, abrégé en </a:t>
            </a:r>
            <a:r>
              <a:rPr lang="fr-FR" i="1">
                <a:solidFill>
                  <a:srgbClr val="FF3300"/>
                </a:solidFill>
              </a:rPr>
              <a:t>IBSS</a:t>
            </a:r>
            <a:r>
              <a:rPr lang="fr-FR"/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303006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1D84-CCA1-4636-B1CE-B6EC45EC7507}" type="slidenum">
              <a:rPr lang="fr-FR">
                <a:solidFill>
                  <a:srgbClr val="000000"/>
                </a:solidFill>
              </a:rPr>
              <a:pPr/>
              <a:t>26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3489" name="Group 177"/>
          <p:cNvGrpSpPr>
            <a:grpSpLocks/>
          </p:cNvGrpSpPr>
          <p:nvPr/>
        </p:nvGrpSpPr>
        <p:grpSpPr bwMode="auto">
          <a:xfrm>
            <a:off x="381000" y="1295400"/>
            <a:ext cx="8382000" cy="5257800"/>
            <a:chOff x="240" y="816"/>
            <a:chExt cx="5280" cy="3312"/>
          </a:xfrm>
        </p:grpSpPr>
        <p:grpSp>
          <p:nvGrpSpPr>
            <p:cNvPr id="13488" name="Group 176"/>
            <p:cNvGrpSpPr>
              <a:grpSpLocks/>
            </p:cNvGrpSpPr>
            <p:nvPr/>
          </p:nvGrpSpPr>
          <p:grpSpPr bwMode="auto">
            <a:xfrm>
              <a:off x="960" y="1344"/>
              <a:ext cx="628" cy="796"/>
              <a:chOff x="960" y="1344"/>
              <a:chExt cx="628" cy="796"/>
            </a:xfrm>
          </p:grpSpPr>
          <p:grpSp>
            <p:nvGrpSpPr>
              <p:cNvPr id="13317" name="Group 5"/>
              <p:cNvGrpSpPr>
                <a:grpSpLocks/>
              </p:cNvGrpSpPr>
              <p:nvPr/>
            </p:nvGrpSpPr>
            <p:grpSpPr bwMode="auto">
              <a:xfrm>
                <a:off x="1372" y="1858"/>
                <a:ext cx="216" cy="282"/>
                <a:chOff x="3090" y="3040"/>
                <a:chExt cx="332" cy="366"/>
              </a:xfrm>
            </p:grpSpPr>
            <p:sp>
              <p:nvSpPr>
                <p:cNvPr id="13318" name="Freeform 6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19" name="Freeform 7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20" name="Group 8"/>
              <p:cNvGrpSpPr>
                <a:grpSpLocks/>
              </p:cNvGrpSpPr>
              <p:nvPr/>
            </p:nvGrpSpPr>
            <p:grpSpPr bwMode="auto">
              <a:xfrm>
                <a:off x="960" y="1754"/>
                <a:ext cx="628" cy="256"/>
                <a:chOff x="2456" y="2905"/>
                <a:chExt cx="966" cy="333"/>
              </a:xfrm>
            </p:grpSpPr>
            <p:sp>
              <p:nvSpPr>
                <p:cNvPr id="13321" name="Freeform 9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2" name="Freeform 10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82" name="Group 170"/>
              <p:cNvGrpSpPr>
                <a:grpSpLocks/>
              </p:cNvGrpSpPr>
              <p:nvPr/>
            </p:nvGrpSpPr>
            <p:grpSpPr bwMode="auto">
              <a:xfrm>
                <a:off x="960" y="1344"/>
                <a:ext cx="603" cy="796"/>
                <a:chOff x="1104" y="1200"/>
                <a:chExt cx="603" cy="796"/>
              </a:xfrm>
            </p:grpSpPr>
            <p:grpSp>
              <p:nvGrpSpPr>
                <p:cNvPr id="13323" name="Group 11"/>
                <p:cNvGrpSpPr>
                  <a:grpSpLocks/>
                </p:cNvGrpSpPr>
                <p:nvPr/>
              </p:nvGrpSpPr>
              <p:grpSpPr bwMode="auto">
                <a:xfrm>
                  <a:off x="1104" y="1738"/>
                  <a:ext cx="412" cy="258"/>
                  <a:chOff x="2456" y="3072"/>
                  <a:chExt cx="634" cy="334"/>
                </a:xfrm>
              </p:grpSpPr>
              <p:sp>
                <p:nvSpPr>
                  <p:cNvPr id="13324" name="Freeform 12"/>
                  <p:cNvSpPr>
                    <a:spLocks/>
                  </p:cNvSpPr>
                  <p:nvPr/>
                </p:nvSpPr>
                <p:spPr bwMode="auto">
                  <a:xfrm>
                    <a:off x="2456" y="3072"/>
                    <a:ext cx="634" cy="334"/>
                  </a:xfrm>
                  <a:custGeom>
                    <a:avLst/>
                    <a:gdLst>
                      <a:gd name="T0" fmla="*/ 0 w 634"/>
                      <a:gd name="T1" fmla="*/ 0 h 334"/>
                      <a:gd name="T2" fmla="*/ 1 w 634"/>
                      <a:gd name="T3" fmla="*/ 163 h 334"/>
                      <a:gd name="T4" fmla="*/ 634 w 634"/>
                      <a:gd name="T5" fmla="*/ 334 h 334"/>
                      <a:gd name="T6" fmla="*/ 634 w 634"/>
                      <a:gd name="T7" fmla="*/ 167 h 334"/>
                      <a:gd name="T8" fmla="*/ 0 w 634"/>
                      <a:gd name="T9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4" h="334">
                        <a:moveTo>
                          <a:pt x="0" y="0"/>
                        </a:moveTo>
                        <a:lnTo>
                          <a:pt x="1" y="163"/>
                        </a:lnTo>
                        <a:lnTo>
                          <a:pt x="634" y="334"/>
                        </a:lnTo>
                        <a:lnTo>
                          <a:pt x="634" y="1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25" name="Freeform 13"/>
                  <p:cNvSpPr>
                    <a:spLocks/>
                  </p:cNvSpPr>
                  <p:nvPr/>
                </p:nvSpPr>
                <p:spPr bwMode="auto">
                  <a:xfrm>
                    <a:off x="2456" y="3072"/>
                    <a:ext cx="634" cy="334"/>
                  </a:xfrm>
                  <a:custGeom>
                    <a:avLst/>
                    <a:gdLst>
                      <a:gd name="T0" fmla="*/ 0 w 634"/>
                      <a:gd name="T1" fmla="*/ 0 h 334"/>
                      <a:gd name="T2" fmla="*/ 1 w 634"/>
                      <a:gd name="T3" fmla="*/ 163 h 334"/>
                      <a:gd name="T4" fmla="*/ 634 w 634"/>
                      <a:gd name="T5" fmla="*/ 334 h 334"/>
                      <a:gd name="T6" fmla="*/ 634 w 634"/>
                      <a:gd name="T7" fmla="*/ 167 h 334"/>
                      <a:gd name="T8" fmla="*/ 0 w 634"/>
                      <a:gd name="T9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4" h="334">
                        <a:moveTo>
                          <a:pt x="0" y="0"/>
                        </a:moveTo>
                        <a:lnTo>
                          <a:pt x="1" y="163"/>
                        </a:lnTo>
                        <a:lnTo>
                          <a:pt x="634" y="334"/>
                        </a:lnTo>
                        <a:lnTo>
                          <a:pt x="634" y="16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326" name="Freeform 14"/>
                <p:cNvSpPr>
                  <a:spLocks/>
                </p:cNvSpPr>
                <p:nvPr/>
              </p:nvSpPr>
              <p:spPr bwMode="auto">
                <a:xfrm>
                  <a:off x="1130" y="1783"/>
                  <a:ext cx="83" cy="60"/>
                </a:xfrm>
                <a:custGeom>
                  <a:avLst/>
                  <a:gdLst>
                    <a:gd name="T0" fmla="*/ 127 w 127"/>
                    <a:gd name="T1" fmla="*/ 77 h 77"/>
                    <a:gd name="T2" fmla="*/ 0 w 127"/>
                    <a:gd name="T3" fmla="*/ 44 h 77"/>
                    <a:gd name="T4" fmla="*/ 0 w 127"/>
                    <a:gd name="T5" fmla="*/ 0 h 77"/>
                    <a:gd name="T6" fmla="*/ 127 w 127"/>
                    <a:gd name="T7" fmla="*/ 36 h 77"/>
                    <a:gd name="T8" fmla="*/ 127 w 127"/>
                    <a:gd name="T9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77">
                      <a:moveTo>
                        <a:pt x="127" y="77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27" y="36"/>
                      </a:lnTo>
                      <a:lnTo>
                        <a:pt x="127" y="77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327" name="Group 15"/>
                <p:cNvGrpSpPr>
                  <a:grpSpLocks/>
                </p:cNvGrpSpPr>
                <p:nvPr/>
              </p:nvGrpSpPr>
              <p:grpSpPr bwMode="auto">
                <a:xfrm>
                  <a:off x="1319" y="1833"/>
                  <a:ext cx="161" cy="131"/>
                  <a:chOff x="2787" y="3195"/>
                  <a:chExt cx="248" cy="169"/>
                </a:xfrm>
              </p:grpSpPr>
              <p:sp>
                <p:nvSpPr>
                  <p:cNvPr id="13328" name="Freeform 16"/>
                  <p:cNvSpPr>
                    <a:spLocks/>
                  </p:cNvSpPr>
                  <p:nvPr/>
                </p:nvSpPr>
                <p:spPr bwMode="auto">
                  <a:xfrm>
                    <a:off x="2787" y="3195"/>
                    <a:ext cx="248" cy="169"/>
                  </a:xfrm>
                  <a:custGeom>
                    <a:avLst/>
                    <a:gdLst>
                      <a:gd name="T0" fmla="*/ 0 w 248"/>
                      <a:gd name="T1" fmla="*/ 0 h 169"/>
                      <a:gd name="T2" fmla="*/ 248 w 248"/>
                      <a:gd name="T3" fmla="*/ 67 h 169"/>
                      <a:gd name="T4" fmla="*/ 248 w 248"/>
                      <a:gd name="T5" fmla="*/ 169 h 169"/>
                      <a:gd name="T6" fmla="*/ 0 w 248"/>
                      <a:gd name="T7" fmla="*/ 105 h 169"/>
                      <a:gd name="T8" fmla="*/ 0 w 248"/>
                      <a:gd name="T9" fmla="*/ 0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69">
                        <a:moveTo>
                          <a:pt x="0" y="0"/>
                        </a:moveTo>
                        <a:lnTo>
                          <a:pt x="248" y="67"/>
                        </a:lnTo>
                        <a:lnTo>
                          <a:pt x="248" y="169"/>
                        </a:lnTo>
                        <a:lnTo>
                          <a:pt x="0" y="1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29" name="Freeform 17"/>
                  <p:cNvSpPr>
                    <a:spLocks/>
                  </p:cNvSpPr>
                  <p:nvPr/>
                </p:nvSpPr>
                <p:spPr bwMode="auto">
                  <a:xfrm>
                    <a:off x="2787" y="3195"/>
                    <a:ext cx="248" cy="169"/>
                  </a:xfrm>
                  <a:custGeom>
                    <a:avLst/>
                    <a:gdLst>
                      <a:gd name="T0" fmla="*/ 0 w 248"/>
                      <a:gd name="T1" fmla="*/ 0 h 169"/>
                      <a:gd name="T2" fmla="*/ 248 w 248"/>
                      <a:gd name="T3" fmla="*/ 67 h 169"/>
                      <a:gd name="T4" fmla="*/ 248 w 248"/>
                      <a:gd name="T5" fmla="*/ 169 h 169"/>
                      <a:gd name="T6" fmla="*/ 0 w 248"/>
                      <a:gd name="T7" fmla="*/ 105 h 169"/>
                      <a:gd name="T8" fmla="*/ 0 w 248"/>
                      <a:gd name="T9" fmla="*/ 0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69">
                        <a:moveTo>
                          <a:pt x="0" y="0"/>
                        </a:moveTo>
                        <a:lnTo>
                          <a:pt x="248" y="67"/>
                        </a:lnTo>
                        <a:lnTo>
                          <a:pt x="248" y="169"/>
                        </a:lnTo>
                        <a:lnTo>
                          <a:pt x="0" y="10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A9A9A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auto">
                <a:xfrm>
                  <a:off x="1324" y="1879"/>
                  <a:ext cx="151" cy="43"/>
                </a:xfrm>
                <a:prstGeom prst="line">
                  <a:avLst/>
                </a:prstGeom>
                <a:noFill/>
                <a:ln w="12700">
                  <a:solidFill>
                    <a:srgbClr val="A9A9A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7" y="1902"/>
                  <a:ext cx="56" cy="29"/>
                </a:xfrm>
                <a:custGeom>
                  <a:avLst/>
                  <a:gdLst>
                    <a:gd name="T0" fmla="*/ 0 w 87"/>
                    <a:gd name="T1" fmla="*/ 0 h 38"/>
                    <a:gd name="T2" fmla="*/ 0 w 87"/>
                    <a:gd name="T3" fmla="*/ 13 h 38"/>
                    <a:gd name="T4" fmla="*/ 87 w 87"/>
                    <a:gd name="T5" fmla="*/ 38 h 38"/>
                    <a:gd name="T6" fmla="*/ 87 w 87"/>
                    <a:gd name="T7" fmla="*/ 23 h 38"/>
                    <a:gd name="T8" fmla="*/ 0 w 87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8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87" y="38"/>
                      </a:lnTo>
                      <a:lnTo>
                        <a:pt x="87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367" y="1863"/>
                  <a:ext cx="56" cy="28"/>
                </a:xfrm>
                <a:custGeom>
                  <a:avLst/>
                  <a:gdLst>
                    <a:gd name="T0" fmla="*/ 0 w 87"/>
                    <a:gd name="T1" fmla="*/ 0 h 36"/>
                    <a:gd name="T2" fmla="*/ 0 w 87"/>
                    <a:gd name="T3" fmla="*/ 13 h 36"/>
                    <a:gd name="T4" fmla="*/ 87 w 87"/>
                    <a:gd name="T5" fmla="*/ 36 h 36"/>
                    <a:gd name="T6" fmla="*/ 87 w 87"/>
                    <a:gd name="T7" fmla="*/ 23 h 36"/>
                    <a:gd name="T8" fmla="*/ 0 w 87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6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87" y="36"/>
                      </a:lnTo>
                      <a:lnTo>
                        <a:pt x="87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333" name="Group 21"/>
                <p:cNvGrpSpPr>
                  <a:grpSpLocks/>
                </p:cNvGrpSpPr>
                <p:nvPr/>
              </p:nvGrpSpPr>
              <p:grpSpPr bwMode="auto">
                <a:xfrm>
                  <a:off x="1328" y="1200"/>
                  <a:ext cx="379" cy="440"/>
                  <a:chOff x="2801" y="2374"/>
                  <a:chExt cx="582" cy="570"/>
                </a:xfrm>
              </p:grpSpPr>
              <p:sp>
                <p:nvSpPr>
                  <p:cNvPr id="13334" name="Freeform 22"/>
                  <p:cNvSpPr>
                    <a:spLocks/>
                  </p:cNvSpPr>
                  <p:nvPr/>
                </p:nvSpPr>
                <p:spPr bwMode="auto">
                  <a:xfrm>
                    <a:off x="2801" y="2374"/>
                    <a:ext cx="582" cy="570"/>
                  </a:xfrm>
                  <a:custGeom>
                    <a:avLst/>
                    <a:gdLst>
                      <a:gd name="T0" fmla="*/ 480 w 582"/>
                      <a:gd name="T1" fmla="*/ 570 h 570"/>
                      <a:gd name="T2" fmla="*/ 582 w 582"/>
                      <a:gd name="T3" fmla="*/ 444 h 570"/>
                      <a:gd name="T4" fmla="*/ 582 w 582"/>
                      <a:gd name="T5" fmla="*/ 98 h 570"/>
                      <a:gd name="T6" fmla="*/ 153 w 582"/>
                      <a:gd name="T7" fmla="*/ 0 h 570"/>
                      <a:gd name="T8" fmla="*/ 0 w 582"/>
                      <a:gd name="T9" fmla="*/ 43 h 570"/>
                      <a:gd name="T10" fmla="*/ 480 w 582"/>
                      <a:gd name="T11" fmla="*/ 570 h 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2" h="570">
                        <a:moveTo>
                          <a:pt x="480" y="570"/>
                        </a:moveTo>
                        <a:lnTo>
                          <a:pt x="582" y="444"/>
                        </a:lnTo>
                        <a:lnTo>
                          <a:pt x="582" y="98"/>
                        </a:lnTo>
                        <a:lnTo>
                          <a:pt x="153" y="0"/>
                        </a:lnTo>
                        <a:lnTo>
                          <a:pt x="0" y="43"/>
                        </a:lnTo>
                        <a:lnTo>
                          <a:pt x="480" y="570"/>
                        </a:lnTo>
                        <a:close/>
                      </a:path>
                    </a:pathLst>
                  </a:custGeom>
                  <a:solidFill>
                    <a:srgbClr val="DADA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35" name="Freeform 23"/>
                  <p:cNvSpPr>
                    <a:spLocks/>
                  </p:cNvSpPr>
                  <p:nvPr/>
                </p:nvSpPr>
                <p:spPr bwMode="auto">
                  <a:xfrm>
                    <a:off x="2801" y="2374"/>
                    <a:ext cx="582" cy="570"/>
                  </a:xfrm>
                  <a:custGeom>
                    <a:avLst/>
                    <a:gdLst>
                      <a:gd name="T0" fmla="*/ 480 w 582"/>
                      <a:gd name="T1" fmla="*/ 570 h 570"/>
                      <a:gd name="T2" fmla="*/ 582 w 582"/>
                      <a:gd name="T3" fmla="*/ 444 h 570"/>
                      <a:gd name="T4" fmla="*/ 582 w 582"/>
                      <a:gd name="T5" fmla="*/ 98 h 570"/>
                      <a:gd name="T6" fmla="*/ 153 w 582"/>
                      <a:gd name="T7" fmla="*/ 0 h 570"/>
                      <a:gd name="T8" fmla="*/ 0 w 582"/>
                      <a:gd name="T9" fmla="*/ 43 h 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2" h="570">
                        <a:moveTo>
                          <a:pt x="480" y="570"/>
                        </a:moveTo>
                        <a:lnTo>
                          <a:pt x="582" y="444"/>
                        </a:lnTo>
                        <a:lnTo>
                          <a:pt x="582" y="98"/>
                        </a:lnTo>
                        <a:lnTo>
                          <a:pt x="153" y="0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36" name="Group 24"/>
                <p:cNvGrpSpPr>
                  <a:grpSpLocks/>
                </p:cNvGrpSpPr>
                <p:nvPr/>
              </p:nvGrpSpPr>
              <p:grpSpPr bwMode="auto">
                <a:xfrm>
                  <a:off x="1515" y="1315"/>
                  <a:ext cx="123" cy="483"/>
                  <a:chOff x="3088" y="2523"/>
                  <a:chExt cx="190" cy="626"/>
                </a:xfrm>
              </p:grpSpPr>
              <p:sp>
                <p:nvSpPr>
                  <p:cNvPr id="13337" name="Freeform 25"/>
                  <p:cNvSpPr>
                    <a:spLocks/>
                  </p:cNvSpPr>
                  <p:nvPr/>
                </p:nvSpPr>
                <p:spPr bwMode="auto">
                  <a:xfrm>
                    <a:off x="3088" y="2523"/>
                    <a:ext cx="190" cy="626"/>
                  </a:xfrm>
                  <a:custGeom>
                    <a:avLst/>
                    <a:gdLst>
                      <a:gd name="T0" fmla="*/ 0 w 190"/>
                      <a:gd name="T1" fmla="*/ 626 h 626"/>
                      <a:gd name="T2" fmla="*/ 0 w 190"/>
                      <a:gd name="T3" fmla="*/ 102 h 626"/>
                      <a:gd name="T4" fmla="*/ 190 w 190"/>
                      <a:gd name="T5" fmla="*/ 0 h 626"/>
                      <a:gd name="T6" fmla="*/ 190 w 190"/>
                      <a:gd name="T7" fmla="*/ 505 h 626"/>
                      <a:gd name="T8" fmla="*/ 0 w 190"/>
                      <a:gd name="T9" fmla="*/ 626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0" h="626">
                        <a:moveTo>
                          <a:pt x="0" y="626"/>
                        </a:moveTo>
                        <a:lnTo>
                          <a:pt x="0" y="102"/>
                        </a:lnTo>
                        <a:lnTo>
                          <a:pt x="190" y="0"/>
                        </a:lnTo>
                        <a:lnTo>
                          <a:pt x="190" y="505"/>
                        </a:lnTo>
                        <a:lnTo>
                          <a:pt x="0" y="626"/>
                        </a:lnTo>
                        <a:close/>
                      </a:path>
                    </a:pathLst>
                  </a:custGeom>
                  <a:solidFill>
                    <a:srgbClr val="DADA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38" name="Freeform 26"/>
                  <p:cNvSpPr>
                    <a:spLocks/>
                  </p:cNvSpPr>
                  <p:nvPr/>
                </p:nvSpPr>
                <p:spPr bwMode="auto">
                  <a:xfrm>
                    <a:off x="3088" y="2523"/>
                    <a:ext cx="190" cy="626"/>
                  </a:xfrm>
                  <a:custGeom>
                    <a:avLst/>
                    <a:gdLst>
                      <a:gd name="T0" fmla="*/ 0 w 190"/>
                      <a:gd name="T1" fmla="*/ 626 h 626"/>
                      <a:gd name="T2" fmla="*/ 0 w 190"/>
                      <a:gd name="T3" fmla="*/ 102 h 626"/>
                      <a:gd name="T4" fmla="*/ 190 w 190"/>
                      <a:gd name="T5" fmla="*/ 0 h 626"/>
                      <a:gd name="T6" fmla="*/ 190 w 190"/>
                      <a:gd name="T7" fmla="*/ 505 h 626"/>
                      <a:gd name="T8" fmla="*/ 0 w 190"/>
                      <a:gd name="T9" fmla="*/ 626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0" h="626">
                        <a:moveTo>
                          <a:pt x="0" y="626"/>
                        </a:moveTo>
                        <a:lnTo>
                          <a:pt x="0" y="102"/>
                        </a:lnTo>
                        <a:lnTo>
                          <a:pt x="190" y="0"/>
                        </a:lnTo>
                        <a:lnTo>
                          <a:pt x="190" y="505"/>
                        </a:lnTo>
                        <a:lnTo>
                          <a:pt x="0" y="62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39" name="Group 27"/>
                <p:cNvGrpSpPr>
                  <a:grpSpLocks/>
                </p:cNvGrpSpPr>
                <p:nvPr/>
              </p:nvGrpSpPr>
              <p:grpSpPr bwMode="auto">
                <a:xfrm>
                  <a:off x="1127" y="1216"/>
                  <a:ext cx="511" cy="178"/>
                  <a:chOff x="2492" y="2395"/>
                  <a:chExt cx="786" cy="231"/>
                </a:xfrm>
              </p:grpSpPr>
              <p:sp>
                <p:nvSpPr>
                  <p:cNvPr id="13340" name="Freeform 28"/>
                  <p:cNvSpPr>
                    <a:spLocks/>
                  </p:cNvSpPr>
                  <p:nvPr/>
                </p:nvSpPr>
                <p:spPr bwMode="auto">
                  <a:xfrm>
                    <a:off x="2492" y="2395"/>
                    <a:ext cx="786" cy="231"/>
                  </a:xfrm>
                  <a:custGeom>
                    <a:avLst/>
                    <a:gdLst>
                      <a:gd name="T0" fmla="*/ 595 w 786"/>
                      <a:gd name="T1" fmla="*/ 231 h 231"/>
                      <a:gd name="T2" fmla="*/ 0 w 786"/>
                      <a:gd name="T3" fmla="*/ 89 h 231"/>
                      <a:gd name="T4" fmla="*/ 220 w 786"/>
                      <a:gd name="T5" fmla="*/ 0 h 231"/>
                      <a:gd name="T6" fmla="*/ 786 w 786"/>
                      <a:gd name="T7" fmla="*/ 129 h 231"/>
                      <a:gd name="T8" fmla="*/ 595 w 786"/>
                      <a:gd name="T9" fmla="*/ 231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6" h="231">
                        <a:moveTo>
                          <a:pt x="595" y="231"/>
                        </a:moveTo>
                        <a:lnTo>
                          <a:pt x="0" y="89"/>
                        </a:lnTo>
                        <a:lnTo>
                          <a:pt x="220" y="0"/>
                        </a:lnTo>
                        <a:lnTo>
                          <a:pt x="786" y="129"/>
                        </a:lnTo>
                        <a:lnTo>
                          <a:pt x="595" y="2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41" name="Freeform 29"/>
                  <p:cNvSpPr>
                    <a:spLocks/>
                  </p:cNvSpPr>
                  <p:nvPr/>
                </p:nvSpPr>
                <p:spPr bwMode="auto">
                  <a:xfrm>
                    <a:off x="2492" y="2395"/>
                    <a:ext cx="786" cy="231"/>
                  </a:xfrm>
                  <a:custGeom>
                    <a:avLst/>
                    <a:gdLst>
                      <a:gd name="T0" fmla="*/ 595 w 786"/>
                      <a:gd name="T1" fmla="*/ 231 h 231"/>
                      <a:gd name="T2" fmla="*/ 0 w 786"/>
                      <a:gd name="T3" fmla="*/ 89 h 231"/>
                      <a:gd name="T4" fmla="*/ 220 w 786"/>
                      <a:gd name="T5" fmla="*/ 0 h 231"/>
                      <a:gd name="T6" fmla="*/ 786 w 786"/>
                      <a:gd name="T7" fmla="*/ 129 h 231"/>
                      <a:gd name="T8" fmla="*/ 595 w 786"/>
                      <a:gd name="T9" fmla="*/ 231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6" h="231">
                        <a:moveTo>
                          <a:pt x="595" y="231"/>
                        </a:moveTo>
                        <a:lnTo>
                          <a:pt x="0" y="89"/>
                        </a:lnTo>
                        <a:lnTo>
                          <a:pt x="220" y="0"/>
                        </a:lnTo>
                        <a:lnTo>
                          <a:pt x="786" y="129"/>
                        </a:lnTo>
                        <a:lnTo>
                          <a:pt x="595" y="231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42" name="Group 30"/>
                <p:cNvGrpSpPr>
                  <a:grpSpLocks/>
                </p:cNvGrpSpPr>
                <p:nvPr/>
              </p:nvGrpSpPr>
              <p:grpSpPr bwMode="auto">
                <a:xfrm>
                  <a:off x="1204" y="1703"/>
                  <a:ext cx="270" cy="98"/>
                  <a:chOff x="2610" y="3026"/>
                  <a:chExt cx="415" cy="127"/>
                </a:xfrm>
              </p:grpSpPr>
              <p:sp>
                <p:nvSpPr>
                  <p:cNvPr id="13343" name="Freeform 31"/>
                  <p:cNvSpPr>
                    <a:spLocks/>
                  </p:cNvSpPr>
                  <p:nvPr/>
                </p:nvSpPr>
                <p:spPr bwMode="auto">
                  <a:xfrm>
                    <a:off x="2610" y="3026"/>
                    <a:ext cx="415" cy="127"/>
                  </a:xfrm>
                  <a:custGeom>
                    <a:avLst/>
                    <a:gdLst>
                      <a:gd name="T0" fmla="*/ 0 w 415"/>
                      <a:gd name="T1" fmla="*/ 0 h 127"/>
                      <a:gd name="T2" fmla="*/ 0 w 415"/>
                      <a:gd name="T3" fmla="*/ 24 h 127"/>
                      <a:gd name="T4" fmla="*/ 382 w 415"/>
                      <a:gd name="T5" fmla="*/ 127 h 127"/>
                      <a:gd name="T6" fmla="*/ 415 w 415"/>
                      <a:gd name="T7" fmla="*/ 111 h 127"/>
                      <a:gd name="T8" fmla="*/ 0 w 415"/>
                      <a:gd name="T9" fmla="*/ 0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5" h="127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382" y="127"/>
                        </a:lnTo>
                        <a:lnTo>
                          <a:pt x="415" y="1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44" name="Freeform 32"/>
                  <p:cNvSpPr>
                    <a:spLocks/>
                  </p:cNvSpPr>
                  <p:nvPr/>
                </p:nvSpPr>
                <p:spPr bwMode="auto">
                  <a:xfrm>
                    <a:off x="2610" y="3026"/>
                    <a:ext cx="415" cy="127"/>
                  </a:xfrm>
                  <a:custGeom>
                    <a:avLst/>
                    <a:gdLst>
                      <a:gd name="T0" fmla="*/ 0 w 415"/>
                      <a:gd name="T1" fmla="*/ 0 h 127"/>
                      <a:gd name="T2" fmla="*/ 0 w 415"/>
                      <a:gd name="T3" fmla="*/ 24 h 127"/>
                      <a:gd name="T4" fmla="*/ 382 w 415"/>
                      <a:gd name="T5" fmla="*/ 127 h 127"/>
                      <a:gd name="T6" fmla="*/ 415 w 415"/>
                      <a:gd name="T7" fmla="*/ 111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15" h="127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382" y="127"/>
                        </a:lnTo>
                        <a:lnTo>
                          <a:pt x="415" y="111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45" name="Group 33"/>
                <p:cNvGrpSpPr>
                  <a:grpSpLocks/>
                </p:cNvGrpSpPr>
                <p:nvPr/>
              </p:nvGrpSpPr>
              <p:grpSpPr bwMode="auto">
                <a:xfrm>
                  <a:off x="1127" y="1284"/>
                  <a:ext cx="388" cy="515"/>
                  <a:chOff x="2492" y="2483"/>
                  <a:chExt cx="596" cy="667"/>
                </a:xfrm>
              </p:grpSpPr>
              <p:sp>
                <p:nvSpPr>
                  <p:cNvPr id="13346" name="Freeform 34"/>
                  <p:cNvSpPr>
                    <a:spLocks/>
                  </p:cNvSpPr>
                  <p:nvPr/>
                </p:nvSpPr>
                <p:spPr bwMode="auto">
                  <a:xfrm>
                    <a:off x="2492" y="2483"/>
                    <a:ext cx="596" cy="667"/>
                  </a:xfrm>
                  <a:custGeom>
                    <a:avLst/>
                    <a:gdLst>
                      <a:gd name="T0" fmla="*/ 596 w 596"/>
                      <a:gd name="T1" fmla="*/ 667 h 667"/>
                      <a:gd name="T2" fmla="*/ 596 w 596"/>
                      <a:gd name="T3" fmla="*/ 142 h 667"/>
                      <a:gd name="T4" fmla="*/ 0 w 596"/>
                      <a:gd name="T5" fmla="*/ 0 h 667"/>
                      <a:gd name="T6" fmla="*/ 0 w 596"/>
                      <a:gd name="T7" fmla="*/ 512 h 667"/>
                      <a:gd name="T8" fmla="*/ 596 w 596"/>
                      <a:gd name="T9" fmla="*/ 667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6" h="667">
                        <a:moveTo>
                          <a:pt x="596" y="667"/>
                        </a:moveTo>
                        <a:lnTo>
                          <a:pt x="596" y="142"/>
                        </a:lnTo>
                        <a:lnTo>
                          <a:pt x="0" y="0"/>
                        </a:lnTo>
                        <a:lnTo>
                          <a:pt x="0" y="512"/>
                        </a:lnTo>
                        <a:lnTo>
                          <a:pt x="596" y="6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47" name="Freeform 35"/>
                  <p:cNvSpPr>
                    <a:spLocks/>
                  </p:cNvSpPr>
                  <p:nvPr/>
                </p:nvSpPr>
                <p:spPr bwMode="auto">
                  <a:xfrm>
                    <a:off x="2492" y="2483"/>
                    <a:ext cx="596" cy="667"/>
                  </a:xfrm>
                  <a:custGeom>
                    <a:avLst/>
                    <a:gdLst>
                      <a:gd name="T0" fmla="*/ 596 w 596"/>
                      <a:gd name="T1" fmla="*/ 667 h 667"/>
                      <a:gd name="T2" fmla="*/ 596 w 596"/>
                      <a:gd name="T3" fmla="*/ 142 h 667"/>
                      <a:gd name="T4" fmla="*/ 0 w 596"/>
                      <a:gd name="T5" fmla="*/ 0 h 667"/>
                      <a:gd name="T6" fmla="*/ 0 w 596"/>
                      <a:gd name="T7" fmla="*/ 512 h 667"/>
                      <a:gd name="T8" fmla="*/ 596 w 596"/>
                      <a:gd name="T9" fmla="*/ 667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6" h="667">
                        <a:moveTo>
                          <a:pt x="596" y="667"/>
                        </a:moveTo>
                        <a:lnTo>
                          <a:pt x="596" y="142"/>
                        </a:lnTo>
                        <a:lnTo>
                          <a:pt x="0" y="0"/>
                        </a:lnTo>
                        <a:lnTo>
                          <a:pt x="0" y="512"/>
                        </a:lnTo>
                        <a:lnTo>
                          <a:pt x="596" y="6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48" name="Group 36"/>
                <p:cNvGrpSpPr>
                  <a:grpSpLocks/>
                </p:cNvGrpSpPr>
                <p:nvPr/>
              </p:nvGrpSpPr>
              <p:grpSpPr bwMode="auto">
                <a:xfrm>
                  <a:off x="1176" y="1343"/>
                  <a:ext cx="283" cy="375"/>
                  <a:chOff x="2567" y="2559"/>
                  <a:chExt cx="435" cy="486"/>
                </a:xfrm>
              </p:grpSpPr>
              <p:sp>
                <p:nvSpPr>
                  <p:cNvPr id="13349" name="Freeform 37"/>
                  <p:cNvSpPr>
                    <a:spLocks/>
                  </p:cNvSpPr>
                  <p:nvPr/>
                </p:nvSpPr>
                <p:spPr bwMode="auto">
                  <a:xfrm>
                    <a:off x="2567" y="2559"/>
                    <a:ext cx="435" cy="486"/>
                  </a:xfrm>
                  <a:custGeom>
                    <a:avLst/>
                    <a:gdLst>
                      <a:gd name="T0" fmla="*/ 435 w 435"/>
                      <a:gd name="T1" fmla="*/ 486 h 486"/>
                      <a:gd name="T2" fmla="*/ 435 w 435"/>
                      <a:gd name="T3" fmla="*/ 104 h 486"/>
                      <a:gd name="T4" fmla="*/ 0 w 435"/>
                      <a:gd name="T5" fmla="*/ 0 h 486"/>
                      <a:gd name="T6" fmla="*/ 0 w 435"/>
                      <a:gd name="T7" fmla="*/ 376 h 486"/>
                      <a:gd name="T8" fmla="*/ 435 w 435"/>
                      <a:gd name="T9" fmla="*/ 486 h 4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5" h="486">
                        <a:moveTo>
                          <a:pt x="435" y="486"/>
                        </a:moveTo>
                        <a:lnTo>
                          <a:pt x="435" y="104"/>
                        </a:lnTo>
                        <a:lnTo>
                          <a:pt x="0" y="0"/>
                        </a:lnTo>
                        <a:lnTo>
                          <a:pt x="0" y="376"/>
                        </a:lnTo>
                        <a:lnTo>
                          <a:pt x="435" y="486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50" name="Freeform 38"/>
                  <p:cNvSpPr>
                    <a:spLocks/>
                  </p:cNvSpPr>
                  <p:nvPr/>
                </p:nvSpPr>
                <p:spPr bwMode="auto">
                  <a:xfrm>
                    <a:off x="2567" y="2559"/>
                    <a:ext cx="435" cy="486"/>
                  </a:xfrm>
                  <a:custGeom>
                    <a:avLst/>
                    <a:gdLst>
                      <a:gd name="T0" fmla="*/ 435 w 435"/>
                      <a:gd name="T1" fmla="*/ 486 h 486"/>
                      <a:gd name="T2" fmla="*/ 435 w 435"/>
                      <a:gd name="T3" fmla="*/ 104 h 486"/>
                      <a:gd name="T4" fmla="*/ 0 w 435"/>
                      <a:gd name="T5" fmla="*/ 0 h 486"/>
                      <a:gd name="T6" fmla="*/ 0 w 435"/>
                      <a:gd name="T7" fmla="*/ 376 h 486"/>
                      <a:gd name="T8" fmla="*/ 435 w 435"/>
                      <a:gd name="T9" fmla="*/ 486 h 4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5" h="486">
                        <a:moveTo>
                          <a:pt x="435" y="486"/>
                        </a:moveTo>
                        <a:lnTo>
                          <a:pt x="435" y="104"/>
                        </a:lnTo>
                        <a:lnTo>
                          <a:pt x="0" y="0"/>
                        </a:lnTo>
                        <a:lnTo>
                          <a:pt x="0" y="376"/>
                        </a:lnTo>
                        <a:lnTo>
                          <a:pt x="435" y="48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351" name="Group 39"/>
                <p:cNvGrpSpPr>
                  <a:grpSpLocks/>
                </p:cNvGrpSpPr>
                <p:nvPr/>
              </p:nvGrpSpPr>
              <p:grpSpPr bwMode="auto">
                <a:xfrm>
                  <a:off x="1200" y="1344"/>
                  <a:ext cx="249" cy="318"/>
                  <a:chOff x="1395" y="2592"/>
                  <a:chExt cx="383" cy="412"/>
                </a:xfrm>
              </p:grpSpPr>
              <p:sp>
                <p:nvSpPr>
                  <p:cNvPr id="13352" name="Freeform 40"/>
                  <p:cNvSpPr>
                    <a:spLocks/>
                  </p:cNvSpPr>
                  <p:nvPr/>
                </p:nvSpPr>
                <p:spPr bwMode="auto">
                  <a:xfrm>
                    <a:off x="1395" y="2592"/>
                    <a:ext cx="383" cy="412"/>
                  </a:xfrm>
                  <a:custGeom>
                    <a:avLst/>
                    <a:gdLst>
                      <a:gd name="T0" fmla="*/ 383 w 383"/>
                      <a:gd name="T1" fmla="*/ 412 h 412"/>
                      <a:gd name="T2" fmla="*/ 383 w 383"/>
                      <a:gd name="T3" fmla="*/ 88 h 412"/>
                      <a:gd name="T4" fmla="*/ 0 w 383"/>
                      <a:gd name="T5" fmla="*/ 0 h 412"/>
                      <a:gd name="T6" fmla="*/ 0 w 383"/>
                      <a:gd name="T7" fmla="*/ 319 h 412"/>
                      <a:gd name="T8" fmla="*/ 383 w 383"/>
                      <a:gd name="T9" fmla="*/ 412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3" h="412">
                        <a:moveTo>
                          <a:pt x="383" y="412"/>
                        </a:moveTo>
                        <a:lnTo>
                          <a:pt x="383" y="88"/>
                        </a:lnTo>
                        <a:lnTo>
                          <a:pt x="0" y="0"/>
                        </a:lnTo>
                        <a:lnTo>
                          <a:pt x="0" y="319"/>
                        </a:lnTo>
                        <a:lnTo>
                          <a:pt x="383" y="41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53" name="Freeform 41"/>
                  <p:cNvSpPr>
                    <a:spLocks/>
                  </p:cNvSpPr>
                  <p:nvPr/>
                </p:nvSpPr>
                <p:spPr bwMode="auto">
                  <a:xfrm>
                    <a:off x="1395" y="2592"/>
                    <a:ext cx="383" cy="412"/>
                  </a:xfrm>
                  <a:custGeom>
                    <a:avLst/>
                    <a:gdLst>
                      <a:gd name="T0" fmla="*/ 383 w 383"/>
                      <a:gd name="T1" fmla="*/ 412 h 412"/>
                      <a:gd name="T2" fmla="*/ 383 w 383"/>
                      <a:gd name="T3" fmla="*/ 88 h 412"/>
                      <a:gd name="T4" fmla="*/ 0 w 383"/>
                      <a:gd name="T5" fmla="*/ 0 h 412"/>
                      <a:gd name="T6" fmla="*/ 0 w 383"/>
                      <a:gd name="T7" fmla="*/ 319 h 412"/>
                      <a:gd name="T8" fmla="*/ 383 w 383"/>
                      <a:gd name="T9" fmla="*/ 412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3" h="412">
                        <a:moveTo>
                          <a:pt x="383" y="412"/>
                        </a:moveTo>
                        <a:lnTo>
                          <a:pt x="383" y="88"/>
                        </a:lnTo>
                        <a:lnTo>
                          <a:pt x="0" y="0"/>
                        </a:lnTo>
                        <a:lnTo>
                          <a:pt x="0" y="319"/>
                        </a:lnTo>
                        <a:lnTo>
                          <a:pt x="383" y="412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rgbClr val="91919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354" name="Rectangle 42"/>
                <p:cNvSpPr>
                  <a:spLocks noChangeArrowheads="1"/>
                </p:cNvSpPr>
                <p:nvPr/>
              </p:nvSpPr>
              <p:spPr bwMode="auto">
                <a:xfrm>
                  <a:off x="1234" y="1414"/>
                  <a:ext cx="23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483" name="Group 171"/>
            <p:cNvGrpSpPr>
              <a:grpSpLocks/>
            </p:cNvGrpSpPr>
            <p:nvPr/>
          </p:nvGrpSpPr>
          <p:grpSpPr bwMode="auto">
            <a:xfrm>
              <a:off x="2160" y="2688"/>
              <a:ext cx="628" cy="796"/>
              <a:chOff x="2304" y="2544"/>
              <a:chExt cx="628" cy="796"/>
            </a:xfrm>
          </p:grpSpPr>
          <p:grpSp>
            <p:nvGrpSpPr>
              <p:cNvPr id="13356" name="Group 44"/>
              <p:cNvGrpSpPr>
                <a:grpSpLocks/>
              </p:cNvGrpSpPr>
              <p:nvPr/>
            </p:nvGrpSpPr>
            <p:grpSpPr bwMode="auto">
              <a:xfrm>
                <a:off x="2716" y="3058"/>
                <a:ext cx="216" cy="282"/>
                <a:chOff x="3090" y="3040"/>
                <a:chExt cx="332" cy="366"/>
              </a:xfrm>
            </p:grpSpPr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59" name="Group 47"/>
              <p:cNvGrpSpPr>
                <a:grpSpLocks/>
              </p:cNvGrpSpPr>
              <p:nvPr/>
            </p:nvGrpSpPr>
            <p:grpSpPr bwMode="auto">
              <a:xfrm>
                <a:off x="2304" y="2954"/>
                <a:ext cx="628" cy="256"/>
                <a:chOff x="2456" y="2905"/>
                <a:chExt cx="966" cy="333"/>
              </a:xfrm>
            </p:grpSpPr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62" name="Group 50"/>
              <p:cNvGrpSpPr>
                <a:grpSpLocks/>
              </p:cNvGrpSpPr>
              <p:nvPr/>
            </p:nvGrpSpPr>
            <p:grpSpPr bwMode="auto">
              <a:xfrm>
                <a:off x="2304" y="3082"/>
                <a:ext cx="412" cy="258"/>
                <a:chOff x="2456" y="3072"/>
                <a:chExt cx="634" cy="334"/>
              </a:xfrm>
            </p:grpSpPr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65" name="Freeform 53"/>
              <p:cNvSpPr>
                <a:spLocks/>
              </p:cNvSpPr>
              <p:nvPr/>
            </p:nvSpPr>
            <p:spPr bwMode="auto">
              <a:xfrm>
                <a:off x="2330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66" name="Group 54"/>
              <p:cNvGrpSpPr>
                <a:grpSpLocks/>
              </p:cNvGrpSpPr>
              <p:nvPr/>
            </p:nvGrpSpPr>
            <p:grpSpPr bwMode="auto">
              <a:xfrm>
                <a:off x="2519" y="3177"/>
                <a:ext cx="161" cy="131"/>
                <a:chOff x="2787" y="3195"/>
                <a:chExt cx="248" cy="169"/>
              </a:xfrm>
            </p:grpSpPr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69" name="Line 57"/>
              <p:cNvSpPr>
                <a:spLocks noChangeShapeType="1"/>
              </p:cNvSpPr>
              <p:nvPr/>
            </p:nvSpPr>
            <p:spPr bwMode="auto">
              <a:xfrm>
                <a:off x="2524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auto">
              <a:xfrm>
                <a:off x="2567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auto">
              <a:xfrm>
                <a:off x="2567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72" name="Group 60"/>
              <p:cNvGrpSpPr>
                <a:grpSpLocks/>
              </p:cNvGrpSpPr>
              <p:nvPr/>
            </p:nvGrpSpPr>
            <p:grpSpPr bwMode="auto">
              <a:xfrm>
                <a:off x="2528" y="2544"/>
                <a:ext cx="379" cy="440"/>
                <a:chOff x="2801" y="2374"/>
                <a:chExt cx="582" cy="570"/>
              </a:xfrm>
            </p:grpSpPr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75" name="Group 63"/>
              <p:cNvGrpSpPr>
                <a:grpSpLocks/>
              </p:cNvGrpSpPr>
              <p:nvPr/>
            </p:nvGrpSpPr>
            <p:grpSpPr bwMode="auto">
              <a:xfrm>
                <a:off x="2715" y="2659"/>
                <a:ext cx="123" cy="483"/>
                <a:chOff x="3088" y="2523"/>
                <a:chExt cx="190" cy="626"/>
              </a:xfrm>
            </p:grpSpPr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78" name="Group 66"/>
              <p:cNvGrpSpPr>
                <a:grpSpLocks/>
              </p:cNvGrpSpPr>
              <p:nvPr/>
            </p:nvGrpSpPr>
            <p:grpSpPr bwMode="auto">
              <a:xfrm>
                <a:off x="2327" y="2560"/>
                <a:ext cx="511" cy="178"/>
                <a:chOff x="2492" y="2395"/>
                <a:chExt cx="786" cy="231"/>
              </a:xfrm>
            </p:grpSpPr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81" name="Group 69"/>
              <p:cNvGrpSpPr>
                <a:grpSpLocks/>
              </p:cNvGrpSpPr>
              <p:nvPr/>
            </p:nvGrpSpPr>
            <p:grpSpPr bwMode="auto">
              <a:xfrm>
                <a:off x="2404" y="3047"/>
                <a:ext cx="270" cy="98"/>
                <a:chOff x="2610" y="3026"/>
                <a:chExt cx="415" cy="127"/>
              </a:xfrm>
            </p:grpSpPr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84" name="Group 72"/>
              <p:cNvGrpSpPr>
                <a:grpSpLocks/>
              </p:cNvGrpSpPr>
              <p:nvPr/>
            </p:nvGrpSpPr>
            <p:grpSpPr bwMode="auto">
              <a:xfrm>
                <a:off x="2327" y="2628"/>
                <a:ext cx="388" cy="515"/>
                <a:chOff x="2492" y="2483"/>
                <a:chExt cx="596" cy="667"/>
              </a:xfrm>
            </p:grpSpPr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87" name="Group 75"/>
              <p:cNvGrpSpPr>
                <a:grpSpLocks/>
              </p:cNvGrpSpPr>
              <p:nvPr/>
            </p:nvGrpSpPr>
            <p:grpSpPr bwMode="auto">
              <a:xfrm>
                <a:off x="2376" y="2687"/>
                <a:ext cx="283" cy="375"/>
                <a:chOff x="2567" y="2559"/>
                <a:chExt cx="435" cy="486"/>
              </a:xfrm>
            </p:grpSpPr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90" name="Group 78"/>
              <p:cNvGrpSpPr>
                <a:grpSpLocks/>
              </p:cNvGrpSpPr>
              <p:nvPr/>
            </p:nvGrpSpPr>
            <p:grpSpPr bwMode="auto">
              <a:xfrm>
                <a:off x="2399" y="2712"/>
                <a:ext cx="249" cy="318"/>
                <a:chOff x="1395" y="2592"/>
                <a:chExt cx="383" cy="412"/>
              </a:xfrm>
            </p:grpSpPr>
            <p:sp>
              <p:nvSpPr>
                <p:cNvPr id="13391" name="Freeform 79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92" name="Freeform 80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93" name="Rectangle 81"/>
              <p:cNvSpPr>
                <a:spLocks noChangeArrowheads="1"/>
              </p:cNvSpPr>
              <p:nvPr/>
            </p:nvSpPr>
            <p:spPr bwMode="auto">
              <a:xfrm>
                <a:off x="2434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84" name="Group 172"/>
            <p:cNvGrpSpPr>
              <a:grpSpLocks/>
            </p:cNvGrpSpPr>
            <p:nvPr/>
          </p:nvGrpSpPr>
          <p:grpSpPr bwMode="auto">
            <a:xfrm>
              <a:off x="4416" y="2688"/>
              <a:ext cx="628" cy="796"/>
              <a:chOff x="4560" y="2544"/>
              <a:chExt cx="628" cy="796"/>
            </a:xfrm>
          </p:grpSpPr>
          <p:grpSp>
            <p:nvGrpSpPr>
              <p:cNvPr id="13395" name="Group 83"/>
              <p:cNvGrpSpPr>
                <a:grpSpLocks/>
              </p:cNvGrpSpPr>
              <p:nvPr/>
            </p:nvGrpSpPr>
            <p:grpSpPr bwMode="auto">
              <a:xfrm>
                <a:off x="4972" y="3058"/>
                <a:ext cx="216" cy="282"/>
                <a:chOff x="3090" y="3040"/>
                <a:chExt cx="332" cy="366"/>
              </a:xfrm>
            </p:grpSpPr>
            <p:sp>
              <p:nvSpPr>
                <p:cNvPr id="13396" name="Freeform 84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97" name="Freeform 85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98" name="Group 86"/>
              <p:cNvGrpSpPr>
                <a:grpSpLocks/>
              </p:cNvGrpSpPr>
              <p:nvPr/>
            </p:nvGrpSpPr>
            <p:grpSpPr bwMode="auto">
              <a:xfrm>
                <a:off x="4560" y="2954"/>
                <a:ext cx="628" cy="256"/>
                <a:chOff x="2456" y="2905"/>
                <a:chExt cx="966" cy="333"/>
              </a:xfrm>
            </p:grpSpPr>
            <p:sp>
              <p:nvSpPr>
                <p:cNvPr id="13399" name="Freeform 87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0" name="Freeform 88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01" name="Group 89"/>
              <p:cNvGrpSpPr>
                <a:grpSpLocks/>
              </p:cNvGrpSpPr>
              <p:nvPr/>
            </p:nvGrpSpPr>
            <p:grpSpPr bwMode="auto">
              <a:xfrm>
                <a:off x="4560" y="3082"/>
                <a:ext cx="412" cy="258"/>
                <a:chOff x="2456" y="3072"/>
                <a:chExt cx="634" cy="334"/>
              </a:xfrm>
            </p:grpSpPr>
            <p:sp>
              <p:nvSpPr>
                <p:cNvPr id="13402" name="Freeform 90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3" name="Freeform 91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04" name="Freeform 92"/>
              <p:cNvSpPr>
                <a:spLocks/>
              </p:cNvSpPr>
              <p:nvPr/>
            </p:nvSpPr>
            <p:spPr bwMode="auto">
              <a:xfrm>
                <a:off x="4586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05" name="Group 93"/>
              <p:cNvGrpSpPr>
                <a:grpSpLocks/>
              </p:cNvGrpSpPr>
              <p:nvPr/>
            </p:nvGrpSpPr>
            <p:grpSpPr bwMode="auto">
              <a:xfrm>
                <a:off x="4775" y="3177"/>
                <a:ext cx="161" cy="131"/>
                <a:chOff x="2787" y="3195"/>
                <a:chExt cx="248" cy="169"/>
              </a:xfrm>
            </p:grpSpPr>
            <p:sp>
              <p:nvSpPr>
                <p:cNvPr id="13406" name="Freeform 94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7" name="Freeform 95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08" name="Line 96"/>
              <p:cNvSpPr>
                <a:spLocks noChangeShapeType="1"/>
              </p:cNvSpPr>
              <p:nvPr/>
            </p:nvSpPr>
            <p:spPr bwMode="auto">
              <a:xfrm>
                <a:off x="4780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Freeform 97"/>
              <p:cNvSpPr>
                <a:spLocks/>
              </p:cNvSpPr>
              <p:nvPr/>
            </p:nvSpPr>
            <p:spPr bwMode="auto">
              <a:xfrm>
                <a:off x="4823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Freeform 98"/>
              <p:cNvSpPr>
                <a:spLocks/>
              </p:cNvSpPr>
              <p:nvPr/>
            </p:nvSpPr>
            <p:spPr bwMode="auto">
              <a:xfrm>
                <a:off x="4823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11" name="Group 99"/>
              <p:cNvGrpSpPr>
                <a:grpSpLocks/>
              </p:cNvGrpSpPr>
              <p:nvPr/>
            </p:nvGrpSpPr>
            <p:grpSpPr bwMode="auto">
              <a:xfrm>
                <a:off x="4784" y="2544"/>
                <a:ext cx="379" cy="440"/>
                <a:chOff x="2801" y="2374"/>
                <a:chExt cx="582" cy="570"/>
              </a:xfrm>
            </p:grpSpPr>
            <p:sp>
              <p:nvSpPr>
                <p:cNvPr id="13412" name="Freeform 100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3" name="Freeform 101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14" name="Group 102"/>
              <p:cNvGrpSpPr>
                <a:grpSpLocks/>
              </p:cNvGrpSpPr>
              <p:nvPr/>
            </p:nvGrpSpPr>
            <p:grpSpPr bwMode="auto">
              <a:xfrm>
                <a:off x="4971" y="2659"/>
                <a:ext cx="123" cy="483"/>
                <a:chOff x="3088" y="2523"/>
                <a:chExt cx="190" cy="626"/>
              </a:xfrm>
            </p:grpSpPr>
            <p:sp>
              <p:nvSpPr>
                <p:cNvPr id="13415" name="Freeform 103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6" name="Freeform 104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17" name="Group 105"/>
              <p:cNvGrpSpPr>
                <a:grpSpLocks/>
              </p:cNvGrpSpPr>
              <p:nvPr/>
            </p:nvGrpSpPr>
            <p:grpSpPr bwMode="auto">
              <a:xfrm>
                <a:off x="4583" y="2560"/>
                <a:ext cx="511" cy="178"/>
                <a:chOff x="2492" y="2395"/>
                <a:chExt cx="786" cy="231"/>
              </a:xfrm>
            </p:grpSpPr>
            <p:sp>
              <p:nvSpPr>
                <p:cNvPr id="13418" name="Freeform 106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9" name="Freeform 107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20" name="Group 108"/>
              <p:cNvGrpSpPr>
                <a:grpSpLocks/>
              </p:cNvGrpSpPr>
              <p:nvPr/>
            </p:nvGrpSpPr>
            <p:grpSpPr bwMode="auto">
              <a:xfrm>
                <a:off x="4660" y="3047"/>
                <a:ext cx="270" cy="98"/>
                <a:chOff x="2610" y="3026"/>
                <a:chExt cx="415" cy="127"/>
              </a:xfrm>
            </p:grpSpPr>
            <p:sp>
              <p:nvSpPr>
                <p:cNvPr id="13421" name="Freeform 109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22" name="Freeform 110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23" name="Group 111"/>
              <p:cNvGrpSpPr>
                <a:grpSpLocks/>
              </p:cNvGrpSpPr>
              <p:nvPr/>
            </p:nvGrpSpPr>
            <p:grpSpPr bwMode="auto">
              <a:xfrm>
                <a:off x="4583" y="2628"/>
                <a:ext cx="388" cy="515"/>
                <a:chOff x="2492" y="2483"/>
                <a:chExt cx="596" cy="667"/>
              </a:xfrm>
            </p:grpSpPr>
            <p:sp>
              <p:nvSpPr>
                <p:cNvPr id="13424" name="Freeform 112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25" name="Freeform 113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26" name="Group 114"/>
              <p:cNvGrpSpPr>
                <a:grpSpLocks/>
              </p:cNvGrpSpPr>
              <p:nvPr/>
            </p:nvGrpSpPr>
            <p:grpSpPr bwMode="auto">
              <a:xfrm>
                <a:off x="4632" y="2687"/>
                <a:ext cx="283" cy="375"/>
                <a:chOff x="2567" y="2559"/>
                <a:chExt cx="435" cy="486"/>
              </a:xfrm>
            </p:grpSpPr>
            <p:sp>
              <p:nvSpPr>
                <p:cNvPr id="13427" name="Freeform 115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28" name="Freeform 116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29" name="Group 117"/>
              <p:cNvGrpSpPr>
                <a:grpSpLocks/>
              </p:cNvGrpSpPr>
              <p:nvPr/>
            </p:nvGrpSpPr>
            <p:grpSpPr bwMode="auto">
              <a:xfrm>
                <a:off x="4655" y="2712"/>
                <a:ext cx="249" cy="318"/>
                <a:chOff x="1395" y="2592"/>
                <a:chExt cx="383" cy="412"/>
              </a:xfrm>
            </p:grpSpPr>
            <p:sp>
              <p:nvSpPr>
                <p:cNvPr id="13430" name="Freeform 118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1" name="Freeform 119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33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32" name="Rectangle 120"/>
              <p:cNvSpPr>
                <a:spLocks noChangeArrowheads="1"/>
              </p:cNvSpPr>
              <p:nvPr/>
            </p:nvSpPr>
            <p:spPr bwMode="auto">
              <a:xfrm>
                <a:off x="4690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85" name="Group 173"/>
            <p:cNvGrpSpPr>
              <a:grpSpLocks/>
            </p:cNvGrpSpPr>
            <p:nvPr/>
          </p:nvGrpSpPr>
          <p:grpSpPr bwMode="auto">
            <a:xfrm>
              <a:off x="3360" y="1344"/>
              <a:ext cx="628" cy="796"/>
              <a:chOff x="3504" y="1200"/>
              <a:chExt cx="628" cy="796"/>
            </a:xfrm>
          </p:grpSpPr>
          <p:grpSp>
            <p:nvGrpSpPr>
              <p:cNvPr id="13434" name="Group 122"/>
              <p:cNvGrpSpPr>
                <a:grpSpLocks/>
              </p:cNvGrpSpPr>
              <p:nvPr/>
            </p:nvGrpSpPr>
            <p:grpSpPr bwMode="auto">
              <a:xfrm>
                <a:off x="3916" y="1714"/>
                <a:ext cx="216" cy="282"/>
                <a:chOff x="3090" y="3040"/>
                <a:chExt cx="332" cy="366"/>
              </a:xfrm>
            </p:grpSpPr>
            <p:sp>
              <p:nvSpPr>
                <p:cNvPr id="13435" name="Freeform 123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6" name="Freeform 124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37" name="Group 125"/>
              <p:cNvGrpSpPr>
                <a:grpSpLocks/>
              </p:cNvGrpSpPr>
              <p:nvPr/>
            </p:nvGrpSpPr>
            <p:grpSpPr bwMode="auto">
              <a:xfrm>
                <a:off x="3504" y="1610"/>
                <a:ext cx="628" cy="256"/>
                <a:chOff x="2456" y="2905"/>
                <a:chExt cx="966" cy="333"/>
              </a:xfrm>
            </p:grpSpPr>
            <p:sp>
              <p:nvSpPr>
                <p:cNvPr id="13438" name="Freeform 126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9" name="Freeform 127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40" name="Group 128"/>
              <p:cNvGrpSpPr>
                <a:grpSpLocks/>
              </p:cNvGrpSpPr>
              <p:nvPr/>
            </p:nvGrpSpPr>
            <p:grpSpPr bwMode="auto">
              <a:xfrm>
                <a:off x="3504" y="1738"/>
                <a:ext cx="412" cy="258"/>
                <a:chOff x="2456" y="3072"/>
                <a:chExt cx="634" cy="334"/>
              </a:xfrm>
            </p:grpSpPr>
            <p:sp>
              <p:nvSpPr>
                <p:cNvPr id="13441" name="Freeform 129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2" name="Freeform 130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43" name="Freeform 131"/>
              <p:cNvSpPr>
                <a:spLocks/>
              </p:cNvSpPr>
              <p:nvPr/>
            </p:nvSpPr>
            <p:spPr bwMode="auto">
              <a:xfrm>
                <a:off x="3530" y="1783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44" name="Group 132"/>
              <p:cNvGrpSpPr>
                <a:grpSpLocks/>
              </p:cNvGrpSpPr>
              <p:nvPr/>
            </p:nvGrpSpPr>
            <p:grpSpPr bwMode="auto">
              <a:xfrm>
                <a:off x="3719" y="1833"/>
                <a:ext cx="161" cy="131"/>
                <a:chOff x="2787" y="3195"/>
                <a:chExt cx="248" cy="169"/>
              </a:xfrm>
            </p:grpSpPr>
            <p:sp>
              <p:nvSpPr>
                <p:cNvPr id="13445" name="Freeform 133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6" name="Freeform 134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47" name="Line 135"/>
              <p:cNvSpPr>
                <a:spLocks noChangeShapeType="1"/>
              </p:cNvSpPr>
              <p:nvPr/>
            </p:nvSpPr>
            <p:spPr bwMode="auto">
              <a:xfrm>
                <a:off x="3724" y="1879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8" name="Freeform 136"/>
              <p:cNvSpPr>
                <a:spLocks/>
              </p:cNvSpPr>
              <p:nvPr/>
            </p:nvSpPr>
            <p:spPr bwMode="auto">
              <a:xfrm>
                <a:off x="3767" y="1902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9" name="Freeform 137"/>
              <p:cNvSpPr>
                <a:spLocks/>
              </p:cNvSpPr>
              <p:nvPr/>
            </p:nvSpPr>
            <p:spPr bwMode="auto">
              <a:xfrm>
                <a:off x="3767" y="1863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50" name="Group 138"/>
              <p:cNvGrpSpPr>
                <a:grpSpLocks/>
              </p:cNvGrpSpPr>
              <p:nvPr/>
            </p:nvGrpSpPr>
            <p:grpSpPr bwMode="auto">
              <a:xfrm>
                <a:off x="3728" y="1200"/>
                <a:ext cx="379" cy="440"/>
                <a:chOff x="2801" y="2374"/>
                <a:chExt cx="582" cy="570"/>
              </a:xfrm>
            </p:grpSpPr>
            <p:sp>
              <p:nvSpPr>
                <p:cNvPr id="13451" name="Freeform 139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52" name="Freeform 140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53" name="Group 141"/>
              <p:cNvGrpSpPr>
                <a:grpSpLocks/>
              </p:cNvGrpSpPr>
              <p:nvPr/>
            </p:nvGrpSpPr>
            <p:grpSpPr bwMode="auto">
              <a:xfrm>
                <a:off x="3915" y="1315"/>
                <a:ext cx="123" cy="483"/>
                <a:chOff x="3088" y="2523"/>
                <a:chExt cx="190" cy="626"/>
              </a:xfrm>
            </p:grpSpPr>
            <p:sp>
              <p:nvSpPr>
                <p:cNvPr id="13454" name="Freeform 142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55" name="Freeform 143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56" name="Group 144"/>
              <p:cNvGrpSpPr>
                <a:grpSpLocks/>
              </p:cNvGrpSpPr>
              <p:nvPr/>
            </p:nvGrpSpPr>
            <p:grpSpPr bwMode="auto">
              <a:xfrm>
                <a:off x="3527" y="1216"/>
                <a:ext cx="511" cy="178"/>
                <a:chOff x="2492" y="2395"/>
                <a:chExt cx="786" cy="231"/>
              </a:xfrm>
            </p:grpSpPr>
            <p:sp>
              <p:nvSpPr>
                <p:cNvPr id="13457" name="Freeform 145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58" name="Freeform 146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59" name="Group 147"/>
              <p:cNvGrpSpPr>
                <a:grpSpLocks/>
              </p:cNvGrpSpPr>
              <p:nvPr/>
            </p:nvGrpSpPr>
            <p:grpSpPr bwMode="auto">
              <a:xfrm>
                <a:off x="3604" y="1703"/>
                <a:ext cx="270" cy="98"/>
                <a:chOff x="2610" y="3026"/>
                <a:chExt cx="415" cy="127"/>
              </a:xfrm>
            </p:grpSpPr>
            <p:sp>
              <p:nvSpPr>
                <p:cNvPr id="13460" name="Freeform 148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1" name="Freeform 149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62" name="Group 150"/>
              <p:cNvGrpSpPr>
                <a:grpSpLocks/>
              </p:cNvGrpSpPr>
              <p:nvPr/>
            </p:nvGrpSpPr>
            <p:grpSpPr bwMode="auto">
              <a:xfrm>
                <a:off x="3527" y="1284"/>
                <a:ext cx="388" cy="515"/>
                <a:chOff x="2492" y="2483"/>
                <a:chExt cx="596" cy="667"/>
              </a:xfrm>
            </p:grpSpPr>
            <p:sp>
              <p:nvSpPr>
                <p:cNvPr id="13463" name="Freeform 151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4" name="Freeform 152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65" name="Group 153"/>
              <p:cNvGrpSpPr>
                <a:grpSpLocks/>
              </p:cNvGrpSpPr>
              <p:nvPr/>
            </p:nvGrpSpPr>
            <p:grpSpPr bwMode="auto">
              <a:xfrm>
                <a:off x="3576" y="1343"/>
                <a:ext cx="283" cy="375"/>
                <a:chOff x="2567" y="2559"/>
                <a:chExt cx="435" cy="486"/>
              </a:xfrm>
            </p:grpSpPr>
            <p:sp>
              <p:nvSpPr>
                <p:cNvPr id="13466" name="Freeform 154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7" name="Freeform 155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68" name="Group 156"/>
              <p:cNvGrpSpPr>
                <a:grpSpLocks/>
              </p:cNvGrpSpPr>
              <p:nvPr/>
            </p:nvGrpSpPr>
            <p:grpSpPr bwMode="auto">
              <a:xfrm>
                <a:off x="3599" y="1368"/>
                <a:ext cx="249" cy="318"/>
                <a:chOff x="1395" y="2592"/>
                <a:chExt cx="383" cy="412"/>
              </a:xfrm>
            </p:grpSpPr>
            <p:sp>
              <p:nvSpPr>
                <p:cNvPr id="13469" name="Freeform 157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0" name="Freeform 158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71" name="Rectangle 159"/>
              <p:cNvSpPr>
                <a:spLocks noChangeArrowheads="1"/>
              </p:cNvSpPr>
              <p:nvPr/>
            </p:nvSpPr>
            <p:spPr bwMode="auto">
              <a:xfrm>
                <a:off x="3634" y="1414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72" name="Line 160"/>
            <p:cNvSpPr>
              <a:spLocks noChangeShapeType="1"/>
            </p:cNvSpPr>
            <p:nvPr/>
          </p:nvSpPr>
          <p:spPr bwMode="auto">
            <a:xfrm>
              <a:off x="1680" y="1680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3" name="Line 161"/>
            <p:cNvSpPr>
              <a:spLocks noChangeShapeType="1"/>
            </p:cNvSpPr>
            <p:nvPr/>
          </p:nvSpPr>
          <p:spPr bwMode="auto">
            <a:xfrm flipH="1">
              <a:off x="2832" y="2112"/>
              <a:ext cx="67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4" name="Line 162"/>
            <p:cNvSpPr>
              <a:spLocks noChangeShapeType="1"/>
            </p:cNvSpPr>
            <p:nvPr/>
          </p:nvSpPr>
          <p:spPr bwMode="auto">
            <a:xfrm>
              <a:off x="1728" y="1968"/>
              <a:ext cx="264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5" name="Line 163"/>
            <p:cNvSpPr>
              <a:spLocks noChangeShapeType="1"/>
            </p:cNvSpPr>
            <p:nvPr/>
          </p:nvSpPr>
          <p:spPr bwMode="auto">
            <a:xfrm>
              <a:off x="1440" y="2112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6" name="Line 164"/>
            <p:cNvSpPr>
              <a:spLocks noChangeShapeType="1"/>
            </p:cNvSpPr>
            <p:nvPr/>
          </p:nvSpPr>
          <p:spPr bwMode="auto">
            <a:xfrm flipH="1">
              <a:off x="2832" y="3024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7" name="Line 165"/>
            <p:cNvSpPr>
              <a:spLocks noChangeShapeType="1"/>
            </p:cNvSpPr>
            <p:nvPr/>
          </p:nvSpPr>
          <p:spPr bwMode="auto">
            <a:xfrm>
              <a:off x="4032" y="1920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8" name="Oval 166"/>
            <p:cNvSpPr>
              <a:spLocks noChangeArrowheads="1"/>
            </p:cNvSpPr>
            <p:nvPr/>
          </p:nvSpPr>
          <p:spPr bwMode="auto">
            <a:xfrm>
              <a:off x="1632" y="960"/>
              <a:ext cx="3792" cy="2976"/>
            </a:xfrm>
            <a:prstGeom prst="ellipse">
              <a:avLst/>
            </a:prstGeom>
            <a:noFill/>
            <a:ln w="38100" cap="rnd">
              <a:solidFill>
                <a:srgbClr val="00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79" name="Oval 167"/>
            <p:cNvSpPr>
              <a:spLocks noChangeArrowheads="1"/>
            </p:cNvSpPr>
            <p:nvPr/>
          </p:nvSpPr>
          <p:spPr bwMode="auto">
            <a:xfrm>
              <a:off x="336" y="1056"/>
              <a:ext cx="2976" cy="2640"/>
            </a:xfrm>
            <a:prstGeom prst="ellips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80" name="Oval 168"/>
            <p:cNvSpPr>
              <a:spLocks noChangeArrowheads="1"/>
            </p:cNvSpPr>
            <p:nvPr/>
          </p:nvSpPr>
          <p:spPr bwMode="auto">
            <a:xfrm>
              <a:off x="2832" y="1008"/>
              <a:ext cx="2496" cy="3072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3481" name="Oval 169"/>
            <p:cNvSpPr>
              <a:spLocks noChangeArrowheads="1"/>
            </p:cNvSpPr>
            <p:nvPr/>
          </p:nvSpPr>
          <p:spPr bwMode="auto">
            <a:xfrm>
              <a:off x="240" y="816"/>
              <a:ext cx="5280" cy="3312"/>
            </a:xfrm>
            <a:prstGeom prst="ellips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487" name="Rectangle 175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</p:spTree>
    <p:extLst>
      <p:ext uri="{BB962C8B-B14F-4D97-AF65-F5344CB8AC3E}">
        <p14:creationId xmlns:p14="http://schemas.microsoft.com/office/powerpoint/2010/main" val="4260788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6AE0-3B45-43D6-B4FF-11D7FA09E897}" type="slidenum">
              <a:rPr lang="fr-FR">
                <a:solidFill>
                  <a:srgbClr val="000000"/>
                </a:solidFill>
              </a:rPr>
              <a:pPr/>
              <a:t>27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Les réseaux Ad-Hoc s'appliquent au petites structures (réseau domestique par exemple).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L'interconnexion des machines dépend :</a:t>
            </a:r>
          </a:p>
          <a:p>
            <a:pPr lvl="1"/>
            <a:r>
              <a:rPr lang="fr-FR"/>
              <a:t> De leur éloignement les une par rapport aux autres.</a:t>
            </a:r>
          </a:p>
          <a:p>
            <a:pPr lvl="1"/>
            <a:r>
              <a:rPr lang="fr-FR"/>
              <a:t> De la puissance de l'émission du signal radio.</a:t>
            </a:r>
          </a:p>
          <a:p>
            <a:pPr lvl="1"/>
            <a:r>
              <a:rPr lang="fr-FR"/>
              <a:t> Des obstacles (cloisons, etc.)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</p:spTree>
    <p:extLst>
      <p:ext uri="{BB962C8B-B14F-4D97-AF65-F5344CB8AC3E}">
        <p14:creationId xmlns:p14="http://schemas.microsoft.com/office/powerpoint/2010/main" val="102384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DECF-C082-445A-A1D2-28007869F087}" type="slidenum">
              <a:rPr lang="fr-FR">
                <a:solidFill>
                  <a:srgbClr val="000000"/>
                </a:solidFill>
              </a:rPr>
              <a:pPr/>
              <a:t>28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rgbClr val="009900"/>
                </a:solidFill>
              </a:rPr>
              <a:t>Les réseaux Wi-Fi d'infrastructure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Dans ce type de réseau chaque station Wi-Fi se connecte à un </a:t>
            </a:r>
            <a:r>
              <a:rPr lang="fr-FR" i="1">
                <a:solidFill>
                  <a:srgbClr val="FF3300"/>
                </a:solidFill>
              </a:rPr>
              <a:t>point d'accès</a:t>
            </a:r>
            <a:r>
              <a:rPr lang="fr-FR"/>
              <a:t> qui lui même est généralement connecté à un réseau filaire.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L'ensemble du point d'accès et des stations situées dans sa zone de couverture radio forme un </a:t>
            </a:r>
            <a:r>
              <a:rPr lang="fr-FR" i="1">
                <a:solidFill>
                  <a:schemeClr val="accent2"/>
                </a:solidFill>
              </a:rPr>
              <a:t>ensemble de services de base</a:t>
            </a:r>
            <a:r>
              <a:rPr lang="fr-FR"/>
              <a:t> (en anglais </a:t>
            </a:r>
            <a:r>
              <a:rPr lang="fr-FR" i="1">
                <a:solidFill>
                  <a:srgbClr val="FF3300"/>
                </a:solidFill>
              </a:rPr>
              <a:t>basic service set</a:t>
            </a:r>
            <a:r>
              <a:rPr lang="fr-FR"/>
              <a:t>, noté </a:t>
            </a:r>
            <a:r>
              <a:rPr lang="fr-FR">
                <a:solidFill>
                  <a:srgbClr val="FF3300"/>
                </a:solidFill>
              </a:rPr>
              <a:t>BSS</a:t>
            </a:r>
            <a:r>
              <a:rPr lang="fr-FR"/>
              <a:t>) appelé cellule.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Le BSS est identifié par un </a:t>
            </a:r>
            <a:r>
              <a:rPr lang="fr-FR">
                <a:solidFill>
                  <a:schemeClr val="accent2"/>
                </a:solidFill>
              </a:rPr>
              <a:t>BSSID</a:t>
            </a:r>
            <a:r>
              <a:rPr lang="fr-FR"/>
              <a:t>.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</p:spTree>
    <p:extLst>
      <p:ext uri="{BB962C8B-B14F-4D97-AF65-F5344CB8AC3E}">
        <p14:creationId xmlns:p14="http://schemas.microsoft.com/office/powerpoint/2010/main" val="353220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4F7A-74D7-4EBF-B8C3-9CB34BA7785E}" type="slidenum">
              <a:rPr lang="fr-FR">
                <a:solidFill>
                  <a:srgbClr val="000000"/>
                </a:solidFill>
              </a:rPr>
              <a:pPr/>
              <a:t>29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  <p:grpSp>
        <p:nvGrpSpPr>
          <p:cNvPr id="16553" name="Group 169"/>
          <p:cNvGrpSpPr>
            <a:grpSpLocks/>
          </p:cNvGrpSpPr>
          <p:nvPr/>
        </p:nvGrpSpPr>
        <p:grpSpPr bwMode="auto">
          <a:xfrm>
            <a:off x="533400" y="1371600"/>
            <a:ext cx="7924800" cy="4572000"/>
            <a:chOff x="336" y="864"/>
            <a:chExt cx="4992" cy="2880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3984" y="1872"/>
              <a:ext cx="628" cy="796"/>
              <a:chOff x="4560" y="2544"/>
              <a:chExt cx="628" cy="796"/>
            </a:xfrm>
          </p:grpSpPr>
          <p:grpSp>
            <p:nvGrpSpPr>
              <p:cNvPr id="16390" name="Group 6"/>
              <p:cNvGrpSpPr>
                <a:grpSpLocks/>
              </p:cNvGrpSpPr>
              <p:nvPr/>
            </p:nvGrpSpPr>
            <p:grpSpPr bwMode="auto">
              <a:xfrm>
                <a:off x="4972" y="3058"/>
                <a:ext cx="216" cy="282"/>
                <a:chOff x="3090" y="3040"/>
                <a:chExt cx="332" cy="366"/>
              </a:xfrm>
            </p:grpSpPr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393" name="Group 9"/>
              <p:cNvGrpSpPr>
                <a:grpSpLocks/>
              </p:cNvGrpSpPr>
              <p:nvPr/>
            </p:nvGrpSpPr>
            <p:grpSpPr bwMode="auto">
              <a:xfrm>
                <a:off x="4560" y="2954"/>
                <a:ext cx="628" cy="256"/>
                <a:chOff x="2456" y="2905"/>
                <a:chExt cx="966" cy="333"/>
              </a:xfrm>
            </p:grpSpPr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5" name="Freeform 11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396" name="Group 12"/>
              <p:cNvGrpSpPr>
                <a:grpSpLocks/>
              </p:cNvGrpSpPr>
              <p:nvPr/>
            </p:nvGrpSpPr>
            <p:grpSpPr bwMode="auto">
              <a:xfrm>
                <a:off x="4560" y="3082"/>
                <a:ext cx="412" cy="258"/>
                <a:chOff x="2456" y="3072"/>
                <a:chExt cx="634" cy="334"/>
              </a:xfrm>
            </p:grpSpPr>
            <p:sp>
              <p:nvSpPr>
                <p:cNvPr id="16397" name="Freeform 13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8" name="Freeform 14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399" name="Freeform 15"/>
              <p:cNvSpPr>
                <a:spLocks/>
              </p:cNvSpPr>
              <p:nvPr/>
            </p:nvSpPr>
            <p:spPr bwMode="auto">
              <a:xfrm>
                <a:off x="4586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00" name="Group 16"/>
              <p:cNvGrpSpPr>
                <a:grpSpLocks/>
              </p:cNvGrpSpPr>
              <p:nvPr/>
            </p:nvGrpSpPr>
            <p:grpSpPr bwMode="auto">
              <a:xfrm>
                <a:off x="4775" y="3177"/>
                <a:ext cx="161" cy="131"/>
                <a:chOff x="2787" y="3195"/>
                <a:chExt cx="248" cy="169"/>
              </a:xfrm>
            </p:grpSpPr>
            <p:sp>
              <p:nvSpPr>
                <p:cNvPr id="16401" name="Freeform 17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>
                <a:off x="4780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4" name="Freeform 20"/>
              <p:cNvSpPr>
                <a:spLocks/>
              </p:cNvSpPr>
              <p:nvPr/>
            </p:nvSpPr>
            <p:spPr bwMode="auto">
              <a:xfrm>
                <a:off x="4823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5" name="Freeform 21"/>
              <p:cNvSpPr>
                <a:spLocks/>
              </p:cNvSpPr>
              <p:nvPr/>
            </p:nvSpPr>
            <p:spPr bwMode="auto">
              <a:xfrm>
                <a:off x="4823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06" name="Group 22"/>
              <p:cNvGrpSpPr>
                <a:grpSpLocks/>
              </p:cNvGrpSpPr>
              <p:nvPr/>
            </p:nvGrpSpPr>
            <p:grpSpPr bwMode="auto">
              <a:xfrm>
                <a:off x="4784" y="2544"/>
                <a:ext cx="379" cy="440"/>
                <a:chOff x="2801" y="2374"/>
                <a:chExt cx="582" cy="570"/>
              </a:xfrm>
            </p:grpSpPr>
            <p:sp>
              <p:nvSpPr>
                <p:cNvPr id="16407" name="Freeform 23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8" name="Freeform 24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09" name="Group 25"/>
              <p:cNvGrpSpPr>
                <a:grpSpLocks/>
              </p:cNvGrpSpPr>
              <p:nvPr/>
            </p:nvGrpSpPr>
            <p:grpSpPr bwMode="auto">
              <a:xfrm>
                <a:off x="4971" y="2659"/>
                <a:ext cx="123" cy="483"/>
                <a:chOff x="3088" y="2523"/>
                <a:chExt cx="190" cy="626"/>
              </a:xfrm>
            </p:grpSpPr>
            <p:sp>
              <p:nvSpPr>
                <p:cNvPr id="16410" name="Freeform 26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1" name="Freeform 27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12" name="Group 28"/>
              <p:cNvGrpSpPr>
                <a:grpSpLocks/>
              </p:cNvGrpSpPr>
              <p:nvPr/>
            </p:nvGrpSpPr>
            <p:grpSpPr bwMode="auto">
              <a:xfrm>
                <a:off x="4583" y="2560"/>
                <a:ext cx="511" cy="178"/>
                <a:chOff x="2492" y="2395"/>
                <a:chExt cx="786" cy="231"/>
              </a:xfrm>
            </p:grpSpPr>
            <p:sp>
              <p:nvSpPr>
                <p:cNvPr id="16413" name="Freeform 29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4" name="Freeform 30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15" name="Group 31"/>
              <p:cNvGrpSpPr>
                <a:grpSpLocks/>
              </p:cNvGrpSpPr>
              <p:nvPr/>
            </p:nvGrpSpPr>
            <p:grpSpPr bwMode="auto">
              <a:xfrm>
                <a:off x="4660" y="3047"/>
                <a:ext cx="270" cy="98"/>
                <a:chOff x="2610" y="3026"/>
                <a:chExt cx="415" cy="127"/>
              </a:xfrm>
            </p:grpSpPr>
            <p:sp>
              <p:nvSpPr>
                <p:cNvPr id="16416" name="Freeform 32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7" name="Freeform 33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18" name="Group 34"/>
              <p:cNvGrpSpPr>
                <a:grpSpLocks/>
              </p:cNvGrpSpPr>
              <p:nvPr/>
            </p:nvGrpSpPr>
            <p:grpSpPr bwMode="auto">
              <a:xfrm>
                <a:off x="4583" y="2628"/>
                <a:ext cx="388" cy="515"/>
                <a:chOff x="2492" y="2483"/>
                <a:chExt cx="596" cy="667"/>
              </a:xfrm>
            </p:grpSpPr>
            <p:sp>
              <p:nvSpPr>
                <p:cNvPr id="16419" name="Freeform 35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0" name="Freeform 36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21" name="Group 37"/>
              <p:cNvGrpSpPr>
                <a:grpSpLocks/>
              </p:cNvGrpSpPr>
              <p:nvPr/>
            </p:nvGrpSpPr>
            <p:grpSpPr bwMode="auto">
              <a:xfrm>
                <a:off x="4632" y="2687"/>
                <a:ext cx="283" cy="375"/>
                <a:chOff x="2567" y="2559"/>
                <a:chExt cx="435" cy="486"/>
              </a:xfrm>
            </p:grpSpPr>
            <p:sp>
              <p:nvSpPr>
                <p:cNvPr id="16422" name="Freeform 38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3" name="Freeform 39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24" name="Group 40"/>
              <p:cNvGrpSpPr>
                <a:grpSpLocks/>
              </p:cNvGrpSpPr>
              <p:nvPr/>
            </p:nvGrpSpPr>
            <p:grpSpPr bwMode="auto">
              <a:xfrm>
                <a:off x="4655" y="2712"/>
                <a:ext cx="249" cy="318"/>
                <a:chOff x="1395" y="2592"/>
                <a:chExt cx="383" cy="412"/>
              </a:xfrm>
            </p:grpSpPr>
            <p:sp>
              <p:nvSpPr>
                <p:cNvPr id="16425" name="Freeform 41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6" name="Freeform 42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33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27" name="Rectangle 43"/>
              <p:cNvSpPr>
                <a:spLocks noChangeArrowheads="1"/>
              </p:cNvSpPr>
              <p:nvPr/>
            </p:nvSpPr>
            <p:spPr bwMode="auto">
              <a:xfrm>
                <a:off x="4690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28" name="Group 44"/>
            <p:cNvGrpSpPr>
              <a:grpSpLocks/>
            </p:cNvGrpSpPr>
            <p:nvPr/>
          </p:nvGrpSpPr>
          <p:grpSpPr bwMode="auto">
            <a:xfrm>
              <a:off x="3168" y="2592"/>
              <a:ext cx="628" cy="796"/>
              <a:chOff x="4560" y="2544"/>
              <a:chExt cx="628" cy="796"/>
            </a:xfrm>
          </p:grpSpPr>
          <p:grpSp>
            <p:nvGrpSpPr>
              <p:cNvPr id="16429" name="Group 45"/>
              <p:cNvGrpSpPr>
                <a:grpSpLocks/>
              </p:cNvGrpSpPr>
              <p:nvPr/>
            </p:nvGrpSpPr>
            <p:grpSpPr bwMode="auto">
              <a:xfrm>
                <a:off x="4972" y="3058"/>
                <a:ext cx="216" cy="282"/>
                <a:chOff x="3090" y="3040"/>
                <a:chExt cx="332" cy="366"/>
              </a:xfrm>
            </p:grpSpPr>
            <p:sp>
              <p:nvSpPr>
                <p:cNvPr id="16430" name="Freeform 46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31" name="Freeform 47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32" name="Group 48"/>
              <p:cNvGrpSpPr>
                <a:grpSpLocks/>
              </p:cNvGrpSpPr>
              <p:nvPr/>
            </p:nvGrpSpPr>
            <p:grpSpPr bwMode="auto">
              <a:xfrm>
                <a:off x="4560" y="2954"/>
                <a:ext cx="628" cy="256"/>
                <a:chOff x="2456" y="2905"/>
                <a:chExt cx="966" cy="333"/>
              </a:xfrm>
            </p:grpSpPr>
            <p:sp>
              <p:nvSpPr>
                <p:cNvPr id="16433" name="Freeform 49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34" name="Freeform 50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35" name="Group 51"/>
              <p:cNvGrpSpPr>
                <a:grpSpLocks/>
              </p:cNvGrpSpPr>
              <p:nvPr/>
            </p:nvGrpSpPr>
            <p:grpSpPr bwMode="auto">
              <a:xfrm>
                <a:off x="4560" y="3082"/>
                <a:ext cx="412" cy="258"/>
                <a:chOff x="2456" y="3072"/>
                <a:chExt cx="634" cy="334"/>
              </a:xfrm>
            </p:grpSpPr>
            <p:sp>
              <p:nvSpPr>
                <p:cNvPr id="16436" name="Freeform 52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37" name="Freeform 53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38" name="Freeform 54"/>
              <p:cNvSpPr>
                <a:spLocks/>
              </p:cNvSpPr>
              <p:nvPr/>
            </p:nvSpPr>
            <p:spPr bwMode="auto">
              <a:xfrm>
                <a:off x="4586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39" name="Group 55"/>
              <p:cNvGrpSpPr>
                <a:grpSpLocks/>
              </p:cNvGrpSpPr>
              <p:nvPr/>
            </p:nvGrpSpPr>
            <p:grpSpPr bwMode="auto">
              <a:xfrm>
                <a:off x="4775" y="3177"/>
                <a:ext cx="161" cy="131"/>
                <a:chOff x="2787" y="3195"/>
                <a:chExt cx="248" cy="169"/>
              </a:xfrm>
            </p:grpSpPr>
            <p:sp>
              <p:nvSpPr>
                <p:cNvPr id="16440" name="Freeform 56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41" name="Freeform 57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42" name="Line 58"/>
              <p:cNvSpPr>
                <a:spLocks noChangeShapeType="1"/>
              </p:cNvSpPr>
              <p:nvPr/>
            </p:nvSpPr>
            <p:spPr bwMode="auto">
              <a:xfrm>
                <a:off x="4780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auto">
              <a:xfrm>
                <a:off x="4823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auto">
              <a:xfrm>
                <a:off x="4823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45" name="Group 61"/>
              <p:cNvGrpSpPr>
                <a:grpSpLocks/>
              </p:cNvGrpSpPr>
              <p:nvPr/>
            </p:nvGrpSpPr>
            <p:grpSpPr bwMode="auto">
              <a:xfrm>
                <a:off x="4784" y="2544"/>
                <a:ext cx="379" cy="440"/>
                <a:chOff x="2801" y="2374"/>
                <a:chExt cx="582" cy="570"/>
              </a:xfrm>
            </p:grpSpPr>
            <p:sp>
              <p:nvSpPr>
                <p:cNvPr id="16446" name="Freeform 62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47" name="Freeform 63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48" name="Group 64"/>
              <p:cNvGrpSpPr>
                <a:grpSpLocks/>
              </p:cNvGrpSpPr>
              <p:nvPr/>
            </p:nvGrpSpPr>
            <p:grpSpPr bwMode="auto">
              <a:xfrm>
                <a:off x="4971" y="2659"/>
                <a:ext cx="123" cy="483"/>
                <a:chOff x="3088" y="2523"/>
                <a:chExt cx="190" cy="626"/>
              </a:xfrm>
            </p:grpSpPr>
            <p:sp>
              <p:nvSpPr>
                <p:cNvPr id="16449" name="Freeform 65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50" name="Freeform 66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51" name="Group 67"/>
              <p:cNvGrpSpPr>
                <a:grpSpLocks/>
              </p:cNvGrpSpPr>
              <p:nvPr/>
            </p:nvGrpSpPr>
            <p:grpSpPr bwMode="auto">
              <a:xfrm>
                <a:off x="4583" y="2560"/>
                <a:ext cx="511" cy="178"/>
                <a:chOff x="2492" y="2395"/>
                <a:chExt cx="786" cy="231"/>
              </a:xfrm>
            </p:grpSpPr>
            <p:sp>
              <p:nvSpPr>
                <p:cNvPr id="16452" name="Freeform 68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53" name="Freeform 69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54" name="Group 70"/>
              <p:cNvGrpSpPr>
                <a:grpSpLocks/>
              </p:cNvGrpSpPr>
              <p:nvPr/>
            </p:nvGrpSpPr>
            <p:grpSpPr bwMode="auto">
              <a:xfrm>
                <a:off x="4660" y="3047"/>
                <a:ext cx="270" cy="98"/>
                <a:chOff x="2610" y="3026"/>
                <a:chExt cx="415" cy="127"/>
              </a:xfrm>
            </p:grpSpPr>
            <p:sp>
              <p:nvSpPr>
                <p:cNvPr id="16455" name="Freeform 71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56" name="Freeform 72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57" name="Group 73"/>
              <p:cNvGrpSpPr>
                <a:grpSpLocks/>
              </p:cNvGrpSpPr>
              <p:nvPr/>
            </p:nvGrpSpPr>
            <p:grpSpPr bwMode="auto">
              <a:xfrm>
                <a:off x="4583" y="2628"/>
                <a:ext cx="388" cy="515"/>
                <a:chOff x="2492" y="2483"/>
                <a:chExt cx="596" cy="667"/>
              </a:xfrm>
            </p:grpSpPr>
            <p:sp>
              <p:nvSpPr>
                <p:cNvPr id="16458" name="Freeform 74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59" name="Freeform 75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60" name="Group 76"/>
              <p:cNvGrpSpPr>
                <a:grpSpLocks/>
              </p:cNvGrpSpPr>
              <p:nvPr/>
            </p:nvGrpSpPr>
            <p:grpSpPr bwMode="auto">
              <a:xfrm>
                <a:off x="4632" y="2687"/>
                <a:ext cx="283" cy="375"/>
                <a:chOff x="2567" y="2559"/>
                <a:chExt cx="435" cy="486"/>
              </a:xfrm>
            </p:grpSpPr>
            <p:sp>
              <p:nvSpPr>
                <p:cNvPr id="16461" name="Freeform 77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62" name="Freeform 78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63" name="Group 79"/>
              <p:cNvGrpSpPr>
                <a:grpSpLocks/>
              </p:cNvGrpSpPr>
              <p:nvPr/>
            </p:nvGrpSpPr>
            <p:grpSpPr bwMode="auto">
              <a:xfrm>
                <a:off x="4655" y="2712"/>
                <a:ext cx="249" cy="318"/>
                <a:chOff x="1395" y="2592"/>
                <a:chExt cx="383" cy="412"/>
              </a:xfrm>
            </p:grpSpPr>
            <p:sp>
              <p:nvSpPr>
                <p:cNvPr id="16464" name="Freeform 80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65" name="Freeform 81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33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4690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67" name="Group 83"/>
            <p:cNvGrpSpPr>
              <a:grpSpLocks/>
            </p:cNvGrpSpPr>
            <p:nvPr/>
          </p:nvGrpSpPr>
          <p:grpSpPr bwMode="auto">
            <a:xfrm>
              <a:off x="912" y="1584"/>
              <a:ext cx="628" cy="796"/>
              <a:chOff x="4560" y="2544"/>
              <a:chExt cx="628" cy="796"/>
            </a:xfrm>
          </p:grpSpPr>
          <p:grpSp>
            <p:nvGrpSpPr>
              <p:cNvPr id="16468" name="Group 84"/>
              <p:cNvGrpSpPr>
                <a:grpSpLocks/>
              </p:cNvGrpSpPr>
              <p:nvPr/>
            </p:nvGrpSpPr>
            <p:grpSpPr bwMode="auto">
              <a:xfrm>
                <a:off x="4972" y="3058"/>
                <a:ext cx="216" cy="282"/>
                <a:chOff x="3090" y="3040"/>
                <a:chExt cx="332" cy="366"/>
              </a:xfrm>
            </p:grpSpPr>
            <p:sp>
              <p:nvSpPr>
                <p:cNvPr id="16469" name="Freeform 85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70" name="Freeform 86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71" name="Group 87"/>
              <p:cNvGrpSpPr>
                <a:grpSpLocks/>
              </p:cNvGrpSpPr>
              <p:nvPr/>
            </p:nvGrpSpPr>
            <p:grpSpPr bwMode="auto">
              <a:xfrm>
                <a:off x="4560" y="2954"/>
                <a:ext cx="628" cy="256"/>
                <a:chOff x="2456" y="2905"/>
                <a:chExt cx="966" cy="333"/>
              </a:xfrm>
            </p:grpSpPr>
            <p:sp>
              <p:nvSpPr>
                <p:cNvPr id="16472" name="Freeform 88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73" name="Freeform 89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74" name="Group 90"/>
              <p:cNvGrpSpPr>
                <a:grpSpLocks/>
              </p:cNvGrpSpPr>
              <p:nvPr/>
            </p:nvGrpSpPr>
            <p:grpSpPr bwMode="auto">
              <a:xfrm>
                <a:off x="4560" y="3082"/>
                <a:ext cx="412" cy="258"/>
                <a:chOff x="2456" y="3072"/>
                <a:chExt cx="634" cy="334"/>
              </a:xfrm>
            </p:grpSpPr>
            <p:sp>
              <p:nvSpPr>
                <p:cNvPr id="16475" name="Freeform 91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76" name="Freeform 92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77" name="Freeform 93"/>
              <p:cNvSpPr>
                <a:spLocks/>
              </p:cNvSpPr>
              <p:nvPr/>
            </p:nvSpPr>
            <p:spPr bwMode="auto">
              <a:xfrm>
                <a:off x="4586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78" name="Group 94"/>
              <p:cNvGrpSpPr>
                <a:grpSpLocks/>
              </p:cNvGrpSpPr>
              <p:nvPr/>
            </p:nvGrpSpPr>
            <p:grpSpPr bwMode="auto">
              <a:xfrm>
                <a:off x="4775" y="3177"/>
                <a:ext cx="161" cy="131"/>
                <a:chOff x="2787" y="3195"/>
                <a:chExt cx="248" cy="169"/>
              </a:xfrm>
            </p:grpSpPr>
            <p:sp>
              <p:nvSpPr>
                <p:cNvPr id="16479" name="Freeform 95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80" name="Freeform 96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81" name="Line 97"/>
              <p:cNvSpPr>
                <a:spLocks noChangeShapeType="1"/>
              </p:cNvSpPr>
              <p:nvPr/>
            </p:nvSpPr>
            <p:spPr bwMode="auto">
              <a:xfrm>
                <a:off x="4780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2" name="Freeform 98"/>
              <p:cNvSpPr>
                <a:spLocks/>
              </p:cNvSpPr>
              <p:nvPr/>
            </p:nvSpPr>
            <p:spPr bwMode="auto">
              <a:xfrm>
                <a:off x="4823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3" name="Freeform 99"/>
              <p:cNvSpPr>
                <a:spLocks/>
              </p:cNvSpPr>
              <p:nvPr/>
            </p:nvSpPr>
            <p:spPr bwMode="auto">
              <a:xfrm>
                <a:off x="4823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84" name="Group 100"/>
              <p:cNvGrpSpPr>
                <a:grpSpLocks/>
              </p:cNvGrpSpPr>
              <p:nvPr/>
            </p:nvGrpSpPr>
            <p:grpSpPr bwMode="auto">
              <a:xfrm>
                <a:off x="4784" y="2544"/>
                <a:ext cx="379" cy="440"/>
                <a:chOff x="2801" y="2374"/>
                <a:chExt cx="582" cy="570"/>
              </a:xfrm>
            </p:grpSpPr>
            <p:sp>
              <p:nvSpPr>
                <p:cNvPr id="16485" name="Freeform 101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86" name="Freeform 102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87" name="Group 103"/>
              <p:cNvGrpSpPr>
                <a:grpSpLocks/>
              </p:cNvGrpSpPr>
              <p:nvPr/>
            </p:nvGrpSpPr>
            <p:grpSpPr bwMode="auto">
              <a:xfrm>
                <a:off x="4971" y="2659"/>
                <a:ext cx="123" cy="483"/>
                <a:chOff x="3088" y="2523"/>
                <a:chExt cx="190" cy="626"/>
              </a:xfrm>
            </p:grpSpPr>
            <p:sp>
              <p:nvSpPr>
                <p:cNvPr id="16488" name="Freeform 104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89" name="Freeform 105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0" name="Group 106"/>
              <p:cNvGrpSpPr>
                <a:grpSpLocks/>
              </p:cNvGrpSpPr>
              <p:nvPr/>
            </p:nvGrpSpPr>
            <p:grpSpPr bwMode="auto">
              <a:xfrm>
                <a:off x="4583" y="2560"/>
                <a:ext cx="511" cy="178"/>
                <a:chOff x="2492" y="2395"/>
                <a:chExt cx="786" cy="231"/>
              </a:xfrm>
            </p:grpSpPr>
            <p:sp>
              <p:nvSpPr>
                <p:cNvPr id="16491" name="Freeform 107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2" name="Freeform 108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3" name="Group 109"/>
              <p:cNvGrpSpPr>
                <a:grpSpLocks/>
              </p:cNvGrpSpPr>
              <p:nvPr/>
            </p:nvGrpSpPr>
            <p:grpSpPr bwMode="auto">
              <a:xfrm>
                <a:off x="4660" y="3047"/>
                <a:ext cx="270" cy="98"/>
                <a:chOff x="2610" y="3026"/>
                <a:chExt cx="415" cy="127"/>
              </a:xfrm>
            </p:grpSpPr>
            <p:sp>
              <p:nvSpPr>
                <p:cNvPr id="16494" name="Freeform 110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5" name="Freeform 111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6" name="Group 112"/>
              <p:cNvGrpSpPr>
                <a:grpSpLocks/>
              </p:cNvGrpSpPr>
              <p:nvPr/>
            </p:nvGrpSpPr>
            <p:grpSpPr bwMode="auto">
              <a:xfrm>
                <a:off x="4583" y="2628"/>
                <a:ext cx="388" cy="515"/>
                <a:chOff x="2492" y="2483"/>
                <a:chExt cx="596" cy="667"/>
              </a:xfrm>
            </p:grpSpPr>
            <p:sp>
              <p:nvSpPr>
                <p:cNvPr id="16497" name="Freeform 113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8" name="Freeform 114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9" name="Group 115"/>
              <p:cNvGrpSpPr>
                <a:grpSpLocks/>
              </p:cNvGrpSpPr>
              <p:nvPr/>
            </p:nvGrpSpPr>
            <p:grpSpPr bwMode="auto">
              <a:xfrm>
                <a:off x="4632" y="2687"/>
                <a:ext cx="283" cy="375"/>
                <a:chOff x="2567" y="2559"/>
                <a:chExt cx="435" cy="486"/>
              </a:xfrm>
            </p:grpSpPr>
            <p:sp>
              <p:nvSpPr>
                <p:cNvPr id="16500" name="Freeform 116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1" name="Freeform 117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02" name="Group 118"/>
              <p:cNvGrpSpPr>
                <a:grpSpLocks/>
              </p:cNvGrpSpPr>
              <p:nvPr/>
            </p:nvGrpSpPr>
            <p:grpSpPr bwMode="auto">
              <a:xfrm>
                <a:off x="4655" y="2712"/>
                <a:ext cx="249" cy="318"/>
                <a:chOff x="1395" y="2592"/>
                <a:chExt cx="383" cy="412"/>
              </a:xfrm>
            </p:grpSpPr>
            <p:sp>
              <p:nvSpPr>
                <p:cNvPr id="16503" name="Freeform 119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4" name="Freeform 120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33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05" name="Rectangle 121"/>
              <p:cNvSpPr>
                <a:spLocks noChangeArrowheads="1"/>
              </p:cNvSpPr>
              <p:nvPr/>
            </p:nvSpPr>
            <p:spPr bwMode="auto">
              <a:xfrm>
                <a:off x="4690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06" name="Group 122"/>
            <p:cNvGrpSpPr>
              <a:grpSpLocks/>
            </p:cNvGrpSpPr>
            <p:nvPr/>
          </p:nvGrpSpPr>
          <p:grpSpPr bwMode="auto">
            <a:xfrm>
              <a:off x="1776" y="2640"/>
              <a:ext cx="628" cy="796"/>
              <a:chOff x="4560" y="2544"/>
              <a:chExt cx="628" cy="796"/>
            </a:xfrm>
          </p:grpSpPr>
          <p:grpSp>
            <p:nvGrpSpPr>
              <p:cNvPr id="16507" name="Group 123"/>
              <p:cNvGrpSpPr>
                <a:grpSpLocks/>
              </p:cNvGrpSpPr>
              <p:nvPr/>
            </p:nvGrpSpPr>
            <p:grpSpPr bwMode="auto">
              <a:xfrm>
                <a:off x="4972" y="3058"/>
                <a:ext cx="216" cy="282"/>
                <a:chOff x="3090" y="3040"/>
                <a:chExt cx="332" cy="366"/>
              </a:xfrm>
            </p:grpSpPr>
            <p:sp>
              <p:nvSpPr>
                <p:cNvPr id="16508" name="Freeform 124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9" name="Freeform 125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10" name="Group 126"/>
              <p:cNvGrpSpPr>
                <a:grpSpLocks/>
              </p:cNvGrpSpPr>
              <p:nvPr/>
            </p:nvGrpSpPr>
            <p:grpSpPr bwMode="auto">
              <a:xfrm>
                <a:off x="4560" y="2954"/>
                <a:ext cx="628" cy="256"/>
                <a:chOff x="2456" y="2905"/>
                <a:chExt cx="966" cy="333"/>
              </a:xfrm>
            </p:grpSpPr>
            <p:sp>
              <p:nvSpPr>
                <p:cNvPr id="16511" name="Freeform 127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2" name="Freeform 128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13" name="Group 129"/>
              <p:cNvGrpSpPr>
                <a:grpSpLocks/>
              </p:cNvGrpSpPr>
              <p:nvPr/>
            </p:nvGrpSpPr>
            <p:grpSpPr bwMode="auto">
              <a:xfrm>
                <a:off x="4560" y="3082"/>
                <a:ext cx="412" cy="258"/>
                <a:chOff x="2456" y="3072"/>
                <a:chExt cx="634" cy="334"/>
              </a:xfrm>
            </p:grpSpPr>
            <p:sp>
              <p:nvSpPr>
                <p:cNvPr id="16514" name="Freeform 130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5" name="Freeform 131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16" name="Freeform 132"/>
              <p:cNvSpPr>
                <a:spLocks/>
              </p:cNvSpPr>
              <p:nvPr/>
            </p:nvSpPr>
            <p:spPr bwMode="auto">
              <a:xfrm>
                <a:off x="4586" y="3127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17" name="Group 133"/>
              <p:cNvGrpSpPr>
                <a:grpSpLocks/>
              </p:cNvGrpSpPr>
              <p:nvPr/>
            </p:nvGrpSpPr>
            <p:grpSpPr bwMode="auto">
              <a:xfrm>
                <a:off x="4775" y="3177"/>
                <a:ext cx="161" cy="131"/>
                <a:chOff x="2787" y="3195"/>
                <a:chExt cx="248" cy="169"/>
              </a:xfrm>
            </p:grpSpPr>
            <p:sp>
              <p:nvSpPr>
                <p:cNvPr id="16518" name="Freeform 134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9" name="Freeform 135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20" name="Line 136"/>
              <p:cNvSpPr>
                <a:spLocks noChangeShapeType="1"/>
              </p:cNvSpPr>
              <p:nvPr/>
            </p:nvSpPr>
            <p:spPr bwMode="auto">
              <a:xfrm>
                <a:off x="4780" y="3223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21" name="Freeform 137"/>
              <p:cNvSpPr>
                <a:spLocks/>
              </p:cNvSpPr>
              <p:nvPr/>
            </p:nvSpPr>
            <p:spPr bwMode="auto">
              <a:xfrm>
                <a:off x="4823" y="3246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22" name="Freeform 138"/>
              <p:cNvSpPr>
                <a:spLocks/>
              </p:cNvSpPr>
              <p:nvPr/>
            </p:nvSpPr>
            <p:spPr bwMode="auto">
              <a:xfrm>
                <a:off x="4823" y="3207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23" name="Group 139"/>
              <p:cNvGrpSpPr>
                <a:grpSpLocks/>
              </p:cNvGrpSpPr>
              <p:nvPr/>
            </p:nvGrpSpPr>
            <p:grpSpPr bwMode="auto">
              <a:xfrm>
                <a:off x="4784" y="2544"/>
                <a:ext cx="379" cy="440"/>
                <a:chOff x="2801" y="2374"/>
                <a:chExt cx="582" cy="570"/>
              </a:xfrm>
            </p:grpSpPr>
            <p:sp>
              <p:nvSpPr>
                <p:cNvPr id="16524" name="Freeform 140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5" name="Freeform 141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26" name="Group 142"/>
              <p:cNvGrpSpPr>
                <a:grpSpLocks/>
              </p:cNvGrpSpPr>
              <p:nvPr/>
            </p:nvGrpSpPr>
            <p:grpSpPr bwMode="auto">
              <a:xfrm>
                <a:off x="4971" y="2659"/>
                <a:ext cx="123" cy="483"/>
                <a:chOff x="3088" y="2523"/>
                <a:chExt cx="190" cy="626"/>
              </a:xfrm>
            </p:grpSpPr>
            <p:sp>
              <p:nvSpPr>
                <p:cNvPr id="16527" name="Freeform 143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8" name="Freeform 144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29" name="Group 145"/>
              <p:cNvGrpSpPr>
                <a:grpSpLocks/>
              </p:cNvGrpSpPr>
              <p:nvPr/>
            </p:nvGrpSpPr>
            <p:grpSpPr bwMode="auto">
              <a:xfrm>
                <a:off x="4583" y="2560"/>
                <a:ext cx="511" cy="178"/>
                <a:chOff x="2492" y="2395"/>
                <a:chExt cx="786" cy="231"/>
              </a:xfrm>
            </p:grpSpPr>
            <p:sp>
              <p:nvSpPr>
                <p:cNvPr id="16530" name="Freeform 146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1" name="Freeform 147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32" name="Group 148"/>
              <p:cNvGrpSpPr>
                <a:grpSpLocks/>
              </p:cNvGrpSpPr>
              <p:nvPr/>
            </p:nvGrpSpPr>
            <p:grpSpPr bwMode="auto">
              <a:xfrm>
                <a:off x="4660" y="3047"/>
                <a:ext cx="270" cy="98"/>
                <a:chOff x="2610" y="3026"/>
                <a:chExt cx="415" cy="127"/>
              </a:xfrm>
            </p:grpSpPr>
            <p:sp>
              <p:nvSpPr>
                <p:cNvPr id="16533" name="Freeform 149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4" name="Freeform 150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35" name="Group 151"/>
              <p:cNvGrpSpPr>
                <a:grpSpLocks/>
              </p:cNvGrpSpPr>
              <p:nvPr/>
            </p:nvGrpSpPr>
            <p:grpSpPr bwMode="auto">
              <a:xfrm>
                <a:off x="4583" y="2628"/>
                <a:ext cx="388" cy="515"/>
                <a:chOff x="2492" y="2483"/>
                <a:chExt cx="596" cy="667"/>
              </a:xfrm>
            </p:grpSpPr>
            <p:sp>
              <p:nvSpPr>
                <p:cNvPr id="16536" name="Freeform 152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7" name="Freeform 153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38" name="Group 154"/>
              <p:cNvGrpSpPr>
                <a:grpSpLocks/>
              </p:cNvGrpSpPr>
              <p:nvPr/>
            </p:nvGrpSpPr>
            <p:grpSpPr bwMode="auto">
              <a:xfrm>
                <a:off x="4632" y="2687"/>
                <a:ext cx="283" cy="375"/>
                <a:chOff x="2567" y="2559"/>
                <a:chExt cx="435" cy="486"/>
              </a:xfrm>
            </p:grpSpPr>
            <p:sp>
              <p:nvSpPr>
                <p:cNvPr id="16539" name="Freeform 155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0" name="Freeform 156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41" name="Group 157"/>
              <p:cNvGrpSpPr>
                <a:grpSpLocks/>
              </p:cNvGrpSpPr>
              <p:nvPr/>
            </p:nvGrpSpPr>
            <p:grpSpPr bwMode="auto">
              <a:xfrm>
                <a:off x="4655" y="2712"/>
                <a:ext cx="249" cy="318"/>
                <a:chOff x="1395" y="2592"/>
                <a:chExt cx="383" cy="412"/>
              </a:xfrm>
            </p:grpSpPr>
            <p:sp>
              <p:nvSpPr>
                <p:cNvPr id="16542" name="Freeform 158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3" name="Freeform 159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FF3300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44" name="Rectangle 160"/>
              <p:cNvSpPr>
                <a:spLocks noChangeArrowheads="1"/>
              </p:cNvSpPr>
              <p:nvPr/>
            </p:nvSpPr>
            <p:spPr bwMode="auto">
              <a:xfrm>
                <a:off x="4690" y="2758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45" name="Rectangle 161"/>
            <p:cNvSpPr>
              <a:spLocks noChangeArrowheads="1"/>
            </p:cNvSpPr>
            <p:nvPr/>
          </p:nvSpPr>
          <p:spPr bwMode="auto">
            <a:xfrm>
              <a:off x="2208" y="1536"/>
              <a:ext cx="1008" cy="2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Point d'accès</a:t>
              </a: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>
              <a:off x="432" y="1104"/>
              <a:ext cx="48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49" name="Line 165"/>
            <p:cNvSpPr>
              <a:spLocks noChangeShapeType="1"/>
            </p:cNvSpPr>
            <p:nvPr/>
          </p:nvSpPr>
          <p:spPr bwMode="auto">
            <a:xfrm>
              <a:off x="2736" y="110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50" name="Text Box 166"/>
            <p:cNvSpPr txBox="1">
              <a:spLocks noChangeArrowheads="1"/>
            </p:cNvSpPr>
            <p:nvPr/>
          </p:nvSpPr>
          <p:spPr bwMode="auto">
            <a:xfrm>
              <a:off x="480" y="864"/>
              <a:ext cx="1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Réseau filaire Ethernet</a:t>
              </a:r>
            </a:p>
          </p:txBody>
        </p:sp>
        <p:sp>
          <p:nvSpPr>
            <p:cNvPr id="16551" name="Oval 167"/>
            <p:cNvSpPr>
              <a:spLocks noChangeArrowheads="1"/>
            </p:cNvSpPr>
            <p:nvPr/>
          </p:nvSpPr>
          <p:spPr bwMode="auto">
            <a:xfrm>
              <a:off x="336" y="1008"/>
              <a:ext cx="4848" cy="273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52" name="Text Box 168"/>
            <p:cNvSpPr txBox="1">
              <a:spLocks noChangeArrowheads="1"/>
            </p:cNvSpPr>
            <p:nvPr/>
          </p:nvSpPr>
          <p:spPr bwMode="auto">
            <a:xfrm>
              <a:off x="672" y="2688"/>
              <a:ext cx="6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b="1" smtClean="0">
                  <a:solidFill>
                    <a:srgbClr val="FF3300"/>
                  </a:solidFill>
                </a:rPr>
                <a:t>BSS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6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138A-891E-4B84-88BD-C02FFA8E5F7A}" type="slidenum">
              <a:rPr lang="fr-FR">
                <a:solidFill>
                  <a:srgbClr val="000000"/>
                </a:solidFill>
              </a:rPr>
              <a:pPr/>
              <a:t>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Elle est assurée essentiellement par le groupe 802.11 de l'I.E.E.E.</a:t>
            </a:r>
          </a:p>
          <a:p>
            <a:r>
              <a:rPr lang="fr-FR"/>
              <a:t> La norme initiale 802.11 a connu de nombreuses révisions notées 802.11a, 802.11b, 802.11g pour les principales.</a:t>
            </a:r>
          </a:p>
          <a:p>
            <a:r>
              <a:rPr lang="fr-FR"/>
              <a:t>Ces révisions visent essentiellement :</a:t>
            </a:r>
          </a:p>
          <a:p>
            <a:pPr lvl="1"/>
            <a:r>
              <a:rPr lang="fr-FR"/>
              <a:t> une amélioration du débit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/>
              <a:t>et/ou</a:t>
            </a:r>
          </a:p>
          <a:p>
            <a:pPr lvl="1"/>
            <a:r>
              <a:rPr lang="fr-FR"/>
              <a:t> une amélioration de la sécurité.</a:t>
            </a:r>
          </a:p>
        </p:txBody>
      </p:sp>
    </p:spTree>
    <p:extLst>
      <p:ext uri="{BB962C8B-B14F-4D97-AF65-F5344CB8AC3E}">
        <p14:creationId xmlns:p14="http://schemas.microsoft.com/office/powerpoint/2010/main" val="1113324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9FEC-542D-4A50-89F5-240F8182B3DA}" type="slidenum">
              <a:rPr lang="fr-FR">
                <a:solidFill>
                  <a:srgbClr val="000000"/>
                </a:solidFill>
              </a:rPr>
              <a:pPr/>
              <a:t>30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Plusieurs points d'accès donc plusieurs BSS peuvent être reliés soit par un câble soit par une connexion Wi-Fi.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Plusieurs BSS ainsi reliés forment un un </a:t>
            </a:r>
            <a:r>
              <a:rPr lang="fr-FR" i="1">
                <a:solidFill>
                  <a:schemeClr val="accent2"/>
                </a:solidFill>
              </a:rPr>
              <a:t>ensemble de services étendu</a:t>
            </a:r>
            <a:r>
              <a:rPr lang="fr-FR"/>
              <a:t> (</a:t>
            </a:r>
            <a:r>
              <a:rPr lang="fr-FR" i="1">
                <a:solidFill>
                  <a:srgbClr val="FF3300"/>
                </a:solidFill>
              </a:rPr>
              <a:t>Extended Service Set</a:t>
            </a:r>
            <a:r>
              <a:rPr lang="fr-FR"/>
              <a:t> ou </a:t>
            </a:r>
            <a:r>
              <a:rPr lang="fr-FR" i="1">
                <a:solidFill>
                  <a:srgbClr val="FF3300"/>
                </a:solidFill>
              </a:rPr>
              <a:t>ESS</a:t>
            </a:r>
            <a:r>
              <a:rPr lang="fr-FR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Un ESS est repéré par un </a:t>
            </a:r>
            <a:r>
              <a:rPr lang="fr-FR">
                <a:solidFill>
                  <a:srgbClr val="FF3300"/>
                </a:solidFill>
              </a:rPr>
              <a:t>ESSID</a:t>
            </a:r>
            <a:r>
              <a:rPr lang="fr-FR"/>
              <a:t> souvent abrégé en </a:t>
            </a:r>
            <a:r>
              <a:rPr lang="fr-FR">
                <a:solidFill>
                  <a:srgbClr val="FF3300"/>
                </a:solidFill>
              </a:rPr>
              <a:t>SSID </a:t>
            </a:r>
            <a:r>
              <a:rPr lang="fr-FR"/>
              <a:t>(</a:t>
            </a:r>
            <a:r>
              <a:rPr lang="fr-FR" i="1">
                <a:solidFill>
                  <a:srgbClr val="FF3300"/>
                </a:solidFill>
              </a:rPr>
              <a:t>Service Set Identifier</a:t>
            </a:r>
            <a:r>
              <a:rPr lang="fr-FR"/>
              <a:t>), un identifiant de </a:t>
            </a:r>
            <a:r>
              <a:rPr lang="fr-FR">
                <a:solidFill>
                  <a:schemeClr val="accent2"/>
                </a:solidFill>
              </a:rPr>
              <a:t>32 caractères au format ASCII servant de nom pour le réseau</a:t>
            </a:r>
            <a:r>
              <a:rPr lang="fr-FR"/>
              <a:t>.</a:t>
            </a:r>
            <a:endParaRPr lang="fr-FR" i="1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</p:spTree>
    <p:extLst>
      <p:ext uri="{BB962C8B-B14F-4D97-AF65-F5344CB8AC3E}">
        <p14:creationId xmlns:p14="http://schemas.microsoft.com/office/powerpoint/2010/main" val="424742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2E3-9D77-4901-84D4-96866E70FF7A}" type="slidenum">
              <a:rPr lang="fr-FR">
                <a:solidFill>
                  <a:srgbClr val="000000"/>
                </a:solidFill>
              </a:rPr>
              <a:pPr/>
              <a:t>31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  <p:grpSp>
        <p:nvGrpSpPr>
          <p:cNvPr id="31089" name="Group 369"/>
          <p:cNvGrpSpPr>
            <a:grpSpLocks/>
          </p:cNvGrpSpPr>
          <p:nvPr/>
        </p:nvGrpSpPr>
        <p:grpSpPr bwMode="auto">
          <a:xfrm>
            <a:off x="152400" y="1219200"/>
            <a:ext cx="8763000" cy="5075238"/>
            <a:chOff x="96" y="768"/>
            <a:chExt cx="5520" cy="3197"/>
          </a:xfrm>
        </p:grpSpPr>
        <p:grpSp>
          <p:nvGrpSpPr>
            <p:cNvPr id="30886" name="Group 166"/>
            <p:cNvGrpSpPr>
              <a:grpSpLocks/>
            </p:cNvGrpSpPr>
            <p:nvPr/>
          </p:nvGrpSpPr>
          <p:grpSpPr bwMode="auto">
            <a:xfrm>
              <a:off x="4704" y="1728"/>
              <a:ext cx="628" cy="796"/>
              <a:chOff x="4896" y="2928"/>
              <a:chExt cx="628" cy="796"/>
            </a:xfrm>
          </p:grpSpPr>
          <p:grpSp>
            <p:nvGrpSpPr>
              <p:cNvPr id="30725" name="Group 5"/>
              <p:cNvGrpSpPr>
                <a:grpSpLocks/>
              </p:cNvGrpSpPr>
              <p:nvPr/>
            </p:nvGrpSpPr>
            <p:grpSpPr bwMode="auto">
              <a:xfrm>
                <a:off x="5308" y="3442"/>
                <a:ext cx="216" cy="282"/>
                <a:chOff x="3090" y="3040"/>
                <a:chExt cx="332" cy="366"/>
              </a:xfrm>
            </p:grpSpPr>
            <p:sp>
              <p:nvSpPr>
                <p:cNvPr id="30726" name="Freeform 6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27" name="Freeform 7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28" name="Group 8"/>
              <p:cNvGrpSpPr>
                <a:grpSpLocks/>
              </p:cNvGrpSpPr>
              <p:nvPr/>
            </p:nvGrpSpPr>
            <p:grpSpPr bwMode="auto">
              <a:xfrm>
                <a:off x="4896" y="3338"/>
                <a:ext cx="628" cy="256"/>
                <a:chOff x="2456" y="2905"/>
                <a:chExt cx="966" cy="333"/>
              </a:xfrm>
            </p:grpSpPr>
            <p:sp>
              <p:nvSpPr>
                <p:cNvPr id="30729" name="Freeform 9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0" name="Freeform 10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31" name="Group 11"/>
              <p:cNvGrpSpPr>
                <a:grpSpLocks/>
              </p:cNvGrpSpPr>
              <p:nvPr/>
            </p:nvGrpSpPr>
            <p:grpSpPr bwMode="auto">
              <a:xfrm>
                <a:off x="4896" y="3466"/>
                <a:ext cx="412" cy="258"/>
                <a:chOff x="2456" y="3072"/>
                <a:chExt cx="634" cy="334"/>
              </a:xfrm>
            </p:grpSpPr>
            <p:sp>
              <p:nvSpPr>
                <p:cNvPr id="30732" name="Freeform 12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3" name="Freeform 13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4922" y="3511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735" name="Group 15"/>
              <p:cNvGrpSpPr>
                <a:grpSpLocks/>
              </p:cNvGrpSpPr>
              <p:nvPr/>
            </p:nvGrpSpPr>
            <p:grpSpPr bwMode="auto">
              <a:xfrm>
                <a:off x="5111" y="3561"/>
                <a:ext cx="161" cy="131"/>
                <a:chOff x="2787" y="3195"/>
                <a:chExt cx="248" cy="169"/>
              </a:xfrm>
            </p:grpSpPr>
            <p:sp>
              <p:nvSpPr>
                <p:cNvPr id="30736" name="Freeform 16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7" name="Freeform 17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5116" y="3607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5159" y="3630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5159" y="3591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741" name="Group 21"/>
              <p:cNvGrpSpPr>
                <a:grpSpLocks/>
              </p:cNvGrpSpPr>
              <p:nvPr/>
            </p:nvGrpSpPr>
            <p:grpSpPr bwMode="auto">
              <a:xfrm>
                <a:off x="5120" y="2928"/>
                <a:ext cx="379" cy="440"/>
                <a:chOff x="2801" y="2374"/>
                <a:chExt cx="582" cy="570"/>
              </a:xfrm>
            </p:grpSpPr>
            <p:sp>
              <p:nvSpPr>
                <p:cNvPr id="30742" name="Freeform 22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3" name="Freeform 23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44" name="Group 24"/>
              <p:cNvGrpSpPr>
                <a:grpSpLocks/>
              </p:cNvGrpSpPr>
              <p:nvPr/>
            </p:nvGrpSpPr>
            <p:grpSpPr bwMode="auto">
              <a:xfrm>
                <a:off x="5307" y="3043"/>
                <a:ext cx="123" cy="483"/>
                <a:chOff x="3088" y="2523"/>
                <a:chExt cx="190" cy="626"/>
              </a:xfrm>
            </p:grpSpPr>
            <p:sp>
              <p:nvSpPr>
                <p:cNvPr id="30745" name="Freeform 25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6" name="Freeform 26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47" name="Group 27"/>
              <p:cNvGrpSpPr>
                <a:grpSpLocks/>
              </p:cNvGrpSpPr>
              <p:nvPr/>
            </p:nvGrpSpPr>
            <p:grpSpPr bwMode="auto">
              <a:xfrm>
                <a:off x="4919" y="2944"/>
                <a:ext cx="511" cy="178"/>
                <a:chOff x="2492" y="2395"/>
                <a:chExt cx="786" cy="231"/>
              </a:xfrm>
            </p:grpSpPr>
            <p:sp>
              <p:nvSpPr>
                <p:cNvPr id="30748" name="Freeform 28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9" name="Freeform 29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50" name="Group 30"/>
              <p:cNvGrpSpPr>
                <a:grpSpLocks/>
              </p:cNvGrpSpPr>
              <p:nvPr/>
            </p:nvGrpSpPr>
            <p:grpSpPr bwMode="auto">
              <a:xfrm>
                <a:off x="4996" y="3431"/>
                <a:ext cx="270" cy="98"/>
                <a:chOff x="2610" y="3026"/>
                <a:chExt cx="415" cy="127"/>
              </a:xfrm>
            </p:grpSpPr>
            <p:sp>
              <p:nvSpPr>
                <p:cNvPr id="30751" name="Freeform 31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2" name="Freeform 32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53" name="Group 33"/>
              <p:cNvGrpSpPr>
                <a:grpSpLocks/>
              </p:cNvGrpSpPr>
              <p:nvPr/>
            </p:nvGrpSpPr>
            <p:grpSpPr bwMode="auto">
              <a:xfrm>
                <a:off x="4919" y="3012"/>
                <a:ext cx="388" cy="515"/>
                <a:chOff x="2492" y="2483"/>
                <a:chExt cx="596" cy="667"/>
              </a:xfrm>
            </p:grpSpPr>
            <p:sp>
              <p:nvSpPr>
                <p:cNvPr id="30754" name="Freeform 34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5" name="Freeform 35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>
                <a:off x="4968" y="3071"/>
                <a:ext cx="283" cy="375"/>
                <a:chOff x="2567" y="2559"/>
                <a:chExt cx="435" cy="486"/>
              </a:xfrm>
            </p:grpSpPr>
            <p:sp>
              <p:nvSpPr>
                <p:cNvPr id="30757" name="Freeform 37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8" name="Freeform 38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759" name="Group 39"/>
              <p:cNvGrpSpPr>
                <a:grpSpLocks/>
              </p:cNvGrpSpPr>
              <p:nvPr/>
            </p:nvGrpSpPr>
            <p:grpSpPr bwMode="auto">
              <a:xfrm>
                <a:off x="4991" y="3096"/>
                <a:ext cx="249" cy="318"/>
                <a:chOff x="1395" y="2592"/>
                <a:chExt cx="383" cy="412"/>
              </a:xfrm>
            </p:grpSpPr>
            <p:sp>
              <p:nvSpPr>
                <p:cNvPr id="30760" name="Freeform 40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61" name="Freeform 41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62" name="Rectangle 42"/>
              <p:cNvSpPr>
                <a:spLocks noChangeArrowheads="1"/>
              </p:cNvSpPr>
              <p:nvPr/>
            </p:nvSpPr>
            <p:spPr bwMode="auto">
              <a:xfrm>
                <a:off x="5026" y="3142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969" name="Group 249"/>
            <p:cNvGrpSpPr>
              <a:grpSpLocks/>
            </p:cNvGrpSpPr>
            <p:nvPr/>
          </p:nvGrpSpPr>
          <p:grpSpPr bwMode="auto">
            <a:xfrm>
              <a:off x="672" y="1296"/>
              <a:ext cx="628" cy="796"/>
              <a:chOff x="672" y="1440"/>
              <a:chExt cx="628" cy="796"/>
            </a:xfrm>
          </p:grpSpPr>
          <p:grpSp>
            <p:nvGrpSpPr>
              <p:cNvPr id="30803" name="Group 83"/>
              <p:cNvGrpSpPr>
                <a:grpSpLocks/>
              </p:cNvGrpSpPr>
              <p:nvPr/>
            </p:nvGrpSpPr>
            <p:grpSpPr bwMode="auto">
              <a:xfrm>
                <a:off x="1084" y="1954"/>
                <a:ext cx="216" cy="282"/>
                <a:chOff x="3090" y="3040"/>
                <a:chExt cx="332" cy="366"/>
              </a:xfrm>
            </p:grpSpPr>
            <p:sp>
              <p:nvSpPr>
                <p:cNvPr id="30804" name="Freeform 84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5" name="Freeform 85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06" name="Group 86"/>
              <p:cNvGrpSpPr>
                <a:grpSpLocks/>
              </p:cNvGrpSpPr>
              <p:nvPr/>
            </p:nvGrpSpPr>
            <p:grpSpPr bwMode="auto">
              <a:xfrm>
                <a:off x="672" y="1850"/>
                <a:ext cx="628" cy="256"/>
                <a:chOff x="2456" y="2905"/>
                <a:chExt cx="966" cy="333"/>
              </a:xfrm>
            </p:grpSpPr>
            <p:sp>
              <p:nvSpPr>
                <p:cNvPr id="30807" name="Freeform 87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8" name="Freeform 88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09" name="Group 89"/>
              <p:cNvGrpSpPr>
                <a:grpSpLocks/>
              </p:cNvGrpSpPr>
              <p:nvPr/>
            </p:nvGrpSpPr>
            <p:grpSpPr bwMode="auto">
              <a:xfrm>
                <a:off x="672" y="1978"/>
                <a:ext cx="412" cy="258"/>
                <a:chOff x="2456" y="3072"/>
                <a:chExt cx="634" cy="334"/>
              </a:xfrm>
            </p:grpSpPr>
            <p:sp>
              <p:nvSpPr>
                <p:cNvPr id="30810" name="Freeform 90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1" name="Freeform 91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812" name="Freeform 92"/>
              <p:cNvSpPr>
                <a:spLocks/>
              </p:cNvSpPr>
              <p:nvPr/>
            </p:nvSpPr>
            <p:spPr bwMode="auto">
              <a:xfrm>
                <a:off x="698" y="2023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13" name="Group 93"/>
              <p:cNvGrpSpPr>
                <a:grpSpLocks/>
              </p:cNvGrpSpPr>
              <p:nvPr/>
            </p:nvGrpSpPr>
            <p:grpSpPr bwMode="auto">
              <a:xfrm>
                <a:off x="887" y="2073"/>
                <a:ext cx="161" cy="131"/>
                <a:chOff x="2787" y="3195"/>
                <a:chExt cx="248" cy="169"/>
              </a:xfrm>
            </p:grpSpPr>
            <p:sp>
              <p:nvSpPr>
                <p:cNvPr id="30814" name="Freeform 94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5" name="Freeform 95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816" name="Line 96"/>
              <p:cNvSpPr>
                <a:spLocks noChangeShapeType="1"/>
              </p:cNvSpPr>
              <p:nvPr/>
            </p:nvSpPr>
            <p:spPr bwMode="auto">
              <a:xfrm>
                <a:off x="892" y="2119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7" name="Freeform 97"/>
              <p:cNvSpPr>
                <a:spLocks/>
              </p:cNvSpPr>
              <p:nvPr/>
            </p:nvSpPr>
            <p:spPr bwMode="auto">
              <a:xfrm>
                <a:off x="935" y="2142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8" name="Freeform 98"/>
              <p:cNvSpPr>
                <a:spLocks/>
              </p:cNvSpPr>
              <p:nvPr/>
            </p:nvSpPr>
            <p:spPr bwMode="auto">
              <a:xfrm>
                <a:off x="935" y="2103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19" name="Group 99"/>
              <p:cNvGrpSpPr>
                <a:grpSpLocks/>
              </p:cNvGrpSpPr>
              <p:nvPr/>
            </p:nvGrpSpPr>
            <p:grpSpPr bwMode="auto">
              <a:xfrm>
                <a:off x="896" y="1440"/>
                <a:ext cx="379" cy="440"/>
                <a:chOff x="2801" y="2374"/>
                <a:chExt cx="582" cy="570"/>
              </a:xfrm>
            </p:grpSpPr>
            <p:sp>
              <p:nvSpPr>
                <p:cNvPr id="30820" name="Freeform 100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1" name="Freeform 101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22" name="Group 102"/>
              <p:cNvGrpSpPr>
                <a:grpSpLocks/>
              </p:cNvGrpSpPr>
              <p:nvPr/>
            </p:nvGrpSpPr>
            <p:grpSpPr bwMode="auto">
              <a:xfrm>
                <a:off x="1083" y="1555"/>
                <a:ext cx="123" cy="483"/>
                <a:chOff x="3088" y="2523"/>
                <a:chExt cx="190" cy="626"/>
              </a:xfrm>
            </p:grpSpPr>
            <p:sp>
              <p:nvSpPr>
                <p:cNvPr id="30823" name="Freeform 103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4" name="Freeform 104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25" name="Group 105"/>
              <p:cNvGrpSpPr>
                <a:grpSpLocks/>
              </p:cNvGrpSpPr>
              <p:nvPr/>
            </p:nvGrpSpPr>
            <p:grpSpPr bwMode="auto">
              <a:xfrm>
                <a:off x="695" y="1456"/>
                <a:ext cx="511" cy="178"/>
                <a:chOff x="2492" y="2395"/>
                <a:chExt cx="786" cy="231"/>
              </a:xfrm>
            </p:grpSpPr>
            <p:sp>
              <p:nvSpPr>
                <p:cNvPr id="30826" name="Freeform 106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7" name="Freeform 107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28" name="Group 108"/>
              <p:cNvGrpSpPr>
                <a:grpSpLocks/>
              </p:cNvGrpSpPr>
              <p:nvPr/>
            </p:nvGrpSpPr>
            <p:grpSpPr bwMode="auto">
              <a:xfrm>
                <a:off x="772" y="1943"/>
                <a:ext cx="270" cy="98"/>
                <a:chOff x="2610" y="3026"/>
                <a:chExt cx="415" cy="127"/>
              </a:xfrm>
            </p:grpSpPr>
            <p:sp>
              <p:nvSpPr>
                <p:cNvPr id="30829" name="Freeform 109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0" name="Freeform 110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31" name="Group 111"/>
              <p:cNvGrpSpPr>
                <a:grpSpLocks/>
              </p:cNvGrpSpPr>
              <p:nvPr/>
            </p:nvGrpSpPr>
            <p:grpSpPr bwMode="auto">
              <a:xfrm>
                <a:off x="695" y="1524"/>
                <a:ext cx="388" cy="515"/>
                <a:chOff x="2492" y="2483"/>
                <a:chExt cx="596" cy="667"/>
              </a:xfrm>
            </p:grpSpPr>
            <p:sp>
              <p:nvSpPr>
                <p:cNvPr id="30832" name="Freeform 112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3" name="Freeform 113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34" name="Group 114"/>
              <p:cNvGrpSpPr>
                <a:grpSpLocks/>
              </p:cNvGrpSpPr>
              <p:nvPr/>
            </p:nvGrpSpPr>
            <p:grpSpPr bwMode="auto">
              <a:xfrm>
                <a:off x="744" y="1583"/>
                <a:ext cx="283" cy="375"/>
                <a:chOff x="2567" y="2559"/>
                <a:chExt cx="435" cy="486"/>
              </a:xfrm>
            </p:grpSpPr>
            <p:sp>
              <p:nvSpPr>
                <p:cNvPr id="30835" name="Freeform 115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6" name="Freeform 116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37" name="Group 117"/>
              <p:cNvGrpSpPr>
                <a:grpSpLocks/>
              </p:cNvGrpSpPr>
              <p:nvPr/>
            </p:nvGrpSpPr>
            <p:grpSpPr bwMode="auto">
              <a:xfrm>
                <a:off x="767" y="1608"/>
                <a:ext cx="249" cy="318"/>
                <a:chOff x="1395" y="2592"/>
                <a:chExt cx="383" cy="412"/>
              </a:xfrm>
            </p:grpSpPr>
            <p:sp>
              <p:nvSpPr>
                <p:cNvPr id="30838" name="Freeform 118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9" name="Freeform 119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840" name="Rectangle 120"/>
              <p:cNvSpPr>
                <a:spLocks noChangeArrowheads="1"/>
              </p:cNvSpPr>
              <p:nvPr/>
            </p:nvSpPr>
            <p:spPr bwMode="auto">
              <a:xfrm>
                <a:off x="802" y="1654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80" name="Rectangle 160"/>
            <p:cNvSpPr>
              <a:spLocks noChangeArrowheads="1"/>
            </p:cNvSpPr>
            <p:nvPr/>
          </p:nvSpPr>
          <p:spPr bwMode="auto">
            <a:xfrm>
              <a:off x="1392" y="1536"/>
              <a:ext cx="1056" cy="2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Point d'accès</a:t>
              </a:r>
            </a:p>
          </p:txBody>
        </p:sp>
        <p:sp>
          <p:nvSpPr>
            <p:cNvPr id="30881" name="Line 161"/>
            <p:cNvSpPr>
              <a:spLocks noChangeShapeType="1"/>
            </p:cNvSpPr>
            <p:nvPr/>
          </p:nvSpPr>
          <p:spPr bwMode="auto">
            <a:xfrm flipH="1">
              <a:off x="432" y="1104"/>
              <a:ext cx="48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0882" name="Line 162"/>
            <p:cNvSpPr>
              <a:spLocks noChangeShapeType="1"/>
            </p:cNvSpPr>
            <p:nvPr/>
          </p:nvSpPr>
          <p:spPr bwMode="auto">
            <a:xfrm>
              <a:off x="1920" y="110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0883" name="Text Box 163"/>
            <p:cNvSpPr txBox="1">
              <a:spLocks noChangeArrowheads="1"/>
            </p:cNvSpPr>
            <p:nvPr/>
          </p:nvSpPr>
          <p:spPr bwMode="auto">
            <a:xfrm>
              <a:off x="432" y="768"/>
              <a:ext cx="1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Réseau filaire Ethernet</a:t>
              </a:r>
            </a:p>
          </p:txBody>
        </p:sp>
        <p:sp>
          <p:nvSpPr>
            <p:cNvPr id="30884" name="Oval 164"/>
            <p:cNvSpPr>
              <a:spLocks noChangeArrowheads="1"/>
            </p:cNvSpPr>
            <p:nvPr/>
          </p:nvSpPr>
          <p:spPr bwMode="auto">
            <a:xfrm>
              <a:off x="96" y="1008"/>
              <a:ext cx="2832" cy="2832"/>
            </a:xfrm>
            <a:prstGeom prst="ellipse">
              <a:avLst/>
            </a:prstGeom>
            <a:noFill/>
            <a:ln w="38100">
              <a:solidFill>
                <a:srgbClr val="66FF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0885" name="Text Box 165"/>
            <p:cNvSpPr txBox="1">
              <a:spLocks noChangeArrowheads="1"/>
            </p:cNvSpPr>
            <p:nvPr/>
          </p:nvSpPr>
          <p:spPr bwMode="auto">
            <a:xfrm>
              <a:off x="2016" y="2976"/>
              <a:ext cx="6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b="1" smtClean="0">
                  <a:solidFill>
                    <a:srgbClr val="66FF66"/>
                  </a:solidFill>
                </a:rPr>
                <a:t>BSS</a:t>
              </a:r>
            </a:p>
          </p:txBody>
        </p:sp>
        <p:grpSp>
          <p:nvGrpSpPr>
            <p:cNvPr id="30887" name="Group 167"/>
            <p:cNvGrpSpPr>
              <a:grpSpLocks/>
            </p:cNvGrpSpPr>
            <p:nvPr/>
          </p:nvGrpSpPr>
          <p:grpSpPr bwMode="auto">
            <a:xfrm>
              <a:off x="4080" y="2736"/>
              <a:ext cx="628" cy="796"/>
              <a:chOff x="4896" y="2928"/>
              <a:chExt cx="628" cy="796"/>
            </a:xfrm>
          </p:grpSpPr>
          <p:grpSp>
            <p:nvGrpSpPr>
              <p:cNvPr id="30888" name="Group 168"/>
              <p:cNvGrpSpPr>
                <a:grpSpLocks/>
              </p:cNvGrpSpPr>
              <p:nvPr/>
            </p:nvGrpSpPr>
            <p:grpSpPr bwMode="auto">
              <a:xfrm>
                <a:off x="5308" y="3442"/>
                <a:ext cx="216" cy="282"/>
                <a:chOff x="3090" y="3040"/>
                <a:chExt cx="332" cy="366"/>
              </a:xfrm>
            </p:grpSpPr>
            <p:sp>
              <p:nvSpPr>
                <p:cNvPr id="30889" name="Freeform 169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0" name="Freeform 170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91" name="Group 171"/>
              <p:cNvGrpSpPr>
                <a:grpSpLocks/>
              </p:cNvGrpSpPr>
              <p:nvPr/>
            </p:nvGrpSpPr>
            <p:grpSpPr bwMode="auto">
              <a:xfrm>
                <a:off x="4896" y="3338"/>
                <a:ext cx="628" cy="256"/>
                <a:chOff x="2456" y="2905"/>
                <a:chExt cx="966" cy="333"/>
              </a:xfrm>
            </p:grpSpPr>
            <p:sp>
              <p:nvSpPr>
                <p:cNvPr id="30892" name="Freeform 172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3" name="Freeform 173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94" name="Group 174"/>
              <p:cNvGrpSpPr>
                <a:grpSpLocks/>
              </p:cNvGrpSpPr>
              <p:nvPr/>
            </p:nvGrpSpPr>
            <p:grpSpPr bwMode="auto">
              <a:xfrm>
                <a:off x="4896" y="3466"/>
                <a:ext cx="412" cy="258"/>
                <a:chOff x="2456" y="3072"/>
                <a:chExt cx="634" cy="334"/>
              </a:xfrm>
            </p:grpSpPr>
            <p:sp>
              <p:nvSpPr>
                <p:cNvPr id="30895" name="Freeform 175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6" name="Freeform 176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897" name="Freeform 177"/>
              <p:cNvSpPr>
                <a:spLocks/>
              </p:cNvSpPr>
              <p:nvPr/>
            </p:nvSpPr>
            <p:spPr bwMode="auto">
              <a:xfrm>
                <a:off x="4922" y="3511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98" name="Group 178"/>
              <p:cNvGrpSpPr>
                <a:grpSpLocks/>
              </p:cNvGrpSpPr>
              <p:nvPr/>
            </p:nvGrpSpPr>
            <p:grpSpPr bwMode="auto">
              <a:xfrm>
                <a:off x="5111" y="3561"/>
                <a:ext cx="161" cy="131"/>
                <a:chOff x="2787" y="3195"/>
                <a:chExt cx="248" cy="169"/>
              </a:xfrm>
            </p:grpSpPr>
            <p:sp>
              <p:nvSpPr>
                <p:cNvPr id="30899" name="Freeform 179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0" name="Freeform 180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01" name="Line 181"/>
              <p:cNvSpPr>
                <a:spLocks noChangeShapeType="1"/>
              </p:cNvSpPr>
              <p:nvPr/>
            </p:nvSpPr>
            <p:spPr bwMode="auto">
              <a:xfrm>
                <a:off x="5116" y="3607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02" name="Freeform 182"/>
              <p:cNvSpPr>
                <a:spLocks/>
              </p:cNvSpPr>
              <p:nvPr/>
            </p:nvSpPr>
            <p:spPr bwMode="auto">
              <a:xfrm>
                <a:off x="5159" y="3630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03" name="Freeform 183"/>
              <p:cNvSpPr>
                <a:spLocks/>
              </p:cNvSpPr>
              <p:nvPr/>
            </p:nvSpPr>
            <p:spPr bwMode="auto">
              <a:xfrm>
                <a:off x="5159" y="3591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04" name="Group 184"/>
              <p:cNvGrpSpPr>
                <a:grpSpLocks/>
              </p:cNvGrpSpPr>
              <p:nvPr/>
            </p:nvGrpSpPr>
            <p:grpSpPr bwMode="auto">
              <a:xfrm>
                <a:off x="5120" y="2928"/>
                <a:ext cx="379" cy="440"/>
                <a:chOff x="2801" y="2374"/>
                <a:chExt cx="582" cy="570"/>
              </a:xfrm>
            </p:grpSpPr>
            <p:sp>
              <p:nvSpPr>
                <p:cNvPr id="30905" name="Freeform 185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6" name="Freeform 186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07" name="Group 187"/>
              <p:cNvGrpSpPr>
                <a:grpSpLocks/>
              </p:cNvGrpSpPr>
              <p:nvPr/>
            </p:nvGrpSpPr>
            <p:grpSpPr bwMode="auto">
              <a:xfrm>
                <a:off x="5307" y="3043"/>
                <a:ext cx="123" cy="483"/>
                <a:chOff x="3088" y="2523"/>
                <a:chExt cx="190" cy="626"/>
              </a:xfrm>
            </p:grpSpPr>
            <p:sp>
              <p:nvSpPr>
                <p:cNvPr id="30908" name="Freeform 188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9" name="Freeform 189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10" name="Group 190"/>
              <p:cNvGrpSpPr>
                <a:grpSpLocks/>
              </p:cNvGrpSpPr>
              <p:nvPr/>
            </p:nvGrpSpPr>
            <p:grpSpPr bwMode="auto">
              <a:xfrm>
                <a:off x="4919" y="2944"/>
                <a:ext cx="511" cy="178"/>
                <a:chOff x="2492" y="2395"/>
                <a:chExt cx="786" cy="231"/>
              </a:xfrm>
            </p:grpSpPr>
            <p:sp>
              <p:nvSpPr>
                <p:cNvPr id="30911" name="Freeform 191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2" name="Freeform 192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13" name="Group 193"/>
              <p:cNvGrpSpPr>
                <a:grpSpLocks/>
              </p:cNvGrpSpPr>
              <p:nvPr/>
            </p:nvGrpSpPr>
            <p:grpSpPr bwMode="auto">
              <a:xfrm>
                <a:off x="4996" y="3431"/>
                <a:ext cx="270" cy="98"/>
                <a:chOff x="2610" y="3026"/>
                <a:chExt cx="415" cy="127"/>
              </a:xfrm>
            </p:grpSpPr>
            <p:sp>
              <p:nvSpPr>
                <p:cNvPr id="30914" name="Freeform 194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5" name="Freeform 195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16" name="Group 196"/>
              <p:cNvGrpSpPr>
                <a:grpSpLocks/>
              </p:cNvGrpSpPr>
              <p:nvPr/>
            </p:nvGrpSpPr>
            <p:grpSpPr bwMode="auto">
              <a:xfrm>
                <a:off x="4919" y="3012"/>
                <a:ext cx="388" cy="515"/>
                <a:chOff x="2492" y="2483"/>
                <a:chExt cx="596" cy="667"/>
              </a:xfrm>
            </p:grpSpPr>
            <p:sp>
              <p:nvSpPr>
                <p:cNvPr id="30917" name="Freeform 197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8" name="Freeform 198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19" name="Group 199"/>
              <p:cNvGrpSpPr>
                <a:grpSpLocks/>
              </p:cNvGrpSpPr>
              <p:nvPr/>
            </p:nvGrpSpPr>
            <p:grpSpPr bwMode="auto">
              <a:xfrm>
                <a:off x="4968" y="3071"/>
                <a:ext cx="283" cy="375"/>
                <a:chOff x="2567" y="2559"/>
                <a:chExt cx="435" cy="486"/>
              </a:xfrm>
            </p:grpSpPr>
            <p:sp>
              <p:nvSpPr>
                <p:cNvPr id="30920" name="Freeform 200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1" name="Freeform 201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22" name="Group 202"/>
              <p:cNvGrpSpPr>
                <a:grpSpLocks/>
              </p:cNvGrpSpPr>
              <p:nvPr/>
            </p:nvGrpSpPr>
            <p:grpSpPr bwMode="auto">
              <a:xfrm>
                <a:off x="4991" y="3096"/>
                <a:ext cx="249" cy="318"/>
                <a:chOff x="1395" y="2592"/>
                <a:chExt cx="383" cy="412"/>
              </a:xfrm>
            </p:grpSpPr>
            <p:sp>
              <p:nvSpPr>
                <p:cNvPr id="30923" name="Freeform 203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4" name="Freeform 204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25" name="Rectangle 205"/>
              <p:cNvSpPr>
                <a:spLocks noChangeArrowheads="1"/>
              </p:cNvSpPr>
              <p:nvPr/>
            </p:nvSpPr>
            <p:spPr bwMode="auto">
              <a:xfrm>
                <a:off x="5026" y="3142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926" name="Group 206"/>
            <p:cNvGrpSpPr>
              <a:grpSpLocks/>
            </p:cNvGrpSpPr>
            <p:nvPr/>
          </p:nvGrpSpPr>
          <p:grpSpPr bwMode="auto">
            <a:xfrm>
              <a:off x="3360" y="1968"/>
              <a:ext cx="628" cy="796"/>
              <a:chOff x="4896" y="2928"/>
              <a:chExt cx="628" cy="796"/>
            </a:xfrm>
          </p:grpSpPr>
          <p:grpSp>
            <p:nvGrpSpPr>
              <p:cNvPr id="30927" name="Group 207"/>
              <p:cNvGrpSpPr>
                <a:grpSpLocks/>
              </p:cNvGrpSpPr>
              <p:nvPr/>
            </p:nvGrpSpPr>
            <p:grpSpPr bwMode="auto">
              <a:xfrm>
                <a:off x="5308" y="3442"/>
                <a:ext cx="216" cy="282"/>
                <a:chOff x="3090" y="3040"/>
                <a:chExt cx="332" cy="366"/>
              </a:xfrm>
            </p:grpSpPr>
            <p:sp>
              <p:nvSpPr>
                <p:cNvPr id="30928" name="Freeform 208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9" name="Freeform 209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30" name="Group 210"/>
              <p:cNvGrpSpPr>
                <a:grpSpLocks/>
              </p:cNvGrpSpPr>
              <p:nvPr/>
            </p:nvGrpSpPr>
            <p:grpSpPr bwMode="auto">
              <a:xfrm>
                <a:off x="4896" y="3338"/>
                <a:ext cx="628" cy="256"/>
                <a:chOff x="2456" y="2905"/>
                <a:chExt cx="966" cy="333"/>
              </a:xfrm>
            </p:grpSpPr>
            <p:sp>
              <p:nvSpPr>
                <p:cNvPr id="30931" name="Freeform 211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2" name="Freeform 212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33" name="Group 213"/>
              <p:cNvGrpSpPr>
                <a:grpSpLocks/>
              </p:cNvGrpSpPr>
              <p:nvPr/>
            </p:nvGrpSpPr>
            <p:grpSpPr bwMode="auto">
              <a:xfrm>
                <a:off x="4896" y="3466"/>
                <a:ext cx="412" cy="258"/>
                <a:chOff x="2456" y="3072"/>
                <a:chExt cx="634" cy="334"/>
              </a:xfrm>
            </p:grpSpPr>
            <p:sp>
              <p:nvSpPr>
                <p:cNvPr id="30934" name="Freeform 214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5" name="Freeform 215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36" name="Freeform 216"/>
              <p:cNvSpPr>
                <a:spLocks/>
              </p:cNvSpPr>
              <p:nvPr/>
            </p:nvSpPr>
            <p:spPr bwMode="auto">
              <a:xfrm>
                <a:off x="4922" y="3511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37" name="Group 217"/>
              <p:cNvGrpSpPr>
                <a:grpSpLocks/>
              </p:cNvGrpSpPr>
              <p:nvPr/>
            </p:nvGrpSpPr>
            <p:grpSpPr bwMode="auto">
              <a:xfrm>
                <a:off x="5111" y="3561"/>
                <a:ext cx="161" cy="131"/>
                <a:chOff x="2787" y="3195"/>
                <a:chExt cx="248" cy="169"/>
              </a:xfrm>
            </p:grpSpPr>
            <p:sp>
              <p:nvSpPr>
                <p:cNvPr id="30938" name="Freeform 218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9" name="Freeform 219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40" name="Line 220"/>
              <p:cNvSpPr>
                <a:spLocks noChangeShapeType="1"/>
              </p:cNvSpPr>
              <p:nvPr/>
            </p:nvSpPr>
            <p:spPr bwMode="auto">
              <a:xfrm>
                <a:off x="5116" y="3607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1" name="Freeform 221"/>
              <p:cNvSpPr>
                <a:spLocks/>
              </p:cNvSpPr>
              <p:nvPr/>
            </p:nvSpPr>
            <p:spPr bwMode="auto">
              <a:xfrm>
                <a:off x="5159" y="3630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2" name="Freeform 222"/>
              <p:cNvSpPr>
                <a:spLocks/>
              </p:cNvSpPr>
              <p:nvPr/>
            </p:nvSpPr>
            <p:spPr bwMode="auto">
              <a:xfrm>
                <a:off x="5159" y="3591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43" name="Group 223"/>
              <p:cNvGrpSpPr>
                <a:grpSpLocks/>
              </p:cNvGrpSpPr>
              <p:nvPr/>
            </p:nvGrpSpPr>
            <p:grpSpPr bwMode="auto">
              <a:xfrm>
                <a:off x="5120" y="2928"/>
                <a:ext cx="379" cy="440"/>
                <a:chOff x="2801" y="2374"/>
                <a:chExt cx="582" cy="570"/>
              </a:xfrm>
            </p:grpSpPr>
            <p:sp>
              <p:nvSpPr>
                <p:cNvPr id="30944" name="Freeform 224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45" name="Freeform 225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46" name="Group 226"/>
              <p:cNvGrpSpPr>
                <a:grpSpLocks/>
              </p:cNvGrpSpPr>
              <p:nvPr/>
            </p:nvGrpSpPr>
            <p:grpSpPr bwMode="auto">
              <a:xfrm>
                <a:off x="5307" y="3043"/>
                <a:ext cx="123" cy="483"/>
                <a:chOff x="3088" y="2523"/>
                <a:chExt cx="190" cy="626"/>
              </a:xfrm>
            </p:grpSpPr>
            <p:sp>
              <p:nvSpPr>
                <p:cNvPr id="30947" name="Freeform 227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48" name="Freeform 228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49" name="Group 229"/>
              <p:cNvGrpSpPr>
                <a:grpSpLocks/>
              </p:cNvGrpSpPr>
              <p:nvPr/>
            </p:nvGrpSpPr>
            <p:grpSpPr bwMode="auto">
              <a:xfrm>
                <a:off x="4919" y="2944"/>
                <a:ext cx="511" cy="178"/>
                <a:chOff x="2492" y="2395"/>
                <a:chExt cx="786" cy="231"/>
              </a:xfrm>
            </p:grpSpPr>
            <p:sp>
              <p:nvSpPr>
                <p:cNvPr id="30950" name="Freeform 230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51" name="Freeform 231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52" name="Group 232"/>
              <p:cNvGrpSpPr>
                <a:grpSpLocks/>
              </p:cNvGrpSpPr>
              <p:nvPr/>
            </p:nvGrpSpPr>
            <p:grpSpPr bwMode="auto">
              <a:xfrm>
                <a:off x="4996" y="3431"/>
                <a:ext cx="270" cy="98"/>
                <a:chOff x="2610" y="3026"/>
                <a:chExt cx="415" cy="127"/>
              </a:xfrm>
            </p:grpSpPr>
            <p:sp>
              <p:nvSpPr>
                <p:cNvPr id="30953" name="Freeform 233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54" name="Freeform 234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55" name="Group 235"/>
              <p:cNvGrpSpPr>
                <a:grpSpLocks/>
              </p:cNvGrpSpPr>
              <p:nvPr/>
            </p:nvGrpSpPr>
            <p:grpSpPr bwMode="auto">
              <a:xfrm>
                <a:off x="4919" y="3012"/>
                <a:ext cx="388" cy="515"/>
                <a:chOff x="2492" y="2483"/>
                <a:chExt cx="596" cy="667"/>
              </a:xfrm>
            </p:grpSpPr>
            <p:sp>
              <p:nvSpPr>
                <p:cNvPr id="30956" name="Freeform 236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57" name="Freeform 237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58" name="Group 238"/>
              <p:cNvGrpSpPr>
                <a:grpSpLocks/>
              </p:cNvGrpSpPr>
              <p:nvPr/>
            </p:nvGrpSpPr>
            <p:grpSpPr bwMode="auto">
              <a:xfrm>
                <a:off x="4968" y="3071"/>
                <a:ext cx="283" cy="375"/>
                <a:chOff x="2567" y="2559"/>
                <a:chExt cx="435" cy="486"/>
              </a:xfrm>
            </p:grpSpPr>
            <p:sp>
              <p:nvSpPr>
                <p:cNvPr id="30959" name="Freeform 239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60" name="Freeform 240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61" name="Group 241"/>
              <p:cNvGrpSpPr>
                <a:grpSpLocks/>
              </p:cNvGrpSpPr>
              <p:nvPr/>
            </p:nvGrpSpPr>
            <p:grpSpPr bwMode="auto">
              <a:xfrm>
                <a:off x="4991" y="3096"/>
                <a:ext cx="249" cy="318"/>
                <a:chOff x="1395" y="2592"/>
                <a:chExt cx="383" cy="412"/>
              </a:xfrm>
            </p:grpSpPr>
            <p:sp>
              <p:nvSpPr>
                <p:cNvPr id="30962" name="Freeform 242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63" name="Freeform 243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64" name="Rectangle 244"/>
              <p:cNvSpPr>
                <a:spLocks noChangeArrowheads="1"/>
              </p:cNvSpPr>
              <p:nvPr/>
            </p:nvSpPr>
            <p:spPr bwMode="auto">
              <a:xfrm>
                <a:off x="5026" y="3142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5" name="Rectangle 245"/>
            <p:cNvSpPr>
              <a:spLocks noChangeArrowheads="1"/>
            </p:cNvSpPr>
            <p:nvPr/>
          </p:nvSpPr>
          <p:spPr bwMode="auto">
            <a:xfrm>
              <a:off x="3360" y="1536"/>
              <a:ext cx="1056" cy="2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Point d'accès</a:t>
              </a:r>
            </a:p>
          </p:txBody>
        </p:sp>
        <p:sp>
          <p:nvSpPr>
            <p:cNvPr id="30966" name="Line 246"/>
            <p:cNvSpPr>
              <a:spLocks noChangeShapeType="1"/>
            </p:cNvSpPr>
            <p:nvPr/>
          </p:nvSpPr>
          <p:spPr bwMode="auto">
            <a:xfrm>
              <a:off x="3888" y="110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0967" name="Oval 247"/>
            <p:cNvSpPr>
              <a:spLocks noChangeArrowheads="1"/>
            </p:cNvSpPr>
            <p:nvPr/>
          </p:nvSpPr>
          <p:spPr bwMode="auto">
            <a:xfrm>
              <a:off x="2784" y="1008"/>
              <a:ext cx="2832" cy="2832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0968" name="Line 248"/>
            <p:cNvSpPr>
              <a:spLocks noChangeShapeType="1"/>
            </p:cNvSpPr>
            <p:nvPr/>
          </p:nvSpPr>
          <p:spPr bwMode="auto">
            <a:xfrm>
              <a:off x="2496" y="1680"/>
              <a:ext cx="81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30970" name="Group 250"/>
            <p:cNvGrpSpPr>
              <a:grpSpLocks/>
            </p:cNvGrpSpPr>
            <p:nvPr/>
          </p:nvGrpSpPr>
          <p:grpSpPr bwMode="auto">
            <a:xfrm>
              <a:off x="1344" y="2832"/>
              <a:ext cx="628" cy="796"/>
              <a:chOff x="672" y="1440"/>
              <a:chExt cx="628" cy="796"/>
            </a:xfrm>
          </p:grpSpPr>
          <p:grpSp>
            <p:nvGrpSpPr>
              <p:cNvPr id="30971" name="Group 251"/>
              <p:cNvGrpSpPr>
                <a:grpSpLocks/>
              </p:cNvGrpSpPr>
              <p:nvPr/>
            </p:nvGrpSpPr>
            <p:grpSpPr bwMode="auto">
              <a:xfrm>
                <a:off x="1084" y="1954"/>
                <a:ext cx="216" cy="282"/>
                <a:chOff x="3090" y="3040"/>
                <a:chExt cx="332" cy="366"/>
              </a:xfrm>
            </p:grpSpPr>
            <p:sp>
              <p:nvSpPr>
                <p:cNvPr id="30972" name="Freeform 252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73" name="Freeform 253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74" name="Group 254"/>
              <p:cNvGrpSpPr>
                <a:grpSpLocks/>
              </p:cNvGrpSpPr>
              <p:nvPr/>
            </p:nvGrpSpPr>
            <p:grpSpPr bwMode="auto">
              <a:xfrm>
                <a:off x="672" y="1850"/>
                <a:ext cx="628" cy="256"/>
                <a:chOff x="2456" y="2905"/>
                <a:chExt cx="966" cy="333"/>
              </a:xfrm>
            </p:grpSpPr>
            <p:sp>
              <p:nvSpPr>
                <p:cNvPr id="30975" name="Freeform 255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76" name="Freeform 256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77" name="Group 257"/>
              <p:cNvGrpSpPr>
                <a:grpSpLocks/>
              </p:cNvGrpSpPr>
              <p:nvPr/>
            </p:nvGrpSpPr>
            <p:grpSpPr bwMode="auto">
              <a:xfrm>
                <a:off x="672" y="1978"/>
                <a:ext cx="412" cy="258"/>
                <a:chOff x="2456" y="3072"/>
                <a:chExt cx="634" cy="334"/>
              </a:xfrm>
            </p:grpSpPr>
            <p:sp>
              <p:nvSpPr>
                <p:cNvPr id="30978" name="Freeform 258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79" name="Freeform 259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80" name="Freeform 260"/>
              <p:cNvSpPr>
                <a:spLocks/>
              </p:cNvSpPr>
              <p:nvPr/>
            </p:nvSpPr>
            <p:spPr bwMode="auto">
              <a:xfrm>
                <a:off x="698" y="2023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81" name="Group 261"/>
              <p:cNvGrpSpPr>
                <a:grpSpLocks/>
              </p:cNvGrpSpPr>
              <p:nvPr/>
            </p:nvGrpSpPr>
            <p:grpSpPr bwMode="auto">
              <a:xfrm>
                <a:off x="887" y="2073"/>
                <a:ext cx="161" cy="131"/>
                <a:chOff x="2787" y="3195"/>
                <a:chExt cx="248" cy="169"/>
              </a:xfrm>
            </p:grpSpPr>
            <p:sp>
              <p:nvSpPr>
                <p:cNvPr id="30982" name="Freeform 262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83" name="Freeform 263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84" name="Line 264"/>
              <p:cNvSpPr>
                <a:spLocks noChangeShapeType="1"/>
              </p:cNvSpPr>
              <p:nvPr/>
            </p:nvSpPr>
            <p:spPr bwMode="auto">
              <a:xfrm>
                <a:off x="892" y="2119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5" name="Freeform 265"/>
              <p:cNvSpPr>
                <a:spLocks/>
              </p:cNvSpPr>
              <p:nvPr/>
            </p:nvSpPr>
            <p:spPr bwMode="auto">
              <a:xfrm>
                <a:off x="935" y="2142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6" name="Freeform 266"/>
              <p:cNvSpPr>
                <a:spLocks/>
              </p:cNvSpPr>
              <p:nvPr/>
            </p:nvSpPr>
            <p:spPr bwMode="auto">
              <a:xfrm>
                <a:off x="935" y="2103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87" name="Group 267"/>
              <p:cNvGrpSpPr>
                <a:grpSpLocks/>
              </p:cNvGrpSpPr>
              <p:nvPr/>
            </p:nvGrpSpPr>
            <p:grpSpPr bwMode="auto">
              <a:xfrm>
                <a:off x="896" y="1440"/>
                <a:ext cx="379" cy="440"/>
                <a:chOff x="2801" y="2374"/>
                <a:chExt cx="582" cy="570"/>
              </a:xfrm>
            </p:grpSpPr>
            <p:sp>
              <p:nvSpPr>
                <p:cNvPr id="30988" name="Freeform 268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89" name="Freeform 269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90" name="Group 270"/>
              <p:cNvGrpSpPr>
                <a:grpSpLocks/>
              </p:cNvGrpSpPr>
              <p:nvPr/>
            </p:nvGrpSpPr>
            <p:grpSpPr bwMode="auto">
              <a:xfrm>
                <a:off x="1083" y="1555"/>
                <a:ext cx="123" cy="483"/>
                <a:chOff x="3088" y="2523"/>
                <a:chExt cx="190" cy="626"/>
              </a:xfrm>
            </p:grpSpPr>
            <p:sp>
              <p:nvSpPr>
                <p:cNvPr id="30991" name="Freeform 271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2" name="Freeform 272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93" name="Group 273"/>
              <p:cNvGrpSpPr>
                <a:grpSpLocks/>
              </p:cNvGrpSpPr>
              <p:nvPr/>
            </p:nvGrpSpPr>
            <p:grpSpPr bwMode="auto">
              <a:xfrm>
                <a:off x="695" y="1456"/>
                <a:ext cx="511" cy="178"/>
                <a:chOff x="2492" y="2395"/>
                <a:chExt cx="786" cy="231"/>
              </a:xfrm>
            </p:grpSpPr>
            <p:sp>
              <p:nvSpPr>
                <p:cNvPr id="30994" name="Freeform 274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5" name="Freeform 275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96" name="Group 276"/>
              <p:cNvGrpSpPr>
                <a:grpSpLocks/>
              </p:cNvGrpSpPr>
              <p:nvPr/>
            </p:nvGrpSpPr>
            <p:grpSpPr bwMode="auto">
              <a:xfrm>
                <a:off x="772" y="1943"/>
                <a:ext cx="270" cy="98"/>
                <a:chOff x="2610" y="3026"/>
                <a:chExt cx="415" cy="127"/>
              </a:xfrm>
            </p:grpSpPr>
            <p:sp>
              <p:nvSpPr>
                <p:cNvPr id="30997" name="Freeform 277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8" name="Freeform 278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99" name="Group 279"/>
              <p:cNvGrpSpPr>
                <a:grpSpLocks/>
              </p:cNvGrpSpPr>
              <p:nvPr/>
            </p:nvGrpSpPr>
            <p:grpSpPr bwMode="auto">
              <a:xfrm>
                <a:off x="695" y="1524"/>
                <a:ext cx="388" cy="515"/>
                <a:chOff x="2492" y="2483"/>
                <a:chExt cx="596" cy="667"/>
              </a:xfrm>
            </p:grpSpPr>
            <p:sp>
              <p:nvSpPr>
                <p:cNvPr id="31000" name="Freeform 280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1" name="Freeform 281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02" name="Group 282"/>
              <p:cNvGrpSpPr>
                <a:grpSpLocks/>
              </p:cNvGrpSpPr>
              <p:nvPr/>
            </p:nvGrpSpPr>
            <p:grpSpPr bwMode="auto">
              <a:xfrm>
                <a:off x="744" y="1583"/>
                <a:ext cx="283" cy="375"/>
                <a:chOff x="2567" y="2559"/>
                <a:chExt cx="435" cy="486"/>
              </a:xfrm>
            </p:grpSpPr>
            <p:sp>
              <p:nvSpPr>
                <p:cNvPr id="31003" name="Freeform 283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4" name="Freeform 284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05" name="Group 285"/>
              <p:cNvGrpSpPr>
                <a:grpSpLocks/>
              </p:cNvGrpSpPr>
              <p:nvPr/>
            </p:nvGrpSpPr>
            <p:grpSpPr bwMode="auto">
              <a:xfrm>
                <a:off x="767" y="1608"/>
                <a:ext cx="249" cy="318"/>
                <a:chOff x="1395" y="2592"/>
                <a:chExt cx="383" cy="412"/>
              </a:xfrm>
            </p:grpSpPr>
            <p:sp>
              <p:nvSpPr>
                <p:cNvPr id="31006" name="Freeform 286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7" name="Freeform 287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08" name="Rectangle 288"/>
              <p:cNvSpPr>
                <a:spLocks noChangeArrowheads="1"/>
              </p:cNvSpPr>
              <p:nvPr/>
            </p:nvSpPr>
            <p:spPr bwMode="auto">
              <a:xfrm>
                <a:off x="802" y="1654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009" name="Group 289"/>
            <p:cNvGrpSpPr>
              <a:grpSpLocks/>
            </p:cNvGrpSpPr>
            <p:nvPr/>
          </p:nvGrpSpPr>
          <p:grpSpPr bwMode="auto">
            <a:xfrm>
              <a:off x="2016" y="2112"/>
              <a:ext cx="628" cy="796"/>
              <a:chOff x="672" y="1440"/>
              <a:chExt cx="628" cy="796"/>
            </a:xfrm>
          </p:grpSpPr>
          <p:grpSp>
            <p:nvGrpSpPr>
              <p:cNvPr id="31010" name="Group 290"/>
              <p:cNvGrpSpPr>
                <a:grpSpLocks/>
              </p:cNvGrpSpPr>
              <p:nvPr/>
            </p:nvGrpSpPr>
            <p:grpSpPr bwMode="auto">
              <a:xfrm>
                <a:off x="1084" y="1954"/>
                <a:ext cx="216" cy="282"/>
                <a:chOff x="3090" y="3040"/>
                <a:chExt cx="332" cy="366"/>
              </a:xfrm>
            </p:grpSpPr>
            <p:sp>
              <p:nvSpPr>
                <p:cNvPr id="31011" name="Freeform 291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2" name="Freeform 292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13" name="Group 293"/>
              <p:cNvGrpSpPr>
                <a:grpSpLocks/>
              </p:cNvGrpSpPr>
              <p:nvPr/>
            </p:nvGrpSpPr>
            <p:grpSpPr bwMode="auto">
              <a:xfrm>
                <a:off x="672" y="1850"/>
                <a:ext cx="628" cy="256"/>
                <a:chOff x="2456" y="2905"/>
                <a:chExt cx="966" cy="333"/>
              </a:xfrm>
            </p:grpSpPr>
            <p:sp>
              <p:nvSpPr>
                <p:cNvPr id="31014" name="Freeform 294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5" name="Freeform 295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16" name="Group 296"/>
              <p:cNvGrpSpPr>
                <a:grpSpLocks/>
              </p:cNvGrpSpPr>
              <p:nvPr/>
            </p:nvGrpSpPr>
            <p:grpSpPr bwMode="auto">
              <a:xfrm>
                <a:off x="672" y="1978"/>
                <a:ext cx="412" cy="258"/>
                <a:chOff x="2456" y="3072"/>
                <a:chExt cx="634" cy="334"/>
              </a:xfrm>
            </p:grpSpPr>
            <p:sp>
              <p:nvSpPr>
                <p:cNvPr id="31017" name="Freeform 297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8" name="Freeform 298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19" name="Freeform 299"/>
              <p:cNvSpPr>
                <a:spLocks/>
              </p:cNvSpPr>
              <p:nvPr/>
            </p:nvSpPr>
            <p:spPr bwMode="auto">
              <a:xfrm>
                <a:off x="698" y="2023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020" name="Group 300"/>
              <p:cNvGrpSpPr>
                <a:grpSpLocks/>
              </p:cNvGrpSpPr>
              <p:nvPr/>
            </p:nvGrpSpPr>
            <p:grpSpPr bwMode="auto">
              <a:xfrm>
                <a:off x="887" y="2073"/>
                <a:ext cx="161" cy="131"/>
                <a:chOff x="2787" y="3195"/>
                <a:chExt cx="248" cy="169"/>
              </a:xfrm>
            </p:grpSpPr>
            <p:sp>
              <p:nvSpPr>
                <p:cNvPr id="31021" name="Freeform 301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22" name="Freeform 302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23" name="Line 303"/>
              <p:cNvSpPr>
                <a:spLocks noChangeShapeType="1"/>
              </p:cNvSpPr>
              <p:nvPr/>
            </p:nvSpPr>
            <p:spPr bwMode="auto">
              <a:xfrm>
                <a:off x="892" y="2119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24" name="Freeform 304"/>
              <p:cNvSpPr>
                <a:spLocks/>
              </p:cNvSpPr>
              <p:nvPr/>
            </p:nvSpPr>
            <p:spPr bwMode="auto">
              <a:xfrm>
                <a:off x="935" y="2142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25" name="Freeform 305"/>
              <p:cNvSpPr>
                <a:spLocks/>
              </p:cNvSpPr>
              <p:nvPr/>
            </p:nvSpPr>
            <p:spPr bwMode="auto">
              <a:xfrm>
                <a:off x="935" y="2103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026" name="Group 306"/>
              <p:cNvGrpSpPr>
                <a:grpSpLocks/>
              </p:cNvGrpSpPr>
              <p:nvPr/>
            </p:nvGrpSpPr>
            <p:grpSpPr bwMode="auto">
              <a:xfrm>
                <a:off x="896" y="1440"/>
                <a:ext cx="379" cy="440"/>
                <a:chOff x="2801" y="2374"/>
                <a:chExt cx="582" cy="570"/>
              </a:xfrm>
            </p:grpSpPr>
            <p:sp>
              <p:nvSpPr>
                <p:cNvPr id="31027" name="Freeform 307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28" name="Freeform 308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29" name="Group 309"/>
              <p:cNvGrpSpPr>
                <a:grpSpLocks/>
              </p:cNvGrpSpPr>
              <p:nvPr/>
            </p:nvGrpSpPr>
            <p:grpSpPr bwMode="auto">
              <a:xfrm>
                <a:off x="1083" y="1555"/>
                <a:ext cx="123" cy="483"/>
                <a:chOff x="3088" y="2523"/>
                <a:chExt cx="190" cy="626"/>
              </a:xfrm>
            </p:grpSpPr>
            <p:sp>
              <p:nvSpPr>
                <p:cNvPr id="31030" name="Freeform 310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31" name="Freeform 311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32" name="Group 312"/>
              <p:cNvGrpSpPr>
                <a:grpSpLocks/>
              </p:cNvGrpSpPr>
              <p:nvPr/>
            </p:nvGrpSpPr>
            <p:grpSpPr bwMode="auto">
              <a:xfrm>
                <a:off x="695" y="1456"/>
                <a:ext cx="511" cy="178"/>
                <a:chOff x="2492" y="2395"/>
                <a:chExt cx="786" cy="231"/>
              </a:xfrm>
            </p:grpSpPr>
            <p:sp>
              <p:nvSpPr>
                <p:cNvPr id="31033" name="Freeform 313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34" name="Freeform 314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35" name="Group 315"/>
              <p:cNvGrpSpPr>
                <a:grpSpLocks/>
              </p:cNvGrpSpPr>
              <p:nvPr/>
            </p:nvGrpSpPr>
            <p:grpSpPr bwMode="auto">
              <a:xfrm>
                <a:off x="772" y="1943"/>
                <a:ext cx="270" cy="98"/>
                <a:chOff x="2610" y="3026"/>
                <a:chExt cx="415" cy="127"/>
              </a:xfrm>
            </p:grpSpPr>
            <p:sp>
              <p:nvSpPr>
                <p:cNvPr id="31036" name="Freeform 316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37" name="Freeform 317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38" name="Group 318"/>
              <p:cNvGrpSpPr>
                <a:grpSpLocks/>
              </p:cNvGrpSpPr>
              <p:nvPr/>
            </p:nvGrpSpPr>
            <p:grpSpPr bwMode="auto">
              <a:xfrm>
                <a:off x="695" y="1524"/>
                <a:ext cx="388" cy="515"/>
                <a:chOff x="2492" y="2483"/>
                <a:chExt cx="596" cy="667"/>
              </a:xfrm>
            </p:grpSpPr>
            <p:sp>
              <p:nvSpPr>
                <p:cNvPr id="31039" name="Freeform 319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0" name="Freeform 320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41" name="Group 321"/>
              <p:cNvGrpSpPr>
                <a:grpSpLocks/>
              </p:cNvGrpSpPr>
              <p:nvPr/>
            </p:nvGrpSpPr>
            <p:grpSpPr bwMode="auto">
              <a:xfrm>
                <a:off x="744" y="1583"/>
                <a:ext cx="283" cy="375"/>
                <a:chOff x="2567" y="2559"/>
                <a:chExt cx="435" cy="486"/>
              </a:xfrm>
            </p:grpSpPr>
            <p:sp>
              <p:nvSpPr>
                <p:cNvPr id="31042" name="Freeform 322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3" name="Freeform 323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44" name="Group 324"/>
              <p:cNvGrpSpPr>
                <a:grpSpLocks/>
              </p:cNvGrpSpPr>
              <p:nvPr/>
            </p:nvGrpSpPr>
            <p:grpSpPr bwMode="auto">
              <a:xfrm>
                <a:off x="767" y="1608"/>
                <a:ext cx="249" cy="318"/>
                <a:chOff x="1395" y="2592"/>
                <a:chExt cx="383" cy="412"/>
              </a:xfrm>
            </p:grpSpPr>
            <p:sp>
              <p:nvSpPr>
                <p:cNvPr id="31045" name="Freeform 325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6" name="Freeform 326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47" name="Rectangle 327"/>
              <p:cNvSpPr>
                <a:spLocks noChangeArrowheads="1"/>
              </p:cNvSpPr>
              <p:nvPr/>
            </p:nvSpPr>
            <p:spPr bwMode="auto">
              <a:xfrm>
                <a:off x="802" y="1654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048" name="Group 328"/>
            <p:cNvGrpSpPr>
              <a:grpSpLocks/>
            </p:cNvGrpSpPr>
            <p:nvPr/>
          </p:nvGrpSpPr>
          <p:grpSpPr bwMode="auto">
            <a:xfrm>
              <a:off x="384" y="2208"/>
              <a:ext cx="628" cy="796"/>
              <a:chOff x="672" y="1440"/>
              <a:chExt cx="628" cy="796"/>
            </a:xfrm>
          </p:grpSpPr>
          <p:grpSp>
            <p:nvGrpSpPr>
              <p:cNvPr id="31049" name="Group 329"/>
              <p:cNvGrpSpPr>
                <a:grpSpLocks/>
              </p:cNvGrpSpPr>
              <p:nvPr/>
            </p:nvGrpSpPr>
            <p:grpSpPr bwMode="auto">
              <a:xfrm>
                <a:off x="1084" y="1954"/>
                <a:ext cx="216" cy="282"/>
                <a:chOff x="3090" y="3040"/>
                <a:chExt cx="332" cy="366"/>
              </a:xfrm>
            </p:grpSpPr>
            <p:sp>
              <p:nvSpPr>
                <p:cNvPr id="31050" name="Freeform 330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1" name="Freeform 331"/>
                <p:cNvSpPr>
                  <a:spLocks/>
                </p:cNvSpPr>
                <p:nvPr/>
              </p:nvSpPr>
              <p:spPr bwMode="auto">
                <a:xfrm>
                  <a:off x="3090" y="3040"/>
                  <a:ext cx="332" cy="366"/>
                </a:xfrm>
                <a:custGeom>
                  <a:avLst/>
                  <a:gdLst>
                    <a:gd name="T0" fmla="*/ 0 w 332"/>
                    <a:gd name="T1" fmla="*/ 366 h 366"/>
                    <a:gd name="T2" fmla="*/ 0 w 332"/>
                    <a:gd name="T3" fmla="*/ 198 h 366"/>
                    <a:gd name="T4" fmla="*/ 332 w 332"/>
                    <a:gd name="T5" fmla="*/ 0 h 366"/>
                    <a:gd name="T6" fmla="*/ 332 w 332"/>
                    <a:gd name="T7" fmla="*/ 165 h 366"/>
                    <a:gd name="T8" fmla="*/ 0 w 332"/>
                    <a:gd name="T9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366">
                      <a:moveTo>
                        <a:pt x="0" y="366"/>
                      </a:moveTo>
                      <a:lnTo>
                        <a:pt x="0" y="198"/>
                      </a:lnTo>
                      <a:lnTo>
                        <a:pt x="332" y="0"/>
                      </a:lnTo>
                      <a:lnTo>
                        <a:pt x="332" y="165"/>
                      </a:lnTo>
                      <a:lnTo>
                        <a:pt x="0" y="3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52" name="Group 332"/>
              <p:cNvGrpSpPr>
                <a:grpSpLocks/>
              </p:cNvGrpSpPr>
              <p:nvPr/>
            </p:nvGrpSpPr>
            <p:grpSpPr bwMode="auto">
              <a:xfrm>
                <a:off x="672" y="1850"/>
                <a:ext cx="628" cy="256"/>
                <a:chOff x="2456" y="2905"/>
                <a:chExt cx="966" cy="333"/>
              </a:xfrm>
            </p:grpSpPr>
            <p:sp>
              <p:nvSpPr>
                <p:cNvPr id="31053" name="Freeform 333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4" name="Freeform 334"/>
                <p:cNvSpPr>
                  <a:spLocks/>
                </p:cNvSpPr>
                <p:nvPr/>
              </p:nvSpPr>
              <p:spPr bwMode="auto">
                <a:xfrm>
                  <a:off x="2456" y="2905"/>
                  <a:ext cx="966" cy="333"/>
                </a:xfrm>
                <a:custGeom>
                  <a:avLst/>
                  <a:gdLst>
                    <a:gd name="T0" fmla="*/ 634 w 966"/>
                    <a:gd name="T1" fmla="*/ 333 h 333"/>
                    <a:gd name="T2" fmla="*/ 0 w 966"/>
                    <a:gd name="T3" fmla="*/ 166 h 333"/>
                    <a:gd name="T4" fmla="*/ 351 w 966"/>
                    <a:gd name="T5" fmla="*/ 0 h 333"/>
                    <a:gd name="T6" fmla="*/ 966 w 966"/>
                    <a:gd name="T7" fmla="*/ 135 h 333"/>
                    <a:gd name="T8" fmla="*/ 634 w 966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333">
                      <a:moveTo>
                        <a:pt x="634" y="333"/>
                      </a:moveTo>
                      <a:lnTo>
                        <a:pt x="0" y="166"/>
                      </a:lnTo>
                      <a:lnTo>
                        <a:pt x="351" y="0"/>
                      </a:lnTo>
                      <a:lnTo>
                        <a:pt x="966" y="135"/>
                      </a:lnTo>
                      <a:lnTo>
                        <a:pt x="634" y="3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55" name="Group 335"/>
              <p:cNvGrpSpPr>
                <a:grpSpLocks/>
              </p:cNvGrpSpPr>
              <p:nvPr/>
            </p:nvGrpSpPr>
            <p:grpSpPr bwMode="auto">
              <a:xfrm>
                <a:off x="672" y="1978"/>
                <a:ext cx="412" cy="258"/>
                <a:chOff x="2456" y="3072"/>
                <a:chExt cx="634" cy="334"/>
              </a:xfrm>
            </p:grpSpPr>
            <p:sp>
              <p:nvSpPr>
                <p:cNvPr id="31056" name="Freeform 336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7" name="Freeform 337"/>
                <p:cNvSpPr>
                  <a:spLocks/>
                </p:cNvSpPr>
                <p:nvPr/>
              </p:nvSpPr>
              <p:spPr bwMode="auto">
                <a:xfrm>
                  <a:off x="2456" y="3072"/>
                  <a:ext cx="634" cy="334"/>
                </a:xfrm>
                <a:custGeom>
                  <a:avLst/>
                  <a:gdLst>
                    <a:gd name="T0" fmla="*/ 0 w 634"/>
                    <a:gd name="T1" fmla="*/ 0 h 334"/>
                    <a:gd name="T2" fmla="*/ 1 w 634"/>
                    <a:gd name="T3" fmla="*/ 163 h 334"/>
                    <a:gd name="T4" fmla="*/ 634 w 634"/>
                    <a:gd name="T5" fmla="*/ 334 h 334"/>
                    <a:gd name="T6" fmla="*/ 634 w 634"/>
                    <a:gd name="T7" fmla="*/ 167 h 334"/>
                    <a:gd name="T8" fmla="*/ 0 w 634"/>
                    <a:gd name="T9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334">
                      <a:moveTo>
                        <a:pt x="0" y="0"/>
                      </a:moveTo>
                      <a:lnTo>
                        <a:pt x="1" y="163"/>
                      </a:lnTo>
                      <a:lnTo>
                        <a:pt x="634" y="334"/>
                      </a:lnTo>
                      <a:lnTo>
                        <a:pt x="634" y="1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58" name="Freeform 338"/>
              <p:cNvSpPr>
                <a:spLocks/>
              </p:cNvSpPr>
              <p:nvPr/>
            </p:nvSpPr>
            <p:spPr bwMode="auto">
              <a:xfrm>
                <a:off x="698" y="2023"/>
                <a:ext cx="83" cy="60"/>
              </a:xfrm>
              <a:custGeom>
                <a:avLst/>
                <a:gdLst>
                  <a:gd name="T0" fmla="*/ 127 w 127"/>
                  <a:gd name="T1" fmla="*/ 77 h 77"/>
                  <a:gd name="T2" fmla="*/ 0 w 127"/>
                  <a:gd name="T3" fmla="*/ 44 h 77"/>
                  <a:gd name="T4" fmla="*/ 0 w 127"/>
                  <a:gd name="T5" fmla="*/ 0 h 77"/>
                  <a:gd name="T6" fmla="*/ 127 w 127"/>
                  <a:gd name="T7" fmla="*/ 36 h 77"/>
                  <a:gd name="T8" fmla="*/ 127 w 12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7" y="36"/>
                    </a:lnTo>
                    <a:lnTo>
                      <a:pt x="12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059" name="Group 339"/>
              <p:cNvGrpSpPr>
                <a:grpSpLocks/>
              </p:cNvGrpSpPr>
              <p:nvPr/>
            </p:nvGrpSpPr>
            <p:grpSpPr bwMode="auto">
              <a:xfrm>
                <a:off x="887" y="2073"/>
                <a:ext cx="161" cy="131"/>
                <a:chOff x="2787" y="3195"/>
                <a:chExt cx="248" cy="169"/>
              </a:xfrm>
            </p:grpSpPr>
            <p:sp>
              <p:nvSpPr>
                <p:cNvPr id="31060" name="Freeform 340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" name="Freeform 341"/>
                <p:cNvSpPr>
                  <a:spLocks/>
                </p:cNvSpPr>
                <p:nvPr/>
              </p:nvSpPr>
              <p:spPr bwMode="auto">
                <a:xfrm>
                  <a:off x="2787" y="3195"/>
                  <a:ext cx="248" cy="169"/>
                </a:xfrm>
                <a:custGeom>
                  <a:avLst/>
                  <a:gdLst>
                    <a:gd name="T0" fmla="*/ 0 w 248"/>
                    <a:gd name="T1" fmla="*/ 0 h 169"/>
                    <a:gd name="T2" fmla="*/ 248 w 248"/>
                    <a:gd name="T3" fmla="*/ 67 h 169"/>
                    <a:gd name="T4" fmla="*/ 248 w 248"/>
                    <a:gd name="T5" fmla="*/ 169 h 169"/>
                    <a:gd name="T6" fmla="*/ 0 w 248"/>
                    <a:gd name="T7" fmla="*/ 105 h 169"/>
                    <a:gd name="T8" fmla="*/ 0 w 24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69">
                      <a:moveTo>
                        <a:pt x="0" y="0"/>
                      </a:moveTo>
                      <a:lnTo>
                        <a:pt x="248" y="67"/>
                      </a:lnTo>
                      <a:lnTo>
                        <a:pt x="248" y="169"/>
                      </a:lnTo>
                      <a:lnTo>
                        <a:pt x="0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62" name="Line 342"/>
              <p:cNvSpPr>
                <a:spLocks noChangeShapeType="1"/>
              </p:cNvSpPr>
              <p:nvPr/>
            </p:nvSpPr>
            <p:spPr bwMode="auto">
              <a:xfrm>
                <a:off x="892" y="2119"/>
                <a:ext cx="151" cy="43"/>
              </a:xfrm>
              <a:prstGeom prst="line">
                <a:avLst/>
              </a:prstGeom>
              <a:noFill/>
              <a:ln w="12700">
                <a:solidFill>
                  <a:srgbClr val="A9A9A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3" name="Freeform 343"/>
              <p:cNvSpPr>
                <a:spLocks/>
              </p:cNvSpPr>
              <p:nvPr/>
            </p:nvSpPr>
            <p:spPr bwMode="auto">
              <a:xfrm>
                <a:off x="935" y="2142"/>
                <a:ext cx="56" cy="29"/>
              </a:xfrm>
              <a:custGeom>
                <a:avLst/>
                <a:gdLst>
                  <a:gd name="T0" fmla="*/ 0 w 87"/>
                  <a:gd name="T1" fmla="*/ 0 h 38"/>
                  <a:gd name="T2" fmla="*/ 0 w 87"/>
                  <a:gd name="T3" fmla="*/ 13 h 38"/>
                  <a:gd name="T4" fmla="*/ 87 w 87"/>
                  <a:gd name="T5" fmla="*/ 38 h 38"/>
                  <a:gd name="T6" fmla="*/ 87 w 87"/>
                  <a:gd name="T7" fmla="*/ 23 h 38"/>
                  <a:gd name="T8" fmla="*/ 0 w 8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8">
                    <a:moveTo>
                      <a:pt x="0" y="0"/>
                    </a:moveTo>
                    <a:lnTo>
                      <a:pt x="0" y="13"/>
                    </a:lnTo>
                    <a:lnTo>
                      <a:pt x="87" y="38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4" name="Freeform 344"/>
              <p:cNvSpPr>
                <a:spLocks/>
              </p:cNvSpPr>
              <p:nvPr/>
            </p:nvSpPr>
            <p:spPr bwMode="auto">
              <a:xfrm>
                <a:off x="935" y="2103"/>
                <a:ext cx="56" cy="2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13 h 36"/>
                  <a:gd name="T4" fmla="*/ 87 w 87"/>
                  <a:gd name="T5" fmla="*/ 36 h 36"/>
                  <a:gd name="T6" fmla="*/ 87 w 87"/>
                  <a:gd name="T7" fmla="*/ 23 h 36"/>
                  <a:gd name="T8" fmla="*/ 0 w 8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6">
                    <a:moveTo>
                      <a:pt x="0" y="0"/>
                    </a:moveTo>
                    <a:lnTo>
                      <a:pt x="0" y="13"/>
                    </a:lnTo>
                    <a:lnTo>
                      <a:pt x="87" y="36"/>
                    </a:lnTo>
                    <a:lnTo>
                      <a:pt x="8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065" name="Group 345"/>
              <p:cNvGrpSpPr>
                <a:grpSpLocks/>
              </p:cNvGrpSpPr>
              <p:nvPr/>
            </p:nvGrpSpPr>
            <p:grpSpPr bwMode="auto">
              <a:xfrm>
                <a:off x="896" y="1440"/>
                <a:ext cx="379" cy="440"/>
                <a:chOff x="2801" y="2374"/>
                <a:chExt cx="582" cy="570"/>
              </a:xfrm>
            </p:grpSpPr>
            <p:sp>
              <p:nvSpPr>
                <p:cNvPr id="31066" name="Freeform 346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  <a:gd name="T10" fmla="*/ 480 w 582"/>
                    <a:gd name="T11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  <a:lnTo>
                        <a:pt x="480" y="57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" name="Freeform 347"/>
                <p:cNvSpPr>
                  <a:spLocks/>
                </p:cNvSpPr>
                <p:nvPr/>
              </p:nvSpPr>
              <p:spPr bwMode="auto">
                <a:xfrm>
                  <a:off x="2801" y="2374"/>
                  <a:ext cx="582" cy="570"/>
                </a:xfrm>
                <a:custGeom>
                  <a:avLst/>
                  <a:gdLst>
                    <a:gd name="T0" fmla="*/ 480 w 582"/>
                    <a:gd name="T1" fmla="*/ 570 h 570"/>
                    <a:gd name="T2" fmla="*/ 582 w 582"/>
                    <a:gd name="T3" fmla="*/ 444 h 570"/>
                    <a:gd name="T4" fmla="*/ 582 w 582"/>
                    <a:gd name="T5" fmla="*/ 98 h 570"/>
                    <a:gd name="T6" fmla="*/ 153 w 582"/>
                    <a:gd name="T7" fmla="*/ 0 h 570"/>
                    <a:gd name="T8" fmla="*/ 0 w 582"/>
                    <a:gd name="T9" fmla="*/ 4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570">
                      <a:moveTo>
                        <a:pt x="480" y="570"/>
                      </a:moveTo>
                      <a:lnTo>
                        <a:pt x="582" y="444"/>
                      </a:lnTo>
                      <a:lnTo>
                        <a:pt x="582" y="98"/>
                      </a:lnTo>
                      <a:lnTo>
                        <a:pt x="153" y="0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68" name="Group 348"/>
              <p:cNvGrpSpPr>
                <a:grpSpLocks/>
              </p:cNvGrpSpPr>
              <p:nvPr/>
            </p:nvGrpSpPr>
            <p:grpSpPr bwMode="auto">
              <a:xfrm>
                <a:off x="1083" y="1555"/>
                <a:ext cx="123" cy="483"/>
                <a:chOff x="3088" y="2523"/>
                <a:chExt cx="190" cy="626"/>
              </a:xfrm>
            </p:grpSpPr>
            <p:sp>
              <p:nvSpPr>
                <p:cNvPr id="31069" name="Freeform 349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70" name="Freeform 350"/>
                <p:cNvSpPr>
                  <a:spLocks/>
                </p:cNvSpPr>
                <p:nvPr/>
              </p:nvSpPr>
              <p:spPr bwMode="auto">
                <a:xfrm>
                  <a:off x="3088" y="2523"/>
                  <a:ext cx="190" cy="626"/>
                </a:xfrm>
                <a:custGeom>
                  <a:avLst/>
                  <a:gdLst>
                    <a:gd name="T0" fmla="*/ 0 w 190"/>
                    <a:gd name="T1" fmla="*/ 626 h 626"/>
                    <a:gd name="T2" fmla="*/ 0 w 190"/>
                    <a:gd name="T3" fmla="*/ 102 h 626"/>
                    <a:gd name="T4" fmla="*/ 190 w 190"/>
                    <a:gd name="T5" fmla="*/ 0 h 626"/>
                    <a:gd name="T6" fmla="*/ 190 w 190"/>
                    <a:gd name="T7" fmla="*/ 505 h 626"/>
                    <a:gd name="T8" fmla="*/ 0 w 190"/>
                    <a:gd name="T9" fmla="*/ 62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26">
                      <a:moveTo>
                        <a:pt x="0" y="626"/>
                      </a:moveTo>
                      <a:lnTo>
                        <a:pt x="0" y="102"/>
                      </a:lnTo>
                      <a:lnTo>
                        <a:pt x="190" y="0"/>
                      </a:lnTo>
                      <a:lnTo>
                        <a:pt x="190" y="505"/>
                      </a:lnTo>
                      <a:lnTo>
                        <a:pt x="0" y="62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71" name="Group 351"/>
              <p:cNvGrpSpPr>
                <a:grpSpLocks/>
              </p:cNvGrpSpPr>
              <p:nvPr/>
            </p:nvGrpSpPr>
            <p:grpSpPr bwMode="auto">
              <a:xfrm>
                <a:off x="695" y="1456"/>
                <a:ext cx="511" cy="178"/>
                <a:chOff x="2492" y="2395"/>
                <a:chExt cx="786" cy="231"/>
              </a:xfrm>
            </p:grpSpPr>
            <p:sp>
              <p:nvSpPr>
                <p:cNvPr id="31072" name="Freeform 352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73" name="Freeform 353"/>
                <p:cNvSpPr>
                  <a:spLocks/>
                </p:cNvSpPr>
                <p:nvPr/>
              </p:nvSpPr>
              <p:spPr bwMode="auto">
                <a:xfrm>
                  <a:off x="2492" y="2395"/>
                  <a:ext cx="786" cy="231"/>
                </a:xfrm>
                <a:custGeom>
                  <a:avLst/>
                  <a:gdLst>
                    <a:gd name="T0" fmla="*/ 595 w 786"/>
                    <a:gd name="T1" fmla="*/ 231 h 231"/>
                    <a:gd name="T2" fmla="*/ 0 w 786"/>
                    <a:gd name="T3" fmla="*/ 89 h 231"/>
                    <a:gd name="T4" fmla="*/ 220 w 786"/>
                    <a:gd name="T5" fmla="*/ 0 h 231"/>
                    <a:gd name="T6" fmla="*/ 786 w 786"/>
                    <a:gd name="T7" fmla="*/ 129 h 231"/>
                    <a:gd name="T8" fmla="*/ 595 w 78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231">
                      <a:moveTo>
                        <a:pt x="595" y="231"/>
                      </a:moveTo>
                      <a:lnTo>
                        <a:pt x="0" y="89"/>
                      </a:lnTo>
                      <a:lnTo>
                        <a:pt x="220" y="0"/>
                      </a:lnTo>
                      <a:lnTo>
                        <a:pt x="786" y="129"/>
                      </a:lnTo>
                      <a:lnTo>
                        <a:pt x="595" y="2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74" name="Group 354"/>
              <p:cNvGrpSpPr>
                <a:grpSpLocks/>
              </p:cNvGrpSpPr>
              <p:nvPr/>
            </p:nvGrpSpPr>
            <p:grpSpPr bwMode="auto">
              <a:xfrm>
                <a:off x="772" y="1943"/>
                <a:ext cx="270" cy="98"/>
                <a:chOff x="2610" y="3026"/>
                <a:chExt cx="415" cy="127"/>
              </a:xfrm>
            </p:grpSpPr>
            <p:sp>
              <p:nvSpPr>
                <p:cNvPr id="31075" name="Freeform 355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  <a:gd name="T8" fmla="*/ 0 w 415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76" name="Freeform 356"/>
                <p:cNvSpPr>
                  <a:spLocks/>
                </p:cNvSpPr>
                <p:nvPr/>
              </p:nvSpPr>
              <p:spPr bwMode="auto">
                <a:xfrm>
                  <a:off x="2610" y="3026"/>
                  <a:ext cx="415" cy="127"/>
                </a:xfrm>
                <a:custGeom>
                  <a:avLst/>
                  <a:gdLst>
                    <a:gd name="T0" fmla="*/ 0 w 415"/>
                    <a:gd name="T1" fmla="*/ 0 h 127"/>
                    <a:gd name="T2" fmla="*/ 0 w 415"/>
                    <a:gd name="T3" fmla="*/ 24 h 127"/>
                    <a:gd name="T4" fmla="*/ 382 w 415"/>
                    <a:gd name="T5" fmla="*/ 127 h 127"/>
                    <a:gd name="T6" fmla="*/ 415 w 415"/>
                    <a:gd name="T7" fmla="*/ 1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12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382" y="127"/>
                      </a:lnTo>
                      <a:lnTo>
                        <a:pt x="415" y="1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77" name="Group 357"/>
              <p:cNvGrpSpPr>
                <a:grpSpLocks/>
              </p:cNvGrpSpPr>
              <p:nvPr/>
            </p:nvGrpSpPr>
            <p:grpSpPr bwMode="auto">
              <a:xfrm>
                <a:off x="695" y="1524"/>
                <a:ext cx="388" cy="515"/>
                <a:chOff x="2492" y="2483"/>
                <a:chExt cx="596" cy="667"/>
              </a:xfrm>
            </p:grpSpPr>
            <p:sp>
              <p:nvSpPr>
                <p:cNvPr id="31078" name="Freeform 358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79" name="Freeform 359"/>
                <p:cNvSpPr>
                  <a:spLocks/>
                </p:cNvSpPr>
                <p:nvPr/>
              </p:nvSpPr>
              <p:spPr bwMode="auto">
                <a:xfrm>
                  <a:off x="2492" y="2483"/>
                  <a:ext cx="596" cy="667"/>
                </a:xfrm>
                <a:custGeom>
                  <a:avLst/>
                  <a:gdLst>
                    <a:gd name="T0" fmla="*/ 596 w 596"/>
                    <a:gd name="T1" fmla="*/ 667 h 667"/>
                    <a:gd name="T2" fmla="*/ 596 w 596"/>
                    <a:gd name="T3" fmla="*/ 142 h 667"/>
                    <a:gd name="T4" fmla="*/ 0 w 596"/>
                    <a:gd name="T5" fmla="*/ 0 h 667"/>
                    <a:gd name="T6" fmla="*/ 0 w 596"/>
                    <a:gd name="T7" fmla="*/ 512 h 667"/>
                    <a:gd name="T8" fmla="*/ 596 w 596"/>
                    <a:gd name="T9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67">
                      <a:moveTo>
                        <a:pt x="596" y="667"/>
                      </a:moveTo>
                      <a:lnTo>
                        <a:pt x="596" y="142"/>
                      </a:lnTo>
                      <a:lnTo>
                        <a:pt x="0" y="0"/>
                      </a:lnTo>
                      <a:lnTo>
                        <a:pt x="0" y="512"/>
                      </a:lnTo>
                      <a:lnTo>
                        <a:pt x="596" y="66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80" name="Group 360"/>
              <p:cNvGrpSpPr>
                <a:grpSpLocks/>
              </p:cNvGrpSpPr>
              <p:nvPr/>
            </p:nvGrpSpPr>
            <p:grpSpPr bwMode="auto">
              <a:xfrm>
                <a:off x="744" y="1583"/>
                <a:ext cx="283" cy="375"/>
                <a:chOff x="2567" y="2559"/>
                <a:chExt cx="435" cy="486"/>
              </a:xfrm>
            </p:grpSpPr>
            <p:sp>
              <p:nvSpPr>
                <p:cNvPr id="31081" name="Freeform 361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82" name="Freeform 362"/>
                <p:cNvSpPr>
                  <a:spLocks/>
                </p:cNvSpPr>
                <p:nvPr/>
              </p:nvSpPr>
              <p:spPr bwMode="auto">
                <a:xfrm>
                  <a:off x="2567" y="2559"/>
                  <a:ext cx="435" cy="486"/>
                </a:xfrm>
                <a:custGeom>
                  <a:avLst/>
                  <a:gdLst>
                    <a:gd name="T0" fmla="*/ 435 w 435"/>
                    <a:gd name="T1" fmla="*/ 486 h 486"/>
                    <a:gd name="T2" fmla="*/ 435 w 435"/>
                    <a:gd name="T3" fmla="*/ 104 h 486"/>
                    <a:gd name="T4" fmla="*/ 0 w 435"/>
                    <a:gd name="T5" fmla="*/ 0 h 486"/>
                    <a:gd name="T6" fmla="*/ 0 w 435"/>
                    <a:gd name="T7" fmla="*/ 376 h 486"/>
                    <a:gd name="T8" fmla="*/ 435 w 435"/>
                    <a:gd name="T9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486">
                      <a:moveTo>
                        <a:pt x="435" y="486"/>
                      </a:moveTo>
                      <a:lnTo>
                        <a:pt x="435" y="104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435" y="48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83" name="Group 363"/>
              <p:cNvGrpSpPr>
                <a:grpSpLocks/>
              </p:cNvGrpSpPr>
              <p:nvPr/>
            </p:nvGrpSpPr>
            <p:grpSpPr bwMode="auto">
              <a:xfrm>
                <a:off x="767" y="1608"/>
                <a:ext cx="249" cy="318"/>
                <a:chOff x="1395" y="2592"/>
                <a:chExt cx="383" cy="412"/>
              </a:xfrm>
            </p:grpSpPr>
            <p:sp>
              <p:nvSpPr>
                <p:cNvPr id="31084" name="Freeform 364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85" name="Freeform 365"/>
                <p:cNvSpPr>
                  <a:spLocks/>
                </p:cNvSpPr>
                <p:nvPr/>
              </p:nvSpPr>
              <p:spPr bwMode="auto">
                <a:xfrm>
                  <a:off x="1395" y="2592"/>
                  <a:ext cx="383" cy="412"/>
                </a:xfrm>
                <a:custGeom>
                  <a:avLst/>
                  <a:gdLst>
                    <a:gd name="T0" fmla="*/ 383 w 383"/>
                    <a:gd name="T1" fmla="*/ 412 h 412"/>
                    <a:gd name="T2" fmla="*/ 383 w 383"/>
                    <a:gd name="T3" fmla="*/ 88 h 412"/>
                    <a:gd name="T4" fmla="*/ 0 w 383"/>
                    <a:gd name="T5" fmla="*/ 0 h 412"/>
                    <a:gd name="T6" fmla="*/ 0 w 383"/>
                    <a:gd name="T7" fmla="*/ 319 h 412"/>
                    <a:gd name="T8" fmla="*/ 383 w 383"/>
                    <a:gd name="T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412">
                      <a:moveTo>
                        <a:pt x="383" y="412"/>
                      </a:moveTo>
                      <a:lnTo>
                        <a:pt x="383" y="88"/>
                      </a:lnTo>
                      <a:lnTo>
                        <a:pt x="0" y="0"/>
                      </a:lnTo>
                      <a:lnTo>
                        <a:pt x="0" y="319"/>
                      </a:lnTo>
                      <a:lnTo>
                        <a:pt x="383" y="412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86" name="Rectangle 366"/>
              <p:cNvSpPr>
                <a:spLocks noChangeArrowheads="1"/>
              </p:cNvSpPr>
              <p:nvPr/>
            </p:nvSpPr>
            <p:spPr bwMode="auto">
              <a:xfrm>
                <a:off x="802" y="1654"/>
                <a:ext cx="23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087" name="Text Box 367"/>
            <p:cNvSpPr txBox="1">
              <a:spLocks noChangeArrowheads="1"/>
            </p:cNvSpPr>
            <p:nvPr/>
          </p:nvSpPr>
          <p:spPr bwMode="auto">
            <a:xfrm>
              <a:off x="3216" y="2928"/>
              <a:ext cx="6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b="1" smtClean="0">
                  <a:solidFill>
                    <a:srgbClr val="3333CC"/>
                  </a:solidFill>
                </a:rPr>
                <a:t>BSS</a:t>
              </a:r>
            </a:p>
          </p:txBody>
        </p:sp>
        <p:sp>
          <p:nvSpPr>
            <p:cNvPr id="31088" name="Text Box 368"/>
            <p:cNvSpPr txBox="1">
              <a:spLocks noChangeArrowheads="1"/>
            </p:cNvSpPr>
            <p:nvPr/>
          </p:nvSpPr>
          <p:spPr bwMode="auto">
            <a:xfrm>
              <a:off x="2448" y="3600"/>
              <a:ext cx="8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b="1" smtClean="0">
                  <a:solidFill>
                    <a:srgbClr val="FF3300"/>
                  </a:solidFill>
                </a:rPr>
                <a:t>= 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29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861-AB5D-423B-894A-2B7D914317E5}" type="slidenum">
              <a:rPr lang="fr-FR">
                <a:solidFill>
                  <a:srgbClr val="000000"/>
                </a:solidFill>
              </a:rPr>
              <a:pPr/>
              <a:t>32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L'</a:t>
            </a:r>
            <a:r>
              <a:rPr lang="fr-FR" i="1">
                <a:solidFill>
                  <a:srgbClr val="FF3300"/>
                </a:solidFill>
              </a:rPr>
              <a:t>itinérance</a:t>
            </a:r>
            <a:r>
              <a:rPr lang="fr-FR"/>
              <a:t> ou le </a:t>
            </a:r>
            <a:r>
              <a:rPr lang="fr-FR" i="1">
                <a:solidFill>
                  <a:srgbClr val="0066FF"/>
                </a:solidFill>
              </a:rPr>
              <a:t>roaming</a:t>
            </a:r>
            <a:r>
              <a:rPr lang="fr-FR"/>
              <a:t> correspond au fait qu'un utilisateur nomade passe de façon transparente d'un BSS à l'autre.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Les point d'accès communique entre eux grâce au système d'interconnexion.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Les topologies</a:t>
            </a:r>
          </a:p>
        </p:txBody>
      </p:sp>
    </p:spTree>
    <p:extLst>
      <p:ext uri="{BB962C8B-B14F-4D97-AF65-F5344CB8AC3E}">
        <p14:creationId xmlns:p14="http://schemas.microsoft.com/office/powerpoint/2010/main" val="1548062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A38C-B7FE-4627-AB40-4D53045670AD}" type="slidenum">
              <a:rPr lang="fr-FR">
                <a:solidFill>
                  <a:srgbClr val="000000"/>
                </a:solidFill>
              </a:rPr>
              <a:pPr/>
              <a:t>33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/>
              <a:t>Les réseaux WiFi sont comme pour Ethernet des réseaux utilisant le mode de propagation par </a:t>
            </a:r>
            <a:r>
              <a:rPr lang="fr-FR">
                <a:solidFill>
                  <a:srgbClr val="FF3300"/>
                </a:solidFill>
              </a:rPr>
              <a:t>diffusion</a:t>
            </a:r>
            <a:r>
              <a:rPr lang="fr-FR"/>
              <a:t>. Mais la sécurité première du réseau filaire à savoir le raccordement physique de la machine sur le lien, n'existe pas.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/>
              <a:t>Donc les ondes émises par un point d'accès WiFi peuvent être captées par n'importe quelle machine située dans son rayon d'émission. Par contre, cette caractéristique est celle recherchée par les </a:t>
            </a:r>
            <a:r>
              <a:rPr lang="fr-FR">
                <a:solidFill>
                  <a:srgbClr val="FF3300"/>
                </a:solidFill>
              </a:rPr>
              <a:t>hotspots</a:t>
            </a:r>
            <a:r>
              <a:rPr lang="fr-FR"/>
              <a:t> (points d'accès publics)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1661047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31C8-5A5B-4479-B064-3973501B809A}" type="slidenum">
              <a:rPr lang="fr-FR">
                <a:solidFill>
                  <a:srgbClr val="000000"/>
                </a:solidFill>
              </a:rPr>
              <a:pPr/>
              <a:t>34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/>
              <a:t>Ainsi dans le cadre d'une organisation, la sécurité est donc primordiale concerne :</a:t>
            </a:r>
          </a:p>
          <a:p>
            <a:pPr lvl="1"/>
            <a:r>
              <a:rPr lang="fr-FR"/>
              <a:t> L'accès physique au réseau</a:t>
            </a:r>
          </a:p>
          <a:p>
            <a:pPr lvl="2"/>
            <a:r>
              <a:rPr lang="fr-FR"/>
              <a:t>Les antennes</a:t>
            </a:r>
          </a:p>
          <a:p>
            <a:pPr lvl="2"/>
            <a:r>
              <a:rPr lang="fr-FR"/>
              <a:t>La puissance du signal</a:t>
            </a:r>
          </a:p>
          <a:p>
            <a:pPr lvl="1"/>
            <a:r>
              <a:rPr lang="fr-FR"/>
              <a:t>L'accès "logique" au réseau (couche 2)</a:t>
            </a:r>
          </a:p>
          <a:p>
            <a:pPr lvl="2"/>
            <a:r>
              <a:rPr lang="fr-FR"/>
              <a:t>Filtrage des adresses MAC</a:t>
            </a:r>
          </a:p>
          <a:p>
            <a:pPr lvl="2"/>
            <a:r>
              <a:rPr lang="fr-FR"/>
              <a:t>La confidentialité des échanges avec les technologies WEP, WPA et WPA2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254607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F4E0-5A77-481A-842E-33199A4F5162}" type="slidenum">
              <a:rPr lang="fr-FR">
                <a:solidFill>
                  <a:srgbClr val="000000"/>
                </a:solidFill>
              </a:rPr>
              <a:pPr/>
              <a:t>35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rgbClr val="0066FF"/>
                </a:solidFill>
              </a:rPr>
              <a:t>Filtrage des adresses MAC</a:t>
            </a:r>
            <a:r>
              <a:rPr lang="fr-FR"/>
              <a:t/>
            </a:r>
            <a:br>
              <a:rPr lang="fr-FR"/>
            </a:br>
            <a:r>
              <a:rPr lang="fr-FR"/>
              <a:t>Un premier niveau de sécurité se situe à ce niveau. Les points d'accès peuvent être configurés avec la liste des adresses MAC des interfaces Wifi pouvant se connecter. Il s'agit ici d'éviter les intrusions (</a:t>
            </a:r>
            <a:r>
              <a:rPr lang="fr-FR" sz="1800" i="1"/>
              <a:t>attention, il est possible de "couvrir" l'adresse MAC physique par une adresse MAC logique</a:t>
            </a:r>
            <a:r>
              <a:rPr lang="fr-FR"/>
              <a:t>).</a:t>
            </a:r>
          </a:p>
          <a:p>
            <a:pPr>
              <a:buClr>
                <a:schemeClr val="tx2"/>
              </a:buClr>
            </a:pPr>
            <a:r>
              <a:rPr lang="fr-FR"/>
              <a:t>Ce filtrage est inenvisageable dans le cas d'un hotspot.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3532126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A27D-BD17-4AAC-8082-89851D9129D8}" type="slidenum">
              <a:rPr lang="fr-FR">
                <a:solidFill>
                  <a:srgbClr val="000000"/>
                </a:solidFill>
              </a:rPr>
              <a:pPr/>
              <a:t>36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/>
              <a:t>L'authentification et la confidentialité (cryptage) des échanges sur un réseau WiFi a beaucoup évolué :</a:t>
            </a:r>
          </a:p>
          <a:p>
            <a:pPr lvl="1">
              <a:lnSpc>
                <a:spcPct val="90000"/>
              </a:lnSpc>
            </a:pPr>
            <a:r>
              <a:rPr lang="fr-FR"/>
              <a:t> La technique préconisée à l'origine par la norme 802.11 est le </a:t>
            </a:r>
            <a:r>
              <a:rPr lang="fr-FR">
                <a:solidFill>
                  <a:srgbClr val="FF3300"/>
                </a:solidFill>
              </a:rPr>
              <a:t>WEP</a:t>
            </a:r>
            <a:r>
              <a:rPr lang="fr-FR"/>
              <a:t> (</a:t>
            </a:r>
            <a:r>
              <a:rPr lang="fr-FR" sz="2400">
                <a:solidFill>
                  <a:srgbClr val="FF3300"/>
                </a:solidFill>
              </a:rPr>
              <a:t>Wired Equivalent Privacy</a:t>
            </a:r>
            <a:r>
              <a:rPr lang="fr-FR"/>
              <a:t>). Plusieurs défauts et faiblesses ont été décelés dans cette technique.</a:t>
            </a:r>
          </a:p>
          <a:p>
            <a:pPr lvl="1">
              <a:lnSpc>
                <a:spcPct val="90000"/>
              </a:lnSpc>
            </a:pPr>
            <a:r>
              <a:rPr lang="fr-FR"/>
              <a:t> En 2003, apparition du </a:t>
            </a:r>
            <a:r>
              <a:rPr lang="fr-FR">
                <a:solidFill>
                  <a:srgbClr val="FF3300"/>
                </a:solidFill>
              </a:rPr>
              <a:t>WPA</a:t>
            </a:r>
            <a:r>
              <a:rPr lang="fr-FR"/>
              <a:t> (</a:t>
            </a:r>
            <a:r>
              <a:rPr lang="fr-FR">
                <a:solidFill>
                  <a:srgbClr val="FF3300"/>
                </a:solidFill>
              </a:rPr>
              <a:t>WiFi Protected Access</a:t>
            </a:r>
            <a:r>
              <a:rPr lang="fr-FR"/>
              <a:t>), amélioré…</a:t>
            </a:r>
          </a:p>
          <a:p>
            <a:pPr lvl="1">
              <a:lnSpc>
                <a:spcPct val="90000"/>
              </a:lnSpc>
            </a:pPr>
            <a:r>
              <a:rPr lang="fr-FR"/>
              <a:t> En 2004, avec le </a:t>
            </a:r>
            <a:r>
              <a:rPr lang="fr-FR">
                <a:solidFill>
                  <a:srgbClr val="FF3300"/>
                </a:solidFill>
              </a:rPr>
              <a:t>WPA2</a:t>
            </a:r>
            <a:r>
              <a:rPr lang="fr-FR"/>
              <a:t> (normalisé par 802.11i et certifié par la WiFi Alliance)</a:t>
            </a:r>
          </a:p>
        </p:txBody>
      </p:sp>
    </p:spTree>
    <p:extLst>
      <p:ext uri="{BB962C8B-B14F-4D97-AF65-F5344CB8AC3E}">
        <p14:creationId xmlns:p14="http://schemas.microsoft.com/office/powerpoint/2010/main" val="146209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13C9-3E7A-4A0E-B33D-8A75B91D7678}" type="slidenum">
              <a:rPr lang="fr-FR">
                <a:solidFill>
                  <a:srgbClr val="000000"/>
                </a:solidFill>
              </a:rPr>
              <a:pPr/>
              <a:t>37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marL="609600" indent="-609600">
              <a:buClr>
                <a:schemeClr val="tx2"/>
              </a:buClr>
            </a:pPr>
            <a:r>
              <a:rPr lang="fr-FR" u="sng">
                <a:solidFill>
                  <a:srgbClr val="0066FF"/>
                </a:solidFill>
              </a:rPr>
              <a:t>Le WEP (Wired Equivalent Privacy)</a:t>
            </a:r>
            <a:br>
              <a:rPr lang="fr-FR" u="sng">
                <a:solidFill>
                  <a:srgbClr val="0066FF"/>
                </a:solidFill>
              </a:rPr>
            </a:br>
            <a:r>
              <a:rPr lang="fr-FR"/>
              <a:t>Bien qu'obsolète cette technique offre tout de même un niveau de sécurité qui peut être suffisant dans certaines organisations.</a:t>
            </a:r>
            <a:br>
              <a:rPr lang="fr-FR"/>
            </a:br>
            <a:r>
              <a:rPr lang="fr-FR"/>
              <a:t>Le WEP procède en 3 étapes :</a:t>
            </a:r>
          </a:p>
          <a:p>
            <a:pPr marL="1524000" lvl="2" indent="-609600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fr-FR"/>
              <a:t>Génération d'une clé pseudo aléatoire à partir d’une clé partagée.</a:t>
            </a:r>
          </a:p>
          <a:p>
            <a:pPr marL="1524000" lvl="2" indent="-609600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fr-FR"/>
              <a:t>Génération d'un contrôle d'intégrité</a:t>
            </a:r>
          </a:p>
          <a:p>
            <a:pPr marL="1524000" lvl="2" indent="-609600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fr-FR"/>
              <a:t>Génération du message crypté qui est transmis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4161122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9202-4C3A-4909-A835-38F6F72CC222}" type="slidenum">
              <a:rPr lang="fr-FR">
                <a:solidFill>
                  <a:srgbClr val="000000"/>
                </a:solidFill>
              </a:rPr>
              <a:pPr/>
              <a:t>38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3048000"/>
          </a:xfrm>
        </p:spPr>
        <p:txBody>
          <a:bodyPr/>
          <a:lstStyle/>
          <a:p>
            <a:pPr marL="1066800" lvl="1" indent="-609600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fr-FR" u="sng">
                <a:solidFill>
                  <a:srgbClr val="FF3300"/>
                </a:solidFill>
              </a:rPr>
              <a:t>Génération d'un clé pseudo aléatoire</a:t>
            </a:r>
            <a:r>
              <a:rPr lang="fr-FR"/>
              <a:t/>
            </a:r>
            <a:br>
              <a:rPr lang="fr-FR"/>
            </a:br>
            <a:r>
              <a:rPr lang="fr-FR"/>
              <a:t>Les deux partenaires (point d'accès et station) possède une clé privée de 40 ou 104 bits. Cette clé sera associée à un vecteur d'initialisation (</a:t>
            </a:r>
            <a:r>
              <a:rPr lang="fr-FR" sz="2400"/>
              <a:t>Initialisation Vector - IV</a:t>
            </a:r>
            <a:r>
              <a:rPr lang="fr-FR"/>
              <a:t>) généré aléatoirement.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304800" y="4191000"/>
            <a:ext cx="8534400" cy="2241550"/>
            <a:chOff x="192" y="2640"/>
            <a:chExt cx="5376" cy="1412"/>
          </a:xfrm>
        </p:grpSpPr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192" y="2784"/>
              <a:ext cx="1488" cy="30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Clé privée</a:t>
              </a:r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192" y="3600"/>
              <a:ext cx="1488" cy="249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000000"/>
                  </a:solidFill>
                </a:rPr>
                <a:t>Vecteur d'initialisation</a:t>
              </a:r>
            </a:p>
          </p:txBody>
        </p:sp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80" y="3072"/>
              <a:ext cx="8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40 ou 104 bits</a:t>
              </a:r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672" y="3840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24 bits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1824" y="3168"/>
              <a:ext cx="1200" cy="30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Clé privée</a:t>
              </a: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3024" y="3168"/>
              <a:ext cx="384" cy="306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smtClean="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2064" y="3456"/>
              <a:ext cx="8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64 ou 128 bits</a:t>
              </a:r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4032" y="3168"/>
              <a:ext cx="1536" cy="30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Clé de cryptage</a:t>
              </a:r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4368" y="3504"/>
              <a:ext cx="10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Clé de cryptage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pseudo aléatoire</a:t>
              </a:r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1680" y="2880"/>
              <a:ext cx="6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>
              <a:off x="2352" y="2880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>
              <a:off x="1680" y="3744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flipV="1">
              <a:off x="3216" y="3504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>
              <a:off x="3408" y="3312"/>
              <a:ext cx="62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3312" y="2640"/>
              <a:ext cx="8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Algorithme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00000"/>
                  </a:solidFill>
                </a:rPr>
                <a:t>RC4</a:t>
              </a:r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3696" y="3024"/>
              <a:ext cx="0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33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8ED-3E7F-4E93-964A-85E82A9633F4}" type="slidenum">
              <a:rPr lang="fr-FR">
                <a:solidFill>
                  <a:srgbClr val="000000"/>
                </a:solidFill>
              </a:rPr>
              <a:pPr/>
              <a:t>39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3048000"/>
          </a:xfrm>
        </p:spPr>
        <p:txBody>
          <a:bodyPr/>
          <a:lstStyle/>
          <a:p>
            <a:pPr marL="1066800" lvl="1" indent="-609600">
              <a:buClr>
                <a:schemeClr val="tx2"/>
              </a:buClr>
              <a:buFont typeface="Wingdings" panose="05000000000000000000" pitchFamily="2" charset="2"/>
              <a:buAutoNum type="arabicPeriod" startAt="2"/>
            </a:pPr>
            <a:r>
              <a:rPr lang="fr-FR" u="sng">
                <a:solidFill>
                  <a:srgbClr val="FF3300"/>
                </a:solidFill>
              </a:rPr>
              <a:t>Génération d'un contrôle d'intégrité</a:t>
            </a:r>
            <a:br>
              <a:rPr lang="fr-FR" u="sng">
                <a:solidFill>
                  <a:srgbClr val="FF3300"/>
                </a:solidFill>
              </a:rPr>
            </a:br>
            <a:r>
              <a:rPr lang="fr-FR"/>
              <a:t>Le contrôle d'intégrité (équivalent à un checksum) sera recalculé par le destinataire pour savoir si le message n'a pas subi de modification (intentionnelle ou non)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304800" y="4495800"/>
            <a:ext cx="8415338" cy="854075"/>
            <a:chOff x="192" y="2832"/>
            <a:chExt cx="5301" cy="538"/>
          </a:xfrm>
        </p:grpSpPr>
        <p:grpSp>
          <p:nvGrpSpPr>
            <p:cNvPr id="75784" name="Group 8"/>
            <p:cNvGrpSpPr>
              <a:grpSpLocks/>
            </p:cNvGrpSpPr>
            <p:nvPr/>
          </p:nvGrpSpPr>
          <p:grpSpPr bwMode="auto">
            <a:xfrm>
              <a:off x="3216" y="2832"/>
              <a:ext cx="2277" cy="306"/>
              <a:chOff x="2976" y="2976"/>
              <a:chExt cx="2277" cy="306"/>
            </a:xfrm>
          </p:grpSpPr>
          <p:sp>
            <p:nvSpPr>
              <p:cNvPr id="75782" name="Text Box 6"/>
              <p:cNvSpPr txBox="1">
                <a:spLocks noChangeArrowheads="1"/>
              </p:cNvSpPr>
              <p:nvPr/>
            </p:nvSpPr>
            <p:spPr bwMode="auto">
              <a:xfrm>
                <a:off x="2976" y="2976"/>
                <a:ext cx="1737" cy="306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400" b="1" smtClean="0">
                    <a:solidFill>
                      <a:srgbClr val="000000"/>
                    </a:solidFill>
                  </a:rPr>
                  <a:t>Message à envoyer</a:t>
                </a:r>
              </a:p>
            </p:txBody>
          </p:sp>
          <p:sp>
            <p:nvSpPr>
              <p:cNvPr id="75783" name="Text Box 7"/>
              <p:cNvSpPr txBox="1">
                <a:spLocks noChangeArrowheads="1"/>
              </p:cNvSpPr>
              <p:nvPr/>
            </p:nvSpPr>
            <p:spPr bwMode="auto">
              <a:xfrm>
                <a:off x="4704" y="2976"/>
                <a:ext cx="549" cy="306"/>
              </a:xfrm>
              <a:prstGeom prst="rect">
                <a:avLst/>
              </a:prstGeom>
              <a:solidFill>
                <a:srgbClr val="CC66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400" b="1" smtClean="0">
                    <a:solidFill>
                      <a:srgbClr val="000000"/>
                    </a:solidFill>
                  </a:rPr>
                  <a:t>CRC</a:t>
                </a:r>
              </a:p>
            </p:txBody>
          </p:sp>
        </p:grp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1920" y="2976"/>
              <a:ext cx="124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1296" y="2928"/>
              <a:ext cx="258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CRC32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smtClean="0">
                  <a:solidFill>
                    <a:srgbClr val="000000"/>
                  </a:solidFill>
                </a:rPr>
                <a:t>Contrôle de Redondance Cyclique sur 32 bits</a:t>
              </a:r>
            </a:p>
          </p:txBody>
        </p:sp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192" y="2832"/>
              <a:ext cx="1737" cy="306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Message à envoyer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89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A8DD-E888-4986-9396-2A39869184F9}" type="slidenum">
              <a:rPr lang="fr-FR">
                <a:solidFill>
                  <a:srgbClr val="000000"/>
                </a:solidFill>
              </a:rPr>
              <a:pPr/>
              <a:t>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2819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802.11a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/>
              <a:t>Cette norme :</a:t>
            </a:r>
          </a:p>
          <a:p>
            <a:pPr lvl="1">
              <a:lnSpc>
                <a:spcPct val="80000"/>
              </a:lnSpc>
            </a:pPr>
            <a:r>
              <a:rPr lang="fr-FR"/>
              <a:t>fixe un haut débit maximum à 54 Mbits/s théorique</a:t>
            </a:r>
          </a:p>
          <a:p>
            <a:pPr lvl="1">
              <a:lnSpc>
                <a:spcPct val="80000"/>
              </a:lnSpc>
            </a:pPr>
            <a:r>
              <a:rPr lang="fr-FR"/>
              <a:t>spécifie 8 canaux radio dans la bande de fréquence des 5 Ghz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graphicFrame>
        <p:nvGraphicFramePr>
          <p:cNvPr id="21561" name="Group 57"/>
          <p:cNvGraphicFramePr>
            <a:graphicFrameLocks noGrp="1"/>
          </p:cNvGraphicFramePr>
          <p:nvPr/>
        </p:nvGraphicFramePr>
        <p:xfrm>
          <a:off x="1752600" y="4114800"/>
          <a:ext cx="5334000" cy="2488249"/>
        </p:xfrm>
        <a:graphic>
          <a:graphicData uri="http://schemas.openxmlformats.org/drawingml/2006/table">
            <a:tbl>
              <a:tblPr/>
              <a:tblGrid>
                <a:gridCol w="3302000"/>
                <a:gridCol w="2032000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Débit théorique (intérieur)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Portée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7162800" y="4267200"/>
            <a:ext cx="336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Extrait du site "Comment ça marche"</a:t>
            </a:r>
          </a:p>
        </p:txBody>
      </p:sp>
    </p:spTree>
    <p:extLst>
      <p:ext uri="{BB962C8B-B14F-4D97-AF65-F5344CB8AC3E}">
        <p14:creationId xmlns:p14="http://schemas.microsoft.com/office/powerpoint/2010/main" val="668470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8E5-7440-42CD-819F-B482288037F4}" type="slidenum">
              <a:rPr lang="fr-FR">
                <a:solidFill>
                  <a:srgbClr val="000000"/>
                </a:solidFill>
              </a:rPr>
              <a:pPr/>
              <a:t>40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3048000"/>
          </a:xfrm>
        </p:spPr>
        <p:txBody>
          <a:bodyPr/>
          <a:lstStyle/>
          <a:p>
            <a:pPr marL="1066800" lvl="1" indent="-609600">
              <a:buClr>
                <a:schemeClr val="tx2"/>
              </a:buClr>
              <a:buFont typeface="Wingdings" panose="05000000000000000000" pitchFamily="2" charset="2"/>
              <a:buAutoNum type="arabicPeriod" startAt="3"/>
            </a:pPr>
            <a:r>
              <a:rPr lang="fr-FR" u="sng">
                <a:solidFill>
                  <a:srgbClr val="FF3300"/>
                </a:solidFill>
              </a:rPr>
              <a:t>Génération du message crypté qui est transmis</a:t>
            </a:r>
            <a:br>
              <a:rPr lang="fr-FR" u="sng">
                <a:solidFill>
                  <a:srgbClr val="FF3300"/>
                </a:solidFill>
              </a:rPr>
            </a:br>
            <a:r>
              <a:rPr lang="fr-FR"/>
              <a:t>Le message transmis sera l'association du résultat d'un simple XOR entre les résultats des étapes 1 et 2 accompagné du vecteur d'initialisation (</a:t>
            </a:r>
            <a:r>
              <a:rPr lang="fr-FR">
                <a:solidFill>
                  <a:schemeClr val="accent2"/>
                </a:solidFill>
              </a:rPr>
              <a:t>en clair</a:t>
            </a:r>
            <a:r>
              <a:rPr lang="fr-FR"/>
              <a:t>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  <p:grpSp>
        <p:nvGrpSpPr>
          <p:cNvPr id="76830" name="Group 30"/>
          <p:cNvGrpSpPr>
            <a:grpSpLocks/>
          </p:cNvGrpSpPr>
          <p:nvPr/>
        </p:nvGrpSpPr>
        <p:grpSpPr bwMode="auto">
          <a:xfrm>
            <a:off x="381000" y="4191000"/>
            <a:ext cx="8305800" cy="2376488"/>
            <a:chOff x="240" y="2640"/>
            <a:chExt cx="5232" cy="1497"/>
          </a:xfrm>
        </p:grpSpPr>
        <p:grpSp>
          <p:nvGrpSpPr>
            <p:cNvPr id="76804" name="Group 4"/>
            <p:cNvGrpSpPr>
              <a:grpSpLocks/>
            </p:cNvGrpSpPr>
            <p:nvPr/>
          </p:nvGrpSpPr>
          <p:grpSpPr bwMode="auto">
            <a:xfrm>
              <a:off x="240" y="3504"/>
              <a:ext cx="2277" cy="306"/>
              <a:chOff x="2976" y="2976"/>
              <a:chExt cx="2277" cy="306"/>
            </a:xfrm>
          </p:grpSpPr>
          <p:sp>
            <p:nvSpPr>
              <p:cNvPr id="76805" name="Text Box 5"/>
              <p:cNvSpPr txBox="1">
                <a:spLocks noChangeArrowheads="1"/>
              </p:cNvSpPr>
              <p:nvPr/>
            </p:nvSpPr>
            <p:spPr bwMode="auto">
              <a:xfrm>
                <a:off x="2976" y="2976"/>
                <a:ext cx="1737" cy="306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400" b="1" smtClean="0">
                    <a:solidFill>
                      <a:srgbClr val="000000"/>
                    </a:solidFill>
                  </a:rPr>
                  <a:t>Message à envoyer</a:t>
                </a:r>
              </a:p>
            </p:txBody>
          </p:sp>
          <p:sp>
            <p:nvSpPr>
              <p:cNvPr id="76806" name="Text Box 6"/>
              <p:cNvSpPr txBox="1">
                <a:spLocks noChangeArrowheads="1"/>
              </p:cNvSpPr>
              <p:nvPr/>
            </p:nvSpPr>
            <p:spPr bwMode="auto">
              <a:xfrm>
                <a:off x="4704" y="2976"/>
                <a:ext cx="549" cy="306"/>
              </a:xfrm>
              <a:prstGeom prst="rect">
                <a:avLst/>
              </a:prstGeom>
              <a:solidFill>
                <a:srgbClr val="CC66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400" b="1" smtClean="0">
                    <a:solidFill>
                      <a:srgbClr val="000000"/>
                    </a:solidFill>
                  </a:rPr>
                  <a:t>CRC</a:t>
                </a:r>
              </a:p>
            </p:txBody>
          </p:sp>
        </p:grp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1008" y="2640"/>
              <a:ext cx="1536" cy="30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Clé de cryptage</a:t>
              </a:r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2640" y="3024"/>
              <a:ext cx="737" cy="402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XOR</a:t>
              </a: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3600" y="3072"/>
              <a:ext cx="1488" cy="306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b="1" smtClean="0">
                  <a:solidFill>
                    <a:srgbClr val="000000"/>
                  </a:solidFill>
                </a:rPr>
                <a:t>Message crypté</a:t>
              </a:r>
            </a:p>
          </p:txBody>
        </p:sp>
        <p:sp>
          <p:nvSpPr>
            <p:cNvPr id="76821" name="Text Box 21"/>
            <p:cNvSpPr txBox="1">
              <a:spLocks noChangeArrowheads="1"/>
            </p:cNvSpPr>
            <p:nvPr/>
          </p:nvSpPr>
          <p:spPr bwMode="auto">
            <a:xfrm>
              <a:off x="5088" y="3072"/>
              <a:ext cx="384" cy="306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smtClean="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512" y="3984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3" name="Line 23"/>
            <p:cNvSpPr>
              <a:spLocks noChangeShapeType="1"/>
            </p:cNvSpPr>
            <p:nvPr/>
          </p:nvSpPr>
          <p:spPr bwMode="auto">
            <a:xfrm flipV="1">
              <a:off x="5280" y="3408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2544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6" name="Line 26"/>
            <p:cNvSpPr>
              <a:spLocks noChangeShapeType="1"/>
            </p:cNvSpPr>
            <p:nvPr/>
          </p:nvSpPr>
          <p:spPr bwMode="auto">
            <a:xfrm>
              <a:off x="2544" y="369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 flipV="1">
              <a:off x="3024" y="34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8" name="Line 28"/>
            <p:cNvSpPr>
              <a:spLocks noChangeShapeType="1"/>
            </p:cNvSpPr>
            <p:nvPr/>
          </p:nvSpPr>
          <p:spPr bwMode="auto">
            <a:xfrm>
              <a:off x="3024" y="27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9" name="Line 29"/>
            <p:cNvSpPr>
              <a:spLocks noChangeShapeType="1"/>
            </p:cNvSpPr>
            <p:nvPr/>
          </p:nvSpPr>
          <p:spPr bwMode="auto">
            <a:xfrm>
              <a:off x="3360" y="32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3024" y="3888"/>
              <a:ext cx="1488" cy="249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000000"/>
                  </a:solidFill>
                </a:rPr>
                <a:t>Vecteur d'initialisation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8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15DB-2405-4E83-8769-247E2BE4C9C4}" type="slidenum">
              <a:rPr lang="fr-FR">
                <a:solidFill>
                  <a:srgbClr val="000000"/>
                </a:solidFill>
              </a:rPr>
              <a:pPr/>
              <a:t>41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fr-FR"/>
              <a:t>On trouve des versions du WEP avec des clés à 256 bits (232 + 24).</a:t>
            </a:r>
          </a:p>
          <a:p>
            <a:r>
              <a:rPr lang="fr-FR"/>
              <a:t>Les failles :</a:t>
            </a:r>
          </a:p>
          <a:p>
            <a:pPr lvl="1"/>
            <a:r>
              <a:rPr lang="fr-FR"/>
              <a:t>Il n'y pas de génération et de gestion de clés. La </a:t>
            </a:r>
            <a:r>
              <a:rPr lang="fr-FR">
                <a:solidFill>
                  <a:schemeClr val="accent2"/>
                </a:solidFill>
              </a:rPr>
              <a:t>même clé est</a:t>
            </a:r>
            <a:r>
              <a:rPr lang="fr-FR"/>
              <a:t> ici </a:t>
            </a:r>
            <a:r>
              <a:rPr lang="fr-FR">
                <a:solidFill>
                  <a:schemeClr val="accent2"/>
                </a:solidFill>
              </a:rPr>
              <a:t>partagée</a:t>
            </a:r>
            <a:r>
              <a:rPr lang="fr-FR"/>
              <a:t> par toutes les stations.</a:t>
            </a:r>
          </a:p>
          <a:p>
            <a:pPr lvl="1"/>
            <a:r>
              <a:rPr lang="fr-FR"/>
              <a:t> La transmission du vecteur d'initialisation en clair permet après la capture de plusieurs trames de retrouver la clé privée</a:t>
            </a:r>
            <a:r>
              <a:rPr lang="fr-FR" sz="2800"/>
              <a:t> </a:t>
            </a:r>
            <a:br>
              <a:rPr lang="fr-FR" sz="2800"/>
            </a:br>
            <a:r>
              <a:rPr lang="fr-FR" sz="1600"/>
              <a:t>(avec 2</a:t>
            </a:r>
            <a:r>
              <a:rPr lang="fr-FR" sz="1600" baseline="30000"/>
              <a:t>24</a:t>
            </a:r>
            <a:r>
              <a:rPr lang="fr-FR" sz="1600"/>
              <a:t> possibilités le même vecteur d'initialisation revient assez rapidement – Par exemple avec 1000 trames par seconde le vecteur réapparaît environ au bout de 5 heures)</a:t>
            </a:r>
            <a:endParaRPr lang="fr-FR" sz="28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2332170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659A-2A8C-4C2B-AD2C-94A6034793E9}" type="slidenum">
              <a:rPr lang="fr-FR">
                <a:solidFill>
                  <a:srgbClr val="000000"/>
                </a:solidFill>
              </a:rPr>
              <a:pPr/>
              <a:t>42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fr-FR" u="sng" dirty="0">
                <a:solidFill>
                  <a:schemeClr val="accent2"/>
                </a:solidFill>
              </a:rPr>
              <a:t>WPA et WPA2 (</a:t>
            </a:r>
            <a:r>
              <a:rPr lang="fr-FR" u="sng" dirty="0" err="1">
                <a:solidFill>
                  <a:schemeClr val="accent2"/>
                </a:solidFill>
              </a:rPr>
              <a:t>WiFi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Protected</a:t>
            </a:r>
            <a:r>
              <a:rPr lang="fr-FR" u="sng" dirty="0">
                <a:solidFill>
                  <a:schemeClr val="accent2"/>
                </a:solidFill>
              </a:rPr>
              <a:t> Access)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 dirty="0"/>
              <a:t>WPA doit être considéré comme une étape intermédiaire (amélioration de WEP) avant la mise en place de WPA2.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 dirty="0"/>
              <a:t>Mais l'aspect innovant de WPA qui n'intègre pas la sécurité 802.11i est l'utilisation du protocole </a:t>
            </a:r>
            <a:r>
              <a:rPr lang="fr-FR" dirty="0">
                <a:solidFill>
                  <a:srgbClr val="FF3300"/>
                </a:solidFill>
              </a:rPr>
              <a:t>TKIP</a:t>
            </a:r>
            <a:r>
              <a:rPr lang="fr-FR" dirty="0"/>
              <a:t> (</a:t>
            </a:r>
            <a:r>
              <a:rPr lang="fr-FR" sz="2400" i="1" dirty="0">
                <a:solidFill>
                  <a:srgbClr val="FF3300"/>
                </a:solidFill>
              </a:rPr>
              <a:t>Temporal Key </a:t>
            </a:r>
            <a:r>
              <a:rPr lang="fr-FR" sz="2400" i="1" dirty="0" err="1">
                <a:solidFill>
                  <a:srgbClr val="FF3300"/>
                </a:solidFill>
              </a:rPr>
              <a:t>Integrity</a:t>
            </a:r>
            <a:r>
              <a:rPr lang="fr-FR" sz="2400" i="1" dirty="0">
                <a:solidFill>
                  <a:srgbClr val="FF3300"/>
                </a:solidFill>
              </a:rPr>
              <a:t> Protocol</a:t>
            </a:r>
            <a:r>
              <a:rPr lang="fr-FR" dirty="0"/>
              <a:t>) qui assure une modification dynamique de la clé de cryptage durant la session (tous les 10ko de données échangés).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 dirty="0"/>
              <a:t>WPA2 préconise d'utiliser </a:t>
            </a:r>
            <a:r>
              <a:rPr lang="fr-FR" dirty="0">
                <a:solidFill>
                  <a:srgbClr val="FF3300"/>
                </a:solidFill>
              </a:rPr>
              <a:t>CCMP</a:t>
            </a:r>
            <a:r>
              <a:rPr lang="fr-FR" dirty="0"/>
              <a:t> (</a:t>
            </a:r>
            <a:r>
              <a:rPr lang="fr-FR" sz="2800" i="1" dirty="0" err="1">
                <a:solidFill>
                  <a:srgbClr val="FF3300"/>
                </a:solidFill>
              </a:rPr>
              <a:t>Counter</a:t>
            </a:r>
            <a:r>
              <a:rPr lang="fr-FR" sz="2800" i="1" dirty="0">
                <a:solidFill>
                  <a:srgbClr val="FF3300"/>
                </a:solidFill>
              </a:rPr>
              <a:t>-Mode/CBC-Mac </a:t>
            </a:r>
            <a:r>
              <a:rPr lang="fr-FR" sz="2800" i="1" dirty="0" err="1">
                <a:solidFill>
                  <a:srgbClr val="FF3300"/>
                </a:solidFill>
              </a:rPr>
              <a:t>protocol</a:t>
            </a:r>
            <a:r>
              <a:rPr lang="fr-FR" dirty="0"/>
              <a:t> ) à la place de PKIP.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313242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E724-8832-4284-B18F-5F8296010DBB}" type="slidenum">
              <a:rPr lang="fr-FR">
                <a:solidFill>
                  <a:srgbClr val="000000"/>
                </a:solidFill>
              </a:rPr>
              <a:pPr/>
              <a:t>43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WPA et WPA2 (WiFi Protected Access)</a:t>
            </a:r>
            <a:endParaRPr lang="fr-FR"/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/>
              <a:t> TKIP continue d'utiliser l'algorithme RC4 alors que CCMP utilise l'algorithme </a:t>
            </a:r>
            <a:r>
              <a:rPr lang="fr-FR">
                <a:solidFill>
                  <a:srgbClr val="FF3300"/>
                </a:solidFill>
              </a:rPr>
              <a:t>AES</a:t>
            </a:r>
            <a:r>
              <a:rPr lang="fr-FR"/>
              <a:t> (</a:t>
            </a:r>
            <a:r>
              <a:rPr lang="fr-FR" sz="2400" i="1">
                <a:solidFill>
                  <a:srgbClr val="FF3300"/>
                </a:solidFill>
              </a:rPr>
              <a:t>Extensible Authenfication Protocol</a:t>
            </a:r>
            <a:r>
              <a:rPr lang="fr-FR"/>
              <a:t>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/>
              <a:t> TKIP utilise une clé de 128 bits et un vecteur d'initialisation de 48 bits (</a:t>
            </a:r>
            <a:r>
              <a:rPr lang="fr-FR" sz="2400"/>
              <a:t>au lieu des 24 bits dans WEP</a:t>
            </a:r>
            <a:r>
              <a:rPr lang="fr-FR"/>
              <a:t>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fr-FR"/>
              <a:t>WPA et WPA2 utilisent un contrôle d'intégrité nommé </a:t>
            </a:r>
            <a:r>
              <a:rPr lang="fr-FR">
                <a:solidFill>
                  <a:srgbClr val="FF3300"/>
                </a:solidFill>
              </a:rPr>
              <a:t>MIC</a:t>
            </a:r>
            <a:r>
              <a:rPr lang="fr-FR"/>
              <a:t> (</a:t>
            </a:r>
            <a:r>
              <a:rPr lang="fr-FR" sz="2800" i="1">
                <a:solidFill>
                  <a:srgbClr val="FF3300"/>
                </a:solidFill>
              </a:rPr>
              <a:t>Message intégrity Code</a:t>
            </a:r>
            <a:r>
              <a:rPr lang="fr-FR"/>
              <a:t>) au lieu du CRC utilisé par le WEP (</a:t>
            </a:r>
            <a:r>
              <a:rPr lang="fr-FR" sz="2400"/>
              <a:t>MIC est prénommé Michael</a:t>
            </a:r>
            <a:r>
              <a:rPr lang="fr-FR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1282451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E9AB-2069-45D7-99FF-45BE8A1F2105}" type="slidenum">
              <a:rPr lang="fr-FR">
                <a:solidFill>
                  <a:srgbClr val="000000"/>
                </a:solidFill>
              </a:rPr>
              <a:pPr/>
              <a:t>44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fr-FR" u="sng" dirty="0">
                <a:solidFill>
                  <a:schemeClr val="accent2"/>
                </a:solidFill>
              </a:rPr>
              <a:t>WPA2 (</a:t>
            </a:r>
            <a:r>
              <a:rPr lang="fr-FR" u="sng" dirty="0" err="1">
                <a:solidFill>
                  <a:schemeClr val="accent2"/>
                </a:solidFill>
              </a:rPr>
              <a:t>WiFi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Protected</a:t>
            </a:r>
            <a:r>
              <a:rPr lang="fr-FR" u="sng" dirty="0">
                <a:solidFill>
                  <a:schemeClr val="accent2"/>
                </a:solidFill>
              </a:rPr>
              <a:t> Access)</a:t>
            </a:r>
            <a:br>
              <a:rPr lang="fr-FR" u="sng" dirty="0">
                <a:solidFill>
                  <a:schemeClr val="accent2"/>
                </a:solidFill>
              </a:rPr>
            </a:br>
            <a:r>
              <a:rPr lang="fr-FR" dirty="0"/>
              <a:t>WPA2 a deux modes de fonctionnement :</a:t>
            </a:r>
          </a:p>
          <a:p>
            <a:pPr lvl="1">
              <a:buClr>
                <a:schemeClr val="tx2"/>
              </a:buClr>
            </a:pPr>
            <a:r>
              <a:rPr lang="fr-FR" dirty="0">
                <a:solidFill>
                  <a:srgbClr val="FF3300"/>
                </a:solidFill>
              </a:rPr>
              <a:t>Mode authentifié (</a:t>
            </a:r>
            <a:r>
              <a:rPr lang="fr-FR" sz="2800" i="1" dirty="0">
                <a:solidFill>
                  <a:srgbClr val="FF3300"/>
                </a:solidFill>
              </a:rPr>
              <a:t>WPA2 Enterprise</a:t>
            </a:r>
            <a:r>
              <a:rPr lang="fr-FR" dirty="0">
                <a:solidFill>
                  <a:srgbClr val="FF3300"/>
                </a:solidFill>
              </a:rPr>
              <a:t>)</a:t>
            </a:r>
            <a:r>
              <a:rPr lang="fr-FR" dirty="0"/>
              <a:t>. Conformément à la norme 802.1x ce mode utilise un serveur d'authentification (en général RADIUS) chargé de distribuer une clé à chaque utilisateur.</a:t>
            </a:r>
          </a:p>
          <a:p>
            <a:pPr lvl="1">
              <a:buClr>
                <a:schemeClr val="tx2"/>
              </a:buClr>
            </a:pPr>
            <a:r>
              <a:rPr lang="fr-FR" dirty="0">
                <a:solidFill>
                  <a:srgbClr val="FF3300"/>
                </a:solidFill>
              </a:rPr>
              <a:t>Mode PSK</a:t>
            </a:r>
            <a:r>
              <a:rPr lang="fr-FR" dirty="0"/>
              <a:t> </a:t>
            </a:r>
            <a:r>
              <a:rPr lang="fr-FR" dirty="0" err="1">
                <a:solidFill>
                  <a:srgbClr val="FF3300"/>
                </a:solidFill>
              </a:rPr>
              <a:t>pre-shared</a:t>
            </a:r>
            <a:r>
              <a:rPr lang="fr-FR" dirty="0">
                <a:solidFill>
                  <a:srgbClr val="FF3300"/>
                </a:solidFill>
              </a:rPr>
              <a:t> key</a:t>
            </a:r>
            <a:r>
              <a:rPr lang="fr-FR" dirty="0"/>
              <a:t> </a:t>
            </a:r>
            <a:r>
              <a:rPr lang="fr-FR" dirty="0">
                <a:solidFill>
                  <a:srgbClr val="FF3300"/>
                </a:solidFill>
              </a:rPr>
              <a:t>(</a:t>
            </a:r>
            <a:r>
              <a:rPr lang="fr-FR" sz="2800" i="1" dirty="0">
                <a:solidFill>
                  <a:srgbClr val="FF3300"/>
                </a:solidFill>
              </a:rPr>
              <a:t>WPA2 </a:t>
            </a:r>
            <a:r>
              <a:rPr lang="fr-FR" sz="2800" i="1" dirty="0" err="1">
                <a:solidFill>
                  <a:srgbClr val="FF3300"/>
                </a:solidFill>
              </a:rPr>
              <a:t>Personnal</a:t>
            </a:r>
            <a:r>
              <a:rPr lang="fr-FR" dirty="0">
                <a:solidFill>
                  <a:srgbClr val="FF3300"/>
                </a:solidFill>
              </a:rPr>
              <a:t> )  </a:t>
            </a:r>
            <a:br>
              <a:rPr lang="fr-FR" dirty="0">
                <a:solidFill>
                  <a:srgbClr val="FF3300"/>
                </a:solidFill>
              </a:rPr>
            </a:br>
            <a:r>
              <a:rPr lang="fr-FR" dirty="0"/>
              <a:t>Sans serveur, les utilisateurs partagent la même clé (</a:t>
            </a:r>
            <a:r>
              <a:rPr lang="fr-FR" i="1" dirty="0" err="1"/>
              <a:t>passphrase</a:t>
            </a:r>
            <a:r>
              <a:rPr lang="fr-FR" dirty="0"/>
              <a:t>) comme avec le WEP. Mode orienté vers les PMI/PME.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sécurité</a:t>
            </a:r>
          </a:p>
        </p:txBody>
      </p:sp>
    </p:spTree>
    <p:extLst>
      <p:ext uri="{BB962C8B-B14F-4D97-AF65-F5344CB8AC3E}">
        <p14:creationId xmlns:p14="http://schemas.microsoft.com/office/powerpoint/2010/main" val="373200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C220-2451-4C67-8010-39E2C8CBA105}" type="slidenum">
              <a:rPr lang="fr-FR">
                <a:solidFill>
                  <a:srgbClr val="000000"/>
                </a:solidFill>
              </a:rPr>
              <a:pPr/>
              <a:t>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 dirty="0">
                <a:solidFill>
                  <a:schemeClr val="accent2"/>
                </a:solidFill>
              </a:rPr>
              <a:t>802.11b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dirty="0"/>
              <a:t>Une des normes les plus répandues avec la 802.11g. Elle :</a:t>
            </a:r>
          </a:p>
          <a:p>
            <a:pPr lvl="1"/>
            <a:r>
              <a:rPr lang="fr-FR" dirty="0"/>
              <a:t> fixe un débit moyen maximum à 11 Mbits/s théorique une portée pouvant aller à 300 mètres</a:t>
            </a:r>
          </a:p>
          <a:p>
            <a:pPr lvl="1"/>
            <a:r>
              <a:rPr lang="fr-FR" dirty="0"/>
              <a:t> spécifie 3 canaux radio (1, 6 et 11) sur la bande de fréquence des 2,4 </a:t>
            </a:r>
            <a:r>
              <a:rPr lang="fr-FR" dirty="0" err="1" smtClean="0"/>
              <a:t>Ghz</a:t>
            </a:r>
            <a:r>
              <a:rPr lang="fr-FR" dirty="0" smtClean="0"/>
              <a:t>.</a:t>
            </a:r>
            <a:endParaRPr lang="fr-FR" dirty="0"/>
          </a:p>
          <a:p>
            <a:pPr>
              <a:buFont typeface="Wingdings" panose="05000000000000000000" pitchFamily="2" charset="2"/>
              <a:buNone/>
            </a:pPr>
            <a:r>
              <a:rPr lang="fr-FR" sz="2400" i="1" dirty="0"/>
              <a:t>On trouve une norme propriétaire 802.11b+ qui améliore le débit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</p:spTree>
    <p:extLst>
      <p:ext uri="{BB962C8B-B14F-4D97-AF65-F5344CB8AC3E}">
        <p14:creationId xmlns:p14="http://schemas.microsoft.com/office/powerpoint/2010/main" val="35369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E1B1-71A6-410D-A40F-7D3D70881FA1}" type="slidenum">
              <a:rPr lang="fr-FR">
                <a:solidFill>
                  <a:srgbClr val="000000"/>
                </a:solidFill>
              </a:rPr>
              <a:pPr/>
              <a:t>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8686800" cy="1600200"/>
          </a:xfrm>
        </p:spPr>
        <p:txBody>
          <a:bodyPr/>
          <a:lstStyle/>
          <a:p>
            <a:pPr lvl="1"/>
            <a:r>
              <a:rPr lang="fr-FR"/>
              <a:t>les normes 802.11a et 802.11b sont incompatibles. Néanmoins certains matériels offrent les 2 normes.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graphicFrame>
        <p:nvGraphicFramePr>
          <p:cNvPr id="51255" name="Group 55"/>
          <p:cNvGraphicFramePr>
            <a:graphicFrameLocks noGrp="1"/>
          </p:cNvGraphicFramePr>
          <p:nvPr/>
        </p:nvGraphicFramePr>
        <p:xfrm>
          <a:off x="914400" y="2057400"/>
          <a:ext cx="7366000" cy="2003299"/>
        </p:xfrm>
        <a:graphic>
          <a:graphicData uri="http://schemas.openxmlformats.org/drawingml/2006/table">
            <a:tbl>
              <a:tblPr/>
              <a:tblGrid>
                <a:gridCol w="3302000"/>
                <a:gridCol w="2032000"/>
                <a:gridCol w="2032000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Débit théorique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Portée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intérieur)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Portée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extérieur)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5.5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8305800" y="1981200"/>
            <a:ext cx="336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000" b="1" smtClean="0">
                <a:solidFill>
                  <a:srgbClr val="000000"/>
                </a:solidFill>
              </a:rPr>
              <a:t>Extrait du site "Comment ça marche"</a:t>
            </a: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304800" y="1219200"/>
            <a:ext cx="152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u="sng" smtClean="0">
                <a:solidFill>
                  <a:srgbClr val="3333CC"/>
                </a:solidFill>
              </a:rPr>
              <a:t>802.11b</a:t>
            </a:r>
          </a:p>
        </p:txBody>
      </p:sp>
    </p:spTree>
    <p:extLst>
      <p:ext uri="{BB962C8B-B14F-4D97-AF65-F5344CB8AC3E}">
        <p14:creationId xmlns:p14="http://schemas.microsoft.com/office/powerpoint/2010/main" val="183324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E45-1961-429B-9EF4-85D0341DF386}" type="slidenum">
              <a:rPr lang="fr-FR">
                <a:solidFill>
                  <a:srgbClr val="000000"/>
                </a:solidFill>
              </a:rPr>
              <a:pPr/>
              <a:t>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802.11g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Norme compatible avec la 802.11b qui offre </a:t>
            </a:r>
          </a:p>
          <a:p>
            <a:pPr lvl="1"/>
            <a:r>
              <a:rPr lang="fr-FR"/>
              <a:t>un haut débit à 54 Mbits/s théoriques (30 Mbits/s réels).</a:t>
            </a:r>
          </a:p>
          <a:p>
            <a:pPr lvl="1"/>
            <a:r>
              <a:rPr lang="fr-FR"/>
              <a:t> spécifie 3 canaux radio (1, 6 et 11) sur la bande de fréquence des 2,4 Ghz (</a:t>
            </a:r>
            <a:r>
              <a:rPr lang="fr-FR" sz="1800" i="1"/>
              <a:t>voir plus loin</a:t>
            </a:r>
            <a:r>
              <a:rPr lang="fr-FR"/>
              <a:t>).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</p:spTree>
    <p:extLst>
      <p:ext uri="{BB962C8B-B14F-4D97-AF65-F5344CB8AC3E}">
        <p14:creationId xmlns:p14="http://schemas.microsoft.com/office/powerpoint/2010/main" val="403220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E13B-7DDC-4D00-8C97-7F8EC1B4E01D}" type="slidenum">
              <a:rPr lang="fr-FR">
                <a:solidFill>
                  <a:srgbClr val="000000"/>
                </a:solidFill>
              </a:rPr>
              <a:pPr/>
              <a:t>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68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u="sng">
                <a:solidFill>
                  <a:schemeClr val="accent2"/>
                </a:solidFill>
              </a:rPr>
              <a:t>802.11g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  <p:graphicFrame>
        <p:nvGraphicFramePr>
          <p:cNvPr id="52282" name="Group 58"/>
          <p:cNvGraphicFramePr>
            <a:graphicFrameLocks noGrp="1"/>
          </p:cNvGraphicFramePr>
          <p:nvPr/>
        </p:nvGraphicFramePr>
        <p:xfrm>
          <a:off x="457200" y="2133600"/>
          <a:ext cx="7366000" cy="3344419"/>
        </p:xfrm>
        <a:graphic>
          <a:graphicData uri="http://schemas.openxmlformats.org/drawingml/2006/table">
            <a:tbl>
              <a:tblPr/>
              <a:tblGrid>
                <a:gridCol w="3302000"/>
                <a:gridCol w="2032000"/>
                <a:gridCol w="2032000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Débit théorique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Portée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intérieur)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Portée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extérieur)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Mbits/s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7924800" y="2819400"/>
            <a:ext cx="336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000" b="1" smtClean="0">
                <a:solidFill>
                  <a:srgbClr val="000000"/>
                </a:solidFill>
              </a:rPr>
              <a:t>Extrait du site "Comment ça marche"</a:t>
            </a:r>
          </a:p>
        </p:txBody>
      </p:sp>
    </p:spTree>
    <p:extLst>
      <p:ext uri="{BB962C8B-B14F-4D97-AF65-F5344CB8AC3E}">
        <p14:creationId xmlns:p14="http://schemas.microsoft.com/office/powerpoint/2010/main" val="382696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0DC-987A-40D9-AF67-019CCD6B7FA6}" type="slidenum">
              <a:rPr lang="fr-FR">
                <a:solidFill>
                  <a:srgbClr val="000000"/>
                </a:solidFill>
              </a:rPr>
              <a:pPr/>
              <a:t>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fr-FR" u="sng">
                <a:solidFill>
                  <a:schemeClr val="accent2"/>
                </a:solidFill>
              </a:rPr>
              <a:t>Les autres normes :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802.11d</a:t>
            </a:r>
            <a:r>
              <a:rPr lang="fr-FR"/>
              <a:t> : Internationalisation de la norme 802.11 afin de permettre au matériel d'échanger des informations sur les puissances et les bandes de fréquences définies par chaque pays.</a:t>
            </a:r>
          </a:p>
          <a:p>
            <a:pPr lvl="1">
              <a:buClr>
                <a:schemeClr val="tx2"/>
              </a:buClr>
            </a:pPr>
            <a:r>
              <a:rPr lang="fr-FR">
                <a:solidFill>
                  <a:srgbClr val="FF3300"/>
                </a:solidFill>
              </a:rPr>
              <a:t>802.11c</a:t>
            </a:r>
            <a:r>
              <a:rPr lang="fr-FR"/>
              <a:t> : modification de la norme 802.11d pour créer un pont de 802.11 vers 802.11d.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La normalisation</a:t>
            </a:r>
          </a:p>
        </p:txBody>
      </p:sp>
    </p:spTree>
    <p:extLst>
      <p:ext uri="{BB962C8B-B14F-4D97-AF65-F5344CB8AC3E}">
        <p14:creationId xmlns:p14="http://schemas.microsoft.com/office/powerpoint/2010/main" val="290213193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5633</TotalTime>
  <Words>2057</Words>
  <Application>Microsoft Office PowerPoint</Application>
  <PresentationFormat>Affichage à l'écran (4:3)</PresentationFormat>
  <Paragraphs>396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Arial Unicode MS</vt:lpstr>
      <vt:lpstr>Arial</vt:lpstr>
      <vt:lpstr>Brush Script MT</vt:lpstr>
      <vt:lpstr>Calibri</vt:lpstr>
      <vt:lpstr>Century</vt:lpstr>
      <vt:lpstr>Century Gothic</vt:lpstr>
      <vt:lpstr>Monotype Corsiva</vt:lpstr>
      <vt:lpstr>Times New Roman</vt:lpstr>
      <vt:lpstr>Wingdings</vt:lpstr>
      <vt:lpstr>Traînée de condensation</vt:lpstr>
      <vt:lpstr>Modèle par défaut</vt:lpstr>
      <vt:lpstr>Réseaux informatiques locaux</vt:lpstr>
      <vt:lpstr>Introduction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La normalisation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composants</vt:lpstr>
      <vt:lpstr>Les topologies</vt:lpstr>
      <vt:lpstr>Les topologies</vt:lpstr>
      <vt:lpstr>Les topologies</vt:lpstr>
      <vt:lpstr>Les topologies</vt:lpstr>
      <vt:lpstr>Les topologies</vt:lpstr>
      <vt:lpstr>Les topologies</vt:lpstr>
      <vt:lpstr>Les topologies</vt:lpstr>
      <vt:lpstr>Les topologies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  <vt:lpstr>La sécurité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RIL</dc:title>
  <dc:creator>Dr.Toufik Hafs </dc:creator>
  <cp:lastModifiedBy>Dr.Hafs Toufik</cp:lastModifiedBy>
  <cp:revision>87</cp:revision>
  <dcterms:created xsi:type="dcterms:W3CDTF">2018-09-16T18:41:28Z</dcterms:created>
  <dcterms:modified xsi:type="dcterms:W3CDTF">2018-12-18T19:36:24Z</dcterms:modified>
</cp:coreProperties>
</file>