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32" r:id="rId2"/>
    <p:sldId id="302" r:id="rId3"/>
    <p:sldId id="301" r:id="rId4"/>
    <p:sldId id="372" r:id="rId5"/>
    <p:sldId id="373" r:id="rId6"/>
    <p:sldId id="303" r:id="rId7"/>
    <p:sldId id="305" r:id="rId8"/>
    <p:sldId id="323" r:id="rId9"/>
    <p:sldId id="324" r:id="rId10"/>
    <p:sldId id="326" r:id="rId11"/>
    <p:sldId id="325" r:id="rId12"/>
    <p:sldId id="327" r:id="rId13"/>
    <p:sldId id="401" r:id="rId14"/>
    <p:sldId id="321" r:id="rId15"/>
    <p:sldId id="322" r:id="rId16"/>
    <p:sldId id="311" r:id="rId17"/>
    <p:sldId id="312" r:id="rId18"/>
    <p:sldId id="308" r:id="rId19"/>
    <p:sldId id="329" r:id="rId20"/>
    <p:sldId id="331" r:id="rId21"/>
    <p:sldId id="355" r:id="rId22"/>
    <p:sldId id="366" r:id="rId23"/>
    <p:sldId id="367" r:id="rId24"/>
    <p:sldId id="368" r:id="rId25"/>
    <p:sldId id="369" r:id="rId26"/>
    <p:sldId id="370" r:id="rId27"/>
    <p:sldId id="354" r:id="rId28"/>
    <p:sldId id="315" r:id="rId29"/>
    <p:sldId id="328" r:id="rId30"/>
    <p:sldId id="357" r:id="rId31"/>
    <p:sldId id="359" r:id="rId32"/>
    <p:sldId id="360" r:id="rId33"/>
    <p:sldId id="361" r:id="rId34"/>
    <p:sldId id="362" r:id="rId35"/>
    <p:sldId id="363" r:id="rId36"/>
    <p:sldId id="364" r:id="rId37"/>
    <p:sldId id="365" r:id="rId38"/>
    <p:sldId id="358" r:id="rId39"/>
    <p:sldId id="356" r:id="rId40"/>
    <p:sldId id="375" r:id="rId41"/>
    <p:sldId id="376" r:id="rId42"/>
    <p:sldId id="377" r:id="rId43"/>
    <p:sldId id="378" r:id="rId44"/>
    <p:sldId id="379" r:id="rId45"/>
    <p:sldId id="380" r:id="rId46"/>
    <p:sldId id="381" r:id="rId47"/>
    <p:sldId id="382" r:id="rId48"/>
    <p:sldId id="383" r:id="rId49"/>
    <p:sldId id="384" r:id="rId50"/>
    <p:sldId id="392" r:id="rId51"/>
    <p:sldId id="397" r:id="rId52"/>
    <p:sldId id="398" r:id="rId53"/>
    <p:sldId id="399" r:id="rId54"/>
    <p:sldId id="400" r:id="rId55"/>
    <p:sldId id="402" r:id="rId56"/>
    <p:sldId id="403" r:id="rId57"/>
    <p:sldId id="404" r:id="rId58"/>
    <p:sldId id="405" r:id="rId59"/>
    <p:sldId id="406" r:id="rId60"/>
    <p:sldId id="407" r:id="rId61"/>
    <p:sldId id="408" r:id="rId6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014" y="-6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1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EEA782-6F69-470C-A900-05F60E787EB5}" type="datetimeFigureOut">
              <a:rPr lang="fr-FR" smtClean="0"/>
              <a:pPr/>
              <a:t>14/11/2025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5F5F0-F9C9-4E2A-9054-0F8B26C353C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12ADBDD-5A3B-4A8E-ADE6-AB433DFDB8CB}" type="datetime1">
              <a:rPr lang="fr-FR" smtClean="0"/>
              <a:pPr/>
              <a:t>14/11/2025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01256-4E59-45A4-8809-805006FA2D6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1067358-C9AA-43F8-878F-160DA2632154}" type="datetime1">
              <a:rPr lang="fr-FR" smtClean="0"/>
              <a:pPr/>
              <a:t>14/11/2025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01256-4E59-45A4-8809-805006FA2D6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268FDC-78C2-4FB7-9C71-01FE5FCEFCB5}" type="datetime1">
              <a:rPr lang="fr-FR" smtClean="0"/>
              <a:pPr/>
              <a:t>14/11/2025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01256-4E59-45A4-8809-805006FA2D6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1CC273-7FF7-49A1-A3C1-C02057E1731C}" type="datetime1">
              <a:rPr lang="fr-FR" smtClean="0"/>
              <a:pPr/>
              <a:t>14/11/2025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01256-4E59-45A4-8809-805006FA2D6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B05811A-188A-493A-912D-67CCC6CC4D65}" type="datetime1">
              <a:rPr lang="fr-FR" smtClean="0"/>
              <a:pPr/>
              <a:t>14/11/2025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01256-4E59-45A4-8809-805006FA2D6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E6BC3D3-C807-4905-8068-84C9CD5A16E2}" type="datetime1">
              <a:rPr lang="fr-FR" smtClean="0"/>
              <a:pPr/>
              <a:t>14/11/2025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A01256-4E59-45A4-8809-805006FA2D6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100B3EF-A95B-4648-9586-73539ECC5B4C}" type="datetime1">
              <a:rPr lang="fr-FR" smtClean="0"/>
              <a:pPr/>
              <a:t>14/11/2025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CA01256-4E59-45A4-8809-805006FA2D6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47EA523-CF4A-4992-AEE0-7A68AA7DED14}" type="datetime1">
              <a:rPr lang="fr-FR" smtClean="0"/>
              <a:pPr/>
              <a:t>14/11/2025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CA01256-4E59-45A4-8809-805006FA2D6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788710B-E5FA-4B63-830E-4E527692DAE2}" type="datetime1">
              <a:rPr lang="fr-FR" smtClean="0"/>
              <a:pPr/>
              <a:t>14/11/2025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A01256-4E59-45A4-8809-805006FA2D6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CD242AB-9D9F-4506-A2A7-4F21EBCF558C}" type="datetime1">
              <a:rPr lang="fr-FR" smtClean="0"/>
              <a:pPr/>
              <a:t>14/11/2025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A01256-4E59-45A4-8809-805006FA2D6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B86D0-E451-4723-81E9-AC5D04919D43}" type="datetime1">
              <a:rPr lang="fr-FR" smtClean="0"/>
              <a:pPr/>
              <a:t>14/11/2025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01256-4E59-45A4-8809-805006FA2D6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jpe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00034" y="2071678"/>
            <a:ext cx="8229600" cy="1143000"/>
          </a:xfrm>
        </p:spPr>
        <p:txBody>
          <a:bodyPr/>
          <a:lstStyle/>
          <a:p>
            <a:r>
              <a:rPr lang="fr-FR" b="1" dirty="0" smtClean="0">
                <a:solidFill>
                  <a:srgbClr val="C00000"/>
                </a:solidFill>
              </a:rPr>
              <a:t>FISSURATION DU BETON </a:t>
            </a:r>
            <a:endParaRPr lang="fr-FR" b="1" dirty="0">
              <a:solidFill>
                <a:srgbClr val="C00000"/>
              </a:solidFill>
            </a:endParaRPr>
          </a:p>
        </p:txBody>
      </p:sp>
      <p:sp>
        <p:nvSpPr>
          <p:cNvPr id="6" name="Espace réservé du texte 5"/>
          <p:cNvSpPr>
            <a:spLocks noGrp="1"/>
          </p:cNvSpPr>
          <p:nvPr>
            <p:ph type="body" idx="1"/>
          </p:nvPr>
        </p:nvSpPr>
        <p:spPr/>
        <p:txBody>
          <a:bodyPr/>
          <a:lstStyle/>
          <a:p>
            <a:endParaRPr lang="fr-FR" dirty="0"/>
          </a:p>
        </p:txBody>
      </p:sp>
      <p:sp>
        <p:nvSpPr>
          <p:cNvPr id="7" name="Espace réservé du contenu 6"/>
          <p:cNvSpPr>
            <a:spLocks noGrp="1"/>
          </p:cNvSpPr>
          <p:nvPr>
            <p:ph sz="half" idx="2"/>
          </p:nvPr>
        </p:nvSpPr>
        <p:spPr/>
        <p:txBody>
          <a:bodyPr/>
          <a:lstStyle/>
          <a:p>
            <a:endParaRPr lang="fr-FR"/>
          </a:p>
        </p:txBody>
      </p:sp>
      <p:sp>
        <p:nvSpPr>
          <p:cNvPr id="8" name="Espace réservé du texte 7"/>
          <p:cNvSpPr>
            <a:spLocks noGrp="1"/>
          </p:cNvSpPr>
          <p:nvPr>
            <p:ph type="body" sz="quarter" idx="3"/>
          </p:nvPr>
        </p:nvSpPr>
        <p:spPr/>
        <p:txBody>
          <a:bodyPr/>
          <a:lstStyle/>
          <a:p>
            <a:endParaRPr lang="fr-FR"/>
          </a:p>
        </p:txBody>
      </p:sp>
      <p:sp>
        <p:nvSpPr>
          <p:cNvPr id="9" name="Espace réservé du contenu 8"/>
          <p:cNvSpPr>
            <a:spLocks noGrp="1"/>
          </p:cNvSpPr>
          <p:nvPr>
            <p:ph sz="quarter" idx="4"/>
          </p:nvPr>
        </p:nvSpPr>
        <p:spPr/>
        <p:txBody>
          <a:bodyPr/>
          <a:lstStyle/>
          <a:p>
            <a:endParaRPr lang="fr-FR"/>
          </a:p>
        </p:txBody>
      </p:sp>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10</a:t>
            </a:fld>
            <a:endParaRPr lang="fr-FR"/>
          </a:p>
        </p:txBody>
      </p:sp>
      <p:sp>
        <p:nvSpPr>
          <p:cNvPr id="5" name="Rectangle 4"/>
          <p:cNvSpPr/>
          <p:nvPr/>
        </p:nvSpPr>
        <p:spPr>
          <a:xfrm>
            <a:off x="428596" y="1000108"/>
            <a:ext cx="7858180" cy="3785652"/>
          </a:xfrm>
          <a:prstGeom prst="rect">
            <a:avLst/>
          </a:prstGeom>
        </p:spPr>
        <p:txBody>
          <a:bodyPr wrap="square">
            <a:spAutoFit/>
          </a:bodyPr>
          <a:lstStyle/>
          <a:p>
            <a:pPr fontAlgn="base"/>
            <a:r>
              <a:rPr lang="fr-FR" sz="2400" dirty="0" smtClean="0">
                <a:solidFill>
                  <a:srgbClr val="FF0000"/>
                </a:solidFill>
              </a:rPr>
              <a:t>Les argiles peuvent avoir des propriétés de gonflement en présence d'eau et de retrait en période sèche</a:t>
            </a:r>
          </a:p>
          <a:p>
            <a:pPr fontAlgn="base"/>
            <a:r>
              <a:rPr lang="fr-FR" sz="2400" dirty="0" smtClean="0">
                <a:solidFill>
                  <a:srgbClr val="FF0000"/>
                </a:solidFill>
              </a:rPr>
              <a:t>Ce phénomène est l'une des causes majeures de fissuration en maison individuelle</a:t>
            </a:r>
            <a:r>
              <a:rPr lang="fr-FR" sz="2400" dirty="0" smtClean="0">
                <a:solidFill>
                  <a:schemeClr val="tx2">
                    <a:lumMod val="75000"/>
                  </a:schemeClr>
                </a:solidFill>
              </a:rPr>
              <a:t>.</a:t>
            </a:r>
          </a:p>
          <a:p>
            <a:pPr fontAlgn="base"/>
            <a:endParaRPr lang="fr-FR" sz="2400" dirty="0" smtClean="0">
              <a:solidFill>
                <a:schemeClr val="tx2">
                  <a:lumMod val="75000"/>
                </a:schemeClr>
              </a:solidFill>
            </a:endParaRPr>
          </a:p>
          <a:p>
            <a:pPr fontAlgn="base"/>
            <a:r>
              <a:rPr lang="fr-FR" sz="2400" b="1" dirty="0" smtClean="0">
                <a:solidFill>
                  <a:schemeClr val="tx2">
                    <a:lumMod val="75000"/>
                  </a:schemeClr>
                </a:solidFill>
              </a:rPr>
              <a:t>Des solutions possibles</a:t>
            </a:r>
            <a:r>
              <a:rPr lang="fr-FR" sz="2400" dirty="0" smtClean="0">
                <a:solidFill>
                  <a:schemeClr val="tx2">
                    <a:lumMod val="75000"/>
                  </a:schemeClr>
                </a:solidFill>
              </a:rPr>
              <a:t> : préférer le vide sanitaire en présence d'argile et réaliser une étude de sol avec essais en laboratoire permettant d'adapter le type et la profondeur des fondations en fonction de la susceptibilité de votre sol au retrait-gonflement.</a:t>
            </a:r>
            <a:endParaRPr lang="fr-FR" sz="2400" dirty="0">
              <a:solidFill>
                <a:schemeClr val="tx2">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11</a:t>
            </a:fld>
            <a:endParaRPr lang="fr-FR"/>
          </a:p>
        </p:txBody>
      </p:sp>
      <p:pic>
        <p:nvPicPr>
          <p:cNvPr id="82946" name="Picture 2" descr="C:\Users\HIBA\Pictures\Nouveau dossier\tassement_dif__032985100_1839_23102017.jpg"/>
          <p:cNvPicPr>
            <a:picLocks noChangeAspect="1" noChangeArrowheads="1"/>
          </p:cNvPicPr>
          <p:nvPr/>
        </p:nvPicPr>
        <p:blipFill>
          <a:blip r:embed="rId2" cstate="print"/>
          <a:srcRect/>
          <a:stretch>
            <a:fillRect/>
          </a:stretch>
        </p:blipFill>
        <p:spPr bwMode="auto">
          <a:xfrm>
            <a:off x="642910" y="1785926"/>
            <a:ext cx="6929454" cy="3798745"/>
          </a:xfrm>
          <a:prstGeom prst="rect">
            <a:avLst/>
          </a:prstGeom>
          <a:noFill/>
        </p:spPr>
      </p:pic>
      <p:sp>
        <p:nvSpPr>
          <p:cNvPr id="6" name="Rectangle 5"/>
          <p:cNvSpPr/>
          <p:nvPr/>
        </p:nvSpPr>
        <p:spPr>
          <a:xfrm>
            <a:off x="3000364" y="1142984"/>
            <a:ext cx="4572000" cy="646331"/>
          </a:xfrm>
          <a:prstGeom prst="rect">
            <a:avLst/>
          </a:prstGeom>
        </p:spPr>
        <p:txBody>
          <a:bodyPr>
            <a:spAutoFit/>
          </a:bodyPr>
          <a:lstStyle/>
          <a:p>
            <a:pPr fontAlgn="base"/>
            <a:r>
              <a:rPr lang="fr-FR" b="1" u="sng" cap="all" dirty="0" smtClean="0">
                <a:solidFill>
                  <a:srgbClr val="00B050"/>
                </a:solidFill>
              </a:rPr>
              <a:t>LA PRÉSENCE DU ROCHER À DIFFÉRENTES PROFONDEURS SOUS LE PROJET</a:t>
            </a:r>
            <a:endParaRPr lang="fr-FR" b="1" cap="all" dirty="0">
              <a:solidFill>
                <a:srgbClr val="00B05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12</a:t>
            </a:fld>
            <a:endParaRPr lang="fr-FR"/>
          </a:p>
        </p:txBody>
      </p:sp>
      <p:sp>
        <p:nvSpPr>
          <p:cNvPr id="5" name="Rectangle 4"/>
          <p:cNvSpPr/>
          <p:nvPr/>
        </p:nvSpPr>
        <p:spPr>
          <a:xfrm>
            <a:off x="1500166" y="714356"/>
            <a:ext cx="4572000" cy="1200329"/>
          </a:xfrm>
          <a:prstGeom prst="rect">
            <a:avLst/>
          </a:prstGeom>
        </p:spPr>
        <p:txBody>
          <a:bodyPr>
            <a:spAutoFit/>
          </a:bodyPr>
          <a:lstStyle/>
          <a:p>
            <a:r>
              <a:rPr lang="fr-FR" sz="2400" dirty="0" smtClean="0">
                <a:solidFill>
                  <a:srgbClr val="0070C0"/>
                </a:solidFill>
              </a:rPr>
              <a:t>dessoucher les arbres trop proches du projet en particulier dans un sol argileux</a:t>
            </a:r>
            <a:endParaRPr lang="fr-FR" sz="2400" dirty="0">
              <a:solidFill>
                <a:srgbClr val="0070C0"/>
              </a:solidFill>
            </a:endParaRPr>
          </a:p>
        </p:txBody>
      </p:sp>
      <p:sp>
        <p:nvSpPr>
          <p:cNvPr id="6" name="Rectangle 5"/>
          <p:cNvSpPr/>
          <p:nvPr/>
        </p:nvSpPr>
        <p:spPr>
          <a:xfrm>
            <a:off x="1071538" y="3143248"/>
            <a:ext cx="4572000" cy="2308324"/>
          </a:xfrm>
          <a:prstGeom prst="rect">
            <a:avLst/>
          </a:prstGeom>
        </p:spPr>
        <p:txBody>
          <a:bodyPr>
            <a:spAutoFit/>
          </a:bodyPr>
          <a:lstStyle/>
          <a:p>
            <a:r>
              <a:rPr lang="fr-FR" sz="2400" b="1" dirty="0" smtClean="0">
                <a:solidFill>
                  <a:srgbClr val="FF0000"/>
                </a:solidFill>
              </a:rPr>
              <a:t> réaliser une étude de sol permet d'estimer l'épaisseur du remblai ou du remaniement afin d'ancrer les fondations dans un sol homogène en nature et compacité.</a:t>
            </a:r>
            <a:endParaRPr lang="fr-FR" sz="2400" b="1" dirty="0">
              <a:solidFill>
                <a:srgbClr val="FF0000"/>
              </a:solidFill>
            </a:endParaRPr>
          </a:p>
        </p:txBody>
      </p:sp>
      <p:pic>
        <p:nvPicPr>
          <p:cNvPr id="84994" name="Picture 2" descr="C:\Users\HIBA\Pictures\Nouveau dossier\62275-dessouchage-13410-2.jpg"/>
          <p:cNvPicPr>
            <a:picLocks noChangeAspect="1" noChangeArrowheads="1"/>
          </p:cNvPicPr>
          <p:nvPr/>
        </p:nvPicPr>
        <p:blipFill>
          <a:blip r:embed="rId2"/>
          <a:srcRect/>
          <a:stretch>
            <a:fillRect/>
          </a:stretch>
        </p:blipFill>
        <p:spPr bwMode="auto">
          <a:xfrm>
            <a:off x="6000759" y="1785926"/>
            <a:ext cx="2904585" cy="192882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13</a:t>
            </a:fld>
            <a:endParaRPr lang="fr-FR"/>
          </a:p>
        </p:txBody>
      </p:sp>
      <p:graphicFrame>
        <p:nvGraphicFramePr>
          <p:cNvPr id="1026" name="Object 2"/>
          <p:cNvGraphicFramePr>
            <a:graphicFrameLocks noChangeAspect="1"/>
          </p:cNvGraphicFramePr>
          <p:nvPr/>
        </p:nvGraphicFramePr>
        <p:xfrm>
          <a:off x="3706813" y="3086100"/>
          <a:ext cx="1728787" cy="685800"/>
        </p:xfrm>
        <a:graphic>
          <a:graphicData uri="http://schemas.openxmlformats.org/presentationml/2006/ole">
            <p:oleObj spid="_x0000_s1026" name="Objet d’environnement du Gestionnaire de liaisons" showAsIcon="1" r:id="rId3" imgW="1729080" imgH="685440" progId="Package">
              <p:embed/>
            </p:oleObj>
          </a:graphicData>
        </a:graphic>
      </p:graphicFrame>
      <p:graphicFrame>
        <p:nvGraphicFramePr>
          <p:cNvPr id="1027" name="Object 3"/>
          <p:cNvGraphicFramePr>
            <a:graphicFrameLocks noChangeAspect="1"/>
          </p:cNvGraphicFramePr>
          <p:nvPr/>
        </p:nvGraphicFramePr>
        <p:xfrm>
          <a:off x="3706813" y="3086100"/>
          <a:ext cx="1728787" cy="685800"/>
        </p:xfrm>
        <a:graphic>
          <a:graphicData uri="http://schemas.openxmlformats.org/presentationml/2006/ole">
            <p:oleObj spid="_x0000_s1027" name="Objet d’environnement du Gestionnaire de liaisons" showAsIcon="1" r:id="rId4" imgW="1729080" imgH="685440" progId="Package">
              <p:embed/>
            </p:oleObj>
          </a:graphicData>
        </a:graphic>
      </p:graphicFrame>
      <p:pic>
        <p:nvPicPr>
          <p:cNvPr id="1028" name="Picture 4" descr="D:\VISA 25\e8cf72ecdf2d400af18d7b2ea60.jpg"/>
          <p:cNvPicPr>
            <a:picLocks noChangeAspect="1" noChangeArrowheads="1"/>
          </p:cNvPicPr>
          <p:nvPr/>
        </p:nvPicPr>
        <p:blipFill>
          <a:blip r:embed="rId5"/>
          <a:srcRect/>
          <a:stretch>
            <a:fillRect/>
          </a:stretch>
        </p:blipFill>
        <p:spPr bwMode="auto">
          <a:xfrm>
            <a:off x="2190750" y="1643062"/>
            <a:ext cx="4762500" cy="35718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14</a:t>
            </a:fld>
            <a:endParaRPr lang="fr-FR"/>
          </a:p>
        </p:txBody>
      </p:sp>
      <p:sp>
        <p:nvSpPr>
          <p:cNvPr id="1026" name="AutoShape 2" descr="RÃ©sultat de recherche d'images pour &quot;TASSEMENT DIFFERENTIE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8" name="Picture 4" descr="C:\Users\HIBA\Pictures\Nouveau dossier\téléchargement (3).jpg"/>
          <p:cNvPicPr>
            <a:picLocks noChangeAspect="1" noChangeArrowheads="1"/>
          </p:cNvPicPr>
          <p:nvPr/>
        </p:nvPicPr>
        <p:blipFill>
          <a:blip r:embed="rId2"/>
          <a:srcRect/>
          <a:stretch>
            <a:fillRect/>
          </a:stretch>
        </p:blipFill>
        <p:spPr bwMode="auto">
          <a:xfrm>
            <a:off x="4219569" y="909619"/>
            <a:ext cx="2095500" cy="1152525"/>
          </a:xfrm>
          <a:prstGeom prst="rect">
            <a:avLst/>
          </a:prstGeom>
          <a:noFill/>
        </p:spPr>
      </p:pic>
      <p:pic>
        <p:nvPicPr>
          <p:cNvPr id="1029" name="Picture 5" descr="C:\Users\HIBA\Pictures\Nouveau dossier\téléchargement (4).jpg"/>
          <p:cNvPicPr>
            <a:picLocks noChangeAspect="1" noChangeArrowheads="1"/>
          </p:cNvPicPr>
          <p:nvPr/>
        </p:nvPicPr>
        <p:blipFill>
          <a:blip r:embed="rId3"/>
          <a:srcRect/>
          <a:stretch>
            <a:fillRect/>
          </a:stretch>
        </p:blipFill>
        <p:spPr bwMode="auto">
          <a:xfrm>
            <a:off x="3786182" y="714356"/>
            <a:ext cx="2962275" cy="1543050"/>
          </a:xfrm>
          <a:prstGeom prst="rect">
            <a:avLst/>
          </a:prstGeom>
          <a:noFill/>
        </p:spPr>
      </p:pic>
      <p:pic>
        <p:nvPicPr>
          <p:cNvPr id="1030" name="Picture 6" descr="C:\Users\HIBA\Pictures\Nouveau dossier\téléchargement (1).png"/>
          <p:cNvPicPr>
            <a:picLocks noChangeAspect="1" noChangeArrowheads="1"/>
          </p:cNvPicPr>
          <p:nvPr/>
        </p:nvPicPr>
        <p:blipFill>
          <a:blip r:embed="rId4"/>
          <a:srcRect/>
          <a:stretch>
            <a:fillRect/>
          </a:stretch>
        </p:blipFill>
        <p:spPr bwMode="auto">
          <a:xfrm>
            <a:off x="3824282" y="695306"/>
            <a:ext cx="2886075" cy="1581150"/>
          </a:xfrm>
          <a:prstGeom prst="rect">
            <a:avLst/>
          </a:prstGeom>
          <a:noFill/>
        </p:spPr>
      </p:pic>
      <p:pic>
        <p:nvPicPr>
          <p:cNvPr id="1031" name="Picture 7" descr="C:\Users\HIBA\Pictures\Nouveau dossier\téléchargement (2).jpg"/>
          <p:cNvPicPr>
            <a:picLocks noChangeAspect="1" noChangeArrowheads="1"/>
          </p:cNvPicPr>
          <p:nvPr/>
        </p:nvPicPr>
        <p:blipFill>
          <a:blip r:embed="rId3"/>
          <a:srcRect/>
          <a:stretch>
            <a:fillRect/>
          </a:stretch>
        </p:blipFill>
        <p:spPr bwMode="auto">
          <a:xfrm>
            <a:off x="785786" y="4071942"/>
            <a:ext cx="2962275" cy="1543050"/>
          </a:xfrm>
          <a:prstGeom prst="rect">
            <a:avLst/>
          </a:prstGeom>
          <a:noFill/>
        </p:spPr>
      </p:pic>
      <p:pic>
        <p:nvPicPr>
          <p:cNvPr id="1032" name="Picture 8" descr="C:\Users\HIBA\Pictures\Nouveau dossier\téléchargement.png"/>
          <p:cNvPicPr>
            <a:picLocks noChangeAspect="1" noChangeArrowheads="1"/>
          </p:cNvPicPr>
          <p:nvPr/>
        </p:nvPicPr>
        <p:blipFill>
          <a:blip r:embed="rId5"/>
          <a:srcRect/>
          <a:stretch>
            <a:fillRect/>
          </a:stretch>
        </p:blipFill>
        <p:spPr bwMode="auto">
          <a:xfrm>
            <a:off x="714348" y="2071678"/>
            <a:ext cx="2095500" cy="1409700"/>
          </a:xfrm>
          <a:prstGeom prst="rect">
            <a:avLst/>
          </a:prstGeom>
          <a:noFill/>
        </p:spPr>
      </p:pic>
      <p:pic>
        <p:nvPicPr>
          <p:cNvPr id="1033" name="Picture 9" descr="C:\Users\HIBA\Pictures\Nouveau dossier\téléchargement (3).jpg"/>
          <p:cNvPicPr>
            <a:picLocks noChangeAspect="1" noChangeArrowheads="1"/>
          </p:cNvPicPr>
          <p:nvPr/>
        </p:nvPicPr>
        <p:blipFill>
          <a:blip r:embed="rId2"/>
          <a:srcRect/>
          <a:stretch>
            <a:fillRect/>
          </a:stretch>
        </p:blipFill>
        <p:spPr bwMode="auto">
          <a:xfrm>
            <a:off x="4143372" y="2714620"/>
            <a:ext cx="4675942" cy="257176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15</a:t>
            </a:fld>
            <a:endParaRPr lang="fr-FR"/>
          </a:p>
        </p:txBody>
      </p:sp>
      <p:pic>
        <p:nvPicPr>
          <p:cNvPr id="81922" name="Picture 2" descr="C:\Users\HIBA\Pictures\Nouveau dossier\téléchargement (5).jpg"/>
          <p:cNvPicPr>
            <a:picLocks noChangeAspect="1" noChangeArrowheads="1"/>
          </p:cNvPicPr>
          <p:nvPr/>
        </p:nvPicPr>
        <p:blipFill>
          <a:blip r:embed="rId2"/>
          <a:srcRect/>
          <a:stretch>
            <a:fillRect/>
          </a:stretch>
        </p:blipFill>
        <p:spPr bwMode="auto">
          <a:xfrm>
            <a:off x="4714876" y="500042"/>
            <a:ext cx="2667000" cy="1714500"/>
          </a:xfrm>
          <a:prstGeom prst="rect">
            <a:avLst/>
          </a:prstGeom>
          <a:noFill/>
        </p:spPr>
      </p:pic>
      <p:pic>
        <p:nvPicPr>
          <p:cNvPr id="81923" name="Picture 3" descr="C:\Users\HIBA\Pictures\Nouveau dossier\images.png"/>
          <p:cNvPicPr>
            <a:picLocks noChangeAspect="1" noChangeArrowheads="1"/>
          </p:cNvPicPr>
          <p:nvPr/>
        </p:nvPicPr>
        <p:blipFill>
          <a:blip r:embed="rId3"/>
          <a:srcRect/>
          <a:stretch>
            <a:fillRect/>
          </a:stretch>
        </p:blipFill>
        <p:spPr bwMode="auto">
          <a:xfrm>
            <a:off x="500034" y="785794"/>
            <a:ext cx="3324225" cy="1371600"/>
          </a:xfrm>
          <a:prstGeom prst="rect">
            <a:avLst/>
          </a:prstGeom>
          <a:noFill/>
        </p:spPr>
      </p:pic>
      <p:pic>
        <p:nvPicPr>
          <p:cNvPr id="81924" name="Picture 4" descr="C:\Users\HIBA\Pictures\Nouveau dossier\images (3).jpg"/>
          <p:cNvPicPr>
            <a:picLocks noChangeAspect="1" noChangeArrowheads="1"/>
          </p:cNvPicPr>
          <p:nvPr/>
        </p:nvPicPr>
        <p:blipFill>
          <a:blip r:embed="rId4"/>
          <a:srcRect/>
          <a:stretch>
            <a:fillRect/>
          </a:stretch>
        </p:blipFill>
        <p:spPr bwMode="auto">
          <a:xfrm>
            <a:off x="5357818" y="2643182"/>
            <a:ext cx="2619375" cy="1743075"/>
          </a:xfrm>
          <a:prstGeom prst="rect">
            <a:avLst/>
          </a:prstGeom>
          <a:noFill/>
        </p:spPr>
      </p:pic>
      <p:pic>
        <p:nvPicPr>
          <p:cNvPr id="81925" name="Picture 5" descr="C:\Users\HIBA\Pictures\Nouveau dossier\images (2).jpg"/>
          <p:cNvPicPr>
            <a:picLocks noChangeAspect="1" noChangeArrowheads="1"/>
          </p:cNvPicPr>
          <p:nvPr/>
        </p:nvPicPr>
        <p:blipFill>
          <a:blip r:embed="rId5"/>
          <a:srcRect/>
          <a:stretch>
            <a:fillRect/>
          </a:stretch>
        </p:blipFill>
        <p:spPr bwMode="auto">
          <a:xfrm>
            <a:off x="428596" y="3286124"/>
            <a:ext cx="3467100" cy="1314450"/>
          </a:xfrm>
          <a:prstGeom prst="rect">
            <a:avLst/>
          </a:prstGeom>
          <a:noFill/>
        </p:spPr>
      </p:pic>
      <p:pic>
        <p:nvPicPr>
          <p:cNvPr id="81926" name="Picture 6" descr="C:\Users\HIBA\Pictures\Nouveau dossier\images.jpg"/>
          <p:cNvPicPr>
            <a:picLocks noChangeAspect="1" noChangeArrowheads="1"/>
          </p:cNvPicPr>
          <p:nvPr/>
        </p:nvPicPr>
        <p:blipFill>
          <a:blip r:embed="rId6"/>
          <a:srcRect/>
          <a:stretch>
            <a:fillRect/>
          </a:stretch>
        </p:blipFill>
        <p:spPr bwMode="auto">
          <a:xfrm>
            <a:off x="4857752" y="4572008"/>
            <a:ext cx="2886075" cy="15811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16</a:t>
            </a:fld>
            <a:endParaRPr lang="fr-FR"/>
          </a:p>
        </p:txBody>
      </p:sp>
      <p:sp>
        <p:nvSpPr>
          <p:cNvPr id="5" name="Rectangle 4"/>
          <p:cNvSpPr/>
          <p:nvPr/>
        </p:nvSpPr>
        <p:spPr>
          <a:xfrm>
            <a:off x="1285852" y="1428736"/>
            <a:ext cx="6286544" cy="3539430"/>
          </a:xfrm>
          <a:prstGeom prst="rect">
            <a:avLst/>
          </a:prstGeom>
        </p:spPr>
        <p:txBody>
          <a:bodyPr wrap="square">
            <a:spAutoFit/>
          </a:bodyPr>
          <a:lstStyle/>
          <a:p>
            <a:r>
              <a:rPr lang="fr-FR" sz="2800" b="1" u="sng" dirty="0" smtClean="0">
                <a:solidFill>
                  <a:srgbClr val="FF0000"/>
                </a:solidFill>
              </a:rPr>
              <a:t>Un tassement </a:t>
            </a:r>
            <a:r>
              <a:rPr lang="fr-FR" sz="2800" dirty="0" smtClean="0">
                <a:solidFill>
                  <a:srgbClr val="0070C0"/>
                </a:solidFill>
              </a:rPr>
              <a:t>est un mouvement d’enfoncement du sol qui n’est pas uniforme. Il peut de ce fait provoquer des dislocations des maçonneries comme l'apparition de fissures. C’est un grave facteur de désordre qui est la plupart du temps irrémédiable.</a:t>
            </a:r>
          </a:p>
          <a:p>
            <a:r>
              <a:rPr lang="fr-FR" sz="2800" dirty="0" smtClean="0">
                <a:solidFill>
                  <a:srgbClr val="0070C0"/>
                </a:solidFill>
              </a:rPr>
              <a:t> </a:t>
            </a:r>
            <a:endParaRPr lang="fr-FR" sz="2800" dirty="0">
              <a:solidFill>
                <a:srgbClr val="0070C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17</a:t>
            </a:fld>
            <a:endParaRPr lang="fr-FR"/>
          </a:p>
        </p:txBody>
      </p:sp>
      <p:pic>
        <p:nvPicPr>
          <p:cNvPr id="67586" name="Picture 2" descr="C:\Users\HIBA\Pictures\Nouveau dossier\téléchargement.png"/>
          <p:cNvPicPr>
            <a:picLocks noChangeAspect="1" noChangeArrowheads="1"/>
          </p:cNvPicPr>
          <p:nvPr/>
        </p:nvPicPr>
        <p:blipFill>
          <a:blip r:embed="rId2"/>
          <a:srcRect/>
          <a:stretch>
            <a:fillRect/>
          </a:stretch>
        </p:blipFill>
        <p:spPr bwMode="auto">
          <a:xfrm>
            <a:off x="571472" y="857232"/>
            <a:ext cx="2095500" cy="1409700"/>
          </a:xfrm>
          <a:prstGeom prst="rect">
            <a:avLst/>
          </a:prstGeom>
          <a:noFill/>
        </p:spPr>
      </p:pic>
      <p:pic>
        <p:nvPicPr>
          <p:cNvPr id="67587" name="Picture 3" descr="C:\Users\HIBA\Pictures\Nouveau dossier\téléchargement (2).jpg"/>
          <p:cNvPicPr>
            <a:picLocks noChangeAspect="1" noChangeArrowheads="1"/>
          </p:cNvPicPr>
          <p:nvPr/>
        </p:nvPicPr>
        <p:blipFill>
          <a:blip r:embed="rId3"/>
          <a:srcRect/>
          <a:stretch>
            <a:fillRect/>
          </a:stretch>
        </p:blipFill>
        <p:spPr bwMode="auto">
          <a:xfrm>
            <a:off x="3428992" y="928670"/>
            <a:ext cx="2962275" cy="1543050"/>
          </a:xfrm>
          <a:prstGeom prst="rect">
            <a:avLst/>
          </a:prstGeom>
          <a:noFill/>
        </p:spPr>
      </p:pic>
      <p:pic>
        <p:nvPicPr>
          <p:cNvPr id="2050" name="Picture 2" descr="D:\VISA 25\téléchargement (1).jpg"/>
          <p:cNvPicPr>
            <a:picLocks noChangeAspect="1" noChangeArrowheads="1"/>
          </p:cNvPicPr>
          <p:nvPr/>
        </p:nvPicPr>
        <p:blipFill>
          <a:blip r:embed="rId4"/>
          <a:srcRect/>
          <a:stretch>
            <a:fillRect/>
          </a:stretch>
        </p:blipFill>
        <p:spPr bwMode="auto">
          <a:xfrm>
            <a:off x="3214678" y="3786190"/>
            <a:ext cx="2847975" cy="1600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18</a:t>
            </a:fld>
            <a:endParaRPr lang="fr-FR"/>
          </a:p>
        </p:txBody>
      </p:sp>
      <p:pic>
        <p:nvPicPr>
          <p:cNvPr id="68610" name="Picture 2" descr="C:\Users\HIBA\Pictures\Nouveau dossier\5-causes-fissures-maison.jpg"/>
          <p:cNvPicPr>
            <a:picLocks noChangeAspect="1" noChangeArrowheads="1"/>
          </p:cNvPicPr>
          <p:nvPr/>
        </p:nvPicPr>
        <p:blipFill>
          <a:blip r:embed="rId2"/>
          <a:srcRect/>
          <a:stretch>
            <a:fillRect/>
          </a:stretch>
        </p:blipFill>
        <p:spPr bwMode="auto">
          <a:xfrm>
            <a:off x="1524000" y="1841500"/>
            <a:ext cx="6096000" cy="3175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19</a:t>
            </a:fld>
            <a:endParaRPr lang="fr-FR"/>
          </a:p>
        </p:txBody>
      </p:sp>
      <p:sp>
        <p:nvSpPr>
          <p:cNvPr id="5" name="Rectangle 4"/>
          <p:cNvSpPr/>
          <p:nvPr/>
        </p:nvSpPr>
        <p:spPr>
          <a:xfrm>
            <a:off x="1500166" y="1500174"/>
            <a:ext cx="6572296" cy="3416320"/>
          </a:xfrm>
          <a:prstGeom prst="rect">
            <a:avLst/>
          </a:prstGeom>
        </p:spPr>
        <p:txBody>
          <a:bodyPr wrap="square">
            <a:spAutoFit/>
          </a:bodyPr>
          <a:lstStyle/>
          <a:p>
            <a:pPr fontAlgn="base"/>
            <a:r>
              <a:rPr lang="fr-FR" sz="2400" b="1" cap="all" dirty="0" smtClean="0">
                <a:solidFill>
                  <a:srgbClr val="00B050"/>
                </a:solidFill>
              </a:rPr>
              <a:t>LES FISSURES PASSIVES</a:t>
            </a:r>
          </a:p>
          <a:p>
            <a:pPr fontAlgn="base"/>
            <a:endParaRPr lang="fr-FR" sz="2400" cap="all" dirty="0" smtClean="0"/>
          </a:p>
          <a:p>
            <a:pPr fontAlgn="base"/>
            <a:endParaRPr lang="fr-FR" sz="2400" cap="all" dirty="0" smtClean="0"/>
          </a:p>
          <a:p>
            <a:pPr fontAlgn="base"/>
            <a:r>
              <a:rPr lang="fr-FR" sz="2400" dirty="0" smtClean="0">
                <a:solidFill>
                  <a:schemeClr val="tx2">
                    <a:lumMod val="75000"/>
                  </a:schemeClr>
                </a:solidFill>
              </a:rPr>
              <a:t>Une fissure passive est une fissure qui est mature. Cela signifie que sa taille n’évoluera plus et donc qu’elle n’est pas un danger pour la solidité du mur, du moment qu’elle a bien été réparée. </a:t>
            </a:r>
            <a:r>
              <a:rPr lang="fr-FR" sz="2400" b="1" dirty="0" smtClean="0">
                <a:solidFill>
                  <a:schemeClr val="tx2">
                    <a:lumMod val="75000"/>
                  </a:schemeClr>
                </a:solidFill>
              </a:rPr>
              <a:t>Réparer une fissure</a:t>
            </a:r>
            <a:r>
              <a:rPr lang="fr-FR" sz="2400" dirty="0" smtClean="0">
                <a:solidFill>
                  <a:schemeClr val="tx2">
                    <a:lumMod val="75000"/>
                  </a:schemeClr>
                </a:solidFill>
              </a:rPr>
              <a:t> passive est donc simple car la réparation est concentrée sur celle-ci.</a:t>
            </a:r>
            <a:endParaRPr lang="fr-FR" sz="2400" dirty="0">
              <a:solidFill>
                <a:schemeClr val="tx2">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2</a:t>
            </a:fld>
            <a:endParaRPr lang="fr-FR"/>
          </a:p>
        </p:txBody>
      </p:sp>
      <p:sp>
        <p:nvSpPr>
          <p:cNvPr id="2049" name="Rectangle 1"/>
          <p:cNvSpPr>
            <a:spLocks noChangeArrowheads="1"/>
          </p:cNvSpPr>
          <p:nvPr/>
        </p:nvSpPr>
        <p:spPr bwMode="auto">
          <a:xfrm>
            <a:off x="714348" y="928670"/>
            <a:ext cx="778674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La fissuration non-structurale du béton résulte de la contraction du béton à différents âges et de l'influence de certains facteurs.</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Relativement au béton armé, la fissuration affecte davantage l'aspect esthétique que l'intégrité structurale de l'ouvrage. C'est lorsque les fissures laissent pénétrer l'eau ou des agents agressifs, comme le sel, qu'il peut se produire une détérioration prématurée . Il est donc important,  lors de la conception et de la construction des ouvrages, de prendre les précautions nécessaires pour limiter la fissuration à un niveau acceptable.</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20</a:t>
            </a:fld>
            <a:endParaRPr lang="fr-FR"/>
          </a:p>
        </p:txBody>
      </p:sp>
      <p:sp>
        <p:nvSpPr>
          <p:cNvPr id="5" name="Rectangle 4"/>
          <p:cNvSpPr/>
          <p:nvPr/>
        </p:nvSpPr>
        <p:spPr>
          <a:xfrm>
            <a:off x="1285852" y="1142984"/>
            <a:ext cx="7215238" cy="4524315"/>
          </a:xfrm>
          <a:prstGeom prst="rect">
            <a:avLst/>
          </a:prstGeom>
        </p:spPr>
        <p:txBody>
          <a:bodyPr wrap="square">
            <a:spAutoFit/>
          </a:bodyPr>
          <a:lstStyle/>
          <a:p>
            <a:pPr fontAlgn="base"/>
            <a:r>
              <a:rPr lang="fr-FR" sz="2400" b="1" cap="all" dirty="0" smtClean="0">
                <a:solidFill>
                  <a:srgbClr val="FF0000"/>
                </a:solidFill>
              </a:rPr>
              <a:t>LES FISSURES ACTIVES</a:t>
            </a:r>
          </a:p>
          <a:p>
            <a:pPr fontAlgn="base"/>
            <a:endParaRPr lang="fr-FR" sz="2400" cap="all" dirty="0" smtClean="0"/>
          </a:p>
          <a:p>
            <a:pPr fontAlgn="base"/>
            <a:r>
              <a:rPr lang="fr-FR" sz="2400" dirty="0" smtClean="0">
                <a:solidFill>
                  <a:schemeClr val="tx2">
                    <a:lumMod val="75000"/>
                  </a:schemeClr>
                </a:solidFill>
              </a:rPr>
              <a:t>Une fissure active est une fissure qui sera amenée à s’aggraver avec le temps ce qui affectera, à moyen terme, la solidité du mur de béton sur laquelle elle est apparue.</a:t>
            </a:r>
          </a:p>
          <a:p>
            <a:pPr fontAlgn="base"/>
            <a:r>
              <a:rPr lang="fr-FR" sz="2400" dirty="0" smtClean="0">
                <a:solidFill>
                  <a:schemeClr val="tx2">
                    <a:lumMod val="75000"/>
                  </a:schemeClr>
                </a:solidFill>
              </a:rPr>
              <a:t>Pour </a:t>
            </a:r>
            <a:r>
              <a:rPr lang="fr-FR" sz="2400" b="1" dirty="0" smtClean="0">
                <a:solidFill>
                  <a:schemeClr val="tx2">
                    <a:lumMod val="75000"/>
                  </a:schemeClr>
                </a:solidFill>
              </a:rPr>
              <a:t>réparer une fissure active</a:t>
            </a:r>
            <a:r>
              <a:rPr lang="fr-FR" sz="2400" dirty="0" smtClean="0">
                <a:solidFill>
                  <a:schemeClr val="tx2">
                    <a:lumMod val="75000"/>
                  </a:schemeClr>
                </a:solidFill>
              </a:rPr>
              <a:t>, il est dans un premier temps nécessaire de comprendre la cause de l’apparition de la fissure et de traiter cette cause. A défaut, même si vous tentez de reboucher la fissure, celle-ci continuera de s’aggraver et deviendra un problème pour la structure</a:t>
            </a:r>
            <a:endParaRPr lang="fr-FR" sz="2400" dirty="0">
              <a:solidFill>
                <a:schemeClr val="tx2">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21</a:t>
            </a:fld>
            <a:endParaRPr lang="fr-FR"/>
          </a:p>
        </p:txBody>
      </p:sp>
      <p:pic>
        <p:nvPicPr>
          <p:cNvPr id="65538" name="Picture 2"/>
          <p:cNvPicPr>
            <a:picLocks noChangeAspect="1" noChangeArrowheads="1"/>
          </p:cNvPicPr>
          <p:nvPr/>
        </p:nvPicPr>
        <p:blipFill>
          <a:blip r:embed="rId2"/>
          <a:srcRect/>
          <a:stretch>
            <a:fillRect/>
          </a:stretch>
        </p:blipFill>
        <p:spPr bwMode="auto">
          <a:xfrm>
            <a:off x="0" y="0"/>
            <a:ext cx="8715404" cy="6572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22</a:t>
            </a:fld>
            <a:endParaRPr lang="fr-FR"/>
          </a:p>
        </p:txBody>
      </p:sp>
      <p:sp>
        <p:nvSpPr>
          <p:cNvPr id="5" name="Rectangle 4"/>
          <p:cNvSpPr/>
          <p:nvPr/>
        </p:nvSpPr>
        <p:spPr>
          <a:xfrm>
            <a:off x="428596" y="857232"/>
            <a:ext cx="8143932" cy="4893647"/>
          </a:xfrm>
          <a:prstGeom prst="rect">
            <a:avLst/>
          </a:prstGeom>
        </p:spPr>
        <p:txBody>
          <a:bodyPr wrap="square">
            <a:spAutoFit/>
          </a:bodyPr>
          <a:lstStyle/>
          <a:p>
            <a:pPr algn="just"/>
            <a:r>
              <a:rPr lang="fr-FR" sz="2400" dirty="0" smtClean="0">
                <a:solidFill>
                  <a:srgbClr val="00B050"/>
                </a:solidFill>
              </a:rPr>
              <a:t>Retrait gonflement d’un sol argileux et tassement différentiel</a:t>
            </a:r>
          </a:p>
          <a:p>
            <a:pPr algn="just"/>
            <a:r>
              <a:rPr lang="fr-FR" sz="2400" dirty="0" smtClean="0">
                <a:solidFill>
                  <a:srgbClr val="00B050"/>
                </a:solidFill>
              </a:rPr>
              <a:t>A la manière d’une éponge, les sols argileux se rétractent en période de sécheresse et gonflent lorsqu’il pleut en abondance. L’alternance de tassements et de soulèvements engendre des dégâts au niveau des murs, </a:t>
            </a:r>
          </a:p>
          <a:p>
            <a:pPr algn="just"/>
            <a:endParaRPr lang="fr-FR" sz="2400" dirty="0" smtClean="0"/>
          </a:p>
          <a:p>
            <a:pPr algn="just"/>
            <a:endParaRPr lang="fr-FR" sz="2400" dirty="0" smtClean="0"/>
          </a:p>
          <a:p>
            <a:pPr algn="just"/>
            <a:endParaRPr lang="fr-FR" sz="2400" dirty="0" smtClean="0"/>
          </a:p>
          <a:p>
            <a:pPr algn="just"/>
            <a:r>
              <a:rPr lang="fr-FR" sz="2400" dirty="0" smtClean="0"/>
              <a:t>   </a:t>
            </a:r>
          </a:p>
          <a:p>
            <a:pPr algn="just"/>
            <a:r>
              <a:rPr lang="fr-FR" sz="2400" dirty="0" smtClean="0"/>
              <a:t>Dans les cas les plus graves, les fissures peuvent atteindre une largeur importante, mais surtout constituer des discontinuités structurelles et des défauts d’appuis, conduisant à la dislocation et/ou à l’effondrement des ouvrages.</a:t>
            </a:r>
            <a:endParaRPr lang="fr-FR" sz="2400" dirty="0"/>
          </a:p>
        </p:txBody>
      </p:sp>
      <p:pic>
        <p:nvPicPr>
          <p:cNvPr id="3074" name="Picture 2" descr="C:\Users\HIBA\Music\PATHOLOGIE\téléchargement (1).jpg"/>
          <p:cNvPicPr>
            <a:picLocks noChangeAspect="1" noChangeArrowheads="1"/>
          </p:cNvPicPr>
          <p:nvPr/>
        </p:nvPicPr>
        <p:blipFill>
          <a:blip r:embed="rId2"/>
          <a:srcRect/>
          <a:stretch>
            <a:fillRect/>
          </a:stretch>
        </p:blipFill>
        <p:spPr bwMode="auto">
          <a:xfrm>
            <a:off x="4714876" y="2571744"/>
            <a:ext cx="3462341" cy="15430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23</a:t>
            </a:fld>
            <a:endParaRPr lang="fr-FR"/>
          </a:p>
        </p:txBody>
      </p:sp>
      <p:sp>
        <p:nvSpPr>
          <p:cNvPr id="5" name="Rectangle 4"/>
          <p:cNvSpPr/>
          <p:nvPr/>
        </p:nvSpPr>
        <p:spPr>
          <a:xfrm>
            <a:off x="285720" y="1428736"/>
            <a:ext cx="8286808" cy="4401205"/>
          </a:xfrm>
          <a:prstGeom prst="rect">
            <a:avLst/>
          </a:prstGeom>
        </p:spPr>
        <p:txBody>
          <a:bodyPr wrap="square">
            <a:spAutoFit/>
          </a:bodyPr>
          <a:lstStyle/>
          <a:p>
            <a:pPr algn="just"/>
            <a:r>
              <a:rPr lang="fr-FR" sz="2800" b="1" u="sng" dirty="0" smtClean="0">
                <a:solidFill>
                  <a:srgbClr val="FF0000"/>
                </a:solidFill>
              </a:rPr>
              <a:t>Mauvaise prise en compte des caractéristiques du sol</a:t>
            </a:r>
          </a:p>
          <a:p>
            <a:pPr algn="just"/>
            <a:endParaRPr lang="fr-FR" sz="2800" b="1" u="sng" dirty="0" smtClean="0">
              <a:solidFill>
                <a:srgbClr val="FF0000"/>
              </a:solidFill>
            </a:endParaRPr>
          </a:p>
          <a:p>
            <a:pPr algn="just"/>
            <a:r>
              <a:rPr lang="fr-FR" sz="2800" dirty="0" smtClean="0"/>
              <a:t>En théorie, construire une maison nécessite de faire réaliser une étude de sol. Mais, dans la pratique, elle n’est pas toujours effectuée. Or, l’absence de prise en compte des caractéristiques du terrain peut conduire à l’instabilité du sol d’assise du bâtiment et donc, à l’apparition de tassements différentiels, puis de fissures, car l’étude de sol vise à adapter la construction au terrain et à sa nature</a:t>
            </a:r>
            <a:endParaRPr lang="fr-FR"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fld id="{C47EA523-CF4A-4992-AEE0-7A68AA7DED14}" type="datetime1">
              <a:rPr lang="fr-FR" smtClean="0"/>
              <a:pPr/>
              <a:t>14/11/2025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CA01256-4E59-45A4-8809-805006FA2D6E}" type="slidenum">
              <a:rPr lang="fr-FR" smtClean="0"/>
              <a:pPr/>
              <a:t>24</a:t>
            </a:fld>
            <a:endParaRPr lang="fr-FR"/>
          </a:p>
        </p:txBody>
      </p:sp>
      <p:sp>
        <p:nvSpPr>
          <p:cNvPr id="6" name="Rectangle 5"/>
          <p:cNvSpPr/>
          <p:nvPr/>
        </p:nvSpPr>
        <p:spPr>
          <a:xfrm>
            <a:off x="642910" y="1428736"/>
            <a:ext cx="8143932" cy="3539430"/>
          </a:xfrm>
          <a:prstGeom prst="rect">
            <a:avLst/>
          </a:prstGeom>
        </p:spPr>
        <p:txBody>
          <a:bodyPr wrap="square">
            <a:spAutoFit/>
          </a:bodyPr>
          <a:lstStyle/>
          <a:p>
            <a:pPr algn="just"/>
            <a:r>
              <a:rPr lang="fr-FR" sz="2800" dirty="0" smtClean="0"/>
              <a:t>Elle permet en particulier d’adapter les fondations de la maison, en fonction des caractéristiques du terrain, de la profondeur des couches de sol homogènes et fiables. C’est, en effet, la compréhension des interactions sols / structures, révélée par la reconnaissance géotechnique, qui permet de définir précisément le type de fondations, leurs dimensions, ainsi que leur profondeur.</a:t>
            </a:r>
            <a:endParaRPr lang="fr-F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25</a:t>
            </a:fld>
            <a:endParaRPr lang="fr-FR"/>
          </a:p>
        </p:txBody>
      </p:sp>
      <p:sp>
        <p:nvSpPr>
          <p:cNvPr id="5" name="Rectangle 4"/>
          <p:cNvSpPr/>
          <p:nvPr/>
        </p:nvSpPr>
        <p:spPr>
          <a:xfrm>
            <a:off x="571472" y="1785926"/>
            <a:ext cx="7929618" cy="1938992"/>
          </a:xfrm>
          <a:prstGeom prst="rect">
            <a:avLst/>
          </a:prstGeom>
        </p:spPr>
        <p:txBody>
          <a:bodyPr wrap="square">
            <a:spAutoFit/>
          </a:bodyPr>
          <a:lstStyle/>
          <a:p>
            <a:r>
              <a:rPr lang="fr-FR" sz="2400" dirty="0" smtClean="0">
                <a:solidFill>
                  <a:srgbClr val="00B050"/>
                </a:solidFill>
              </a:rPr>
              <a:t>Le joint de dilatation, situé entre deux corps de bâtiments, a pour rôle de maîtriser le phénomène de dilatation-retrait des matériaux, sous l’effet des fluctuations de température. La fissuration peut alors être synonyme de graves ruptures de la cohésion de l’ouvrage.</a:t>
            </a:r>
            <a:endParaRPr lang="fr-FR" sz="2400" dirty="0">
              <a:solidFill>
                <a:srgbClr val="00B050"/>
              </a:solidFill>
            </a:endParaRPr>
          </a:p>
        </p:txBody>
      </p:sp>
      <p:sp>
        <p:nvSpPr>
          <p:cNvPr id="6" name="Rectangle 5"/>
          <p:cNvSpPr/>
          <p:nvPr/>
        </p:nvSpPr>
        <p:spPr>
          <a:xfrm>
            <a:off x="1000100" y="428604"/>
            <a:ext cx="7004072" cy="954107"/>
          </a:xfrm>
          <a:prstGeom prst="rect">
            <a:avLst/>
          </a:prstGeom>
        </p:spPr>
        <p:txBody>
          <a:bodyPr wrap="square">
            <a:spAutoFit/>
          </a:bodyPr>
          <a:lstStyle/>
          <a:p>
            <a:r>
              <a:rPr lang="fr-FR" sz="2800" b="1" dirty="0" smtClean="0">
                <a:solidFill>
                  <a:srgbClr val="FF0000"/>
                </a:solidFill>
              </a:rPr>
              <a:t>Absence de joint de dilatation entre deux corps de bâtiment</a:t>
            </a:r>
            <a:endParaRPr lang="fr-FR" sz="2800" b="1" dirty="0"/>
          </a:p>
        </p:txBody>
      </p:sp>
      <p:pic>
        <p:nvPicPr>
          <p:cNvPr id="4098" name="Picture 2" descr="C:\Users\HIBA\Music\PATHOLOGIE\téléchargement (2).jpg"/>
          <p:cNvPicPr>
            <a:picLocks noChangeAspect="1" noChangeArrowheads="1"/>
          </p:cNvPicPr>
          <p:nvPr/>
        </p:nvPicPr>
        <p:blipFill>
          <a:blip r:embed="rId2"/>
          <a:srcRect/>
          <a:stretch>
            <a:fillRect/>
          </a:stretch>
        </p:blipFill>
        <p:spPr bwMode="auto">
          <a:xfrm>
            <a:off x="5786446" y="3714752"/>
            <a:ext cx="2466975" cy="1847850"/>
          </a:xfrm>
          <a:prstGeom prst="rect">
            <a:avLst/>
          </a:prstGeom>
          <a:noFill/>
        </p:spPr>
      </p:pic>
      <p:pic>
        <p:nvPicPr>
          <p:cNvPr id="4099" name="Picture 3" descr="C:\Users\HIBA\Music\PATHOLOGIE\téléchargement (3).jpg"/>
          <p:cNvPicPr>
            <a:picLocks noChangeAspect="1" noChangeArrowheads="1"/>
          </p:cNvPicPr>
          <p:nvPr/>
        </p:nvPicPr>
        <p:blipFill>
          <a:blip r:embed="rId3"/>
          <a:srcRect/>
          <a:stretch>
            <a:fillRect/>
          </a:stretch>
        </p:blipFill>
        <p:spPr bwMode="auto">
          <a:xfrm>
            <a:off x="3428992" y="3714752"/>
            <a:ext cx="1743075" cy="26193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26</a:t>
            </a:fld>
            <a:endParaRPr lang="fr-FR"/>
          </a:p>
        </p:txBody>
      </p:sp>
      <p:sp>
        <p:nvSpPr>
          <p:cNvPr id="5" name="Rectangle 4"/>
          <p:cNvSpPr/>
          <p:nvPr/>
        </p:nvSpPr>
        <p:spPr>
          <a:xfrm>
            <a:off x="428596" y="1142984"/>
            <a:ext cx="8429684" cy="3785652"/>
          </a:xfrm>
          <a:prstGeom prst="rect">
            <a:avLst/>
          </a:prstGeom>
        </p:spPr>
        <p:txBody>
          <a:bodyPr wrap="square">
            <a:spAutoFit/>
          </a:bodyPr>
          <a:lstStyle/>
          <a:p>
            <a:r>
              <a:rPr lang="fr-FR" sz="2400" dirty="0" smtClean="0"/>
              <a:t>Une fondation superficielle, qui n’est pas ancrée assez profondément dans le sol, peut geler. Les semelles de fondations, davantage sollicitées, deviennent alors instables et n’assurent pas leur fonction de rigidité et de répartition des descentes de charges. Les cycles gel/dégel menacent les fondations, dont la profondeur est insuffisante. En se solidifiant, l’eau accroît d’environ 10 % le volume de la terre. Ce gonflement porte atteinte aux assises des fondations, qui peuvent ainsi se détériorer. Au redoux, la glace fond et le sol perd également en volume, </a:t>
            </a:r>
            <a:r>
              <a:rPr lang="fr-FR" sz="2400" u="sng" dirty="0" smtClean="0">
                <a:solidFill>
                  <a:srgbClr val="00B050"/>
                </a:solidFill>
              </a:rPr>
              <a:t>conduisant à un éclatement local des fondations</a:t>
            </a:r>
            <a:r>
              <a:rPr lang="fr-FR" sz="2400" dirty="0" smtClean="0"/>
              <a:t>.</a:t>
            </a:r>
            <a:endParaRPr lang="fr-FR" sz="2400" dirty="0"/>
          </a:p>
        </p:txBody>
      </p:sp>
      <p:sp>
        <p:nvSpPr>
          <p:cNvPr id="6" name="Rectangle 5"/>
          <p:cNvSpPr/>
          <p:nvPr/>
        </p:nvSpPr>
        <p:spPr>
          <a:xfrm>
            <a:off x="1000100" y="214290"/>
            <a:ext cx="7358114" cy="954107"/>
          </a:xfrm>
          <a:prstGeom prst="rect">
            <a:avLst/>
          </a:prstGeom>
        </p:spPr>
        <p:txBody>
          <a:bodyPr wrap="square">
            <a:spAutoFit/>
          </a:bodyPr>
          <a:lstStyle/>
          <a:p>
            <a:pPr lvl="0"/>
            <a:r>
              <a:rPr lang="fr-FR" sz="2800" b="1" dirty="0" smtClean="0">
                <a:solidFill>
                  <a:srgbClr val="FF0000"/>
                </a:solidFill>
              </a:rPr>
              <a:t>Action du gel sur les fondations des constructions</a:t>
            </a:r>
          </a:p>
        </p:txBody>
      </p:sp>
      <p:pic>
        <p:nvPicPr>
          <p:cNvPr id="5122" name="Picture 2" descr="C:\Users\HIBA\Music\PATHOLOGIE\images (1).jpg"/>
          <p:cNvPicPr>
            <a:picLocks noChangeAspect="1" noChangeArrowheads="1"/>
          </p:cNvPicPr>
          <p:nvPr/>
        </p:nvPicPr>
        <p:blipFill>
          <a:blip r:embed="rId2"/>
          <a:srcRect/>
          <a:stretch>
            <a:fillRect/>
          </a:stretch>
        </p:blipFill>
        <p:spPr bwMode="auto">
          <a:xfrm>
            <a:off x="6143636" y="4786322"/>
            <a:ext cx="2466975" cy="1847850"/>
          </a:xfrm>
          <a:prstGeom prst="rect">
            <a:avLst/>
          </a:prstGeom>
          <a:noFill/>
        </p:spPr>
      </p:pic>
      <p:pic>
        <p:nvPicPr>
          <p:cNvPr id="5123" name="Picture 3" descr="C:\Users\HIBA\Music\PATHOLOGIE\soulevement-fondation.jpg"/>
          <p:cNvPicPr>
            <a:picLocks noChangeAspect="1" noChangeArrowheads="1"/>
          </p:cNvPicPr>
          <p:nvPr/>
        </p:nvPicPr>
        <p:blipFill>
          <a:blip r:embed="rId3" cstate="print"/>
          <a:srcRect/>
          <a:stretch>
            <a:fillRect/>
          </a:stretch>
        </p:blipFill>
        <p:spPr bwMode="auto">
          <a:xfrm>
            <a:off x="1571604" y="5000636"/>
            <a:ext cx="3357586" cy="169186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27</a:t>
            </a:fld>
            <a:endParaRPr lang="fr-FR"/>
          </a:p>
        </p:txBody>
      </p:sp>
      <p:pic>
        <p:nvPicPr>
          <p:cNvPr id="6146" name="Picture 2" descr="C:\Users\HIBA\Music\PATHOLOGIE\page_4.jpg"/>
          <p:cNvPicPr>
            <a:picLocks noChangeAspect="1" noChangeArrowheads="1"/>
          </p:cNvPicPr>
          <p:nvPr/>
        </p:nvPicPr>
        <p:blipFill>
          <a:blip r:embed="rId2"/>
          <a:srcRect/>
          <a:stretch>
            <a:fillRect/>
          </a:stretch>
        </p:blipFill>
        <p:spPr bwMode="auto">
          <a:xfrm>
            <a:off x="785786" y="589339"/>
            <a:ext cx="7572428" cy="567932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28</a:t>
            </a:fld>
            <a:endParaRPr lang="fr-FR"/>
          </a:p>
        </p:txBody>
      </p:sp>
      <p:sp>
        <p:nvSpPr>
          <p:cNvPr id="5" name="Rectangle 4"/>
          <p:cNvSpPr/>
          <p:nvPr/>
        </p:nvSpPr>
        <p:spPr>
          <a:xfrm>
            <a:off x="0" y="714356"/>
            <a:ext cx="7715304" cy="3539430"/>
          </a:xfrm>
          <a:prstGeom prst="rect">
            <a:avLst/>
          </a:prstGeom>
        </p:spPr>
        <p:txBody>
          <a:bodyPr wrap="square">
            <a:spAutoFit/>
          </a:bodyPr>
          <a:lstStyle/>
          <a:p>
            <a:r>
              <a:rPr lang="fr-FR" sz="2800" b="1" dirty="0" smtClean="0">
                <a:solidFill>
                  <a:srgbClr val="FF0000"/>
                </a:solidFill>
              </a:rPr>
              <a:t>Déchaussement des fondations et phénomène d’affouillement</a:t>
            </a:r>
          </a:p>
          <a:p>
            <a:r>
              <a:rPr lang="fr-FR" sz="2800" dirty="0" smtClean="0">
                <a:solidFill>
                  <a:srgbClr val="FF0000"/>
                </a:solidFill>
              </a:rPr>
              <a:t>En cas de mauvaise gestion de l’évacuation des eaux pluviales </a:t>
            </a:r>
          </a:p>
          <a:p>
            <a:r>
              <a:rPr lang="fr-FR" sz="2800" dirty="0" smtClean="0">
                <a:solidFill>
                  <a:srgbClr val="FF0000"/>
                </a:solidFill>
              </a:rPr>
              <a:t>provoquer le déchaussement progressif de ses fondations</a:t>
            </a:r>
            <a:r>
              <a:rPr lang="fr-FR" sz="2800" dirty="0" smtClean="0"/>
              <a:t>, </a:t>
            </a:r>
          </a:p>
          <a:p>
            <a:r>
              <a:rPr lang="fr-FR" sz="2800" dirty="0" smtClean="0"/>
              <a:t>, les tassements différentiels favorisent la formation de désordres sur le bâtiment, tels que des fissures.</a:t>
            </a:r>
            <a:endParaRPr lang="fr-FR" sz="2800" dirty="0"/>
          </a:p>
        </p:txBody>
      </p:sp>
      <p:pic>
        <p:nvPicPr>
          <p:cNvPr id="2050" name="Picture 2" descr="C:\Users\HIBA\Music\PATHOLOGIE\rosion-pluviale-et-adaptation-des-populations-dans-la-commune-urbaine-de-Pobe-Benin27.png"/>
          <p:cNvPicPr>
            <a:picLocks noChangeAspect="1" noChangeArrowheads="1"/>
          </p:cNvPicPr>
          <p:nvPr/>
        </p:nvPicPr>
        <p:blipFill>
          <a:blip r:embed="rId2"/>
          <a:srcRect/>
          <a:stretch>
            <a:fillRect/>
          </a:stretch>
        </p:blipFill>
        <p:spPr bwMode="auto">
          <a:xfrm>
            <a:off x="4357686" y="4500570"/>
            <a:ext cx="4257675" cy="14382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29</a:t>
            </a:fld>
            <a:endParaRPr lang="fr-FR"/>
          </a:p>
        </p:txBody>
      </p:sp>
      <p:sp>
        <p:nvSpPr>
          <p:cNvPr id="5" name="Rectangle 4"/>
          <p:cNvSpPr/>
          <p:nvPr/>
        </p:nvSpPr>
        <p:spPr>
          <a:xfrm>
            <a:off x="2428860" y="857232"/>
            <a:ext cx="5142305"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REPARATION DES FISSURES</a:t>
            </a:r>
            <a:endParaRPr lang="fr-FR" sz="2800" b="1" dirty="0">
              <a:solidFill>
                <a:srgbClr val="FF0000"/>
              </a:solidFill>
              <a:latin typeface="Times New Roman" pitchFamily="18" charset="0"/>
              <a:cs typeface="Times New Roman" pitchFamily="18" charset="0"/>
            </a:endParaRPr>
          </a:p>
        </p:txBody>
      </p:sp>
      <p:sp>
        <p:nvSpPr>
          <p:cNvPr id="6" name="Rectangle 5"/>
          <p:cNvSpPr/>
          <p:nvPr/>
        </p:nvSpPr>
        <p:spPr>
          <a:xfrm>
            <a:off x="571472" y="1643050"/>
            <a:ext cx="6357982" cy="2677656"/>
          </a:xfrm>
          <a:prstGeom prst="rect">
            <a:avLst/>
          </a:prstGeom>
        </p:spPr>
        <p:txBody>
          <a:bodyPr wrap="square">
            <a:spAutoFit/>
          </a:bodyPr>
          <a:lstStyle/>
          <a:p>
            <a:r>
              <a:rPr lang="fr-FR" sz="2400" b="1" dirty="0" smtClean="0">
                <a:solidFill>
                  <a:srgbClr val="00B0F0"/>
                </a:solidFill>
              </a:rPr>
              <a:t>la réparation de fissures nécessite tout d’abord de connaître les différents types de fissures : il existe des fissures passives et des fissures actives. De plus, la réparation de fissure doit être abordée de manières différentes s’il s’agit d’une fissure de fondation, d’une fissure de solage ou d’une fissure de béton</a:t>
            </a:r>
            <a:endParaRPr lang="fr-FR" sz="2400" b="1" dirty="0">
              <a:solidFill>
                <a:srgbClr val="00B0F0"/>
              </a:solidFill>
            </a:endParaRPr>
          </a:p>
        </p:txBody>
      </p:sp>
      <p:pic>
        <p:nvPicPr>
          <p:cNvPr id="83970" name="Picture 2" descr="C:\Users\HIBA\Pictures\Nouveau dossier\reparer-fissures-de-fondation-montreal-rive-sud-rive-nord.jpg"/>
          <p:cNvPicPr>
            <a:picLocks noChangeAspect="1" noChangeArrowheads="1"/>
          </p:cNvPicPr>
          <p:nvPr/>
        </p:nvPicPr>
        <p:blipFill>
          <a:blip r:embed="rId2"/>
          <a:srcRect/>
          <a:stretch>
            <a:fillRect/>
          </a:stretch>
        </p:blipFill>
        <p:spPr bwMode="auto">
          <a:xfrm>
            <a:off x="5643570" y="4071942"/>
            <a:ext cx="3048000" cy="2286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3</a:t>
            </a:fld>
            <a:endParaRPr lang="fr-FR"/>
          </a:p>
        </p:txBody>
      </p:sp>
      <p:pic>
        <p:nvPicPr>
          <p:cNvPr id="1026" name="Picture 2"/>
          <p:cNvPicPr>
            <a:picLocks noChangeAspect="1" noChangeArrowheads="1"/>
          </p:cNvPicPr>
          <p:nvPr/>
        </p:nvPicPr>
        <p:blipFill>
          <a:blip r:embed="rId2"/>
          <a:srcRect/>
          <a:stretch>
            <a:fillRect/>
          </a:stretch>
        </p:blipFill>
        <p:spPr bwMode="auto">
          <a:xfrm>
            <a:off x="1413420" y="1500174"/>
            <a:ext cx="5698564" cy="419894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30</a:t>
            </a:fld>
            <a:endParaRPr lang="fr-FR"/>
          </a:p>
        </p:txBody>
      </p:sp>
      <p:pic>
        <p:nvPicPr>
          <p:cNvPr id="8194" name="Picture 2" descr="C:\Users\HIBA\Music\PATHOLOGIE\téléchargement (5).jpg"/>
          <p:cNvPicPr>
            <a:picLocks noChangeAspect="1" noChangeArrowheads="1"/>
          </p:cNvPicPr>
          <p:nvPr/>
        </p:nvPicPr>
        <p:blipFill>
          <a:blip r:embed="rId2"/>
          <a:srcRect/>
          <a:stretch>
            <a:fillRect/>
          </a:stretch>
        </p:blipFill>
        <p:spPr bwMode="auto">
          <a:xfrm>
            <a:off x="1042879" y="1357298"/>
            <a:ext cx="6571466" cy="385765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31</a:t>
            </a:fld>
            <a:endParaRPr lang="fr-FR"/>
          </a:p>
        </p:txBody>
      </p:sp>
      <p:pic>
        <p:nvPicPr>
          <p:cNvPr id="10242" name="Picture 2" descr="C:\Users\HIBA\Music\PATHOLOGIE\téléchargement (7).jpg"/>
          <p:cNvPicPr>
            <a:picLocks noChangeAspect="1" noChangeArrowheads="1"/>
          </p:cNvPicPr>
          <p:nvPr/>
        </p:nvPicPr>
        <p:blipFill>
          <a:blip r:embed="rId2"/>
          <a:srcRect/>
          <a:stretch>
            <a:fillRect/>
          </a:stretch>
        </p:blipFill>
        <p:spPr bwMode="auto">
          <a:xfrm>
            <a:off x="1559556" y="1428736"/>
            <a:ext cx="6670414" cy="442915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32</a:t>
            </a:fld>
            <a:endParaRPr lang="fr-FR"/>
          </a:p>
        </p:txBody>
      </p:sp>
      <p:pic>
        <p:nvPicPr>
          <p:cNvPr id="11266" name="Picture 2" descr="C:\Users\HIBA\Music\PATHOLOGIE\images (3).jpg"/>
          <p:cNvPicPr>
            <a:picLocks noChangeAspect="1" noChangeArrowheads="1"/>
          </p:cNvPicPr>
          <p:nvPr/>
        </p:nvPicPr>
        <p:blipFill>
          <a:blip r:embed="rId2"/>
          <a:srcRect/>
          <a:stretch>
            <a:fillRect/>
          </a:stretch>
        </p:blipFill>
        <p:spPr bwMode="auto">
          <a:xfrm>
            <a:off x="1132950" y="1428736"/>
            <a:ext cx="7123748" cy="414340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33</a:t>
            </a:fld>
            <a:endParaRPr lang="fr-FR"/>
          </a:p>
        </p:txBody>
      </p:sp>
      <p:pic>
        <p:nvPicPr>
          <p:cNvPr id="12290" name="Picture 2" descr="C:\Users\HIBA\Music\PATHOLOGIE\images (4).jpg"/>
          <p:cNvPicPr>
            <a:picLocks noChangeAspect="1" noChangeArrowheads="1"/>
          </p:cNvPicPr>
          <p:nvPr/>
        </p:nvPicPr>
        <p:blipFill>
          <a:blip r:embed="rId2"/>
          <a:srcRect/>
          <a:stretch>
            <a:fillRect/>
          </a:stretch>
        </p:blipFill>
        <p:spPr bwMode="auto">
          <a:xfrm>
            <a:off x="851932" y="785795"/>
            <a:ext cx="6434711" cy="457203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34</a:t>
            </a:fld>
            <a:endParaRPr lang="fr-FR"/>
          </a:p>
        </p:txBody>
      </p:sp>
      <p:pic>
        <p:nvPicPr>
          <p:cNvPr id="13314" name="Picture 2" descr="C:\Users\HIBA\Music\PATHOLOGIE\images (5).jpg"/>
          <p:cNvPicPr>
            <a:picLocks noChangeAspect="1" noChangeArrowheads="1"/>
          </p:cNvPicPr>
          <p:nvPr/>
        </p:nvPicPr>
        <p:blipFill>
          <a:blip r:embed="rId2"/>
          <a:srcRect/>
          <a:stretch>
            <a:fillRect/>
          </a:stretch>
        </p:blipFill>
        <p:spPr bwMode="auto">
          <a:xfrm>
            <a:off x="642910" y="1214422"/>
            <a:ext cx="7552006" cy="422912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35</a:t>
            </a:fld>
            <a:endParaRPr lang="fr-FR"/>
          </a:p>
        </p:txBody>
      </p:sp>
      <p:pic>
        <p:nvPicPr>
          <p:cNvPr id="14338" name="Picture 2" descr="C:\Users\HIBA\Music\PATHOLOGIE\reparation-de-fissure-de-fondation-1.jpg"/>
          <p:cNvPicPr>
            <a:picLocks noChangeAspect="1" noChangeArrowheads="1"/>
          </p:cNvPicPr>
          <p:nvPr/>
        </p:nvPicPr>
        <p:blipFill>
          <a:blip r:embed="rId2"/>
          <a:srcRect/>
          <a:stretch>
            <a:fillRect/>
          </a:stretch>
        </p:blipFill>
        <p:spPr bwMode="auto">
          <a:xfrm>
            <a:off x="714348" y="1214422"/>
            <a:ext cx="7429520" cy="4429144"/>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36</a:t>
            </a:fld>
            <a:endParaRPr lang="fr-FR"/>
          </a:p>
        </p:txBody>
      </p:sp>
      <p:pic>
        <p:nvPicPr>
          <p:cNvPr id="15362" name="Picture 2" descr="C:\Users\HIBA\Music\PATHOLOGIE\images (6).jpg"/>
          <p:cNvPicPr>
            <a:picLocks noChangeAspect="1" noChangeArrowheads="1"/>
          </p:cNvPicPr>
          <p:nvPr/>
        </p:nvPicPr>
        <p:blipFill>
          <a:blip r:embed="rId2"/>
          <a:srcRect/>
          <a:stretch>
            <a:fillRect/>
          </a:stretch>
        </p:blipFill>
        <p:spPr bwMode="auto">
          <a:xfrm>
            <a:off x="357158" y="500042"/>
            <a:ext cx="5921416" cy="2143140"/>
          </a:xfrm>
          <a:prstGeom prst="rect">
            <a:avLst/>
          </a:prstGeom>
          <a:noFill/>
        </p:spPr>
      </p:pic>
      <p:pic>
        <p:nvPicPr>
          <p:cNvPr id="15363" name="Picture 3" descr="C:\Users\HIBA\Music\PATHOLOGIE\images (7).jpg"/>
          <p:cNvPicPr>
            <a:picLocks noChangeAspect="1" noChangeArrowheads="1"/>
          </p:cNvPicPr>
          <p:nvPr/>
        </p:nvPicPr>
        <p:blipFill>
          <a:blip r:embed="rId3"/>
          <a:srcRect/>
          <a:stretch>
            <a:fillRect/>
          </a:stretch>
        </p:blipFill>
        <p:spPr bwMode="auto">
          <a:xfrm>
            <a:off x="4572000" y="2643182"/>
            <a:ext cx="3000396" cy="400568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37</a:t>
            </a:fld>
            <a:endParaRPr lang="fr-FR"/>
          </a:p>
        </p:txBody>
      </p:sp>
      <p:pic>
        <p:nvPicPr>
          <p:cNvPr id="16386" name="Picture 2" descr="C:\Users\HIBA\Music\PATHOLOGIE\images (8).jpg"/>
          <p:cNvPicPr>
            <a:picLocks noChangeAspect="1" noChangeArrowheads="1"/>
          </p:cNvPicPr>
          <p:nvPr/>
        </p:nvPicPr>
        <p:blipFill>
          <a:blip r:embed="rId2"/>
          <a:srcRect/>
          <a:stretch>
            <a:fillRect/>
          </a:stretch>
        </p:blipFill>
        <p:spPr bwMode="auto">
          <a:xfrm>
            <a:off x="1125968" y="1357298"/>
            <a:ext cx="6382550" cy="358618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38</a:t>
            </a:fld>
            <a:endParaRPr lang="fr-FR"/>
          </a:p>
        </p:txBody>
      </p:sp>
      <p:pic>
        <p:nvPicPr>
          <p:cNvPr id="9218" name="Picture 2" descr="C:\Users\HIBA\Music\PATHOLOGIE\téléchargement (6).jpg"/>
          <p:cNvPicPr>
            <a:picLocks noChangeAspect="1" noChangeArrowheads="1"/>
          </p:cNvPicPr>
          <p:nvPr/>
        </p:nvPicPr>
        <p:blipFill>
          <a:blip r:embed="rId2"/>
          <a:srcRect/>
          <a:stretch>
            <a:fillRect/>
          </a:stretch>
        </p:blipFill>
        <p:spPr bwMode="auto">
          <a:xfrm>
            <a:off x="2500299" y="1357299"/>
            <a:ext cx="4929222" cy="492922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39</a:t>
            </a:fld>
            <a:endParaRPr lang="fr-FR"/>
          </a:p>
        </p:txBody>
      </p:sp>
      <p:pic>
        <p:nvPicPr>
          <p:cNvPr id="7170" name="Picture 2" descr="C:\Users\HIBA\Music\PATHOLOGIE\images (2).jpg"/>
          <p:cNvPicPr>
            <a:picLocks noChangeAspect="1" noChangeArrowheads="1"/>
          </p:cNvPicPr>
          <p:nvPr/>
        </p:nvPicPr>
        <p:blipFill>
          <a:blip r:embed="rId2"/>
          <a:srcRect/>
          <a:stretch>
            <a:fillRect/>
          </a:stretch>
        </p:blipFill>
        <p:spPr bwMode="auto">
          <a:xfrm>
            <a:off x="1285852" y="2857496"/>
            <a:ext cx="6893299" cy="2857520"/>
          </a:xfrm>
          <a:prstGeom prst="rect">
            <a:avLst/>
          </a:prstGeom>
          <a:noFill/>
        </p:spPr>
      </p:pic>
      <p:pic>
        <p:nvPicPr>
          <p:cNvPr id="7171" name="Picture 3" descr="C:\Users\HIBA\Music\PATHOLOGIE\téléchargement (4).jpg"/>
          <p:cNvPicPr>
            <a:picLocks noChangeAspect="1" noChangeArrowheads="1"/>
          </p:cNvPicPr>
          <p:nvPr/>
        </p:nvPicPr>
        <p:blipFill>
          <a:blip r:embed="rId3"/>
          <a:srcRect/>
          <a:stretch>
            <a:fillRect/>
          </a:stretch>
        </p:blipFill>
        <p:spPr bwMode="auto">
          <a:xfrm>
            <a:off x="357158" y="428604"/>
            <a:ext cx="3857652" cy="19288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4</a:t>
            </a:fld>
            <a:endParaRPr lang="fr-FR"/>
          </a:p>
        </p:txBody>
      </p:sp>
      <p:pic>
        <p:nvPicPr>
          <p:cNvPr id="1026" name="Picture 2" descr="Résultat de recherche d'images pour &quot;Faïençage&quot;"/>
          <p:cNvPicPr>
            <a:picLocks noChangeAspect="1" noChangeArrowheads="1"/>
          </p:cNvPicPr>
          <p:nvPr/>
        </p:nvPicPr>
        <p:blipFill>
          <a:blip r:embed="rId2"/>
          <a:srcRect/>
          <a:stretch>
            <a:fillRect/>
          </a:stretch>
        </p:blipFill>
        <p:spPr bwMode="auto">
          <a:xfrm>
            <a:off x="5715008" y="4214818"/>
            <a:ext cx="3089882" cy="2143140"/>
          </a:xfrm>
          <a:prstGeom prst="rect">
            <a:avLst/>
          </a:prstGeom>
          <a:noFill/>
        </p:spPr>
      </p:pic>
      <p:pic>
        <p:nvPicPr>
          <p:cNvPr id="1028" name="Picture 4" descr="http://www.chem-in-expertises.com/sites/default/files/styles/994x460/public/IMG_5262.jpg?itok=LDsvmZSs"/>
          <p:cNvPicPr>
            <a:picLocks noChangeAspect="1" noChangeArrowheads="1"/>
          </p:cNvPicPr>
          <p:nvPr/>
        </p:nvPicPr>
        <p:blipFill>
          <a:blip r:embed="rId3" cstate="print"/>
          <a:srcRect/>
          <a:stretch>
            <a:fillRect/>
          </a:stretch>
        </p:blipFill>
        <p:spPr bwMode="auto">
          <a:xfrm>
            <a:off x="2857488" y="3929066"/>
            <a:ext cx="2714644" cy="2290026"/>
          </a:xfrm>
          <a:prstGeom prst="rect">
            <a:avLst/>
          </a:prstGeom>
          <a:noFill/>
        </p:spPr>
      </p:pic>
      <p:sp>
        <p:nvSpPr>
          <p:cNvPr id="7" name="Rectangle 6"/>
          <p:cNvSpPr/>
          <p:nvPr/>
        </p:nvSpPr>
        <p:spPr>
          <a:xfrm>
            <a:off x="928662" y="857232"/>
            <a:ext cx="6786610" cy="2585323"/>
          </a:xfrm>
          <a:prstGeom prst="rect">
            <a:avLst/>
          </a:prstGeom>
        </p:spPr>
        <p:txBody>
          <a:bodyPr wrap="square">
            <a:spAutoFit/>
          </a:bodyPr>
          <a:lstStyle/>
          <a:p>
            <a:r>
              <a:rPr lang="fr-FR" b="1" dirty="0" smtClean="0">
                <a:solidFill>
                  <a:srgbClr val="FF0000"/>
                </a:solidFill>
              </a:rPr>
              <a:t>Faïençage</a:t>
            </a:r>
            <a:r>
              <a:rPr lang="fr-FR" dirty="0" smtClean="0"/>
              <a:t>  </a:t>
            </a:r>
          </a:p>
          <a:p>
            <a:endParaRPr lang="fr-FR" dirty="0" smtClean="0"/>
          </a:p>
          <a:p>
            <a:r>
              <a:rPr lang="fr-FR" dirty="0" smtClean="0"/>
              <a:t>Craquelure superficielle des peintures, vernis, enduits et bétons, sous forme de fins réseaux de microfissures de largeur inférieure à 0.2mm, disposées en mailles régulières fermées, de quelques cm de côté. Le faïençage traduit un retrait superficiel trop important ou trop rapide (remontée de liant en surface, couche trop épaisse). Contrairement aux fissures, qui affectent les matériaux dans toute leur épaisseur, les faïençages n'ont qu'un inconvénient esthétique.</a:t>
            </a:r>
            <a:endParaRPr lang="fr-FR" dirty="0"/>
          </a:p>
        </p:txBody>
      </p:sp>
      <p:pic>
        <p:nvPicPr>
          <p:cNvPr id="1030" name="Picture 6" descr="Image associée"/>
          <p:cNvPicPr>
            <a:picLocks noChangeAspect="1" noChangeArrowheads="1"/>
          </p:cNvPicPr>
          <p:nvPr/>
        </p:nvPicPr>
        <p:blipFill>
          <a:blip r:embed="rId4"/>
          <a:srcRect/>
          <a:stretch>
            <a:fillRect/>
          </a:stretch>
        </p:blipFill>
        <p:spPr bwMode="auto">
          <a:xfrm>
            <a:off x="285720" y="4071942"/>
            <a:ext cx="2466975" cy="185737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40</a:t>
            </a:fld>
            <a:endParaRPr lang="fr-FR"/>
          </a:p>
        </p:txBody>
      </p:sp>
      <p:pic>
        <p:nvPicPr>
          <p:cNvPr id="1026" name="Picture 2" descr="Résultat de recherche d'images pour &quot;REPARATION OUVRAGE COMPOSITE&quot;"/>
          <p:cNvPicPr>
            <a:picLocks noChangeAspect="1" noChangeArrowheads="1"/>
          </p:cNvPicPr>
          <p:nvPr/>
        </p:nvPicPr>
        <p:blipFill>
          <a:blip r:embed="rId2"/>
          <a:srcRect/>
          <a:stretch>
            <a:fillRect/>
          </a:stretch>
        </p:blipFill>
        <p:spPr bwMode="auto">
          <a:xfrm>
            <a:off x="1643042" y="1000108"/>
            <a:ext cx="5905500" cy="374332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41</a:t>
            </a:fld>
            <a:endParaRPr lang="fr-FR"/>
          </a:p>
        </p:txBody>
      </p:sp>
      <p:pic>
        <p:nvPicPr>
          <p:cNvPr id="55298" name="Picture 2" descr="Résultat de recherche d'images pour &quot;REPARATION OUVRAGE COMPOSITE&quot;"/>
          <p:cNvPicPr>
            <a:picLocks noChangeAspect="1" noChangeArrowheads="1"/>
          </p:cNvPicPr>
          <p:nvPr/>
        </p:nvPicPr>
        <p:blipFill>
          <a:blip r:embed="rId2"/>
          <a:srcRect/>
          <a:stretch>
            <a:fillRect/>
          </a:stretch>
        </p:blipFill>
        <p:spPr bwMode="auto">
          <a:xfrm>
            <a:off x="-285784" y="-1500222"/>
            <a:ext cx="9753600" cy="7315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42</a:t>
            </a:fld>
            <a:endParaRPr lang="fr-FR"/>
          </a:p>
        </p:txBody>
      </p:sp>
      <p:pic>
        <p:nvPicPr>
          <p:cNvPr id="56322" name="Picture 2" descr="Résultat de recherche d'images pour &quot;REPARATION OUVRAGE COMPOSITE&quot;"/>
          <p:cNvPicPr>
            <a:picLocks noChangeAspect="1" noChangeArrowheads="1"/>
          </p:cNvPicPr>
          <p:nvPr/>
        </p:nvPicPr>
        <p:blipFill>
          <a:blip r:embed="rId2"/>
          <a:srcRect/>
          <a:stretch>
            <a:fillRect/>
          </a:stretch>
        </p:blipFill>
        <p:spPr bwMode="auto">
          <a:xfrm>
            <a:off x="-381000" y="214290"/>
            <a:ext cx="9525000" cy="536257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43</a:t>
            </a:fld>
            <a:endParaRPr lang="fr-FR"/>
          </a:p>
        </p:txBody>
      </p:sp>
      <p:pic>
        <p:nvPicPr>
          <p:cNvPr id="57346" name="Picture 2" descr="Résultat de recherche d'images pour &quot;REPARATION OUVRAGE COMPOSITE&quot;"/>
          <p:cNvPicPr>
            <a:picLocks noChangeAspect="1" noChangeArrowheads="1"/>
          </p:cNvPicPr>
          <p:nvPr/>
        </p:nvPicPr>
        <p:blipFill>
          <a:blip r:embed="rId2"/>
          <a:srcRect/>
          <a:stretch>
            <a:fillRect/>
          </a:stretch>
        </p:blipFill>
        <p:spPr bwMode="auto">
          <a:xfrm>
            <a:off x="785786" y="-285776"/>
            <a:ext cx="7800975" cy="584835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44</a:t>
            </a:fld>
            <a:endParaRPr lang="fr-FR"/>
          </a:p>
        </p:txBody>
      </p:sp>
      <p:pic>
        <p:nvPicPr>
          <p:cNvPr id="58370" name="Picture 2" descr="Résultat de recherche d'images pour &quot;REPARATION OUVRAGE COMPOSITE&quot;"/>
          <p:cNvPicPr>
            <a:picLocks noChangeAspect="1" noChangeArrowheads="1"/>
          </p:cNvPicPr>
          <p:nvPr/>
        </p:nvPicPr>
        <p:blipFill>
          <a:blip r:embed="rId2"/>
          <a:srcRect/>
          <a:stretch>
            <a:fillRect/>
          </a:stretch>
        </p:blipFill>
        <p:spPr bwMode="auto">
          <a:xfrm>
            <a:off x="1857356" y="571480"/>
            <a:ext cx="5286375" cy="528637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45</a:t>
            </a:fld>
            <a:endParaRPr lang="fr-FR"/>
          </a:p>
        </p:txBody>
      </p:sp>
      <p:pic>
        <p:nvPicPr>
          <p:cNvPr id="59394" name="Picture 2" descr="Image associée"/>
          <p:cNvPicPr>
            <a:picLocks noChangeAspect="1" noChangeArrowheads="1"/>
          </p:cNvPicPr>
          <p:nvPr/>
        </p:nvPicPr>
        <p:blipFill>
          <a:blip r:embed="rId2"/>
          <a:srcRect/>
          <a:stretch>
            <a:fillRect/>
          </a:stretch>
        </p:blipFill>
        <p:spPr bwMode="auto">
          <a:xfrm>
            <a:off x="642910" y="714356"/>
            <a:ext cx="7620000" cy="505777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46</a:t>
            </a:fld>
            <a:endParaRPr lang="fr-FR"/>
          </a:p>
        </p:txBody>
      </p:sp>
      <p:pic>
        <p:nvPicPr>
          <p:cNvPr id="60418" name="Picture 2" descr="Résultat de recherche d'images pour &quot;REPARATION OUVRAGE COMPOSITE&quot;"/>
          <p:cNvPicPr>
            <a:picLocks noChangeAspect="1" noChangeArrowheads="1"/>
          </p:cNvPicPr>
          <p:nvPr/>
        </p:nvPicPr>
        <p:blipFill>
          <a:blip r:embed="rId2"/>
          <a:srcRect/>
          <a:stretch>
            <a:fillRect/>
          </a:stretch>
        </p:blipFill>
        <p:spPr bwMode="auto">
          <a:xfrm>
            <a:off x="0" y="357166"/>
            <a:ext cx="8572500" cy="543877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47</a:t>
            </a:fld>
            <a:endParaRPr lang="fr-FR"/>
          </a:p>
        </p:txBody>
      </p:sp>
      <p:pic>
        <p:nvPicPr>
          <p:cNvPr id="61442" name="Picture 2" descr="Résultat de recherche d'images pour &quot;REPARATION OUVRAGE COMPOSITE&quot;"/>
          <p:cNvPicPr>
            <a:picLocks noChangeAspect="1" noChangeArrowheads="1"/>
          </p:cNvPicPr>
          <p:nvPr/>
        </p:nvPicPr>
        <p:blipFill>
          <a:blip r:embed="rId2"/>
          <a:srcRect/>
          <a:stretch>
            <a:fillRect/>
          </a:stretch>
        </p:blipFill>
        <p:spPr bwMode="auto">
          <a:xfrm>
            <a:off x="-214346" y="0"/>
            <a:ext cx="9525000" cy="536257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48</a:t>
            </a:fld>
            <a:endParaRPr lang="fr-FR"/>
          </a:p>
        </p:txBody>
      </p:sp>
      <p:pic>
        <p:nvPicPr>
          <p:cNvPr id="62466" name="Picture 2" descr="Résultat de recherche d'images pour &quot;REPARATION OUVRAGE PAR TFC&quot;"/>
          <p:cNvPicPr>
            <a:picLocks noChangeAspect="1" noChangeArrowheads="1"/>
          </p:cNvPicPr>
          <p:nvPr/>
        </p:nvPicPr>
        <p:blipFill>
          <a:blip r:embed="rId2"/>
          <a:srcRect/>
          <a:stretch>
            <a:fillRect/>
          </a:stretch>
        </p:blipFill>
        <p:spPr bwMode="auto">
          <a:xfrm>
            <a:off x="155575" y="-10287000"/>
            <a:ext cx="28575000" cy="2143125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49</a:t>
            </a:fld>
            <a:endParaRPr lang="fr-FR"/>
          </a:p>
        </p:txBody>
      </p:sp>
      <p:pic>
        <p:nvPicPr>
          <p:cNvPr id="63490" name="Picture 2" descr="Image associée"/>
          <p:cNvPicPr>
            <a:picLocks noChangeAspect="1" noChangeArrowheads="1"/>
          </p:cNvPicPr>
          <p:nvPr/>
        </p:nvPicPr>
        <p:blipFill>
          <a:blip r:embed="rId2"/>
          <a:srcRect/>
          <a:stretch>
            <a:fillRect/>
          </a:stretch>
        </p:blipFill>
        <p:spPr bwMode="auto">
          <a:xfrm>
            <a:off x="1714480" y="857232"/>
            <a:ext cx="5715000" cy="42862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dirty="0"/>
          </a:p>
        </p:txBody>
      </p:sp>
      <p:sp>
        <p:nvSpPr>
          <p:cNvPr id="4" name="Espace réservé de la date 3"/>
          <p:cNvSpPr>
            <a:spLocks noGrp="1"/>
          </p:cNvSpPr>
          <p:nvPr>
            <p:ph type="dt" sz="half" idx="10"/>
          </p:nvPr>
        </p:nvSpPr>
        <p:spPr/>
        <p:txBody>
          <a:bodyPr/>
          <a:lstStyle/>
          <a:p>
            <a:fld id="{A12ADBDD-5A3B-4A8E-ADE6-AB433DFDB8CB}" type="datetime1">
              <a:rPr lang="fr-FR" smtClean="0"/>
              <a:pPr/>
              <a:t>14/11/2025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01256-4E59-45A4-8809-805006FA2D6E}" type="slidenum">
              <a:rPr lang="fr-FR" smtClean="0"/>
              <a:pPr/>
              <a:t>5</a:t>
            </a:fld>
            <a:endParaRPr lang="fr-FR"/>
          </a:p>
        </p:txBody>
      </p:sp>
      <p:pic>
        <p:nvPicPr>
          <p:cNvPr id="108546" name="Picture 2" descr="C:\Users\Eddy\Pictures\Modes_de_rupture.jpg"/>
          <p:cNvPicPr>
            <a:picLocks noChangeAspect="1" noChangeArrowheads="1"/>
          </p:cNvPicPr>
          <p:nvPr/>
        </p:nvPicPr>
        <p:blipFill>
          <a:blip r:embed="rId2"/>
          <a:srcRect/>
          <a:stretch>
            <a:fillRect/>
          </a:stretch>
        </p:blipFill>
        <p:spPr bwMode="auto">
          <a:xfrm>
            <a:off x="695325" y="1566863"/>
            <a:ext cx="7753350" cy="372427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50</a:t>
            </a:fld>
            <a:endParaRPr lang="fr-FR"/>
          </a:p>
        </p:txBody>
      </p:sp>
      <p:pic>
        <p:nvPicPr>
          <p:cNvPr id="14338" name="Picture 2" descr="C:\Users\HIBA\Music\PATHOLOGIE\reparation-de-fissure-de-fondation-1.jpg"/>
          <p:cNvPicPr>
            <a:picLocks noChangeAspect="1" noChangeArrowheads="1"/>
          </p:cNvPicPr>
          <p:nvPr/>
        </p:nvPicPr>
        <p:blipFill>
          <a:blip r:embed="rId2"/>
          <a:srcRect/>
          <a:stretch>
            <a:fillRect/>
          </a:stretch>
        </p:blipFill>
        <p:spPr bwMode="auto">
          <a:xfrm>
            <a:off x="714348" y="1214422"/>
            <a:ext cx="7429520" cy="4429144"/>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51</a:t>
            </a:fld>
            <a:endParaRPr lang="fr-FR"/>
          </a:p>
        </p:txBody>
      </p:sp>
      <p:pic>
        <p:nvPicPr>
          <p:cNvPr id="1026" name="Picture 2" descr="C:\Users\Eddy\Pictures\thumbnail (1).jpg"/>
          <p:cNvPicPr>
            <a:picLocks noChangeAspect="1" noChangeArrowheads="1"/>
          </p:cNvPicPr>
          <p:nvPr/>
        </p:nvPicPr>
        <p:blipFill>
          <a:blip r:embed="rId2"/>
          <a:srcRect/>
          <a:stretch>
            <a:fillRect/>
          </a:stretch>
        </p:blipFill>
        <p:spPr bwMode="auto">
          <a:xfrm>
            <a:off x="714375" y="-1714500"/>
            <a:ext cx="7715250" cy="10287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52</a:t>
            </a:fld>
            <a:endParaRPr lang="fr-FR"/>
          </a:p>
        </p:txBody>
      </p:sp>
      <p:pic>
        <p:nvPicPr>
          <p:cNvPr id="2050" name="Picture 2" descr="C:\Users\Eddy\Pictures\thumbnail (2).jpg"/>
          <p:cNvPicPr>
            <a:picLocks noChangeAspect="1" noChangeArrowheads="1"/>
          </p:cNvPicPr>
          <p:nvPr/>
        </p:nvPicPr>
        <p:blipFill>
          <a:blip r:embed="rId2"/>
          <a:srcRect/>
          <a:stretch>
            <a:fillRect/>
          </a:stretch>
        </p:blipFill>
        <p:spPr bwMode="auto">
          <a:xfrm>
            <a:off x="714375" y="-1714500"/>
            <a:ext cx="7715250" cy="10287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53</a:t>
            </a:fld>
            <a:endParaRPr lang="fr-FR"/>
          </a:p>
        </p:txBody>
      </p:sp>
      <p:pic>
        <p:nvPicPr>
          <p:cNvPr id="3074" name="Picture 2" descr="C:\Users\Eddy\Pictures\thumbnail (3).jpg"/>
          <p:cNvPicPr>
            <a:picLocks noChangeAspect="1" noChangeArrowheads="1"/>
          </p:cNvPicPr>
          <p:nvPr/>
        </p:nvPicPr>
        <p:blipFill>
          <a:blip r:embed="rId2"/>
          <a:srcRect/>
          <a:stretch>
            <a:fillRect/>
          </a:stretch>
        </p:blipFill>
        <p:spPr bwMode="auto">
          <a:xfrm>
            <a:off x="714375" y="-1714500"/>
            <a:ext cx="7715250" cy="10287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54</a:t>
            </a:fld>
            <a:endParaRPr lang="fr-FR"/>
          </a:p>
        </p:txBody>
      </p:sp>
      <p:pic>
        <p:nvPicPr>
          <p:cNvPr id="4098" name="Picture 2" descr="C:\Users\Eddy\Pictures\thumbnail (4).jpg"/>
          <p:cNvPicPr>
            <a:picLocks noChangeAspect="1" noChangeArrowheads="1"/>
          </p:cNvPicPr>
          <p:nvPr/>
        </p:nvPicPr>
        <p:blipFill>
          <a:blip r:embed="rId2"/>
          <a:srcRect/>
          <a:stretch>
            <a:fillRect/>
          </a:stretch>
        </p:blipFill>
        <p:spPr bwMode="auto">
          <a:xfrm>
            <a:off x="714375" y="-1714500"/>
            <a:ext cx="7715250" cy="10287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55</a:t>
            </a:fld>
            <a:endParaRPr lang="fr-FR"/>
          </a:p>
        </p:txBody>
      </p:sp>
      <p:pic>
        <p:nvPicPr>
          <p:cNvPr id="27650" name="Picture 2" descr="E:\ \CANON 2\IMG_1670.JPG"/>
          <p:cNvPicPr>
            <a:picLocks noChangeAspect="1" noChangeArrowheads="1"/>
          </p:cNvPicPr>
          <p:nvPr/>
        </p:nvPicPr>
        <p:blipFill>
          <a:blip r:embed="rId2"/>
          <a:srcRect/>
          <a:stretch>
            <a:fillRect/>
          </a:stretch>
        </p:blipFill>
        <p:spPr bwMode="auto">
          <a:xfrm>
            <a:off x="2946400" y="1285860"/>
            <a:ext cx="4483120" cy="336234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56</a:t>
            </a:fld>
            <a:endParaRPr lang="fr-FR"/>
          </a:p>
        </p:txBody>
      </p:sp>
      <p:pic>
        <p:nvPicPr>
          <p:cNvPr id="28674" name="Picture 2" descr="E:\ \CANON 2\IMG_1669.JPG"/>
          <p:cNvPicPr>
            <a:picLocks noChangeAspect="1" noChangeArrowheads="1"/>
          </p:cNvPicPr>
          <p:nvPr/>
        </p:nvPicPr>
        <p:blipFill>
          <a:blip r:embed="rId2"/>
          <a:srcRect/>
          <a:stretch>
            <a:fillRect/>
          </a:stretch>
        </p:blipFill>
        <p:spPr bwMode="auto">
          <a:xfrm>
            <a:off x="2946400" y="2209800"/>
            <a:ext cx="3251200" cy="24384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57</a:t>
            </a:fld>
            <a:endParaRPr lang="fr-FR"/>
          </a:p>
        </p:txBody>
      </p:sp>
      <p:pic>
        <p:nvPicPr>
          <p:cNvPr id="29698" name="Picture 2" descr="E:\ \CANON 2\IMG_1667.JPG"/>
          <p:cNvPicPr>
            <a:picLocks noChangeAspect="1" noChangeArrowheads="1"/>
          </p:cNvPicPr>
          <p:nvPr/>
        </p:nvPicPr>
        <p:blipFill>
          <a:blip r:embed="rId2"/>
          <a:srcRect/>
          <a:stretch>
            <a:fillRect/>
          </a:stretch>
        </p:blipFill>
        <p:spPr bwMode="auto">
          <a:xfrm>
            <a:off x="2946400" y="2209800"/>
            <a:ext cx="3251200" cy="24384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58</a:t>
            </a:fld>
            <a:endParaRPr lang="fr-FR"/>
          </a:p>
        </p:txBody>
      </p:sp>
      <p:pic>
        <p:nvPicPr>
          <p:cNvPr id="30722" name="Picture 2" descr="E:\ \CANON 2\IMG_1666.JPG"/>
          <p:cNvPicPr>
            <a:picLocks noChangeAspect="1" noChangeArrowheads="1"/>
          </p:cNvPicPr>
          <p:nvPr/>
        </p:nvPicPr>
        <p:blipFill>
          <a:blip r:embed="rId2"/>
          <a:srcRect/>
          <a:stretch>
            <a:fillRect/>
          </a:stretch>
        </p:blipFill>
        <p:spPr bwMode="auto">
          <a:xfrm>
            <a:off x="571472" y="428604"/>
            <a:ext cx="3251200" cy="2438400"/>
          </a:xfrm>
          <a:prstGeom prst="rect">
            <a:avLst/>
          </a:prstGeom>
          <a:noFill/>
        </p:spPr>
      </p:pic>
      <p:pic>
        <p:nvPicPr>
          <p:cNvPr id="30723" name="Picture 3" descr="E:\ \CANON 2\IMG_1665.JPG"/>
          <p:cNvPicPr>
            <a:picLocks noChangeAspect="1" noChangeArrowheads="1"/>
          </p:cNvPicPr>
          <p:nvPr/>
        </p:nvPicPr>
        <p:blipFill>
          <a:blip r:embed="rId3"/>
          <a:srcRect/>
          <a:stretch>
            <a:fillRect/>
          </a:stretch>
        </p:blipFill>
        <p:spPr bwMode="auto">
          <a:xfrm>
            <a:off x="4429123" y="2714620"/>
            <a:ext cx="3917955" cy="2938466"/>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59</a:t>
            </a:fld>
            <a:endParaRPr lang="fr-FR"/>
          </a:p>
        </p:txBody>
      </p:sp>
      <p:pic>
        <p:nvPicPr>
          <p:cNvPr id="31746" name="Picture 2" descr="E:\ \CANON 2\IMG_1664.JPG"/>
          <p:cNvPicPr>
            <a:picLocks noChangeAspect="1" noChangeArrowheads="1"/>
          </p:cNvPicPr>
          <p:nvPr/>
        </p:nvPicPr>
        <p:blipFill>
          <a:blip r:embed="rId2"/>
          <a:srcRect/>
          <a:stretch>
            <a:fillRect/>
          </a:stretch>
        </p:blipFill>
        <p:spPr bwMode="auto">
          <a:xfrm>
            <a:off x="2190733" y="1643050"/>
            <a:ext cx="4006867" cy="30051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6</a:t>
            </a:fld>
            <a:endParaRPr lang="fr-FR"/>
          </a:p>
        </p:txBody>
      </p:sp>
      <p:sp>
        <p:nvSpPr>
          <p:cNvPr id="62465" name="Rectangle 1"/>
          <p:cNvSpPr>
            <a:spLocks noChangeArrowheads="1"/>
          </p:cNvSpPr>
          <p:nvPr/>
        </p:nvSpPr>
        <p:spPr bwMode="auto">
          <a:xfrm>
            <a:off x="500034" y="785794"/>
            <a:ext cx="807249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sng" strike="noStrike" cap="none" normalizeH="0" baseline="0" dirty="0" smtClean="0">
                <a:ln>
                  <a:noFill/>
                </a:ln>
                <a:solidFill>
                  <a:srgbClr val="FF0000"/>
                </a:solidFill>
                <a:effectLst/>
                <a:latin typeface="Bookman Old Style" pitchFamily="18" charset="0"/>
                <a:ea typeface="Times New Roman" pitchFamily="18" charset="0"/>
                <a:cs typeface="Arial" pitchFamily="34" charset="0"/>
              </a:rPr>
              <a:t>Description du phénomène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231F20"/>
                </a:solidFill>
                <a:effectLst/>
                <a:latin typeface="Bookman Old Style" pitchFamily="18" charset="0"/>
                <a:ea typeface="Times New Roman" pitchFamily="18" charset="0"/>
                <a:cs typeface="Arial" pitchFamily="34" charset="0"/>
              </a:rPr>
              <a:t> -</a:t>
            </a:r>
            <a:r>
              <a:rPr kumimoji="0" lang="fr-FR" sz="2400" b="0" i="0" u="none" strike="noStrike" cap="none" normalizeH="0" baseline="0" dirty="0" smtClean="0">
                <a:ln>
                  <a:noFill/>
                </a:ln>
                <a:solidFill>
                  <a:srgbClr val="231F20"/>
                </a:solidFill>
                <a:effectLst/>
                <a:latin typeface="Bookman Old Style" pitchFamily="18" charset="0"/>
                <a:ea typeface="Times New Roman" pitchFamily="18" charset="0"/>
                <a:cs typeface="Arial" pitchFamily="34" charset="0"/>
              </a:rPr>
              <a:t>Une fissure est une rupture du matériau en deux parties, qui peuvent devenir mécaniquement indépendantes.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2">
                    <a:lumMod val="60000"/>
                    <a:lumOff val="40000"/>
                  </a:schemeClr>
                </a:solidFill>
                <a:effectLst/>
                <a:latin typeface="Bookman Old Style" pitchFamily="18" charset="0"/>
                <a:ea typeface="Times New Roman" pitchFamily="18" charset="0"/>
                <a:cs typeface="Arial" pitchFamily="34" charset="0"/>
              </a:rPr>
              <a:t>Il existe deux grandes familles de fissures </a:t>
            </a:r>
            <a:r>
              <a:rPr kumimoji="0" lang="fr-FR" sz="2400" b="1" i="0" u="none" strike="noStrike" cap="none" normalizeH="0" baseline="0" dirty="0" smtClean="0">
                <a:ln>
                  <a:noFill/>
                </a:ln>
                <a:solidFill>
                  <a:srgbClr val="231F20"/>
                </a:solidFill>
                <a:effectLst/>
                <a:latin typeface="Bookman Old Style" pitchFamily="18" charset="0"/>
                <a:ea typeface="Times New Roman" pitchFamily="18" charset="0"/>
                <a:cs typeface="Arial" pitchFamily="34" charset="0"/>
              </a:rPr>
              <a:t>: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Bookman Old Style" pitchFamily="18" charset="0"/>
                <a:ea typeface="Times New Roman" pitchFamily="18" charset="0"/>
                <a:cs typeface="Arial" pitchFamily="34" charset="0"/>
              </a:rPr>
              <a:t>-</a:t>
            </a:r>
            <a:r>
              <a:rPr kumimoji="0" lang="fr-FR" sz="2400" b="0" i="0" u="none" strike="noStrike" cap="none" normalizeH="0" baseline="0" dirty="0" smtClean="0">
                <a:ln>
                  <a:noFill/>
                </a:ln>
                <a:solidFill>
                  <a:srgbClr val="231F20"/>
                </a:solidFill>
                <a:effectLst/>
                <a:latin typeface="Bookman Old Style" pitchFamily="18" charset="0"/>
                <a:ea typeface="Times New Roman" pitchFamily="18" charset="0"/>
                <a:cs typeface="Arial" pitchFamily="34" charset="0"/>
              </a:rPr>
              <a:t>celles qui ne compromettent pas la stabilité de l’ouvrage, ce sont les moins dangereuses à court terme ; elles sont surtout inesthétiques,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Bookman Old Style" pitchFamily="18" charset="0"/>
                <a:ea typeface="Times New Roman" pitchFamily="18" charset="0"/>
                <a:cs typeface="Arial" pitchFamily="34" charset="0"/>
              </a:rPr>
              <a:t>-</a:t>
            </a:r>
            <a:r>
              <a:rPr kumimoji="0" lang="fr-FR" sz="2400" b="0" i="0" u="none" strike="noStrike" cap="none" normalizeH="0" baseline="0" dirty="0" smtClean="0">
                <a:ln>
                  <a:noFill/>
                </a:ln>
                <a:solidFill>
                  <a:srgbClr val="231F20"/>
                </a:solidFill>
                <a:effectLst/>
                <a:latin typeface="Bookman Old Style" pitchFamily="18" charset="0"/>
                <a:ea typeface="Times New Roman" pitchFamily="18" charset="0"/>
                <a:cs typeface="Arial" pitchFamily="34" charset="0"/>
              </a:rPr>
              <a:t>celles qui compromettent la durée de vie de l’ouvrage, ce sont des fissures parallèles aux aciers, ou à 45° près des appuis, ou celles provoquées par des réactions chimiques de type alcali-granulats ou </a:t>
            </a:r>
            <a:r>
              <a:rPr kumimoji="0" lang="fr-FR" sz="2400" b="0" i="0" u="none" strike="noStrike" cap="none" normalizeH="0" baseline="0" dirty="0" err="1" smtClean="0">
                <a:ln>
                  <a:noFill/>
                </a:ln>
                <a:solidFill>
                  <a:srgbClr val="231F20"/>
                </a:solidFill>
                <a:effectLst/>
                <a:latin typeface="Bookman Old Style" pitchFamily="18" charset="0"/>
                <a:ea typeface="Times New Roman" pitchFamily="18" charset="0"/>
                <a:cs typeface="Arial" pitchFamily="34" charset="0"/>
              </a:rPr>
              <a:t>sulfatiques</a:t>
            </a:r>
            <a:r>
              <a:rPr kumimoji="0" lang="fr-FR" sz="2400" b="0" i="0" u="none" strike="noStrike" cap="none" normalizeH="0" baseline="0" dirty="0" smtClean="0">
                <a:ln>
                  <a:noFill/>
                </a:ln>
                <a:solidFill>
                  <a:srgbClr val="231F20"/>
                </a:solidFill>
                <a:effectLst/>
                <a:latin typeface="Bookman Old Style" pitchFamily="18" charset="0"/>
                <a:ea typeface="Times New Roman" pitchFamily="18" charset="0"/>
                <a:cs typeface="Arial" pitchFamily="34" charset="0"/>
              </a:rPr>
              <a:t>.</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60</a:t>
            </a:fld>
            <a:endParaRPr lang="fr-FR"/>
          </a:p>
        </p:txBody>
      </p:sp>
      <p:pic>
        <p:nvPicPr>
          <p:cNvPr id="32770" name="Picture 2" descr="E:\ \CANON 2\IMG_1663.JPG"/>
          <p:cNvPicPr>
            <a:picLocks noChangeAspect="1" noChangeArrowheads="1"/>
          </p:cNvPicPr>
          <p:nvPr/>
        </p:nvPicPr>
        <p:blipFill>
          <a:blip r:embed="rId2"/>
          <a:srcRect/>
          <a:stretch>
            <a:fillRect/>
          </a:stretch>
        </p:blipFill>
        <p:spPr bwMode="auto">
          <a:xfrm>
            <a:off x="2946400" y="2209800"/>
            <a:ext cx="3251200" cy="24384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61</a:t>
            </a:fld>
            <a:endParaRPr lang="fr-FR"/>
          </a:p>
        </p:txBody>
      </p:sp>
      <p:pic>
        <p:nvPicPr>
          <p:cNvPr id="33794" name="Picture 2" descr="E:\ \CANON 2\IMG_1662.JPG"/>
          <p:cNvPicPr>
            <a:picLocks noChangeAspect="1" noChangeArrowheads="1"/>
          </p:cNvPicPr>
          <p:nvPr/>
        </p:nvPicPr>
        <p:blipFill>
          <a:blip r:embed="rId2"/>
          <a:srcRect/>
          <a:stretch>
            <a:fillRect/>
          </a:stretch>
        </p:blipFill>
        <p:spPr bwMode="auto">
          <a:xfrm>
            <a:off x="2946400" y="2209800"/>
            <a:ext cx="3251200" cy="2438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7</a:t>
            </a:fld>
            <a:endParaRPr lang="fr-FR"/>
          </a:p>
        </p:txBody>
      </p:sp>
      <p:sp>
        <p:nvSpPr>
          <p:cNvPr id="63489" name="Rectangle 1"/>
          <p:cNvSpPr>
            <a:spLocks noChangeArrowheads="1"/>
          </p:cNvSpPr>
          <p:nvPr/>
        </p:nvSpPr>
        <p:spPr bwMode="auto">
          <a:xfrm>
            <a:off x="214282" y="714356"/>
            <a:ext cx="857249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231F20"/>
                </a:solidFill>
                <a:effectLst/>
                <a:latin typeface="Bookman Old Style" pitchFamily="18" charset="0"/>
                <a:ea typeface="Times New Roman" pitchFamily="18" charset="0"/>
                <a:cs typeface="Arial" pitchFamily="34" charset="0"/>
              </a:rPr>
              <a:t>Trois types de causes sont à l’origine des fissurations des bétons courants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Bookman Old Style" pitchFamily="18" charset="0"/>
                <a:ea typeface="Times New Roman" pitchFamily="18" charset="0"/>
                <a:cs typeface="Arial" pitchFamily="34" charset="0"/>
              </a:rPr>
              <a:t>-</a:t>
            </a:r>
            <a:r>
              <a:rPr kumimoji="0" lang="fr-FR" sz="2400" b="1" i="0" u="sng" strike="noStrike" cap="none" normalizeH="0" baseline="0" dirty="0" smtClean="0">
                <a:ln>
                  <a:noFill/>
                </a:ln>
                <a:solidFill>
                  <a:srgbClr val="008000"/>
                </a:solidFill>
                <a:effectLst/>
                <a:latin typeface="Bookman Old Style" pitchFamily="18" charset="0"/>
                <a:ea typeface="Times New Roman" pitchFamily="18" charset="0"/>
                <a:cs typeface="Arial" pitchFamily="34" charset="0"/>
              </a:rPr>
              <a:t>Causes mécaniques :</a:t>
            </a:r>
            <a:r>
              <a:rPr kumimoji="0" lang="fr-FR" sz="2400" b="1" i="0" u="none" strike="noStrike" cap="none" normalizeH="0" baseline="0" dirty="0" smtClean="0">
                <a:ln>
                  <a:noFill/>
                </a:ln>
                <a:solidFill>
                  <a:srgbClr val="231F20"/>
                </a:solidFill>
                <a:effectLst/>
                <a:latin typeface="Bookman Old Style" pitchFamily="18" charset="0"/>
                <a:ea typeface="Times New Roman" pitchFamily="18" charset="0"/>
                <a:cs typeface="Arial" pitchFamily="34" charset="0"/>
              </a:rPr>
              <a:t> </a:t>
            </a:r>
            <a:r>
              <a:rPr kumimoji="0" lang="fr-FR" sz="2400" b="0" i="0" u="none" strike="noStrike" cap="none" normalizeH="0" baseline="0" dirty="0" smtClean="0">
                <a:ln>
                  <a:noFill/>
                </a:ln>
                <a:solidFill>
                  <a:srgbClr val="231F20"/>
                </a:solidFill>
                <a:effectLst/>
                <a:latin typeface="Bookman Old Style" pitchFamily="18" charset="0"/>
                <a:ea typeface="Times New Roman" pitchFamily="18" charset="0"/>
                <a:cs typeface="Arial" pitchFamily="34" charset="0"/>
              </a:rPr>
              <a:t>Tassements différentiels et charges supérieures à la charge limite conduisent à des fissures larges qui mettent en péril la structure.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Bookman Old Style" pitchFamily="18" charset="0"/>
                <a:ea typeface="Times New Roman" pitchFamily="18" charset="0"/>
                <a:cs typeface="Arial" pitchFamily="34" charset="0"/>
              </a:rPr>
              <a:t>-</a:t>
            </a:r>
            <a:r>
              <a:rPr kumimoji="0" lang="fr-FR" sz="2400" b="1" i="0" u="sng" strike="noStrike" cap="none" normalizeH="0" baseline="0" dirty="0" smtClean="0">
                <a:ln>
                  <a:noFill/>
                </a:ln>
                <a:solidFill>
                  <a:srgbClr val="008000"/>
                </a:solidFill>
                <a:effectLst/>
                <a:latin typeface="Bookman Old Style" pitchFamily="18" charset="0"/>
                <a:ea typeface="Times New Roman" pitchFamily="18" charset="0"/>
                <a:cs typeface="Arial" pitchFamily="34" charset="0"/>
              </a:rPr>
              <a:t>Causes chimiques :</a:t>
            </a:r>
            <a:r>
              <a:rPr kumimoji="0" lang="fr-FR" sz="2400" b="1" i="0" u="none" strike="noStrike" cap="none" normalizeH="0" baseline="0" dirty="0" smtClean="0">
                <a:ln>
                  <a:noFill/>
                </a:ln>
                <a:solidFill>
                  <a:srgbClr val="231F20"/>
                </a:solidFill>
                <a:effectLst/>
                <a:latin typeface="Bookman Old Style" pitchFamily="18" charset="0"/>
                <a:ea typeface="Times New Roman" pitchFamily="18" charset="0"/>
                <a:cs typeface="Arial" pitchFamily="34" charset="0"/>
              </a:rPr>
              <a:t> </a:t>
            </a:r>
            <a:r>
              <a:rPr kumimoji="0" lang="fr-FR" sz="2400" b="0" i="0" u="none" strike="noStrike" cap="none" normalizeH="0" baseline="0" dirty="0" smtClean="0">
                <a:ln>
                  <a:noFill/>
                </a:ln>
                <a:solidFill>
                  <a:srgbClr val="231F20"/>
                </a:solidFill>
                <a:effectLst/>
                <a:latin typeface="Bookman Old Style" pitchFamily="18" charset="0"/>
                <a:ea typeface="Times New Roman" pitchFamily="18" charset="0"/>
                <a:cs typeface="Arial" pitchFamily="34" charset="0"/>
              </a:rPr>
              <a:t>Réaction alcali-granulats et gonflement </a:t>
            </a:r>
            <a:r>
              <a:rPr kumimoji="0" lang="fr-FR" sz="2400" b="0" i="0" u="none" strike="noStrike" cap="none" normalizeH="0" baseline="0" dirty="0" err="1" smtClean="0">
                <a:ln>
                  <a:noFill/>
                </a:ln>
                <a:solidFill>
                  <a:srgbClr val="231F20"/>
                </a:solidFill>
                <a:effectLst/>
                <a:latin typeface="Bookman Old Style" pitchFamily="18" charset="0"/>
                <a:ea typeface="Times New Roman" pitchFamily="18" charset="0"/>
                <a:cs typeface="Arial" pitchFamily="34" charset="0"/>
              </a:rPr>
              <a:t>sulfatique</a:t>
            </a:r>
            <a:r>
              <a:rPr kumimoji="0" lang="fr-FR" sz="2400" b="0" i="0" u="none" strike="noStrike" cap="none" normalizeH="0" baseline="0" dirty="0" smtClean="0">
                <a:ln>
                  <a:noFill/>
                </a:ln>
                <a:solidFill>
                  <a:srgbClr val="231F20"/>
                </a:solidFill>
                <a:effectLst/>
                <a:latin typeface="Bookman Old Style" pitchFamily="18" charset="0"/>
                <a:ea typeface="Times New Roman" pitchFamily="18" charset="0"/>
                <a:cs typeface="Arial" pitchFamily="34" charset="0"/>
              </a:rPr>
              <a:t> entraînent l’apparition de fissures multidirectionnelles de faible largeur.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Bookman Old Style" pitchFamily="18" charset="0"/>
                <a:ea typeface="Times New Roman" pitchFamily="18" charset="0"/>
                <a:cs typeface="Arial" pitchFamily="34" charset="0"/>
              </a:rPr>
              <a:t>-</a:t>
            </a:r>
            <a:r>
              <a:rPr kumimoji="0" lang="fr-FR" sz="2400" b="1" i="0" u="sng" strike="noStrike" cap="none" normalizeH="0" baseline="0" dirty="0" smtClean="0">
                <a:ln>
                  <a:noFill/>
                </a:ln>
                <a:solidFill>
                  <a:srgbClr val="008000"/>
                </a:solidFill>
                <a:effectLst/>
                <a:latin typeface="Bookman Old Style" pitchFamily="18" charset="0"/>
                <a:ea typeface="Times New Roman" pitchFamily="18" charset="0"/>
                <a:cs typeface="Arial" pitchFamily="34" charset="0"/>
              </a:rPr>
              <a:t>Causes thermiques :</a:t>
            </a:r>
            <a:r>
              <a:rPr kumimoji="0" lang="fr-FR" sz="2400" b="1" i="0" u="none" strike="noStrike" cap="none" normalizeH="0" baseline="0" dirty="0" smtClean="0">
                <a:ln>
                  <a:noFill/>
                </a:ln>
                <a:solidFill>
                  <a:srgbClr val="231F20"/>
                </a:solidFill>
                <a:effectLst/>
                <a:latin typeface="Bookman Old Style" pitchFamily="18" charset="0"/>
                <a:ea typeface="Times New Roman" pitchFamily="18" charset="0"/>
                <a:cs typeface="Arial" pitchFamily="34" charset="0"/>
              </a:rPr>
              <a:t> </a:t>
            </a:r>
            <a:r>
              <a:rPr kumimoji="0" lang="fr-FR" sz="2400" b="0" i="0" u="none" strike="noStrike" cap="none" normalizeH="0" baseline="0" dirty="0" smtClean="0">
                <a:ln>
                  <a:noFill/>
                </a:ln>
                <a:solidFill>
                  <a:srgbClr val="231F20"/>
                </a:solidFill>
                <a:effectLst/>
                <a:latin typeface="Bookman Old Style" pitchFamily="18" charset="0"/>
                <a:ea typeface="Times New Roman" pitchFamily="18" charset="0"/>
                <a:cs typeface="Arial" pitchFamily="34" charset="0"/>
              </a:rPr>
              <a:t>Les gradients thermiques trop importants entre la peau et le </a:t>
            </a:r>
            <a:r>
              <a:rPr kumimoji="0" lang="fr-FR" sz="2400" b="0" i="0" u="none" strike="noStrike" cap="none" normalizeH="0" baseline="0" dirty="0" err="1" smtClean="0">
                <a:ln>
                  <a:noFill/>
                </a:ln>
                <a:solidFill>
                  <a:srgbClr val="231F20"/>
                </a:solidFill>
                <a:effectLst/>
                <a:latin typeface="Bookman Old Style" pitchFamily="18" charset="0"/>
                <a:ea typeface="Times New Roman" pitchFamily="18" charset="0"/>
                <a:cs typeface="Arial" pitchFamily="34" charset="0"/>
              </a:rPr>
              <a:t>coeur</a:t>
            </a:r>
            <a:r>
              <a:rPr kumimoji="0" lang="fr-FR" sz="2400" b="0" i="0" u="none" strike="noStrike" cap="none" normalizeH="0" baseline="0" dirty="0" smtClean="0">
                <a:ln>
                  <a:noFill/>
                </a:ln>
                <a:solidFill>
                  <a:srgbClr val="231F20"/>
                </a:solidFill>
                <a:effectLst/>
                <a:latin typeface="Bookman Old Style" pitchFamily="18" charset="0"/>
                <a:ea typeface="Times New Roman" pitchFamily="18" charset="0"/>
                <a:cs typeface="Arial" pitchFamily="34" charset="0"/>
              </a:rPr>
              <a:t> du béton génèrent des contraintes de traction qui provoquent des fissures.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8</a:t>
            </a:fld>
            <a:endParaRPr lang="fr-FR"/>
          </a:p>
        </p:txBody>
      </p:sp>
      <p:sp>
        <p:nvSpPr>
          <p:cNvPr id="5" name="Rectangle 4"/>
          <p:cNvSpPr/>
          <p:nvPr/>
        </p:nvSpPr>
        <p:spPr>
          <a:xfrm>
            <a:off x="642910" y="1643050"/>
            <a:ext cx="7643866" cy="4031873"/>
          </a:xfrm>
          <a:prstGeom prst="rect">
            <a:avLst/>
          </a:prstGeom>
        </p:spPr>
        <p:txBody>
          <a:bodyPr wrap="square">
            <a:spAutoFit/>
          </a:bodyPr>
          <a:lstStyle/>
          <a:p>
            <a:r>
              <a:rPr lang="fr-FR" sz="3200" b="1" dirty="0" smtClean="0">
                <a:solidFill>
                  <a:schemeClr val="tx2">
                    <a:lumMod val="60000"/>
                    <a:lumOff val="40000"/>
                  </a:schemeClr>
                </a:solidFill>
              </a:rPr>
              <a:t>Le tassement différentiel est par définition un mouvement d'enfoncement du sol non uniforme sous l'action d'une charge. Ce phénomène peut provoquer de graves désordres dans la structure des constructions se traduisant par l'apparition de fissures pouvant atteindre plusieurs mètres.</a:t>
            </a:r>
            <a:endParaRPr lang="fr-FR" sz="3200" b="1" dirty="0">
              <a:solidFill>
                <a:schemeClr val="tx2">
                  <a:lumMod val="60000"/>
                  <a:lumOff val="4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384F35-A241-4CBB-97CA-456F9E277E14}" type="datetime1">
              <a:rPr lang="fr-FR" smtClean="0"/>
              <a:pPr/>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01256-4E59-45A4-8809-805006FA2D6E}" type="slidenum">
              <a:rPr lang="fr-FR" smtClean="0"/>
              <a:pPr/>
              <a:t>9</a:t>
            </a:fld>
            <a:endParaRPr lang="fr-FR"/>
          </a:p>
        </p:txBody>
      </p:sp>
      <p:sp>
        <p:nvSpPr>
          <p:cNvPr id="5" name="Rectangle 4"/>
          <p:cNvSpPr/>
          <p:nvPr/>
        </p:nvSpPr>
        <p:spPr>
          <a:xfrm>
            <a:off x="2071670" y="1714488"/>
            <a:ext cx="4059253" cy="369332"/>
          </a:xfrm>
          <a:prstGeom prst="rect">
            <a:avLst/>
          </a:prstGeom>
        </p:spPr>
        <p:txBody>
          <a:bodyPr wrap="none">
            <a:spAutoFit/>
          </a:bodyPr>
          <a:lstStyle/>
          <a:p>
            <a:pPr fontAlgn="base"/>
            <a:r>
              <a:rPr lang="fr-FR" b="1" u="sng" cap="all" dirty="0" smtClean="0">
                <a:solidFill>
                  <a:srgbClr val="0070C0"/>
                </a:solidFill>
              </a:rPr>
              <a:t>LE RETRAIT-GONFLEMENT DES ARGILES</a:t>
            </a:r>
            <a:endParaRPr lang="fr-FR" b="1" cap="all" dirty="0">
              <a:solidFill>
                <a:srgbClr val="0070C0"/>
              </a:solidFill>
            </a:endParaRPr>
          </a:p>
        </p:txBody>
      </p:sp>
      <p:sp>
        <p:nvSpPr>
          <p:cNvPr id="6" name="Rectangle 5"/>
          <p:cNvSpPr/>
          <p:nvPr/>
        </p:nvSpPr>
        <p:spPr>
          <a:xfrm>
            <a:off x="2143108" y="2500306"/>
            <a:ext cx="4572000" cy="646331"/>
          </a:xfrm>
          <a:prstGeom prst="rect">
            <a:avLst/>
          </a:prstGeom>
        </p:spPr>
        <p:txBody>
          <a:bodyPr>
            <a:spAutoFit/>
          </a:bodyPr>
          <a:lstStyle/>
          <a:p>
            <a:pPr fontAlgn="base"/>
            <a:r>
              <a:rPr lang="fr-FR" b="1" u="sng" cap="all" dirty="0" smtClean="0">
                <a:solidFill>
                  <a:srgbClr val="00B050"/>
                </a:solidFill>
              </a:rPr>
              <a:t>LA PRÉSENCE DU ROCHER À DIFFÉRENTES PROFONDEURS SOUS LE PROJET</a:t>
            </a:r>
            <a:endParaRPr lang="fr-FR" b="1" cap="all" dirty="0">
              <a:solidFill>
                <a:srgbClr val="00B050"/>
              </a:solidFill>
            </a:endParaRPr>
          </a:p>
        </p:txBody>
      </p:sp>
      <p:sp>
        <p:nvSpPr>
          <p:cNvPr id="7" name="Rectangle 6"/>
          <p:cNvSpPr/>
          <p:nvPr/>
        </p:nvSpPr>
        <p:spPr>
          <a:xfrm>
            <a:off x="2000232" y="3500438"/>
            <a:ext cx="4572000" cy="646331"/>
          </a:xfrm>
          <a:prstGeom prst="rect">
            <a:avLst/>
          </a:prstGeom>
        </p:spPr>
        <p:txBody>
          <a:bodyPr>
            <a:spAutoFit/>
          </a:bodyPr>
          <a:lstStyle/>
          <a:p>
            <a:pPr fontAlgn="base"/>
            <a:r>
              <a:rPr lang="fr-FR" b="1" u="sng" cap="all" dirty="0" smtClean="0">
                <a:solidFill>
                  <a:srgbClr val="0070C0"/>
                </a:solidFill>
              </a:rPr>
              <a:t>LA PRÉSENCE D'ARBRE À PROXIMITÉ DU PROJET</a:t>
            </a:r>
            <a:endParaRPr lang="fr-FR" b="1" cap="all" dirty="0">
              <a:solidFill>
                <a:srgbClr val="0070C0"/>
              </a:solidFill>
            </a:endParaRPr>
          </a:p>
        </p:txBody>
      </p:sp>
      <p:sp>
        <p:nvSpPr>
          <p:cNvPr id="8" name="Rectangle 7"/>
          <p:cNvSpPr/>
          <p:nvPr/>
        </p:nvSpPr>
        <p:spPr>
          <a:xfrm>
            <a:off x="1142976" y="642918"/>
            <a:ext cx="4572000" cy="646331"/>
          </a:xfrm>
          <a:prstGeom prst="rect">
            <a:avLst/>
          </a:prstGeom>
        </p:spPr>
        <p:txBody>
          <a:bodyPr>
            <a:spAutoFit/>
          </a:bodyPr>
          <a:lstStyle/>
          <a:p>
            <a:pPr fontAlgn="base"/>
            <a:r>
              <a:rPr lang="fr-FR" b="1" cap="all" dirty="0" smtClean="0">
                <a:solidFill>
                  <a:srgbClr val="FF0000"/>
                </a:solidFill>
              </a:rPr>
              <a:t>LES PRINCIPALES CAUSES DE TASSEMENTS DIFFÉRENTIELS</a:t>
            </a:r>
            <a:endParaRPr lang="fr-FR" b="1" cap="all" dirty="0">
              <a:solidFill>
                <a:srgbClr val="FF0000"/>
              </a:solidFill>
            </a:endParaRPr>
          </a:p>
        </p:txBody>
      </p:sp>
      <p:sp>
        <p:nvSpPr>
          <p:cNvPr id="9" name="Rectangle 8"/>
          <p:cNvSpPr/>
          <p:nvPr/>
        </p:nvSpPr>
        <p:spPr>
          <a:xfrm>
            <a:off x="2214546" y="4643446"/>
            <a:ext cx="4464043" cy="369332"/>
          </a:xfrm>
          <a:prstGeom prst="rect">
            <a:avLst/>
          </a:prstGeom>
        </p:spPr>
        <p:txBody>
          <a:bodyPr wrap="none">
            <a:spAutoFit/>
          </a:bodyPr>
          <a:lstStyle/>
          <a:p>
            <a:pPr fontAlgn="base"/>
            <a:r>
              <a:rPr lang="fr-FR" b="1" u="sng" cap="all" dirty="0" smtClean="0">
                <a:solidFill>
                  <a:srgbClr val="00B0F0"/>
                </a:solidFill>
              </a:rPr>
              <a:t>LES REMBLAIS OU LE REMANIEMENT DU SOL</a:t>
            </a:r>
            <a:endParaRPr lang="fr-FR" b="1" cap="all" dirty="0">
              <a:solidFill>
                <a:srgbClr val="00B0F0"/>
              </a:solidFill>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5395</TotalTime>
  <Words>1108</Words>
  <Application>Microsoft Office PowerPoint</Application>
  <PresentationFormat>Affichage à l'écran (4:3)</PresentationFormat>
  <Paragraphs>186</Paragraphs>
  <Slides>61</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61</vt:i4>
      </vt:variant>
    </vt:vector>
  </HeadingPairs>
  <TitlesOfParts>
    <vt:vector size="63" baseType="lpstr">
      <vt:lpstr>Thème Office</vt:lpstr>
      <vt:lpstr>Objet d’environnement du Gestionnaire de liaisons</vt:lpstr>
      <vt:lpstr>FISSURATION DU BETON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HIBA</dc:creator>
  <cp:lastModifiedBy>BELOUETTAR</cp:lastModifiedBy>
  <cp:revision>112</cp:revision>
  <dcterms:created xsi:type="dcterms:W3CDTF">2018-10-09T20:49:00Z</dcterms:created>
  <dcterms:modified xsi:type="dcterms:W3CDTF">2025-11-14T17:40:24Z</dcterms:modified>
</cp:coreProperties>
</file>