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8"/>
  </p:notesMasterIdLst>
  <p:sldIdLst>
    <p:sldId id="513" r:id="rId2"/>
    <p:sldId id="536" r:id="rId3"/>
    <p:sldId id="430" r:id="rId4"/>
    <p:sldId id="431" r:id="rId5"/>
    <p:sldId id="432" r:id="rId6"/>
    <p:sldId id="539" r:id="rId7"/>
    <p:sldId id="537" r:id="rId8"/>
    <p:sldId id="538" r:id="rId9"/>
    <p:sldId id="433" r:id="rId10"/>
    <p:sldId id="434" r:id="rId11"/>
    <p:sldId id="438" r:id="rId12"/>
    <p:sldId id="437" r:id="rId13"/>
    <p:sldId id="436" r:id="rId14"/>
    <p:sldId id="461" r:id="rId15"/>
    <p:sldId id="450" r:id="rId16"/>
    <p:sldId id="439" r:id="rId17"/>
    <p:sldId id="459" r:id="rId18"/>
    <p:sldId id="460" r:id="rId19"/>
    <p:sldId id="440" r:id="rId20"/>
    <p:sldId id="441" r:id="rId21"/>
    <p:sldId id="442" r:id="rId22"/>
    <p:sldId id="443" r:id="rId23"/>
    <p:sldId id="444" r:id="rId24"/>
    <p:sldId id="445" r:id="rId25"/>
    <p:sldId id="446" r:id="rId26"/>
    <p:sldId id="447" r:id="rId27"/>
    <p:sldId id="448" r:id="rId28"/>
    <p:sldId id="449" r:id="rId29"/>
    <p:sldId id="526" r:id="rId30"/>
    <p:sldId id="527" r:id="rId31"/>
    <p:sldId id="529" r:id="rId32"/>
    <p:sldId id="528" r:id="rId33"/>
    <p:sldId id="530" r:id="rId34"/>
    <p:sldId id="531" r:id="rId35"/>
    <p:sldId id="532" r:id="rId36"/>
    <p:sldId id="533" r:id="rId37"/>
    <p:sldId id="535" r:id="rId38"/>
    <p:sldId id="534" r:id="rId39"/>
    <p:sldId id="464" r:id="rId40"/>
    <p:sldId id="465" r:id="rId41"/>
    <p:sldId id="504" r:id="rId42"/>
    <p:sldId id="466" r:id="rId43"/>
    <p:sldId id="467" r:id="rId44"/>
    <p:sldId id="468" r:id="rId45"/>
    <p:sldId id="470" r:id="rId46"/>
    <p:sldId id="505" r:id="rId47"/>
    <p:sldId id="451" r:id="rId48"/>
    <p:sldId id="520" r:id="rId49"/>
    <p:sldId id="521" r:id="rId50"/>
    <p:sldId id="522" r:id="rId51"/>
    <p:sldId id="523" r:id="rId52"/>
    <p:sldId id="524" r:id="rId53"/>
    <p:sldId id="525" r:id="rId54"/>
    <p:sldId id="455" r:id="rId55"/>
    <p:sldId id="453" r:id="rId56"/>
    <p:sldId id="454" r:id="rId5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834D80"/>
    <a:srgbClr val="666633"/>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57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50.wmf"/><Relationship Id="rId2" Type="http://schemas.openxmlformats.org/officeDocument/2006/relationships/image" Target="../media/image49.wmf"/><Relationship Id="rId1" Type="http://schemas.openxmlformats.org/officeDocument/2006/relationships/image" Target="../media/image48.wmf"/><Relationship Id="rId4" Type="http://schemas.openxmlformats.org/officeDocument/2006/relationships/image" Target="../media/image51.w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53.wmf"/><Relationship Id="rId1" Type="http://schemas.openxmlformats.org/officeDocument/2006/relationships/image" Target="../media/image52.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56.wmf"/><Relationship Id="rId2" Type="http://schemas.openxmlformats.org/officeDocument/2006/relationships/image" Target="../media/image55.wmf"/><Relationship Id="rId1" Type="http://schemas.openxmlformats.org/officeDocument/2006/relationships/image" Target="../media/image54.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58.wmf"/><Relationship Id="rId2" Type="http://schemas.openxmlformats.org/officeDocument/2006/relationships/image" Target="../media/image57.wmf"/><Relationship Id="rId1" Type="http://schemas.openxmlformats.org/officeDocument/2006/relationships/image" Target="../media/image54.wmf"/><Relationship Id="rId4" Type="http://schemas.openxmlformats.org/officeDocument/2006/relationships/image" Target="../media/image59.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8.wmf"/><Relationship Id="rId1" Type="http://schemas.openxmlformats.org/officeDocument/2006/relationships/image" Target="../media/image10.wmf"/><Relationship Id="rId4" Type="http://schemas.openxmlformats.org/officeDocument/2006/relationships/image" Target="../media/image12.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image" Target="../media/image13.wmf"/><Relationship Id="rId4" Type="http://schemas.openxmlformats.org/officeDocument/2006/relationships/image" Target="../media/image16.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38.wmf"/><Relationship Id="rId1" Type="http://schemas.openxmlformats.org/officeDocument/2006/relationships/image" Target="../media/image16.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42.wmf"/><Relationship Id="rId2" Type="http://schemas.openxmlformats.org/officeDocument/2006/relationships/image" Target="../media/image41.wmf"/><Relationship Id="rId1" Type="http://schemas.openxmlformats.org/officeDocument/2006/relationships/image" Target="../media/image40.wmf"/><Relationship Id="rId5" Type="http://schemas.openxmlformats.org/officeDocument/2006/relationships/image" Target="../media/image44.wmf"/><Relationship Id="rId4" Type="http://schemas.openxmlformats.org/officeDocument/2006/relationships/image" Target="../media/image43.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45.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47.wmf"/><Relationship Id="rId1" Type="http://schemas.openxmlformats.org/officeDocument/2006/relationships/image" Target="../media/image4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3B6CB3-3831-4A54-B295-24F7CC8368CD}" type="datetimeFigureOut">
              <a:rPr lang="fr-FR" smtClean="0"/>
              <a:pPr/>
              <a:t>25/04/2021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BBCFCF1-0A87-4F84-984C-D03405FA1289}"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189FBF4B-8180-4D0A-B08E-2CE42C4C7064}" type="datetime1">
              <a:rPr lang="fr-FR" smtClean="0"/>
              <a:pPr/>
              <a:t>25/04/2021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39E19B8-B707-45A9-818F-56E77DE860CA}" type="slidenum">
              <a:rPr lang="fr-FR" smtClean="0"/>
              <a:pPr/>
              <a:t>‹N°›</a:t>
            </a:fld>
            <a:endParaRPr lang="fr-FR"/>
          </a:p>
        </p:txBody>
      </p:sp>
    </p:spTree>
  </p:cSld>
  <p:clrMapOvr>
    <a:masterClrMapping/>
  </p:clrMapOvr>
  <p:transition advTm="1500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CFAF15A1-7F6F-4490-9224-6D3DC9667D85}" type="datetime1">
              <a:rPr lang="fr-FR" smtClean="0"/>
              <a:pPr/>
              <a:t>25/04/2021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39E19B8-B707-45A9-818F-56E77DE860CA}" type="slidenum">
              <a:rPr lang="fr-FR" smtClean="0"/>
              <a:pPr/>
              <a:t>‹N°›</a:t>
            </a:fld>
            <a:endParaRPr lang="fr-FR"/>
          </a:p>
        </p:txBody>
      </p:sp>
    </p:spTree>
  </p:cSld>
  <p:clrMapOvr>
    <a:masterClrMapping/>
  </p:clrMapOvr>
  <p:transition advTm="1500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61CB5CDD-5F19-41A7-9298-EE68F5EB8F4D}" type="datetime1">
              <a:rPr lang="fr-FR" smtClean="0"/>
              <a:pPr/>
              <a:t>25/04/2021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39E19B8-B707-45A9-818F-56E77DE860CA}" type="slidenum">
              <a:rPr lang="fr-FR" smtClean="0"/>
              <a:pPr/>
              <a:t>‹N°›</a:t>
            </a:fld>
            <a:endParaRPr lang="fr-FR"/>
          </a:p>
        </p:txBody>
      </p:sp>
    </p:spTree>
  </p:cSld>
  <p:clrMapOvr>
    <a:masterClrMapping/>
  </p:clrMapOvr>
  <p:transition advTm="1500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DAE85161-9709-4634-950A-5205D85B52B1}" type="datetime1">
              <a:rPr lang="fr-FR" smtClean="0"/>
              <a:pPr/>
              <a:t>25/04/2021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39E19B8-B707-45A9-818F-56E77DE860CA}" type="slidenum">
              <a:rPr lang="fr-FR" smtClean="0"/>
              <a:pPr/>
              <a:t>‹N°›</a:t>
            </a:fld>
            <a:endParaRPr lang="fr-FR"/>
          </a:p>
        </p:txBody>
      </p:sp>
    </p:spTree>
  </p:cSld>
  <p:clrMapOvr>
    <a:masterClrMapping/>
  </p:clrMapOvr>
  <p:transition advTm="1500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FE9CB4EF-CDC0-48A2-B23E-5F53DB3C2A8A}" type="datetime1">
              <a:rPr lang="fr-FR" smtClean="0"/>
              <a:pPr/>
              <a:t>25/04/2021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39E19B8-B707-45A9-818F-56E77DE860CA}" type="slidenum">
              <a:rPr lang="fr-FR" smtClean="0"/>
              <a:pPr/>
              <a:t>‹N°›</a:t>
            </a:fld>
            <a:endParaRPr lang="fr-FR"/>
          </a:p>
        </p:txBody>
      </p:sp>
    </p:spTree>
  </p:cSld>
  <p:clrMapOvr>
    <a:masterClrMapping/>
  </p:clrMapOvr>
  <p:transition advTm="1500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5ECC94C3-D343-4567-B3D4-07BA3274F206}" type="datetime1">
              <a:rPr lang="fr-FR" smtClean="0"/>
              <a:pPr/>
              <a:t>25/04/2021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39E19B8-B707-45A9-818F-56E77DE860CA}" type="slidenum">
              <a:rPr lang="fr-FR" smtClean="0"/>
              <a:pPr/>
              <a:t>‹N°›</a:t>
            </a:fld>
            <a:endParaRPr lang="fr-FR"/>
          </a:p>
        </p:txBody>
      </p:sp>
    </p:spTree>
  </p:cSld>
  <p:clrMapOvr>
    <a:masterClrMapping/>
  </p:clrMapOvr>
  <p:transition advTm="1500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A1AA6C23-2169-49C1-92A6-063DC72BF38F}" type="datetime1">
              <a:rPr lang="fr-FR" smtClean="0"/>
              <a:pPr/>
              <a:t>25/04/2021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F39E19B8-B707-45A9-818F-56E77DE860CA}" type="slidenum">
              <a:rPr lang="fr-FR" smtClean="0"/>
              <a:pPr/>
              <a:t>‹N°›</a:t>
            </a:fld>
            <a:endParaRPr lang="fr-FR"/>
          </a:p>
        </p:txBody>
      </p:sp>
    </p:spTree>
  </p:cSld>
  <p:clrMapOvr>
    <a:masterClrMapping/>
  </p:clrMapOvr>
  <p:transition advTm="1500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2"/>
          <p:cNvSpPr>
            <a:spLocks noGrp="1"/>
          </p:cNvSpPr>
          <p:nvPr>
            <p:ph type="dt" sz="half" idx="10"/>
          </p:nvPr>
        </p:nvSpPr>
        <p:spPr/>
        <p:txBody>
          <a:bodyPr/>
          <a:lstStyle/>
          <a:p>
            <a:fld id="{8A0A116A-39A4-4685-80B0-9C858C3E19FE}" type="datetime1">
              <a:rPr lang="fr-FR" smtClean="0"/>
              <a:pPr/>
              <a:t>25/04/2021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F39E19B8-B707-45A9-818F-56E77DE860CA}" type="slidenum">
              <a:rPr lang="fr-FR" smtClean="0"/>
              <a:pPr/>
              <a:t>‹N°›</a:t>
            </a:fld>
            <a:endParaRPr lang="fr-FR"/>
          </a:p>
        </p:txBody>
      </p:sp>
    </p:spTree>
  </p:cSld>
  <p:clrMapOvr>
    <a:masterClrMapping/>
  </p:clrMapOvr>
  <p:transition advTm="1500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99FDE7C-3FDE-4866-BBB2-D0475B61E8F1}" type="datetime1">
              <a:rPr lang="fr-FR" smtClean="0"/>
              <a:pPr/>
              <a:t>25/04/2021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F39E19B8-B707-45A9-818F-56E77DE860CA}" type="slidenum">
              <a:rPr lang="fr-FR" smtClean="0"/>
              <a:pPr/>
              <a:t>‹N°›</a:t>
            </a:fld>
            <a:endParaRPr lang="fr-FR"/>
          </a:p>
        </p:txBody>
      </p:sp>
    </p:spTree>
  </p:cSld>
  <p:clrMapOvr>
    <a:masterClrMapping/>
  </p:clrMapOvr>
  <p:transition advTm="1500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4445224D-F7F6-4BB9-9498-9B89A8CDF129}" type="datetime1">
              <a:rPr lang="fr-FR" smtClean="0"/>
              <a:pPr/>
              <a:t>25/04/2021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39E19B8-B707-45A9-818F-56E77DE860CA}" type="slidenum">
              <a:rPr lang="fr-FR" smtClean="0"/>
              <a:pPr/>
              <a:t>‹N°›</a:t>
            </a:fld>
            <a:endParaRPr lang="fr-FR"/>
          </a:p>
        </p:txBody>
      </p:sp>
    </p:spTree>
  </p:cSld>
  <p:clrMapOvr>
    <a:masterClrMapping/>
  </p:clrMapOvr>
  <p:transition advTm="1500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60BC4E55-ACA7-40B7-AB75-E978492D01B4}" type="datetime1">
              <a:rPr lang="fr-FR" smtClean="0"/>
              <a:pPr/>
              <a:t>25/04/2021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39E19B8-B707-45A9-818F-56E77DE860CA}" type="slidenum">
              <a:rPr lang="fr-FR" smtClean="0"/>
              <a:pPr/>
              <a:t>‹N°›</a:t>
            </a:fld>
            <a:endParaRPr lang="fr-FR"/>
          </a:p>
        </p:txBody>
      </p:sp>
    </p:spTree>
  </p:cSld>
  <p:clrMapOvr>
    <a:masterClrMapping/>
  </p:clrMapOvr>
  <p:transition advTm="1500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pour modifier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1F724E-1EEE-47E3-95A3-4BFD072C70F8}" type="datetime1">
              <a:rPr lang="fr-FR" smtClean="0"/>
              <a:pPr/>
              <a:t>25/04/2021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9E19B8-B707-45A9-818F-56E77DE860CA}"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advTm="15000"/>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5" Type="http://schemas.openxmlformats.org/officeDocument/2006/relationships/oleObject" Target="../embeddings/oleObject4.bin"/><Relationship Id="rId4" Type="http://schemas.openxmlformats.org/officeDocument/2006/relationships/oleObject" Target="../embeddings/oleObject3.bin"/></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1.xml"/><Relationship Id="rId1" Type="http://schemas.openxmlformats.org/officeDocument/2006/relationships/vmlDrawing" Target="../drawings/vmlDrawing3.vml"/><Relationship Id="rId4" Type="http://schemas.openxmlformats.org/officeDocument/2006/relationships/oleObject" Target="../embeddings/oleObject6.bin"/></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oleObject" Target="../embeddings/oleObject10.bin"/><Relationship Id="rId5" Type="http://schemas.openxmlformats.org/officeDocument/2006/relationships/oleObject" Target="../embeddings/oleObject9.bin"/><Relationship Id="rId4" Type="http://schemas.openxmlformats.org/officeDocument/2006/relationships/oleObject" Target="../embeddings/oleObject8.bin"/></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oleObject" Target="../embeddings/oleObject14.bin"/><Relationship Id="rId5" Type="http://schemas.openxmlformats.org/officeDocument/2006/relationships/oleObject" Target="../embeddings/oleObject13.bin"/><Relationship Id="rId4" Type="http://schemas.openxmlformats.org/officeDocument/2006/relationships/oleObject" Target="../embeddings/oleObject12.bin"/></Relationships>
</file>

<file path=ppt/slides/_rels/slide19.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image" Target="../media/image20.emf"/><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22.xml.rels><?xml version="1.0" encoding="UTF-8" standalone="yes"?>
<Relationships xmlns="http://schemas.openxmlformats.org/package/2006/relationships"><Relationship Id="rId3" Type="http://schemas.openxmlformats.org/officeDocument/2006/relationships/image" Target="../media/image23.emf"/><Relationship Id="rId2" Type="http://schemas.openxmlformats.org/officeDocument/2006/relationships/image" Target="../media/image22.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26.emf"/><Relationship Id="rId2" Type="http://schemas.openxmlformats.org/officeDocument/2006/relationships/image" Target="../media/image25.emf"/><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27.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8.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9.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0.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image" Target="../media/image31.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33.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34.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34.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image" Target="../media/image35.png"/><Relationship Id="rId1" Type="http://schemas.openxmlformats.org/officeDocument/2006/relationships/slideLayout" Target="../slideLayouts/slideLayout7.xml"/><Relationship Id="rId4" Type="http://schemas.openxmlformats.org/officeDocument/2006/relationships/image" Target="../media/image37.png"/></Relationships>
</file>

<file path=ppt/slides/_rels/slide37.xml.rels><?xml version="1.0" encoding="UTF-8" standalone="yes"?>
<Relationships xmlns="http://schemas.openxmlformats.org/package/2006/relationships"><Relationship Id="rId3" Type="http://schemas.openxmlformats.org/officeDocument/2006/relationships/image" Target="../media/image34.png"/><Relationship Id="rId7" Type="http://schemas.openxmlformats.org/officeDocument/2006/relationships/oleObject" Target="../embeddings/oleObject16.bin"/><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oleObject" Target="../embeddings/oleObject15.bin"/><Relationship Id="rId5" Type="http://schemas.openxmlformats.org/officeDocument/2006/relationships/image" Target="../media/image39.png"/><Relationship Id="rId4" Type="http://schemas.openxmlformats.org/officeDocument/2006/relationships/image" Target="../media/image33.png"/></Relationships>
</file>

<file path=ppt/slides/_rels/slide38.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image" Target="../media/image35.pn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oleObject" Target="../embeddings/oleObject17.bin"/><Relationship Id="rId7" Type="http://schemas.openxmlformats.org/officeDocument/2006/relationships/oleObject" Target="../embeddings/oleObject21.bin"/><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oleObject" Target="../embeddings/oleObject20.bin"/><Relationship Id="rId5" Type="http://schemas.openxmlformats.org/officeDocument/2006/relationships/oleObject" Target="../embeddings/oleObject19.bin"/><Relationship Id="rId4" Type="http://schemas.openxmlformats.org/officeDocument/2006/relationships/oleObject" Target="../embeddings/oleObject18.bin"/></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oleObject" Target="../embeddings/oleObject22.bin"/><Relationship Id="rId2" Type="http://schemas.openxmlformats.org/officeDocument/2006/relationships/slideLayout" Target="../slideLayouts/slideLayout7.xml"/><Relationship Id="rId1" Type="http://schemas.openxmlformats.org/officeDocument/2006/relationships/vmlDrawing" Target="../drawings/vmlDrawing8.vml"/></Relationships>
</file>

<file path=ppt/slides/_rels/slide41.xml.rels><?xml version="1.0" encoding="UTF-8" standalone="yes"?>
<Relationships xmlns="http://schemas.openxmlformats.org/package/2006/relationships"><Relationship Id="rId3" Type="http://schemas.openxmlformats.org/officeDocument/2006/relationships/oleObject" Target="../embeddings/oleObject23.bin"/><Relationship Id="rId2" Type="http://schemas.openxmlformats.org/officeDocument/2006/relationships/slideLayout" Target="../slideLayouts/slideLayout7.xml"/><Relationship Id="rId1" Type="http://schemas.openxmlformats.org/officeDocument/2006/relationships/vmlDrawing" Target="../drawings/vmlDrawing9.vml"/><Relationship Id="rId4" Type="http://schemas.openxmlformats.org/officeDocument/2006/relationships/oleObject" Target="../embeddings/oleObject24.bin"/></Relationships>
</file>

<file path=ppt/slides/_rels/slide42.xml.rels><?xml version="1.0" encoding="UTF-8" standalone="yes"?>
<Relationships xmlns="http://schemas.openxmlformats.org/package/2006/relationships"><Relationship Id="rId3" Type="http://schemas.openxmlformats.org/officeDocument/2006/relationships/oleObject" Target="../embeddings/oleObject25.bin"/><Relationship Id="rId2" Type="http://schemas.openxmlformats.org/officeDocument/2006/relationships/slideLayout" Target="../slideLayouts/slideLayout7.xml"/><Relationship Id="rId1" Type="http://schemas.openxmlformats.org/officeDocument/2006/relationships/vmlDrawing" Target="../drawings/vmlDrawing10.vml"/><Relationship Id="rId6" Type="http://schemas.openxmlformats.org/officeDocument/2006/relationships/oleObject" Target="../embeddings/oleObject28.bin"/><Relationship Id="rId5" Type="http://schemas.openxmlformats.org/officeDocument/2006/relationships/oleObject" Target="../embeddings/oleObject27.bin"/><Relationship Id="rId4" Type="http://schemas.openxmlformats.org/officeDocument/2006/relationships/oleObject" Target="../embeddings/oleObject26.bin"/></Relationships>
</file>

<file path=ppt/slides/_rels/slide43.xml.rels><?xml version="1.0" encoding="UTF-8" standalone="yes"?>
<Relationships xmlns="http://schemas.openxmlformats.org/package/2006/relationships"><Relationship Id="rId3" Type="http://schemas.openxmlformats.org/officeDocument/2006/relationships/oleObject" Target="../embeddings/oleObject29.bin"/><Relationship Id="rId2" Type="http://schemas.openxmlformats.org/officeDocument/2006/relationships/slideLayout" Target="../slideLayouts/slideLayout7.xml"/><Relationship Id="rId1" Type="http://schemas.openxmlformats.org/officeDocument/2006/relationships/vmlDrawing" Target="../drawings/vmlDrawing11.vml"/><Relationship Id="rId4" Type="http://schemas.openxmlformats.org/officeDocument/2006/relationships/oleObject" Target="../embeddings/oleObject30.bin"/></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3" Type="http://schemas.openxmlformats.org/officeDocument/2006/relationships/oleObject" Target="../embeddings/oleObject31.bin"/><Relationship Id="rId2" Type="http://schemas.openxmlformats.org/officeDocument/2006/relationships/slideLayout" Target="../slideLayouts/slideLayout7.xml"/><Relationship Id="rId1" Type="http://schemas.openxmlformats.org/officeDocument/2006/relationships/vmlDrawing" Target="../drawings/vmlDrawing12.vml"/><Relationship Id="rId5" Type="http://schemas.openxmlformats.org/officeDocument/2006/relationships/oleObject" Target="../embeddings/oleObject33.bin"/><Relationship Id="rId4" Type="http://schemas.openxmlformats.org/officeDocument/2006/relationships/oleObject" Target="../embeddings/oleObject32.bin"/></Relationships>
</file>

<file path=ppt/slides/_rels/slide46.xml.rels><?xml version="1.0" encoding="UTF-8" standalone="yes"?>
<Relationships xmlns="http://schemas.openxmlformats.org/package/2006/relationships"><Relationship Id="rId3" Type="http://schemas.openxmlformats.org/officeDocument/2006/relationships/oleObject" Target="../embeddings/oleObject34.bin"/><Relationship Id="rId2" Type="http://schemas.openxmlformats.org/officeDocument/2006/relationships/slideLayout" Target="../slideLayouts/slideLayout7.xml"/><Relationship Id="rId1" Type="http://schemas.openxmlformats.org/officeDocument/2006/relationships/vmlDrawing" Target="../drawings/vmlDrawing13.vml"/><Relationship Id="rId6" Type="http://schemas.openxmlformats.org/officeDocument/2006/relationships/oleObject" Target="../embeddings/oleObject37.bin"/><Relationship Id="rId5" Type="http://schemas.openxmlformats.org/officeDocument/2006/relationships/oleObject" Target="../embeddings/oleObject36.bin"/><Relationship Id="rId4" Type="http://schemas.openxmlformats.org/officeDocument/2006/relationships/oleObject" Target="../embeddings/oleObject35.bin"/></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image" Target="../media/image60.png"/><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image" Target="../media/image60.png"/><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F39E19B8-B707-45A9-818F-56E77DE860CA}" type="slidenum">
              <a:rPr lang="fr-FR" smtClean="0"/>
              <a:pPr/>
              <a:t>1</a:t>
            </a:fld>
            <a:endParaRPr lang="fr-FR"/>
          </a:p>
        </p:txBody>
      </p:sp>
      <p:sp>
        <p:nvSpPr>
          <p:cNvPr id="3" name="ZoneTexte 2"/>
          <p:cNvSpPr txBox="1"/>
          <p:nvPr/>
        </p:nvSpPr>
        <p:spPr>
          <a:xfrm>
            <a:off x="0" y="2506800"/>
            <a:ext cx="9144000" cy="707886"/>
          </a:xfrm>
          <a:prstGeom prst="rect">
            <a:avLst/>
          </a:prstGeom>
          <a:noFill/>
        </p:spPr>
        <p:txBody>
          <a:bodyPr wrap="square" rtlCol="0">
            <a:spAutoFit/>
          </a:bodyPr>
          <a:lstStyle/>
          <a:p>
            <a:pPr algn="ctr"/>
            <a:r>
              <a:rPr lang="fr-FR" sz="4000" b="1" dirty="0">
                <a:solidFill>
                  <a:srgbClr val="FF0000"/>
                </a:solidFill>
                <a:latin typeface="Times New Roman" pitchFamily="18" charset="0"/>
                <a:cs typeface="Times New Roman" pitchFamily="18" charset="0"/>
              </a:rPr>
              <a:t>CODAGE LINEAIRE</a:t>
            </a:r>
          </a:p>
        </p:txBody>
      </p:sp>
    </p:spTree>
  </p:cSld>
  <p:clrMapOvr>
    <a:masterClrMapping/>
  </p:clrMapOvr>
  <p:transition advTm="15000"/>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CODES LINEAIRES</a:t>
            </a:r>
          </a:p>
        </p:txBody>
      </p:sp>
      <p:sp>
        <p:nvSpPr>
          <p:cNvPr id="5" name="Espace réservé du numéro de diapositive 4"/>
          <p:cNvSpPr>
            <a:spLocks noGrp="1"/>
          </p:cNvSpPr>
          <p:nvPr>
            <p:ph type="sldNum" sz="quarter" idx="12"/>
          </p:nvPr>
        </p:nvSpPr>
        <p:spPr/>
        <p:txBody>
          <a:bodyPr/>
          <a:lstStyle/>
          <a:p>
            <a:fld id="{F39E19B8-B707-45A9-818F-56E77DE860CA}" type="slidenum">
              <a:rPr lang="fr-FR" smtClean="0"/>
              <a:pPr/>
              <a:t>10</a:t>
            </a:fld>
            <a:endParaRPr lang="fr-FR" dirty="0"/>
          </a:p>
        </p:txBody>
      </p:sp>
      <p:sp>
        <p:nvSpPr>
          <p:cNvPr id="10" name="ZoneTexte 9"/>
          <p:cNvSpPr txBox="1"/>
          <p:nvPr/>
        </p:nvSpPr>
        <p:spPr>
          <a:xfrm>
            <a:off x="0" y="642918"/>
            <a:ext cx="9144000" cy="800219"/>
          </a:xfrm>
          <a:prstGeom prst="rect">
            <a:avLst/>
          </a:prstGeom>
          <a:noFill/>
        </p:spPr>
        <p:txBody>
          <a:bodyPr wrap="square" rtlCol="0">
            <a:spAutoFit/>
          </a:bodyPr>
          <a:lstStyle/>
          <a:p>
            <a:pPr algn="ctr"/>
            <a:r>
              <a:rPr lang="fr-FR" sz="2800" b="1" dirty="0">
                <a:solidFill>
                  <a:srgbClr val="0070C0"/>
                </a:solidFill>
              </a:rPr>
              <a:t>Matrices génératrices d’un code linéaire</a:t>
            </a:r>
          </a:p>
          <a:p>
            <a:pPr algn="ctr"/>
            <a:endParaRPr lang="fr-FR" dirty="0"/>
          </a:p>
        </p:txBody>
      </p:sp>
      <p:sp>
        <p:nvSpPr>
          <p:cNvPr id="113666" name="AutoShape 2" descr="https://upload.wikimedia.org/wikipedia/commons/thumb/b/b0/Hamming%287%2C4%29.svg/250px-Hamming%287%2C4%29.svg.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8" name="ZoneTexte 7"/>
          <p:cNvSpPr txBox="1"/>
          <p:nvPr/>
        </p:nvSpPr>
        <p:spPr>
          <a:xfrm>
            <a:off x="0" y="1357298"/>
            <a:ext cx="9144000" cy="3046988"/>
          </a:xfrm>
          <a:prstGeom prst="rect">
            <a:avLst/>
          </a:prstGeom>
          <a:noFill/>
        </p:spPr>
        <p:txBody>
          <a:bodyPr wrap="square" rtlCol="0">
            <a:spAutoFit/>
          </a:bodyPr>
          <a:lstStyle/>
          <a:p>
            <a:pPr algn="just">
              <a:buFont typeface="Wingdings" pitchFamily="2" charset="2"/>
              <a:buChar char="q"/>
            </a:pPr>
            <a:r>
              <a:rPr lang="fr-FR" sz="2400" dirty="0">
                <a:solidFill>
                  <a:srgbClr val="7030A0"/>
                </a:solidFill>
              </a:rPr>
              <a:t>Un code linéaire possède plusieurs matrices génératrices</a:t>
            </a:r>
          </a:p>
          <a:p>
            <a:pPr algn="just">
              <a:buFont typeface="Wingdings" pitchFamily="2" charset="2"/>
              <a:buChar char="q"/>
            </a:pPr>
            <a:endParaRPr lang="fr-FR" sz="2400" dirty="0">
              <a:solidFill>
                <a:srgbClr val="7030A0"/>
              </a:solidFill>
            </a:endParaRPr>
          </a:p>
          <a:p>
            <a:pPr algn="just">
              <a:buFont typeface="Wingdings" pitchFamily="2" charset="2"/>
              <a:buChar char="q"/>
            </a:pPr>
            <a:r>
              <a:rPr lang="fr-FR" sz="2400" dirty="0">
                <a:solidFill>
                  <a:srgbClr val="7030A0"/>
                </a:solidFill>
              </a:rPr>
              <a:t> Les mots du code </a:t>
            </a:r>
            <a:r>
              <a:rPr lang="fr-FR" sz="2400" b="1" dirty="0">
                <a:solidFill>
                  <a:srgbClr val="7030A0"/>
                </a:solidFill>
              </a:rPr>
              <a:t>C</a:t>
            </a:r>
            <a:r>
              <a:rPr lang="fr-FR" sz="2400" b="1" baseline="-25000" dirty="0">
                <a:solidFill>
                  <a:srgbClr val="7030A0"/>
                </a:solidFill>
              </a:rPr>
              <a:t>D</a:t>
            </a:r>
            <a:r>
              <a:rPr lang="fr-FR" sz="2400" dirty="0">
                <a:solidFill>
                  <a:srgbClr val="7030A0"/>
                </a:solidFill>
              </a:rPr>
              <a:t> sont toutes les combinaisons linéaires des lignes d’une matrice génératrice.</a:t>
            </a:r>
          </a:p>
          <a:p>
            <a:pPr algn="just">
              <a:buFont typeface="Wingdings" pitchFamily="2" charset="2"/>
              <a:buChar char="q"/>
            </a:pPr>
            <a:endParaRPr lang="fr-FR" sz="2400" dirty="0">
              <a:solidFill>
                <a:srgbClr val="7030A0"/>
              </a:solidFill>
            </a:endParaRPr>
          </a:p>
          <a:p>
            <a:pPr algn="just"/>
            <a:r>
              <a:rPr lang="fr-FR" sz="2400" b="1" u="sng" dirty="0">
                <a:solidFill>
                  <a:schemeClr val="accent3">
                    <a:lumMod val="50000"/>
                  </a:schemeClr>
                </a:solidFill>
              </a:rPr>
              <a:t>Exemple : </a:t>
            </a:r>
            <a:r>
              <a:rPr lang="fr-FR" sz="2400" dirty="0">
                <a:solidFill>
                  <a:schemeClr val="accent3">
                    <a:lumMod val="50000"/>
                  </a:schemeClr>
                </a:solidFill>
              </a:rPr>
              <a:t>Trouvez une matrice génératrice G du codage de parité suivant</a:t>
            </a:r>
          </a:p>
          <a:p>
            <a:pPr algn="just"/>
            <a:endParaRPr lang="fr-FR" sz="2400" b="1" u="sng" dirty="0">
              <a:solidFill>
                <a:srgbClr val="C00000"/>
              </a:solidFill>
            </a:endParaRPr>
          </a:p>
        </p:txBody>
      </p:sp>
      <p:sp>
        <p:nvSpPr>
          <p:cNvPr id="11" name="Accolade fermante 10"/>
          <p:cNvSpPr/>
          <p:nvPr/>
        </p:nvSpPr>
        <p:spPr>
          <a:xfrm>
            <a:off x="1500166" y="4099136"/>
            <a:ext cx="214314" cy="2714620"/>
          </a:xfrm>
          <a:prstGeom prst="rightBrace">
            <a:avLst/>
          </a:prstGeom>
          <a:ln w="28575">
            <a:solidFill>
              <a:schemeClr val="accent3">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cxnSp>
        <p:nvCxnSpPr>
          <p:cNvPr id="13" name="Connecteur droit avec flèche 12"/>
          <p:cNvCxnSpPr/>
          <p:nvPr/>
        </p:nvCxnSpPr>
        <p:spPr>
          <a:xfrm>
            <a:off x="2071670" y="5427676"/>
            <a:ext cx="928694" cy="1588"/>
          </a:xfrm>
          <a:prstGeom prst="straightConnector1">
            <a:avLst/>
          </a:prstGeom>
          <a:ln w="28575">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4" name="Accolade ouvrante 13"/>
          <p:cNvSpPr/>
          <p:nvPr/>
        </p:nvSpPr>
        <p:spPr>
          <a:xfrm>
            <a:off x="3219282" y="4141078"/>
            <a:ext cx="428628" cy="2643182"/>
          </a:xfrm>
          <a:prstGeom prst="leftBrace">
            <a:avLst/>
          </a:prstGeom>
          <a:ln w="28575">
            <a:solidFill>
              <a:srgbClr val="00B0F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5" name="ZoneTexte 14"/>
          <p:cNvSpPr txBox="1"/>
          <p:nvPr/>
        </p:nvSpPr>
        <p:spPr>
          <a:xfrm>
            <a:off x="1785918" y="4643446"/>
            <a:ext cx="1428760" cy="369332"/>
          </a:xfrm>
          <a:prstGeom prst="rect">
            <a:avLst/>
          </a:prstGeom>
          <a:noFill/>
        </p:spPr>
        <p:txBody>
          <a:bodyPr wrap="square" rtlCol="0">
            <a:spAutoFit/>
          </a:bodyPr>
          <a:lstStyle/>
          <a:p>
            <a:pPr algn="ctr"/>
            <a:r>
              <a:rPr lang="fr-FR" b="1" dirty="0">
                <a:solidFill>
                  <a:srgbClr val="002060"/>
                </a:solidFill>
              </a:rPr>
              <a:t>Codage</a:t>
            </a:r>
          </a:p>
        </p:txBody>
      </p:sp>
      <p:graphicFrame>
        <p:nvGraphicFramePr>
          <p:cNvPr id="16" name="Tableau 15"/>
          <p:cNvGraphicFramePr>
            <a:graphicFrameLocks noGrp="1"/>
          </p:cNvGraphicFramePr>
          <p:nvPr/>
        </p:nvGraphicFramePr>
        <p:xfrm>
          <a:off x="71438" y="4104346"/>
          <a:ext cx="5000628" cy="2682240"/>
        </p:xfrm>
        <a:graphic>
          <a:graphicData uri="http://schemas.openxmlformats.org/drawingml/2006/table">
            <a:tbl>
              <a:tblPr firstRow="1" bandRow="1">
                <a:tableStyleId>{5C22544A-7EE6-4342-B048-85BDC9FD1C3A}</a:tableStyleId>
              </a:tblPr>
              <a:tblGrid>
                <a:gridCol w="2500314">
                  <a:extLst>
                    <a:ext uri="{9D8B030D-6E8A-4147-A177-3AD203B41FA5}">
                      <a16:colId xmlns:a16="http://schemas.microsoft.com/office/drawing/2014/main" xmlns="" val="20000"/>
                    </a:ext>
                  </a:extLst>
                </a:gridCol>
                <a:gridCol w="2500314">
                  <a:extLst>
                    <a:ext uri="{9D8B030D-6E8A-4147-A177-3AD203B41FA5}">
                      <a16:colId xmlns:a16="http://schemas.microsoft.com/office/drawing/2014/main" xmlns="" val="20001"/>
                    </a:ext>
                  </a:extLst>
                </a:gridCol>
              </a:tblGrid>
              <a:tr h="254753">
                <a:tc>
                  <a:txBody>
                    <a:bodyPr/>
                    <a:lstStyle/>
                    <a:p>
                      <a:pPr algn="ctr"/>
                      <a:r>
                        <a:rPr lang="fr-FR" sz="1600" b="1" dirty="0">
                          <a:solidFill>
                            <a:srgbClr val="00B050"/>
                          </a:solidFill>
                        </a:rPr>
                        <a:t>000</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fr-FR" sz="1600" b="1" dirty="0">
                          <a:solidFill>
                            <a:srgbClr val="00B0F0"/>
                          </a:solidFill>
                        </a:rPr>
                        <a:t>0000</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0000"/>
                  </a:ext>
                </a:extLst>
              </a:tr>
              <a:tr h="254753">
                <a:tc>
                  <a:txBody>
                    <a:bodyPr/>
                    <a:lstStyle/>
                    <a:p>
                      <a:pPr algn="ctr"/>
                      <a:r>
                        <a:rPr lang="fr-FR" sz="1600" b="1" dirty="0">
                          <a:solidFill>
                            <a:srgbClr val="00B050"/>
                          </a:solidFill>
                        </a:rPr>
                        <a:t>001</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r>
                        <a:rPr lang="fr-FR" sz="1600" b="1" dirty="0">
                          <a:solidFill>
                            <a:srgbClr val="00B0F0"/>
                          </a:solidFill>
                        </a:rPr>
                        <a:t>0011</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0001"/>
                  </a:ext>
                </a:extLst>
              </a:tr>
              <a:tr h="254753">
                <a:tc>
                  <a:txBody>
                    <a:bodyPr/>
                    <a:lstStyle/>
                    <a:p>
                      <a:pPr algn="ctr"/>
                      <a:r>
                        <a:rPr lang="fr-FR" sz="1600" b="1" dirty="0">
                          <a:solidFill>
                            <a:srgbClr val="00B050"/>
                          </a:solidFill>
                        </a:rPr>
                        <a:t>010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fr-FR" sz="1600" b="1" dirty="0">
                          <a:solidFill>
                            <a:srgbClr val="00B0F0"/>
                          </a:solidFill>
                        </a:rPr>
                        <a:t>0101</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0002"/>
                  </a:ext>
                </a:extLst>
              </a:tr>
              <a:tr h="254753">
                <a:tc>
                  <a:txBody>
                    <a:bodyPr/>
                    <a:lstStyle/>
                    <a:p>
                      <a:pPr algn="ctr"/>
                      <a:r>
                        <a:rPr lang="fr-FR" sz="1600" b="1" dirty="0">
                          <a:solidFill>
                            <a:srgbClr val="00B050"/>
                          </a:solidFill>
                        </a:rPr>
                        <a:t>011</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fr-FR" sz="1600" b="1" dirty="0">
                          <a:solidFill>
                            <a:srgbClr val="00B0F0"/>
                          </a:solidFill>
                        </a:rPr>
                        <a:t>0110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0003"/>
                  </a:ext>
                </a:extLst>
              </a:tr>
              <a:tr h="254753">
                <a:tc>
                  <a:txBody>
                    <a:bodyPr/>
                    <a:lstStyle/>
                    <a:p>
                      <a:pPr algn="ctr"/>
                      <a:r>
                        <a:rPr lang="fr-FR" sz="1600" b="1" dirty="0">
                          <a:solidFill>
                            <a:srgbClr val="00B050"/>
                          </a:solidFill>
                        </a:rPr>
                        <a:t>100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fr-FR" sz="1600" b="1" dirty="0">
                          <a:solidFill>
                            <a:srgbClr val="00B0F0"/>
                          </a:solidFill>
                        </a:rPr>
                        <a:t>1001</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0004"/>
                  </a:ext>
                </a:extLst>
              </a:tr>
              <a:tr h="254753">
                <a:tc>
                  <a:txBody>
                    <a:bodyPr/>
                    <a:lstStyle/>
                    <a:p>
                      <a:pPr algn="ctr"/>
                      <a:r>
                        <a:rPr lang="fr-FR" sz="1600" b="1" dirty="0">
                          <a:solidFill>
                            <a:srgbClr val="00B050"/>
                          </a:solidFill>
                        </a:rPr>
                        <a:t>101</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fr-FR" sz="1600" b="1" dirty="0">
                          <a:solidFill>
                            <a:srgbClr val="00B0F0"/>
                          </a:solidFill>
                        </a:rPr>
                        <a:t>1010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0005"/>
                  </a:ext>
                </a:extLst>
              </a:tr>
              <a:tr h="254753">
                <a:tc>
                  <a:txBody>
                    <a:bodyPr/>
                    <a:lstStyle/>
                    <a:p>
                      <a:pPr algn="ctr"/>
                      <a:r>
                        <a:rPr lang="fr-FR" sz="1600" b="1" dirty="0">
                          <a:solidFill>
                            <a:srgbClr val="00B050"/>
                          </a:solidFill>
                        </a:rPr>
                        <a:t>110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fr-FR" sz="1600" b="1" dirty="0">
                          <a:solidFill>
                            <a:srgbClr val="00B0F0"/>
                          </a:solidFill>
                        </a:rPr>
                        <a:t>1100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0006"/>
                  </a:ext>
                </a:extLst>
              </a:tr>
              <a:tr h="254753">
                <a:tc>
                  <a:txBody>
                    <a:bodyPr/>
                    <a:lstStyle/>
                    <a:p>
                      <a:pPr algn="ctr"/>
                      <a:r>
                        <a:rPr lang="fr-FR" sz="1600" b="1" dirty="0">
                          <a:solidFill>
                            <a:srgbClr val="00B050"/>
                          </a:solidFill>
                        </a:rPr>
                        <a:t>111</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fr-FR" sz="1600" b="1" dirty="0">
                          <a:solidFill>
                            <a:srgbClr val="00B0F0"/>
                          </a:solidFill>
                        </a:rPr>
                        <a:t>1111</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0007"/>
                  </a:ext>
                </a:extLst>
              </a:tr>
            </a:tbl>
          </a:graphicData>
        </a:graphic>
      </p:graphicFrame>
      <p:pic>
        <p:nvPicPr>
          <p:cNvPr id="160771" name="Picture 3"/>
          <p:cNvPicPr>
            <a:picLocks noChangeAspect="1" noChangeArrowheads="1"/>
          </p:cNvPicPr>
          <p:nvPr/>
        </p:nvPicPr>
        <p:blipFill>
          <a:blip r:embed="rId2"/>
          <a:srcRect/>
          <a:stretch>
            <a:fillRect/>
          </a:stretch>
        </p:blipFill>
        <p:spPr bwMode="auto">
          <a:xfrm>
            <a:off x="5143504" y="4541110"/>
            <a:ext cx="3234693" cy="2316891"/>
          </a:xfrm>
          <a:prstGeom prst="rect">
            <a:avLst/>
          </a:prstGeom>
          <a:noFill/>
          <a:ln w="9525">
            <a:noFill/>
            <a:miter lim="800000"/>
            <a:headEnd/>
            <a:tailEnd/>
          </a:ln>
          <a:effectLst/>
        </p:spPr>
      </p:pic>
      <p:sp>
        <p:nvSpPr>
          <p:cNvPr id="17" name="ZoneTexte 16"/>
          <p:cNvSpPr txBox="1"/>
          <p:nvPr/>
        </p:nvSpPr>
        <p:spPr>
          <a:xfrm>
            <a:off x="4429124" y="3857628"/>
            <a:ext cx="4714876" cy="707886"/>
          </a:xfrm>
          <a:prstGeom prst="rect">
            <a:avLst/>
          </a:prstGeom>
          <a:noFill/>
        </p:spPr>
        <p:txBody>
          <a:bodyPr wrap="square" rtlCol="0">
            <a:spAutoFit/>
          </a:bodyPr>
          <a:lstStyle/>
          <a:p>
            <a:r>
              <a:rPr lang="fr-FR" sz="2000" dirty="0">
                <a:solidFill>
                  <a:srgbClr val="C00000"/>
                </a:solidFill>
              </a:rPr>
              <a:t>Un exemple d’une matrice génératrice de ce code de parité est la suivante:</a:t>
            </a:r>
          </a:p>
        </p:txBody>
      </p:sp>
    </p:spTree>
  </p:cSld>
  <p:clrMapOvr>
    <a:masterClrMapping/>
  </p:clrMapOvr>
  <p:transition advTm="15000"/>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CODES LINEAIRES</a:t>
            </a:r>
          </a:p>
        </p:txBody>
      </p:sp>
      <p:sp>
        <p:nvSpPr>
          <p:cNvPr id="5" name="Espace réservé du numéro de diapositive 4"/>
          <p:cNvSpPr>
            <a:spLocks noGrp="1"/>
          </p:cNvSpPr>
          <p:nvPr>
            <p:ph type="sldNum" sz="quarter" idx="12"/>
          </p:nvPr>
        </p:nvSpPr>
        <p:spPr/>
        <p:txBody>
          <a:bodyPr/>
          <a:lstStyle/>
          <a:p>
            <a:fld id="{F39E19B8-B707-45A9-818F-56E77DE860CA}" type="slidenum">
              <a:rPr lang="fr-FR" smtClean="0"/>
              <a:pPr/>
              <a:t>11</a:t>
            </a:fld>
            <a:endParaRPr lang="fr-FR" dirty="0"/>
          </a:p>
        </p:txBody>
      </p:sp>
      <p:sp>
        <p:nvSpPr>
          <p:cNvPr id="10" name="ZoneTexte 9"/>
          <p:cNvSpPr txBox="1"/>
          <p:nvPr/>
        </p:nvSpPr>
        <p:spPr>
          <a:xfrm>
            <a:off x="0" y="642918"/>
            <a:ext cx="9144000" cy="800219"/>
          </a:xfrm>
          <a:prstGeom prst="rect">
            <a:avLst/>
          </a:prstGeom>
          <a:noFill/>
        </p:spPr>
        <p:txBody>
          <a:bodyPr wrap="square" rtlCol="0">
            <a:spAutoFit/>
          </a:bodyPr>
          <a:lstStyle/>
          <a:p>
            <a:pPr algn="ctr"/>
            <a:r>
              <a:rPr lang="fr-FR" sz="2800" b="1" dirty="0">
                <a:solidFill>
                  <a:srgbClr val="0070C0"/>
                </a:solidFill>
              </a:rPr>
              <a:t>Matrices génératrices d’un code linéaire</a:t>
            </a:r>
          </a:p>
          <a:p>
            <a:pPr algn="ctr"/>
            <a:endParaRPr lang="fr-FR" dirty="0"/>
          </a:p>
        </p:txBody>
      </p:sp>
      <p:sp>
        <p:nvSpPr>
          <p:cNvPr id="113666" name="AutoShape 2" descr="https://upload.wikimedia.org/wikipedia/commons/thumb/b/b0/Hamming%287%2C4%29.svg/250px-Hamming%287%2C4%29.svg.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8" name="ZoneTexte 7"/>
          <p:cNvSpPr txBox="1"/>
          <p:nvPr/>
        </p:nvSpPr>
        <p:spPr>
          <a:xfrm>
            <a:off x="0" y="1810772"/>
            <a:ext cx="9144000" cy="3046988"/>
          </a:xfrm>
          <a:prstGeom prst="rect">
            <a:avLst/>
          </a:prstGeom>
          <a:noFill/>
        </p:spPr>
        <p:txBody>
          <a:bodyPr wrap="square" rtlCol="0">
            <a:spAutoFit/>
          </a:bodyPr>
          <a:lstStyle/>
          <a:p>
            <a:pPr algn="just">
              <a:buFont typeface="Wingdings" pitchFamily="2" charset="2"/>
              <a:buChar char="q"/>
            </a:pPr>
            <a:r>
              <a:rPr lang="fr-FR" sz="2400" dirty="0">
                <a:solidFill>
                  <a:srgbClr val="7030A0"/>
                </a:solidFill>
              </a:rPr>
              <a:t>Un code linéaire possède plusieurs matrices génératrices</a:t>
            </a:r>
          </a:p>
          <a:p>
            <a:pPr algn="just">
              <a:buFont typeface="Wingdings" pitchFamily="2" charset="2"/>
              <a:buChar char="q"/>
            </a:pPr>
            <a:endParaRPr lang="fr-FR" sz="2400" dirty="0">
              <a:solidFill>
                <a:srgbClr val="7030A0"/>
              </a:solidFill>
            </a:endParaRPr>
          </a:p>
          <a:p>
            <a:pPr algn="just">
              <a:buFont typeface="Wingdings" pitchFamily="2" charset="2"/>
              <a:buChar char="q"/>
            </a:pPr>
            <a:r>
              <a:rPr lang="fr-FR" sz="2400" dirty="0">
                <a:solidFill>
                  <a:srgbClr val="7030A0"/>
                </a:solidFill>
              </a:rPr>
              <a:t> Les mots du code </a:t>
            </a:r>
            <a:r>
              <a:rPr lang="fr-FR" sz="2400" b="1" dirty="0">
                <a:solidFill>
                  <a:srgbClr val="7030A0"/>
                </a:solidFill>
              </a:rPr>
              <a:t>C</a:t>
            </a:r>
            <a:r>
              <a:rPr lang="fr-FR" sz="2400" b="1" baseline="-25000" dirty="0">
                <a:solidFill>
                  <a:srgbClr val="7030A0"/>
                </a:solidFill>
              </a:rPr>
              <a:t>D</a:t>
            </a:r>
            <a:r>
              <a:rPr lang="fr-FR" sz="2400" dirty="0">
                <a:solidFill>
                  <a:srgbClr val="7030A0"/>
                </a:solidFill>
              </a:rPr>
              <a:t> sont toutes les combinaisons linéaires des lignes d’une matrice génératrice.</a:t>
            </a:r>
          </a:p>
          <a:p>
            <a:pPr algn="just">
              <a:buFont typeface="Wingdings" pitchFamily="2" charset="2"/>
              <a:buChar char="q"/>
            </a:pPr>
            <a:endParaRPr lang="fr-FR" sz="2400" dirty="0">
              <a:solidFill>
                <a:srgbClr val="7030A0"/>
              </a:solidFill>
            </a:endParaRPr>
          </a:p>
          <a:p>
            <a:pPr algn="just"/>
            <a:r>
              <a:rPr lang="fr-FR" sz="2400" b="1" u="sng" dirty="0">
                <a:solidFill>
                  <a:schemeClr val="accent3">
                    <a:lumMod val="50000"/>
                  </a:schemeClr>
                </a:solidFill>
              </a:rPr>
              <a:t>Exemple : </a:t>
            </a:r>
            <a:r>
              <a:rPr lang="fr-FR" sz="2400" dirty="0">
                <a:solidFill>
                  <a:schemeClr val="accent3">
                    <a:lumMod val="50000"/>
                  </a:schemeClr>
                </a:solidFill>
              </a:rPr>
              <a:t>Trouvez les paramètres du code </a:t>
            </a:r>
            <a:r>
              <a:rPr lang="fr-FR" sz="2400" b="1" dirty="0">
                <a:solidFill>
                  <a:srgbClr val="7030A0"/>
                </a:solidFill>
              </a:rPr>
              <a:t>C</a:t>
            </a:r>
            <a:r>
              <a:rPr lang="fr-FR" sz="2400" b="1" baseline="-25000" dirty="0">
                <a:solidFill>
                  <a:srgbClr val="7030A0"/>
                </a:solidFill>
              </a:rPr>
              <a:t>D</a:t>
            </a:r>
            <a:r>
              <a:rPr lang="fr-FR" sz="2400" dirty="0">
                <a:solidFill>
                  <a:schemeClr val="accent3">
                    <a:lumMod val="50000"/>
                  </a:schemeClr>
                </a:solidFill>
              </a:rPr>
              <a:t> don la matrice génératrice G est représentée ci-dessous</a:t>
            </a:r>
          </a:p>
          <a:p>
            <a:pPr algn="just"/>
            <a:endParaRPr lang="fr-FR" sz="2400" b="1" u="sng" dirty="0">
              <a:solidFill>
                <a:srgbClr val="C00000"/>
              </a:solidFill>
            </a:endParaRPr>
          </a:p>
        </p:txBody>
      </p:sp>
      <p:pic>
        <p:nvPicPr>
          <p:cNvPr id="160770" name="Picture 2"/>
          <p:cNvPicPr>
            <a:picLocks noChangeAspect="1" noChangeArrowheads="1"/>
          </p:cNvPicPr>
          <p:nvPr/>
        </p:nvPicPr>
        <p:blipFill>
          <a:blip r:embed="rId2"/>
          <a:srcRect/>
          <a:stretch>
            <a:fillRect/>
          </a:stretch>
        </p:blipFill>
        <p:spPr bwMode="auto">
          <a:xfrm>
            <a:off x="2428860" y="5000637"/>
            <a:ext cx="4474042" cy="1500198"/>
          </a:xfrm>
          <a:prstGeom prst="rect">
            <a:avLst/>
          </a:prstGeom>
          <a:noFill/>
          <a:ln w="9525">
            <a:noFill/>
            <a:miter lim="800000"/>
            <a:headEnd/>
            <a:tailEnd/>
          </a:ln>
          <a:effectLst/>
        </p:spPr>
      </p:pic>
    </p:spTree>
  </p:cSld>
  <p:clrMapOvr>
    <a:masterClrMapping/>
  </p:clrMapOvr>
  <p:transition advTm="15000"/>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CODES LINEAIRES</a:t>
            </a:r>
          </a:p>
        </p:txBody>
      </p:sp>
      <p:sp>
        <p:nvSpPr>
          <p:cNvPr id="5" name="Espace réservé du numéro de diapositive 4"/>
          <p:cNvSpPr>
            <a:spLocks noGrp="1"/>
          </p:cNvSpPr>
          <p:nvPr>
            <p:ph type="sldNum" sz="quarter" idx="12"/>
          </p:nvPr>
        </p:nvSpPr>
        <p:spPr/>
        <p:txBody>
          <a:bodyPr/>
          <a:lstStyle/>
          <a:p>
            <a:fld id="{F39E19B8-B707-45A9-818F-56E77DE860CA}" type="slidenum">
              <a:rPr lang="fr-FR" smtClean="0"/>
              <a:pPr/>
              <a:t>12</a:t>
            </a:fld>
            <a:endParaRPr lang="fr-FR" dirty="0"/>
          </a:p>
        </p:txBody>
      </p:sp>
      <p:sp>
        <p:nvSpPr>
          <p:cNvPr id="10" name="ZoneTexte 9"/>
          <p:cNvSpPr txBox="1"/>
          <p:nvPr/>
        </p:nvSpPr>
        <p:spPr>
          <a:xfrm>
            <a:off x="0" y="642918"/>
            <a:ext cx="9144000" cy="800219"/>
          </a:xfrm>
          <a:prstGeom prst="rect">
            <a:avLst/>
          </a:prstGeom>
          <a:noFill/>
        </p:spPr>
        <p:txBody>
          <a:bodyPr wrap="square" rtlCol="0">
            <a:spAutoFit/>
          </a:bodyPr>
          <a:lstStyle/>
          <a:p>
            <a:pPr algn="ctr"/>
            <a:r>
              <a:rPr lang="fr-FR" sz="2800" b="1" dirty="0">
                <a:solidFill>
                  <a:srgbClr val="0070C0"/>
                </a:solidFill>
              </a:rPr>
              <a:t>Matrice génératrice d’un </a:t>
            </a:r>
            <a:r>
              <a:rPr lang="fr-FR" sz="2800" b="1" u="sng" dirty="0">
                <a:solidFill>
                  <a:srgbClr val="0070C0"/>
                </a:solidFill>
              </a:rPr>
              <a:t>code linéaire systématique</a:t>
            </a:r>
          </a:p>
          <a:p>
            <a:pPr algn="ctr"/>
            <a:endParaRPr lang="fr-FR" dirty="0"/>
          </a:p>
        </p:txBody>
      </p:sp>
      <p:sp>
        <p:nvSpPr>
          <p:cNvPr id="113666" name="AutoShape 2" descr="https://upload.wikimedia.org/wikipedia/commons/thumb/b/b0/Hamming%287%2C4%29.svg/250px-Hamming%287%2C4%29.svg.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8" name="ZoneTexte 7"/>
          <p:cNvSpPr txBox="1"/>
          <p:nvPr/>
        </p:nvSpPr>
        <p:spPr>
          <a:xfrm>
            <a:off x="0" y="1714488"/>
            <a:ext cx="9144000" cy="4154984"/>
          </a:xfrm>
          <a:prstGeom prst="rect">
            <a:avLst/>
          </a:prstGeom>
          <a:noFill/>
        </p:spPr>
        <p:txBody>
          <a:bodyPr wrap="square" rtlCol="0">
            <a:spAutoFit/>
          </a:bodyPr>
          <a:lstStyle/>
          <a:p>
            <a:pPr algn="just"/>
            <a:r>
              <a:rPr lang="fr-FR" sz="2400" b="1" u="sng" dirty="0">
                <a:solidFill>
                  <a:srgbClr val="FF0000"/>
                </a:solidFill>
              </a:rPr>
              <a:t>Code Systématique</a:t>
            </a:r>
          </a:p>
          <a:p>
            <a:pPr algn="just"/>
            <a:r>
              <a:rPr lang="fr-FR" sz="2400" dirty="0">
                <a:solidFill>
                  <a:srgbClr val="0070C0"/>
                </a:solidFill>
              </a:rPr>
              <a:t>Un code de </a:t>
            </a:r>
            <a:r>
              <a:rPr lang="fr-FR" sz="2400" dirty="0">
                <a:solidFill>
                  <a:srgbClr val="0070C0"/>
                </a:solidFill>
                <a:sym typeface="Symbol"/>
              </a:rPr>
              <a:t></a:t>
            </a:r>
            <a:r>
              <a:rPr lang="fr-FR" sz="2400" baseline="30000" dirty="0">
                <a:solidFill>
                  <a:srgbClr val="0070C0"/>
                </a:solidFill>
                <a:sym typeface="Symbol"/>
              </a:rPr>
              <a:t>n </a:t>
            </a:r>
            <a:r>
              <a:rPr lang="fr-FR" sz="2400" dirty="0">
                <a:solidFill>
                  <a:srgbClr val="0070C0"/>
                </a:solidFill>
                <a:sym typeface="Symbol"/>
              </a:rPr>
              <a:t>dans</a:t>
            </a:r>
            <a:r>
              <a:rPr lang="fr-FR" sz="2400" baseline="30000" dirty="0">
                <a:solidFill>
                  <a:srgbClr val="0070C0"/>
                </a:solidFill>
                <a:sym typeface="Symbol"/>
              </a:rPr>
              <a:t> </a:t>
            </a:r>
            <a:r>
              <a:rPr lang="fr-FR" sz="2400" dirty="0">
                <a:solidFill>
                  <a:srgbClr val="0070C0"/>
                </a:solidFill>
                <a:sym typeface="Symbol"/>
              </a:rPr>
              <a:t></a:t>
            </a:r>
            <a:r>
              <a:rPr lang="fr-FR" sz="2400" baseline="30000" dirty="0">
                <a:solidFill>
                  <a:srgbClr val="0070C0"/>
                </a:solidFill>
                <a:sym typeface="Symbol"/>
              </a:rPr>
              <a:t>k</a:t>
            </a:r>
            <a:r>
              <a:rPr lang="fr-FR" sz="2400" dirty="0">
                <a:solidFill>
                  <a:srgbClr val="0070C0"/>
                </a:solidFill>
                <a:sym typeface="Symbol"/>
              </a:rPr>
              <a:t> avec </a:t>
            </a:r>
            <a:r>
              <a:rPr lang="fr-FR" sz="2400" dirty="0" err="1">
                <a:solidFill>
                  <a:srgbClr val="0070C0"/>
                </a:solidFill>
                <a:sym typeface="Symbol"/>
              </a:rPr>
              <a:t>n≥k</a:t>
            </a:r>
            <a:r>
              <a:rPr lang="fr-FR" sz="2400" dirty="0">
                <a:solidFill>
                  <a:srgbClr val="0070C0"/>
                </a:solidFill>
                <a:sym typeface="Symbol"/>
              </a:rPr>
              <a:t>, est systématique si, x </a:t>
            </a:r>
            <a:r>
              <a:rPr lang="fr-FR" sz="2400" baseline="30000" dirty="0">
                <a:solidFill>
                  <a:srgbClr val="0070C0"/>
                </a:solidFill>
                <a:sym typeface="Symbol"/>
              </a:rPr>
              <a:t>k</a:t>
            </a:r>
            <a:r>
              <a:rPr lang="fr-FR" sz="2400" dirty="0">
                <a:solidFill>
                  <a:srgbClr val="0070C0"/>
                </a:solidFill>
                <a:sym typeface="Symbol"/>
              </a:rPr>
              <a:t>, le vecteur formé des k premiers bits du code est égal à x.</a:t>
            </a:r>
          </a:p>
          <a:p>
            <a:pPr algn="just"/>
            <a:endParaRPr lang="fr-FR" sz="2400" dirty="0">
              <a:solidFill>
                <a:srgbClr val="0070C0"/>
              </a:solidFill>
              <a:sym typeface="Symbol"/>
            </a:endParaRPr>
          </a:p>
          <a:p>
            <a:pPr algn="just"/>
            <a:r>
              <a:rPr lang="fr-FR" sz="2400" b="1" dirty="0">
                <a:solidFill>
                  <a:srgbClr val="00B050"/>
                </a:solidFill>
                <a:sym typeface="Symbol"/>
              </a:rPr>
              <a:t>Un code linéaire systématique possède une matrice génératrice avec une forme caractéristique (facilité d’utilisation), on dit alors que sa matrice génératrice est sous forme normale (ou normalisée ou canonique). </a:t>
            </a:r>
          </a:p>
          <a:p>
            <a:pPr algn="just"/>
            <a:endParaRPr lang="fr-FR" sz="2400" dirty="0">
              <a:solidFill>
                <a:srgbClr val="00B050"/>
              </a:solidFill>
              <a:sym typeface="Symbol"/>
            </a:endParaRPr>
          </a:p>
          <a:p>
            <a:pPr algn="just"/>
            <a:r>
              <a:rPr lang="fr-FR" sz="2400" b="1" dirty="0">
                <a:solidFill>
                  <a:srgbClr val="7030A0"/>
                </a:solidFill>
                <a:sym typeface="Symbol"/>
              </a:rPr>
              <a:t>Rappel : Une matrice normalisée ou canonique de taille k × n, si ses k premières colonnes forment une matrice identité k × k.</a:t>
            </a:r>
            <a:endParaRPr lang="fr-FR" sz="2400" b="1" dirty="0">
              <a:solidFill>
                <a:srgbClr val="7030A0"/>
              </a:solidFill>
            </a:endParaRPr>
          </a:p>
        </p:txBody>
      </p:sp>
    </p:spTree>
  </p:cSld>
  <p:clrMapOvr>
    <a:masterClrMapping/>
  </p:clrMapOvr>
  <p:transition advTm="15000"/>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CODES LINEAIRES</a:t>
            </a:r>
          </a:p>
        </p:txBody>
      </p:sp>
      <p:sp>
        <p:nvSpPr>
          <p:cNvPr id="5" name="Espace réservé du numéro de diapositive 4"/>
          <p:cNvSpPr>
            <a:spLocks noGrp="1"/>
          </p:cNvSpPr>
          <p:nvPr>
            <p:ph type="sldNum" sz="quarter" idx="12"/>
          </p:nvPr>
        </p:nvSpPr>
        <p:spPr>
          <a:xfrm>
            <a:off x="5838820" y="6356350"/>
            <a:ext cx="2133600" cy="365125"/>
          </a:xfrm>
        </p:spPr>
        <p:txBody>
          <a:bodyPr/>
          <a:lstStyle/>
          <a:p>
            <a:fld id="{F39E19B8-B707-45A9-818F-56E77DE860CA}" type="slidenum">
              <a:rPr lang="fr-FR" smtClean="0"/>
              <a:pPr/>
              <a:t>13</a:t>
            </a:fld>
            <a:endParaRPr lang="fr-FR" dirty="0"/>
          </a:p>
        </p:txBody>
      </p:sp>
      <p:sp>
        <p:nvSpPr>
          <p:cNvPr id="113666" name="AutoShape 2" descr="https://upload.wikimedia.org/wikipedia/commons/thumb/b/b0/Hamming%287%2C4%29.svg/250px-Hamming%287%2C4%29.svg.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8" name="ZoneTexte 7"/>
          <p:cNvSpPr txBox="1"/>
          <p:nvPr/>
        </p:nvSpPr>
        <p:spPr>
          <a:xfrm>
            <a:off x="0" y="1357298"/>
            <a:ext cx="9144000" cy="1938992"/>
          </a:xfrm>
          <a:prstGeom prst="rect">
            <a:avLst/>
          </a:prstGeom>
          <a:noFill/>
        </p:spPr>
        <p:txBody>
          <a:bodyPr wrap="square" rtlCol="0">
            <a:spAutoFit/>
          </a:bodyPr>
          <a:lstStyle/>
          <a:p>
            <a:pPr algn="just"/>
            <a:r>
              <a:rPr lang="fr-FR" sz="2400" dirty="0">
                <a:solidFill>
                  <a:srgbClr val="7030A0"/>
                </a:solidFill>
              </a:rPr>
              <a:t>Sous forme normale, une matrice génératrice  G peut prendre la forme suivante :                                                            ou bien encore </a:t>
            </a:r>
          </a:p>
          <a:p>
            <a:pPr algn="just"/>
            <a:endParaRPr lang="fr-FR" sz="2400" dirty="0">
              <a:solidFill>
                <a:srgbClr val="7030A0"/>
              </a:solidFill>
            </a:endParaRPr>
          </a:p>
          <a:p>
            <a:pPr algn="just"/>
            <a:endParaRPr lang="fr-FR" sz="2400" dirty="0">
              <a:solidFill>
                <a:srgbClr val="7030A0"/>
              </a:solidFill>
            </a:endParaRPr>
          </a:p>
          <a:p>
            <a:pPr algn="just"/>
            <a:r>
              <a:rPr lang="fr-FR" sz="2400" dirty="0">
                <a:solidFill>
                  <a:srgbClr val="7030A0"/>
                </a:solidFill>
              </a:rPr>
              <a:t>Où </a:t>
            </a:r>
            <a:r>
              <a:rPr lang="fr-FR" sz="2400" dirty="0" err="1">
                <a:solidFill>
                  <a:srgbClr val="7030A0"/>
                </a:solidFill>
              </a:rPr>
              <a:t>I</a:t>
            </a:r>
            <a:r>
              <a:rPr lang="fr-FR" sz="2400" baseline="-25000" dirty="0" err="1">
                <a:solidFill>
                  <a:srgbClr val="7030A0"/>
                </a:solidFill>
              </a:rPr>
              <a:t>k</a:t>
            </a:r>
            <a:r>
              <a:rPr lang="fr-FR" sz="2400" dirty="0">
                <a:solidFill>
                  <a:srgbClr val="7030A0"/>
                </a:solidFill>
              </a:rPr>
              <a:t> est la matrice identité k × k et P une matrice quelconque k × (n-k) </a:t>
            </a:r>
          </a:p>
        </p:txBody>
      </p:sp>
      <p:graphicFrame>
        <p:nvGraphicFramePr>
          <p:cNvPr id="19" name="Objet 18"/>
          <p:cNvGraphicFramePr>
            <a:graphicFrameLocks noChangeAspect="1"/>
          </p:cNvGraphicFramePr>
          <p:nvPr/>
        </p:nvGraphicFramePr>
        <p:xfrm>
          <a:off x="2643174" y="1857364"/>
          <a:ext cx="2104174" cy="857256"/>
        </p:xfrm>
        <a:graphic>
          <a:graphicData uri="http://schemas.openxmlformats.org/presentationml/2006/ole">
            <p:oleObj spid="_x0000_s161797" name="Équation" r:id="rId3" imgW="16459200" imgH="6705600" progId="Equation.3">
              <p:embed/>
            </p:oleObj>
          </a:graphicData>
        </a:graphic>
      </p:graphicFrame>
      <p:graphicFrame>
        <p:nvGraphicFramePr>
          <p:cNvPr id="20" name="Objet 19"/>
          <p:cNvGraphicFramePr>
            <a:graphicFrameLocks noChangeAspect="1"/>
          </p:cNvGraphicFramePr>
          <p:nvPr/>
        </p:nvGraphicFramePr>
        <p:xfrm>
          <a:off x="1428728" y="3492523"/>
          <a:ext cx="5000660" cy="2222287"/>
        </p:xfrm>
        <a:graphic>
          <a:graphicData uri="http://schemas.openxmlformats.org/presentationml/2006/ole">
            <p:oleObj spid="_x0000_s161798" name="Équation" r:id="rId4" imgW="38404800" imgH="17068800" progId="Equation.3">
              <p:embed/>
            </p:oleObj>
          </a:graphicData>
        </a:graphic>
      </p:graphicFrame>
      <p:sp>
        <p:nvSpPr>
          <p:cNvPr id="23" name="Accolade ouvrante 22"/>
          <p:cNvSpPr/>
          <p:nvPr/>
        </p:nvSpPr>
        <p:spPr>
          <a:xfrm rot="16200000">
            <a:off x="3000364" y="4929198"/>
            <a:ext cx="571504" cy="1571636"/>
          </a:xfrm>
          <a:prstGeom prst="leftBrace">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25" name="ZoneTexte 24"/>
          <p:cNvSpPr txBox="1"/>
          <p:nvPr/>
        </p:nvSpPr>
        <p:spPr>
          <a:xfrm>
            <a:off x="2000232" y="6072206"/>
            <a:ext cx="2500330" cy="400110"/>
          </a:xfrm>
          <a:prstGeom prst="rect">
            <a:avLst/>
          </a:prstGeom>
          <a:noFill/>
        </p:spPr>
        <p:txBody>
          <a:bodyPr wrap="square" rtlCol="0">
            <a:spAutoFit/>
          </a:bodyPr>
          <a:lstStyle/>
          <a:p>
            <a:r>
              <a:rPr lang="fr-FR" sz="2000" b="1" dirty="0">
                <a:solidFill>
                  <a:srgbClr val="7030A0"/>
                </a:solidFill>
              </a:rPr>
              <a:t>Matrice identité k × k </a:t>
            </a:r>
          </a:p>
        </p:txBody>
      </p:sp>
      <p:sp>
        <p:nvSpPr>
          <p:cNvPr id="26" name="Accolade ouvrante 25"/>
          <p:cNvSpPr/>
          <p:nvPr/>
        </p:nvSpPr>
        <p:spPr>
          <a:xfrm rot="16200000">
            <a:off x="5072066" y="4929199"/>
            <a:ext cx="571504" cy="1571636"/>
          </a:xfrm>
          <a:prstGeom prst="leftBrace">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27" name="ZoneTexte 26"/>
          <p:cNvSpPr txBox="1"/>
          <p:nvPr/>
        </p:nvSpPr>
        <p:spPr>
          <a:xfrm>
            <a:off x="4429124" y="6072206"/>
            <a:ext cx="4000496" cy="707886"/>
          </a:xfrm>
          <a:prstGeom prst="rect">
            <a:avLst/>
          </a:prstGeom>
          <a:noFill/>
        </p:spPr>
        <p:txBody>
          <a:bodyPr wrap="square" rtlCol="0">
            <a:spAutoFit/>
          </a:bodyPr>
          <a:lstStyle/>
          <a:p>
            <a:r>
              <a:rPr lang="fr-FR" sz="2000" b="1" dirty="0">
                <a:solidFill>
                  <a:srgbClr val="0070C0"/>
                </a:solidFill>
              </a:rPr>
              <a:t>Matrice quelconque k × (n-k)</a:t>
            </a:r>
          </a:p>
          <a:p>
            <a:r>
              <a:rPr lang="fr-FR" sz="2000" b="1" dirty="0">
                <a:solidFill>
                  <a:srgbClr val="0070C0"/>
                </a:solidFill>
              </a:rPr>
              <a:t>Formée par des bits de redondance </a:t>
            </a:r>
          </a:p>
        </p:txBody>
      </p:sp>
      <p:sp>
        <p:nvSpPr>
          <p:cNvPr id="28" name="ZoneTexte 27"/>
          <p:cNvSpPr txBox="1"/>
          <p:nvPr/>
        </p:nvSpPr>
        <p:spPr>
          <a:xfrm>
            <a:off x="0" y="642918"/>
            <a:ext cx="9144000" cy="800219"/>
          </a:xfrm>
          <a:prstGeom prst="rect">
            <a:avLst/>
          </a:prstGeom>
          <a:noFill/>
        </p:spPr>
        <p:txBody>
          <a:bodyPr wrap="square" rtlCol="0">
            <a:spAutoFit/>
          </a:bodyPr>
          <a:lstStyle/>
          <a:p>
            <a:pPr algn="ctr"/>
            <a:r>
              <a:rPr lang="fr-FR" sz="2800" b="1" dirty="0">
                <a:solidFill>
                  <a:srgbClr val="0070C0"/>
                </a:solidFill>
              </a:rPr>
              <a:t>Matrice génératrice d’un code linéaire systématique</a:t>
            </a:r>
          </a:p>
          <a:p>
            <a:pPr algn="ctr"/>
            <a:endParaRPr lang="fr-FR" dirty="0"/>
          </a:p>
        </p:txBody>
      </p:sp>
      <p:graphicFrame>
        <p:nvGraphicFramePr>
          <p:cNvPr id="161796" name="Object 4"/>
          <p:cNvGraphicFramePr>
            <a:graphicFrameLocks noChangeAspect="1"/>
          </p:cNvGraphicFramePr>
          <p:nvPr/>
        </p:nvGraphicFramePr>
        <p:xfrm>
          <a:off x="7485063" y="1643050"/>
          <a:ext cx="587399" cy="1307514"/>
        </p:xfrm>
        <a:graphic>
          <a:graphicData uri="http://schemas.openxmlformats.org/presentationml/2006/ole">
            <p:oleObj spid="_x0000_s161799" name="Équation" r:id="rId5" imgW="7315200" imgH="10972800" progId="Equation.3">
              <p:embed/>
            </p:oleObj>
          </a:graphicData>
        </a:graphic>
      </p:graphicFrame>
    </p:spTree>
  </p:cSld>
  <p:clrMapOvr>
    <a:masterClrMapping/>
  </p:clrMapOvr>
  <p:transition advTm="15000"/>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CODES LINEAIRES</a:t>
            </a:r>
          </a:p>
        </p:txBody>
      </p:sp>
      <p:sp>
        <p:nvSpPr>
          <p:cNvPr id="5" name="Espace réservé du numéro de diapositive 4"/>
          <p:cNvSpPr>
            <a:spLocks noGrp="1"/>
          </p:cNvSpPr>
          <p:nvPr>
            <p:ph type="sldNum" sz="quarter" idx="12"/>
          </p:nvPr>
        </p:nvSpPr>
        <p:spPr>
          <a:xfrm>
            <a:off x="5838820" y="6356350"/>
            <a:ext cx="2133600" cy="365125"/>
          </a:xfrm>
        </p:spPr>
        <p:txBody>
          <a:bodyPr/>
          <a:lstStyle/>
          <a:p>
            <a:fld id="{F39E19B8-B707-45A9-818F-56E77DE860CA}" type="slidenum">
              <a:rPr lang="fr-FR" smtClean="0"/>
              <a:pPr/>
              <a:t>14</a:t>
            </a:fld>
            <a:endParaRPr lang="fr-FR" dirty="0"/>
          </a:p>
        </p:txBody>
      </p:sp>
      <p:sp>
        <p:nvSpPr>
          <p:cNvPr id="113666" name="AutoShape 2" descr="https://upload.wikimedia.org/wikipedia/commons/thumb/b/b0/Hamming%287%2C4%29.svg/250px-Hamming%287%2C4%29.svg.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8" name="ZoneTexte 7"/>
          <p:cNvSpPr txBox="1"/>
          <p:nvPr/>
        </p:nvSpPr>
        <p:spPr>
          <a:xfrm>
            <a:off x="0" y="1357298"/>
            <a:ext cx="9144000" cy="1938992"/>
          </a:xfrm>
          <a:prstGeom prst="rect">
            <a:avLst/>
          </a:prstGeom>
          <a:noFill/>
        </p:spPr>
        <p:txBody>
          <a:bodyPr wrap="square" rtlCol="0">
            <a:spAutoFit/>
          </a:bodyPr>
          <a:lstStyle/>
          <a:p>
            <a:pPr algn="just"/>
            <a:r>
              <a:rPr lang="fr-FR" sz="2400" dirty="0">
                <a:solidFill>
                  <a:srgbClr val="7030A0"/>
                </a:solidFill>
              </a:rPr>
              <a:t>Sous forme normale, une matrice génératrice  G peut prendre la forme suivante :</a:t>
            </a:r>
          </a:p>
          <a:p>
            <a:pPr algn="just"/>
            <a:endParaRPr lang="fr-FR" sz="2400" dirty="0">
              <a:solidFill>
                <a:srgbClr val="7030A0"/>
              </a:solidFill>
            </a:endParaRPr>
          </a:p>
          <a:p>
            <a:pPr algn="just"/>
            <a:endParaRPr lang="fr-FR" sz="2400" dirty="0">
              <a:solidFill>
                <a:srgbClr val="7030A0"/>
              </a:solidFill>
            </a:endParaRPr>
          </a:p>
          <a:p>
            <a:pPr algn="just"/>
            <a:r>
              <a:rPr lang="fr-FR" sz="2400" dirty="0">
                <a:solidFill>
                  <a:srgbClr val="7030A0"/>
                </a:solidFill>
              </a:rPr>
              <a:t>Où </a:t>
            </a:r>
            <a:r>
              <a:rPr lang="fr-FR" sz="2400" dirty="0" err="1">
                <a:solidFill>
                  <a:srgbClr val="7030A0"/>
                </a:solidFill>
              </a:rPr>
              <a:t>I</a:t>
            </a:r>
            <a:r>
              <a:rPr lang="fr-FR" sz="2400" baseline="-25000" dirty="0" err="1">
                <a:solidFill>
                  <a:srgbClr val="7030A0"/>
                </a:solidFill>
              </a:rPr>
              <a:t>k</a:t>
            </a:r>
            <a:r>
              <a:rPr lang="fr-FR" sz="2400" dirty="0">
                <a:solidFill>
                  <a:srgbClr val="7030A0"/>
                </a:solidFill>
              </a:rPr>
              <a:t> est la matrice identité k × k et P une matrice quelconque k × (n-k) </a:t>
            </a:r>
          </a:p>
        </p:txBody>
      </p:sp>
      <p:graphicFrame>
        <p:nvGraphicFramePr>
          <p:cNvPr id="19" name="Objet 18"/>
          <p:cNvGraphicFramePr>
            <a:graphicFrameLocks noChangeAspect="1"/>
          </p:cNvGraphicFramePr>
          <p:nvPr/>
        </p:nvGraphicFramePr>
        <p:xfrm>
          <a:off x="5072066" y="2143116"/>
          <a:ext cx="2104174" cy="857256"/>
        </p:xfrm>
        <a:graphic>
          <a:graphicData uri="http://schemas.openxmlformats.org/presentationml/2006/ole">
            <p:oleObj spid="_x0000_s197636" name="Équation" r:id="rId3" imgW="685800" imgH="279400" progId="Equation.3">
              <p:embed/>
            </p:oleObj>
          </a:graphicData>
        </a:graphic>
      </p:graphicFrame>
      <p:sp>
        <p:nvSpPr>
          <p:cNvPr id="28" name="ZoneTexte 27"/>
          <p:cNvSpPr txBox="1"/>
          <p:nvPr/>
        </p:nvSpPr>
        <p:spPr>
          <a:xfrm>
            <a:off x="0" y="642918"/>
            <a:ext cx="9144000" cy="800219"/>
          </a:xfrm>
          <a:prstGeom prst="rect">
            <a:avLst/>
          </a:prstGeom>
          <a:noFill/>
        </p:spPr>
        <p:txBody>
          <a:bodyPr wrap="square" rtlCol="0">
            <a:spAutoFit/>
          </a:bodyPr>
          <a:lstStyle/>
          <a:p>
            <a:pPr algn="ctr"/>
            <a:r>
              <a:rPr lang="fr-FR" sz="2800" b="1" dirty="0">
                <a:solidFill>
                  <a:srgbClr val="0070C0"/>
                </a:solidFill>
              </a:rPr>
              <a:t>Matrice génératrice d’un code linéaire systématique</a:t>
            </a:r>
          </a:p>
          <a:p>
            <a:pPr algn="ctr"/>
            <a:endParaRPr lang="fr-FR" dirty="0"/>
          </a:p>
        </p:txBody>
      </p:sp>
      <p:sp>
        <p:nvSpPr>
          <p:cNvPr id="13" name="ZoneTexte 12"/>
          <p:cNvSpPr txBox="1"/>
          <p:nvPr/>
        </p:nvSpPr>
        <p:spPr>
          <a:xfrm>
            <a:off x="0" y="3357562"/>
            <a:ext cx="9144000" cy="3477875"/>
          </a:xfrm>
          <a:prstGeom prst="rect">
            <a:avLst/>
          </a:prstGeom>
          <a:noFill/>
        </p:spPr>
        <p:txBody>
          <a:bodyPr wrap="square" rtlCol="0">
            <a:spAutoFit/>
          </a:bodyPr>
          <a:lstStyle/>
          <a:p>
            <a:r>
              <a:rPr lang="fr-FR" sz="2200" b="1" u="sng" dirty="0">
                <a:solidFill>
                  <a:srgbClr val="00B050"/>
                </a:solidFill>
              </a:rPr>
              <a:t>Théorème :</a:t>
            </a:r>
            <a:endParaRPr lang="fr-FR" sz="2200" dirty="0">
              <a:solidFill>
                <a:srgbClr val="00B050"/>
              </a:solidFill>
            </a:endParaRPr>
          </a:p>
          <a:p>
            <a:r>
              <a:rPr lang="fr-FR" sz="2200" b="1" i="1" dirty="0">
                <a:solidFill>
                  <a:srgbClr val="00B050"/>
                </a:solidFill>
              </a:rPr>
              <a:t>Deux </a:t>
            </a:r>
            <a:r>
              <a:rPr lang="fr-FR" sz="2200" b="1" i="1" dirty="0" err="1">
                <a:solidFill>
                  <a:schemeClr val="accent6">
                    <a:lumMod val="50000"/>
                  </a:schemeClr>
                </a:solidFill>
              </a:rPr>
              <a:t>k×n</a:t>
            </a:r>
            <a:r>
              <a:rPr lang="fr-FR" sz="2200" b="1" i="1" dirty="0">
                <a:solidFill>
                  <a:srgbClr val="00B050"/>
                </a:solidFill>
              </a:rPr>
              <a:t> matrices </a:t>
            </a:r>
            <a:r>
              <a:rPr lang="fr-FR" sz="2200" b="1" i="1" dirty="0">
                <a:solidFill>
                  <a:schemeClr val="accent6">
                    <a:lumMod val="50000"/>
                  </a:schemeClr>
                </a:solidFill>
              </a:rPr>
              <a:t>G</a:t>
            </a:r>
            <a:r>
              <a:rPr lang="fr-FR" sz="2200" b="1" i="1" baseline="-25000" dirty="0">
                <a:solidFill>
                  <a:schemeClr val="accent6">
                    <a:lumMod val="50000"/>
                  </a:schemeClr>
                </a:solidFill>
              </a:rPr>
              <a:t>1</a:t>
            </a:r>
            <a:r>
              <a:rPr lang="fr-FR" sz="2200" b="1" i="1" dirty="0">
                <a:solidFill>
                  <a:srgbClr val="00B050"/>
                </a:solidFill>
              </a:rPr>
              <a:t> et </a:t>
            </a:r>
            <a:r>
              <a:rPr lang="fr-FR" sz="2200" b="1" i="1" dirty="0">
                <a:solidFill>
                  <a:schemeClr val="accent6">
                    <a:lumMod val="50000"/>
                  </a:schemeClr>
                </a:solidFill>
              </a:rPr>
              <a:t>G</a:t>
            </a:r>
            <a:r>
              <a:rPr lang="fr-FR" sz="2200" b="1" i="1" baseline="-25000" dirty="0">
                <a:solidFill>
                  <a:schemeClr val="accent6">
                    <a:lumMod val="50000"/>
                  </a:schemeClr>
                </a:solidFill>
              </a:rPr>
              <a:t>2</a:t>
            </a:r>
            <a:r>
              <a:rPr lang="fr-FR" sz="2200" b="1" i="1" dirty="0">
                <a:solidFill>
                  <a:srgbClr val="00B050"/>
                </a:solidFill>
              </a:rPr>
              <a:t> engendrent des (</a:t>
            </a:r>
            <a:r>
              <a:rPr lang="fr-FR" sz="2200" b="1" i="1" dirty="0" err="1">
                <a:solidFill>
                  <a:schemeClr val="accent6">
                    <a:lumMod val="50000"/>
                  </a:schemeClr>
                </a:solidFill>
              </a:rPr>
              <a:t>n,k</a:t>
            </a:r>
            <a:r>
              <a:rPr lang="fr-FR" sz="2200" b="1" i="1" dirty="0">
                <a:solidFill>
                  <a:schemeClr val="accent6">
                    <a:lumMod val="50000"/>
                  </a:schemeClr>
                </a:solidFill>
              </a:rPr>
              <a:t>)</a:t>
            </a:r>
            <a:r>
              <a:rPr lang="fr-FR" sz="2200" b="1" i="1" dirty="0">
                <a:solidFill>
                  <a:srgbClr val="00B050"/>
                </a:solidFill>
              </a:rPr>
              <a:t>-codes linéaires équivalents si on peut obtenir </a:t>
            </a:r>
            <a:r>
              <a:rPr lang="fr-FR" sz="2200" b="1" i="1" dirty="0">
                <a:solidFill>
                  <a:schemeClr val="accent6">
                    <a:lumMod val="50000"/>
                  </a:schemeClr>
                </a:solidFill>
              </a:rPr>
              <a:t>G</a:t>
            </a:r>
            <a:r>
              <a:rPr lang="fr-FR" sz="2200" b="1" i="1" baseline="-25000" dirty="0">
                <a:solidFill>
                  <a:schemeClr val="accent6">
                    <a:lumMod val="50000"/>
                  </a:schemeClr>
                </a:solidFill>
              </a:rPr>
              <a:t>1</a:t>
            </a:r>
            <a:r>
              <a:rPr lang="fr-FR" sz="2200" b="1" i="1" dirty="0">
                <a:solidFill>
                  <a:srgbClr val="00B050"/>
                </a:solidFill>
              </a:rPr>
              <a:t> à partir </a:t>
            </a:r>
            <a:r>
              <a:rPr lang="fr-FR" sz="2200" b="1" i="1" dirty="0">
                <a:solidFill>
                  <a:schemeClr val="accent6">
                    <a:lumMod val="50000"/>
                  </a:schemeClr>
                </a:solidFill>
              </a:rPr>
              <a:t>G</a:t>
            </a:r>
            <a:r>
              <a:rPr lang="fr-FR" sz="2200" b="1" i="1" baseline="-25000" dirty="0">
                <a:solidFill>
                  <a:schemeClr val="accent6">
                    <a:lumMod val="50000"/>
                  </a:schemeClr>
                </a:solidFill>
              </a:rPr>
              <a:t>2</a:t>
            </a:r>
            <a:r>
              <a:rPr lang="fr-FR" sz="2200" b="1" i="1" dirty="0">
                <a:solidFill>
                  <a:srgbClr val="00B050"/>
                </a:solidFill>
              </a:rPr>
              <a:t> par une suite d'opérations à choisir parmi:</a:t>
            </a:r>
            <a:endParaRPr lang="fr-FR" sz="2200" dirty="0">
              <a:solidFill>
                <a:srgbClr val="00B050"/>
              </a:solidFill>
            </a:endParaRPr>
          </a:p>
          <a:p>
            <a:pPr lvl="0">
              <a:buFont typeface="Wingdings" pitchFamily="2" charset="2"/>
              <a:buChar char="q"/>
            </a:pPr>
            <a:r>
              <a:rPr lang="fr-FR" sz="2200" b="1" i="1" dirty="0">
                <a:solidFill>
                  <a:srgbClr val="00B050"/>
                </a:solidFill>
              </a:rPr>
              <a:t> permutation des lignes ;</a:t>
            </a:r>
          </a:p>
          <a:p>
            <a:pPr lvl="0">
              <a:buFont typeface="Wingdings" pitchFamily="2" charset="2"/>
              <a:buChar char="q"/>
            </a:pPr>
            <a:r>
              <a:rPr lang="fr-FR" sz="2200" b="1" i="1" dirty="0">
                <a:solidFill>
                  <a:srgbClr val="00B050"/>
                </a:solidFill>
              </a:rPr>
              <a:t> addition de deux lignes ;</a:t>
            </a:r>
          </a:p>
          <a:p>
            <a:pPr lvl="0">
              <a:buFont typeface="Wingdings" pitchFamily="2" charset="2"/>
              <a:buChar char="q"/>
            </a:pPr>
            <a:r>
              <a:rPr lang="fr-FR" sz="2200" b="1" i="1" dirty="0">
                <a:solidFill>
                  <a:srgbClr val="00B050"/>
                </a:solidFill>
              </a:rPr>
              <a:t> permutation des colonnes.</a:t>
            </a:r>
          </a:p>
          <a:p>
            <a:pPr lvl="0">
              <a:buFont typeface="Wingdings" pitchFamily="2" charset="2"/>
              <a:buChar char="q"/>
            </a:pPr>
            <a:endParaRPr lang="fr-FR" sz="2200" b="1" i="1" dirty="0">
              <a:solidFill>
                <a:srgbClr val="00B050"/>
              </a:solidFill>
            </a:endParaRPr>
          </a:p>
          <a:p>
            <a:pPr lvl="0" algn="just"/>
            <a:r>
              <a:rPr lang="fr-FR" sz="2200" b="1" i="1" dirty="0">
                <a:solidFill>
                  <a:srgbClr val="FF0000"/>
                </a:solidFill>
              </a:rPr>
              <a:t>Ce théorème peut être utilisé pour rendre une matrice génératrice quelconque sous forme normale ou systématique ou bien pour passer d’une matrice génératrice à une autre pour un même code linéaire.</a:t>
            </a:r>
          </a:p>
        </p:txBody>
      </p:sp>
      <p:graphicFrame>
        <p:nvGraphicFramePr>
          <p:cNvPr id="197635" name="Object 3"/>
          <p:cNvGraphicFramePr>
            <a:graphicFrameLocks noChangeAspect="1"/>
          </p:cNvGraphicFramePr>
          <p:nvPr/>
        </p:nvGraphicFramePr>
        <p:xfrm>
          <a:off x="1728788" y="2071688"/>
          <a:ext cx="2219325" cy="857250"/>
        </p:xfrm>
        <a:graphic>
          <a:graphicData uri="http://schemas.openxmlformats.org/presentationml/2006/ole">
            <p:oleObj spid="_x0000_s197637" name="Équation" r:id="rId4" imgW="17373600" imgH="6705600" progId="Equation.3">
              <p:embed/>
            </p:oleObj>
          </a:graphicData>
        </a:graphic>
      </p:graphicFrame>
    </p:spTree>
  </p:cSld>
  <p:clrMapOvr>
    <a:masterClrMapping/>
  </p:clrMapOvr>
  <p:transition advTm="15000"/>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CODES LINEAIRES</a:t>
            </a:r>
          </a:p>
        </p:txBody>
      </p:sp>
      <p:sp>
        <p:nvSpPr>
          <p:cNvPr id="5" name="Espace réservé du numéro de diapositive 4"/>
          <p:cNvSpPr>
            <a:spLocks noGrp="1"/>
          </p:cNvSpPr>
          <p:nvPr>
            <p:ph type="sldNum" sz="quarter" idx="12"/>
          </p:nvPr>
        </p:nvSpPr>
        <p:spPr>
          <a:xfrm>
            <a:off x="5838820" y="6356350"/>
            <a:ext cx="2133600" cy="365125"/>
          </a:xfrm>
        </p:spPr>
        <p:txBody>
          <a:bodyPr/>
          <a:lstStyle/>
          <a:p>
            <a:fld id="{F39E19B8-B707-45A9-818F-56E77DE860CA}" type="slidenum">
              <a:rPr lang="fr-FR" smtClean="0"/>
              <a:pPr/>
              <a:t>15</a:t>
            </a:fld>
            <a:endParaRPr lang="fr-FR" dirty="0"/>
          </a:p>
        </p:txBody>
      </p:sp>
      <p:sp>
        <p:nvSpPr>
          <p:cNvPr id="113666" name="AutoShape 2" descr="https://upload.wikimedia.org/wikipedia/commons/thumb/b/b0/Hamming%287%2C4%29.svg/250px-Hamming%287%2C4%29.svg.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28" name="ZoneTexte 27"/>
          <p:cNvSpPr txBox="1"/>
          <p:nvPr/>
        </p:nvSpPr>
        <p:spPr>
          <a:xfrm>
            <a:off x="0" y="642918"/>
            <a:ext cx="9144000" cy="800219"/>
          </a:xfrm>
          <a:prstGeom prst="rect">
            <a:avLst/>
          </a:prstGeom>
          <a:noFill/>
        </p:spPr>
        <p:txBody>
          <a:bodyPr wrap="square" rtlCol="0">
            <a:spAutoFit/>
          </a:bodyPr>
          <a:lstStyle/>
          <a:p>
            <a:pPr algn="ctr"/>
            <a:r>
              <a:rPr lang="fr-FR" sz="2800" b="1" dirty="0">
                <a:solidFill>
                  <a:srgbClr val="0070C0"/>
                </a:solidFill>
              </a:rPr>
              <a:t>Propriétés des matrices génératrices</a:t>
            </a:r>
          </a:p>
          <a:p>
            <a:pPr algn="ctr"/>
            <a:endParaRPr lang="fr-FR" dirty="0"/>
          </a:p>
        </p:txBody>
      </p:sp>
      <p:sp>
        <p:nvSpPr>
          <p:cNvPr id="14" name="ZoneTexte 13"/>
          <p:cNvSpPr txBox="1"/>
          <p:nvPr/>
        </p:nvSpPr>
        <p:spPr>
          <a:xfrm>
            <a:off x="0" y="1643612"/>
            <a:ext cx="9144000" cy="4893647"/>
          </a:xfrm>
          <a:prstGeom prst="rect">
            <a:avLst/>
          </a:prstGeom>
          <a:noFill/>
        </p:spPr>
        <p:txBody>
          <a:bodyPr wrap="square" rtlCol="0">
            <a:spAutoFit/>
          </a:bodyPr>
          <a:lstStyle/>
          <a:p>
            <a:pPr algn="just"/>
            <a:r>
              <a:rPr lang="fr-FR" sz="2400" dirty="0">
                <a:solidFill>
                  <a:srgbClr val="0070C0"/>
                </a:solidFill>
              </a:rPr>
              <a:t>Si G est une matrice génératrice d’un code linéaire (</a:t>
            </a:r>
            <a:r>
              <a:rPr lang="fr-FR" sz="2400" dirty="0" err="1">
                <a:solidFill>
                  <a:srgbClr val="0070C0"/>
                </a:solidFill>
              </a:rPr>
              <a:t>n,k</a:t>
            </a:r>
            <a:r>
              <a:rPr lang="fr-FR" sz="2400" dirty="0">
                <a:solidFill>
                  <a:srgbClr val="0070C0"/>
                </a:solidFill>
              </a:rPr>
              <a:t>) noté </a:t>
            </a:r>
            <a:r>
              <a:rPr lang="fr-FR" sz="2400" b="1" dirty="0">
                <a:solidFill>
                  <a:srgbClr val="7030A0"/>
                </a:solidFill>
              </a:rPr>
              <a:t>C</a:t>
            </a:r>
            <a:r>
              <a:rPr lang="fr-FR" sz="2400" b="1" baseline="-25000" dirty="0">
                <a:solidFill>
                  <a:srgbClr val="7030A0"/>
                </a:solidFill>
              </a:rPr>
              <a:t>D</a:t>
            </a:r>
            <a:r>
              <a:rPr lang="fr-FR" sz="2400" dirty="0">
                <a:solidFill>
                  <a:srgbClr val="0070C0"/>
                </a:solidFill>
              </a:rPr>
              <a:t> sur (</a:t>
            </a:r>
            <a:r>
              <a:rPr lang="fr-FR" sz="2400" dirty="0">
                <a:solidFill>
                  <a:srgbClr val="0070C0"/>
                </a:solidFill>
                <a:sym typeface="Symbol"/>
              </a:rPr>
              <a:t>F2</a:t>
            </a:r>
            <a:r>
              <a:rPr lang="fr-FR" sz="2400" baseline="30000" dirty="0">
                <a:solidFill>
                  <a:srgbClr val="0070C0"/>
                </a:solidFill>
                <a:sym typeface="Symbol"/>
              </a:rPr>
              <a:t>)3,</a:t>
            </a:r>
            <a:r>
              <a:rPr lang="fr-FR" sz="2400" dirty="0">
                <a:solidFill>
                  <a:srgbClr val="0070C0"/>
                </a:solidFill>
                <a:sym typeface="Symbol"/>
              </a:rPr>
              <a:t> alors :</a:t>
            </a:r>
          </a:p>
          <a:p>
            <a:endParaRPr lang="fr-FR" sz="2400" dirty="0">
              <a:sym typeface="Symbol"/>
            </a:endParaRPr>
          </a:p>
          <a:p>
            <a:pPr algn="just">
              <a:buFont typeface="Wingdings" pitchFamily="2" charset="2"/>
              <a:buChar char="§"/>
            </a:pPr>
            <a:r>
              <a:rPr lang="fr-FR" sz="2400" dirty="0">
                <a:sym typeface="Symbol"/>
              </a:rPr>
              <a:t> </a:t>
            </a:r>
            <a:r>
              <a:rPr lang="fr-FR" sz="2400" dirty="0">
                <a:solidFill>
                  <a:srgbClr val="7030A0"/>
                </a:solidFill>
                <a:sym typeface="Symbol"/>
              </a:rPr>
              <a:t>Les matrices génératrices de </a:t>
            </a:r>
            <a:r>
              <a:rPr lang="fr-FR" sz="2400" b="1" dirty="0">
                <a:solidFill>
                  <a:srgbClr val="7030A0"/>
                </a:solidFill>
              </a:rPr>
              <a:t>C</a:t>
            </a:r>
            <a:r>
              <a:rPr lang="fr-FR" sz="2400" b="1" baseline="-25000" dirty="0">
                <a:solidFill>
                  <a:srgbClr val="7030A0"/>
                </a:solidFill>
              </a:rPr>
              <a:t>D</a:t>
            </a:r>
            <a:r>
              <a:rPr lang="fr-FR" sz="2400" dirty="0">
                <a:solidFill>
                  <a:srgbClr val="7030A0"/>
                </a:solidFill>
                <a:sym typeface="Symbol"/>
              </a:rPr>
              <a:t> sont de la forme A × P, où A est une matrice carrée inversible de taille k × k sur ;</a:t>
            </a:r>
          </a:p>
          <a:p>
            <a:pPr algn="just">
              <a:buFont typeface="Wingdings" pitchFamily="2" charset="2"/>
              <a:buChar char="§"/>
            </a:pPr>
            <a:endParaRPr lang="fr-FR" sz="2400" dirty="0">
              <a:sym typeface="Symbol"/>
            </a:endParaRPr>
          </a:p>
          <a:p>
            <a:pPr algn="just">
              <a:buFont typeface="Wingdings" pitchFamily="2" charset="2"/>
              <a:buChar char="§"/>
            </a:pPr>
            <a:r>
              <a:rPr lang="fr-FR" sz="2400" dirty="0">
                <a:sym typeface="Symbol"/>
              </a:rPr>
              <a:t> </a:t>
            </a:r>
            <a:r>
              <a:rPr lang="fr-FR" sz="2400" dirty="0">
                <a:solidFill>
                  <a:srgbClr val="00B050"/>
                </a:solidFill>
                <a:sym typeface="Symbol"/>
              </a:rPr>
              <a:t>Le code C</a:t>
            </a:r>
            <a:r>
              <a:rPr lang="fr-FR" sz="2400" baseline="-25000" dirty="0">
                <a:solidFill>
                  <a:srgbClr val="00B050"/>
                </a:solidFill>
                <a:sym typeface="Symbol"/>
              </a:rPr>
              <a:t>D</a:t>
            </a:r>
            <a:r>
              <a:rPr lang="fr-FR" sz="2400" dirty="0">
                <a:solidFill>
                  <a:srgbClr val="00B050"/>
                </a:solidFill>
                <a:sym typeface="Symbol"/>
              </a:rPr>
              <a:t> est donnée par D.G  avec D le vecteur d’information de taille k</a:t>
            </a:r>
          </a:p>
          <a:p>
            <a:pPr algn="just">
              <a:buFont typeface="Wingdings" pitchFamily="2" charset="2"/>
              <a:buChar char="§"/>
            </a:pPr>
            <a:endParaRPr lang="fr-FR" sz="2400" dirty="0">
              <a:sym typeface="Symbol"/>
            </a:endParaRPr>
          </a:p>
          <a:p>
            <a:pPr algn="just">
              <a:buFont typeface="Wingdings" pitchFamily="2" charset="2"/>
              <a:buChar char="§"/>
            </a:pPr>
            <a:r>
              <a:rPr lang="fr-FR" sz="2400" dirty="0">
                <a:solidFill>
                  <a:srgbClr val="002060"/>
                </a:solidFill>
                <a:sym typeface="Symbol"/>
              </a:rPr>
              <a:t>Tout code linéaire est équivalent à un code linéaire systématique</a:t>
            </a:r>
          </a:p>
          <a:p>
            <a:pPr algn="just">
              <a:buFont typeface="Wingdings" pitchFamily="2" charset="2"/>
              <a:buChar char="§"/>
            </a:pPr>
            <a:endParaRPr lang="fr-FR" sz="2400" dirty="0">
              <a:solidFill>
                <a:srgbClr val="002060"/>
              </a:solidFill>
              <a:sym typeface="Symbol"/>
            </a:endParaRPr>
          </a:p>
          <a:p>
            <a:pPr algn="just">
              <a:buFont typeface="Wingdings" pitchFamily="2" charset="2"/>
              <a:buChar char="§"/>
            </a:pPr>
            <a:r>
              <a:rPr lang="fr-FR" sz="2400" dirty="0">
                <a:solidFill>
                  <a:srgbClr val="002060"/>
                </a:solidFill>
                <a:sym typeface="Symbol"/>
              </a:rPr>
              <a:t>D = { 000010110011 ..      k=3                            G taille </a:t>
            </a:r>
            <a:r>
              <a:rPr lang="fr-FR" sz="2400" dirty="0" err="1">
                <a:solidFill>
                  <a:srgbClr val="002060"/>
                </a:solidFill>
                <a:sym typeface="Symbol"/>
              </a:rPr>
              <a:t>n×k</a:t>
            </a:r>
            <a:r>
              <a:rPr lang="fr-FR" sz="2400" dirty="0">
                <a:solidFill>
                  <a:srgbClr val="002060"/>
                </a:solidFill>
                <a:sym typeface="Symbol"/>
              </a:rPr>
              <a:t>      n=30 ou 50</a:t>
            </a:r>
          </a:p>
          <a:p>
            <a:pPr algn="just">
              <a:buFont typeface="Wingdings" pitchFamily="2" charset="2"/>
              <a:buChar char="§"/>
            </a:pPr>
            <a:r>
              <a:rPr lang="fr-FR" sz="2400" dirty="0">
                <a:solidFill>
                  <a:srgbClr val="002060"/>
                </a:solidFill>
                <a:sym typeface="Symbol"/>
              </a:rPr>
              <a:t>Code ={……,  …….., ….              n=5         code est </a:t>
            </a:r>
            <a:r>
              <a:rPr lang="fr-FR" sz="2400" b="1" dirty="0">
                <a:solidFill>
                  <a:srgbClr val="FF0000"/>
                </a:solidFill>
                <a:sym typeface="Symbol"/>
              </a:rPr>
              <a:t>(5,3)    </a:t>
            </a:r>
            <a:r>
              <a:rPr lang="fr-FR" sz="2400" dirty="0">
                <a:solidFill>
                  <a:srgbClr val="002060"/>
                </a:solidFill>
                <a:sym typeface="Symbol"/>
              </a:rPr>
              <a:t>n-k=2</a:t>
            </a:r>
          </a:p>
        </p:txBody>
      </p:sp>
    </p:spTree>
  </p:cSld>
  <p:clrMapOvr>
    <a:masterClrMapping/>
  </p:clrMapOvr>
  <p:transition advTm="15000"/>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F39E19B8-B707-45A9-818F-56E77DE860CA}" type="slidenum">
              <a:rPr lang="fr-FR" smtClean="0"/>
              <a:pPr/>
              <a:t>16</a:t>
            </a:fld>
            <a:endParaRPr lang="fr-FR"/>
          </a:p>
        </p:txBody>
      </p:sp>
      <p:sp>
        <p:nvSpPr>
          <p:cNvPr id="3" name="ZoneTexte 2"/>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CODES LINEAIRES</a:t>
            </a:r>
          </a:p>
        </p:txBody>
      </p:sp>
      <p:sp>
        <p:nvSpPr>
          <p:cNvPr id="4" name="ZoneTexte 3"/>
          <p:cNvSpPr txBox="1"/>
          <p:nvPr/>
        </p:nvSpPr>
        <p:spPr>
          <a:xfrm>
            <a:off x="0" y="642918"/>
            <a:ext cx="9144000" cy="800219"/>
          </a:xfrm>
          <a:prstGeom prst="rect">
            <a:avLst/>
          </a:prstGeom>
          <a:noFill/>
        </p:spPr>
        <p:txBody>
          <a:bodyPr wrap="square" rtlCol="0">
            <a:spAutoFit/>
          </a:bodyPr>
          <a:lstStyle/>
          <a:p>
            <a:pPr algn="ctr"/>
            <a:r>
              <a:rPr lang="fr-FR" sz="2800" b="1" dirty="0">
                <a:solidFill>
                  <a:srgbClr val="0070C0"/>
                </a:solidFill>
              </a:rPr>
              <a:t>Matrice de contrôle de Parité d’un code linéaire</a:t>
            </a:r>
          </a:p>
          <a:p>
            <a:pPr algn="ctr"/>
            <a:endParaRPr lang="fr-FR" dirty="0"/>
          </a:p>
        </p:txBody>
      </p:sp>
      <p:sp>
        <p:nvSpPr>
          <p:cNvPr id="6" name="ZoneTexte 5"/>
          <p:cNvSpPr txBox="1"/>
          <p:nvPr/>
        </p:nvSpPr>
        <p:spPr>
          <a:xfrm>
            <a:off x="0" y="1816136"/>
            <a:ext cx="9144000" cy="5478423"/>
          </a:xfrm>
          <a:prstGeom prst="rect">
            <a:avLst/>
          </a:prstGeom>
          <a:noFill/>
        </p:spPr>
        <p:txBody>
          <a:bodyPr wrap="square" rtlCol="0">
            <a:spAutoFit/>
          </a:bodyPr>
          <a:lstStyle/>
          <a:p>
            <a:pPr algn="just"/>
            <a:r>
              <a:rPr lang="fr-FR" sz="2000" dirty="0">
                <a:solidFill>
                  <a:srgbClr val="002060"/>
                </a:solidFill>
              </a:rPr>
              <a:t>Comme nous venons de le voir, un code linéaire peut être représenté par une matrice génératrice </a:t>
            </a:r>
            <a:r>
              <a:rPr lang="fr-FR" sz="2000" b="1" dirty="0">
                <a:solidFill>
                  <a:srgbClr val="FF0000"/>
                </a:solidFill>
              </a:rPr>
              <a:t>G</a:t>
            </a:r>
            <a:r>
              <a:rPr lang="fr-FR" sz="2000" dirty="0">
                <a:solidFill>
                  <a:srgbClr val="002060"/>
                </a:solidFill>
              </a:rPr>
              <a:t> de taille </a:t>
            </a:r>
            <a:r>
              <a:rPr lang="fr-FR" sz="2000" b="1" dirty="0">
                <a:solidFill>
                  <a:srgbClr val="FF0000"/>
                </a:solidFill>
              </a:rPr>
              <a:t>k × n</a:t>
            </a:r>
            <a:r>
              <a:rPr lang="fr-FR" sz="2000" dirty="0">
                <a:solidFill>
                  <a:srgbClr val="002060"/>
                </a:solidFill>
              </a:rPr>
              <a:t>, avec </a:t>
            </a:r>
            <a:r>
              <a:rPr lang="fr-FR" sz="2000" b="1" dirty="0">
                <a:solidFill>
                  <a:srgbClr val="FF0000"/>
                </a:solidFill>
              </a:rPr>
              <a:t>k</a:t>
            </a:r>
            <a:r>
              <a:rPr lang="fr-FR" sz="2000" dirty="0">
                <a:solidFill>
                  <a:srgbClr val="002060"/>
                </a:solidFill>
              </a:rPr>
              <a:t> le nombre de bits d’information et </a:t>
            </a:r>
            <a:r>
              <a:rPr lang="fr-FR" sz="2000" b="1" dirty="0">
                <a:solidFill>
                  <a:srgbClr val="FF0000"/>
                </a:solidFill>
              </a:rPr>
              <a:t>n</a:t>
            </a:r>
            <a:r>
              <a:rPr lang="fr-FR" sz="2000" dirty="0">
                <a:solidFill>
                  <a:srgbClr val="002060"/>
                </a:solidFill>
              </a:rPr>
              <a:t> le nombre de bits codés. </a:t>
            </a:r>
            <a:r>
              <a:rPr lang="fr-FR" sz="2000" b="1" dirty="0">
                <a:solidFill>
                  <a:srgbClr val="FF0000"/>
                </a:solidFill>
              </a:rPr>
              <a:t>(n – k) c’est la redondance du code, avec </a:t>
            </a:r>
            <a:r>
              <a:rPr lang="fr-FR" sz="2000" b="1" dirty="0">
                <a:solidFill>
                  <a:srgbClr val="FF0000"/>
                </a:solidFill>
                <a:sym typeface="Symbol"/>
              </a:rPr>
              <a:t> = k/n le rendement du code.</a:t>
            </a:r>
            <a:endParaRPr lang="fr-FR" sz="2000" b="1" dirty="0">
              <a:solidFill>
                <a:srgbClr val="FF0000"/>
              </a:solidFill>
            </a:endParaRPr>
          </a:p>
          <a:p>
            <a:pPr algn="just"/>
            <a:endParaRPr lang="fr-FR" sz="2000" dirty="0"/>
          </a:p>
          <a:p>
            <a:pPr algn="just"/>
            <a:r>
              <a:rPr lang="fr-FR" sz="2000" dirty="0">
                <a:solidFill>
                  <a:srgbClr val="7030A0"/>
                </a:solidFill>
              </a:rPr>
              <a:t>Ainsi, pour un vecteur quelconque de bits d’informations et connaissant la matrice génératrice </a:t>
            </a:r>
            <a:r>
              <a:rPr lang="fr-FR" sz="2000" b="1" dirty="0">
                <a:solidFill>
                  <a:srgbClr val="FF0000"/>
                </a:solidFill>
              </a:rPr>
              <a:t>G</a:t>
            </a:r>
            <a:r>
              <a:rPr lang="fr-FR" sz="2000" dirty="0"/>
              <a:t> </a:t>
            </a:r>
            <a:r>
              <a:rPr lang="fr-FR" sz="2000" dirty="0">
                <a:solidFill>
                  <a:srgbClr val="7030A0"/>
                </a:solidFill>
              </a:rPr>
              <a:t>d’un code linéaire, nous serons en mesure d’obtenir le vecteur </a:t>
            </a:r>
            <a:r>
              <a:rPr lang="fr-FR" sz="2000" b="1" dirty="0">
                <a:solidFill>
                  <a:srgbClr val="FF0000"/>
                </a:solidFill>
              </a:rPr>
              <a:t>C</a:t>
            </a:r>
            <a:r>
              <a:rPr lang="fr-FR" sz="2000" b="1" baseline="-25000" dirty="0">
                <a:solidFill>
                  <a:srgbClr val="FF0000"/>
                </a:solidFill>
              </a:rPr>
              <a:t>D</a:t>
            </a:r>
            <a:r>
              <a:rPr lang="fr-FR" sz="2000" dirty="0"/>
              <a:t> </a:t>
            </a:r>
            <a:r>
              <a:rPr lang="fr-FR" sz="2000" dirty="0">
                <a:solidFill>
                  <a:srgbClr val="7030A0"/>
                </a:solidFill>
              </a:rPr>
              <a:t>correspondant aux bits codés. Il s’agit d’effectuer un produit entre le vecteur </a:t>
            </a:r>
            <a:r>
              <a:rPr lang="fr-FR" sz="2000" b="1" dirty="0">
                <a:solidFill>
                  <a:srgbClr val="FF0000"/>
                </a:solidFill>
              </a:rPr>
              <a:t>D </a:t>
            </a:r>
            <a:r>
              <a:rPr lang="fr-FR" sz="2000" dirty="0">
                <a:solidFill>
                  <a:srgbClr val="7030A0"/>
                </a:solidFill>
              </a:rPr>
              <a:t>et la matrice</a:t>
            </a:r>
            <a:r>
              <a:rPr lang="fr-FR" sz="2000" dirty="0"/>
              <a:t> </a:t>
            </a:r>
            <a:r>
              <a:rPr lang="fr-FR" sz="2000" b="1" dirty="0">
                <a:solidFill>
                  <a:srgbClr val="FF0000"/>
                </a:solidFill>
              </a:rPr>
              <a:t>G</a:t>
            </a:r>
            <a:r>
              <a:rPr lang="fr-FR" sz="2000" dirty="0">
                <a:solidFill>
                  <a:srgbClr val="7030A0"/>
                </a:solidFill>
              </a:rPr>
              <a:t>, où </a:t>
            </a:r>
            <a:r>
              <a:rPr lang="fr-FR" sz="3200" b="1" u="sng" dirty="0">
                <a:solidFill>
                  <a:srgbClr val="FF0000"/>
                </a:solidFill>
              </a:rPr>
              <a:t>C</a:t>
            </a:r>
            <a:r>
              <a:rPr lang="fr-FR" sz="3200" b="1" u="sng" baseline="-25000" dirty="0">
                <a:solidFill>
                  <a:srgbClr val="FF0000"/>
                </a:solidFill>
              </a:rPr>
              <a:t>D </a:t>
            </a:r>
            <a:r>
              <a:rPr lang="fr-FR" sz="3200" b="1" u="sng" dirty="0">
                <a:solidFill>
                  <a:srgbClr val="FF0000"/>
                </a:solidFill>
              </a:rPr>
              <a:t>=D.G</a:t>
            </a:r>
            <a:endParaRPr lang="fr-FR" sz="3200" u="sng" dirty="0"/>
          </a:p>
          <a:p>
            <a:pPr algn="just"/>
            <a:endParaRPr lang="fr-FR" sz="2000" dirty="0"/>
          </a:p>
          <a:p>
            <a:pPr algn="just"/>
            <a:r>
              <a:rPr lang="fr-FR" sz="2000" dirty="0">
                <a:solidFill>
                  <a:srgbClr val="00B050"/>
                </a:solidFill>
              </a:rPr>
              <a:t>Un code linéaire ajoute </a:t>
            </a:r>
            <a:r>
              <a:rPr lang="fr-FR" sz="2000" b="1" dirty="0">
                <a:solidFill>
                  <a:srgbClr val="FF0000"/>
                </a:solidFill>
              </a:rPr>
              <a:t>n-k</a:t>
            </a:r>
            <a:r>
              <a:rPr lang="fr-FR" sz="2000" dirty="0">
                <a:solidFill>
                  <a:srgbClr val="00B050"/>
                </a:solidFill>
              </a:rPr>
              <a:t> bits de contrôle (bits de redondance) au </a:t>
            </a:r>
            <a:r>
              <a:rPr lang="fr-FR" sz="2000" b="1" dirty="0">
                <a:solidFill>
                  <a:srgbClr val="FF0000"/>
                </a:solidFill>
              </a:rPr>
              <a:t>k</a:t>
            </a:r>
            <a:r>
              <a:rPr lang="fr-FR" sz="2000" dirty="0">
                <a:solidFill>
                  <a:srgbClr val="00B050"/>
                </a:solidFill>
              </a:rPr>
              <a:t> bits d’information. Les </a:t>
            </a:r>
            <a:r>
              <a:rPr lang="fr-FR" sz="2000" b="1" dirty="0">
                <a:solidFill>
                  <a:srgbClr val="FF0000"/>
                </a:solidFill>
              </a:rPr>
              <a:t>n-k</a:t>
            </a:r>
            <a:r>
              <a:rPr lang="fr-FR" sz="2000" dirty="0">
                <a:solidFill>
                  <a:srgbClr val="00B050"/>
                </a:solidFill>
              </a:rPr>
              <a:t> bits de contrôle sont définis par l’équation matricielle suivante : </a:t>
            </a:r>
            <a:r>
              <a:rPr lang="fr-FR" sz="2000" dirty="0">
                <a:solidFill>
                  <a:srgbClr val="FF0000"/>
                </a:solidFill>
              </a:rPr>
              <a:t>H.</a:t>
            </a:r>
            <a:r>
              <a:rPr lang="fr-FR" sz="2000" dirty="0">
                <a:solidFill>
                  <a:srgbClr val="7030A0"/>
                </a:solidFill>
              </a:rPr>
              <a:t> </a:t>
            </a:r>
            <a:r>
              <a:rPr lang="fr-FR" sz="2000" dirty="0">
                <a:solidFill>
                  <a:srgbClr val="FF0000"/>
                </a:solidFill>
              </a:rPr>
              <a:t>C</a:t>
            </a:r>
            <a:r>
              <a:rPr lang="fr-FR" sz="2000" baseline="-25000" dirty="0">
                <a:solidFill>
                  <a:srgbClr val="FF0000"/>
                </a:solidFill>
              </a:rPr>
              <a:t>D </a:t>
            </a:r>
            <a:r>
              <a:rPr lang="fr-FR" sz="2000" baseline="30000" dirty="0">
                <a:solidFill>
                  <a:srgbClr val="FF0000"/>
                </a:solidFill>
              </a:rPr>
              <a:t>t</a:t>
            </a:r>
            <a:r>
              <a:rPr lang="fr-FR" sz="2000" dirty="0">
                <a:solidFill>
                  <a:srgbClr val="FF0000"/>
                </a:solidFill>
              </a:rPr>
              <a:t>=0</a:t>
            </a:r>
            <a:r>
              <a:rPr lang="fr-FR" sz="2000" dirty="0">
                <a:solidFill>
                  <a:srgbClr val="00B050"/>
                </a:solidFill>
              </a:rPr>
              <a:t>.</a:t>
            </a:r>
          </a:p>
          <a:p>
            <a:pPr algn="just"/>
            <a:endParaRPr lang="fr-FR" sz="2000" dirty="0"/>
          </a:p>
          <a:p>
            <a:pPr algn="just"/>
            <a:r>
              <a:rPr lang="fr-FR" sz="2000" b="1" dirty="0">
                <a:solidFill>
                  <a:srgbClr val="FF0000"/>
                </a:solidFill>
              </a:rPr>
              <a:t>H</a:t>
            </a:r>
            <a:r>
              <a:rPr lang="fr-FR" sz="2000" dirty="0">
                <a:solidFill>
                  <a:srgbClr val="00B0F0"/>
                </a:solidFill>
              </a:rPr>
              <a:t> est matrice de contrôle de parité du code linéaire permettant de définir les </a:t>
            </a:r>
            <a:r>
              <a:rPr lang="fr-FR" sz="2000" b="1" dirty="0">
                <a:solidFill>
                  <a:srgbClr val="FF0000"/>
                </a:solidFill>
              </a:rPr>
              <a:t>n-k</a:t>
            </a:r>
            <a:r>
              <a:rPr lang="fr-FR" sz="2000" dirty="0">
                <a:solidFill>
                  <a:srgbClr val="00B0F0"/>
                </a:solidFill>
              </a:rPr>
              <a:t> bits de contrôle en fonction des bits d’information et du transposé du vecteur </a:t>
            </a:r>
            <a:r>
              <a:rPr lang="fr-FR" sz="2000" b="1" dirty="0">
                <a:solidFill>
                  <a:srgbClr val="7030A0"/>
                </a:solidFill>
              </a:rPr>
              <a:t>C</a:t>
            </a:r>
            <a:r>
              <a:rPr lang="fr-FR" sz="2000" b="1" baseline="-25000" dirty="0">
                <a:solidFill>
                  <a:srgbClr val="7030A0"/>
                </a:solidFill>
              </a:rPr>
              <a:t>D</a:t>
            </a:r>
            <a:r>
              <a:rPr lang="fr-FR" sz="2000" dirty="0">
                <a:solidFill>
                  <a:srgbClr val="00B0F0"/>
                </a:solidFill>
              </a:rPr>
              <a:t> formé des bits codés.</a:t>
            </a:r>
          </a:p>
          <a:p>
            <a:endParaRPr lang="fr-FR" dirty="0"/>
          </a:p>
        </p:txBody>
      </p:sp>
    </p:spTree>
  </p:cSld>
  <p:clrMapOvr>
    <a:masterClrMapping/>
  </p:clrMapOvr>
  <p:transition advTm="15000"/>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F39E19B8-B707-45A9-818F-56E77DE860CA}" type="slidenum">
              <a:rPr lang="fr-FR" smtClean="0"/>
              <a:pPr/>
              <a:t>17</a:t>
            </a:fld>
            <a:endParaRPr lang="fr-FR"/>
          </a:p>
        </p:txBody>
      </p:sp>
      <p:sp>
        <p:nvSpPr>
          <p:cNvPr id="3" name="ZoneTexte 2"/>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CODES LINEAIRES</a:t>
            </a:r>
          </a:p>
        </p:txBody>
      </p:sp>
      <p:sp>
        <p:nvSpPr>
          <p:cNvPr id="4" name="ZoneTexte 3"/>
          <p:cNvSpPr txBox="1"/>
          <p:nvPr/>
        </p:nvSpPr>
        <p:spPr>
          <a:xfrm>
            <a:off x="0" y="642918"/>
            <a:ext cx="9144000" cy="800219"/>
          </a:xfrm>
          <a:prstGeom prst="rect">
            <a:avLst/>
          </a:prstGeom>
          <a:noFill/>
        </p:spPr>
        <p:txBody>
          <a:bodyPr wrap="square" rtlCol="0">
            <a:spAutoFit/>
          </a:bodyPr>
          <a:lstStyle/>
          <a:p>
            <a:pPr algn="ctr"/>
            <a:r>
              <a:rPr lang="fr-FR" sz="2800" b="1" dirty="0">
                <a:solidFill>
                  <a:srgbClr val="0070C0"/>
                </a:solidFill>
              </a:rPr>
              <a:t>Matrice de contrôle de Parité d’un code linéaire</a:t>
            </a:r>
          </a:p>
          <a:p>
            <a:pPr algn="ctr"/>
            <a:endParaRPr lang="fr-FR" dirty="0"/>
          </a:p>
        </p:txBody>
      </p:sp>
      <p:sp>
        <p:nvSpPr>
          <p:cNvPr id="6" name="ZoneTexte 5"/>
          <p:cNvSpPr txBox="1"/>
          <p:nvPr/>
        </p:nvSpPr>
        <p:spPr>
          <a:xfrm>
            <a:off x="0" y="1816136"/>
            <a:ext cx="9144000" cy="1908215"/>
          </a:xfrm>
          <a:prstGeom prst="rect">
            <a:avLst/>
          </a:prstGeom>
          <a:noFill/>
        </p:spPr>
        <p:txBody>
          <a:bodyPr wrap="square" rtlCol="0">
            <a:spAutoFit/>
          </a:bodyPr>
          <a:lstStyle/>
          <a:p>
            <a:pPr algn="just"/>
            <a:r>
              <a:rPr lang="fr-FR" sz="2000" b="1" dirty="0">
                <a:solidFill>
                  <a:srgbClr val="FF0000"/>
                </a:solidFill>
              </a:rPr>
              <a:t>H</a:t>
            </a:r>
            <a:r>
              <a:rPr lang="fr-FR" sz="2000" dirty="0">
                <a:solidFill>
                  <a:srgbClr val="00B0F0"/>
                </a:solidFill>
              </a:rPr>
              <a:t> est matrice de contrôle de parité du code linéaire permettant de définir les </a:t>
            </a:r>
            <a:r>
              <a:rPr lang="fr-FR" sz="2000" b="1" dirty="0">
                <a:solidFill>
                  <a:srgbClr val="FF0000"/>
                </a:solidFill>
              </a:rPr>
              <a:t>n-k</a:t>
            </a:r>
            <a:r>
              <a:rPr lang="fr-FR" sz="2000" dirty="0">
                <a:solidFill>
                  <a:srgbClr val="00B0F0"/>
                </a:solidFill>
              </a:rPr>
              <a:t> bits de contrôle en fonction des bits d’information et du transposé du vecteur </a:t>
            </a:r>
            <a:r>
              <a:rPr lang="fr-FR" sz="2000" b="1" dirty="0">
                <a:solidFill>
                  <a:srgbClr val="7030A0"/>
                </a:solidFill>
              </a:rPr>
              <a:t>C</a:t>
            </a:r>
            <a:r>
              <a:rPr lang="fr-FR" sz="2000" b="1" baseline="-25000" dirty="0">
                <a:solidFill>
                  <a:srgbClr val="7030A0"/>
                </a:solidFill>
              </a:rPr>
              <a:t>D</a:t>
            </a:r>
            <a:r>
              <a:rPr lang="fr-FR" sz="2000" dirty="0">
                <a:solidFill>
                  <a:srgbClr val="00B0F0"/>
                </a:solidFill>
              </a:rPr>
              <a:t> formé des bits codés.</a:t>
            </a:r>
          </a:p>
          <a:p>
            <a:pPr algn="just"/>
            <a:r>
              <a:rPr lang="fr-FR" sz="2000" dirty="0">
                <a:solidFill>
                  <a:srgbClr val="00B0F0"/>
                </a:solidFill>
              </a:rPr>
              <a:t>                                                                               </a:t>
            </a:r>
            <a:r>
              <a:rPr lang="fr-FR" sz="4000" dirty="0">
                <a:solidFill>
                  <a:srgbClr val="7030A0"/>
                </a:solidFill>
              </a:rPr>
              <a:t> </a:t>
            </a:r>
            <a:r>
              <a:rPr lang="fr-FR" sz="4000" dirty="0">
                <a:solidFill>
                  <a:srgbClr val="7030A0"/>
                </a:solidFill>
                <a:sym typeface="Symbol"/>
              </a:rPr>
              <a:t></a:t>
            </a:r>
            <a:endParaRPr lang="fr-FR" sz="4000" dirty="0">
              <a:solidFill>
                <a:srgbClr val="7030A0"/>
              </a:solidFill>
            </a:endParaRPr>
          </a:p>
          <a:p>
            <a:endParaRPr lang="fr-FR" dirty="0"/>
          </a:p>
        </p:txBody>
      </p:sp>
      <p:graphicFrame>
        <p:nvGraphicFramePr>
          <p:cNvPr id="193538" name="Object 2"/>
          <p:cNvGraphicFramePr>
            <a:graphicFrameLocks noChangeAspect="1"/>
          </p:cNvGraphicFramePr>
          <p:nvPr/>
        </p:nvGraphicFramePr>
        <p:xfrm>
          <a:off x="0" y="4857760"/>
          <a:ext cx="3643306" cy="1785926"/>
        </p:xfrm>
        <a:graphic>
          <a:graphicData uri="http://schemas.openxmlformats.org/presentationml/2006/ole">
            <p:oleObj spid="_x0000_s193542" name="Équation" r:id="rId3" imgW="38404800" imgH="17068800" progId="Equation.3">
              <p:embed/>
            </p:oleObj>
          </a:graphicData>
        </a:graphic>
      </p:graphicFrame>
      <p:graphicFrame>
        <p:nvGraphicFramePr>
          <p:cNvPr id="193539" name="Object 3"/>
          <p:cNvGraphicFramePr>
            <a:graphicFrameLocks noChangeAspect="1"/>
          </p:cNvGraphicFramePr>
          <p:nvPr/>
        </p:nvGraphicFramePr>
        <p:xfrm>
          <a:off x="1785918" y="2714620"/>
          <a:ext cx="2103437" cy="928694"/>
        </p:xfrm>
        <a:graphic>
          <a:graphicData uri="http://schemas.openxmlformats.org/presentationml/2006/ole">
            <p:oleObj spid="_x0000_s193543" name="Équation" r:id="rId4" imgW="685800" imgH="279400" progId="Equation.3">
              <p:embed/>
            </p:oleObj>
          </a:graphicData>
        </a:graphic>
      </p:graphicFrame>
      <p:graphicFrame>
        <p:nvGraphicFramePr>
          <p:cNvPr id="193540" name="Object 4"/>
          <p:cNvGraphicFramePr>
            <a:graphicFrameLocks noChangeAspect="1"/>
          </p:cNvGraphicFramePr>
          <p:nvPr/>
        </p:nvGraphicFramePr>
        <p:xfrm>
          <a:off x="5443538" y="2695575"/>
          <a:ext cx="2649537" cy="895350"/>
        </p:xfrm>
        <a:graphic>
          <a:graphicData uri="http://schemas.openxmlformats.org/presentationml/2006/ole">
            <p:oleObj spid="_x0000_s193544" name="Équation" r:id="rId5" imgW="20726400" imgH="7010400" progId="Equation.3">
              <p:embed/>
            </p:oleObj>
          </a:graphicData>
        </a:graphic>
      </p:graphicFrame>
      <p:graphicFrame>
        <p:nvGraphicFramePr>
          <p:cNvPr id="193541" name="Object 5"/>
          <p:cNvGraphicFramePr>
            <a:graphicFrameLocks noChangeAspect="1"/>
          </p:cNvGraphicFramePr>
          <p:nvPr/>
        </p:nvGraphicFramePr>
        <p:xfrm>
          <a:off x="4727602" y="4857760"/>
          <a:ext cx="3702050" cy="1785937"/>
        </p:xfrm>
        <a:graphic>
          <a:graphicData uri="http://schemas.openxmlformats.org/presentationml/2006/ole">
            <p:oleObj spid="_x0000_s193545" name="Équation" r:id="rId6" imgW="39014400" imgH="17068800" progId="Equation.3">
              <p:embed/>
            </p:oleObj>
          </a:graphicData>
        </a:graphic>
      </p:graphicFrame>
      <p:sp>
        <p:nvSpPr>
          <p:cNvPr id="10" name="ZoneTexte 9"/>
          <p:cNvSpPr txBox="1"/>
          <p:nvPr/>
        </p:nvSpPr>
        <p:spPr>
          <a:xfrm>
            <a:off x="3714744" y="5429264"/>
            <a:ext cx="1071570" cy="707886"/>
          </a:xfrm>
          <a:prstGeom prst="rect">
            <a:avLst/>
          </a:prstGeom>
          <a:noFill/>
        </p:spPr>
        <p:txBody>
          <a:bodyPr wrap="square" rtlCol="0">
            <a:spAutoFit/>
          </a:bodyPr>
          <a:lstStyle/>
          <a:p>
            <a:r>
              <a:rPr lang="fr-FR" sz="4000" dirty="0">
                <a:solidFill>
                  <a:srgbClr val="7030A0"/>
                </a:solidFill>
                <a:sym typeface="Symbol"/>
              </a:rPr>
              <a:t></a:t>
            </a:r>
            <a:endParaRPr lang="fr-FR" sz="4000" dirty="0"/>
          </a:p>
        </p:txBody>
      </p:sp>
      <p:sp>
        <p:nvSpPr>
          <p:cNvPr id="11" name="ZoneTexte 10"/>
          <p:cNvSpPr txBox="1"/>
          <p:nvPr/>
        </p:nvSpPr>
        <p:spPr>
          <a:xfrm>
            <a:off x="0" y="4000504"/>
            <a:ext cx="3143240" cy="646331"/>
          </a:xfrm>
          <a:prstGeom prst="rect">
            <a:avLst/>
          </a:prstGeom>
          <a:noFill/>
        </p:spPr>
        <p:txBody>
          <a:bodyPr wrap="square" rtlCol="0">
            <a:spAutoFit/>
          </a:bodyPr>
          <a:lstStyle/>
          <a:p>
            <a:r>
              <a:rPr lang="fr-FR" sz="3600" b="1" u="sng" dirty="0">
                <a:solidFill>
                  <a:srgbClr val="7030A0"/>
                </a:solidFill>
              </a:rPr>
              <a:t>Exemple :</a:t>
            </a:r>
          </a:p>
        </p:txBody>
      </p:sp>
      <p:sp>
        <p:nvSpPr>
          <p:cNvPr id="12" name="ZoneTexte 11"/>
          <p:cNvSpPr txBox="1"/>
          <p:nvPr/>
        </p:nvSpPr>
        <p:spPr>
          <a:xfrm>
            <a:off x="2928926" y="3429000"/>
            <a:ext cx="5072098" cy="1477328"/>
          </a:xfrm>
          <a:prstGeom prst="rect">
            <a:avLst/>
          </a:prstGeom>
          <a:noFill/>
        </p:spPr>
        <p:txBody>
          <a:bodyPr wrap="square" rtlCol="0">
            <a:spAutoFit/>
          </a:bodyPr>
          <a:lstStyle/>
          <a:p>
            <a:r>
              <a:rPr lang="fr-FR" dirty="0"/>
              <a:t>n c’est la taille du code,</a:t>
            </a:r>
          </a:p>
          <a:p>
            <a:r>
              <a:rPr lang="fr-FR" dirty="0"/>
              <a:t>K la taille de la donnée</a:t>
            </a:r>
          </a:p>
          <a:p>
            <a:r>
              <a:rPr lang="fr-FR" dirty="0"/>
              <a:t>N-k c’est la taille des bits de contrôle qu’on va rajouter dans le code:   ex= n=6, k=3   n-k=3</a:t>
            </a:r>
          </a:p>
          <a:p>
            <a:r>
              <a:rPr lang="fr-FR" dirty="0"/>
              <a:t>N=7, k=4 ,   n-k=3</a:t>
            </a:r>
          </a:p>
        </p:txBody>
      </p:sp>
    </p:spTree>
  </p:cSld>
  <p:clrMapOvr>
    <a:masterClrMapping/>
  </p:clrMapOvr>
  <p:transition advTm="15000"/>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F39E19B8-B707-45A9-818F-56E77DE860CA}" type="slidenum">
              <a:rPr lang="fr-FR" smtClean="0"/>
              <a:pPr/>
              <a:t>18</a:t>
            </a:fld>
            <a:endParaRPr lang="fr-FR"/>
          </a:p>
        </p:txBody>
      </p:sp>
      <p:sp>
        <p:nvSpPr>
          <p:cNvPr id="3" name="ZoneTexte 2"/>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CODES LINEAIRES</a:t>
            </a:r>
          </a:p>
        </p:txBody>
      </p:sp>
      <p:sp>
        <p:nvSpPr>
          <p:cNvPr id="4" name="ZoneTexte 3"/>
          <p:cNvSpPr txBox="1"/>
          <p:nvPr/>
        </p:nvSpPr>
        <p:spPr>
          <a:xfrm>
            <a:off x="0" y="642918"/>
            <a:ext cx="9144000" cy="800219"/>
          </a:xfrm>
          <a:prstGeom prst="rect">
            <a:avLst/>
          </a:prstGeom>
          <a:noFill/>
        </p:spPr>
        <p:txBody>
          <a:bodyPr wrap="square" rtlCol="0">
            <a:spAutoFit/>
          </a:bodyPr>
          <a:lstStyle/>
          <a:p>
            <a:pPr algn="ctr"/>
            <a:r>
              <a:rPr lang="fr-FR" sz="2800" b="1" dirty="0">
                <a:solidFill>
                  <a:srgbClr val="0070C0"/>
                </a:solidFill>
              </a:rPr>
              <a:t>Matrice de contrôle de Parité d’un code linéaire</a:t>
            </a:r>
          </a:p>
          <a:p>
            <a:pPr algn="ctr"/>
            <a:endParaRPr lang="fr-FR" dirty="0"/>
          </a:p>
        </p:txBody>
      </p:sp>
      <p:sp>
        <p:nvSpPr>
          <p:cNvPr id="6" name="ZoneTexte 5"/>
          <p:cNvSpPr txBox="1"/>
          <p:nvPr/>
        </p:nvSpPr>
        <p:spPr>
          <a:xfrm>
            <a:off x="0" y="1285860"/>
            <a:ext cx="9144000" cy="1354217"/>
          </a:xfrm>
          <a:prstGeom prst="rect">
            <a:avLst/>
          </a:prstGeom>
          <a:noFill/>
        </p:spPr>
        <p:txBody>
          <a:bodyPr wrap="square" rtlCol="0">
            <a:spAutoFit/>
          </a:bodyPr>
          <a:lstStyle/>
          <a:p>
            <a:pPr algn="just"/>
            <a:r>
              <a:rPr lang="fr-FR" sz="2200" b="1" dirty="0">
                <a:solidFill>
                  <a:srgbClr val="FF0000"/>
                </a:solidFill>
              </a:rPr>
              <a:t>A quoi va servir la matrice de contrôle de parité?</a:t>
            </a:r>
            <a:r>
              <a:rPr lang="fr-FR" sz="2200" dirty="0">
                <a:solidFill>
                  <a:srgbClr val="00B0F0"/>
                </a:solidFill>
              </a:rPr>
              <a:t>                                     </a:t>
            </a:r>
          </a:p>
          <a:p>
            <a:pPr algn="just"/>
            <a:r>
              <a:rPr lang="fr-FR" sz="2000" dirty="0">
                <a:solidFill>
                  <a:srgbClr val="00B0F0"/>
                </a:solidFill>
              </a:rPr>
              <a:t>                             </a:t>
            </a:r>
            <a:r>
              <a:rPr lang="fr-FR" sz="4000" dirty="0">
                <a:solidFill>
                  <a:srgbClr val="7030A0"/>
                </a:solidFill>
                <a:sym typeface="Symbol"/>
              </a:rPr>
              <a:t>                                 </a:t>
            </a:r>
            <a:endParaRPr lang="fr-FR" sz="4000" dirty="0">
              <a:solidFill>
                <a:srgbClr val="7030A0"/>
              </a:solidFill>
            </a:endParaRPr>
          </a:p>
          <a:p>
            <a:endParaRPr lang="fr-FR" dirty="0"/>
          </a:p>
        </p:txBody>
      </p:sp>
      <p:graphicFrame>
        <p:nvGraphicFramePr>
          <p:cNvPr id="193539" name="Object 3"/>
          <p:cNvGraphicFramePr>
            <a:graphicFrameLocks noChangeAspect="1"/>
          </p:cNvGraphicFramePr>
          <p:nvPr/>
        </p:nvGraphicFramePr>
        <p:xfrm>
          <a:off x="428596" y="1785926"/>
          <a:ext cx="1143008" cy="502762"/>
        </p:xfrm>
        <a:graphic>
          <a:graphicData uri="http://schemas.openxmlformats.org/presentationml/2006/ole">
            <p:oleObj spid="_x0000_s194569" name="Équation" r:id="rId3" imgW="15544800" imgH="5486400" progId="Equation.3">
              <p:embed/>
            </p:oleObj>
          </a:graphicData>
        </a:graphic>
      </p:graphicFrame>
      <p:graphicFrame>
        <p:nvGraphicFramePr>
          <p:cNvPr id="193540" name="Object 4"/>
          <p:cNvGraphicFramePr>
            <a:graphicFrameLocks noChangeAspect="1"/>
          </p:cNvGraphicFramePr>
          <p:nvPr/>
        </p:nvGraphicFramePr>
        <p:xfrm>
          <a:off x="4838700" y="1643063"/>
          <a:ext cx="1611313" cy="617537"/>
        </p:xfrm>
        <a:graphic>
          <a:graphicData uri="http://schemas.openxmlformats.org/presentationml/2006/ole">
            <p:oleObj spid="_x0000_s194570" name="Équation" r:id="rId4" imgW="21640800" imgH="7010400" progId="Equation.3">
              <p:embed/>
            </p:oleObj>
          </a:graphicData>
        </a:graphic>
      </p:graphicFrame>
      <p:graphicFrame>
        <p:nvGraphicFramePr>
          <p:cNvPr id="194566" name="Object 6"/>
          <p:cNvGraphicFramePr>
            <a:graphicFrameLocks noChangeAspect="1"/>
          </p:cNvGraphicFramePr>
          <p:nvPr/>
        </p:nvGraphicFramePr>
        <p:xfrm>
          <a:off x="7344678" y="1643050"/>
          <a:ext cx="1573894" cy="500066"/>
        </p:xfrm>
        <a:graphic>
          <a:graphicData uri="http://schemas.openxmlformats.org/presentationml/2006/ole">
            <p:oleObj spid="_x0000_s194571" name="Équation" r:id="rId5" imgW="21945600" imgH="5486400" progId="Equation.3">
              <p:embed/>
            </p:oleObj>
          </a:graphicData>
        </a:graphic>
      </p:graphicFrame>
      <p:graphicFrame>
        <p:nvGraphicFramePr>
          <p:cNvPr id="14" name="Objet 13"/>
          <p:cNvGraphicFramePr>
            <a:graphicFrameLocks noChangeAspect="1"/>
          </p:cNvGraphicFramePr>
          <p:nvPr/>
        </p:nvGraphicFramePr>
        <p:xfrm>
          <a:off x="2500298" y="1714488"/>
          <a:ext cx="1181106" cy="524160"/>
        </p:xfrm>
        <a:graphic>
          <a:graphicData uri="http://schemas.openxmlformats.org/presentationml/2006/ole">
            <p:oleObj spid="_x0000_s194572" name="Équation" r:id="rId6" imgW="15544800" imgH="5181600" progId="Equation.3">
              <p:embed/>
            </p:oleObj>
          </a:graphicData>
        </a:graphic>
      </p:graphicFrame>
      <p:sp>
        <p:nvSpPr>
          <p:cNvPr id="15" name="Accolade ouvrante 14"/>
          <p:cNvSpPr/>
          <p:nvPr/>
        </p:nvSpPr>
        <p:spPr>
          <a:xfrm rot="16200000">
            <a:off x="1750215" y="392902"/>
            <a:ext cx="571503" cy="3929058"/>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6" name="Accolade ouvrante 15"/>
          <p:cNvSpPr/>
          <p:nvPr/>
        </p:nvSpPr>
        <p:spPr>
          <a:xfrm rot="16200000">
            <a:off x="6679405" y="107149"/>
            <a:ext cx="642941" cy="4286248"/>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7" name="ZoneTexte 16"/>
          <p:cNvSpPr txBox="1"/>
          <p:nvPr/>
        </p:nvSpPr>
        <p:spPr>
          <a:xfrm>
            <a:off x="0" y="2571744"/>
            <a:ext cx="4286248" cy="1323439"/>
          </a:xfrm>
          <a:prstGeom prst="rect">
            <a:avLst/>
          </a:prstGeom>
          <a:noFill/>
        </p:spPr>
        <p:txBody>
          <a:bodyPr wrap="square" rtlCol="0">
            <a:spAutoFit/>
          </a:bodyPr>
          <a:lstStyle/>
          <a:p>
            <a:pPr algn="just"/>
            <a:r>
              <a:rPr lang="fr-FR" sz="2000" b="1" dirty="0">
                <a:solidFill>
                  <a:srgbClr val="00B050"/>
                </a:solidFill>
              </a:rPr>
              <a:t>Au niveau du codeur où D : les données fournies par la source et C</a:t>
            </a:r>
            <a:r>
              <a:rPr lang="fr-FR" sz="2000" b="1" baseline="-25000" dirty="0">
                <a:solidFill>
                  <a:srgbClr val="00B050"/>
                </a:solidFill>
              </a:rPr>
              <a:t>D</a:t>
            </a:r>
            <a:r>
              <a:rPr lang="fr-FR" sz="2000" b="1" dirty="0">
                <a:solidFill>
                  <a:srgbClr val="00B050"/>
                </a:solidFill>
              </a:rPr>
              <a:t> les données codées appelées également l’alphabet X</a:t>
            </a:r>
          </a:p>
        </p:txBody>
      </p:sp>
      <p:sp>
        <p:nvSpPr>
          <p:cNvPr id="18" name="ZoneTexte 17"/>
          <p:cNvSpPr txBox="1"/>
          <p:nvPr/>
        </p:nvSpPr>
        <p:spPr>
          <a:xfrm>
            <a:off x="4857752" y="2500306"/>
            <a:ext cx="4286248" cy="1323439"/>
          </a:xfrm>
          <a:prstGeom prst="rect">
            <a:avLst/>
          </a:prstGeom>
          <a:noFill/>
        </p:spPr>
        <p:txBody>
          <a:bodyPr wrap="square" rtlCol="0">
            <a:spAutoFit/>
          </a:bodyPr>
          <a:lstStyle/>
          <a:p>
            <a:pPr algn="just"/>
            <a:r>
              <a:rPr lang="fr-FR" sz="2000" b="1" dirty="0">
                <a:solidFill>
                  <a:srgbClr val="0070C0"/>
                </a:solidFill>
              </a:rPr>
              <a:t>H permet de savoir si un mot reçu est un mot du code, en calculant son syndrome. Si le syndrome du mot est nul, ce mot appartient au code. </a:t>
            </a:r>
          </a:p>
        </p:txBody>
      </p:sp>
      <p:sp>
        <p:nvSpPr>
          <p:cNvPr id="19" name="ZoneTexte 18"/>
          <p:cNvSpPr txBox="1"/>
          <p:nvPr/>
        </p:nvSpPr>
        <p:spPr>
          <a:xfrm>
            <a:off x="0" y="3929066"/>
            <a:ext cx="9144000" cy="2923877"/>
          </a:xfrm>
          <a:prstGeom prst="rect">
            <a:avLst/>
          </a:prstGeom>
          <a:noFill/>
        </p:spPr>
        <p:txBody>
          <a:bodyPr wrap="square" rtlCol="0">
            <a:spAutoFit/>
          </a:bodyPr>
          <a:lstStyle/>
          <a:p>
            <a:pPr algn="just"/>
            <a:r>
              <a:rPr lang="fr-FR" sz="2200" b="1" dirty="0">
                <a:solidFill>
                  <a:srgbClr val="FF0000"/>
                </a:solidFill>
              </a:rPr>
              <a:t>En effet, un mot codé C</a:t>
            </a:r>
            <a:r>
              <a:rPr lang="fr-FR" sz="2200" b="1" baseline="-25000" dirty="0">
                <a:solidFill>
                  <a:srgbClr val="FF0000"/>
                </a:solidFill>
              </a:rPr>
              <a:t>D</a:t>
            </a:r>
            <a:r>
              <a:rPr lang="fr-FR" sz="2200" b="1" dirty="0">
                <a:solidFill>
                  <a:srgbClr val="FF0000"/>
                </a:solidFill>
              </a:rPr>
              <a:t>  a été généré par la matrice génératrice </a:t>
            </a:r>
            <a:r>
              <a:rPr lang="fr-FR" sz="2200" b="1" i="1" dirty="0">
                <a:solidFill>
                  <a:srgbClr val="FF0000"/>
                </a:solidFill>
              </a:rPr>
              <a:t>G</a:t>
            </a:r>
            <a:r>
              <a:rPr lang="fr-FR" sz="2200" b="1" dirty="0">
                <a:solidFill>
                  <a:srgbClr val="FF0000"/>
                </a:solidFill>
              </a:rPr>
              <a:t> si et seulement si </a:t>
            </a:r>
            <a:r>
              <a:rPr lang="fr-FR" sz="2200" b="1" i="1" dirty="0" err="1">
                <a:solidFill>
                  <a:srgbClr val="FF0000"/>
                </a:solidFill>
              </a:rPr>
              <a:t>HC</a:t>
            </a:r>
            <a:r>
              <a:rPr lang="fr-FR" sz="2200" b="1" i="1" baseline="-25000" dirty="0" err="1">
                <a:solidFill>
                  <a:srgbClr val="FF0000"/>
                </a:solidFill>
              </a:rPr>
              <a:t>D</a:t>
            </a:r>
            <a:r>
              <a:rPr lang="fr-FR" sz="2200" b="1" i="1" baseline="30000" dirty="0" err="1">
                <a:solidFill>
                  <a:srgbClr val="FF0000"/>
                </a:solidFill>
              </a:rPr>
              <a:t>t</a:t>
            </a:r>
            <a:r>
              <a:rPr lang="fr-FR" sz="2200" b="1" dirty="0">
                <a:solidFill>
                  <a:srgbClr val="FF0000"/>
                </a:solidFill>
              </a:rPr>
              <a:t> = 0.</a:t>
            </a:r>
          </a:p>
          <a:p>
            <a:r>
              <a:rPr lang="fr-FR" sz="2000" b="1" u="sng" dirty="0">
                <a:solidFill>
                  <a:srgbClr val="0070C0"/>
                </a:solidFill>
                <a:latin typeface="Times New Roman" pitchFamily="18" charset="0"/>
                <a:cs typeface="Times New Roman" pitchFamily="18" charset="0"/>
              </a:rPr>
              <a:t>Proposition:</a:t>
            </a:r>
            <a:r>
              <a:rPr lang="fr-FR" sz="2000" dirty="0">
                <a:latin typeface="Times New Roman" pitchFamily="18" charset="0"/>
                <a:cs typeface="Times New Roman" pitchFamily="18" charset="0"/>
              </a:rPr>
              <a:t> </a:t>
            </a:r>
            <a:r>
              <a:rPr lang="fr-FR" sz="2000" i="1" dirty="0">
                <a:solidFill>
                  <a:srgbClr val="7030A0"/>
                </a:solidFill>
                <a:latin typeface="Times New Roman" pitchFamily="18" charset="0"/>
                <a:cs typeface="Times New Roman" pitchFamily="18" charset="0"/>
              </a:rPr>
              <a:t>La distance minimum d de C est caractérisée par les propriétés suivantes: </a:t>
            </a:r>
          </a:p>
          <a:p>
            <a:pPr>
              <a:buFont typeface="Wingdings" pitchFamily="2" charset="2"/>
              <a:buChar char="q"/>
            </a:pPr>
            <a:r>
              <a:rPr lang="fr-FR" sz="2000" i="1" dirty="0">
                <a:solidFill>
                  <a:srgbClr val="7030A0"/>
                </a:solidFill>
                <a:latin typeface="Times New Roman" pitchFamily="18" charset="0"/>
                <a:cs typeface="Times New Roman" pitchFamily="18" charset="0"/>
              </a:rPr>
              <a:t> d−1colonnes de H sont toujours linéairement indépendantes.</a:t>
            </a:r>
          </a:p>
          <a:p>
            <a:pPr>
              <a:buFont typeface="Wingdings" pitchFamily="2" charset="2"/>
              <a:buChar char="q"/>
            </a:pPr>
            <a:r>
              <a:rPr lang="fr-FR" sz="2000" i="1" dirty="0">
                <a:solidFill>
                  <a:srgbClr val="7030A0"/>
                </a:solidFill>
                <a:latin typeface="Times New Roman" pitchFamily="18" charset="0"/>
                <a:cs typeface="Times New Roman" pitchFamily="18" charset="0"/>
              </a:rPr>
              <a:t>Il y a un système de d colonnes de H qui est lié.</a:t>
            </a:r>
          </a:p>
          <a:p>
            <a:pPr>
              <a:buFont typeface="Wingdings" pitchFamily="2" charset="2"/>
              <a:buChar char="q"/>
            </a:pPr>
            <a:endParaRPr lang="fr-FR" sz="2000" i="1" dirty="0">
              <a:solidFill>
                <a:srgbClr val="7030A0"/>
              </a:solidFill>
              <a:latin typeface="Times New Roman" pitchFamily="18" charset="0"/>
              <a:cs typeface="Times New Roman" pitchFamily="18" charset="0"/>
            </a:endParaRPr>
          </a:p>
          <a:p>
            <a:r>
              <a:rPr lang="fr-FR" sz="2000" b="1" dirty="0">
                <a:solidFill>
                  <a:srgbClr val="00B050"/>
                </a:solidFill>
                <a:latin typeface="Times New Roman" pitchFamily="18" charset="0"/>
                <a:cs typeface="Times New Roman" pitchFamily="18" charset="0"/>
              </a:rPr>
              <a:t>Théorème : Capacité de correction d’un code.</a:t>
            </a:r>
            <a:endParaRPr lang="fr-FR" sz="2000" dirty="0">
              <a:solidFill>
                <a:srgbClr val="00B050"/>
              </a:solidFill>
              <a:latin typeface="Times New Roman" pitchFamily="18" charset="0"/>
              <a:cs typeface="Times New Roman" pitchFamily="18" charset="0"/>
            </a:endParaRPr>
          </a:p>
          <a:p>
            <a:r>
              <a:rPr lang="fr-FR" sz="2000" dirty="0">
                <a:solidFill>
                  <a:srgbClr val="002060"/>
                </a:solidFill>
                <a:latin typeface="Times New Roman" pitchFamily="18" charset="0"/>
                <a:cs typeface="Times New Roman" pitchFamily="18" charset="0"/>
              </a:rPr>
              <a:t>Si dans la matrice H d’un code, tout système de 2e vecteurs colonnes est indépendant, alors le code est capable de corriger e erreurs au moins.</a:t>
            </a:r>
          </a:p>
        </p:txBody>
      </p:sp>
    </p:spTree>
  </p:cSld>
  <p:clrMapOvr>
    <a:masterClrMapping/>
  </p:clrMapOvr>
  <p:transition advTm="15000"/>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F39E19B8-B707-45A9-818F-56E77DE860CA}" type="slidenum">
              <a:rPr lang="fr-FR" smtClean="0"/>
              <a:pPr/>
              <a:t>19</a:t>
            </a:fld>
            <a:endParaRPr lang="fr-FR"/>
          </a:p>
        </p:txBody>
      </p:sp>
      <p:sp>
        <p:nvSpPr>
          <p:cNvPr id="3" name="ZoneTexte 2"/>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CODES LINEAIRES</a:t>
            </a:r>
          </a:p>
        </p:txBody>
      </p:sp>
      <p:sp>
        <p:nvSpPr>
          <p:cNvPr id="4" name="ZoneTexte 3"/>
          <p:cNvSpPr txBox="1"/>
          <p:nvPr/>
        </p:nvSpPr>
        <p:spPr>
          <a:xfrm>
            <a:off x="0" y="642918"/>
            <a:ext cx="9144000" cy="800219"/>
          </a:xfrm>
          <a:prstGeom prst="rect">
            <a:avLst/>
          </a:prstGeom>
          <a:noFill/>
        </p:spPr>
        <p:txBody>
          <a:bodyPr wrap="square" rtlCol="0">
            <a:spAutoFit/>
          </a:bodyPr>
          <a:lstStyle/>
          <a:p>
            <a:pPr algn="ctr"/>
            <a:r>
              <a:rPr lang="fr-FR" sz="2800" b="1" dirty="0">
                <a:solidFill>
                  <a:srgbClr val="0070C0"/>
                </a:solidFill>
              </a:rPr>
              <a:t>Matrice de contrôle de Parité d’un code linéaire</a:t>
            </a:r>
          </a:p>
          <a:p>
            <a:pPr algn="ctr"/>
            <a:endParaRPr lang="fr-FR" dirty="0"/>
          </a:p>
        </p:txBody>
      </p:sp>
      <p:sp>
        <p:nvSpPr>
          <p:cNvPr id="6" name="ZoneTexte 5"/>
          <p:cNvSpPr txBox="1"/>
          <p:nvPr/>
        </p:nvSpPr>
        <p:spPr>
          <a:xfrm>
            <a:off x="0" y="1357298"/>
            <a:ext cx="9144000" cy="5262979"/>
          </a:xfrm>
          <a:prstGeom prst="rect">
            <a:avLst/>
          </a:prstGeom>
          <a:noFill/>
        </p:spPr>
        <p:txBody>
          <a:bodyPr wrap="square" rtlCol="0">
            <a:spAutoFit/>
          </a:bodyPr>
          <a:lstStyle/>
          <a:p>
            <a:pPr algn="just"/>
            <a:r>
              <a:rPr lang="fr-FR" sz="2400" b="1" u="sng" dirty="0">
                <a:solidFill>
                  <a:srgbClr val="FF0000"/>
                </a:solidFill>
              </a:rPr>
              <a:t>Exercice 1:</a:t>
            </a:r>
          </a:p>
          <a:p>
            <a:pPr algn="just"/>
            <a:r>
              <a:rPr lang="fr-FR" sz="2400" dirty="0"/>
              <a:t>Soit le code linéaire donné par sa matrice génératrice suivante: k=3, n=6</a:t>
            </a:r>
          </a:p>
          <a:p>
            <a:pPr algn="just"/>
            <a:endParaRPr lang="fr-FR" sz="2400" dirty="0"/>
          </a:p>
          <a:p>
            <a:pPr algn="just"/>
            <a:endParaRPr lang="fr-FR" sz="2400" dirty="0"/>
          </a:p>
          <a:p>
            <a:pPr algn="just"/>
            <a:endParaRPr lang="fr-FR" sz="2400" dirty="0"/>
          </a:p>
          <a:p>
            <a:pPr algn="just"/>
            <a:endParaRPr lang="fr-FR" sz="2400" dirty="0"/>
          </a:p>
          <a:p>
            <a:pPr algn="just"/>
            <a:endParaRPr lang="fr-FR" sz="2400" dirty="0"/>
          </a:p>
          <a:p>
            <a:pPr marL="342900" indent="-342900" algn="just">
              <a:buFont typeface="+mj-lt"/>
              <a:buAutoNum type="arabicParenR"/>
            </a:pPr>
            <a:r>
              <a:rPr lang="fr-FR" sz="2400" dirty="0"/>
              <a:t>Ce code contient combien  de bits d’information et de contrôle?</a:t>
            </a:r>
          </a:p>
          <a:p>
            <a:pPr marL="342900" indent="-342900" algn="just">
              <a:buFont typeface="+mj-lt"/>
              <a:buAutoNum type="arabicParenR"/>
            </a:pPr>
            <a:r>
              <a:rPr lang="fr-FR" sz="2400" dirty="0"/>
              <a:t>Trouver le vecteur de code </a:t>
            </a:r>
            <a:r>
              <a:rPr lang="fr-FR" sz="2400" b="1" dirty="0">
                <a:solidFill>
                  <a:srgbClr val="7030A0"/>
                </a:solidFill>
              </a:rPr>
              <a:t>C</a:t>
            </a:r>
            <a:r>
              <a:rPr lang="fr-FR" sz="2400" b="1" baseline="-25000" dirty="0">
                <a:solidFill>
                  <a:srgbClr val="7030A0"/>
                </a:solidFill>
              </a:rPr>
              <a:t>D</a:t>
            </a:r>
            <a:r>
              <a:rPr lang="fr-FR" sz="2400" dirty="0"/>
              <a:t> , pour une vecteur de données </a:t>
            </a:r>
            <a:r>
              <a:rPr lang="fr-FR" sz="2400" b="1" u="sng" dirty="0"/>
              <a:t>D={</a:t>
            </a:r>
            <a:r>
              <a:rPr lang="fr-FR" sz="2400" b="1" u="sng" dirty="0">
                <a:solidFill>
                  <a:srgbClr val="0070C0"/>
                </a:solidFill>
              </a:rPr>
              <a:t>011</a:t>
            </a:r>
            <a:r>
              <a:rPr lang="fr-FR" sz="2400" b="1" u="sng" dirty="0">
                <a:solidFill>
                  <a:srgbClr val="C00000"/>
                </a:solidFill>
              </a:rPr>
              <a:t>001</a:t>
            </a:r>
            <a:r>
              <a:rPr lang="fr-FR" sz="2400" b="1" u="sng" dirty="0">
                <a:solidFill>
                  <a:schemeClr val="accent3">
                    <a:lumMod val="50000"/>
                  </a:schemeClr>
                </a:solidFill>
              </a:rPr>
              <a:t>010</a:t>
            </a:r>
            <a:r>
              <a:rPr lang="fr-FR" sz="2400" b="1" u="sng" dirty="0"/>
              <a:t>101110001} :   Cd= [011110, </a:t>
            </a:r>
            <a:endParaRPr lang="fr-FR" sz="1600" b="1" u="sng" dirty="0">
              <a:solidFill>
                <a:srgbClr val="0070C0"/>
              </a:solidFill>
            </a:endParaRPr>
          </a:p>
          <a:p>
            <a:pPr marL="342900" indent="-342900" algn="just">
              <a:buFont typeface="+mj-lt"/>
              <a:buAutoNum type="arabicParenR"/>
            </a:pPr>
            <a:r>
              <a:rPr lang="fr-FR" sz="2400" dirty="0"/>
              <a:t>Calculez sa matrice de parité H</a:t>
            </a:r>
          </a:p>
          <a:p>
            <a:pPr marL="342900" indent="-342900" algn="just">
              <a:buFont typeface="+mj-lt"/>
              <a:buAutoNum type="arabicParenR"/>
            </a:pPr>
            <a:r>
              <a:rPr lang="fr-FR" sz="2400" dirty="0"/>
              <a:t>Quelles sont les images par H des mots 100000, 010000, 001000, 000100, 000010, 000001? Que pouvez vous déduire sur le pouvoir de correction de ce code?</a:t>
            </a:r>
          </a:p>
        </p:txBody>
      </p:sp>
      <p:pic>
        <p:nvPicPr>
          <p:cNvPr id="192514" name="Picture 2"/>
          <p:cNvPicPr>
            <a:picLocks noChangeAspect="1" noChangeArrowheads="1"/>
          </p:cNvPicPr>
          <p:nvPr/>
        </p:nvPicPr>
        <p:blipFill>
          <a:blip r:embed="rId2"/>
          <a:srcRect/>
          <a:stretch>
            <a:fillRect/>
          </a:stretch>
        </p:blipFill>
        <p:spPr bwMode="auto">
          <a:xfrm>
            <a:off x="3203721" y="2357430"/>
            <a:ext cx="3668417" cy="1481145"/>
          </a:xfrm>
          <a:prstGeom prst="rect">
            <a:avLst/>
          </a:prstGeom>
          <a:noFill/>
          <a:ln w="9525">
            <a:noFill/>
            <a:miter lim="800000"/>
            <a:headEnd/>
            <a:tailEnd/>
          </a:ln>
          <a:effectLst/>
        </p:spPr>
      </p:pic>
    </p:spTree>
  </p:cSld>
  <p:clrMapOvr>
    <a:masterClrMapping/>
  </p:clrMapOvr>
  <p:transition advTm="15000"/>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F39E19B8-B707-45A9-818F-56E77DE860CA}" type="slidenum">
              <a:rPr lang="fr-FR" smtClean="0"/>
              <a:pPr/>
              <a:t>2</a:t>
            </a:fld>
            <a:endParaRPr lang="fr-FR"/>
          </a:p>
        </p:txBody>
      </p:sp>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INTRODUCTION</a:t>
            </a:r>
            <a:endParaRPr lang="fr-FR" sz="3600" b="1" dirty="0">
              <a:solidFill>
                <a:srgbClr val="C00000"/>
              </a:solidFill>
            </a:endParaRPr>
          </a:p>
        </p:txBody>
      </p:sp>
      <p:sp>
        <p:nvSpPr>
          <p:cNvPr id="5" name="ZoneTexte 4"/>
          <p:cNvSpPr txBox="1"/>
          <p:nvPr/>
        </p:nvSpPr>
        <p:spPr>
          <a:xfrm>
            <a:off x="0" y="857232"/>
            <a:ext cx="9144000" cy="5940088"/>
          </a:xfrm>
          <a:prstGeom prst="rect">
            <a:avLst/>
          </a:prstGeom>
          <a:noFill/>
        </p:spPr>
        <p:txBody>
          <a:bodyPr wrap="square" rtlCol="0">
            <a:spAutoFit/>
          </a:bodyPr>
          <a:lstStyle/>
          <a:p>
            <a:pPr algn="just"/>
            <a:r>
              <a:rPr lang="fr-FR" sz="2000" dirty="0" smtClean="0">
                <a:solidFill>
                  <a:srgbClr val="002060"/>
                </a:solidFill>
                <a:latin typeface="Times New Roman" pitchFamily="18" charset="0"/>
                <a:cs typeface="Times New Roman" pitchFamily="18" charset="0"/>
              </a:rPr>
              <a:t>Les canaux mobiles  et/ou sans fil, à titre d’exemple, sont des environnements très </a:t>
            </a:r>
            <a:r>
              <a:rPr lang="fr-FR" sz="2000" dirty="0" smtClean="0">
                <a:solidFill>
                  <a:srgbClr val="002060"/>
                </a:solidFill>
                <a:latin typeface="Times New Roman" pitchFamily="18" charset="0"/>
                <a:cs typeface="Times New Roman" pitchFamily="18" charset="0"/>
              </a:rPr>
              <a:t>hostiles et fortement corrompus. Néanmoins, ces </a:t>
            </a:r>
            <a:r>
              <a:rPr lang="fr-FR" sz="2000" dirty="0" smtClean="0">
                <a:solidFill>
                  <a:srgbClr val="002060"/>
                </a:solidFill>
                <a:latin typeface="Times New Roman" pitchFamily="18" charset="0"/>
                <a:cs typeface="Times New Roman" pitchFamily="18" charset="0"/>
              </a:rPr>
              <a:t>systèmes réels fonctionnent de manière </a:t>
            </a:r>
            <a:r>
              <a:rPr lang="fr-FR" sz="2000" dirty="0" smtClean="0">
                <a:solidFill>
                  <a:srgbClr val="002060"/>
                </a:solidFill>
                <a:latin typeface="Times New Roman" pitchFamily="18" charset="0"/>
                <a:cs typeface="Times New Roman" pitchFamily="18" charset="0"/>
              </a:rPr>
              <a:t>satisfaisante et sont améliorés d’année en année.  </a:t>
            </a:r>
            <a:r>
              <a:rPr lang="fr-FR" sz="2000" dirty="0" smtClean="0">
                <a:solidFill>
                  <a:srgbClr val="002060"/>
                </a:solidFill>
                <a:latin typeface="Times New Roman" pitchFamily="18" charset="0"/>
                <a:cs typeface="Times New Roman" pitchFamily="18" charset="0"/>
              </a:rPr>
              <a:t>Ceci est dû surtout au codage de canal </a:t>
            </a:r>
          </a:p>
          <a:p>
            <a:pPr algn="just"/>
            <a:endParaRPr lang="fr-FR" sz="2000" dirty="0" smtClean="0">
              <a:latin typeface="Times New Roman" pitchFamily="18" charset="0"/>
              <a:cs typeface="Times New Roman" pitchFamily="18" charset="0"/>
            </a:endParaRPr>
          </a:p>
          <a:p>
            <a:pPr algn="just">
              <a:buFont typeface="Wingdings" pitchFamily="2" charset="2"/>
              <a:buChar char="q"/>
            </a:pPr>
            <a:r>
              <a:rPr lang="fr-FR" sz="2000" dirty="0" smtClean="0">
                <a:latin typeface="Times New Roman" pitchFamily="18" charset="0"/>
                <a:cs typeface="Times New Roman" pitchFamily="18" charset="0"/>
              </a:rPr>
              <a:t> </a:t>
            </a:r>
            <a:r>
              <a:rPr lang="fr-FR" sz="2000" dirty="0" smtClean="0">
                <a:solidFill>
                  <a:srgbClr val="7030A0"/>
                </a:solidFill>
                <a:latin typeface="Times New Roman" pitchFamily="18" charset="0"/>
                <a:cs typeface="Times New Roman" pitchFamily="18" charset="0"/>
              </a:rPr>
              <a:t>Le codage de canal est utilisé pour détecter et souvent corriger les symboles reçus en erreur</a:t>
            </a:r>
          </a:p>
          <a:p>
            <a:pPr algn="just"/>
            <a:endParaRPr lang="fr-FR" sz="2000" dirty="0" smtClean="0">
              <a:latin typeface="Times New Roman" pitchFamily="18" charset="0"/>
              <a:cs typeface="Times New Roman" pitchFamily="18" charset="0"/>
            </a:endParaRPr>
          </a:p>
          <a:p>
            <a:pPr algn="just">
              <a:buFont typeface="Wingdings" pitchFamily="2" charset="2"/>
              <a:buChar char="q"/>
            </a:pPr>
            <a:r>
              <a:rPr lang="fr-FR" sz="2000" dirty="0" smtClean="0">
                <a:solidFill>
                  <a:srgbClr val="00B050"/>
                </a:solidFill>
                <a:latin typeface="Times New Roman" pitchFamily="18" charset="0"/>
                <a:cs typeface="Times New Roman" pitchFamily="18" charset="0"/>
              </a:rPr>
              <a:t> La détection d'erreur peut être utilisée par le récepteur pour générer un ARQ</a:t>
            </a:r>
            <a:r>
              <a:rPr lang="fr-FR" sz="2000" baseline="30000" dirty="0" smtClean="0">
                <a:solidFill>
                  <a:srgbClr val="FF0000"/>
                </a:solidFill>
                <a:latin typeface="Times New Roman" pitchFamily="18" charset="0"/>
                <a:cs typeface="Times New Roman" pitchFamily="18" charset="0"/>
              </a:rPr>
              <a:t>1</a:t>
            </a:r>
            <a:r>
              <a:rPr lang="fr-FR" sz="2000" dirty="0" smtClean="0">
                <a:solidFill>
                  <a:srgbClr val="00B050"/>
                </a:solidFill>
                <a:latin typeface="Times New Roman" pitchFamily="18" charset="0"/>
                <a:cs typeface="Times New Roman" pitchFamily="18" charset="0"/>
              </a:rPr>
              <a:t> (</a:t>
            </a:r>
            <a:r>
              <a:rPr lang="fr-FR" sz="2000" b="1" i="1" dirty="0" err="1" smtClean="0">
                <a:solidFill>
                  <a:srgbClr val="FF0000"/>
                </a:solidFill>
                <a:latin typeface="Times New Roman" pitchFamily="18" charset="0"/>
                <a:cs typeface="Times New Roman" pitchFamily="18" charset="0"/>
              </a:rPr>
              <a:t>Automatic</a:t>
            </a:r>
            <a:r>
              <a:rPr lang="fr-FR" sz="2000" b="1" i="1" dirty="0" smtClean="0">
                <a:solidFill>
                  <a:srgbClr val="FF0000"/>
                </a:solidFill>
                <a:latin typeface="Times New Roman" pitchFamily="18" charset="0"/>
                <a:cs typeface="Times New Roman" pitchFamily="18" charset="0"/>
              </a:rPr>
              <a:t> </a:t>
            </a:r>
            <a:r>
              <a:rPr lang="fr-FR" sz="2000" b="1" i="1" dirty="0" err="1" smtClean="0">
                <a:solidFill>
                  <a:srgbClr val="FF0000"/>
                </a:solidFill>
                <a:latin typeface="Times New Roman" pitchFamily="18" charset="0"/>
                <a:cs typeface="Times New Roman" pitchFamily="18" charset="0"/>
              </a:rPr>
              <a:t>Repeat</a:t>
            </a:r>
            <a:r>
              <a:rPr lang="fr-FR" sz="2000" b="1" i="1" dirty="0" smtClean="0">
                <a:solidFill>
                  <a:srgbClr val="FF0000"/>
                </a:solidFill>
                <a:latin typeface="Times New Roman" pitchFamily="18" charset="0"/>
                <a:cs typeface="Times New Roman" pitchFamily="18" charset="0"/>
              </a:rPr>
              <a:t> </a:t>
            </a:r>
            <a:r>
              <a:rPr lang="fr-FR" sz="2000" b="1" i="1" dirty="0" err="1" smtClean="0">
                <a:solidFill>
                  <a:srgbClr val="FF0000"/>
                </a:solidFill>
                <a:latin typeface="Times New Roman" pitchFamily="18" charset="0"/>
                <a:cs typeface="Times New Roman" pitchFamily="18" charset="0"/>
              </a:rPr>
              <a:t>reQuest</a:t>
            </a:r>
            <a:r>
              <a:rPr lang="fr-FR" sz="2000" dirty="0" smtClean="0">
                <a:solidFill>
                  <a:srgbClr val="00B050"/>
                </a:solidFill>
                <a:latin typeface="Times New Roman" pitchFamily="18" charset="0"/>
                <a:cs typeface="Times New Roman" pitchFamily="18" charset="0"/>
              </a:rPr>
              <a:t>) vers l'émetteur pour une retransmission de la trame en erreur, comme dans les réseaux informatiques (stop &amp; </a:t>
            </a:r>
            <a:r>
              <a:rPr lang="fr-FR" sz="2000" dirty="0" err="1" smtClean="0">
                <a:solidFill>
                  <a:srgbClr val="00B050"/>
                </a:solidFill>
                <a:latin typeface="Times New Roman" pitchFamily="18" charset="0"/>
                <a:cs typeface="Times New Roman" pitchFamily="18" charset="0"/>
              </a:rPr>
              <a:t>wait</a:t>
            </a:r>
            <a:r>
              <a:rPr lang="fr-FR" sz="2000" dirty="0" smtClean="0">
                <a:solidFill>
                  <a:srgbClr val="00B050"/>
                </a:solidFill>
                <a:latin typeface="Times New Roman" pitchFamily="18" charset="0"/>
                <a:cs typeface="Times New Roman" pitchFamily="18" charset="0"/>
              </a:rPr>
              <a:t>, go-back-n, protocoles de répétition sélective)</a:t>
            </a:r>
          </a:p>
          <a:p>
            <a:pPr algn="just">
              <a:buFont typeface="Wingdings" pitchFamily="2" charset="2"/>
              <a:buChar char="q"/>
            </a:pPr>
            <a:endParaRPr lang="fr-FR" sz="2000" dirty="0" smtClean="0">
              <a:latin typeface="Times New Roman" pitchFamily="18" charset="0"/>
              <a:cs typeface="Times New Roman" pitchFamily="18" charset="0"/>
            </a:endParaRPr>
          </a:p>
          <a:p>
            <a:pPr algn="just">
              <a:buFont typeface="Wingdings" pitchFamily="2" charset="2"/>
              <a:buChar char="q"/>
            </a:pPr>
            <a:r>
              <a:rPr lang="fr-FR" sz="2000" dirty="0" smtClean="0">
                <a:solidFill>
                  <a:srgbClr val="00B0F0"/>
                </a:solidFill>
                <a:latin typeface="Times New Roman" pitchFamily="18" charset="0"/>
                <a:cs typeface="Times New Roman" pitchFamily="18" charset="0"/>
              </a:rPr>
              <a:t> Lorsque la retransmission n'est pas une option : codage de correction d'erreur directe </a:t>
            </a:r>
            <a:r>
              <a:rPr lang="fr-FR" sz="2000" b="1" dirty="0" smtClean="0">
                <a:solidFill>
                  <a:srgbClr val="002060"/>
                </a:solidFill>
                <a:latin typeface="Times New Roman" pitchFamily="18" charset="0"/>
                <a:cs typeface="Times New Roman" pitchFamily="18" charset="0"/>
              </a:rPr>
              <a:t>FEC</a:t>
            </a:r>
            <a:r>
              <a:rPr lang="fr-FR" sz="2000" dirty="0" smtClean="0">
                <a:solidFill>
                  <a:srgbClr val="002060"/>
                </a:solidFill>
                <a:latin typeface="Times New Roman" pitchFamily="18" charset="0"/>
                <a:cs typeface="Times New Roman" pitchFamily="18" charset="0"/>
              </a:rPr>
              <a:t> (</a:t>
            </a:r>
            <a:r>
              <a:rPr lang="fr-FR" sz="2000" b="1" dirty="0" err="1" smtClean="0">
                <a:solidFill>
                  <a:srgbClr val="002060"/>
                </a:solidFill>
                <a:latin typeface="Times New Roman" pitchFamily="18" charset="0"/>
                <a:cs typeface="Times New Roman" pitchFamily="18" charset="0"/>
              </a:rPr>
              <a:t>Forward</a:t>
            </a:r>
            <a:r>
              <a:rPr lang="fr-FR" sz="2000" b="1" dirty="0" smtClean="0">
                <a:solidFill>
                  <a:srgbClr val="002060"/>
                </a:solidFill>
                <a:latin typeface="Times New Roman" pitchFamily="18" charset="0"/>
                <a:cs typeface="Times New Roman" pitchFamily="18" charset="0"/>
              </a:rPr>
              <a:t> </a:t>
            </a:r>
            <a:r>
              <a:rPr lang="fr-FR" sz="2000" b="1" dirty="0" err="1" smtClean="0">
                <a:solidFill>
                  <a:srgbClr val="002060"/>
                </a:solidFill>
                <a:latin typeface="Times New Roman" pitchFamily="18" charset="0"/>
                <a:cs typeface="Times New Roman" pitchFamily="18" charset="0"/>
              </a:rPr>
              <a:t>Error</a:t>
            </a:r>
            <a:r>
              <a:rPr lang="fr-FR" sz="2000" b="1" dirty="0" smtClean="0">
                <a:solidFill>
                  <a:srgbClr val="002060"/>
                </a:solidFill>
                <a:latin typeface="Times New Roman" pitchFamily="18" charset="0"/>
                <a:cs typeface="Times New Roman" pitchFamily="18" charset="0"/>
              </a:rPr>
              <a:t> Correction</a:t>
            </a:r>
            <a:r>
              <a:rPr lang="fr-FR" sz="2000" dirty="0" smtClean="0">
                <a:solidFill>
                  <a:srgbClr val="002060"/>
                </a:solidFill>
                <a:latin typeface="Times New Roman" pitchFamily="18" charset="0"/>
                <a:cs typeface="Times New Roman" pitchFamily="18" charset="0"/>
              </a:rPr>
              <a:t>) </a:t>
            </a:r>
            <a:r>
              <a:rPr lang="fr-FR" sz="2000" dirty="0" smtClean="0">
                <a:solidFill>
                  <a:srgbClr val="00B0F0"/>
                </a:solidFill>
                <a:latin typeface="Times New Roman" pitchFamily="18" charset="0"/>
                <a:cs typeface="Times New Roman" pitchFamily="18" charset="0"/>
              </a:rPr>
              <a:t>, basé sur une redondance dans les données transmises pour que le récepteur détecte et corrige les </a:t>
            </a:r>
            <a:r>
              <a:rPr lang="fr-FR" sz="2000" dirty="0" smtClean="0">
                <a:solidFill>
                  <a:srgbClr val="00B0F0"/>
                </a:solidFill>
                <a:latin typeface="Times New Roman" pitchFamily="18" charset="0"/>
                <a:cs typeface="Times New Roman" pitchFamily="18" charset="0"/>
              </a:rPr>
              <a:t>erreurs.</a:t>
            </a:r>
          </a:p>
          <a:p>
            <a:pPr algn="just">
              <a:buFont typeface="Wingdings" pitchFamily="2" charset="2"/>
              <a:buChar char="q"/>
            </a:pPr>
            <a:endParaRPr lang="fr-MC" sz="2000" dirty="0" smtClean="0">
              <a:solidFill>
                <a:srgbClr val="00B0F0"/>
              </a:solidFill>
              <a:latin typeface="Times New Roman" pitchFamily="18" charset="0"/>
              <a:cs typeface="Times New Roman" pitchFamily="18" charset="0"/>
            </a:endParaRPr>
          </a:p>
          <a:p>
            <a:pPr algn="just">
              <a:buFont typeface="Wingdings" pitchFamily="2" charset="2"/>
              <a:buChar char="q"/>
            </a:pPr>
            <a:r>
              <a:rPr lang="fr-MC" sz="2000" dirty="0" smtClean="0">
                <a:solidFill>
                  <a:srgbClr val="00B0F0"/>
                </a:solidFill>
                <a:latin typeface="Times New Roman" pitchFamily="18" charset="0"/>
                <a:cs typeface="Times New Roman" pitchFamily="18" charset="0"/>
              </a:rPr>
              <a:t> </a:t>
            </a:r>
            <a:r>
              <a:rPr lang="fr-MC" sz="2000" dirty="0" smtClean="0">
                <a:solidFill>
                  <a:srgbClr val="002060"/>
                </a:solidFill>
                <a:latin typeface="Times New Roman" pitchFamily="18" charset="0"/>
                <a:cs typeface="Times New Roman" pitchFamily="18" charset="0"/>
              </a:rPr>
              <a:t>L’objectif de ce chapitre 3 est donc d’étudier et de comprendre le principe de ce type de codage dit FEC.</a:t>
            </a:r>
            <a:endParaRPr lang="fr-FR" sz="2000" dirty="0" smtClean="0">
              <a:solidFill>
                <a:srgbClr val="002060"/>
              </a:solidFill>
              <a:latin typeface="Times New Roman" pitchFamily="18" charset="0"/>
              <a:cs typeface="Times New Roman" pitchFamily="18" charset="0"/>
            </a:endParaRPr>
          </a:p>
        </p:txBody>
      </p:sp>
    </p:spTree>
  </p:cSld>
  <p:clrMapOvr>
    <a:masterClrMapping/>
  </p:clrMapOvr>
  <p:transition advTm="15000"/>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p:cNvPicPr>
            <a:picLocks noChangeAspect="1"/>
          </p:cNvPicPr>
          <p:nvPr/>
        </p:nvPicPr>
        <p:blipFill>
          <a:blip r:embed="rId2"/>
          <a:stretch>
            <a:fillRect/>
          </a:stretch>
        </p:blipFill>
        <p:spPr>
          <a:xfrm>
            <a:off x="106418" y="1428736"/>
            <a:ext cx="9037582" cy="5072098"/>
          </a:xfrm>
          <a:prstGeom prst="rect">
            <a:avLst/>
          </a:prstGeom>
        </p:spPr>
      </p:pic>
      <p:pic>
        <p:nvPicPr>
          <p:cNvPr id="5" name="Image 4"/>
          <p:cNvPicPr>
            <a:picLocks noChangeAspect="1"/>
          </p:cNvPicPr>
          <p:nvPr/>
        </p:nvPicPr>
        <p:blipFill>
          <a:blip r:embed="rId3"/>
          <a:stretch>
            <a:fillRect/>
          </a:stretch>
        </p:blipFill>
        <p:spPr>
          <a:xfrm>
            <a:off x="189760" y="6402127"/>
            <a:ext cx="7265860" cy="455897"/>
          </a:xfrm>
          <a:prstGeom prst="rect">
            <a:avLst/>
          </a:prstGeom>
        </p:spPr>
      </p:pic>
      <p:sp>
        <p:nvSpPr>
          <p:cNvPr id="6" name="ZoneTexte 5"/>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CODES LINEAIRES</a:t>
            </a:r>
          </a:p>
        </p:txBody>
      </p:sp>
      <p:sp>
        <p:nvSpPr>
          <p:cNvPr id="7" name="ZoneTexte 6"/>
          <p:cNvSpPr txBox="1"/>
          <p:nvPr/>
        </p:nvSpPr>
        <p:spPr>
          <a:xfrm>
            <a:off x="0" y="642918"/>
            <a:ext cx="9144000" cy="800219"/>
          </a:xfrm>
          <a:prstGeom prst="rect">
            <a:avLst/>
          </a:prstGeom>
          <a:noFill/>
        </p:spPr>
        <p:txBody>
          <a:bodyPr wrap="square" rtlCol="0">
            <a:spAutoFit/>
          </a:bodyPr>
          <a:lstStyle/>
          <a:p>
            <a:pPr algn="ctr"/>
            <a:r>
              <a:rPr lang="fr-FR" sz="2800" b="1" dirty="0">
                <a:solidFill>
                  <a:srgbClr val="0070C0"/>
                </a:solidFill>
              </a:rPr>
              <a:t>Matrice de contrôle de Parité d’un code linéaire</a:t>
            </a:r>
          </a:p>
          <a:p>
            <a:pPr algn="ctr"/>
            <a:endParaRPr lang="fr-FR" dirty="0"/>
          </a:p>
        </p:txBody>
      </p:sp>
      <p:sp>
        <p:nvSpPr>
          <p:cNvPr id="8" name="ZoneTexte 7"/>
          <p:cNvSpPr txBox="1"/>
          <p:nvPr/>
        </p:nvSpPr>
        <p:spPr>
          <a:xfrm>
            <a:off x="0" y="1109947"/>
            <a:ext cx="3357554" cy="461665"/>
          </a:xfrm>
          <a:prstGeom prst="rect">
            <a:avLst/>
          </a:prstGeom>
          <a:noFill/>
        </p:spPr>
        <p:txBody>
          <a:bodyPr wrap="square" rtlCol="0">
            <a:spAutoFit/>
          </a:bodyPr>
          <a:lstStyle/>
          <a:p>
            <a:r>
              <a:rPr lang="fr-FR" sz="2400" b="1" u="sng" dirty="0">
                <a:solidFill>
                  <a:srgbClr val="FF0000"/>
                </a:solidFill>
              </a:rPr>
              <a:t>Solution de l’exercice 1</a:t>
            </a:r>
          </a:p>
        </p:txBody>
      </p:sp>
    </p:spTree>
    <p:extLst>
      <p:ext uri="{BB962C8B-B14F-4D97-AF65-F5344CB8AC3E}">
        <p14:creationId xmlns:p14="http://schemas.microsoft.com/office/powerpoint/2010/main" xmlns="" val="2672661781"/>
      </p:ext>
    </p:extLst>
  </p:cSld>
  <p:clrMapOvr>
    <a:masterClrMapping/>
  </p:clrMapOvr>
  <p:transition advTm="15000"/>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a:blip r:embed="rId2"/>
          <a:stretch>
            <a:fillRect/>
          </a:stretch>
        </p:blipFill>
        <p:spPr>
          <a:xfrm>
            <a:off x="71751" y="1500174"/>
            <a:ext cx="9072249" cy="1714512"/>
          </a:xfrm>
          <a:prstGeom prst="rect">
            <a:avLst/>
          </a:prstGeom>
        </p:spPr>
      </p:pic>
      <p:pic>
        <p:nvPicPr>
          <p:cNvPr id="3" name="Image 2"/>
          <p:cNvPicPr>
            <a:picLocks noChangeAspect="1"/>
          </p:cNvPicPr>
          <p:nvPr/>
        </p:nvPicPr>
        <p:blipFill>
          <a:blip r:embed="rId3"/>
          <a:stretch>
            <a:fillRect/>
          </a:stretch>
        </p:blipFill>
        <p:spPr>
          <a:xfrm>
            <a:off x="64012" y="3214686"/>
            <a:ext cx="9079987" cy="3643338"/>
          </a:xfrm>
          <a:prstGeom prst="rect">
            <a:avLst/>
          </a:prstGeom>
        </p:spPr>
      </p:pic>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CODES LINEAIRES</a:t>
            </a:r>
          </a:p>
        </p:txBody>
      </p:sp>
      <p:sp>
        <p:nvSpPr>
          <p:cNvPr id="5" name="ZoneTexte 4"/>
          <p:cNvSpPr txBox="1"/>
          <p:nvPr/>
        </p:nvSpPr>
        <p:spPr>
          <a:xfrm>
            <a:off x="0" y="642918"/>
            <a:ext cx="9144000" cy="800219"/>
          </a:xfrm>
          <a:prstGeom prst="rect">
            <a:avLst/>
          </a:prstGeom>
          <a:noFill/>
        </p:spPr>
        <p:txBody>
          <a:bodyPr wrap="square" rtlCol="0">
            <a:spAutoFit/>
          </a:bodyPr>
          <a:lstStyle/>
          <a:p>
            <a:pPr algn="ctr"/>
            <a:r>
              <a:rPr lang="fr-FR" sz="2800" b="1" dirty="0">
                <a:solidFill>
                  <a:srgbClr val="0070C0"/>
                </a:solidFill>
              </a:rPr>
              <a:t>Matrice de contrôle de Parité d’un code linéaire</a:t>
            </a:r>
          </a:p>
          <a:p>
            <a:pPr algn="ctr"/>
            <a:endParaRPr lang="fr-FR" dirty="0"/>
          </a:p>
        </p:txBody>
      </p:sp>
      <p:sp>
        <p:nvSpPr>
          <p:cNvPr id="6" name="ZoneTexte 5"/>
          <p:cNvSpPr txBox="1"/>
          <p:nvPr/>
        </p:nvSpPr>
        <p:spPr>
          <a:xfrm>
            <a:off x="0" y="1109947"/>
            <a:ext cx="4786314" cy="461665"/>
          </a:xfrm>
          <a:prstGeom prst="rect">
            <a:avLst/>
          </a:prstGeom>
          <a:noFill/>
        </p:spPr>
        <p:txBody>
          <a:bodyPr wrap="square" rtlCol="0">
            <a:spAutoFit/>
          </a:bodyPr>
          <a:lstStyle/>
          <a:p>
            <a:r>
              <a:rPr lang="fr-FR" sz="2400" b="1" u="sng" dirty="0">
                <a:solidFill>
                  <a:srgbClr val="FF0000"/>
                </a:solidFill>
              </a:rPr>
              <a:t>Suite de la solution de l’exercice 1</a:t>
            </a:r>
          </a:p>
        </p:txBody>
      </p:sp>
      <p:pic>
        <p:nvPicPr>
          <p:cNvPr id="8" name="Picture 2"/>
          <p:cNvPicPr>
            <a:picLocks noChangeAspect="1" noChangeArrowheads="1"/>
          </p:cNvPicPr>
          <p:nvPr/>
        </p:nvPicPr>
        <p:blipFill>
          <a:blip r:embed="rId4"/>
          <a:srcRect/>
          <a:stretch>
            <a:fillRect/>
          </a:stretch>
        </p:blipFill>
        <p:spPr bwMode="auto">
          <a:xfrm>
            <a:off x="6072198" y="2143116"/>
            <a:ext cx="2830938" cy="1143008"/>
          </a:xfrm>
          <a:prstGeom prst="rect">
            <a:avLst/>
          </a:prstGeom>
          <a:noFill/>
          <a:ln w="9525">
            <a:noFill/>
            <a:miter lim="800000"/>
            <a:headEnd/>
            <a:tailEnd/>
          </a:ln>
          <a:effectLst/>
        </p:spPr>
      </p:pic>
    </p:spTree>
    <p:extLst>
      <p:ext uri="{BB962C8B-B14F-4D97-AF65-F5344CB8AC3E}">
        <p14:creationId xmlns:p14="http://schemas.microsoft.com/office/powerpoint/2010/main" xmlns="" val="2667422100"/>
      </p:ext>
    </p:extLst>
  </p:cSld>
  <p:clrMapOvr>
    <a:masterClrMapping/>
  </p:clrMapOvr>
  <p:transition advTm="15000"/>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a:blip r:embed="rId2"/>
          <a:stretch>
            <a:fillRect/>
          </a:stretch>
        </p:blipFill>
        <p:spPr>
          <a:xfrm>
            <a:off x="1" y="1467674"/>
            <a:ext cx="9144000" cy="2175640"/>
          </a:xfrm>
          <a:prstGeom prst="rect">
            <a:avLst/>
          </a:prstGeom>
        </p:spPr>
      </p:pic>
      <p:pic>
        <p:nvPicPr>
          <p:cNvPr id="4" name="Image 3"/>
          <p:cNvPicPr>
            <a:picLocks noChangeAspect="1"/>
          </p:cNvPicPr>
          <p:nvPr/>
        </p:nvPicPr>
        <p:blipFill>
          <a:blip r:embed="rId3"/>
          <a:stretch>
            <a:fillRect/>
          </a:stretch>
        </p:blipFill>
        <p:spPr>
          <a:xfrm>
            <a:off x="0" y="3857628"/>
            <a:ext cx="8643965" cy="3000396"/>
          </a:xfrm>
          <a:prstGeom prst="rect">
            <a:avLst/>
          </a:prstGeom>
        </p:spPr>
      </p:pic>
      <p:sp>
        <p:nvSpPr>
          <p:cNvPr id="5" name="ZoneTexte 4"/>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CODES LINEAIRES</a:t>
            </a:r>
          </a:p>
        </p:txBody>
      </p:sp>
      <p:sp>
        <p:nvSpPr>
          <p:cNvPr id="6" name="ZoneTexte 5"/>
          <p:cNvSpPr txBox="1"/>
          <p:nvPr/>
        </p:nvSpPr>
        <p:spPr>
          <a:xfrm>
            <a:off x="0" y="642918"/>
            <a:ext cx="9144000" cy="800219"/>
          </a:xfrm>
          <a:prstGeom prst="rect">
            <a:avLst/>
          </a:prstGeom>
          <a:noFill/>
        </p:spPr>
        <p:txBody>
          <a:bodyPr wrap="square" rtlCol="0">
            <a:spAutoFit/>
          </a:bodyPr>
          <a:lstStyle/>
          <a:p>
            <a:pPr algn="ctr"/>
            <a:r>
              <a:rPr lang="fr-FR" sz="2800" b="1" dirty="0">
                <a:solidFill>
                  <a:srgbClr val="0070C0"/>
                </a:solidFill>
              </a:rPr>
              <a:t>Matrice de contrôle de Parité d’un code linéaire</a:t>
            </a:r>
          </a:p>
          <a:p>
            <a:pPr algn="ctr"/>
            <a:endParaRPr lang="fr-FR" dirty="0"/>
          </a:p>
        </p:txBody>
      </p:sp>
      <p:sp>
        <p:nvSpPr>
          <p:cNvPr id="9" name="ZoneTexte 8"/>
          <p:cNvSpPr txBox="1"/>
          <p:nvPr/>
        </p:nvSpPr>
        <p:spPr>
          <a:xfrm>
            <a:off x="0" y="1109947"/>
            <a:ext cx="3357554" cy="461665"/>
          </a:xfrm>
          <a:prstGeom prst="rect">
            <a:avLst/>
          </a:prstGeom>
          <a:noFill/>
        </p:spPr>
        <p:txBody>
          <a:bodyPr wrap="square" rtlCol="0">
            <a:spAutoFit/>
          </a:bodyPr>
          <a:lstStyle/>
          <a:p>
            <a:r>
              <a:rPr lang="fr-FR" sz="2400" b="1" u="sng" dirty="0">
                <a:solidFill>
                  <a:srgbClr val="FF0000"/>
                </a:solidFill>
              </a:rPr>
              <a:t>Exercice 2</a:t>
            </a:r>
          </a:p>
        </p:txBody>
      </p:sp>
      <p:sp>
        <p:nvSpPr>
          <p:cNvPr id="10" name="ZoneTexte 9"/>
          <p:cNvSpPr txBox="1"/>
          <p:nvPr/>
        </p:nvSpPr>
        <p:spPr>
          <a:xfrm>
            <a:off x="-32" y="3467401"/>
            <a:ext cx="4357718" cy="461665"/>
          </a:xfrm>
          <a:prstGeom prst="rect">
            <a:avLst/>
          </a:prstGeom>
          <a:noFill/>
        </p:spPr>
        <p:txBody>
          <a:bodyPr wrap="square" rtlCol="0">
            <a:spAutoFit/>
          </a:bodyPr>
          <a:lstStyle/>
          <a:p>
            <a:r>
              <a:rPr lang="fr-FR" sz="2400" b="1" u="sng" dirty="0">
                <a:solidFill>
                  <a:srgbClr val="FF0000"/>
                </a:solidFill>
              </a:rPr>
              <a:t>Rappel sur le code de </a:t>
            </a:r>
            <a:r>
              <a:rPr lang="fr-FR" sz="2400" b="1" u="sng" dirty="0" err="1">
                <a:solidFill>
                  <a:srgbClr val="FF0000"/>
                </a:solidFill>
              </a:rPr>
              <a:t>Hamming</a:t>
            </a:r>
            <a:endParaRPr lang="fr-FR" sz="2400" b="1" u="sng" dirty="0">
              <a:solidFill>
                <a:srgbClr val="FF0000"/>
              </a:solidFill>
            </a:endParaRPr>
          </a:p>
        </p:txBody>
      </p:sp>
    </p:spTree>
    <p:extLst>
      <p:ext uri="{BB962C8B-B14F-4D97-AF65-F5344CB8AC3E}">
        <p14:creationId xmlns:p14="http://schemas.microsoft.com/office/powerpoint/2010/main" xmlns="" val="3707460020"/>
      </p:ext>
    </p:extLst>
  </p:cSld>
  <p:clrMapOvr>
    <a:masterClrMapping/>
  </p:clrMapOvr>
  <p:transition advTm="15000"/>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a:blip r:embed="rId2"/>
          <a:stretch>
            <a:fillRect/>
          </a:stretch>
        </p:blipFill>
        <p:spPr>
          <a:xfrm>
            <a:off x="0" y="1643050"/>
            <a:ext cx="8858279" cy="5214974"/>
          </a:xfrm>
          <a:prstGeom prst="rect">
            <a:avLst/>
          </a:prstGeom>
        </p:spPr>
      </p:pic>
      <p:sp>
        <p:nvSpPr>
          <p:cNvPr id="3" name="ZoneTexte 2"/>
          <p:cNvSpPr txBox="1"/>
          <p:nvPr/>
        </p:nvSpPr>
        <p:spPr>
          <a:xfrm>
            <a:off x="-32" y="1142984"/>
            <a:ext cx="4357718" cy="461665"/>
          </a:xfrm>
          <a:prstGeom prst="rect">
            <a:avLst/>
          </a:prstGeom>
          <a:noFill/>
        </p:spPr>
        <p:txBody>
          <a:bodyPr wrap="square" rtlCol="0">
            <a:spAutoFit/>
          </a:bodyPr>
          <a:lstStyle/>
          <a:p>
            <a:r>
              <a:rPr lang="fr-FR" sz="2400" b="1" u="sng" dirty="0">
                <a:solidFill>
                  <a:srgbClr val="FF0000"/>
                </a:solidFill>
              </a:rPr>
              <a:t>Rappel sur le code de </a:t>
            </a:r>
            <a:r>
              <a:rPr lang="fr-FR" sz="2400" b="1" u="sng" dirty="0" err="1">
                <a:solidFill>
                  <a:srgbClr val="FF0000"/>
                </a:solidFill>
              </a:rPr>
              <a:t>Hamming</a:t>
            </a:r>
            <a:endParaRPr lang="fr-FR" sz="2400" b="1" u="sng" dirty="0">
              <a:solidFill>
                <a:srgbClr val="FF0000"/>
              </a:solidFill>
            </a:endParaRPr>
          </a:p>
        </p:txBody>
      </p:sp>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CODES LINEAIRES</a:t>
            </a:r>
          </a:p>
        </p:txBody>
      </p:sp>
      <p:sp>
        <p:nvSpPr>
          <p:cNvPr id="5" name="ZoneTexte 4"/>
          <p:cNvSpPr txBox="1"/>
          <p:nvPr/>
        </p:nvSpPr>
        <p:spPr>
          <a:xfrm>
            <a:off x="0" y="642918"/>
            <a:ext cx="9144000" cy="800219"/>
          </a:xfrm>
          <a:prstGeom prst="rect">
            <a:avLst/>
          </a:prstGeom>
          <a:noFill/>
        </p:spPr>
        <p:txBody>
          <a:bodyPr wrap="square" rtlCol="0">
            <a:spAutoFit/>
          </a:bodyPr>
          <a:lstStyle/>
          <a:p>
            <a:pPr algn="ctr"/>
            <a:r>
              <a:rPr lang="fr-FR" sz="2800" b="1" dirty="0">
                <a:solidFill>
                  <a:srgbClr val="0070C0"/>
                </a:solidFill>
              </a:rPr>
              <a:t>Matrice de contrôle de Parité d’un code linéaire</a:t>
            </a:r>
          </a:p>
          <a:p>
            <a:pPr algn="ctr"/>
            <a:endParaRPr lang="fr-FR" dirty="0"/>
          </a:p>
        </p:txBody>
      </p:sp>
    </p:spTree>
    <p:extLst>
      <p:ext uri="{BB962C8B-B14F-4D97-AF65-F5344CB8AC3E}">
        <p14:creationId xmlns:p14="http://schemas.microsoft.com/office/powerpoint/2010/main" xmlns="" val="2521834798"/>
      </p:ext>
    </p:extLst>
  </p:cSld>
  <p:clrMapOvr>
    <a:masterClrMapping/>
  </p:clrMapOvr>
  <p:transition advTm="15000"/>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a:blip r:embed="rId2"/>
          <a:stretch>
            <a:fillRect/>
          </a:stretch>
        </p:blipFill>
        <p:spPr>
          <a:xfrm>
            <a:off x="310295" y="2144543"/>
            <a:ext cx="7451716" cy="784391"/>
          </a:xfrm>
          <a:prstGeom prst="rect">
            <a:avLst/>
          </a:prstGeom>
        </p:spPr>
      </p:pic>
      <p:pic>
        <p:nvPicPr>
          <p:cNvPr id="3" name="Image 2"/>
          <p:cNvPicPr>
            <a:picLocks noChangeAspect="1"/>
          </p:cNvPicPr>
          <p:nvPr/>
        </p:nvPicPr>
        <p:blipFill>
          <a:blip r:embed="rId3"/>
          <a:stretch>
            <a:fillRect/>
          </a:stretch>
        </p:blipFill>
        <p:spPr>
          <a:xfrm>
            <a:off x="310295" y="2787256"/>
            <a:ext cx="8639478" cy="1713314"/>
          </a:xfrm>
          <a:prstGeom prst="rect">
            <a:avLst/>
          </a:prstGeom>
        </p:spPr>
      </p:pic>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CODES LINEAIRES</a:t>
            </a:r>
          </a:p>
        </p:txBody>
      </p:sp>
      <p:sp>
        <p:nvSpPr>
          <p:cNvPr id="5" name="ZoneTexte 4"/>
          <p:cNvSpPr txBox="1"/>
          <p:nvPr/>
        </p:nvSpPr>
        <p:spPr>
          <a:xfrm>
            <a:off x="0" y="642918"/>
            <a:ext cx="9144000" cy="800219"/>
          </a:xfrm>
          <a:prstGeom prst="rect">
            <a:avLst/>
          </a:prstGeom>
          <a:noFill/>
        </p:spPr>
        <p:txBody>
          <a:bodyPr wrap="square" rtlCol="0">
            <a:spAutoFit/>
          </a:bodyPr>
          <a:lstStyle/>
          <a:p>
            <a:pPr algn="ctr"/>
            <a:r>
              <a:rPr lang="fr-FR" sz="2800" b="1" dirty="0">
                <a:solidFill>
                  <a:srgbClr val="0070C0"/>
                </a:solidFill>
              </a:rPr>
              <a:t>Matrice de contrôle de Parité d’un code linéaire</a:t>
            </a:r>
          </a:p>
          <a:p>
            <a:pPr algn="ctr"/>
            <a:endParaRPr lang="fr-FR" dirty="0"/>
          </a:p>
        </p:txBody>
      </p:sp>
      <p:sp>
        <p:nvSpPr>
          <p:cNvPr id="6" name="ZoneTexte 5"/>
          <p:cNvSpPr txBox="1"/>
          <p:nvPr/>
        </p:nvSpPr>
        <p:spPr>
          <a:xfrm>
            <a:off x="-32" y="1142984"/>
            <a:ext cx="4357718" cy="461665"/>
          </a:xfrm>
          <a:prstGeom prst="rect">
            <a:avLst/>
          </a:prstGeom>
          <a:noFill/>
        </p:spPr>
        <p:txBody>
          <a:bodyPr wrap="square" rtlCol="0">
            <a:spAutoFit/>
          </a:bodyPr>
          <a:lstStyle/>
          <a:p>
            <a:r>
              <a:rPr lang="fr-FR" sz="2400" b="1" u="sng" dirty="0">
                <a:solidFill>
                  <a:srgbClr val="FF0000"/>
                </a:solidFill>
              </a:rPr>
              <a:t>Rappel sur le code de </a:t>
            </a:r>
            <a:r>
              <a:rPr lang="fr-FR" sz="2400" b="1" u="sng" dirty="0" err="1">
                <a:solidFill>
                  <a:srgbClr val="FF0000"/>
                </a:solidFill>
              </a:rPr>
              <a:t>Hamming</a:t>
            </a:r>
            <a:endParaRPr lang="fr-FR" sz="2400" b="1" u="sng" dirty="0">
              <a:solidFill>
                <a:srgbClr val="FF0000"/>
              </a:solidFill>
            </a:endParaRPr>
          </a:p>
        </p:txBody>
      </p:sp>
    </p:spTree>
    <p:extLst>
      <p:ext uri="{BB962C8B-B14F-4D97-AF65-F5344CB8AC3E}">
        <p14:creationId xmlns:p14="http://schemas.microsoft.com/office/powerpoint/2010/main" xmlns="" val="2175005355"/>
      </p:ext>
    </p:extLst>
  </p:cSld>
  <p:clrMapOvr>
    <a:masterClrMapping/>
  </p:clrMapOvr>
  <p:transition advTm="15000"/>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stretch>
            <a:fillRect/>
          </a:stretch>
        </p:blipFill>
        <p:spPr>
          <a:xfrm>
            <a:off x="0" y="1357298"/>
            <a:ext cx="9144000" cy="5500726"/>
          </a:xfrm>
          <a:prstGeom prst="rect">
            <a:avLst/>
          </a:prstGeom>
        </p:spPr>
      </p:pic>
      <p:sp>
        <p:nvSpPr>
          <p:cNvPr id="5" name="ZoneTexte 4"/>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CODES LINEAIRES</a:t>
            </a:r>
          </a:p>
        </p:txBody>
      </p:sp>
      <p:sp>
        <p:nvSpPr>
          <p:cNvPr id="6" name="ZoneTexte 5"/>
          <p:cNvSpPr txBox="1"/>
          <p:nvPr/>
        </p:nvSpPr>
        <p:spPr>
          <a:xfrm>
            <a:off x="0" y="642918"/>
            <a:ext cx="9144000" cy="800219"/>
          </a:xfrm>
          <a:prstGeom prst="rect">
            <a:avLst/>
          </a:prstGeom>
          <a:noFill/>
        </p:spPr>
        <p:txBody>
          <a:bodyPr wrap="square" rtlCol="0">
            <a:spAutoFit/>
          </a:bodyPr>
          <a:lstStyle/>
          <a:p>
            <a:pPr algn="ctr"/>
            <a:r>
              <a:rPr lang="fr-FR" sz="2800" b="1" dirty="0">
                <a:solidFill>
                  <a:srgbClr val="0070C0"/>
                </a:solidFill>
              </a:rPr>
              <a:t>Matrice de contrôle de Parité d’un code linéaire</a:t>
            </a:r>
          </a:p>
          <a:p>
            <a:pPr algn="ctr"/>
            <a:endParaRPr lang="fr-FR" dirty="0"/>
          </a:p>
        </p:txBody>
      </p:sp>
    </p:spTree>
    <p:extLst>
      <p:ext uri="{BB962C8B-B14F-4D97-AF65-F5344CB8AC3E}">
        <p14:creationId xmlns:p14="http://schemas.microsoft.com/office/powerpoint/2010/main" xmlns="" val="2572149266"/>
      </p:ext>
    </p:extLst>
  </p:cSld>
  <p:clrMapOvr>
    <a:masterClrMapping/>
  </p:clrMapOvr>
  <p:transition advTm="15000"/>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stretch>
            <a:fillRect/>
          </a:stretch>
        </p:blipFill>
        <p:spPr>
          <a:xfrm>
            <a:off x="0" y="1214422"/>
            <a:ext cx="9001155" cy="5643602"/>
          </a:xfrm>
          <a:prstGeom prst="rect">
            <a:avLst/>
          </a:prstGeom>
        </p:spPr>
      </p:pic>
      <p:sp>
        <p:nvSpPr>
          <p:cNvPr id="3" name="ZoneTexte 2"/>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CODES LINEAIRES</a:t>
            </a:r>
          </a:p>
        </p:txBody>
      </p:sp>
      <p:sp>
        <p:nvSpPr>
          <p:cNvPr id="5" name="ZoneTexte 4"/>
          <p:cNvSpPr txBox="1"/>
          <p:nvPr/>
        </p:nvSpPr>
        <p:spPr>
          <a:xfrm>
            <a:off x="0" y="642918"/>
            <a:ext cx="9144000" cy="800219"/>
          </a:xfrm>
          <a:prstGeom prst="rect">
            <a:avLst/>
          </a:prstGeom>
          <a:noFill/>
        </p:spPr>
        <p:txBody>
          <a:bodyPr wrap="square" rtlCol="0">
            <a:spAutoFit/>
          </a:bodyPr>
          <a:lstStyle/>
          <a:p>
            <a:pPr algn="ctr"/>
            <a:r>
              <a:rPr lang="fr-FR" sz="2800" b="1" dirty="0">
                <a:solidFill>
                  <a:srgbClr val="0070C0"/>
                </a:solidFill>
              </a:rPr>
              <a:t>Matrice de contrôle de Parité d’un code linéaire</a:t>
            </a:r>
          </a:p>
          <a:p>
            <a:pPr algn="ctr"/>
            <a:endParaRPr lang="fr-FR" dirty="0"/>
          </a:p>
        </p:txBody>
      </p:sp>
    </p:spTree>
    <p:extLst>
      <p:ext uri="{BB962C8B-B14F-4D97-AF65-F5344CB8AC3E}">
        <p14:creationId xmlns:p14="http://schemas.microsoft.com/office/powerpoint/2010/main" xmlns="" val="3010607093"/>
      </p:ext>
    </p:extLst>
  </p:cSld>
  <p:clrMapOvr>
    <a:masterClrMapping/>
  </p:clrMapOvr>
  <p:transition advTm="15000"/>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a:blip r:embed="rId2"/>
          <a:stretch>
            <a:fillRect/>
          </a:stretch>
        </p:blipFill>
        <p:spPr>
          <a:xfrm>
            <a:off x="1" y="1285860"/>
            <a:ext cx="8785334" cy="5572140"/>
          </a:xfrm>
          <a:prstGeom prst="rect">
            <a:avLst/>
          </a:prstGeom>
        </p:spPr>
      </p:pic>
      <p:sp>
        <p:nvSpPr>
          <p:cNvPr id="3" name="ZoneTexte 2"/>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CODES LINEAIRES</a:t>
            </a:r>
          </a:p>
        </p:txBody>
      </p:sp>
      <p:sp>
        <p:nvSpPr>
          <p:cNvPr id="4" name="ZoneTexte 3"/>
          <p:cNvSpPr txBox="1"/>
          <p:nvPr/>
        </p:nvSpPr>
        <p:spPr>
          <a:xfrm>
            <a:off x="0" y="642918"/>
            <a:ext cx="9144000" cy="800219"/>
          </a:xfrm>
          <a:prstGeom prst="rect">
            <a:avLst/>
          </a:prstGeom>
          <a:noFill/>
        </p:spPr>
        <p:txBody>
          <a:bodyPr wrap="square" rtlCol="0">
            <a:spAutoFit/>
          </a:bodyPr>
          <a:lstStyle/>
          <a:p>
            <a:pPr algn="ctr"/>
            <a:r>
              <a:rPr lang="fr-FR" sz="2800" b="1" dirty="0">
                <a:solidFill>
                  <a:srgbClr val="0070C0"/>
                </a:solidFill>
              </a:rPr>
              <a:t>Matrice de contrôle de Parité d’un code linéaire</a:t>
            </a:r>
          </a:p>
          <a:p>
            <a:pPr algn="ctr"/>
            <a:endParaRPr lang="fr-FR" dirty="0"/>
          </a:p>
        </p:txBody>
      </p:sp>
    </p:spTree>
    <p:extLst>
      <p:ext uri="{BB962C8B-B14F-4D97-AF65-F5344CB8AC3E}">
        <p14:creationId xmlns:p14="http://schemas.microsoft.com/office/powerpoint/2010/main" xmlns="" val="3257676233"/>
      </p:ext>
    </p:extLst>
  </p:cSld>
  <p:clrMapOvr>
    <a:masterClrMapping/>
  </p:clrMapOvr>
  <p:transition advTm="15000"/>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a:blip r:embed="rId2"/>
          <a:stretch>
            <a:fillRect/>
          </a:stretch>
        </p:blipFill>
        <p:spPr>
          <a:xfrm>
            <a:off x="129090" y="1545045"/>
            <a:ext cx="8885819" cy="5312979"/>
          </a:xfrm>
          <a:prstGeom prst="rect">
            <a:avLst/>
          </a:prstGeom>
        </p:spPr>
      </p:pic>
      <p:sp>
        <p:nvSpPr>
          <p:cNvPr id="3" name="ZoneTexte 2"/>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CODES LINEAIRES</a:t>
            </a:r>
          </a:p>
        </p:txBody>
      </p:sp>
      <p:sp>
        <p:nvSpPr>
          <p:cNvPr id="4" name="ZoneTexte 3"/>
          <p:cNvSpPr txBox="1"/>
          <p:nvPr/>
        </p:nvSpPr>
        <p:spPr>
          <a:xfrm>
            <a:off x="0" y="642918"/>
            <a:ext cx="9144000" cy="800219"/>
          </a:xfrm>
          <a:prstGeom prst="rect">
            <a:avLst/>
          </a:prstGeom>
          <a:noFill/>
        </p:spPr>
        <p:txBody>
          <a:bodyPr wrap="square" rtlCol="0">
            <a:spAutoFit/>
          </a:bodyPr>
          <a:lstStyle/>
          <a:p>
            <a:pPr algn="ctr"/>
            <a:r>
              <a:rPr lang="fr-FR" sz="2800" b="1" dirty="0">
                <a:solidFill>
                  <a:srgbClr val="0070C0"/>
                </a:solidFill>
              </a:rPr>
              <a:t>Matrice de contrôle de Parité d’un code linéaire</a:t>
            </a:r>
          </a:p>
          <a:p>
            <a:pPr algn="ctr"/>
            <a:endParaRPr lang="fr-FR" dirty="0"/>
          </a:p>
        </p:txBody>
      </p:sp>
    </p:spTree>
    <p:extLst>
      <p:ext uri="{BB962C8B-B14F-4D97-AF65-F5344CB8AC3E}">
        <p14:creationId xmlns:p14="http://schemas.microsoft.com/office/powerpoint/2010/main" xmlns="" val="2892565179"/>
      </p:ext>
    </p:extLst>
  </p:cSld>
  <p:clrMapOvr>
    <a:masterClrMapping/>
  </p:clrMapOvr>
  <p:transition advTm="15000"/>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F39E19B8-B707-45A9-818F-56E77DE860CA}" type="slidenum">
              <a:rPr lang="fr-FR" smtClean="0"/>
              <a:pPr/>
              <a:t>29</a:t>
            </a:fld>
            <a:endParaRPr lang="fr-FR"/>
          </a:p>
        </p:txBody>
      </p:sp>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CODES LINEAIRES</a:t>
            </a:r>
          </a:p>
        </p:txBody>
      </p:sp>
      <p:sp>
        <p:nvSpPr>
          <p:cNvPr id="5" name="ZoneTexte 4"/>
          <p:cNvSpPr txBox="1"/>
          <p:nvPr/>
        </p:nvSpPr>
        <p:spPr>
          <a:xfrm>
            <a:off x="0" y="712097"/>
            <a:ext cx="9144000" cy="430887"/>
          </a:xfrm>
          <a:prstGeom prst="rect">
            <a:avLst/>
          </a:prstGeom>
          <a:noFill/>
        </p:spPr>
        <p:txBody>
          <a:bodyPr wrap="square" rtlCol="0">
            <a:spAutoFit/>
          </a:bodyPr>
          <a:lstStyle/>
          <a:p>
            <a:pPr algn="ctr"/>
            <a:r>
              <a:rPr lang="fr-FR" sz="2200" b="1" dirty="0">
                <a:solidFill>
                  <a:srgbClr val="00B0F0"/>
                </a:solidFill>
                <a:latin typeface="Times New Roman" pitchFamily="18" charset="0"/>
                <a:cs typeface="Times New Roman" pitchFamily="18" charset="0"/>
              </a:rPr>
              <a:t>CODAGE LDPC</a:t>
            </a:r>
          </a:p>
        </p:txBody>
      </p:sp>
      <p:sp>
        <p:nvSpPr>
          <p:cNvPr id="6" name="ZoneTexte 5"/>
          <p:cNvSpPr txBox="1"/>
          <p:nvPr/>
        </p:nvSpPr>
        <p:spPr>
          <a:xfrm>
            <a:off x="0" y="1214422"/>
            <a:ext cx="9144000" cy="5586145"/>
          </a:xfrm>
          <a:prstGeom prst="rect">
            <a:avLst/>
          </a:prstGeom>
          <a:noFill/>
        </p:spPr>
        <p:txBody>
          <a:bodyPr wrap="square" rtlCol="0">
            <a:spAutoFit/>
          </a:bodyPr>
          <a:lstStyle/>
          <a:p>
            <a:pPr algn="just">
              <a:buFont typeface="Wingdings" pitchFamily="2" charset="2"/>
              <a:buChar char="ü"/>
            </a:pPr>
            <a:r>
              <a:rPr lang="fr-FR" sz="2100" dirty="0">
                <a:solidFill>
                  <a:srgbClr val="002060"/>
                </a:solidFill>
                <a:latin typeface="Times New Roman" pitchFamily="18" charset="0"/>
                <a:cs typeface="Times New Roman" pitchFamily="18" charset="0"/>
              </a:rPr>
              <a:t> 1948 Shannon publie son célèbre article sur la capacité des canaux sans bruit  </a:t>
            </a:r>
          </a:p>
          <a:p>
            <a:pPr algn="just"/>
            <a:endParaRPr lang="fr-FR" sz="2100" dirty="0">
              <a:latin typeface="Times New Roman" pitchFamily="18" charset="0"/>
              <a:cs typeface="Times New Roman" pitchFamily="18" charset="0"/>
            </a:endParaRPr>
          </a:p>
          <a:p>
            <a:pPr algn="just">
              <a:buFont typeface="Wingdings" pitchFamily="2" charset="2"/>
              <a:buChar char="ü"/>
            </a:pPr>
            <a:r>
              <a:rPr lang="fr-FR" sz="2100" dirty="0">
                <a:solidFill>
                  <a:srgbClr val="00B0F0"/>
                </a:solidFill>
                <a:latin typeface="Times New Roman" pitchFamily="18" charset="0"/>
                <a:cs typeface="Times New Roman" pitchFamily="18" charset="0"/>
              </a:rPr>
              <a:t>1963 Robert </a:t>
            </a:r>
            <a:r>
              <a:rPr lang="fr-FR" sz="2100" dirty="0" err="1">
                <a:solidFill>
                  <a:srgbClr val="00B0F0"/>
                </a:solidFill>
                <a:latin typeface="Times New Roman" pitchFamily="18" charset="0"/>
                <a:cs typeface="Times New Roman" pitchFamily="18" charset="0"/>
              </a:rPr>
              <a:t>Gallager</a:t>
            </a:r>
            <a:r>
              <a:rPr lang="fr-FR" sz="2100" dirty="0">
                <a:solidFill>
                  <a:srgbClr val="00B0F0"/>
                </a:solidFill>
                <a:latin typeface="Times New Roman" pitchFamily="18" charset="0"/>
                <a:cs typeface="Times New Roman" pitchFamily="18" charset="0"/>
              </a:rPr>
              <a:t> rédige son doctorat. mémoire "Codes de contrôle de parité à faible densité". Il a introduit les codes LDPC, les a analysés et a donné des algorithmes de décodage.</a:t>
            </a:r>
          </a:p>
          <a:p>
            <a:pPr algn="just">
              <a:buFont typeface="Wingdings" pitchFamily="2" charset="2"/>
              <a:buChar char="ü"/>
            </a:pPr>
            <a:endParaRPr lang="fr-FR" sz="2100" dirty="0">
              <a:solidFill>
                <a:srgbClr val="00B0F0"/>
              </a:solidFill>
              <a:latin typeface="Times New Roman" pitchFamily="18" charset="0"/>
              <a:cs typeface="Times New Roman" pitchFamily="18" charset="0"/>
            </a:endParaRPr>
          </a:p>
          <a:p>
            <a:pPr algn="just">
              <a:buFont typeface="Wingdings" pitchFamily="2" charset="2"/>
              <a:buChar char="ü"/>
            </a:pPr>
            <a:r>
              <a:rPr lang="fr-FR" sz="2100" dirty="0">
                <a:solidFill>
                  <a:srgbClr val="00B0F0"/>
                </a:solidFill>
                <a:latin typeface="Times New Roman" pitchFamily="18" charset="0"/>
                <a:cs typeface="Times New Roman" pitchFamily="18" charset="0"/>
              </a:rPr>
              <a:t>1982 Michael Tanner considère les codes LDPC de </a:t>
            </a:r>
            <a:r>
              <a:rPr lang="fr-FR" sz="2100" dirty="0" err="1">
                <a:solidFill>
                  <a:srgbClr val="00B0F0"/>
                </a:solidFill>
                <a:latin typeface="Times New Roman" pitchFamily="18" charset="0"/>
                <a:cs typeface="Times New Roman" pitchFamily="18" charset="0"/>
              </a:rPr>
              <a:t>Gallager</a:t>
            </a:r>
            <a:r>
              <a:rPr lang="fr-FR" sz="2100" dirty="0">
                <a:solidFill>
                  <a:srgbClr val="00B0F0"/>
                </a:solidFill>
                <a:latin typeface="Times New Roman" pitchFamily="18" charset="0"/>
                <a:cs typeface="Times New Roman" pitchFamily="18" charset="0"/>
              </a:rPr>
              <a:t> et ses propres codes structurés. Il a introduit la notion d'utilisation d'un graphe bipartite, parfois appelé graphe de Tanner. </a:t>
            </a:r>
          </a:p>
          <a:p>
            <a:pPr algn="just">
              <a:buFont typeface="Wingdings" pitchFamily="2" charset="2"/>
              <a:buChar char="ü"/>
            </a:pPr>
            <a:endParaRPr lang="fr-FR" sz="2100" dirty="0">
              <a:latin typeface="Times New Roman" pitchFamily="18" charset="0"/>
              <a:cs typeface="Times New Roman" pitchFamily="18" charset="0"/>
            </a:endParaRPr>
          </a:p>
          <a:p>
            <a:pPr algn="just">
              <a:buFont typeface="Wingdings" pitchFamily="2" charset="2"/>
              <a:buChar char="ü"/>
            </a:pPr>
            <a:r>
              <a:rPr lang="fr-FR" sz="2100" dirty="0">
                <a:solidFill>
                  <a:srgbClr val="666633"/>
                </a:solidFill>
                <a:latin typeface="Times New Roman" pitchFamily="18" charset="0"/>
                <a:cs typeface="Times New Roman" pitchFamily="18" charset="0"/>
              </a:rPr>
              <a:t>1993 Les codes Turbo ont été introduits. Ils dépassaient les performances de tous les codes connus et avaient une faible complexité de décodage </a:t>
            </a:r>
          </a:p>
          <a:p>
            <a:pPr algn="just">
              <a:buFont typeface="Wingdings" pitchFamily="2" charset="2"/>
              <a:buChar char="ü"/>
            </a:pPr>
            <a:endParaRPr lang="fr-FR" sz="2100" dirty="0">
              <a:latin typeface="Times New Roman" pitchFamily="18" charset="0"/>
              <a:cs typeface="Times New Roman" pitchFamily="18" charset="0"/>
            </a:endParaRPr>
          </a:p>
          <a:p>
            <a:pPr algn="just">
              <a:buFont typeface="Wingdings" pitchFamily="2" charset="2"/>
              <a:buChar char="ü"/>
            </a:pPr>
            <a:r>
              <a:rPr lang="fr-FR" sz="2100" dirty="0">
                <a:solidFill>
                  <a:srgbClr val="00B050"/>
                </a:solidFill>
                <a:latin typeface="Times New Roman" pitchFamily="18" charset="0"/>
                <a:cs typeface="Times New Roman" pitchFamily="18" charset="0"/>
              </a:rPr>
              <a:t>1995 L'intérêt est renouvelé pour les codes LDPC de </a:t>
            </a:r>
            <a:r>
              <a:rPr lang="fr-FR" sz="2100" dirty="0" err="1">
                <a:solidFill>
                  <a:srgbClr val="00B050"/>
                </a:solidFill>
                <a:latin typeface="Times New Roman" pitchFamily="18" charset="0"/>
                <a:cs typeface="Times New Roman" pitchFamily="18" charset="0"/>
              </a:rPr>
              <a:t>Gallager</a:t>
            </a:r>
            <a:r>
              <a:rPr lang="fr-FR" sz="2100" dirty="0">
                <a:solidFill>
                  <a:srgbClr val="00B050"/>
                </a:solidFill>
                <a:latin typeface="Times New Roman" pitchFamily="18" charset="0"/>
                <a:cs typeface="Times New Roman" pitchFamily="18" charset="0"/>
              </a:rPr>
              <a:t>, dirigé par David </a:t>
            </a:r>
            <a:r>
              <a:rPr lang="fr-FR" sz="2100" dirty="0" err="1">
                <a:solidFill>
                  <a:srgbClr val="00B050"/>
                </a:solidFill>
                <a:latin typeface="Times New Roman" pitchFamily="18" charset="0"/>
                <a:cs typeface="Times New Roman" pitchFamily="18" charset="0"/>
              </a:rPr>
              <a:t>MacKay</a:t>
            </a:r>
            <a:r>
              <a:rPr lang="fr-FR" sz="2100" dirty="0">
                <a:solidFill>
                  <a:srgbClr val="00B050"/>
                </a:solidFill>
                <a:latin typeface="Times New Roman" pitchFamily="18" charset="0"/>
                <a:cs typeface="Times New Roman" pitchFamily="18" charset="0"/>
              </a:rPr>
              <a:t> et bien d'autres. Il a été démontré que les codes LDPC peuvent essentiellement atteindre la capacité de Shannon sur les canaux AWGN et d'effacement binaire.</a:t>
            </a:r>
          </a:p>
        </p:txBody>
      </p:sp>
    </p:spTree>
  </p:cSld>
  <p:clrMapOvr>
    <a:masterClrMapping/>
  </p:clrMapOvr>
  <p:transition advTm="15000"/>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1299411"/>
            <a:ext cx="9144000" cy="2800767"/>
          </a:xfrm>
          <a:prstGeom prst="rect">
            <a:avLst/>
          </a:prstGeom>
          <a:noFill/>
        </p:spPr>
        <p:txBody>
          <a:bodyPr wrap="square" rtlCol="0">
            <a:spAutoFit/>
          </a:bodyPr>
          <a:lstStyle/>
          <a:p>
            <a:r>
              <a:rPr lang="fr-FR" sz="2200" b="1" u="sng" dirty="0">
                <a:solidFill>
                  <a:srgbClr val="7030A0"/>
                </a:solidFill>
                <a:effectLst>
                  <a:outerShdw blurRad="38100" dist="38100" dir="2700000" algn="tl">
                    <a:srgbClr val="000000">
                      <a:alpha val="43137"/>
                    </a:srgbClr>
                  </a:outerShdw>
                </a:effectLst>
              </a:rPr>
              <a:t>Deux grandes familles de codes </a:t>
            </a:r>
            <a:r>
              <a:rPr lang="fr-FR" sz="2200" b="1" u="sng" dirty="0" smtClean="0">
                <a:solidFill>
                  <a:srgbClr val="7030A0"/>
                </a:solidFill>
                <a:effectLst>
                  <a:outerShdw blurRad="38100" dist="38100" dir="2700000" algn="tl">
                    <a:srgbClr val="000000">
                      <a:alpha val="43137"/>
                    </a:srgbClr>
                  </a:outerShdw>
                </a:effectLst>
              </a:rPr>
              <a:t> FEC:</a:t>
            </a:r>
            <a:endParaRPr lang="fr-FR" sz="2200" b="1" u="sng" dirty="0">
              <a:solidFill>
                <a:srgbClr val="7030A0"/>
              </a:solidFill>
              <a:effectLst>
                <a:outerShdw blurRad="38100" dist="38100" dir="2700000" algn="tl">
                  <a:srgbClr val="000000">
                    <a:alpha val="43137"/>
                  </a:srgbClr>
                </a:outerShdw>
              </a:effectLst>
            </a:endParaRPr>
          </a:p>
          <a:p>
            <a:endParaRPr lang="fr-FR" sz="2200" dirty="0"/>
          </a:p>
          <a:p>
            <a:r>
              <a:rPr lang="fr-FR" sz="2200" b="1" u="sng" dirty="0">
                <a:solidFill>
                  <a:srgbClr val="FF0000"/>
                </a:solidFill>
              </a:rPr>
              <a:t>Les codes en bloc (linéaires, polynomiale, cycliques ou non) : </a:t>
            </a:r>
            <a:r>
              <a:rPr lang="fr-FR" sz="2200" dirty="0"/>
              <a:t>le codage/décodage d'un bloc dépend uniquement des informations de ce bloc.</a:t>
            </a:r>
          </a:p>
          <a:p>
            <a:endParaRPr lang="fr-FR" sz="2200" dirty="0"/>
          </a:p>
          <a:p>
            <a:r>
              <a:rPr lang="fr-FR" sz="2200" b="1" u="sng" dirty="0">
                <a:solidFill>
                  <a:srgbClr val="FF0000"/>
                </a:solidFill>
              </a:rPr>
              <a:t>Les codes en treillis (</a:t>
            </a:r>
            <a:r>
              <a:rPr lang="fr-FR" sz="2200" b="1" u="sng" dirty="0" err="1">
                <a:solidFill>
                  <a:srgbClr val="FF0000"/>
                </a:solidFill>
              </a:rPr>
              <a:t>convolutifs</a:t>
            </a:r>
            <a:r>
              <a:rPr lang="fr-FR" sz="2200" b="1" u="sng" dirty="0">
                <a:solidFill>
                  <a:srgbClr val="FF0000"/>
                </a:solidFill>
              </a:rPr>
              <a:t>, </a:t>
            </a:r>
            <a:r>
              <a:rPr lang="fr-FR" sz="2200" b="1" u="sng" dirty="0" err="1">
                <a:solidFill>
                  <a:srgbClr val="FF0000"/>
                </a:solidFill>
              </a:rPr>
              <a:t>récurcifs</a:t>
            </a:r>
            <a:r>
              <a:rPr lang="fr-FR" sz="2200" b="1" u="sng" dirty="0">
                <a:solidFill>
                  <a:srgbClr val="FF0000"/>
                </a:solidFill>
              </a:rPr>
              <a:t> ou non) : </a:t>
            </a:r>
          </a:p>
          <a:p>
            <a:r>
              <a:rPr lang="fr-FR" sz="2200" dirty="0"/>
              <a:t>le codage/décodage d'un bloc dépend des informations d'autres blocs (généralement de blocs précédemment transmis</a:t>
            </a:r>
            <a:r>
              <a:rPr lang="fr-FR" sz="2200" dirty="0" smtClean="0"/>
              <a:t>).</a:t>
            </a:r>
            <a:endParaRPr lang="fr-FR" sz="2200" dirty="0"/>
          </a:p>
        </p:txBody>
      </p:sp>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CODES LINEAIRES</a:t>
            </a:r>
          </a:p>
        </p:txBody>
      </p:sp>
      <p:sp>
        <p:nvSpPr>
          <p:cNvPr id="5" name="Espace réservé du numéro de diapositive 4"/>
          <p:cNvSpPr>
            <a:spLocks noGrp="1"/>
          </p:cNvSpPr>
          <p:nvPr>
            <p:ph type="sldNum" sz="quarter" idx="12"/>
          </p:nvPr>
        </p:nvSpPr>
        <p:spPr/>
        <p:txBody>
          <a:bodyPr/>
          <a:lstStyle/>
          <a:p>
            <a:fld id="{F39E19B8-B707-45A9-818F-56E77DE860CA}" type="slidenum">
              <a:rPr lang="fr-FR" smtClean="0"/>
              <a:pPr/>
              <a:t>3</a:t>
            </a:fld>
            <a:endParaRPr lang="fr-FR" dirty="0"/>
          </a:p>
        </p:txBody>
      </p:sp>
      <p:sp>
        <p:nvSpPr>
          <p:cNvPr id="10" name="ZoneTexte 9"/>
          <p:cNvSpPr txBox="1"/>
          <p:nvPr/>
        </p:nvSpPr>
        <p:spPr>
          <a:xfrm>
            <a:off x="0" y="642918"/>
            <a:ext cx="9144000" cy="800219"/>
          </a:xfrm>
          <a:prstGeom prst="rect">
            <a:avLst/>
          </a:prstGeom>
          <a:noFill/>
        </p:spPr>
        <p:txBody>
          <a:bodyPr wrap="square" rtlCol="0">
            <a:spAutoFit/>
          </a:bodyPr>
          <a:lstStyle/>
          <a:p>
            <a:pPr algn="ctr"/>
            <a:r>
              <a:rPr lang="fr-FR" sz="2800" b="1" dirty="0" err="1">
                <a:solidFill>
                  <a:srgbClr val="0070C0"/>
                </a:solidFill>
              </a:rPr>
              <a:t>Généralites</a:t>
            </a:r>
            <a:endParaRPr lang="fr-FR" sz="2800" b="1" dirty="0">
              <a:solidFill>
                <a:srgbClr val="0070C0"/>
              </a:solidFill>
            </a:endParaRPr>
          </a:p>
          <a:p>
            <a:pPr algn="ctr"/>
            <a:endParaRPr lang="fr-FR" dirty="0"/>
          </a:p>
        </p:txBody>
      </p:sp>
      <p:sp>
        <p:nvSpPr>
          <p:cNvPr id="113666" name="AutoShape 2" descr="https://upload.wikimedia.org/wikipedia/commons/thumb/b/b0/Hamming%287%2C4%29.svg/250px-Hamming%287%2C4%29.svg.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graphicFrame>
        <p:nvGraphicFramePr>
          <p:cNvPr id="7" name="Tableau 6"/>
          <p:cNvGraphicFramePr>
            <a:graphicFrameLocks noGrp="1"/>
          </p:cNvGraphicFramePr>
          <p:nvPr/>
        </p:nvGraphicFramePr>
        <p:xfrm>
          <a:off x="70308" y="4124666"/>
          <a:ext cx="8938307" cy="2661920"/>
        </p:xfrm>
        <a:graphic>
          <a:graphicData uri="http://schemas.openxmlformats.org/drawingml/2006/table">
            <a:tbl>
              <a:tblPr firstRow="1" bandRow="1">
                <a:tableStyleId>{5C22544A-7EE6-4342-B048-85BDC9FD1C3A}</a:tableStyleId>
              </a:tblPr>
              <a:tblGrid>
                <a:gridCol w="1286982">
                  <a:extLst>
                    <a:ext uri="{9D8B030D-6E8A-4147-A177-3AD203B41FA5}">
                      <a16:colId xmlns:a16="http://schemas.microsoft.com/office/drawing/2014/main" xmlns="" val="20000"/>
                    </a:ext>
                  </a:extLst>
                </a:gridCol>
                <a:gridCol w="1428760">
                  <a:extLst>
                    <a:ext uri="{9D8B030D-6E8A-4147-A177-3AD203B41FA5}">
                      <a16:colId xmlns:a16="http://schemas.microsoft.com/office/drawing/2014/main" xmlns="" val="20001"/>
                    </a:ext>
                  </a:extLst>
                </a:gridCol>
                <a:gridCol w="857256">
                  <a:extLst>
                    <a:ext uri="{9D8B030D-6E8A-4147-A177-3AD203B41FA5}">
                      <a16:colId xmlns:a16="http://schemas.microsoft.com/office/drawing/2014/main" xmlns="" val="20002"/>
                    </a:ext>
                  </a:extLst>
                </a:gridCol>
                <a:gridCol w="1214446">
                  <a:extLst>
                    <a:ext uri="{9D8B030D-6E8A-4147-A177-3AD203B41FA5}">
                      <a16:colId xmlns:a16="http://schemas.microsoft.com/office/drawing/2014/main" xmlns="" val="20003"/>
                    </a:ext>
                  </a:extLst>
                </a:gridCol>
                <a:gridCol w="1437347">
                  <a:extLst>
                    <a:ext uri="{9D8B030D-6E8A-4147-A177-3AD203B41FA5}">
                      <a16:colId xmlns:a16="http://schemas.microsoft.com/office/drawing/2014/main" xmlns="" val="20004"/>
                    </a:ext>
                  </a:extLst>
                </a:gridCol>
                <a:gridCol w="2713516">
                  <a:extLst>
                    <a:ext uri="{9D8B030D-6E8A-4147-A177-3AD203B41FA5}">
                      <a16:colId xmlns:a16="http://schemas.microsoft.com/office/drawing/2014/main" xmlns="" val="20005"/>
                    </a:ext>
                  </a:extLst>
                </a:gridCol>
              </a:tblGrid>
              <a:tr h="370840">
                <a:tc gridSpan="6">
                  <a:txBody>
                    <a:bodyPr/>
                    <a:lstStyle/>
                    <a:p>
                      <a:pPr algn="ctr"/>
                      <a:r>
                        <a:rPr lang="fr-FR" sz="2200" dirty="0">
                          <a:solidFill>
                            <a:srgbClr val="C00000"/>
                          </a:solidFill>
                          <a:latin typeface="Times New Roman" pitchFamily="18" charset="0"/>
                          <a:cs typeface="Times New Roman" pitchFamily="18" charset="0"/>
                        </a:rPr>
                        <a:t>CODAGE</a:t>
                      </a:r>
                      <a:r>
                        <a:rPr lang="fr-FR" sz="2200" baseline="0" dirty="0">
                          <a:solidFill>
                            <a:srgbClr val="C00000"/>
                          </a:solidFill>
                          <a:latin typeface="Times New Roman" pitchFamily="18" charset="0"/>
                          <a:cs typeface="Times New Roman" pitchFamily="18" charset="0"/>
                        </a:rPr>
                        <a:t> FEC</a:t>
                      </a:r>
                      <a:endParaRPr lang="fr-FR" sz="2200" dirty="0">
                        <a:solidFill>
                          <a:srgbClr val="C00000"/>
                        </a:solidFill>
                        <a:latin typeface="Times New Roman" pitchFamily="18" charset="0"/>
                        <a:cs typeface="Times New Roman" pitchFamily="18"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fr-F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fr-F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fr-FR"/>
                    </a:p>
                  </a:txBody>
                  <a:tcPr/>
                </a:tc>
                <a:tc hMerge="1">
                  <a:txBody>
                    <a:bodyPr/>
                    <a:lstStyle/>
                    <a:p>
                      <a:endParaRPr lang="fr-FR"/>
                    </a:p>
                  </a:txBody>
                  <a:tcPr/>
                </a:tc>
                <a:tc hMerge="1">
                  <a:txBody>
                    <a:bodyPr/>
                    <a:lstStyle/>
                    <a:p>
                      <a:endParaRPr lang="fr-F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0"/>
                  </a:ext>
                </a:extLst>
              </a:tr>
              <a:tr h="370840">
                <a:tc gridSpan="5">
                  <a:txBody>
                    <a:bodyPr/>
                    <a:lstStyle/>
                    <a:p>
                      <a:pPr algn="ctr"/>
                      <a:r>
                        <a:rPr lang="fr-FR" sz="1800" b="1" dirty="0">
                          <a:solidFill>
                            <a:srgbClr val="002060"/>
                          </a:solidFill>
                          <a:latin typeface="Times New Roman" pitchFamily="18" charset="0"/>
                          <a:cs typeface="Times New Roman" pitchFamily="18" charset="0"/>
                        </a:rPr>
                        <a:t>CODES EN BLOC</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fr-F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fr-F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fr-FR"/>
                    </a:p>
                  </a:txBody>
                  <a:tcPr/>
                </a:tc>
                <a:tc hMerge="1">
                  <a:txBody>
                    <a:bodyPr/>
                    <a:lstStyle/>
                    <a:p>
                      <a:endParaRPr lang="fr-FR"/>
                    </a:p>
                  </a:txBody>
                  <a:tcPr/>
                </a:tc>
                <a:tc>
                  <a:txBody>
                    <a:bodyPr/>
                    <a:lstStyle/>
                    <a:p>
                      <a:pPr algn="ctr"/>
                      <a:r>
                        <a:rPr lang="fr-FR" sz="1800" b="1" dirty="0">
                          <a:solidFill>
                            <a:srgbClr val="00B050"/>
                          </a:solidFill>
                          <a:latin typeface="Times New Roman" pitchFamily="18" charset="0"/>
                          <a:cs typeface="Times New Roman" pitchFamily="18" charset="0"/>
                        </a:rPr>
                        <a:t>CODES CONVOLUTIFS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1"/>
                  </a:ext>
                </a:extLst>
              </a:tr>
              <a:tr h="370840">
                <a:tc>
                  <a:txBody>
                    <a:bodyPr/>
                    <a:lstStyle/>
                    <a:p>
                      <a:pPr algn="ctr"/>
                      <a:r>
                        <a:rPr lang="fr-FR" sz="1800" b="1" dirty="0">
                          <a:solidFill>
                            <a:srgbClr val="002060"/>
                          </a:solidFill>
                          <a:latin typeface="Times New Roman" pitchFamily="18" charset="0"/>
                          <a:cs typeface="Times New Roman" pitchFamily="18" charset="0"/>
                        </a:rPr>
                        <a:t>AUTRES</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4">
                  <a:txBody>
                    <a:bodyPr/>
                    <a:lstStyle/>
                    <a:p>
                      <a:pPr algn="ctr"/>
                      <a:r>
                        <a:rPr lang="fr-FR" sz="1800" b="1" dirty="0">
                          <a:solidFill>
                            <a:srgbClr val="7030A0"/>
                          </a:solidFill>
                          <a:latin typeface="Times New Roman" pitchFamily="18" charset="0"/>
                          <a:cs typeface="Times New Roman" pitchFamily="18" charset="0"/>
                        </a:rPr>
                        <a:t>LINEAIRES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fr-F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fr-FR"/>
                    </a:p>
                  </a:txBody>
                  <a:tcPr/>
                </a:tc>
                <a:tc hMerge="1">
                  <a:txBody>
                    <a:bodyPr/>
                    <a:lstStyle/>
                    <a:p>
                      <a:endParaRPr lang="fr-FR"/>
                    </a:p>
                  </a:txBody>
                  <a:tcPr/>
                </a:tc>
                <a:tc>
                  <a:txBody>
                    <a:bodyPr/>
                    <a:lstStyle/>
                    <a:p>
                      <a:endParaRPr lang="fr-FR" sz="18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2"/>
                  </a:ext>
                </a:extLst>
              </a:tr>
              <a:tr h="370840">
                <a:tc>
                  <a:txBody>
                    <a:bodyPr/>
                    <a:lstStyle/>
                    <a:p>
                      <a:endParaRPr lang="fr-FR" sz="1800">
                        <a:solidFill>
                          <a:schemeClr val="tx1"/>
                        </a:solidFill>
                        <a:latin typeface="Times New Roman" pitchFamily="18" charset="0"/>
                        <a:cs typeface="Times New Roman" pitchFamily="18"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2000" b="1" dirty="0">
                          <a:solidFill>
                            <a:srgbClr val="00B050"/>
                          </a:solidFill>
                          <a:latin typeface="Times New Roman" pitchFamily="18" charset="0"/>
                          <a:cs typeface="Times New Roman" pitchFamily="18" charset="0"/>
                        </a:rPr>
                        <a:t>Non-cycliques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algn="ctr"/>
                      <a:r>
                        <a:rPr lang="fr-FR" sz="2000" b="1" dirty="0">
                          <a:solidFill>
                            <a:srgbClr val="00B0F0"/>
                          </a:solidFill>
                          <a:latin typeface="Times New Roman" pitchFamily="18" charset="0"/>
                          <a:cs typeface="Times New Roman" pitchFamily="18" charset="0"/>
                        </a:rPr>
                        <a:t>Polynomiaux</a:t>
                      </a:r>
                      <a:r>
                        <a:rPr lang="fr-FR" sz="2000" b="1" baseline="0" dirty="0">
                          <a:solidFill>
                            <a:srgbClr val="00B0F0"/>
                          </a:solidFill>
                          <a:latin typeface="Times New Roman" pitchFamily="18" charset="0"/>
                          <a:cs typeface="Times New Roman" pitchFamily="18" charset="0"/>
                        </a:rPr>
                        <a:t> cycliques </a:t>
                      </a:r>
                      <a:endParaRPr lang="fr-FR" sz="2000" b="1" dirty="0">
                        <a:solidFill>
                          <a:srgbClr val="00B0F0"/>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fr-FR"/>
                    </a:p>
                  </a:txBody>
                  <a:tcPr/>
                </a:tc>
                <a:tc hMerge="1">
                  <a:txBody>
                    <a:bodyPr/>
                    <a:lstStyle/>
                    <a:p>
                      <a:endParaRPr lang="fr-FR"/>
                    </a:p>
                  </a:txBody>
                  <a:tcPr/>
                </a:tc>
                <a:tc>
                  <a:txBody>
                    <a:bodyPr/>
                    <a:lstStyle/>
                    <a:p>
                      <a:endParaRPr lang="fr-FR" sz="18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3"/>
                  </a:ext>
                </a:extLst>
              </a:tr>
              <a:tr h="370840">
                <a:tc>
                  <a:txBody>
                    <a:bodyPr/>
                    <a:lstStyle/>
                    <a:p>
                      <a:endParaRPr lang="fr-FR" sz="1800">
                        <a:solidFill>
                          <a:schemeClr val="tx1"/>
                        </a:solidFill>
                        <a:latin typeface="Times New Roman" pitchFamily="18" charset="0"/>
                        <a:cs typeface="Times New Roman" pitchFamily="18"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fr-FR" sz="20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2000" b="1" dirty="0" err="1">
                          <a:solidFill>
                            <a:srgbClr val="7030A0"/>
                          </a:solidFill>
                          <a:latin typeface="Times New Roman" pitchFamily="18" charset="0"/>
                          <a:cs typeface="Times New Roman" pitchFamily="18" charset="0"/>
                        </a:rPr>
                        <a:t>Golay</a:t>
                      </a:r>
                      <a:endParaRPr lang="fr-FR" sz="2000" b="1" dirty="0">
                        <a:solidFill>
                          <a:srgbClr val="7030A0"/>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lang="fr-FR" sz="2000" b="1" dirty="0">
                          <a:solidFill>
                            <a:schemeClr val="accent6">
                              <a:lumMod val="50000"/>
                            </a:schemeClr>
                          </a:solidFill>
                          <a:latin typeface="Times New Roman" pitchFamily="18" charset="0"/>
                          <a:cs typeface="Times New Roman" pitchFamily="18" charset="0"/>
                        </a:rPr>
                        <a:t>BCH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fr-FR"/>
                    </a:p>
                  </a:txBody>
                  <a:tcPr/>
                </a:tc>
                <a:tc>
                  <a:txBody>
                    <a:bodyPr/>
                    <a:lstStyle/>
                    <a:p>
                      <a:endParaRPr lang="fr-FR" sz="18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4"/>
                  </a:ext>
                </a:extLst>
              </a:tr>
              <a:tr h="370840">
                <a:tc>
                  <a:txBody>
                    <a:bodyPr/>
                    <a:lstStyle/>
                    <a:p>
                      <a:endParaRPr lang="fr-FR" sz="1800">
                        <a:solidFill>
                          <a:schemeClr val="tx1"/>
                        </a:solidFill>
                        <a:latin typeface="Times New Roman" pitchFamily="18" charset="0"/>
                        <a:cs typeface="Times New Roman" pitchFamily="18"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fr-FR" sz="20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fr-FR" sz="20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2000" b="1" dirty="0">
                          <a:solidFill>
                            <a:srgbClr val="0070C0"/>
                          </a:solidFill>
                          <a:latin typeface="Times New Roman" pitchFamily="18" charset="0"/>
                          <a:cs typeface="Times New Roman" pitchFamily="18" charset="0"/>
                        </a:rPr>
                        <a:t>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1600" b="1" dirty="0">
                          <a:solidFill>
                            <a:srgbClr val="002060"/>
                          </a:solidFill>
                          <a:latin typeface="Times New Roman" pitchFamily="18" charset="0"/>
                          <a:cs typeface="Times New Roman" pitchFamily="18" charset="0"/>
                        </a:rPr>
                        <a:t>BCH Binaire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fr-FR" sz="18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5"/>
                  </a:ext>
                </a:extLst>
              </a:tr>
            </a:tbl>
          </a:graphicData>
        </a:graphic>
      </p:graphicFrame>
    </p:spTree>
  </p:cSld>
  <p:clrMapOvr>
    <a:masterClrMapping/>
  </p:clrMapOvr>
  <p:transition advTm="15000"/>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F39E19B8-B707-45A9-818F-56E77DE860CA}" type="slidenum">
              <a:rPr lang="fr-FR" smtClean="0"/>
              <a:pPr/>
              <a:t>30</a:t>
            </a:fld>
            <a:endParaRPr lang="fr-FR"/>
          </a:p>
        </p:txBody>
      </p:sp>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CODES LINEAIRES</a:t>
            </a:r>
          </a:p>
        </p:txBody>
      </p:sp>
      <p:sp>
        <p:nvSpPr>
          <p:cNvPr id="5" name="ZoneTexte 4"/>
          <p:cNvSpPr txBox="1"/>
          <p:nvPr/>
        </p:nvSpPr>
        <p:spPr>
          <a:xfrm>
            <a:off x="0" y="712097"/>
            <a:ext cx="9144000" cy="430887"/>
          </a:xfrm>
          <a:prstGeom prst="rect">
            <a:avLst/>
          </a:prstGeom>
          <a:noFill/>
        </p:spPr>
        <p:txBody>
          <a:bodyPr wrap="square" rtlCol="0">
            <a:spAutoFit/>
          </a:bodyPr>
          <a:lstStyle/>
          <a:p>
            <a:pPr algn="ctr"/>
            <a:r>
              <a:rPr lang="fr-FR" sz="2200" b="1" dirty="0">
                <a:solidFill>
                  <a:srgbClr val="00B0F0"/>
                </a:solidFill>
                <a:latin typeface="Times New Roman" pitchFamily="18" charset="0"/>
                <a:cs typeface="Times New Roman" pitchFamily="18" charset="0"/>
              </a:rPr>
              <a:t>CODAGE LDPC</a:t>
            </a:r>
          </a:p>
        </p:txBody>
      </p:sp>
      <p:sp>
        <p:nvSpPr>
          <p:cNvPr id="6" name="ZoneTexte 5"/>
          <p:cNvSpPr txBox="1"/>
          <p:nvPr/>
        </p:nvSpPr>
        <p:spPr>
          <a:xfrm>
            <a:off x="0" y="1214422"/>
            <a:ext cx="9144000" cy="5601533"/>
          </a:xfrm>
          <a:prstGeom prst="rect">
            <a:avLst/>
          </a:prstGeom>
          <a:noFill/>
        </p:spPr>
        <p:txBody>
          <a:bodyPr wrap="square" rtlCol="0">
            <a:spAutoFit/>
          </a:bodyPr>
          <a:lstStyle/>
          <a:p>
            <a:pPr algn="just"/>
            <a:r>
              <a:rPr lang="fr-FR" sz="2200" dirty="0">
                <a:solidFill>
                  <a:srgbClr val="7030A0"/>
                </a:solidFill>
                <a:latin typeface="Times New Roman" pitchFamily="18" charset="0"/>
                <a:cs typeface="Times New Roman" pitchFamily="18" charset="0"/>
              </a:rPr>
              <a:t>Les codes LDPC (</a:t>
            </a:r>
            <a:r>
              <a:rPr lang="fr-FR" sz="2200" dirty="0" err="1">
                <a:solidFill>
                  <a:srgbClr val="7030A0"/>
                </a:solidFill>
                <a:latin typeface="Times New Roman" pitchFamily="18" charset="0"/>
                <a:cs typeface="Times New Roman" pitchFamily="18" charset="0"/>
              </a:rPr>
              <a:t>Low</a:t>
            </a:r>
            <a:r>
              <a:rPr lang="fr-FR" sz="2200" dirty="0">
                <a:solidFill>
                  <a:srgbClr val="7030A0"/>
                </a:solidFill>
                <a:latin typeface="Times New Roman" pitchFamily="18" charset="0"/>
                <a:cs typeface="Times New Roman" pitchFamily="18" charset="0"/>
              </a:rPr>
              <a:t>-</a:t>
            </a:r>
            <a:r>
              <a:rPr lang="fr-FR" sz="2200" dirty="0" err="1">
                <a:solidFill>
                  <a:srgbClr val="7030A0"/>
                </a:solidFill>
                <a:latin typeface="Times New Roman" pitchFamily="18" charset="0"/>
                <a:cs typeface="Times New Roman" pitchFamily="18" charset="0"/>
              </a:rPr>
              <a:t>Density</a:t>
            </a:r>
            <a:r>
              <a:rPr lang="fr-FR" sz="2200" dirty="0">
                <a:solidFill>
                  <a:srgbClr val="7030A0"/>
                </a:solidFill>
                <a:latin typeface="Times New Roman" pitchFamily="18" charset="0"/>
                <a:cs typeface="Times New Roman" pitchFamily="18" charset="0"/>
              </a:rPr>
              <a:t> </a:t>
            </a:r>
            <a:r>
              <a:rPr lang="fr-FR" sz="2200" dirty="0" err="1">
                <a:solidFill>
                  <a:srgbClr val="7030A0"/>
                </a:solidFill>
                <a:latin typeface="Times New Roman" pitchFamily="18" charset="0"/>
                <a:cs typeface="Times New Roman" pitchFamily="18" charset="0"/>
              </a:rPr>
              <a:t>Parity</a:t>
            </a:r>
            <a:r>
              <a:rPr lang="fr-FR" sz="2200" dirty="0">
                <a:solidFill>
                  <a:srgbClr val="7030A0"/>
                </a:solidFill>
                <a:latin typeface="Times New Roman" pitchFamily="18" charset="0"/>
                <a:cs typeface="Times New Roman" pitchFamily="18" charset="0"/>
              </a:rPr>
              <a:t>-Check) sont des codes binaires linéaires ayant une matrice de contrôle de parité clairsemée (plein de 0) souvent générée aléatoirement : le nombre de «un» dans la matrice est proportionnel à la longueur du bloc. </a:t>
            </a:r>
          </a:p>
          <a:p>
            <a:pPr algn="just"/>
            <a:endParaRPr lang="fr-FR" sz="2200" dirty="0">
              <a:solidFill>
                <a:srgbClr val="7030A0"/>
              </a:solidFill>
              <a:latin typeface="Times New Roman" pitchFamily="18" charset="0"/>
              <a:cs typeface="Times New Roman" pitchFamily="18" charset="0"/>
            </a:endParaRPr>
          </a:p>
          <a:p>
            <a:pPr algn="just"/>
            <a:r>
              <a:rPr lang="fr-FR" sz="2200" b="1" dirty="0">
                <a:solidFill>
                  <a:srgbClr val="FF0000"/>
                </a:solidFill>
                <a:latin typeface="Times New Roman" pitchFamily="18" charset="0"/>
                <a:cs typeface="Times New Roman" pitchFamily="18" charset="0"/>
              </a:rPr>
              <a:t>Comment construire un code LDPC?</a:t>
            </a:r>
          </a:p>
          <a:p>
            <a:pPr algn="just"/>
            <a:endParaRPr lang="fr-FR" sz="2200" b="1" dirty="0">
              <a:solidFill>
                <a:srgbClr val="FF0000"/>
              </a:solidFill>
              <a:latin typeface="Times New Roman" pitchFamily="18" charset="0"/>
              <a:cs typeface="Times New Roman" pitchFamily="18" charset="0"/>
            </a:endParaRPr>
          </a:p>
          <a:p>
            <a:pPr algn="just"/>
            <a:r>
              <a:rPr lang="fr-FR" sz="2200" dirty="0">
                <a:solidFill>
                  <a:srgbClr val="0070C0"/>
                </a:solidFill>
                <a:latin typeface="Times New Roman" pitchFamily="18" charset="0"/>
                <a:cs typeface="Times New Roman" pitchFamily="18" charset="0"/>
              </a:rPr>
              <a:t>Pour répondre à cette question, rappelons brièvement  le principe du code de parité (ou </a:t>
            </a:r>
            <a:r>
              <a:rPr lang="fr-FR" sz="2200" dirty="0" err="1">
                <a:solidFill>
                  <a:srgbClr val="0070C0"/>
                </a:solidFill>
                <a:latin typeface="Times New Roman" pitchFamily="18" charset="0"/>
                <a:cs typeface="Times New Roman" pitchFamily="18" charset="0"/>
              </a:rPr>
              <a:t>Parity</a:t>
            </a:r>
            <a:r>
              <a:rPr lang="fr-FR" sz="2200" dirty="0">
                <a:solidFill>
                  <a:srgbClr val="0070C0"/>
                </a:solidFill>
                <a:latin typeface="Times New Roman" pitchFamily="18" charset="0"/>
                <a:cs typeface="Times New Roman" pitchFamily="18" charset="0"/>
              </a:rPr>
              <a:t> Check) (3,2,1) . Autrement dit, pour un message de taille deux bits, on rajoute un bit de parité pour obtenir un code sur trois bits.</a:t>
            </a:r>
          </a:p>
          <a:p>
            <a:pPr algn="just"/>
            <a:endParaRPr lang="fr-FR" sz="2200" dirty="0">
              <a:solidFill>
                <a:srgbClr val="0070C0"/>
              </a:solidFill>
              <a:latin typeface="Times New Roman" pitchFamily="18" charset="0"/>
              <a:cs typeface="Times New Roman" pitchFamily="18" charset="0"/>
            </a:endParaRPr>
          </a:p>
          <a:p>
            <a:pPr algn="just"/>
            <a:r>
              <a:rPr lang="fr-FR" sz="2200" b="1" u="sng" dirty="0">
                <a:solidFill>
                  <a:srgbClr val="002060"/>
                </a:solidFill>
                <a:latin typeface="Times New Roman" pitchFamily="18" charset="0"/>
                <a:cs typeface="Times New Roman" pitchFamily="18" charset="0"/>
              </a:rPr>
              <a:t>Exemple :</a:t>
            </a:r>
            <a:r>
              <a:rPr lang="fr-FR" sz="2200" dirty="0">
                <a:solidFill>
                  <a:srgbClr val="0070C0"/>
                </a:solidFill>
                <a:latin typeface="Times New Roman" pitchFamily="18" charset="0"/>
                <a:cs typeface="Times New Roman" pitchFamily="18" charset="0"/>
              </a:rPr>
              <a:t> </a:t>
            </a:r>
            <a:r>
              <a:rPr lang="pt-BR" sz="2400" dirty="0">
                <a:solidFill>
                  <a:srgbClr val="FF0000"/>
                </a:solidFill>
              </a:rPr>
              <a:t>C(3,2,1) </a:t>
            </a:r>
            <a:r>
              <a:rPr lang="pt-BR" sz="2400" dirty="0">
                <a:solidFill>
                  <a:srgbClr val="002060"/>
                </a:solidFill>
              </a:rPr>
              <a:t>=</a:t>
            </a:r>
            <a:r>
              <a:rPr lang="pt-BR" sz="2400" dirty="0">
                <a:solidFill>
                  <a:srgbClr val="00B050"/>
                </a:solidFill>
              </a:rPr>
              <a:t> {(</a:t>
            </a:r>
            <a:r>
              <a:rPr lang="pt-BR" sz="2400" dirty="0">
                <a:solidFill>
                  <a:srgbClr val="7030A0"/>
                </a:solidFill>
              </a:rPr>
              <a:t>00</a:t>
            </a:r>
            <a:r>
              <a:rPr lang="pt-BR" sz="2400" dirty="0">
                <a:solidFill>
                  <a:srgbClr val="00B050"/>
                </a:solidFill>
              </a:rPr>
              <a:t>0) ; (</a:t>
            </a:r>
            <a:r>
              <a:rPr lang="pt-BR" sz="2400" dirty="0">
                <a:solidFill>
                  <a:srgbClr val="7030A0"/>
                </a:solidFill>
              </a:rPr>
              <a:t>01</a:t>
            </a:r>
            <a:r>
              <a:rPr lang="pt-BR" sz="2400" dirty="0">
                <a:solidFill>
                  <a:srgbClr val="00B050"/>
                </a:solidFill>
              </a:rPr>
              <a:t>1) ; (</a:t>
            </a:r>
            <a:r>
              <a:rPr lang="pt-BR" sz="2400" dirty="0">
                <a:solidFill>
                  <a:srgbClr val="7030A0"/>
                </a:solidFill>
              </a:rPr>
              <a:t>11</a:t>
            </a:r>
            <a:r>
              <a:rPr lang="pt-BR" sz="2400" dirty="0">
                <a:solidFill>
                  <a:srgbClr val="00B050"/>
                </a:solidFill>
              </a:rPr>
              <a:t>0) ; (</a:t>
            </a:r>
            <a:r>
              <a:rPr lang="pt-BR" sz="2400" dirty="0">
                <a:solidFill>
                  <a:srgbClr val="7030A0"/>
                </a:solidFill>
              </a:rPr>
              <a:t>10</a:t>
            </a:r>
            <a:r>
              <a:rPr lang="pt-BR" sz="2400" dirty="0">
                <a:solidFill>
                  <a:srgbClr val="00B050"/>
                </a:solidFill>
              </a:rPr>
              <a:t>1)}  </a:t>
            </a:r>
            <a:r>
              <a:rPr lang="pt-BR" sz="2400" dirty="0">
                <a:solidFill>
                  <a:srgbClr val="666633"/>
                </a:solidFill>
              </a:rPr>
              <a:t>où en violet les bits d’information et en vert le bit de parité rajouté.</a:t>
            </a:r>
          </a:p>
          <a:p>
            <a:pPr algn="just"/>
            <a:endParaRPr lang="pt-BR" sz="2400" dirty="0">
              <a:solidFill>
                <a:srgbClr val="666633"/>
              </a:solidFill>
              <a:latin typeface="Times New Roman" pitchFamily="18" charset="0"/>
              <a:cs typeface="Times New Roman" pitchFamily="18" charset="0"/>
            </a:endParaRPr>
          </a:p>
          <a:p>
            <a:pPr algn="just"/>
            <a:r>
              <a:rPr lang="en-US" sz="2200" b="1" dirty="0" err="1">
                <a:solidFill>
                  <a:srgbClr val="002060"/>
                </a:solidFill>
                <a:latin typeface="Times New Roman" pitchFamily="18" charset="0"/>
                <a:cs typeface="Times New Roman" pitchFamily="18" charset="0"/>
              </a:rPr>
              <a:t>Généralisation</a:t>
            </a:r>
            <a:r>
              <a:rPr lang="en-US" sz="2200" b="1" dirty="0">
                <a:solidFill>
                  <a:srgbClr val="002060"/>
                </a:solidFill>
                <a:latin typeface="Times New Roman" pitchFamily="18" charset="0"/>
                <a:cs typeface="Times New Roman" pitchFamily="18" charset="0"/>
              </a:rPr>
              <a:t>: Parity Check (n, k=n-1, 1)</a:t>
            </a:r>
            <a:endParaRPr lang="fr-FR" sz="2200" b="1" dirty="0">
              <a:solidFill>
                <a:srgbClr val="002060"/>
              </a:solidFill>
              <a:latin typeface="Times New Roman" pitchFamily="18" charset="0"/>
              <a:cs typeface="Times New Roman" pitchFamily="18" charset="0"/>
            </a:endParaRPr>
          </a:p>
          <a:p>
            <a:pPr algn="just"/>
            <a:endParaRPr lang="fr-FR" sz="2200" dirty="0">
              <a:latin typeface="Times New Roman" pitchFamily="18" charset="0"/>
              <a:cs typeface="Times New Roman" pitchFamily="18" charset="0"/>
            </a:endParaRPr>
          </a:p>
        </p:txBody>
      </p:sp>
    </p:spTree>
  </p:cSld>
  <p:clrMapOvr>
    <a:masterClrMapping/>
  </p:clrMapOvr>
  <p:transition advTm="15000"/>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F39E19B8-B707-45A9-818F-56E77DE860CA}" type="slidenum">
              <a:rPr lang="fr-FR" smtClean="0"/>
              <a:pPr/>
              <a:t>31</a:t>
            </a:fld>
            <a:endParaRPr lang="fr-FR"/>
          </a:p>
        </p:txBody>
      </p:sp>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CODES LINEAIRES</a:t>
            </a:r>
          </a:p>
        </p:txBody>
      </p:sp>
      <p:sp>
        <p:nvSpPr>
          <p:cNvPr id="5" name="ZoneTexte 4"/>
          <p:cNvSpPr txBox="1"/>
          <p:nvPr/>
        </p:nvSpPr>
        <p:spPr>
          <a:xfrm>
            <a:off x="0" y="712097"/>
            <a:ext cx="9144000" cy="430887"/>
          </a:xfrm>
          <a:prstGeom prst="rect">
            <a:avLst/>
          </a:prstGeom>
          <a:noFill/>
        </p:spPr>
        <p:txBody>
          <a:bodyPr wrap="square" rtlCol="0">
            <a:spAutoFit/>
          </a:bodyPr>
          <a:lstStyle/>
          <a:p>
            <a:pPr algn="ctr"/>
            <a:r>
              <a:rPr lang="fr-FR" sz="2200" b="1" dirty="0">
                <a:solidFill>
                  <a:srgbClr val="00B0F0"/>
                </a:solidFill>
                <a:latin typeface="Times New Roman" pitchFamily="18" charset="0"/>
                <a:cs typeface="Times New Roman" pitchFamily="18" charset="0"/>
              </a:rPr>
              <a:t>CODAGE LDPC</a:t>
            </a:r>
          </a:p>
        </p:txBody>
      </p:sp>
      <p:sp>
        <p:nvSpPr>
          <p:cNvPr id="6" name="ZoneTexte 5"/>
          <p:cNvSpPr txBox="1"/>
          <p:nvPr/>
        </p:nvSpPr>
        <p:spPr>
          <a:xfrm>
            <a:off x="0" y="1071546"/>
            <a:ext cx="9144000" cy="2800767"/>
          </a:xfrm>
          <a:prstGeom prst="rect">
            <a:avLst/>
          </a:prstGeom>
          <a:noFill/>
        </p:spPr>
        <p:txBody>
          <a:bodyPr wrap="square" rtlCol="0">
            <a:spAutoFit/>
          </a:bodyPr>
          <a:lstStyle/>
          <a:p>
            <a:pPr algn="just"/>
            <a:r>
              <a:rPr lang="fr-FR" sz="2200" b="1" u="sng" dirty="0">
                <a:solidFill>
                  <a:srgbClr val="FF0000"/>
                </a:solidFill>
                <a:latin typeface="Times New Roman" pitchFamily="18" charset="0"/>
                <a:cs typeface="Times New Roman" pitchFamily="18" charset="0"/>
              </a:rPr>
              <a:t>Description générale d’un codage LDPC</a:t>
            </a:r>
          </a:p>
          <a:p>
            <a:pPr algn="just"/>
            <a:r>
              <a:rPr lang="fr-FR" sz="2200" dirty="0">
                <a:solidFill>
                  <a:srgbClr val="7030A0"/>
                </a:solidFill>
                <a:latin typeface="Times New Roman" pitchFamily="18" charset="0"/>
                <a:cs typeface="Times New Roman" pitchFamily="18" charset="0"/>
              </a:rPr>
              <a:t>Nous considérons l'exemple de six bits de données (d</a:t>
            </a:r>
            <a:r>
              <a:rPr lang="fr-FR" sz="2200" baseline="-25000" dirty="0">
                <a:solidFill>
                  <a:srgbClr val="7030A0"/>
                </a:solidFill>
                <a:latin typeface="Times New Roman" pitchFamily="18" charset="0"/>
                <a:cs typeface="Times New Roman" pitchFamily="18" charset="0"/>
              </a:rPr>
              <a:t>1</a:t>
            </a:r>
            <a:r>
              <a:rPr lang="fr-FR" sz="2200" dirty="0">
                <a:solidFill>
                  <a:srgbClr val="7030A0"/>
                </a:solidFill>
                <a:latin typeface="Times New Roman" pitchFamily="18" charset="0"/>
                <a:cs typeface="Times New Roman" pitchFamily="18" charset="0"/>
              </a:rPr>
              <a:t>, d</a:t>
            </a:r>
            <a:r>
              <a:rPr lang="fr-FR" sz="2200" baseline="-25000" dirty="0">
                <a:solidFill>
                  <a:srgbClr val="7030A0"/>
                </a:solidFill>
                <a:latin typeface="Times New Roman" pitchFamily="18" charset="0"/>
                <a:cs typeface="Times New Roman" pitchFamily="18" charset="0"/>
              </a:rPr>
              <a:t>2</a:t>
            </a:r>
            <a:r>
              <a:rPr lang="fr-FR" sz="2200" dirty="0">
                <a:solidFill>
                  <a:srgbClr val="7030A0"/>
                </a:solidFill>
                <a:latin typeface="Times New Roman" pitchFamily="18" charset="0"/>
                <a:cs typeface="Times New Roman" pitchFamily="18" charset="0"/>
              </a:rPr>
              <a:t>, d</a:t>
            </a:r>
            <a:r>
              <a:rPr lang="fr-FR" sz="2200" baseline="-25000" dirty="0">
                <a:solidFill>
                  <a:srgbClr val="7030A0"/>
                </a:solidFill>
                <a:latin typeface="Times New Roman" pitchFamily="18" charset="0"/>
                <a:cs typeface="Times New Roman" pitchFamily="18" charset="0"/>
              </a:rPr>
              <a:t>3</a:t>
            </a:r>
            <a:r>
              <a:rPr lang="fr-FR" sz="2200" dirty="0">
                <a:solidFill>
                  <a:srgbClr val="7030A0"/>
                </a:solidFill>
                <a:latin typeface="Times New Roman" pitchFamily="18" charset="0"/>
                <a:cs typeface="Times New Roman" pitchFamily="18" charset="0"/>
              </a:rPr>
              <a:t>, d</a:t>
            </a:r>
            <a:r>
              <a:rPr lang="fr-FR" sz="2200" baseline="-25000" dirty="0">
                <a:solidFill>
                  <a:srgbClr val="7030A0"/>
                </a:solidFill>
                <a:latin typeface="Times New Roman" pitchFamily="18" charset="0"/>
                <a:cs typeface="Times New Roman" pitchFamily="18" charset="0"/>
              </a:rPr>
              <a:t>4</a:t>
            </a:r>
            <a:r>
              <a:rPr lang="fr-FR" sz="2200" dirty="0">
                <a:solidFill>
                  <a:srgbClr val="7030A0"/>
                </a:solidFill>
                <a:latin typeface="Times New Roman" pitchFamily="18" charset="0"/>
                <a:cs typeface="Times New Roman" pitchFamily="18" charset="0"/>
              </a:rPr>
              <a:t>, d</a:t>
            </a:r>
            <a:r>
              <a:rPr lang="fr-FR" sz="2200" baseline="-25000" dirty="0">
                <a:solidFill>
                  <a:srgbClr val="7030A0"/>
                </a:solidFill>
                <a:latin typeface="Times New Roman" pitchFamily="18" charset="0"/>
                <a:cs typeface="Times New Roman" pitchFamily="18" charset="0"/>
              </a:rPr>
              <a:t>5</a:t>
            </a:r>
            <a:r>
              <a:rPr lang="fr-FR" sz="2200" dirty="0">
                <a:solidFill>
                  <a:srgbClr val="7030A0"/>
                </a:solidFill>
                <a:latin typeface="Times New Roman" pitchFamily="18" charset="0"/>
                <a:cs typeface="Times New Roman" pitchFamily="18" charset="0"/>
              </a:rPr>
              <a:t> et d</a:t>
            </a:r>
            <a:r>
              <a:rPr lang="fr-FR" sz="2200" baseline="-25000" dirty="0">
                <a:solidFill>
                  <a:srgbClr val="7030A0"/>
                </a:solidFill>
                <a:latin typeface="Times New Roman" pitchFamily="18" charset="0"/>
                <a:cs typeface="Times New Roman" pitchFamily="18" charset="0"/>
              </a:rPr>
              <a:t>6</a:t>
            </a:r>
            <a:r>
              <a:rPr lang="fr-FR" sz="2200" dirty="0">
                <a:solidFill>
                  <a:srgbClr val="7030A0"/>
                </a:solidFill>
                <a:latin typeface="Times New Roman" pitchFamily="18" charset="0"/>
                <a:cs typeface="Times New Roman" pitchFamily="18" charset="0"/>
              </a:rPr>
              <a:t>)  disposés dans un bloc 2 × 3. Ils sont protégés horizontalement par deux et verticalement par trois bits de parité.</a:t>
            </a:r>
          </a:p>
          <a:p>
            <a:pPr algn="just"/>
            <a:endParaRPr lang="fr-FR" sz="2200" dirty="0">
              <a:solidFill>
                <a:srgbClr val="7030A0"/>
              </a:solidFill>
              <a:latin typeface="Times New Roman" pitchFamily="18" charset="0"/>
              <a:cs typeface="Times New Roman" pitchFamily="18" charset="0"/>
            </a:endParaRPr>
          </a:p>
          <a:p>
            <a:pPr algn="just"/>
            <a:endParaRPr lang="fr-FR" sz="2200" dirty="0">
              <a:solidFill>
                <a:srgbClr val="7030A0"/>
              </a:solidFill>
              <a:latin typeface="Times New Roman" pitchFamily="18" charset="0"/>
              <a:cs typeface="Times New Roman" pitchFamily="18" charset="0"/>
            </a:endParaRPr>
          </a:p>
          <a:p>
            <a:pPr algn="just"/>
            <a:endParaRPr lang="fr-FR" sz="2200" dirty="0">
              <a:solidFill>
                <a:srgbClr val="7030A0"/>
              </a:solidFill>
              <a:latin typeface="Times New Roman" pitchFamily="18" charset="0"/>
              <a:cs typeface="Times New Roman" pitchFamily="18" charset="0"/>
            </a:endParaRPr>
          </a:p>
          <a:p>
            <a:pPr algn="just"/>
            <a:r>
              <a:rPr lang="fr-FR" sz="2200" dirty="0">
                <a:solidFill>
                  <a:srgbClr val="002060"/>
                </a:solidFill>
                <a:latin typeface="Times New Roman" pitchFamily="18" charset="0"/>
                <a:cs typeface="Times New Roman" pitchFamily="18" charset="0"/>
              </a:rPr>
              <a:t>Les bits de parité p</a:t>
            </a:r>
            <a:r>
              <a:rPr lang="fr-FR" sz="2200" baseline="-25000" dirty="0">
                <a:solidFill>
                  <a:srgbClr val="002060"/>
                </a:solidFill>
                <a:latin typeface="Times New Roman" pitchFamily="18" charset="0"/>
                <a:cs typeface="Times New Roman" pitchFamily="18" charset="0"/>
              </a:rPr>
              <a:t>1</a:t>
            </a:r>
            <a:r>
              <a:rPr lang="fr-FR" sz="2200" dirty="0">
                <a:solidFill>
                  <a:srgbClr val="002060"/>
                </a:solidFill>
                <a:latin typeface="Times New Roman" pitchFamily="18" charset="0"/>
                <a:cs typeface="Times New Roman" pitchFamily="18" charset="0"/>
              </a:rPr>
              <a:t>, p</a:t>
            </a:r>
            <a:r>
              <a:rPr lang="fr-FR" sz="2200" baseline="-25000" dirty="0">
                <a:solidFill>
                  <a:srgbClr val="002060"/>
                </a:solidFill>
                <a:latin typeface="Times New Roman" pitchFamily="18" charset="0"/>
                <a:cs typeface="Times New Roman" pitchFamily="18" charset="0"/>
              </a:rPr>
              <a:t>2</a:t>
            </a:r>
            <a:r>
              <a:rPr lang="fr-FR" sz="2200" dirty="0">
                <a:solidFill>
                  <a:srgbClr val="002060"/>
                </a:solidFill>
                <a:latin typeface="Times New Roman" pitchFamily="18" charset="0"/>
                <a:cs typeface="Times New Roman" pitchFamily="18" charset="0"/>
              </a:rPr>
              <a:t>, p</a:t>
            </a:r>
            <a:r>
              <a:rPr lang="fr-FR" sz="2200" baseline="-25000" dirty="0">
                <a:solidFill>
                  <a:srgbClr val="002060"/>
                </a:solidFill>
                <a:latin typeface="Times New Roman" pitchFamily="18" charset="0"/>
                <a:cs typeface="Times New Roman" pitchFamily="18" charset="0"/>
              </a:rPr>
              <a:t>3</a:t>
            </a:r>
            <a:r>
              <a:rPr lang="fr-FR" sz="2200" dirty="0">
                <a:solidFill>
                  <a:srgbClr val="002060"/>
                </a:solidFill>
                <a:latin typeface="Times New Roman" pitchFamily="18" charset="0"/>
                <a:cs typeface="Times New Roman" pitchFamily="18" charset="0"/>
              </a:rPr>
              <a:t>, p</a:t>
            </a:r>
            <a:r>
              <a:rPr lang="fr-FR" sz="2200" baseline="-25000" dirty="0">
                <a:solidFill>
                  <a:srgbClr val="002060"/>
                </a:solidFill>
                <a:latin typeface="Times New Roman" pitchFamily="18" charset="0"/>
                <a:cs typeface="Times New Roman" pitchFamily="18" charset="0"/>
              </a:rPr>
              <a:t>4</a:t>
            </a:r>
            <a:r>
              <a:rPr lang="fr-FR" sz="2200" dirty="0">
                <a:solidFill>
                  <a:srgbClr val="002060"/>
                </a:solidFill>
                <a:latin typeface="Times New Roman" pitchFamily="18" charset="0"/>
                <a:cs typeface="Times New Roman" pitchFamily="18" charset="0"/>
              </a:rPr>
              <a:t> et p</a:t>
            </a:r>
            <a:r>
              <a:rPr lang="fr-FR" sz="2200" baseline="-25000" dirty="0">
                <a:solidFill>
                  <a:srgbClr val="002060"/>
                </a:solidFill>
                <a:latin typeface="Times New Roman" pitchFamily="18" charset="0"/>
                <a:cs typeface="Times New Roman" pitchFamily="18" charset="0"/>
              </a:rPr>
              <a:t>5</a:t>
            </a:r>
            <a:r>
              <a:rPr lang="fr-FR" sz="2200" dirty="0">
                <a:solidFill>
                  <a:srgbClr val="002060"/>
                </a:solidFill>
                <a:latin typeface="Times New Roman" pitchFamily="18" charset="0"/>
                <a:cs typeface="Times New Roman" pitchFamily="18" charset="0"/>
              </a:rPr>
              <a:t> sont calculés selon les équations suivantes</a:t>
            </a:r>
          </a:p>
        </p:txBody>
      </p:sp>
      <p:pic>
        <p:nvPicPr>
          <p:cNvPr id="377858" name="Picture 2"/>
          <p:cNvPicPr>
            <a:picLocks noChangeAspect="1" noChangeArrowheads="1"/>
          </p:cNvPicPr>
          <p:nvPr/>
        </p:nvPicPr>
        <p:blipFill>
          <a:blip r:embed="rId2"/>
          <a:srcRect/>
          <a:stretch>
            <a:fillRect/>
          </a:stretch>
        </p:blipFill>
        <p:spPr bwMode="auto">
          <a:xfrm>
            <a:off x="4373844" y="2214554"/>
            <a:ext cx="2269858" cy="1214446"/>
          </a:xfrm>
          <a:prstGeom prst="rect">
            <a:avLst/>
          </a:prstGeom>
          <a:noFill/>
          <a:ln w="9525">
            <a:noFill/>
            <a:miter lim="800000"/>
            <a:headEnd/>
            <a:tailEnd/>
          </a:ln>
          <a:effectLst/>
        </p:spPr>
      </p:pic>
      <p:pic>
        <p:nvPicPr>
          <p:cNvPr id="377859" name="Picture 3"/>
          <p:cNvPicPr>
            <a:picLocks noChangeAspect="1" noChangeArrowheads="1"/>
          </p:cNvPicPr>
          <p:nvPr/>
        </p:nvPicPr>
        <p:blipFill>
          <a:blip r:embed="rId3"/>
          <a:srcRect/>
          <a:stretch>
            <a:fillRect/>
          </a:stretch>
        </p:blipFill>
        <p:spPr bwMode="auto">
          <a:xfrm>
            <a:off x="3328800" y="3929066"/>
            <a:ext cx="2383848" cy="2000240"/>
          </a:xfrm>
          <a:prstGeom prst="rect">
            <a:avLst/>
          </a:prstGeom>
          <a:noFill/>
          <a:ln w="9525">
            <a:noFill/>
            <a:miter lim="800000"/>
            <a:headEnd/>
            <a:tailEnd/>
          </a:ln>
          <a:effectLst/>
        </p:spPr>
      </p:pic>
      <p:sp>
        <p:nvSpPr>
          <p:cNvPr id="8" name="ZoneTexte 7"/>
          <p:cNvSpPr txBox="1"/>
          <p:nvPr/>
        </p:nvSpPr>
        <p:spPr>
          <a:xfrm>
            <a:off x="0" y="5929330"/>
            <a:ext cx="9144000" cy="769441"/>
          </a:xfrm>
          <a:prstGeom prst="rect">
            <a:avLst/>
          </a:prstGeom>
          <a:noFill/>
        </p:spPr>
        <p:txBody>
          <a:bodyPr wrap="square" rtlCol="0">
            <a:spAutoFit/>
          </a:bodyPr>
          <a:lstStyle/>
          <a:p>
            <a:r>
              <a:rPr lang="fr-FR" sz="2200" dirty="0">
                <a:solidFill>
                  <a:srgbClr val="00B0F0"/>
                </a:solidFill>
                <a:latin typeface="Times New Roman" pitchFamily="18" charset="0"/>
                <a:cs typeface="Times New Roman" pitchFamily="18" charset="0"/>
              </a:rPr>
              <a:t>Le signe ⊕ symbolise l'addition modulo 2, c'est-à-dire une opération XOR.</a:t>
            </a:r>
          </a:p>
          <a:p>
            <a:r>
              <a:rPr lang="fr-FR" sz="2200" dirty="0">
                <a:solidFill>
                  <a:srgbClr val="002060"/>
                </a:solidFill>
                <a:latin typeface="Times New Roman" pitchFamily="18" charset="0"/>
                <a:cs typeface="Times New Roman" pitchFamily="18" charset="0"/>
              </a:rPr>
              <a:t>Le code ainsi obtenu est : </a:t>
            </a:r>
            <a:r>
              <a:rPr lang="fr-FR" sz="2200" b="1" dirty="0">
                <a:solidFill>
                  <a:srgbClr val="C00000"/>
                </a:solidFill>
                <a:latin typeface="Times New Roman" pitchFamily="18" charset="0"/>
                <a:cs typeface="Times New Roman" pitchFamily="18" charset="0"/>
              </a:rPr>
              <a:t>C= (d</a:t>
            </a:r>
            <a:r>
              <a:rPr lang="fr-FR" sz="2200" b="1" baseline="-25000" dirty="0">
                <a:solidFill>
                  <a:srgbClr val="C00000"/>
                </a:solidFill>
                <a:latin typeface="Times New Roman" pitchFamily="18" charset="0"/>
                <a:cs typeface="Times New Roman" pitchFamily="18" charset="0"/>
              </a:rPr>
              <a:t>1</a:t>
            </a:r>
            <a:r>
              <a:rPr lang="fr-FR" sz="2200" b="1" dirty="0">
                <a:solidFill>
                  <a:srgbClr val="C00000"/>
                </a:solidFill>
                <a:latin typeface="Times New Roman" pitchFamily="18" charset="0"/>
                <a:cs typeface="Times New Roman" pitchFamily="18" charset="0"/>
              </a:rPr>
              <a:t>d</a:t>
            </a:r>
            <a:r>
              <a:rPr lang="fr-FR" sz="2200" b="1" baseline="-25000" dirty="0">
                <a:solidFill>
                  <a:srgbClr val="C00000"/>
                </a:solidFill>
                <a:latin typeface="Times New Roman" pitchFamily="18" charset="0"/>
                <a:cs typeface="Times New Roman" pitchFamily="18" charset="0"/>
              </a:rPr>
              <a:t>2</a:t>
            </a:r>
            <a:r>
              <a:rPr lang="fr-FR" sz="2200" b="1" dirty="0">
                <a:solidFill>
                  <a:srgbClr val="C00000"/>
                </a:solidFill>
                <a:latin typeface="Times New Roman" pitchFamily="18" charset="0"/>
                <a:cs typeface="Times New Roman" pitchFamily="18" charset="0"/>
              </a:rPr>
              <a:t>d</a:t>
            </a:r>
            <a:r>
              <a:rPr lang="fr-FR" sz="2200" b="1" baseline="-25000" dirty="0">
                <a:solidFill>
                  <a:srgbClr val="C00000"/>
                </a:solidFill>
                <a:latin typeface="Times New Roman" pitchFamily="18" charset="0"/>
                <a:cs typeface="Times New Roman" pitchFamily="18" charset="0"/>
              </a:rPr>
              <a:t>3</a:t>
            </a:r>
            <a:r>
              <a:rPr lang="fr-FR" sz="2200" b="1" dirty="0">
                <a:solidFill>
                  <a:srgbClr val="C00000"/>
                </a:solidFill>
                <a:latin typeface="Times New Roman" pitchFamily="18" charset="0"/>
                <a:cs typeface="Times New Roman" pitchFamily="18" charset="0"/>
              </a:rPr>
              <a:t>d</a:t>
            </a:r>
            <a:r>
              <a:rPr lang="fr-FR" sz="2200" b="1" baseline="-25000" dirty="0">
                <a:solidFill>
                  <a:srgbClr val="C00000"/>
                </a:solidFill>
                <a:latin typeface="Times New Roman" pitchFamily="18" charset="0"/>
                <a:cs typeface="Times New Roman" pitchFamily="18" charset="0"/>
              </a:rPr>
              <a:t>4</a:t>
            </a:r>
            <a:r>
              <a:rPr lang="fr-FR" sz="2200" b="1" dirty="0">
                <a:solidFill>
                  <a:srgbClr val="C00000"/>
                </a:solidFill>
                <a:latin typeface="Times New Roman" pitchFamily="18" charset="0"/>
                <a:cs typeface="Times New Roman" pitchFamily="18" charset="0"/>
              </a:rPr>
              <a:t>d</a:t>
            </a:r>
            <a:r>
              <a:rPr lang="fr-FR" sz="2200" b="1" baseline="-25000" dirty="0">
                <a:solidFill>
                  <a:srgbClr val="C00000"/>
                </a:solidFill>
                <a:latin typeface="Times New Roman" pitchFamily="18" charset="0"/>
                <a:cs typeface="Times New Roman" pitchFamily="18" charset="0"/>
              </a:rPr>
              <a:t>5</a:t>
            </a:r>
            <a:r>
              <a:rPr lang="fr-FR" sz="2200" b="1" dirty="0">
                <a:solidFill>
                  <a:srgbClr val="C00000"/>
                </a:solidFill>
                <a:latin typeface="Times New Roman" pitchFamily="18" charset="0"/>
                <a:cs typeface="Times New Roman" pitchFamily="18" charset="0"/>
              </a:rPr>
              <a:t>d</a:t>
            </a:r>
            <a:r>
              <a:rPr lang="fr-FR" sz="2200" b="1" baseline="-25000" dirty="0">
                <a:solidFill>
                  <a:srgbClr val="C00000"/>
                </a:solidFill>
                <a:latin typeface="Times New Roman" pitchFamily="18" charset="0"/>
                <a:cs typeface="Times New Roman" pitchFamily="18" charset="0"/>
              </a:rPr>
              <a:t>6</a:t>
            </a:r>
            <a:r>
              <a:rPr lang="fr-FR" sz="2200" b="1" dirty="0">
                <a:solidFill>
                  <a:srgbClr val="C00000"/>
                </a:solidFill>
                <a:latin typeface="Times New Roman" pitchFamily="18" charset="0"/>
                <a:cs typeface="Times New Roman" pitchFamily="18" charset="0"/>
              </a:rPr>
              <a:t>p</a:t>
            </a:r>
            <a:r>
              <a:rPr lang="fr-FR" sz="2200" b="1" baseline="-25000" dirty="0">
                <a:solidFill>
                  <a:srgbClr val="C00000"/>
                </a:solidFill>
                <a:latin typeface="Times New Roman" pitchFamily="18" charset="0"/>
                <a:cs typeface="Times New Roman" pitchFamily="18" charset="0"/>
              </a:rPr>
              <a:t>1</a:t>
            </a:r>
            <a:r>
              <a:rPr lang="fr-FR" sz="2200" b="1" dirty="0">
                <a:solidFill>
                  <a:srgbClr val="C00000"/>
                </a:solidFill>
                <a:latin typeface="Times New Roman" pitchFamily="18" charset="0"/>
                <a:cs typeface="Times New Roman" pitchFamily="18" charset="0"/>
              </a:rPr>
              <a:t>p</a:t>
            </a:r>
            <a:r>
              <a:rPr lang="fr-FR" sz="2200" b="1" baseline="-25000" dirty="0">
                <a:solidFill>
                  <a:srgbClr val="C00000"/>
                </a:solidFill>
                <a:latin typeface="Times New Roman" pitchFamily="18" charset="0"/>
                <a:cs typeface="Times New Roman" pitchFamily="18" charset="0"/>
              </a:rPr>
              <a:t>2</a:t>
            </a:r>
            <a:r>
              <a:rPr lang="fr-FR" sz="2200" b="1" dirty="0">
                <a:solidFill>
                  <a:srgbClr val="C00000"/>
                </a:solidFill>
                <a:latin typeface="Times New Roman" pitchFamily="18" charset="0"/>
                <a:cs typeface="Times New Roman" pitchFamily="18" charset="0"/>
              </a:rPr>
              <a:t>p</a:t>
            </a:r>
            <a:r>
              <a:rPr lang="fr-FR" sz="2200" b="1" baseline="-25000" dirty="0">
                <a:solidFill>
                  <a:srgbClr val="C00000"/>
                </a:solidFill>
                <a:latin typeface="Times New Roman" pitchFamily="18" charset="0"/>
                <a:cs typeface="Times New Roman" pitchFamily="18" charset="0"/>
              </a:rPr>
              <a:t>3</a:t>
            </a:r>
            <a:r>
              <a:rPr lang="fr-FR" sz="2200" b="1" dirty="0">
                <a:solidFill>
                  <a:srgbClr val="C00000"/>
                </a:solidFill>
                <a:latin typeface="Times New Roman" pitchFamily="18" charset="0"/>
                <a:cs typeface="Times New Roman" pitchFamily="18" charset="0"/>
              </a:rPr>
              <a:t>p</a:t>
            </a:r>
            <a:r>
              <a:rPr lang="fr-FR" sz="2200" b="1" baseline="-25000" dirty="0">
                <a:solidFill>
                  <a:srgbClr val="C00000"/>
                </a:solidFill>
                <a:latin typeface="Times New Roman" pitchFamily="18" charset="0"/>
                <a:cs typeface="Times New Roman" pitchFamily="18" charset="0"/>
              </a:rPr>
              <a:t>4</a:t>
            </a:r>
            <a:r>
              <a:rPr lang="fr-FR" sz="2200" b="1" dirty="0">
                <a:solidFill>
                  <a:srgbClr val="C00000"/>
                </a:solidFill>
                <a:latin typeface="Times New Roman" pitchFamily="18" charset="0"/>
                <a:cs typeface="Times New Roman" pitchFamily="18" charset="0"/>
              </a:rPr>
              <a:t>p</a:t>
            </a:r>
            <a:r>
              <a:rPr lang="fr-FR" sz="2200" b="1" baseline="-25000" dirty="0">
                <a:solidFill>
                  <a:srgbClr val="C00000"/>
                </a:solidFill>
                <a:latin typeface="Times New Roman" pitchFamily="18" charset="0"/>
                <a:cs typeface="Times New Roman" pitchFamily="18" charset="0"/>
              </a:rPr>
              <a:t>5</a:t>
            </a:r>
            <a:r>
              <a:rPr lang="fr-FR" sz="2200" b="1" dirty="0">
                <a:solidFill>
                  <a:srgbClr val="C00000"/>
                </a:solidFill>
                <a:latin typeface="Times New Roman" pitchFamily="18" charset="0"/>
                <a:cs typeface="Times New Roman" pitchFamily="18" charset="0"/>
              </a:rPr>
              <a:t>)</a:t>
            </a:r>
          </a:p>
        </p:txBody>
      </p:sp>
    </p:spTree>
  </p:cSld>
  <p:clrMapOvr>
    <a:masterClrMapping/>
  </p:clrMapOvr>
  <p:transition advTm="15000"/>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F39E19B8-B707-45A9-818F-56E77DE860CA}" type="slidenum">
              <a:rPr lang="fr-FR" smtClean="0"/>
              <a:pPr/>
              <a:t>32</a:t>
            </a:fld>
            <a:endParaRPr lang="fr-FR"/>
          </a:p>
        </p:txBody>
      </p:sp>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CODES LINEAIRES</a:t>
            </a:r>
          </a:p>
        </p:txBody>
      </p:sp>
      <p:sp>
        <p:nvSpPr>
          <p:cNvPr id="5" name="ZoneTexte 4"/>
          <p:cNvSpPr txBox="1"/>
          <p:nvPr/>
        </p:nvSpPr>
        <p:spPr>
          <a:xfrm>
            <a:off x="0" y="712097"/>
            <a:ext cx="9144000" cy="430887"/>
          </a:xfrm>
          <a:prstGeom prst="rect">
            <a:avLst/>
          </a:prstGeom>
          <a:noFill/>
        </p:spPr>
        <p:txBody>
          <a:bodyPr wrap="square" rtlCol="0">
            <a:spAutoFit/>
          </a:bodyPr>
          <a:lstStyle/>
          <a:p>
            <a:pPr algn="ctr"/>
            <a:r>
              <a:rPr lang="fr-FR" sz="2200" b="1" dirty="0">
                <a:solidFill>
                  <a:srgbClr val="00B0F0"/>
                </a:solidFill>
                <a:latin typeface="Times New Roman" pitchFamily="18" charset="0"/>
                <a:cs typeface="Times New Roman" pitchFamily="18" charset="0"/>
              </a:rPr>
              <a:t>CODAGE LDPC</a:t>
            </a:r>
          </a:p>
        </p:txBody>
      </p:sp>
      <p:sp>
        <p:nvSpPr>
          <p:cNvPr id="6" name="ZoneTexte 5"/>
          <p:cNvSpPr txBox="1"/>
          <p:nvPr/>
        </p:nvSpPr>
        <p:spPr>
          <a:xfrm>
            <a:off x="0" y="1214422"/>
            <a:ext cx="9144000" cy="2123658"/>
          </a:xfrm>
          <a:prstGeom prst="rect">
            <a:avLst/>
          </a:prstGeom>
          <a:noFill/>
        </p:spPr>
        <p:txBody>
          <a:bodyPr wrap="square" rtlCol="0">
            <a:spAutoFit/>
          </a:bodyPr>
          <a:lstStyle/>
          <a:p>
            <a:pPr algn="just"/>
            <a:r>
              <a:rPr lang="fr-FR" sz="2200" b="1" u="sng" dirty="0">
                <a:solidFill>
                  <a:srgbClr val="FF0000"/>
                </a:solidFill>
                <a:latin typeface="Times New Roman" pitchFamily="18" charset="0"/>
                <a:cs typeface="Times New Roman" pitchFamily="18" charset="0"/>
              </a:rPr>
              <a:t>Description générale d’un codage LDPC</a:t>
            </a:r>
          </a:p>
          <a:p>
            <a:pPr algn="just"/>
            <a:r>
              <a:rPr lang="fr-FR" sz="2200" dirty="0">
                <a:solidFill>
                  <a:srgbClr val="002060"/>
                </a:solidFill>
                <a:latin typeface="Times New Roman" pitchFamily="18" charset="0"/>
                <a:cs typeface="Times New Roman" pitchFamily="18" charset="0"/>
              </a:rPr>
              <a:t>Comme les bits de données peuvent être lus directement à partir du mot de code du canal, ce code est appelé systématique. Avec ce codage, un nombre constant de bits de données est complété algébriquement par un nombre constant de bits de parité. Il s'agit d'un code bloc linéaire et le codage peut également être décrit avec une matrice de contrôle de parité H</a:t>
            </a:r>
          </a:p>
        </p:txBody>
      </p:sp>
      <p:pic>
        <p:nvPicPr>
          <p:cNvPr id="377860" name="Picture 4"/>
          <p:cNvPicPr>
            <a:picLocks noChangeAspect="1" noChangeArrowheads="1"/>
          </p:cNvPicPr>
          <p:nvPr/>
        </p:nvPicPr>
        <p:blipFill>
          <a:blip r:embed="rId2"/>
          <a:srcRect/>
          <a:stretch>
            <a:fillRect/>
          </a:stretch>
        </p:blipFill>
        <p:spPr bwMode="auto">
          <a:xfrm>
            <a:off x="2357422" y="3357562"/>
            <a:ext cx="4929190" cy="1653802"/>
          </a:xfrm>
          <a:prstGeom prst="rect">
            <a:avLst/>
          </a:prstGeom>
          <a:noFill/>
          <a:ln w="9525">
            <a:noFill/>
            <a:miter lim="800000"/>
            <a:headEnd/>
            <a:tailEnd/>
          </a:ln>
          <a:effectLst/>
        </p:spPr>
      </p:pic>
      <p:sp>
        <p:nvSpPr>
          <p:cNvPr id="10" name="ZoneTexte 9"/>
          <p:cNvSpPr txBox="1"/>
          <p:nvPr/>
        </p:nvSpPr>
        <p:spPr>
          <a:xfrm>
            <a:off x="0" y="5072074"/>
            <a:ext cx="9144000" cy="1785104"/>
          </a:xfrm>
          <a:prstGeom prst="rect">
            <a:avLst/>
          </a:prstGeom>
          <a:noFill/>
        </p:spPr>
        <p:txBody>
          <a:bodyPr wrap="square" rtlCol="0">
            <a:spAutoFit/>
          </a:bodyPr>
          <a:lstStyle/>
          <a:p>
            <a:pPr algn="just">
              <a:buFont typeface="Wingdings" pitchFamily="2" charset="2"/>
              <a:buChar char="q"/>
            </a:pPr>
            <a:r>
              <a:rPr lang="fr-FR" sz="2200" dirty="0">
                <a:solidFill>
                  <a:srgbClr val="666633"/>
                </a:solidFill>
                <a:latin typeface="Times New Roman" pitchFamily="18" charset="0"/>
                <a:cs typeface="Times New Roman" pitchFamily="18" charset="0"/>
              </a:rPr>
              <a:t> La caractéristique des codes LDPC est telle que la matrice de contrôle de parité H contient très peu de 1, par rapport à la taille totale. On dit que la matrice est clairsemée. C'est de là que vient le nom de faible densité. </a:t>
            </a:r>
          </a:p>
          <a:p>
            <a:pPr algn="just">
              <a:buFont typeface="Wingdings" pitchFamily="2" charset="2"/>
              <a:buChar char="q"/>
            </a:pPr>
            <a:r>
              <a:rPr lang="fr-FR" sz="2200" dirty="0">
                <a:solidFill>
                  <a:srgbClr val="666633"/>
                </a:solidFill>
                <a:latin typeface="Times New Roman" pitchFamily="18" charset="0"/>
                <a:cs typeface="Times New Roman" pitchFamily="18" charset="0"/>
              </a:rPr>
              <a:t> </a:t>
            </a:r>
            <a:r>
              <a:rPr lang="fr-FR" sz="2200" dirty="0">
                <a:solidFill>
                  <a:srgbClr val="00B050"/>
                </a:solidFill>
                <a:latin typeface="Times New Roman" pitchFamily="18" charset="0"/>
                <a:cs typeface="Times New Roman" pitchFamily="18" charset="0"/>
              </a:rPr>
              <a:t>Les équations  décrits plus haut contiennent alors généralement peu d'éléments et offrent un avantage pour le décodage itératif.</a:t>
            </a:r>
          </a:p>
        </p:txBody>
      </p:sp>
    </p:spTree>
  </p:cSld>
  <p:clrMapOvr>
    <a:masterClrMapping/>
  </p:clrMapOvr>
  <p:transition advTm="15000"/>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F39E19B8-B707-45A9-818F-56E77DE860CA}" type="slidenum">
              <a:rPr lang="fr-FR" smtClean="0"/>
              <a:pPr/>
              <a:t>33</a:t>
            </a:fld>
            <a:endParaRPr lang="fr-FR"/>
          </a:p>
        </p:txBody>
      </p:sp>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CODES LINEAIRES</a:t>
            </a:r>
          </a:p>
        </p:txBody>
      </p:sp>
      <p:sp>
        <p:nvSpPr>
          <p:cNvPr id="5" name="ZoneTexte 4"/>
          <p:cNvSpPr txBox="1"/>
          <p:nvPr/>
        </p:nvSpPr>
        <p:spPr>
          <a:xfrm>
            <a:off x="0" y="712097"/>
            <a:ext cx="9144000" cy="430887"/>
          </a:xfrm>
          <a:prstGeom prst="rect">
            <a:avLst/>
          </a:prstGeom>
          <a:noFill/>
        </p:spPr>
        <p:txBody>
          <a:bodyPr wrap="square" rtlCol="0">
            <a:spAutoFit/>
          </a:bodyPr>
          <a:lstStyle/>
          <a:p>
            <a:pPr algn="ctr"/>
            <a:r>
              <a:rPr lang="fr-FR" sz="2200" b="1" dirty="0">
                <a:solidFill>
                  <a:srgbClr val="00B0F0"/>
                </a:solidFill>
                <a:latin typeface="Times New Roman" pitchFamily="18" charset="0"/>
                <a:cs typeface="Times New Roman" pitchFamily="18" charset="0"/>
              </a:rPr>
              <a:t>CODAGE LDPC</a:t>
            </a:r>
          </a:p>
        </p:txBody>
      </p:sp>
      <p:sp>
        <p:nvSpPr>
          <p:cNvPr id="6" name="ZoneTexte 5"/>
          <p:cNvSpPr txBox="1"/>
          <p:nvPr/>
        </p:nvSpPr>
        <p:spPr>
          <a:xfrm>
            <a:off x="0" y="1214422"/>
            <a:ext cx="9144000" cy="1785104"/>
          </a:xfrm>
          <a:prstGeom prst="rect">
            <a:avLst/>
          </a:prstGeom>
          <a:noFill/>
        </p:spPr>
        <p:txBody>
          <a:bodyPr wrap="square" rtlCol="0">
            <a:spAutoFit/>
          </a:bodyPr>
          <a:lstStyle/>
          <a:p>
            <a:pPr algn="just"/>
            <a:r>
              <a:rPr lang="fr-FR" sz="2200" b="1" u="sng" dirty="0">
                <a:solidFill>
                  <a:srgbClr val="FF0000"/>
                </a:solidFill>
                <a:latin typeface="Times New Roman" pitchFamily="18" charset="0"/>
                <a:cs typeface="Times New Roman" pitchFamily="18" charset="0"/>
              </a:rPr>
              <a:t>Description générale d’un codage LDPC</a:t>
            </a:r>
          </a:p>
          <a:p>
            <a:pPr algn="just"/>
            <a:r>
              <a:rPr lang="fr-FR" sz="2200" dirty="0">
                <a:latin typeface="Times New Roman" pitchFamily="18" charset="0"/>
                <a:cs typeface="Times New Roman" pitchFamily="18" charset="0"/>
              </a:rPr>
              <a:t>La description des codes de canal est également possible via un (graphe bipartite), qui combine les bits de données avec les bits de parité (figure ci-dessous). Les nœuds supérieurs (nœuds variables) correspondent aux bits qui ont été transférés. Les nœuds inférieurs (vérifier les nœuds) se combinent</a:t>
            </a:r>
            <a:endParaRPr lang="fr-FR" sz="2200" b="1" u="sng" dirty="0">
              <a:solidFill>
                <a:srgbClr val="FF0000"/>
              </a:solidFill>
              <a:latin typeface="Times New Roman" pitchFamily="18" charset="0"/>
              <a:cs typeface="Times New Roman" pitchFamily="18" charset="0"/>
            </a:endParaRPr>
          </a:p>
        </p:txBody>
      </p:sp>
      <p:pic>
        <p:nvPicPr>
          <p:cNvPr id="378882" name="Picture 2"/>
          <p:cNvPicPr>
            <a:picLocks noChangeAspect="1" noChangeArrowheads="1"/>
          </p:cNvPicPr>
          <p:nvPr/>
        </p:nvPicPr>
        <p:blipFill>
          <a:blip r:embed="rId2"/>
          <a:srcRect/>
          <a:stretch>
            <a:fillRect/>
          </a:stretch>
        </p:blipFill>
        <p:spPr bwMode="auto">
          <a:xfrm>
            <a:off x="1214414" y="3071810"/>
            <a:ext cx="6233182" cy="1977097"/>
          </a:xfrm>
          <a:prstGeom prst="rect">
            <a:avLst/>
          </a:prstGeom>
          <a:noFill/>
          <a:ln w="9525">
            <a:noFill/>
            <a:miter lim="800000"/>
            <a:headEnd/>
            <a:tailEnd/>
          </a:ln>
          <a:effectLst/>
        </p:spPr>
      </p:pic>
      <p:sp>
        <p:nvSpPr>
          <p:cNvPr id="9" name="ZoneTexte 8"/>
          <p:cNvSpPr txBox="1"/>
          <p:nvPr/>
        </p:nvSpPr>
        <p:spPr>
          <a:xfrm>
            <a:off x="6215042" y="4631304"/>
            <a:ext cx="2643238" cy="369332"/>
          </a:xfrm>
          <a:prstGeom prst="rect">
            <a:avLst/>
          </a:prstGeom>
          <a:noFill/>
        </p:spPr>
        <p:txBody>
          <a:bodyPr wrap="square" rtlCol="0">
            <a:spAutoFit/>
          </a:bodyPr>
          <a:lstStyle/>
          <a:p>
            <a:pPr algn="ctr"/>
            <a:r>
              <a:rPr lang="fr-FR" b="1" dirty="0">
                <a:solidFill>
                  <a:srgbClr val="002060"/>
                </a:solidFill>
              </a:rPr>
              <a:t>Nœuds de vérification</a:t>
            </a:r>
          </a:p>
        </p:txBody>
      </p:sp>
      <p:sp>
        <p:nvSpPr>
          <p:cNvPr id="11" name="ZoneTexte 10"/>
          <p:cNvSpPr txBox="1"/>
          <p:nvPr/>
        </p:nvSpPr>
        <p:spPr>
          <a:xfrm>
            <a:off x="571472" y="4929198"/>
            <a:ext cx="8429652" cy="430887"/>
          </a:xfrm>
          <a:prstGeom prst="rect">
            <a:avLst/>
          </a:prstGeom>
          <a:noFill/>
        </p:spPr>
        <p:txBody>
          <a:bodyPr wrap="square" rtlCol="0">
            <a:spAutoFit/>
          </a:bodyPr>
          <a:lstStyle/>
          <a:p>
            <a:pPr algn="ctr"/>
            <a:r>
              <a:rPr lang="fr-FR" sz="2200" b="1" dirty="0">
                <a:solidFill>
                  <a:srgbClr val="C00000"/>
                </a:solidFill>
                <a:latin typeface="Times New Roman" pitchFamily="18" charset="0"/>
                <a:cs typeface="Times New Roman" pitchFamily="18" charset="0"/>
              </a:rPr>
              <a:t>Figure : Graphique bipartite de la matrice de contrôle de parité H</a:t>
            </a:r>
          </a:p>
        </p:txBody>
      </p:sp>
      <p:sp>
        <p:nvSpPr>
          <p:cNvPr id="12" name="ZoneTexte 11"/>
          <p:cNvSpPr txBox="1"/>
          <p:nvPr/>
        </p:nvSpPr>
        <p:spPr>
          <a:xfrm>
            <a:off x="0" y="5429264"/>
            <a:ext cx="9144000" cy="1446550"/>
          </a:xfrm>
          <a:prstGeom prst="rect">
            <a:avLst/>
          </a:prstGeom>
          <a:noFill/>
        </p:spPr>
        <p:txBody>
          <a:bodyPr wrap="square" rtlCol="0">
            <a:spAutoFit/>
          </a:bodyPr>
          <a:lstStyle/>
          <a:p>
            <a:pPr algn="just"/>
            <a:r>
              <a:rPr lang="fr-FR" sz="2200" dirty="0">
                <a:solidFill>
                  <a:srgbClr val="7030A0"/>
                </a:solidFill>
                <a:latin typeface="Times New Roman" pitchFamily="18" charset="0"/>
                <a:cs typeface="Times New Roman" pitchFamily="18" charset="0"/>
              </a:rPr>
              <a:t>Les nœuds de ces bits dont la somme (modulo 2) doit être nulle. Cette représentation est généralement utilisée en conjonction avec des codes de contrôle de parité à faible densité (codes LDPC) et s'appelle </a:t>
            </a:r>
            <a:r>
              <a:rPr lang="fr-FR" sz="2200" b="1" u="sng" dirty="0">
                <a:solidFill>
                  <a:srgbClr val="002060"/>
                </a:solidFill>
                <a:latin typeface="Times New Roman" pitchFamily="18" charset="0"/>
                <a:cs typeface="Times New Roman" pitchFamily="18" charset="0"/>
              </a:rPr>
              <a:t>un graphe de Tanner</a:t>
            </a:r>
          </a:p>
        </p:txBody>
      </p:sp>
      <p:sp>
        <p:nvSpPr>
          <p:cNvPr id="13" name="ZoneTexte 12"/>
          <p:cNvSpPr txBox="1"/>
          <p:nvPr/>
        </p:nvSpPr>
        <p:spPr>
          <a:xfrm>
            <a:off x="7358082" y="3071810"/>
            <a:ext cx="1714480" cy="369332"/>
          </a:xfrm>
          <a:prstGeom prst="rect">
            <a:avLst/>
          </a:prstGeom>
          <a:noFill/>
        </p:spPr>
        <p:txBody>
          <a:bodyPr wrap="square" rtlCol="0">
            <a:spAutoFit/>
          </a:bodyPr>
          <a:lstStyle/>
          <a:p>
            <a:pPr algn="ctr"/>
            <a:r>
              <a:rPr lang="fr-FR" b="1" dirty="0">
                <a:solidFill>
                  <a:srgbClr val="002060"/>
                </a:solidFill>
              </a:rPr>
              <a:t>Bits variables</a:t>
            </a:r>
          </a:p>
        </p:txBody>
      </p:sp>
    </p:spTree>
  </p:cSld>
  <p:clrMapOvr>
    <a:masterClrMapping/>
  </p:clrMapOvr>
  <p:transition advTm="15000"/>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F39E19B8-B707-45A9-818F-56E77DE860CA}" type="slidenum">
              <a:rPr lang="fr-FR" smtClean="0"/>
              <a:pPr/>
              <a:t>34</a:t>
            </a:fld>
            <a:endParaRPr lang="fr-FR"/>
          </a:p>
        </p:txBody>
      </p:sp>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CODES LINEAIRES</a:t>
            </a:r>
          </a:p>
        </p:txBody>
      </p:sp>
      <p:sp>
        <p:nvSpPr>
          <p:cNvPr id="5" name="ZoneTexte 4"/>
          <p:cNvSpPr txBox="1"/>
          <p:nvPr/>
        </p:nvSpPr>
        <p:spPr>
          <a:xfrm>
            <a:off x="0" y="712097"/>
            <a:ext cx="9144000" cy="430887"/>
          </a:xfrm>
          <a:prstGeom prst="rect">
            <a:avLst/>
          </a:prstGeom>
          <a:noFill/>
        </p:spPr>
        <p:txBody>
          <a:bodyPr wrap="square" rtlCol="0">
            <a:spAutoFit/>
          </a:bodyPr>
          <a:lstStyle/>
          <a:p>
            <a:pPr algn="ctr"/>
            <a:r>
              <a:rPr lang="fr-FR" sz="2200" b="1" dirty="0">
                <a:solidFill>
                  <a:srgbClr val="00B0F0"/>
                </a:solidFill>
                <a:latin typeface="Times New Roman" pitchFamily="18" charset="0"/>
                <a:cs typeface="Times New Roman" pitchFamily="18" charset="0"/>
              </a:rPr>
              <a:t>CODAGE LDPC</a:t>
            </a:r>
          </a:p>
        </p:txBody>
      </p:sp>
      <p:sp>
        <p:nvSpPr>
          <p:cNvPr id="6" name="ZoneTexte 5"/>
          <p:cNvSpPr txBox="1"/>
          <p:nvPr/>
        </p:nvSpPr>
        <p:spPr>
          <a:xfrm>
            <a:off x="0" y="1214422"/>
            <a:ext cx="9144000" cy="1785104"/>
          </a:xfrm>
          <a:prstGeom prst="rect">
            <a:avLst/>
          </a:prstGeom>
          <a:noFill/>
        </p:spPr>
        <p:txBody>
          <a:bodyPr wrap="square" rtlCol="0">
            <a:spAutoFit/>
          </a:bodyPr>
          <a:lstStyle/>
          <a:p>
            <a:pPr algn="just"/>
            <a:r>
              <a:rPr lang="fr-FR" sz="2200" b="1" u="sng" dirty="0">
                <a:solidFill>
                  <a:srgbClr val="FF0000"/>
                </a:solidFill>
                <a:latin typeface="Times New Roman" pitchFamily="18" charset="0"/>
                <a:cs typeface="Times New Roman" pitchFamily="18" charset="0"/>
              </a:rPr>
              <a:t>Description générale d’un codage LDPC</a:t>
            </a:r>
          </a:p>
          <a:p>
            <a:pPr algn="just"/>
            <a:r>
              <a:rPr lang="fr-FR" sz="2200" dirty="0">
                <a:latin typeface="Times New Roman" pitchFamily="18" charset="0"/>
                <a:cs typeface="Times New Roman" pitchFamily="18" charset="0"/>
              </a:rPr>
              <a:t>La description des codes de canal est également possible via un (graphe bipartite), qui combine les bits de données avec les bits de parité (figure ci-dessous). Les nœuds supérieurs (nœuds variables) correspondent aux bits qui ont été transférés. Les nœuds inférieurs (vérifier les nœuds) se combinent</a:t>
            </a:r>
            <a:endParaRPr lang="fr-FR" sz="2200" b="1" u="sng" dirty="0">
              <a:solidFill>
                <a:srgbClr val="FF0000"/>
              </a:solidFill>
              <a:latin typeface="Times New Roman" pitchFamily="18" charset="0"/>
              <a:cs typeface="Times New Roman" pitchFamily="18" charset="0"/>
            </a:endParaRPr>
          </a:p>
        </p:txBody>
      </p:sp>
      <p:pic>
        <p:nvPicPr>
          <p:cNvPr id="378882" name="Picture 2"/>
          <p:cNvPicPr>
            <a:picLocks noChangeAspect="1" noChangeArrowheads="1"/>
          </p:cNvPicPr>
          <p:nvPr/>
        </p:nvPicPr>
        <p:blipFill>
          <a:blip r:embed="rId2"/>
          <a:srcRect/>
          <a:stretch>
            <a:fillRect/>
          </a:stretch>
        </p:blipFill>
        <p:spPr bwMode="auto">
          <a:xfrm>
            <a:off x="1214414" y="3071810"/>
            <a:ext cx="6233182" cy="1977097"/>
          </a:xfrm>
          <a:prstGeom prst="rect">
            <a:avLst/>
          </a:prstGeom>
          <a:noFill/>
          <a:ln w="9525">
            <a:noFill/>
            <a:miter lim="800000"/>
            <a:headEnd/>
            <a:tailEnd/>
          </a:ln>
          <a:effectLst/>
        </p:spPr>
      </p:pic>
      <p:sp>
        <p:nvSpPr>
          <p:cNvPr id="9" name="ZoneTexte 8"/>
          <p:cNvSpPr txBox="1"/>
          <p:nvPr/>
        </p:nvSpPr>
        <p:spPr>
          <a:xfrm>
            <a:off x="6215042" y="4631304"/>
            <a:ext cx="2643238" cy="369332"/>
          </a:xfrm>
          <a:prstGeom prst="rect">
            <a:avLst/>
          </a:prstGeom>
          <a:noFill/>
        </p:spPr>
        <p:txBody>
          <a:bodyPr wrap="square" rtlCol="0">
            <a:spAutoFit/>
          </a:bodyPr>
          <a:lstStyle/>
          <a:p>
            <a:pPr algn="ctr"/>
            <a:r>
              <a:rPr lang="fr-FR" b="1" dirty="0">
                <a:solidFill>
                  <a:srgbClr val="002060"/>
                </a:solidFill>
              </a:rPr>
              <a:t>Nœuds de vérification</a:t>
            </a:r>
          </a:p>
        </p:txBody>
      </p:sp>
      <p:sp>
        <p:nvSpPr>
          <p:cNvPr id="11" name="ZoneTexte 10"/>
          <p:cNvSpPr txBox="1"/>
          <p:nvPr/>
        </p:nvSpPr>
        <p:spPr>
          <a:xfrm>
            <a:off x="571472" y="4929198"/>
            <a:ext cx="8429652" cy="430887"/>
          </a:xfrm>
          <a:prstGeom prst="rect">
            <a:avLst/>
          </a:prstGeom>
          <a:noFill/>
        </p:spPr>
        <p:txBody>
          <a:bodyPr wrap="square" rtlCol="0">
            <a:spAutoFit/>
          </a:bodyPr>
          <a:lstStyle/>
          <a:p>
            <a:pPr algn="ctr"/>
            <a:r>
              <a:rPr lang="fr-FR" sz="2200" b="1" dirty="0">
                <a:solidFill>
                  <a:srgbClr val="C00000"/>
                </a:solidFill>
                <a:latin typeface="Times New Roman" pitchFamily="18" charset="0"/>
                <a:cs typeface="Times New Roman" pitchFamily="18" charset="0"/>
              </a:rPr>
              <a:t>Figure : Graphique bipartite de la matrice de contrôle de parité H</a:t>
            </a:r>
          </a:p>
        </p:txBody>
      </p:sp>
      <p:sp>
        <p:nvSpPr>
          <p:cNvPr id="12" name="ZoneTexte 11"/>
          <p:cNvSpPr txBox="1"/>
          <p:nvPr/>
        </p:nvSpPr>
        <p:spPr>
          <a:xfrm>
            <a:off x="0" y="5429264"/>
            <a:ext cx="9144000" cy="1446550"/>
          </a:xfrm>
          <a:prstGeom prst="rect">
            <a:avLst/>
          </a:prstGeom>
          <a:noFill/>
        </p:spPr>
        <p:txBody>
          <a:bodyPr wrap="square" rtlCol="0">
            <a:spAutoFit/>
          </a:bodyPr>
          <a:lstStyle/>
          <a:p>
            <a:pPr algn="just"/>
            <a:r>
              <a:rPr lang="fr-FR" sz="2200" dirty="0">
                <a:solidFill>
                  <a:srgbClr val="7030A0"/>
                </a:solidFill>
                <a:latin typeface="Times New Roman" pitchFamily="18" charset="0"/>
                <a:cs typeface="Times New Roman" pitchFamily="18" charset="0"/>
              </a:rPr>
              <a:t>Les nœuds de ces bits dont la somme (modulo 2) doit être nulle. Cette représentation est généralement utilisée en conjonction avec des codes de contrôle de parité à faible densité (codes LDPC) et s'appelle </a:t>
            </a:r>
            <a:r>
              <a:rPr lang="fr-FR" sz="2200" b="1" u="sng" dirty="0">
                <a:solidFill>
                  <a:srgbClr val="002060"/>
                </a:solidFill>
                <a:latin typeface="Times New Roman" pitchFamily="18" charset="0"/>
                <a:cs typeface="Times New Roman" pitchFamily="18" charset="0"/>
              </a:rPr>
              <a:t>un graphe de Tanner</a:t>
            </a:r>
          </a:p>
        </p:txBody>
      </p:sp>
      <p:sp>
        <p:nvSpPr>
          <p:cNvPr id="13" name="ZoneTexte 12"/>
          <p:cNvSpPr txBox="1"/>
          <p:nvPr/>
        </p:nvSpPr>
        <p:spPr>
          <a:xfrm>
            <a:off x="7358082" y="3071810"/>
            <a:ext cx="1714480" cy="369332"/>
          </a:xfrm>
          <a:prstGeom prst="rect">
            <a:avLst/>
          </a:prstGeom>
          <a:noFill/>
        </p:spPr>
        <p:txBody>
          <a:bodyPr wrap="square" rtlCol="0">
            <a:spAutoFit/>
          </a:bodyPr>
          <a:lstStyle/>
          <a:p>
            <a:pPr algn="ctr"/>
            <a:r>
              <a:rPr lang="fr-FR" b="1" dirty="0">
                <a:solidFill>
                  <a:srgbClr val="002060"/>
                </a:solidFill>
              </a:rPr>
              <a:t>Bits variables</a:t>
            </a:r>
          </a:p>
        </p:txBody>
      </p:sp>
    </p:spTree>
  </p:cSld>
  <p:clrMapOvr>
    <a:masterClrMapping/>
  </p:clrMapOvr>
  <p:transition advTm="15000"/>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F39E19B8-B707-45A9-818F-56E77DE860CA}" type="slidenum">
              <a:rPr lang="fr-FR" smtClean="0"/>
              <a:pPr/>
              <a:t>35</a:t>
            </a:fld>
            <a:endParaRPr lang="fr-FR"/>
          </a:p>
        </p:txBody>
      </p:sp>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CODES LINEAIRES</a:t>
            </a:r>
          </a:p>
        </p:txBody>
      </p:sp>
      <p:sp>
        <p:nvSpPr>
          <p:cNvPr id="5" name="ZoneTexte 4"/>
          <p:cNvSpPr txBox="1"/>
          <p:nvPr/>
        </p:nvSpPr>
        <p:spPr>
          <a:xfrm>
            <a:off x="0" y="712097"/>
            <a:ext cx="9144000" cy="430887"/>
          </a:xfrm>
          <a:prstGeom prst="rect">
            <a:avLst/>
          </a:prstGeom>
          <a:noFill/>
        </p:spPr>
        <p:txBody>
          <a:bodyPr wrap="square" rtlCol="0">
            <a:spAutoFit/>
          </a:bodyPr>
          <a:lstStyle/>
          <a:p>
            <a:pPr algn="ctr"/>
            <a:r>
              <a:rPr lang="fr-FR" sz="2200" b="1" dirty="0">
                <a:solidFill>
                  <a:srgbClr val="00B0F0"/>
                </a:solidFill>
                <a:latin typeface="Times New Roman" pitchFamily="18" charset="0"/>
                <a:cs typeface="Times New Roman" pitchFamily="18" charset="0"/>
              </a:rPr>
              <a:t>CODAGE LDPC</a:t>
            </a:r>
          </a:p>
        </p:txBody>
      </p:sp>
      <p:sp>
        <p:nvSpPr>
          <p:cNvPr id="6" name="ZoneTexte 5"/>
          <p:cNvSpPr txBox="1"/>
          <p:nvPr/>
        </p:nvSpPr>
        <p:spPr>
          <a:xfrm>
            <a:off x="0" y="1214422"/>
            <a:ext cx="9144000" cy="5170646"/>
          </a:xfrm>
          <a:prstGeom prst="rect">
            <a:avLst/>
          </a:prstGeom>
          <a:noFill/>
        </p:spPr>
        <p:txBody>
          <a:bodyPr wrap="square" rtlCol="0">
            <a:spAutoFit/>
          </a:bodyPr>
          <a:lstStyle/>
          <a:p>
            <a:pPr algn="just"/>
            <a:r>
              <a:rPr lang="fr-FR" sz="2200" b="1" u="sng" dirty="0">
                <a:solidFill>
                  <a:srgbClr val="FF0000"/>
                </a:solidFill>
                <a:latin typeface="Times New Roman" pitchFamily="18" charset="0"/>
                <a:cs typeface="Times New Roman" pitchFamily="18" charset="0"/>
              </a:rPr>
              <a:t>Description générale d’un codage LDPC</a:t>
            </a:r>
          </a:p>
          <a:p>
            <a:pPr algn="just"/>
            <a:endParaRPr lang="fr-FR" sz="2200" b="1" u="sng" dirty="0">
              <a:solidFill>
                <a:srgbClr val="FF0000"/>
              </a:solidFill>
              <a:latin typeface="Times New Roman" pitchFamily="18" charset="0"/>
              <a:cs typeface="Times New Roman" pitchFamily="18" charset="0"/>
            </a:endParaRPr>
          </a:p>
          <a:p>
            <a:pPr algn="just">
              <a:buFont typeface="Wingdings" pitchFamily="2" charset="2"/>
              <a:buChar char="q"/>
            </a:pPr>
            <a:r>
              <a:rPr lang="fr-FR" sz="2200" dirty="0">
                <a:latin typeface="Times New Roman" pitchFamily="18" charset="0"/>
                <a:cs typeface="Times New Roman" pitchFamily="18" charset="0"/>
              </a:rPr>
              <a:t> </a:t>
            </a:r>
            <a:r>
              <a:rPr lang="fr-FR" sz="2200" dirty="0">
                <a:solidFill>
                  <a:srgbClr val="002060"/>
                </a:solidFill>
                <a:latin typeface="Times New Roman" pitchFamily="18" charset="0"/>
                <a:cs typeface="Times New Roman" pitchFamily="18" charset="0"/>
              </a:rPr>
              <a:t>Cependant, avec les codes LDPC, il est habituel que chaque nœud ait au moins deux bords. </a:t>
            </a:r>
          </a:p>
          <a:p>
            <a:pPr algn="just">
              <a:buFont typeface="Wingdings" pitchFamily="2" charset="2"/>
              <a:buChar char="q"/>
            </a:pPr>
            <a:r>
              <a:rPr lang="fr-FR" sz="2200" dirty="0">
                <a:latin typeface="Times New Roman" pitchFamily="18" charset="0"/>
                <a:cs typeface="Times New Roman" pitchFamily="18" charset="0"/>
              </a:rPr>
              <a:t> </a:t>
            </a:r>
            <a:r>
              <a:rPr lang="fr-FR" sz="2200" dirty="0">
                <a:solidFill>
                  <a:srgbClr val="00B050"/>
                </a:solidFill>
                <a:latin typeface="Times New Roman" pitchFamily="18" charset="0"/>
                <a:cs typeface="Times New Roman" pitchFamily="18" charset="0"/>
              </a:rPr>
              <a:t>Dans l'exemple utilisé ci-dessus, les nœuds des bits de parité n'ont qu'un front chacun, car le code du canal est systématique. </a:t>
            </a:r>
          </a:p>
          <a:p>
            <a:pPr algn="just">
              <a:buFont typeface="Wingdings" pitchFamily="2" charset="2"/>
              <a:buChar char="q"/>
            </a:pPr>
            <a:r>
              <a:rPr lang="fr-FR" sz="2200" dirty="0">
                <a:solidFill>
                  <a:srgbClr val="7030A0"/>
                </a:solidFill>
                <a:latin typeface="Times New Roman" pitchFamily="18" charset="0"/>
                <a:cs typeface="Times New Roman" pitchFamily="18" charset="0"/>
              </a:rPr>
              <a:t> En règle générale, aucune distinction n'est faite entre les bits de données et les bits de parité en relation avec les codes LDPC. </a:t>
            </a:r>
          </a:p>
          <a:p>
            <a:pPr algn="just">
              <a:buFont typeface="Wingdings" pitchFamily="2" charset="2"/>
              <a:buChar char="q"/>
            </a:pPr>
            <a:r>
              <a:rPr lang="fr-FR" sz="2200" dirty="0">
                <a:latin typeface="Times New Roman" pitchFamily="18" charset="0"/>
                <a:cs typeface="Times New Roman" pitchFamily="18" charset="0"/>
              </a:rPr>
              <a:t> </a:t>
            </a:r>
            <a:r>
              <a:rPr lang="fr-FR" sz="2200" dirty="0">
                <a:solidFill>
                  <a:srgbClr val="666633"/>
                </a:solidFill>
                <a:latin typeface="Times New Roman" pitchFamily="18" charset="0"/>
                <a:cs typeface="Times New Roman" pitchFamily="18" charset="0"/>
              </a:rPr>
              <a:t>Cependant, il faut s'assurer qu'au moins un bit de parité est impliqué dans chaque équation de parité. Les bits de parité doivent apparaître au moins deux fois dans les équations de parité afin de générer un graphe de Tanner avec au moins deux arêtes par nœud. </a:t>
            </a:r>
          </a:p>
          <a:p>
            <a:pPr algn="just">
              <a:buFont typeface="Wingdings" pitchFamily="2" charset="2"/>
              <a:buChar char="q"/>
            </a:pPr>
            <a:r>
              <a:rPr lang="fr-FR" sz="2200" dirty="0">
                <a:latin typeface="Times New Roman" pitchFamily="18" charset="0"/>
                <a:cs typeface="Times New Roman" pitchFamily="18" charset="0"/>
              </a:rPr>
              <a:t> </a:t>
            </a:r>
            <a:r>
              <a:rPr lang="fr-FR" sz="2200" dirty="0">
                <a:solidFill>
                  <a:srgbClr val="002060"/>
                </a:solidFill>
                <a:latin typeface="Times New Roman" pitchFamily="18" charset="0"/>
                <a:cs typeface="Times New Roman" pitchFamily="18" charset="0"/>
              </a:rPr>
              <a:t>Cependant, dans les équations précédentes, cela ne s'applique qu'aux bits de données. Néanmoins, on pourrait combiner linéairement deux équations de parité ou plus entre elles.</a:t>
            </a:r>
            <a:endParaRPr lang="fr-FR" sz="2200" b="1" u="sng" dirty="0">
              <a:solidFill>
                <a:srgbClr val="002060"/>
              </a:solidFill>
              <a:latin typeface="Times New Roman" pitchFamily="18" charset="0"/>
              <a:cs typeface="Times New Roman" pitchFamily="18" charset="0"/>
            </a:endParaRPr>
          </a:p>
        </p:txBody>
      </p:sp>
    </p:spTree>
  </p:cSld>
  <p:clrMapOvr>
    <a:masterClrMapping/>
  </p:clrMapOvr>
  <p:transition advTm="15000"/>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F39E19B8-B707-45A9-818F-56E77DE860CA}" type="slidenum">
              <a:rPr lang="fr-FR" smtClean="0"/>
              <a:pPr/>
              <a:t>36</a:t>
            </a:fld>
            <a:endParaRPr lang="fr-FR"/>
          </a:p>
        </p:txBody>
      </p:sp>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CODES LINEAIRES</a:t>
            </a:r>
          </a:p>
        </p:txBody>
      </p:sp>
      <p:sp>
        <p:nvSpPr>
          <p:cNvPr id="5" name="ZoneTexte 4"/>
          <p:cNvSpPr txBox="1"/>
          <p:nvPr/>
        </p:nvSpPr>
        <p:spPr>
          <a:xfrm>
            <a:off x="0" y="712097"/>
            <a:ext cx="9144000" cy="430887"/>
          </a:xfrm>
          <a:prstGeom prst="rect">
            <a:avLst/>
          </a:prstGeom>
          <a:noFill/>
        </p:spPr>
        <p:txBody>
          <a:bodyPr wrap="square" rtlCol="0">
            <a:spAutoFit/>
          </a:bodyPr>
          <a:lstStyle/>
          <a:p>
            <a:pPr algn="ctr"/>
            <a:r>
              <a:rPr lang="fr-FR" sz="2200" b="1" dirty="0">
                <a:solidFill>
                  <a:srgbClr val="00B0F0"/>
                </a:solidFill>
                <a:latin typeface="Times New Roman" pitchFamily="18" charset="0"/>
                <a:cs typeface="Times New Roman" pitchFamily="18" charset="0"/>
              </a:rPr>
              <a:t>CODAGE LDPC</a:t>
            </a:r>
          </a:p>
        </p:txBody>
      </p:sp>
      <p:sp>
        <p:nvSpPr>
          <p:cNvPr id="6" name="ZoneTexte 5"/>
          <p:cNvSpPr txBox="1"/>
          <p:nvPr/>
        </p:nvSpPr>
        <p:spPr>
          <a:xfrm>
            <a:off x="0" y="1214422"/>
            <a:ext cx="9144000" cy="430887"/>
          </a:xfrm>
          <a:prstGeom prst="rect">
            <a:avLst/>
          </a:prstGeom>
          <a:noFill/>
        </p:spPr>
        <p:txBody>
          <a:bodyPr wrap="square" rtlCol="0">
            <a:spAutoFit/>
          </a:bodyPr>
          <a:lstStyle/>
          <a:p>
            <a:pPr algn="just"/>
            <a:r>
              <a:rPr lang="fr-FR" sz="2200" b="1" u="sng" dirty="0">
                <a:solidFill>
                  <a:srgbClr val="FF0000"/>
                </a:solidFill>
                <a:latin typeface="Times New Roman" pitchFamily="18" charset="0"/>
                <a:cs typeface="Times New Roman" pitchFamily="18" charset="0"/>
              </a:rPr>
              <a:t>Description générale d’un codage LDPC</a:t>
            </a:r>
          </a:p>
        </p:txBody>
      </p:sp>
      <p:pic>
        <p:nvPicPr>
          <p:cNvPr id="379906" name="Picture 2"/>
          <p:cNvPicPr>
            <a:picLocks noChangeAspect="1" noChangeArrowheads="1"/>
          </p:cNvPicPr>
          <p:nvPr/>
        </p:nvPicPr>
        <p:blipFill>
          <a:blip r:embed="rId2"/>
          <a:srcRect/>
          <a:stretch>
            <a:fillRect/>
          </a:stretch>
        </p:blipFill>
        <p:spPr bwMode="auto">
          <a:xfrm>
            <a:off x="3214678" y="1714489"/>
            <a:ext cx="3786214" cy="1803528"/>
          </a:xfrm>
          <a:prstGeom prst="rect">
            <a:avLst/>
          </a:prstGeom>
          <a:noFill/>
          <a:ln w="9525">
            <a:noFill/>
            <a:miter lim="800000"/>
            <a:headEnd/>
            <a:tailEnd/>
          </a:ln>
          <a:effectLst/>
        </p:spPr>
      </p:pic>
      <p:pic>
        <p:nvPicPr>
          <p:cNvPr id="379907" name="Picture 3"/>
          <p:cNvPicPr>
            <a:picLocks noChangeAspect="1" noChangeArrowheads="1"/>
          </p:cNvPicPr>
          <p:nvPr/>
        </p:nvPicPr>
        <p:blipFill>
          <a:blip r:embed="rId3"/>
          <a:srcRect/>
          <a:stretch>
            <a:fillRect/>
          </a:stretch>
        </p:blipFill>
        <p:spPr bwMode="auto">
          <a:xfrm>
            <a:off x="1" y="4214842"/>
            <a:ext cx="4286247" cy="1785926"/>
          </a:xfrm>
          <a:prstGeom prst="rect">
            <a:avLst/>
          </a:prstGeom>
          <a:noFill/>
          <a:ln w="9525">
            <a:noFill/>
            <a:miter lim="800000"/>
            <a:headEnd/>
            <a:tailEnd/>
          </a:ln>
          <a:effectLst/>
        </p:spPr>
      </p:pic>
      <p:sp>
        <p:nvSpPr>
          <p:cNvPr id="8" name="ZoneTexte 7"/>
          <p:cNvSpPr txBox="1"/>
          <p:nvPr/>
        </p:nvSpPr>
        <p:spPr>
          <a:xfrm>
            <a:off x="0" y="3429000"/>
            <a:ext cx="9144000" cy="769441"/>
          </a:xfrm>
          <a:prstGeom prst="rect">
            <a:avLst/>
          </a:prstGeom>
          <a:noFill/>
        </p:spPr>
        <p:txBody>
          <a:bodyPr wrap="square" rtlCol="0">
            <a:spAutoFit/>
          </a:bodyPr>
          <a:lstStyle/>
          <a:p>
            <a:pPr algn="just"/>
            <a:r>
              <a:rPr lang="fr-FR" sz="2200" dirty="0">
                <a:solidFill>
                  <a:srgbClr val="7030A0"/>
                </a:solidFill>
                <a:latin typeface="Times New Roman" pitchFamily="18" charset="0"/>
                <a:cs typeface="Times New Roman" pitchFamily="18" charset="0"/>
              </a:rPr>
              <a:t>Le graphique correspondant est un peu plus complexe (figure ci dessous) et la matrice de contrôle de parité est plus chargée de 1.</a:t>
            </a:r>
          </a:p>
        </p:txBody>
      </p:sp>
      <p:sp>
        <p:nvSpPr>
          <p:cNvPr id="9" name="ZoneTexte 8"/>
          <p:cNvSpPr txBox="1"/>
          <p:nvPr/>
        </p:nvSpPr>
        <p:spPr>
          <a:xfrm>
            <a:off x="0" y="1928802"/>
            <a:ext cx="2428860" cy="430887"/>
          </a:xfrm>
          <a:prstGeom prst="rect">
            <a:avLst/>
          </a:prstGeom>
          <a:noFill/>
        </p:spPr>
        <p:txBody>
          <a:bodyPr wrap="square" rtlCol="0">
            <a:spAutoFit/>
          </a:bodyPr>
          <a:lstStyle/>
          <a:p>
            <a:r>
              <a:rPr lang="fr-FR" sz="2200" b="1" u="sng" dirty="0">
                <a:solidFill>
                  <a:srgbClr val="002060"/>
                </a:solidFill>
                <a:latin typeface="Times New Roman" pitchFamily="18" charset="0"/>
                <a:cs typeface="Times New Roman" pitchFamily="18" charset="0"/>
              </a:rPr>
              <a:t>Exemple:</a:t>
            </a:r>
          </a:p>
        </p:txBody>
      </p:sp>
      <p:sp>
        <p:nvSpPr>
          <p:cNvPr id="10" name="ZoneTexte 9"/>
          <p:cNvSpPr txBox="1"/>
          <p:nvPr/>
        </p:nvSpPr>
        <p:spPr>
          <a:xfrm>
            <a:off x="0" y="6088583"/>
            <a:ext cx="9144000" cy="769441"/>
          </a:xfrm>
          <a:prstGeom prst="rect">
            <a:avLst/>
          </a:prstGeom>
          <a:noFill/>
        </p:spPr>
        <p:txBody>
          <a:bodyPr wrap="square" rtlCol="0">
            <a:spAutoFit/>
          </a:bodyPr>
          <a:lstStyle/>
          <a:p>
            <a:pPr algn="just"/>
            <a:r>
              <a:rPr lang="fr-FR" sz="2200" b="1" dirty="0">
                <a:solidFill>
                  <a:srgbClr val="FF0000"/>
                </a:solidFill>
                <a:latin typeface="Times New Roman" pitchFamily="18" charset="0"/>
                <a:cs typeface="Times New Roman" pitchFamily="18" charset="0"/>
              </a:rPr>
              <a:t>Notons, qu’à l'aide de l'algorithme de </a:t>
            </a:r>
            <a:r>
              <a:rPr lang="fr-FR" sz="2200" b="1" dirty="0" err="1">
                <a:solidFill>
                  <a:srgbClr val="FF0000"/>
                </a:solidFill>
                <a:latin typeface="Times New Roman" pitchFamily="18" charset="0"/>
                <a:cs typeface="Times New Roman" pitchFamily="18" charset="0"/>
              </a:rPr>
              <a:t>Gauß</a:t>
            </a:r>
            <a:r>
              <a:rPr lang="fr-FR" sz="2200" b="1" dirty="0">
                <a:solidFill>
                  <a:srgbClr val="FF0000"/>
                </a:solidFill>
                <a:latin typeface="Times New Roman" pitchFamily="18" charset="0"/>
                <a:cs typeface="Times New Roman" pitchFamily="18" charset="0"/>
              </a:rPr>
              <a:t>-Jordan, la conversion de </a:t>
            </a:r>
            <a:r>
              <a:rPr lang="fr-FR" sz="2200" b="1" dirty="0" err="1">
                <a:solidFill>
                  <a:srgbClr val="FF0000"/>
                </a:solidFill>
                <a:latin typeface="Times New Roman" pitchFamily="18" charset="0"/>
                <a:cs typeface="Times New Roman" pitchFamily="18" charset="0"/>
              </a:rPr>
              <a:t>H</a:t>
            </a:r>
            <a:r>
              <a:rPr lang="fr-FR" sz="2200" b="1" baseline="-25000" dirty="0" err="1">
                <a:solidFill>
                  <a:srgbClr val="FF0000"/>
                </a:solidFill>
                <a:latin typeface="Times New Roman" pitchFamily="18" charset="0"/>
                <a:cs typeface="Times New Roman" pitchFamily="18" charset="0"/>
              </a:rPr>
              <a:t>mod</a:t>
            </a:r>
            <a:r>
              <a:rPr lang="fr-FR" sz="2200" b="1" dirty="0">
                <a:solidFill>
                  <a:srgbClr val="FF0000"/>
                </a:solidFill>
                <a:latin typeface="Times New Roman" pitchFamily="18" charset="0"/>
                <a:cs typeface="Times New Roman" pitchFamily="18" charset="0"/>
              </a:rPr>
              <a:t>  vers H d'un code de canal systématique est possible.</a:t>
            </a:r>
          </a:p>
        </p:txBody>
      </p:sp>
      <p:pic>
        <p:nvPicPr>
          <p:cNvPr id="379908" name="Picture 4"/>
          <p:cNvPicPr>
            <a:picLocks noChangeAspect="1" noChangeArrowheads="1"/>
          </p:cNvPicPr>
          <p:nvPr/>
        </p:nvPicPr>
        <p:blipFill>
          <a:blip r:embed="rId4"/>
          <a:srcRect/>
          <a:stretch>
            <a:fillRect/>
          </a:stretch>
        </p:blipFill>
        <p:spPr bwMode="auto">
          <a:xfrm>
            <a:off x="4214810" y="4143380"/>
            <a:ext cx="4929222" cy="1733550"/>
          </a:xfrm>
          <a:prstGeom prst="rect">
            <a:avLst/>
          </a:prstGeom>
          <a:noFill/>
          <a:ln w="9525">
            <a:noFill/>
            <a:miter lim="800000"/>
            <a:headEnd/>
            <a:tailEnd/>
          </a:ln>
          <a:effectLst/>
        </p:spPr>
      </p:pic>
      <p:sp>
        <p:nvSpPr>
          <p:cNvPr id="12" name="ZoneTexte 11"/>
          <p:cNvSpPr txBox="1"/>
          <p:nvPr/>
        </p:nvSpPr>
        <p:spPr>
          <a:xfrm>
            <a:off x="4643438" y="5835867"/>
            <a:ext cx="4500562" cy="307777"/>
          </a:xfrm>
          <a:prstGeom prst="rect">
            <a:avLst/>
          </a:prstGeom>
          <a:noFill/>
        </p:spPr>
        <p:txBody>
          <a:bodyPr wrap="square" rtlCol="0">
            <a:spAutoFit/>
          </a:bodyPr>
          <a:lstStyle/>
          <a:p>
            <a:pPr algn="ctr"/>
            <a:r>
              <a:rPr lang="fr-FR" sz="1400" dirty="0">
                <a:solidFill>
                  <a:srgbClr val="002060"/>
                </a:solidFill>
                <a:latin typeface="Times New Roman" pitchFamily="18" charset="0"/>
                <a:cs typeface="Times New Roman" pitchFamily="18" charset="0"/>
              </a:rPr>
              <a:t>Graphique bipartite de la matrice de contrôle de parité H</a:t>
            </a:r>
          </a:p>
        </p:txBody>
      </p:sp>
    </p:spTree>
  </p:cSld>
  <p:clrMapOvr>
    <a:masterClrMapping/>
  </p:clrMapOvr>
  <p:transition advTm="15000"/>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F39E19B8-B707-45A9-818F-56E77DE860CA}" type="slidenum">
              <a:rPr lang="fr-FR" smtClean="0"/>
              <a:pPr/>
              <a:t>37</a:t>
            </a:fld>
            <a:endParaRPr lang="fr-FR"/>
          </a:p>
        </p:txBody>
      </p:sp>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CODES LINEAIRES</a:t>
            </a:r>
          </a:p>
        </p:txBody>
      </p:sp>
      <p:sp>
        <p:nvSpPr>
          <p:cNvPr id="5" name="ZoneTexte 4"/>
          <p:cNvSpPr txBox="1"/>
          <p:nvPr/>
        </p:nvSpPr>
        <p:spPr>
          <a:xfrm>
            <a:off x="0" y="712097"/>
            <a:ext cx="9144000" cy="430887"/>
          </a:xfrm>
          <a:prstGeom prst="rect">
            <a:avLst/>
          </a:prstGeom>
          <a:noFill/>
        </p:spPr>
        <p:txBody>
          <a:bodyPr wrap="square" rtlCol="0">
            <a:spAutoFit/>
          </a:bodyPr>
          <a:lstStyle/>
          <a:p>
            <a:pPr algn="ctr"/>
            <a:r>
              <a:rPr lang="fr-FR" sz="2200" b="1" dirty="0">
                <a:solidFill>
                  <a:srgbClr val="00B0F0"/>
                </a:solidFill>
                <a:latin typeface="Times New Roman" pitchFamily="18" charset="0"/>
                <a:cs typeface="Times New Roman" pitchFamily="18" charset="0"/>
              </a:rPr>
              <a:t>CODAGE LDPC</a:t>
            </a:r>
          </a:p>
        </p:txBody>
      </p:sp>
      <p:sp>
        <p:nvSpPr>
          <p:cNvPr id="6" name="ZoneTexte 5"/>
          <p:cNvSpPr txBox="1"/>
          <p:nvPr/>
        </p:nvSpPr>
        <p:spPr>
          <a:xfrm>
            <a:off x="0" y="1214422"/>
            <a:ext cx="9144000" cy="430887"/>
          </a:xfrm>
          <a:prstGeom prst="rect">
            <a:avLst/>
          </a:prstGeom>
          <a:noFill/>
        </p:spPr>
        <p:txBody>
          <a:bodyPr wrap="square" rtlCol="0">
            <a:spAutoFit/>
          </a:bodyPr>
          <a:lstStyle/>
          <a:p>
            <a:pPr algn="just"/>
            <a:r>
              <a:rPr lang="fr-FR" sz="2200" b="1" u="sng" dirty="0">
                <a:solidFill>
                  <a:srgbClr val="FF0000"/>
                </a:solidFill>
                <a:latin typeface="Times New Roman" pitchFamily="18" charset="0"/>
                <a:cs typeface="Times New Roman" pitchFamily="18" charset="0"/>
              </a:rPr>
              <a:t>Opération codage/décodage  LDPC : </a:t>
            </a:r>
            <a:r>
              <a:rPr lang="fr-FR" sz="2200" dirty="0">
                <a:solidFill>
                  <a:srgbClr val="002060"/>
                </a:solidFill>
                <a:latin typeface="Times New Roman" pitchFamily="18" charset="0"/>
                <a:cs typeface="Times New Roman" pitchFamily="18" charset="0"/>
              </a:rPr>
              <a:t>Soit le premier exemple de notre LDPC</a:t>
            </a:r>
          </a:p>
        </p:txBody>
      </p:sp>
      <p:pic>
        <p:nvPicPr>
          <p:cNvPr id="13" name="Picture 2"/>
          <p:cNvPicPr>
            <a:picLocks noChangeAspect="1" noChangeArrowheads="1"/>
          </p:cNvPicPr>
          <p:nvPr/>
        </p:nvPicPr>
        <p:blipFill>
          <a:blip r:embed="rId3"/>
          <a:srcRect/>
          <a:stretch>
            <a:fillRect/>
          </a:stretch>
        </p:blipFill>
        <p:spPr bwMode="auto">
          <a:xfrm>
            <a:off x="0" y="1785926"/>
            <a:ext cx="4714876" cy="1785950"/>
          </a:xfrm>
          <a:prstGeom prst="rect">
            <a:avLst/>
          </a:prstGeom>
          <a:noFill/>
          <a:ln w="9525">
            <a:noFill/>
            <a:miter lim="800000"/>
            <a:headEnd/>
            <a:tailEnd/>
          </a:ln>
          <a:effectLst/>
        </p:spPr>
      </p:pic>
      <p:pic>
        <p:nvPicPr>
          <p:cNvPr id="14" name="Picture 4"/>
          <p:cNvPicPr>
            <a:picLocks noChangeAspect="1" noChangeArrowheads="1"/>
          </p:cNvPicPr>
          <p:nvPr/>
        </p:nvPicPr>
        <p:blipFill>
          <a:blip r:embed="rId4"/>
          <a:srcRect/>
          <a:stretch>
            <a:fillRect/>
          </a:stretch>
        </p:blipFill>
        <p:spPr bwMode="auto">
          <a:xfrm>
            <a:off x="4929190" y="1857364"/>
            <a:ext cx="4214810" cy="1653802"/>
          </a:xfrm>
          <a:prstGeom prst="rect">
            <a:avLst/>
          </a:prstGeom>
          <a:noFill/>
          <a:ln w="9525">
            <a:noFill/>
            <a:miter lim="800000"/>
            <a:headEnd/>
            <a:tailEnd/>
          </a:ln>
          <a:effectLst/>
        </p:spPr>
      </p:pic>
      <p:sp>
        <p:nvSpPr>
          <p:cNvPr id="15" name="ZoneTexte 14"/>
          <p:cNvSpPr txBox="1"/>
          <p:nvPr/>
        </p:nvSpPr>
        <p:spPr>
          <a:xfrm>
            <a:off x="0" y="3500438"/>
            <a:ext cx="4500562" cy="307777"/>
          </a:xfrm>
          <a:prstGeom prst="rect">
            <a:avLst/>
          </a:prstGeom>
          <a:noFill/>
        </p:spPr>
        <p:txBody>
          <a:bodyPr wrap="square" rtlCol="0">
            <a:spAutoFit/>
          </a:bodyPr>
          <a:lstStyle/>
          <a:p>
            <a:pPr algn="ctr"/>
            <a:r>
              <a:rPr lang="fr-FR" sz="1400" dirty="0">
                <a:solidFill>
                  <a:srgbClr val="002060"/>
                </a:solidFill>
                <a:latin typeface="Times New Roman" pitchFamily="18" charset="0"/>
                <a:cs typeface="Times New Roman" pitchFamily="18" charset="0"/>
              </a:rPr>
              <a:t>Graphique bipartite de la matrice de contrôle de parité H</a:t>
            </a:r>
          </a:p>
        </p:txBody>
      </p:sp>
      <p:sp>
        <p:nvSpPr>
          <p:cNvPr id="16" name="ZoneTexte 15"/>
          <p:cNvSpPr txBox="1"/>
          <p:nvPr/>
        </p:nvSpPr>
        <p:spPr>
          <a:xfrm>
            <a:off x="0" y="3929066"/>
            <a:ext cx="4929190" cy="769441"/>
          </a:xfrm>
          <a:prstGeom prst="rect">
            <a:avLst/>
          </a:prstGeom>
          <a:noFill/>
        </p:spPr>
        <p:txBody>
          <a:bodyPr wrap="square" rtlCol="0">
            <a:spAutoFit/>
          </a:bodyPr>
          <a:lstStyle/>
          <a:p>
            <a:r>
              <a:rPr lang="fr-FR" sz="2200" dirty="0">
                <a:solidFill>
                  <a:srgbClr val="7030A0"/>
                </a:solidFill>
                <a:latin typeface="Times New Roman" pitchFamily="18" charset="0"/>
                <a:cs typeface="Times New Roman" pitchFamily="18" charset="0"/>
              </a:rPr>
              <a:t>Pour une donnée D, le code C</a:t>
            </a:r>
            <a:r>
              <a:rPr lang="fr-FR" sz="2200" baseline="-25000" dirty="0">
                <a:solidFill>
                  <a:srgbClr val="7030A0"/>
                </a:solidFill>
                <a:latin typeface="Times New Roman" pitchFamily="18" charset="0"/>
                <a:cs typeface="Times New Roman" pitchFamily="18" charset="0"/>
              </a:rPr>
              <a:t>D</a:t>
            </a:r>
            <a:r>
              <a:rPr lang="fr-FR" sz="2200" dirty="0">
                <a:solidFill>
                  <a:srgbClr val="7030A0"/>
                </a:solidFill>
                <a:latin typeface="Times New Roman" pitchFamily="18" charset="0"/>
                <a:cs typeface="Times New Roman" pitchFamily="18" charset="0"/>
              </a:rPr>
              <a:t> sera donc généré par le produit suivant : </a:t>
            </a:r>
          </a:p>
        </p:txBody>
      </p:sp>
      <p:pic>
        <p:nvPicPr>
          <p:cNvPr id="380930" name="Picture 2"/>
          <p:cNvPicPr>
            <a:picLocks noChangeAspect="1" noChangeArrowheads="1"/>
          </p:cNvPicPr>
          <p:nvPr/>
        </p:nvPicPr>
        <p:blipFill>
          <a:blip r:embed="rId5"/>
          <a:srcRect/>
          <a:stretch>
            <a:fillRect/>
          </a:stretch>
        </p:blipFill>
        <p:spPr bwMode="auto">
          <a:xfrm>
            <a:off x="5143504" y="4214818"/>
            <a:ext cx="4000496" cy="1947866"/>
          </a:xfrm>
          <a:prstGeom prst="rect">
            <a:avLst/>
          </a:prstGeom>
          <a:noFill/>
          <a:ln w="9525">
            <a:noFill/>
            <a:miter lim="800000"/>
            <a:headEnd/>
            <a:tailEnd/>
          </a:ln>
          <a:effectLst/>
        </p:spPr>
      </p:pic>
      <p:sp>
        <p:nvSpPr>
          <p:cNvPr id="18" name="ZoneTexte 17"/>
          <p:cNvSpPr txBox="1"/>
          <p:nvPr/>
        </p:nvSpPr>
        <p:spPr>
          <a:xfrm>
            <a:off x="5500694" y="3500438"/>
            <a:ext cx="3643306" cy="369332"/>
          </a:xfrm>
          <a:prstGeom prst="rect">
            <a:avLst/>
          </a:prstGeom>
          <a:noFill/>
        </p:spPr>
        <p:txBody>
          <a:bodyPr wrap="square" rtlCol="0">
            <a:spAutoFit/>
          </a:bodyPr>
          <a:lstStyle/>
          <a:p>
            <a:pPr algn="ctr"/>
            <a:r>
              <a:rPr lang="fr-FR" b="1" dirty="0">
                <a:solidFill>
                  <a:srgbClr val="C00000"/>
                </a:solidFill>
              </a:rPr>
              <a:t>Matrice H de contrôle de Parité</a:t>
            </a:r>
          </a:p>
        </p:txBody>
      </p:sp>
      <p:sp>
        <p:nvSpPr>
          <p:cNvPr id="19" name="ZoneTexte 18"/>
          <p:cNvSpPr txBox="1"/>
          <p:nvPr/>
        </p:nvSpPr>
        <p:spPr>
          <a:xfrm>
            <a:off x="5500694" y="6131502"/>
            <a:ext cx="3643306" cy="646331"/>
          </a:xfrm>
          <a:prstGeom prst="rect">
            <a:avLst/>
          </a:prstGeom>
          <a:noFill/>
        </p:spPr>
        <p:txBody>
          <a:bodyPr wrap="square" rtlCol="0">
            <a:spAutoFit/>
          </a:bodyPr>
          <a:lstStyle/>
          <a:p>
            <a:pPr algn="ctr"/>
            <a:r>
              <a:rPr lang="fr-FR" b="1" dirty="0">
                <a:solidFill>
                  <a:srgbClr val="C00000"/>
                </a:solidFill>
              </a:rPr>
              <a:t>Matrice G génératrice sous forme Normale</a:t>
            </a:r>
          </a:p>
        </p:txBody>
      </p:sp>
      <p:graphicFrame>
        <p:nvGraphicFramePr>
          <p:cNvPr id="380931" name="Object 3"/>
          <p:cNvGraphicFramePr>
            <a:graphicFrameLocks noChangeAspect="1"/>
          </p:cNvGraphicFramePr>
          <p:nvPr/>
        </p:nvGraphicFramePr>
        <p:xfrm>
          <a:off x="3428992" y="4214818"/>
          <a:ext cx="1181100" cy="523875"/>
        </p:xfrm>
        <a:graphic>
          <a:graphicData uri="http://schemas.openxmlformats.org/presentationml/2006/ole">
            <p:oleObj spid="_x0000_s380933" name="Équation" r:id="rId6" imgW="15544800" imgH="5181600" progId="Equation.3">
              <p:embed/>
            </p:oleObj>
          </a:graphicData>
        </a:graphic>
      </p:graphicFrame>
      <p:sp>
        <p:nvSpPr>
          <p:cNvPr id="21" name="ZoneTexte 20"/>
          <p:cNvSpPr txBox="1"/>
          <p:nvPr/>
        </p:nvSpPr>
        <p:spPr>
          <a:xfrm>
            <a:off x="-32" y="4714884"/>
            <a:ext cx="5143536" cy="2123658"/>
          </a:xfrm>
          <a:prstGeom prst="rect">
            <a:avLst/>
          </a:prstGeom>
          <a:noFill/>
        </p:spPr>
        <p:txBody>
          <a:bodyPr wrap="square" rtlCol="0">
            <a:spAutoFit/>
          </a:bodyPr>
          <a:lstStyle/>
          <a:p>
            <a:pPr algn="just"/>
            <a:r>
              <a:rPr lang="fr-FR" sz="2200" dirty="0">
                <a:solidFill>
                  <a:srgbClr val="C00000"/>
                </a:solidFill>
                <a:latin typeface="Times New Roman" pitchFamily="18" charset="0"/>
                <a:cs typeface="Times New Roman" pitchFamily="18" charset="0"/>
              </a:rPr>
              <a:t>L’opération de vérification lors du décodage  :                     , où C</a:t>
            </a:r>
            <a:r>
              <a:rPr lang="fr-FR" sz="2200" baseline="-25000" dirty="0">
                <a:solidFill>
                  <a:srgbClr val="C00000"/>
                </a:solidFill>
                <a:latin typeface="Times New Roman" pitchFamily="18" charset="0"/>
                <a:cs typeface="Times New Roman" pitchFamily="18" charset="0"/>
              </a:rPr>
              <a:t>D</a:t>
            </a:r>
            <a:r>
              <a:rPr lang="fr-FR" sz="2200" dirty="0">
                <a:solidFill>
                  <a:srgbClr val="C00000"/>
                </a:solidFill>
                <a:latin typeface="Times New Roman" pitchFamily="18" charset="0"/>
                <a:cs typeface="Times New Roman" pitchFamily="18" charset="0"/>
              </a:rPr>
              <a:t>’ est le code reçu. Si tous les éléments du vecteur s (le syndrome)  sont nuls  alors il n’y a pas d’erreurs,  sinon les éléments non nuls  indiquent au moins une erreur de transmission.</a:t>
            </a:r>
          </a:p>
        </p:txBody>
      </p:sp>
      <p:graphicFrame>
        <p:nvGraphicFramePr>
          <p:cNvPr id="380932" name="Object 4"/>
          <p:cNvGraphicFramePr>
            <a:graphicFrameLocks noChangeAspect="1"/>
          </p:cNvGraphicFramePr>
          <p:nvPr/>
        </p:nvGraphicFramePr>
        <p:xfrm>
          <a:off x="428596" y="5000636"/>
          <a:ext cx="1157287" cy="500063"/>
        </p:xfrm>
        <a:graphic>
          <a:graphicData uri="http://schemas.openxmlformats.org/presentationml/2006/ole">
            <p:oleObj spid="_x0000_s380934" name="Équation" r:id="rId7" imgW="16154400" imgH="5486400" progId="Equation.3">
              <p:embed/>
            </p:oleObj>
          </a:graphicData>
        </a:graphic>
      </p:graphicFrame>
    </p:spTree>
  </p:cSld>
  <p:clrMapOvr>
    <a:masterClrMapping/>
  </p:clrMapOvr>
  <p:transition advTm="15000"/>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F39E19B8-B707-45A9-818F-56E77DE860CA}" type="slidenum">
              <a:rPr lang="fr-FR" smtClean="0"/>
              <a:pPr/>
              <a:t>38</a:t>
            </a:fld>
            <a:endParaRPr lang="fr-FR"/>
          </a:p>
        </p:txBody>
      </p:sp>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CODES LINEAIRES</a:t>
            </a:r>
          </a:p>
        </p:txBody>
      </p:sp>
      <p:sp>
        <p:nvSpPr>
          <p:cNvPr id="5" name="ZoneTexte 4"/>
          <p:cNvSpPr txBox="1"/>
          <p:nvPr/>
        </p:nvSpPr>
        <p:spPr>
          <a:xfrm>
            <a:off x="0" y="712097"/>
            <a:ext cx="9144000" cy="430887"/>
          </a:xfrm>
          <a:prstGeom prst="rect">
            <a:avLst/>
          </a:prstGeom>
          <a:noFill/>
        </p:spPr>
        <p:txBody>
          <a:bodyPr wrap="square" rtlCol="0">
            <a:spAutoFit/>
          </a:bodyPr>
          <a:lstStyle/>
          <a:p>
            <a:pPr algn="ctr"/>
            <a:r>
              <a:rPr lang="fr-FR" sz="2200" b="1" dirty="0">
                <a:solidFill>
                  <a:srgbClr val="00B0F0"/>
                </a:solidFill>
                <a:latin typeface="Times New Roman" pitchFamily="18" charset="0"/>
                <a:cs typeface="Times New Roman" pitchFamily="18" charset="0"/>
              </a:rPr>
              <a:t>CODAGE LDPC</a:t>
            </a:r>
          </a:p>
        </p:txBody>
      </p:sp>
      <p:sp>
        <p:nvSpPr>
          <p:cNvPr id="6" name="ZoneTexte 5"/>
          <p:cNvSpPr txBox="1"/>
          <p:nvPr/>
        </p:nvSpPr>
        <p:spPr>
          <a:xfrm>
            <a:off x="0" y="1214422"/>
            <a:ext cx="9144000" cy="430887"/>
          </a:xfrm>
          <a:prstGeom prst="rect">
            <a:avLst/>
          </a:prstGeom>
          <a:noFill/>
        </p:spPr>
        <p:txBody>
          <a:bodyPr wrap="square" rtlCol="0">
            <a:spAutoFit/>
          </a:bodyPr>
          <a:lstStyle/>
          <a:p>
            <a:pPr algn="just"/>
            <a:r>
              <a:rPr lang="fr-FR" sz="2200" b="1" u="sng" dirty="0">
                <a:solidFill>
                  <a:srgbClr val="FF0000"/>
                </a:solidFill>
                <a:latin typeface="Times New Roman" pitchFamily="18" charset="0"/>
                <a:cs typeface="Times New Roman" pitchFamily="18" charset="0"/>
              </a:rPr>
              <a:t>Description générale d’un codage LDPC</a:t>
            </a:r>
          </a:p>
        </p:txBody>
      </p:sp>
      <p:pic>
        <p:nvPicPr>
          <p:cNvPr id="379906" name="Picture 2"/>
          <p:cNvPicPr>
            <a:picLocks noChangeAspect="1" noChangeArrowheads="1"/>
          </p:cNvPicPr>
          <p:nvPr/>
        </p:nvPicPr>
        <p:blipFill>
          <a:blip r:embed="rId2"/>
          <a:srcRect/>
          <a:stretch>
            <a:fillRect/>
          </a:stretch>
        </p:blipFill>
        <p:spPr bwMode="auto">
          <a:xfrm>
            <a:off x="2484630" y="1995481"/>
            <a:ext cx="4659138" cy="2219337"/>
          </a:xfrm>
          <a:prstGeom prst="rect">
            <a:avLst/>
          </a:prstGeom>
          <a:noFill/>
          <a:ln w="9525">
            <a:noFill/>
            <a:miter lim="800000"/>
            <a:headEnd/>
            <a:tailEnd/>
          </a:ln>
          <a:effectLst/>
        </p:spPr>
      </p:pic>
      <p:pic>
        <p:nvPicPr>
          <p:cNvPr id="379907" name="Picture 3"/>
          <p:cNvPicPr>
            <a:picLocks noChangeAspect="1" noChangeArrowheads="1"/>
          </p:cNvPicPr>
          <p:nvPr/>
        </p:nvPicPr>
        <p:blipFill>
          <a:blip r:embed="rId3"/>
          <a:srcRect/>
          <a:stretch>
            <a:fillRect/>
          </a:stretch>
        </p:blipFill>
        <p:spPr bwMode="auto">
          <a:xfrm>
            <a:off x="2344433" y="5072074"/>
            <a:ext cx="5520135" cy="1785926"/>
          </a:xfrm>
          <a:prstGeom prst="rect">
            <a:avLst/>
          </a:prstGeom>
          <a:noFill/>
          <a:ln w="9525">
            <a:noFill/>
            <a:miter lim="800000"/>
            <a:headEnd/>
            <a:tailEnd/>
          </a:ln>
          <a:effectLst/>
        </p:spPr>
      </p:pic>
      <p:sp>
        <p:nvSpPr>
          <p:cNvPr id="8" name="ZoneTexte 7"/>
          <p:cNvSpPr txBox="1"/>
          <p:nvPr/>
        </p:nvSpPr>
        <p:spPr>
          <a:xfrm>
            <a:off x="0" y="4286256"/>
            <a:ext cx="9144000" cy="769441"/>
          </a:xfrm>
          <a:prstGeom prst="rect">
            <a:avLst/>
          </a:prstGeom>
          <a:noFill/>
        </p:spPr>
        <p:txBody>
          <a:bodyPr wrap="square" rtlCol="0">
            <a:spAutoFit/>
          </a:bodyPr>
          <a:lstStyle/>
          <a:p>
            <a:pPr algn="just"/>
            <a:r>
              <a:rPr lang="fr-FR" sz="2200" dirty="0">
                <a:solidFill>
                  <a:srgbClr val="7030A0"/>
                </a:solidFill>
                <a:latin typeface="Times New Roman" pitchFamily="18" charset="0"/>
                <a:cs typeface="Times New Roman" pitchFamily="18" charset="0"/>
              </a:rPr>
              <a:t>Le graphique correspondant est un peu plus complexe (figure ci dessous) et la matrice de contrôle de parité est plus chargée de 1.</a:t>
            </a:r>
          </a:p>
        </p:txBody>
      </p:sp>
      <p:sp>
        <p:nvSpPr>
          <p:cNvPr id="9" name="ZoneTexte 8"/>
          <p:cNvSpPr txBox="1"/>
          <p:nvPr/>
        </p:nvSpPr>
        <p:spPr>
          <a:xfrm>
            <a:off x="0" y="1928802"/>
            <a:ext cx="2428860" cy="430887"/>
          </a:xfrm>
          <a:prstGeom prst="rect">
            <a:avLst/>
          </a:prstGeom>
          <a:noFill/>
        </p:spPr>
        <p:txBody>
          <a:bodyPr wrap="square" rtlCol="0">
            <a:spAutoFit/>
          </a:bodyPr>
          <a:lstStyle/>
          <a:p>
            <a:r>
              <a:rPr lang="fr-FR" sz="2200" b="1" u="sng" dirty="0">
                <a:solidFill>
                  <a:srgbClr val="002060"/>
                </a:solidFill>
                <a:latin typeface="Times New Roman" pitchFamily="18" charset="0"/>
                <a:cs typeface="Times New Roman" pitchFamily="18" charset="0"/>
              </a:rPr>
              <a:t>Exemple:</a:t>
            </a:r>
          </a:p>
        </p:txBody>
      </p:sp>
    </p:spTree>
  </p:cSld>
  <p:clrMapOvr>
    <a:masterClrMapping/>
  </p:clrMapOvr>
  <p:transition advTm="15000"/>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F39E19B8-B707-45A9-818F-56E77DE860CA}" type="slidenum">
              <a:rPr lang="fr-FR" smtClean="0"/>
              <a:pPr/>
              <a:t>39</a:t>
            </a:fld>
            <a:endParaRPr lang="fr-FR" dirty="0"/>
          </a:p>
        </p:txBody>
      </p:sp>
      <p:sp>
        <p:nvSpPr>
          <p:cNvPr id="3" name="ZoneTexte 2"/>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DECODAGE D’UN CODE LINEAIRE</a:t>
            </a:r>
          </a:p>
        </p:txBody>
      </p:sp>
      <p:sp>
        <p:nvSpPr>
          <p:cNvPr id="9" name="ZoneTexte 8"/>
          <p:cNvSpPr txBox="1"/>
          <p:nvPr/>
        </p:nvSpPr>
        <p:spPr>
          <a:xfrm>
            <a:off x="0" y="1357298"/>
            <a:ext cx="9144000" cy="1569660"/>
          </a:xfrm>
          <a:prstGeom prst="rect">
            <a:avLst/>
          </a:prstGeom>
          <a:noFill/>
        </p:spPr>
        <p:txBody>
          <a:bodyPr wrap="square" rtlCol="0">
            <a:spAutoFit/>
          </a:bodyPr>
          <a:lstStyle/>
          <a:p>
            <a:r>
              <a:rPr lang="fr-FR" sz="2400" dirty="0"/>
              <a:t>Pour un code </a:t>
            </a:r>
            <a:r>
              <a:rPr lang="fr-FR" sz="2400" b="1" dirty="0" err="1">
                <a:solidFill>
                  <a:srgbClr val="C00000"/>
                </a:solidFill>
              </a:rPr>
              <a:t>code</a:t>
            </a:r>
            <a:r>
              <a:rPr lang="fr-FR" sz="2400" b="1" dirty="0">
                <a:solidFill>
                  <a:srgbClr val="C00000"/>
                </a:solidFill>
              </a:rPr>
              <a:t> </a:t>
            </a:r>
            <a:r>
              <a:rPr lang="fr-FR" sz="2400" b="1" dirty="0">
                <a:solidFill>
                  <a:srgbClr val="FF0000"/>
                </a:solidFill>
              </a:rPr>
              <a:t>C</a:t>
            </a:r>
            <a:r>
              <a:rPr lang="fr-FR" sz="2400" b="1" baseline="-25000" dirty="0">
                <a:solidFill>
                  <a:srgbClr val="FF0000"/>
                </a:solidFill>
              </a:rPr>
              <a:t>D</a:t>
            </a:r>
            <a:r>
              <a:rPr lang="fr-FR" sz="2400" b="1" dirty="0">
                <a:solidFill>
                  <a:srgbClr val="C00000"/>
                </a:solidFill>
              </a:rPr>
              <a:t> linéaire (</a:t>
            </a:r>
            <a:r>
              <a:rPr lang="fr-FR" sz="2400" b="1" dirty="0" err="1">
                <a:solidFill>
                  <a:srgbClr val="C00000"/>
                </a:solidFill>
              </a:rPr>
              <a:t>n,k</a:t>
            </a:r>
            <a:r>
              <a:rPr lang="fr-FR" sz="2400" b="1" dirty="0">
                <a:solidFill>
                  <a:srgbClr val="C00000"/>
                </a:solidFill>
              </a:rPr>
              <a:t>) </a:t>
            </a:r>
            <a:r>
              <a:rPr lang="fr-FR" sz="2400" dirty="0"/>
              <a:t>, si  Y est le mot de code transmis et une erreur  </a:t>
            </a:r>
            <a:r>
              <a:rPr lang="fr-FR" sz="2400" dirty="0">
                <a:sym typeface="Symbol"/>
              </a:rPr>
              <a:t> </a:t>
            </a:r>
            <a:r>
              <a:rPr lang="fr-FR" sz="2400" dirty="0"/>
              <a:t> survient, le mot reçu est alors                . Si H est une matrice de contrôle de parité pour le code C utilisé, alors :</a:t>
            </a:r>
          </a:p>
          <a:p>
            <a:endParaRPr lang="fr-FR" sz="2400" dirty="0"/>
          </a:p>
        </p:txBody>
      </p:sp>
      <p:sp>
        <p:nvSpPr>
          <p:cNvPr id="10" name="ZoneTexte 9"/>
          <p:cNvSpPr txBox="1"/>
          <p:nvPr/>
        </p:nvSpPr>
        <p:spPr>
          <a:xfrm>
            <a:off x="2000232" y="752757"/>
            <a:ext cx="5143536" cy="461665"/>
          </a:xfrm>
          <a:prstGeom prst="rect">
            <a:avLst/>
          </a:prstGeom>
          <a:noFill/>
        </p:spPr>
        <p:txBody>
          <a:bodyPr wrap="square" rtlCol="0">
            <a:spAutoFit/>
          </a:bodyPr>
          <a:lstStyle/>
          <a:p>
            <a:pPr algn="ctr"/>
            <a:r>
              <a:rPr lang="fr-FR" sz="2400" b="1" dirty="0">
                <a:solidFill>
                  <a:srgbClr val="7030A0"/>
                </a:solidFill>
              </a:rPr>
              <a:t>Syndromes</a:t>
            </a:r>
          </a:p>
        </p:txBody>
      </p:sp>
      <p:graphicFrame>
        <p:nvGraphicFramePr>
          <p:cNvPr id="11" name="Objet 10"/>
          <p:cNvGraphicFramePr>
            <a:graphicFrameLocks noChangeAspect="1"/>
          </p:cNvGraphicFramePr>
          <p:nvPr/>
        </p:nvGraphicFramePr>
        <p:xfrm>
          <a:off x="5572132" y="1643050"/>
          <a:ext cx="935188" cy="500066"/>
        </p:xfrm>
        <a:graphic>
          <a:graphicData uri="http://schemas.openxmlformats.org/presentationml/2006/ole">
            <p:oleObj spid="_x0000_s203783" name="Équation" r:id="rId3" imgW="14630400" imgH="6705600" progId="Equation.3">
              <p:embed/>
            </p:oleObj>
          </a:graphicData>
        </a:graphic>
      </p:graphicFrame>
      <p:graphicFrame>
        <p:nvGraphicFramePr>
          <p:cNvPr id="203779" name="Object 3"/>
          <p:cNvGraphicFramePr>
            <a:graphicFrameLocks noChangeAspect="1"/>
          </p:cNvGraphicFramePr>
          <p:nvPr/>
        </p:nvGraphicFramePr>
        <p:xfrm>
          <a:off x="1098550" y="2643188"/>
          <a:ext cx="6575425" cy="738187"/>
        </p:xfrm>
        <a:graphic>
          <a:graphicData uri="http://schemas.openxmlformats.org/presentationml/2006/ole">
            <p:oleObj spid="_x0000_s203784" name="Équation" r:id="rId4" imgW="76200000" imgH="7315200" progId="Equation.3">
              <p:embed/>
            </p:oleObj>
          </a:graphicData>
        </a:graphic>
      </p:graphicFrame>
      <p:sp>
        <p:nvSpPr>
          <p:cNvPr id="12" name="ZoneTexte 11"/>
          <p:cNvSpPr txBox="1"/>
          <p:nvPr/>
        </p:nvSpPr>
        <p:spPr>
          <a:xfrm>
            <a:off x="0" y="3786190"/>
            <a:ext cx="9144000" cy="1107996"/>
          </a:xfrm>
          <a:prstGeom prst="rect">
            <a:avLst/>
          </a:prstGeom>
          <a:noFill/>
        </p:spPr>
        <p:txBody>
          <a:bodyPr wrap="square" rtlCol="0">
            <a:spAutoFit/>
          </a:bodyPr>
          <a:lstStyle/>
          <a:p>
            <a:r>
              <a:rPr lang="fr-FR" sz="2400" b="1" dirty="0"/>
              <a:t>Définition</a:t>
            </a:r>
            <a:r>
              <a:rPr lang="fr-FR" sz="2400" dirty="0"/>
              <a:t> (Syndrome) :    </a:t>
            </a:r>
            <a:r>
              <a:rPr lang="fr-FR" sz="2400" i="1" dirty="0"/>
              <a:t>Le syndrome d'un mot       relatif à une matrice de contrôle H est le produit.</a:t>
            </a:r>
            <a:endParaRPr lang="fr-FR" sz="2400" dirty="0"/>
          </a:p>
          <a:p>
            <a:endParaRPr lang="fr-FR" dirty="0"/>
          </a:p>
        </p:txBody>
      </p:sp>
      <p:graphicFrame>
        <p:nvGraphicFramePr>
          <p:cNvPr id="203780" name="Object 4"/>
          <p:cNvGraphicFramePr>
            <a:graphicFrameLocks noChangeAspect="1"/>
          </p:cNvGraphicFramePr>
          <p:nvPr/>
        </p:nvGraphicFramePr>
        <p:xfrm>
          <a:off x="6072198" y="3429000"/>
          <a:ext cx="357190" cy="793754"/>
        </p:xfrm>
        <a:graphic>
          <a:graphicData uri="http://schemas.openxmlformats.org/presentationml/2006/ole">
            <p:oleObj spid="_x0000_s203785" name="Équation" r:id="rId5" imgW="3352800" imgH="6400800" progId="Equation.3">
              <p:embed/>
            </p:oleObj>
          </a:graphicData>
        </a:graphic>
      </p:graphicFrame>
      <p:graphicFrame>
        <p:nvGraphicFramePr>
          <p:cNvPr id="203781" name="Object 5"/>
          <p:cNvGraphicFramePr>
            <a:graphicFrameLocks noChangeAspect="1"/>
          </p:cNvGraphicFramePr>
          <p:nvPr/>
        </p:nvGraphicFramePr>
        <p:xfrm>
          <a:off x="3503613" y="4029075"/>
          <a:ext cx="942975" cy="757238"/>
        </p:xfrm>
        <a:graphic>
          <a:graphicData uri="http://schemas.openxmlformats.org/presentationml/2006/ole">
            <p:oleObj spid="_x0000_s203786" name="Équation" r:id="rId6" imgW="8839200" imgH="6705600" progId="Equation.3">
              <p:embed/>
            </p:oleObj>
          </a:graphicData>
        </a:graphic>
      </p:graphicFrame>
      <p:sp>
        <p:nvSpPr>
          <p:cNvPr id="13" name="ZoneTexte 12"/>
          <p:cNvSpPr txBox="1"/>
          <p:nvPr/>
        </p:nvSpPr>
        <p:spPr>
          <a:xfrm>
            <a:off x="0" y="5357826"/>
            <a:ext cx="9144000" cy="430887"/>
          </a:xfrm>
          <a:prstGeom prst="rect">
            <a:avLst/>
          </a:prstGeom>
          <a:noFill/>
        </p:spPr>
        <p:txBody>
          <a:bodyPr wrap="square" rtlCol="0">
            <a:spAutoFit/>
          </a:bodyPr>
          <a:lstStyle/>
          <a:p>
            <a:r>
              <a:rPr lang="fr-FR" sz="2200" b="1" dirty="0">
                <a:solidFill>
                  <a:srgbClr val="FF0000"/>
                </a:solidFill>
              </a:rPr>
              <a:t>Ce syndrome dépend de l’erreur                  et non du mot codé C.  </a:t>
            </a:r>
          </a:p>
        </p:txBody>
      </p:sp>
      <p:graphicFrame>
        <p:nvGraphicFramePr>
          <p:cNvPr id="203782" name="Object 6"/>
          <p:cNvGraphicFramePr>
            <a:graphicFrameLocks noChangeAspect="1"/>
          </p:cNvGraphicFramePr>
          <p:nvPr/>
        </p:nvGraphicFramePr>
        <p:xfrm>
          <a:off x="3913188" y="5243513"/>
          <a:ext cx="955675" cy="500062"/>
        </p:xfrm>
        <a:graphic>
          <a:graphicData uri="http://schemas.openxmlformats.org/presentationml/2006/ole">
            <p:oleObj spid="_x0000_s203787" name="Équation" r:id="rId7" imgW="14935200" imgH="6705600" progId="Equation.3">
              <p:embed/>
            </p:oleObj>
          </a:graphicData>
        </a:graphic>
      </p:graphicFrame>
    </p:spTree>
  </p:cSld>
  <p:clrMapOvr>
    <a:masterClrMapping/>
  </p:clrMapOvr>
  <p:transition advTm="15000"/>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1357298"/>
            <a:ext cx="9144000" cy="5324535"/>
          </a:xfrm>
          <a:prstGeom prst="rect">
            <a:avLst/>
          </a:prstGeom>
          <a:noFill/>
        </p:spPr>
        <p:txBody>
          <a:bodyPr wrap="square" rtlCol="0">
            <a:spAutoFit/>
          </a:bodyPr>
          <a:lstStyle/>
          <a:p>
            <a:pPr algn="just"/>
            <a:r>
              <a:rPr lang="fr-FR" sz="2000" dirty="0">
                <a:solidFill>
                  <a:srgbClr val="7030A0"/>
                </a:solidFill>
                <a:latin typeface="Times New Roman" pitchFamily="18" charset="0"/>
                <a:cs typeface="Times New Roman" pitchFamily="18" charset="0"/>
              </a:rPr>
              <a:t>Les </a:t>
            </a:r>
            <a:r>
              <a:rPr lang="fr-FR" sz="2000" b="1" dirty="0">
                <a:solidFill>
                  <a:srgbClr val="7030A0"/>
                </a:solidFill>
                <a:latin typeface="Times New Roman" pitchFamily="18" charset="0"/>
                <a:cs typeface="Times New Roman" pitchFamily="18" charset="0"/>
              </a:rPr>
              <a:t>codes de blocs</a:t>
            </a:r>
            <a:r>
              <a:rPr lang="fr-FR" sz="2000" dirty="0">
                <a:solidFill>
                  <a:srgbClr val="7030A0"/>
                </a:solidFill>
                <a:latin typeface="Times New Roman" pitchFamily="18" charset="0"/>
                <a:cs typeface="Times New Roman" pitchFamily="18" charset="0"/>
              </a:rPr>
              <a:t> font partie de codes correcteurs d' erreurs. Ils sont appelés ainsi, car ils </a:t>
            </a:r>
            <a:r>
              <a:rPr lang="fr-FR" sz="2000" dirty="0" smtClean="0">
                <a:solidFill>
                  <a:srgbClr val="7030A0"/>
                </a:solidFill>
                <a:latin typeface="Times New Roman" pitchFamily="18" charset="0"/>
                <a:cs typeface="Times New Roman" pitchFamily="18" charset="0"/>
              </a:rPr>
              <a:t>codent </a:t>
            </a:r>
            <a:r>
              <a:rPr lang="fr-FR" sz="2000" dirty="0">
                <a:solidFill>
                  <a:srgbClr val="7030A0"/>
                </a:solidFill>
                <a:latin typeface="Times New Roman" pitchFamily="18" charset="0"/>
                <a:cs typeface="Times New Roman" pitchFamily="18" charset="0"/>
              </a:rPr>
              <a:t>des données dans des blocs. C'est-à-dire, qu’ils agissent  sur un bloc de k bits de données d'entrée pour produire n bits de données de sortie appelés Code.  Parmi les codes en blocs nous avons les codes en blocs linéaires. Il existe de très nombreux exemples de codes de blocs linéaires, appliqués dans diverses domaines  </a:t>
            </a:r>
            <a:r>
              <a:rPr lang="fr-FR" sz="2000" dirty="0" smtClean="0">
                <a:solidFill>
                  <a:srgbClr val="7030A0"/>
                </a:solidFill>
                <a:latin typeface="Times New Roman" pitchFamily="18" charset="0"/>
                <a:cs typeface="Times New Roman" pitchFamily="18" charset="0"/>
              </a:rPr>
              <a:t>notamment </a:t>
            </a:r>
            <a:r>
              <a:rPr lang="fr-FR" sz="2000" dirty="0">
                <a:solidFill>
                  <a:srgbClr val="7030A0"/>
                </a:solidFill>
                <a:latin typeface="Times New Roman" pitchFamily="18" charset="0"/>
                <a:cs typeface="Times New Roman" pitchFamily="18" charset="0"/>
              </a:rPr>
              <a:t>en télécommunications et dans les réseaux informatiques. Ils peuvent avoir une forme </a:t>
            </a:r>
            <a:r>
              <a:rPr lang="fr-FR" sz="2000" dirty="0" smtClean="0">
                <a:solidFill>
                  <a:srgbClr val="7030A0"/>
                </a:solidFill>
                <a:latin typeface="Times New Roman" pitchFamily="18" charset="0"/>
                <a:cs typeface="Times New Roman" pitchFamily="18" charset="0"/>
              </a:rPr>
              <a:t>algébrique, polynomiale </a:t>
            </a:r>
            <a:r>
              <a:rPr lang="fr-FR" sz="2000" dirty="0">
                <a:solidFill>
                  <a:srgbClr val="7030A0"/>
                </a:solidFill>
                <a:latin typeface="Times New Roman" pitchFamily="18" charset="0"/>
                <a:cs typeface="Times New Roman" pitchFamily="18" charset="0"/>
              </a:rPr>
              <a:t>ou cyclique. Ainsi, ils pourront être générés à partir d’une matrice dite génératrice ou encore à travers des polynômes booléens. </a:t>
            </a:r>
          </a:p>
          <a:p>
            <a:pPr algn="just"/>
            <a:endParaRPr lang="fr-FR" sz="2000" dirty="0">
              <a:latin typeface="Times New Roman" pitchFamily="18" charset="0"/>
              <a:cs typeface="Times New Roman" pitchFamily="18" charset="0"/>
            </a:endParaRPr>
          </a:p>
          <a:p>
            <a:pPr algn="just"/>
            <a:r>
              <a:rPr lang="fr-FR" sz="2000" b="1" u="sng" dirty="0">
                <a:solidFill>
                  <a:srgbClr val="002060"/>
                </a:solidFill>
                <a:latin typeface="Times New Roman" pitchFamily="18" charset="0"/>
                <a:cs typeface="Times New Roman" pitchFamily="18" charset="0"/>
              </a:rPr>
              <a:t>Exemples de codes en bloc (linéaires, cycliques ou non) :</a:t>
            </a:r>
          </a:p>
          <a:p>
            <a:pPr marL="342900" indent="-342900" algn="just">
              <a:buFont typeface="Wingdings" pitchFamily="2" charset="2"/>
              <a:buChar char="q"/>
            </a:pPr>
            <a:r>
              <a:rPr lang="fr-FR" sz="2000" dirty="0">
                <a:solidFill>
                  <a:srgbClr val="0070C0"/>
                </a:solidFill>
                <a:latin typeface="Times New Roman" pitchFamily="18" charset="0"/>
                <a:cs typeface="Times New Roman" pitchFamily="18" charset="0"/>
              </a:rPr>
              <a:t>Codes simples comme le code de Parité</a:t>
            </a:r>
          </a:p>
          <a:p>
            <a:pPr marL="342900" indent="-342900" algn="just">
              <a:buFont typeface="Wingdings" pitchFamily="2" charset="2"/>
              <a:buChar char="q"/>
            </a:pPr>
            <a:r>
              <a:rPr lang="fr-FR" sz="2000" dirty="0">
                <a:solidFill>
                  <a:srgbClr val="00B050"/>
                </a:solidFill>
                <a:latin typeface="Times New Roman" pitchFamily="18" charset="0"/>
                <a:cs typeface="Times New Roman" pitchFamily="18" charset="0"/>
              </a:rPr>
              <a:t>Codes linéaires, de </a:t>
            </a:r>
            <a:r>
              <a:rPr lang="fr-FR" sz="2000" dirty="0" err="1">
                <a:solidFill>
                  <a:srgbClr val="00B050"/>
                </a:solidFill>
                <a:latin typeface="Times New Roman" pitchFamily="18" charset="0"/>
                <a:cs typeface="Times New Roman" pitchFamily="18" charset="0"/>
              </a:rPr>
              <a:t>Hamming</a:t>
            </a:r>
            <a:endParaRPr lang="fr-FR" sz="2000" dirty="0">
              <a:solidFill>
                <a:srgbClr val="00B050"/>
              </a:solidFill>
              <a:latin typeface="Times New Roman" pitchFamily="18" charset="0"/>
              <a:cs typeface="Times New Roman" pitchFamily="18" charset="0"/>
            </a:endParaRPr>
          </a:p>
          <a:p>
            <a:pPr marL="342900" indent="-342900" algn="just">
              <a:buFont typeface="Wingdings" pitchFamily="2" charset="2"/>
              <a:buChar char="q"/>
            </a:pPr>
            <a:r>
              <a:rPr lang="fr-FR" sz="2000" dirty="0">
                <a:solidFill>
                  <a:srgbClr val="666633"/>
                </a:solidFill>
                <a:latin typeface="Times New Roman" pitchFamily="18" charset="0"/>
                <a:cs typeface="Times New Roman" pitchFamily="18" charset="0"/>
              </a:rPr>
              <a:t>Codes de Reed-Muller</a:t>
            </a:r>
          </a:p>
          <a:p>
            <a:pPr marL="342900" indent="-342900" algn="just">
              <a:buFont typeface="Wingdings" pitchFamily="2" charset="2"/>
              <a:buChar char="q"/>
            </a:pPr>
            <a:r>
              <a:rPr lang="fr-FR" sz="2000" dirty="0">
                <a:solidFill>
                  <a:srgbClr val="7030A0"/>
                </a:solidFill>
                <a:latin typeface="Times New Roman" pitchFamily="18" charset="0"/>
                <a:cs typeface="Times New Roman" pitchFamily="18" charset="0"/>
              </a:rPr>
              <a:t>Codes de </a:t>
            </a:r>
            <a:r>
              <a:rPr lang="fr-FR" sz="2000" dirty="0" err="1">
                <a:solidFill>
                  <a:srgbClr val="7030A0"/>
                </a:solidFill>
                <a:latin typeface="Times New Roman" pitchFamily="18" charset="0"/>
                <a:cs typeface="Times New Roman" pitchFamily="18" charset="0"/>
              </a:rPr>
              <a:t>Golay</a:t>
            </a:r>
            <a:endParaRPr lang="fr-FR" sz="2000" dirty="0">
              <a:solidFill>
                <a:srgbClr val="7030A0"/>
              </a:solidFill>
              <a:latin typeface="Times New Roman" pitchFamily="18" charset="0"/>
              <a:cs typeface="Times New Roman" pitchFamily="18" charset="0"/>
            </a:endParaRPr>
          </a:p>
          <a:p>
            <a:pPr marL="342900" indent="-342900" algn="just">
              <a:buFont typeface="Wingdings" pitchFamily="2" charset="2"/>
              <a:buChar char="q"/>
            </a:pPr>
            <a:r>
              <a:rPr lang="fr-FR" sz="2000" dirty="0">
                <a:solidFill>
                  <a:srgbClr val="834D80"/>
                </a:solidFill>
                <a:latin typeface="Times New Roman" pitchFamily="18" charset="0"/>
                <a:cs typeface="Times New Roman" pitchFamily="18" charset="0"/>
              </a:rPr>
              <a:t>Codes LDPC</a:t>
            </a:r>
          </a:p>
          <a:p>
            <a:pPr marL="342900" indent="-342900" algn="just">
              <a:buFont typeface="Wingdings" pitchFamily="2" charset="2"/>
              <a:buChar char="q"/>
            </a:pPr>
            <a:r>
              <a:rPr lang="fr-FR" sz="2000" dirty="0">
                <a:solidFill>
                  <a:schemeClr val="accent2">
                    <a:lumMod val="75000"/>
                  </a:schemeClr>
                </a:solidFill>
                <a:latin typeface="Times New Roman" pitchFamily="18" charset="0"/>
                <a:cs typeface="Times New Roman" pitchFamily="18" charset="0"/>
              </a:rPr>
              <a:t>Codes polynomiaux</a:t>
            </a:r>
          </a:p>
          <a:p>
            <a:pPr marL="342900" indent="-342900" algn="just">
              <a:buFont typeface="Wingdings" pitchFamily="2" charset="2"/>
              <a:buChar char="q"/>
            </a:pPr>
            <a:r>
              <a:rPr lang="fr-FR" sz="2000" dirty="0">
                <a:solidFill>
                  <a:schemeClr val="accent6">
                    <a:lumMod val="75000"/>
                  </a:schemeClr>
                </a:solidFill>
                <a:latin typeface="Times New Roman" pitchFamily="18" charset="0"/>
                <a:cs typeface="Times New Roman" pitchFamily="18" charset="0"/>
              </a:rPr>
              <a:t>Codes cycliques</a:t>
            </a:r>
          </a:p>
        </p:txBody>
      </p:sp>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CODES LINEAIRES</a:t>
            </a:r>
          </a:p>
        </p:txBody>
      </p:sp>
      <p:sp>
        <p:nvSpPr>
          <p:cNvPr id="5" name="Espace réservé du numéro de diapositive 4"/>
          <p:cNvSpPr>
            <a:spLocks noGrp="1"/>
          </p:cNvSpPr>
          <p:nvPr>
            <p:ph type="sldNum" sz="quarter" idx="12"/>
          </p:nvPr>
        </p:nvSpPr>
        <p:spPr/>
        <p:txBody>
          <a:bodyPr/>
          <a:lstStyle/>
          <a:p>
            <a:fld id="{F39E19B8-B707-45A9-818F-56E77DE860CA}" type="slidenum">
              <a:rPr lang="fr-FR" smtClean="0"/>
              <a:pPr/>
              <a:t>4</a:t>
            </a:fld>
            <a:endParaRPr lang="fr-FR" dirty="0"/>
          </a:p>
        </p:txBody>
      </p:sp>
      <p:sp>
        <p:nvSpPr>
          <p:cNvPr id="10" name="ZoneTexte 9"/>
          <p:cNvSpPr txBox="1"/>
          <p:nvPr/>
        </p:nvSpPr>
        <p:spPr>
          <a:xfrm>
            <a:off x="0" y="642918"/>
            <a:ext cx="9144000" cy="800219"/>
          </a:xfrm>
          <a:prstGeom prst="rect">
            <a:avLst/>
          </a:prstGeom>
          <a:noFill/>
        </p:spPr>
        <p:txBody>
          <a:bodyPr wrap="square" rtlCol="0">
            <a:spAutoFit/>
          </a:bodyPr>
          <a:lstStyle/>
          <a:p>
            <a:pPr algn="ctr"/>
            <a:r>
              <a:rPr lang="fr-FR" sz="2800" b="1" dirty="0">
                <a:solidFill>
                  <a:srgbClr val="0070C0"/>
                </a:solidFill>
              </a:rPr>
              <a:t>Généralités</a:t>
            </a:r>
          </a:p>
          <a:p>
            <a:pPr algn="ctr"/>
            <a:endParaRPr lang="fr-FR" dirty="0"/>
          </a:p>
        </p:txBody>
      </p:sp>
      <p:sp>
        <p:nvSpPr>
          <p:cNvPr id="113666" name="AutoShape 2" descr="https://upload.wikimedia.org/wikipedia/commons/thumb/b/b0/Hamming%287%2C4%29.svg/250px-Hamming%287%2C4%29.svg.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Tree>
  </p:cSld>
  <p:clrMapOvr>
    <a:masterClrMapping/>
  </p:clrMapOvr>
  <p:transition advTm="15000"/>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F39E19B8-B707-45A9-818F-56E77DE860CA}" type="slidenum">
              <a:rPr lang="fr-FR" smtClean="0"/>
              <a:pPr/>
              <a:t>40</a:t>
            </a:fld>
            <a:endParaRPr lang="fr-FR" dirty="0"/>
          </a:p>
        </p:txBody>
      </p:sp>
      <p:sp>
        <p:nvSpPr>
          <p:cNvPr id="3" name="ZoneTexte 2"/>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DECODAGE D’UN CODE LINEAIRE</a:t>
            </a:r>
          </a:p>
        </p:txBody>
      </p:sp>
      <p:sp>
        <p:nvSpPr>
          <p:cNvPr id="10" name="ZoneTexte 9"/>
          <p:cNvSpPr txBox="1"/>
          <p:nvPr/>
        </p:nvSpPr>
        <p:spPr>
          <a:xfrm>
            <a:off x="2000232" y="752757"/>
            <a:ext cx="5143536" cy="461665"/>
          </a:xfrm>
          <a:prstGeom prst="rect">
            <a:avLst/>
          </a:prstGeom>
          <a:noFill/>
        </p:spPr>
        <p:txBody>
          <a:bodyPr wrap="square" rtlCol="0">
            <a:spAutoFit/>
          </a:bodyPr>
          <a:lstStyle/>
          <a:p>
            <a:pPr algn="ctr"/>
            <a:r>
              <a:rPr lang="fr-FR" sz="2400" b="1" dirty="0">
                <a:solidFill>
                  <a:srgbClr val="7030A0"/>
                </a:solidFill>
              </a:rPr>
              <a:t>Syndromes</a:t>
            </a:r>
          </a:p>
        </p:txBody>
      </p:sp>
      <p:sp>
        <p:nvSpPr>
          <p:cNvPr id="17" name="ZoneTexte 16"/>
          <p:cNvSpPr txBox="1"/>
          <p:nvPr/>
        </p:nvSpPr>
        <p:spPr>
          <a:xfrm>
            <a:off x="0" y="1500174"/>
            <a:ext cx="9144000" cy="830997"/>
          </a:xfrm>
          <a:prstGeom prst="rect">
            <a:avLst/>
          </a:prstGeom>
          <a:noFill/>
        </p:spPr>
        <p:txBody>
          <a:bodyPr wrap="square" rtlCol="0">
            <a:spAutoFit/>
          </a:bodyPr>
          <a:lstStyle/>
          <a:p>
            <a:r>
              <a:rPr lang="fr-FR" sz="2400" dirty="0">
                <a:solidFill>
                  <a:srgbClr val="0070C0"/>
                </a:solidFill>
              </a:rPr>
              <a:t>L'erreur  </a:t>
            </a:r>
            <a:r>
              <a:rPr lang="fr-FR" sz="2400" dirty="0">
                <a:solidFill>
                  <a:srgbClr val="0070C0"/>
                </a:solidFill>
                <a:sym typeface="Symbol"/>
              </a:rPr>
              <a:t>  se </a:t>
            </a:r>
            <a:r>
              <a:rPr lang="fr-FR" sz="2400" dirty="0">
                <a:solidFill>
                  <a:srgbClr val="0070C0"/>
                </a:solidFill>
              </a:rPr>
              <a:t>décompose en erreurs élémentaires </a:t>
            </a:r>
            <a:r>
              <a:rPr lang="fr-FR" sz="2400" dirty="0">
                <a:solidFill>
                  <a:srgbClr val="0070C0"/>
                </a:solidFill>
                <a:sym typeface="Symbol"/>
              </a:rPr>
              <a:t></a:t>
            </a:r>
            <a:r>
              <a:rPr lang="fr-FR" sz="2400" baseline="-25000" dirty="0">
                <a:solidFill>
                  <a:srgbClr val="0070C0"/>
                </a:solidFill>
                <a:sym typeface="Symbol"/>
              </a:rPr>
              <a:t>k</a:t>
            </a:r>
            <a:r>
              <a:rPr lang="fr-FR" sz="2400" dirty="0">
                <a:solidFill>
                  <a:srgbClr val="0070C0"/>
                </a:solidFill>
                <a:sym typeface="Symbol"/>
              </a:rPr>
              <a:t> correspondantes à chaque s</a:t>
            </a:r>
            <a:r>
              <a:rPr lang="fr-FR" sz="2400" dirty="0">
                <a:solidFill>
                  <a:srgbClr val="0070C0"/>
                </a:solidFill>
              </a:rPr>
              <a:t>ymbole du code transmis , avec </a:t>
            </a:r>
            <a:r>
              <a:rPr lang="fr-FR" sz="2400" dirty="0">
                <a:solidFill>
                  <a:srgbClr val="0070C0"/>
                </a:solidFill>
                <a:sym typeface="Symbol"/>
              </a:rPr>
              <a:t> = {</a:t>
            </a:r>
            <a:r>
              <a:rPr lang="fr-FR" sz="2400" baseline="-25000" dirty="0">
                <a:solidFill>
                  <a:srgbClr val="0070C0"/>
                </a:solidFill>
                <a:sym typeface="Symbol"/>
              </a:rPr>
              <a:t>k </a:t>
            </a:r>
            <a:r>
              <a:rPr lang="fr-FR" sz="2400" dirty="0">
                <a:solidFill>
                  <a:srgbClr val="0070C0"/>
                </a:solidFill>
                <a:sym typeface="Symbol"/>
              </a:rPr>
              <a:t>, </a:t>
            </a:r>
            <a:r>
              <a:rPr lang="fr-FR" sz="2400" baseline="-25000" dirty="0">
                <a:solidFill>
                  <a:srgbClr val="0070C0"/>
                </a:solidFill>
                <a:sym typeface="Symbol"/>
              </a:rPr>
              <a:t>2 </a:t>
            </a:r>
            <a:r>
              <a:rPr lang="fr-FR" sz="2400" dirty="0">
                <a:solidFill>
                  <a:srgbClr val="0070C0"/>
                </a:solidFill>
                <a:sym typeface="Symbol"/>
              </a:rPr>
              <a:t> … , </a:t>
            </a:r>
            <a:r>
              <a:rPr lang="fr-FR" sz="2400" baseline="-25000" dirty="0">
                <a:solidFill>
                  <a:srgbClr val="0070C0"/>
                </a:solidFill>
                <a:sym typeface="Symbol"/>
              </a:rPr>
              <a:t>n</a:t>
            </a:r>
            <a:r>
              <a:rPr lang="fr-FR" sz="2400" dirty="0">
                <a:solidFill>
                  <a:srgbClr val="0070C0"/>
                </a:solidFill>
                <a:sym typeface="Symbol"/>
              </a:rPr>
              <a:t>}</a:t>
            </a:r>
            <a:r>
              <a:rPr lang="fr-FR" sz="2400" dirty="0">
                <a:solidFill>
                  <a:srgbClr val="0070C0"/>
                </a:solidFill>
              </a:rPr>
              <a:t>:</a:t>
            </a:r>
          </a:p>
        </p:txBody>
      </p:sp>
      <p:graphicFrame>
        <p:nvGraphicFramePr>
          <p:cNvPr id="18" name="Objet 17"/>
          <p:cNvGraphicFramePr>
            <a:graphicFrameLocks noChangeAspect="1"/>
          </p:cNvGraphicFramePr>
          <p:nvPr/>
        </p:nvGraphicFramePr>
        <p:xfrm>
          <a:off x="2055813" y="2643188"/>
          <a:ext cx="4475162" cy="1014412"/>
        </p:xfrm>
        <a:graphic>
          <a:graphicData uri="http://schemas.openxmlformats.org/presentationml/2006/ole">
            <p:oleObj spid="_x0000_s204812" name="Équation" r:id="rId3" imgW="45720000" imgH="10363200" progId="Equation.3">
              <p:embed/>
            </p:oleObj>
          </a:graphicData>
        </a:graphic>
      </p:graphicFrame>
      <p:sp>
        <p:nvSpPr>
          <p:cNvPr id="19" name="ZoneTexte 18"/>
          <p:cNvSpPr txBox="1"/>
          <p:nvPr/>
        </p:nvSpPr>
        <p:spPr>
          <a:xfrm>
            <a:off x="0" y="3643314"/>
            <a:ext cx="9144000" cy="430887"/>
          </a:xfrm>
          <a:prstGeom prst="rect">
            <a:avLst/>
          </a:prstGeom>
          <a:noFill/>
        </p:spPr>
        <p:txBody>
          <a:bodyPr wrap="square" rtlCol="0">
            <a:spAutoFit/>
          </a:bodyPr>
          <a:lstStyle/>
          <a:p>
            <a:r>
              <a:rPr lang="fr-FR" sz="2200" dirty="0">
                <a:solidFill>
                  <a:srgbClr val="7030A0"/>
                </a:solidFill>
              </a:rPr>
              <a:t>Avec </a:t>
            </a:r>
            <a:r>
              <a:rPr lang="fr-FR" sz="2200" dirty="0" err="1">
                <a:solidFill>
                  <a:srgbClr val="7030A0"/>
                </a:solidFill>
              </a:rPr>
              <a:t>h</a:t>
            </a:r>
            <a:r>
              <a:rPr lang="fr-FR" sz="2200" baseline="-25000" dirty="0" err="1">
                <a:solidFill>
                  <a:srgbClr val="7030A0"/>
                </a:solidFill>
              </a:rPr>
              <a:t>k</a:t>
            </a:r>
            <a:r>
              <a:rPr lang="fr-FR" sz="2200" baseline="-25000" dirty="0">
                <a:solidFill>
                  <a:srgbClr val="7030A0"/>
                </a:solidFill>
              </a:rPr>
              <a:t> </a:t>
            </a:r>
            <a:r>
              <a:rPr lang="fr-FR" sz="2200" dirty="0">
                <a:solidFill>
                  <a:srgbClr val="7030A0"/>
                </a:solidFill>
              </a:rPr>
              <a:t>la </a:t>
            </a:r>
            <a:r>
              <a:rPr lang="fr-FR" sz="2200" dirty="0" err="1">
                <a:solidFill>
                  <a:srgbClr val="7030A0"/>
                </a:solidFill>
              </a:rPr>
              <a:t>k</a:t>
            </a:r>
            <a:r>
              <a:rPr lang="fr-FR" sz="2200" baseline="30000" dirty="0" err="1">
                <a:solidFill>
                  <a:srgbClr val="7030A0"/>
                </a:solidFill>
              </a:rPr>
              <a:t>ème</a:t>
            </a:r>
            <a:r>
              <a:rPr lang="fr-FR" sz="2200" dirty="0">
                <a:solidFill>
                  <a:srgbClr val="7030A0"/>
                </a:solidFill>
              </a:rPr>
              <a:t> colonne de H</a:t>
            </a:r>
          </a:p>
        </p:txBody>
      </p:sp>
      <p:sp>
        <p:nvSpPr>
          <p:cNvPr id="20" name="ZoneTexte 19"/>
          <p:cNvSpPr txBox="1"/>
          <p:nvPr/>
        </p:nvSpPr>
        <p:spPr>
          <a:xfrm>
            <a:off x="0" y="4687211"/>
            <a:ext cx="9144000" cy="1384995"/>
          </a:xfrm>
          <a:prstGeom prst="rect">
            <a:avLst/>
          </a:prstGeom>
          <a:noFill/>
        </p:spPr>
        <p:txBody>
          <a:bodyPr wrap="square" rtlCol="0">
            <a:spAutoFit/>
          </a:bodyPr>
          <a:lstStyle/>
          <a:p>
            <a:pPr algn="just"/>
            <a:r>
              <a:rPr lang="fr-FR" sz="2200" dirty="0">
                <a:solidFill>
                  <a:srgbClr val="0070C0"/>
                </a:solidFill>
              </a:rPr>
              <a:t>Le correcteur est l'opposé de l'erreur </a:t>
            </a:r>
            <a:r>
              <a:rPr lang="fr-FR" sz="2200" b="1" dirty="0">
                <a:solidFill>
                  <a:srgbClr val="FF0000"/>
                </a:solidFill>
                <a:sym typeface="Symbol"/>
              </a:rPr>
              <a:t></a:t>
            </a:r>
            <a:r>
              <a:rPr lang="fr-FR" sz="2200" dirty="0">
                <a:solidFill>
                  <a:srgbClr val="0070C0"/>
                </a:solidFill>
                <a:sym typeface="Symbol"/>
              </a:rPr>
              <a:t>. </a:t>
            </a:r>
            <a:r>
              <a:rPr lang="fr-FR" sz="2200" dirty="0">
                <a:solidFill>
                  <a:srgbClr val="0070C0"/>
                </a:solidFill>
              </a:rPr>
              <a:t> La correction est de faire correspondre les colonnes de </a:t>
            </a:r>
            <a:r>
              <a:rPr lang="fr-FR" sz="2200" b="1" dirty="0">
                <a:solidFill>
                  <a:srgbClr val="FF0000"/>
                </a:solidFill>
              </a:rPr>
              <a:t>H</a:t>
            </a:r>
            <a:r>
              <a:rPr lang="fr-FR" sz="2200" dirty="0">
                <a:solidFill>
                  <a:srgbClr val="0070C0"/>
                </a:solidFill>
              </a:rPr>
              <a:t> aux correcteurs et en additionnant ceux qui correspondent aux positions non nulles du syndrome. </a:t>
            </a:r>
          </a:p>
          <a:p>
            <a:endParaRPr lang="fr-FR" dirty="0"/>
          </a:p>
        </p:txBody>
      </p:sp>
    </p:spTree>
  </p:cSld>
  <p:clrMapOvr>
    <a:masterClrMapping/>
  </p:clrMapOvr>
  <p:transition advTm="15000"/>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F39E19B8-B707-45A9-818F-56E77DE860CA}" type="slidenum">
              <a:rPr lang="fr-FR" smtClean="0"/>
              <a:pPr/>
              <a:t>41</a:t>
            </a:fld>
            <a:endParaRPr lang="fr-FR"/>
          </a:p>
        </p:txBody>
      </p:sp>
      <p:sp>
        <p:nvSpPr>
          <p:cNvPr id="3" name="ZoneTexte 2"/>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DECODAGE D’UN CODE LINEAIRE</a:t>
            </a:r>
          </a:p>
        </p:txBody>
      </p:sp>
      <p:sp>
        <p:nvSpPr>
          <p:cNvPr id="10" name="ZoneTexte 9"/>
          <p:cNvSpPr txBox="1"/>
          <p:nvPr/>
        </p:nvSpPr>
        <p:spPr>
          <a:xfrm>
            <a:off x="2000232" y="752757"/>
            <a:ext cx="5143536" cy="461665"/>
          </a:xfrm>
          <a:prstGeom prst="rect">
            <a:avLst/>
          </a:prstGeom>
          <a:noFill/>
        </p:spPr>
        <p:txBody>
          <a:bodyPr wrap="square" rtlCol="0">
            <a:spAutoFit/>
          </a:bodyPr>
          <a:lstStyle/>
          <a:p>
            <a:pPr algn="ctr"/>
            <a:r>
              <a:rPr lang="fr-FR" sz="2400" b="1" dirty="0">
                <a:solidFill>
                  <a:srgbClr val="7030A0"/>
                </a:solidFill>
              </a:rPr>
              <a:t>Décodage par Syndromes</a:t>
            </a:r>
          </a:p>
        </p:txBody>
      </p:sp>
      <p:sp>
        <p:nvSpPr>
          <p:cNvPr id="11" name="ZoneTexte 10"/>
          <p:cNvSpPr txBox="1"/>
          <p:nvPr/>
        </p:nvSpPr>
        <p:spPr>
          <a:xfrm>
            <a:off x="0" y="2327215"/>
            <a:ext cx="9144000" cy="3046988"/>
          </a:xfrm>
          <a:prstGeom prst="rect">
            <a:avLst/>
          </a:prstGeom>
          <a:noFill/>
        </p:spPr>
        <p:txBody>
          <a:bodyPr wrap="square" rtlCol="0">
            <a:spAutoFit/>
          </a:bodyPr>
          <a:lstStyle/>
          <a:p>
            <a:r>
              <a:rPr lang="fr-FR" sz="2400" dirty="0"/>
              <a:t>Le plan d’un décodage (et correction) d’un message reçu est le suivant :</a:t>
            </a:r>
          </a:p>
          <a:p>
            <a:r>
              <a:rPr lang="fr-FR" sz="2400" dirty="0"/>
              <a:t> </a:t>
            </a:r>
          </a:p>
          <a:p>
            <a:pPr>
              <a:buFont typeface="Wingdings" pitchFamily="2" charset="2"/>
              <a:buChar char="q"/>
            </a:pPr>
            <a:r>
              <a:rPr lang="fr-FR" sz="2400" dirty="0"/>
              <a:t> Calculer le syndrome  ; </a:t>
            </a:r>
          </a:p>
          <a:p>
            <a:pPr>
              <a:buFont typeface="Wingdings" pitchFamily="2" charset="2"/>
              <a:buChar char="q"/>
            </a:pPr>
            <a:endParaRPr lang="fr-FR" sz="2400" dirty="0"/>
          </a:p>
          <a:p>
            <a:pPr>
              <a:buFont typeface="Wingdings" pitchFamily="2" charset="2"/>
              <a:buChar char="q"/>
            </a:pPr>
            <a:r>
              <a:rPr lang="fr-FR" sz="2400" dirty="0"/>
              <a:t> Obtenir la correction  </a:t>
            </a:r>
            <a:r>
              <a:rPr lang="fr-FR" sz="2400" dirty="0">
                <a:sym typeface="Symbol"/>
              </a:rPr>
              <a:t> = - </a:t>
            </a:r>
            <a:r>
              <a:rPr lang="fr-FR" sz="2400" dirty="0"/>
              <a:t>(c.-à-d. l'opposé de l'erreur) par la combinaison linéaire des correcteurs stockés en mémoire ; </a:t>
            </a:r>
          </a:p>
          <a:p>
            <a:pPr>
              <a:buFont typeface="Wingdings" pitchFamily="2" charset="2"/>
              <a:buChar char="q"/>
            </a:pPr>
            <a:endParaRPr lang="fr-FR" sz="2400" dirty="0"/>
          </a:p>
          <a:p>
            <a:pPr>
              <a:buFont typeface="Wingdings" pitchFamily="2" charset="2"/>
              <a:buChar char="q"/>
            </a:pPr>
            <a:r>
              <a:rPr lang="fr-FR" sz="2400" dirty="0"/>
              <a:t> Décoder . </a:t>
            </a:r>
          </a:p>
        </p:txBody>
      </p:sp>
      <p:graphicFrame>
        <p:nvGraphicFramePr>
          <p:cNvPr id="228354" name="Object 2"/>
          <p:cNvGraphicFramePr>
            <a:graphicFrameLocks noChangeAspect="1"/>
          </p:cNvGraphicFramePr>
          <p:nvPr/>
        </p:nvGraphicFramePr>
        <p:xfrm>
          <a:off x="3336925" y="2928938"/>
          <a:ext cx="1401763" cy="722312"/>
        </p:xfrm>
        <a:graphic>
          <a:graphicData uri="http://schemas.openxmlformats.org/presentationml/2006/ole">
            <p:oleObj spid="_x0000_s326660" name="Équation" r:id="rId3" imgW="20116800" imgH="10363200" progId="Equation.3">
              <p:embed/>
            </p:oleObj>
          </a:graphicData>
        </a:graphic>
      </p:graphicFrame>
      <p:graphicFrame>
        <p:nvGraphicFramePr>
          <p:cNvPr id="228355" name="Object 3"/>
          <p:cNvGraphicFramePr>
            <a:graphicFrameLocks noChangeAspect="1"/>
          </p:cNvGraphicFramePr>
          <p:nvPr/>
        </p:nvGraphicFramePr>
        <p:xfrm>
          <a:off x="1857375" y="4786313"/>
          <a:ext cx="936625" cy="500062"/>
        </p:xfrm>
        <a:graphic>
          <a:graphicData uri="http://schemas.openxmlformats.org/presentationml/2006/ole">
            <p:oleObj spid="_x0000_s326661" name="Équation" r:id="rId4" imgW="14630400" imgH="6705600" progId="Equation.3">
              <p:embed/>
            </p:oleObj>
          </a:graphicData>
        </a:graphic>
      </p:graphicFrame>
    </p:spTree>
  </p:cSld>
  <p:clrMapOvr>
    <a:masterClrMapping/>
  </p:clrMapOvr>
  <p:transition advTm="15000"/>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F39E19B8-B707-45A9-818F-56E77DE860CA}" type="slidenum">
              <a:rPr lang="fr-FR" smtClean="0"/>
              <a:pPr/>
              <a:t>42</a:t>
            </a:fld>
            <a:endParaRPr lang="fr-FR"/>
          </a:p>
        </p:txBody>
      </p:sp>
      <p:sp>
        <p:nvSpPr>
          <p:cNvPr id="3" name="ZoneTexte 2"/>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DECODAGE D’UN CODE LINEAIRE</a:t>
            </a:r>
          </a:p>
        </p:txBody>
      </p:sp>
      <p:sp>
        <p:nvSpPr>
          <p:cNvPr id="10" name="ZoneTexte 9"/>
          <p:cNvSpPr txBox="1"/>
          <p:nvPr/>
        </p:nvSpPr>
        <p:spPr>
          <a:xfrm>
            <a:off x="2000232" y="752757"/>
            <a:ext cx="5143536" cy="461665"/>
          </a:xfrm>
          <a:prstGeom prst="rect">
            <a:avLst/>
          </a:prstGeom>
          <a:noFill/>
        </p:spPr>
        <p:txBody>
          <a:bodyPr wrap="square" rtlCol="0">
            <a:spAutoFit/>
          </a:bodyPr>
          <a:lstStyle/>
          <a:p>
            <a:pPr algn="ctr"/>
            <a:r>
              <a:rPr lang="fr-FR" sz="2400" b="1" dirty="0">
                <a:solidFill>
                  <a:srgbClr val="7030A0"/>
                </a:solidFill>
              </a:rPr>
              <a:t>Syndromes</a:t>
            </a:r>
          </a:p>
        </p:txBody>
      </p:sp>
      <p:sp>
        <p:nvSpPr>
          <p:cNvPr id="17" name="ZoneTexte 16"/>
          <p:cNvSpPr txBox="1"/>
          <p:nvPr/>
        </p:nvSpPr>
        <p:spPr>
          <a:xfrm>
            <a:off x="0" y="1500174"/>
            <a:ext cx="9144000" cy="461665"/>
          </a:xfrm>
          <a:prstGeom prst="rect">
            <a:avLst/>
          </a:prstGeom>
          <a:noFill/>
        </p:spPr>
        <p:txBody>
          <a:bodyPr wrap="square" rtlCol="0">
            <a:spAutoFit/>
          </a:bodyPr>
          <a:lstStyle/>
          <a:p>
            <a:r>
              <a:rPr lang="fr-FR" sz="2400" b="1" u="sng" dirty="0">
                <a:solidFill>
                  <a:srgbClr val="FF0000"/>
                </a:solidFill>
              </a:rPr>
              <a:t>Exemple: </a:t>
            </a:r>
            <a:r>
              <a:rPr lang="fr-FR" sz="2400" dirty="0">
                <a:solidFill>
                  <a:srgbClr val="00B050"/>
                </a:solidFill>
              </a:rPr>
              <a:t> Soit une matrice de contrôle de Parité H donnée par:</a:t>
            </a:r>
            <a:endParaRPr lang="fr-FR" sz="2400" b="1" u="sng" dirty="0">
              <a:solidFill>
                <a:srgbClr val="FF0000"/>
              </a:solidFill>
            </a:endParaRPr>
          </a:p>
        </p:txBody>
      </p:sp>
      <p:graphicFrame>
        <p:nvGraphicFramePr>
          <p:cNvPr id="9" name="Objet 8"/>
          <p:cNvGraphicFramePr>
            <a:graphicFrameLocks noChangeAspect="1"/>
          </p:cNvGraphicFramePr>
          <p:nvPr/>
        </p:nvGraphicFramePr>
        <p:xfrm>
          <a:off x="-32" y="2143125"/>
          <a:ext cx="3267075" cy="1355725"/>
        </p:xfrm>
        <a:graphic>
          <a:graphicData uri="http://schemas.openxmlformats.org/presentationml/2006/ole">
            <p:oleObj spid="_x0000_s225290" name="Équation" r:id="rId3" imgW="41148000" imgH="17068800" progId="Equation.3">
              <p:embed/>
            </p:oleObj>
          </a:graphicData>
        </a:graphic>
      </p:graphicFrame>
      <p:sp>
        <p:nvSpPr>
          <p:cNvPr id="11" name="ZoneTexte 10"/>
          <p:cNvSpPr txBox="1"/>
          <p:nvPr/>
        </p:nvSpPr>
        <p:spPr>
          <a:xfrm>
            <a:off x="0" y="3631172"/>
            <a:ext cx="9144000" cy="461665"/>
          </a:xfrm>
          <a:prstGeom prst="rect">
            <a:avLst/>
          </a:prstGeom>
          <a:noFill/>
        </p:spPr>
        <p:txBody>
          <a:bodyPr wrap="square" rtlCol="0">
            <a:spAutoFit/>
          </a:bodyPr>
          <a:lstStyle/>
          <a:p>
            <a:r>
              <a:rPr lang="fr-FR" sz="2400" i="1" dirty="0"/>
              <a:t>Les correcteurs suivants peuvent alors être dérivés des colonnes de  :</a:t>
            </a:r>
            <a:endParaRPr lang="fr-FR" dirty="0"/>
          </a:p>
        </p:txBody>
      </p:sp>
      <p:graphicFrame>
        <p:nvGraphicFramePr>
          <p:cNvPr id="12" name="Objet 11"/>
          <p:cNvGraphicFramePr>
            <a:graphicFrameLocks noChangeAspect="1"/>
          </p:cNvGraphicFramePr>
          <p:nvPr/>
        </p:nvGraphicFramePr>
        <p:xfrm>
          <a:off x="2423974" y="4714884"/>
          <a:ext cx="504952" cy="2071702"/>
        </p:xfrm>
        <a:graphic>
          <a:graphicData uri="http://schemas.openxmlformats.org/presentationml/2006/ole">
            <p:oleObj spid="_x0000_s225291" name="Équation" r:id="rId4" imgW="6705600" imgH="26822400" progId="Equation.3">
              <p:embed/>
            </p:oleObj>
          </a:graphicData>
        </a:graphic>
      </p:graphicFrame>
      <p:graphicFrame>
        <p:nvGraphicFramePr>
          <p:cNvPr id="225285" name="Object 5"/>
          <p:cNvGraphicFramePr>
            <a:graphicFrameLocks noChangeAspect="1"/>
          </p:cNvGraphicFramePr>
          <p:nvPr/>
        </p:nvGraphicFramePr>
        <p:xfrm>
          <a:off x="5002213" y="4714875"/>
          <a:ext cx="779462" cy="2071688"/>
        </p:xfrm>
        <a:graphic>
          <a:graphicData uri="http://schemas.openxmlformats.org/presentationml/2006/ole">
            <p:oleObj spid="_x0000_s225292" name="Équation" r:id="rId5" imgW="10363200" imgH="26822400" progId="Equation.3">
              <p:embed/>
            </p:oleObj>
          </a:graphicData>
        </a:graphic>
      </p:graphicFrame>
      <p:sp>
        <p:nvSpPr>
          <p:cNvPr id="13" name="ZoneTexte 12"/>
          <p:cNvSpPr txBox="1"/>
          <p:nvPr/>
        </p:nvSpPr>
        <p:spPr>
          <a:xfrm>
            <a:off x="2000232" y="4355435"/>
            <a:ext cx="1500198" cy="430887"/>
          </a:xfrm>
          <a:prstGeom prst="rect">
            <a:avLst/>
          </a:prstGeom>
          <a:noFill/>
        </p:spPr>
        <p:txBody>
          <a:bodyPr wrap="square" rtlCol="0">
            <a:spAutoFit/>
          </a:bodyPr>
          <a:lstStyle/>
          <a:p>
            <a:r>
              <a:rPr lang="fr-FR" sz="2200" b="1" dirty="0">
                <a:solidFill>
                  <a:srgbClr val="FF0000"/>
                </a:solidFill>
              </a:rPr>
              <a:t>Syndrome</a:t>
            </a:r>
          </a:p>
        </p:txBody>
      </p:sp>
      <p:sp>
        <p:nvSpPr>
          <p:cNvPr id="14" name="ZoneTexte 13"/>
          <p:cNvSpPr txBox="1"/>
          <p:nvPr/>
        </p:nvSpPr>
        <p:spPr>
          <a:xfrm>
            <a:off x="4714876" y="4357694"/>
            <a:ext cx="1500198" cy="430887"/>
          </a:xfrm>
          <a:prstGeom prst="rect">
            <a:avLst/>
          </a:prstGeom>
          <a:noFill/>
        </p:spPr>
        <p:txBody>
          <a:bodyPr wrap="square" rtlCol="0">
            <a:spAutoFit/>
          </a:bodyPr>
          <a:lstStyle/>
          <a:p>
            <a:r>
              <a:rPr lang="fr-FR" sz="2200" b="1" dirty="0">
                <a:solidFill>
                  <a:srgbClr val="FF0000"/>
                </a:solidFill>
              </a:rPr>
              <a:t>Correcteur</a:t>
            </a:r>
          </a:p>
        </p:txBody>
      </p:sp>
      <p:graphicFrame>
        <p:nvGraphicFramePr>
          <p:cNvPr id="18" name="Objet 17"/>
          <p:cNvGraphicFramePr>
            <a:graphicFrameLocks noChangeAspect="1"/>
          </p:cNvGraphicFramePr>
          <p:nvPr/>
        </p:nvGraphicFramePr>
        <p:xfrm>
          <a:off x="3571868" y="2214563"/>
          <a:ext cx="3714750" cy="1143000"/>
        </p:xfrm>
        <a:graphic>
          <a:graphicData uri="http://schemas.openxmlformats.org/presentationml/2006/ole">
            <p:oleObj spid="_x0000_s225293" name="Équation" r:id="rId6" imgW="35661600" imgH="10972800" progId="Equation.3">
              <p:embed/>
            </p:oleObj>
          </a:graphicData>
        </a:graphic>
      </p:graphicFrame>
      <p:sp>
        <p:nvSpPr>
          <p:cNvPr id="15" name="ZoneTexte 14"/>
          <p:cNvSpPr txBox="1"/>
          <p:nvPr/>
        </p:nvSpPr>
        <p:spPr>
          <a:xfrm>
            <a:off x="7500990" y="2000240"/>
            <a:ext cx="2285984" cy="923330"/>
          </a:xfrm>
          <a:prstGeom prst="rect">
            <a:avLst/>
          </a:prstGeom>
          <a:noFill/>
        </p:spPr>
        <p:txBody>
          <a:bodyPr wrap="square" rtlCol="0">
            <a:spAutoFit/>
          </a:bodyPr>
          <a:lstStyle/>
          <a:p>
            <a:r>
              <a:rPr lang="fr-FR" dirty="0"/>
              <a:t>n=5</a:t>
            </a:r>
          </a:p>
          <a:p>
            <a:r>
              <a:rPr lang="fr-FR" dirty="0"/>
              <a:t>k=2</a:t>
            </a:r>
          </a:p>
          <a:p>
            <a:r>
              <a:rPr lang="fr-FR" dirty="0"/>
              <a:t>n-k=3</a:t>
            </a:r>
          </a:p>
        </p:txBody>
      </p:sp>
    </p:spTree>
  </p:cSld>
  <p:clrMapOvr>
    <a:masterClrMapping/>
  </p:clrMapOvr>
  <p:transition advTm="15000"/>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F39E19B8-B707-45A9-818F-56E77DE860CA}" type="slidenum">
              <a:rPr lang="fr-FR" smtClean="0"/>
              <a:pPr/>
              <a:t>43</a:t>
            </a:fld>
            <a:endParaRPr lang="fr-FR"/>
          </a:p>
        </p:txBody>
      </p:sp>
      <p:sp>
        <p:nvSpPr>
          <p:cNvPr id="3" name="ZoneTexte 2"/>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DECODAGE D’UN CODE LINEAIRE</a:t>
            </a:r>
          </a:p>
        </p:txBody>
      </p:sp>
      <p:sp>
        <p:nvSpPr>
          <p:cNvPr id="10" name="ZoneTexte 9"/>
          <p:cNvSpPr txBox="1"/>
          <p:nvPr/>
        </p:nvSpPr>
        <p:spPr>
          <a:xfrm>
            <a:off x="2000232" y="752757"/>
            <a:ext cx="5143536" cy="461665"/>
          </a:xfrm>
          <a:prstGeom prst="rect">
            <a:avLst/>
          </a:prstGeom>
          <a:noFill/>
        </p:spPr>
        <p:txBody>
          <a:bodyPr wrap="square" rtlCol="0">
            <a:spAutoFit/>
          </a:bodyPr>
          <a:lstStyle/>
          <a:p>
            <a:pPr algn="ctr"/>
            <a:r>
              <a:rPr lang="fr-FR" sz="2400" b="1" dirty="0">
                <a:solidFill>
                  <a:srgbClr val="7030A0"/>
                </a:solidFill>
              </a:rPr>
              <a:t>Syndromes</a:t>
            </a:r>
          </a:p>
        </p:txBody>
      </p:sp>
      <p:sp>
        <p:nvSpPr>
          <p:cNvPr id="11" name="ZoneTexte 10"/>
          <p:cNvSpPr txBox="1"/>
          <p:nvPr/>
        </p:nvSpPr>
        <p:spPr>
          <a:xfrm>
            <a:off x="0" y="2110079"/>
            <a:ext cx="9144000" cy="830997"/>
          </a:xfrm>
          <a:prstGeom prst="rect">
            <a:avLst/>
          </a:prstGeom>
          <a:noFill/>
        </p:spPr>
        <p:txBody>
          <a:bodyPr wrap="square" rtlCol="0">
            <a:spAutoFit/>
          </a:bodyPr>
          <a:lstStyle/>
          <a:p>
            <a:r>
              <a:rPr lang="fr-FR" sz="2400" i="1" dirty="0"/>
              <a:t>En réarrangeant par syndrome le tableau ci-dessus de façon à pouvoir l'utiliser en pratique (où seul le syndrome est connu), on obtient : :</a:t>
            </a:r>
            <a:endParaRPr lang="fr-FR" dirty="0"/>
          </a:p>
        </p:txBody>
      </p:sp>
      <p:sp>
        <p:nvSpPr>
          <p:cNvPr id="13" name="ZoneTexte 12"/>
          <p:cNvSpPr txBox="1"/>
          <p:nvPr/>
        </p:nvSpPr>
        <p:spPr>
          <a:xfrm>
            <a:off x="2000232" y="3071810"/>
            <a:ext cx="1500198" cy="430887"/>
          </a:xfrm>
          <a:prstGeom prst="rect">
            <a:avLst/>
          </a:prstGeom>
          <a:noFill/>
        </p:spPr>
        <p:txBody>
          <a:bodyPr wrap="square" rtlCol="0">
            <a:spAutoFit/>
          </a:bodyPr>
          <a:lstStyle/>
          <a:p>
            <a:r>
              <a:rPr lang="fr-FR" sz="2200" b="1" dirty="0">
                <a:solidFill>
                  <a:srgbClr val="FF0000"/>
                </a:solidFill>
              </a:rPr>
              <a:t>Syndrome</a:t>
            </a:r>
          </a:p>
        </p:txBody>
      </p:sp>
      <p:sp>
        <p:nvSpPr>
          <p:cNvPr id="14" name="ZoneTexte 13"/>
          <p:cNvSpPr txBox="1"/>
          <p:nvPr/>
        </p:nvSpPr>
        <p:spPr>
          <a:xfrm>
            <a:off x="4714876" y="3143248"/>
            <a:ext cx="1500198" cy="430887"/>
          </a:xfrm>
          <a:prstGeom prst="rect">
            <a:avLst/>
          </a:prstGeom>
          <a:noFill/>
        </p:spPr>
        <p:txBody>
          <a:bodyPr wrap="square" rtlCol="0">
            <a:spAutoFit/>
          </a:bodyPr>
          <a:lstStyle/>
          <a:p>
            <a:r>
              <a:rPr lang="fr-FR" sz="2200" b="1" dirty="0">
                <a:solidFill>
                  <a:srgbClr val="FF0000"/>
                </a:solidFill>
              </a:rPr>
              <a:t>Correcteur</a:t>
            </a:r>
          </a:p>
        </p:txBody>
      </p:sp>
      <p:sp>
        <p:nvSpPr>
          <p:cNvPr id="15" name="ZoneTexte 14"/>
          <p:cNvSpPr txBox="1"/>
          <p:nvPr/>
        </p:nvSpPr>
        <p:spPr>
          <a:xfrm>
            <a:off x="0" y="1500174"/>
            <a:ext cx="9144000" cy="461665"/>
          </a:xfrm>
          <a:prstGeom prst="rect">
            <a:avLst/>
          </a:prstGeom>
          <a:noFill/>
        </p:spPr>
        <p:txBody>
          <a:bodyPr wrap="square" rtlCol="0">
            <a:spAutoFit/>
          </a:bodyPr>
          <a:lstStyle/>
          <a:p>
            <a:r>
              <a:rPr lang="fr-FR" sz="2400" b="1" u="sng" dirty="0">
                <a:solidFill>
                  <a:srgbClr val="FF0000"/>
                </a:solidFill>
              </a:rPr>
              <a:t>Exemple: </a:t>
            </a:r>
            <a:r>
              <a:rPr lang="fr-FR" sz="2400" dirty="0">
                <a:solidFill>
                  <a:srgbClr val="00B050"/>
                </a:solidFill>
              </a:rPr>
              <a:t> Suite</a:t>
            </a:r>
            <a:endParaRPr lang="fr-FR" sz="2400" b="1" u="sng" dirty="0">
              <a:solidFill>
                <a:srgbClr val="FF0000"/>
              </a:solidFill>
            </a:endParaRPr>
          </a:p>
        </p:txBody>
      </p:sp>
      <p:graphicFrame>
        <p:nvGraphicFramePr>
          <p:cNvPr id="16" name="Objet 15"/>
          <p:cNvGraphicFramePr>
            <a:graphicFrameLocks noChangeAspect="1"/>
          </p:cNvGraphicFramePr>
          <p:nvPr/>
        </p:nvGraphicFramePr>
        <p:xfrm>
          <a:off x="2428860" y="3571876"/>
          <a:ext cx="500066" cy="2803532"/>
        </p:xfrm>
        <a:graphic>
          <a:graphicData uri="http://schemas.openxmlformats.org/presentationml/2006/ole">
            <p:oleObj spid="_x0000_s226311" name="Équation" r:id="rId3" imgW="6705600" imgH="43281600" progId="Equation.3">
              <p:embed/>
            </p:oleObj>
          </a:graphicData>
        </a:graphic>
      </p:graphicFrame>
      <p:graphicFrame>
        <p:nvGraphicFramePr>
          <p:cNvPr id="226310" name="Object 6"/>
          <p:cNvGraphicFramePr>
            <a:graphicFrameLocks noChangeAspect="1"/>
          </p:cNvGraphicFramePr>
          <p:nvPr/>
        </p:nvGraphicFramePr>
        <p:xfrm>
          <a:off x="4935538" y="3571875"/>
          <a:ext cx="773112" cy="2803525"/>
        </p:xfrm>
        <a:graphic>
          <a:graphicData uri="http://schemas.openxmlformats.org/presentationml/2006/ole">
            <p:oleObj spid="_x0000_s226312" name="Équation" r:id="rId4" imgW="10363200" imgH="43281600" progId="Equation.3">
              <p:embed/>
            </p:oleObj>
          </a:graphicData>
        </a:graphic>
      </p:graphicFrame>
    </p:spTree>
  </p:cSld>
  <p:clrMapOvr>
    <a:masterClrMapping/>
  </p:clrMapOvr>
  <p:transition advTm="15000"/>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F39E19B8-B707-45A9-818F-56E77DE860CA}" type="slidenum">
              <a:rPr lang="fr-FR" smtClean="0"/>
              <a:pPr/>
              <a:t>44</a:t>
            </a:fld>
            <a:endParaRPr lang="fr-FR"/>
          </a:p>
        </p:txBody>
      </p:sp>
      <p:sp>
        <p:nvSpPr>
          <p:cNvPr id="3" name="ZoneTexte 2"/>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DECODAGE D’UN CODE LINEAIRE</a:t>
            </a:r>
          </a:p>
        </p:txBody>
      </p:sp>
      <p:sp>
        <p:nvSpPr>
          <p:cNvPr id="10" name="ZoneTexte 9"/>
          <p:cNvSpPr txBox="1"/>
          <p:nvPr/>
        </p:nvSpPr>
        <p:spPr>
          <a:xfrm>
            <a:off x="2000232" y="752757"/>
            <a:ext cx="5143536" cy="461665"/>
          </a:xfrm>
          <a:prstGeom prst="rect">
            <a:avLst/>
          </a:prstGeom>
          <a:noFill/>
        </p:spPr>
        <p:txBody>
          <a:bodyPr wrap="square" rtlCol="0">
            <a:spAutoFit/>
          </a:bodyPr>
          <a:lstStyle/>
          <a:p>
            <a:pPr algn="ctr"/>
            <a:r>
              <a:rPr lang="fr-FR" sz="2400" b="1" dirty="0">
                <a:solidFill>
                  <a:srgbClr val="7030A0"/>
                </a:solidFill>
              </a:rPr>
              <a:t>Syndromes</a:t>
            </a:r>
          </a:p>
        </p:txBody>
      </p:sp>
      <p:sp>
        <p:nvSpPr>
          <p:cNvPr id="11" name="ZoneTexte 10"/>
          <p:cNvSpPr txBox="1"/>
          <p:nvPr/>
        </p:nvSpPr>
        <p:spPr>
          <a:xfrm>
            <a:off x="0" y="2327215"/>
            <a:ext cx="9144000" cy="3816429"/>
          </a:xfrm>
          <a:prstGeom prst="rect">
            <a:avLst/>
          </a:prstGeom>
          <a:noFill/>
        </p:spPr>
        <p:txBody>
          <a:bodyPr wrap="square" rtlCol="0">
            <a:spAutoFit/>
          </a:bodyPr>
          <a:lstStyle/>
          <a:p>
            <a:pPr>
              <a:buFont typeface="Wingdings" pitchFamily="2" charset="2"/>
              <a:buChar char="q"/>
            </a:pPr>
            <a:r>
              <a:rPr lang="fr-FR" sz="2200" dirty="0">
                <a:solidFill>
                  <a:srgbClr val="002060"/>
                </a:solidFill>
              </a:rPr>
              <a:t> Le syndrome nul pointe toujours vers aucune correction;</a:t>
            </a:r>
          </a:p>
          <a:p>
            <a:pPr>
              <a:buFont typeface="Wingdings" pitchFamily="2" charset="2"/>
              <a:buChar char="q"/>
            </a:pPr>
            <a:endParaRPr lang="fr-FR" sz="2200" dirty="0">
              <a:solidFill>
                <a:srgbClr val="002060"/>
              </a:solidFill>
            </a:endParaRPr>
          </a:p>
          <a:p>
            <a:pPr>
              <a:buFont typeface="Wingdings" pitchFamily="2" charset="2"/>
              <a:buChar char="q"/>
            </a:pPr>
            <a:r>
              <a:rPr lang="fr-FR" sz="2200" dirty="0">
                <a:solidFill>
                  <a:srgbClr val="002060"/>
                </a:solidFill>
              </a:rPr>
              <a:t> Pour 011 et 110, le correcteur n'est dans cet exemple pas unique : par exemple  011=010+001 donne 00011 (00001+00010 ), mais 011=111+100 donne une autre correction, 01100 </a:t>
            </a:r>
          </a:p>
          <a:p>
            <a:pPr>
              <a:buFont typeface="Wingdings" pitchFamily="2" charset="2"/>
              <a:buChar char="q"/>
            </a:pPr>
            <a:endParaRPr lang="fr-FR" sz="2200" dirty="0">
              <a:solidFill>
                <a:srgbClr val="002060"/>
              </a:solidFill>
            </a:endParaRPr>
          </a:p>
          <a:p>
            <a:pPr>
              <a:buFont typeface="Wingdings" pitchFamily="2" charset="2"/>
              <a:buChar char="q"/>
            </a:pPr>
            <a:r>
              <a:rPr lang="fr-FR" sz="2200" dirty="0">
                <a:solidFill>
                  <a:srgbClr val="002060"/>
                </a:solidFill>
              </a:rPr>
              <a:t> Ceci est dû au fait que la distance minimale de ce code est 3 et que ce code ne peut donc corriger que tous les schémas à 1 erreur, mais pas tous les schémas à 2 erreurs ! </a:t>
            </a:r>
          </a:p>
          <a:p>
            <a:pPr>
              <a:buFont typeface="Wingdings" pitchFamily="2" charset="2"/>
              <a:buChar char="q"/>
            </a:pPr>
            <a:endParaRPr lang="fr-FR" sz="2200" dirty="0">
              <a:solidFill>
                <a:srgbClr val="002060"/>
              </a:solidFill>
            </a:endParaRPr>
          </a:p>
          <a:p>
            <a:r>
              <a:rPr lang="fr-FR" sz="2200" dirty="0">
                <a:solidFill>
                  <a:srgbClr val="002060"/>
                </a:solidFill>
              </a:rPr>
              <a:t>Ces deux syndromes correspondent en fait à deux erreurs de transmission. </a:t>
            </a:r>
          </a:p>
        </p:txBody>
      </p:sp>
      <p:sp>
        <p:nvSpPr>
          <p:cNvPr id="15" name="ZoneTexte 14"/>
          <p:cNvSpPr txBox="1"/>
          <p:nvPr/>
        </p:nvSpPr>
        <p:spPr>
          <a:xfrm>
            <a:off x="0" y="1500174"/>
            <a:ext cx="9144000" cy="461665"/>
          </a:xfrm>
          <a:prstGeom prst="rect">
            <a:avLst/>
          </a:prstGeom>
          <a:noFill/>
        </p:spPr>
        <p:txBody>
          <a:bodyPr wrap="square" rtlCol="0">
            <a:spAutoFit/>
          </a:bodyPr>
          <a:lstStyle/>
          <a:p>
            <a:r>
              <a:rPr lang="fr-FR" sz="2400" b="1" u="sng" dirty="0">
                <a:solidFill>
                  <a:srgbClr val="FF0000"/>
                </a:solidFill>
              </a:rPr>
              <a:t>Exemple: </a:t>
            </a:r>
            <a:r>
              <a:rPr lang="fr-FR" sz="2400" dirty="0">
                <a:solidFill>
                  <a:srgbClr val="00B050"/>
                </a:solidFill>
              </a:rPr>
              <a:t> Suite</a:t>
            </a:r>
            <a:endParaRPr lang="fr-FR" sz="2400" b="1" u="sng" dirty="0">
              <a:solidFill>
                <a:srgbClr val="FF0000"/>
              </a:solidFill>
            </a:endParaRPr>
          </a:p>
        </p:txBody>
      </p:sp>
    </p:spTree>
  </p:cSld>
  <p:clrMapOvr>
    <a:masterClrMapping/>
  </p:clrMapOvr>
  <p:transition advTm="15000"/>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F39E19B8-B707-45A9-818F-56E77DE860CA}" type="slidenum">
              <a:rPr lang="fr-FR" smtClean="0"/>
              <a:pPr/>
              <a:t>45</a:t>
            </a:fld>
            <a:endParaRPr lang="fr-FR" dirty="0"/>
          </a:p>
        </p:txBody>
      </p:sp>
      <p:sp>
        <p:nvSpPr>
          <p:cNvPr id="3" name="ZoneTexte 2"/>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DECODAGE D’UN CODE LINEAIRE</a:t>
            </a:r>
          </a:p>
        </p:txBody>
      </p:sp>
      <p:sp>
        <p:nvSpPr>
          <p:cNvPr id="10" name="ZoneTexte 9"/>
          <p:cNvSpPr txBox="1"/>
          <p:nvPr/>
        </p:nvSpPr>
        <p:spPr>
          <a:xfrm>
            <a:off x="2000232" y="752757"/>
            <a:ext cx="5143536" cy="461665"/>
          </a:xfrm>
          <a:prstGeom prst="rect">
            <a:avLst/>
          </a:prstGeom>
          <a:noFill/>
        </p:spPr>
        <p:txBody>
          <a:bodyPr wrap="square" rtlCol="0">
            <a:spAutoFit/>
          </a:bodyPr>
          <a:lstStyle/>
          <a:p>
            <a:pPr algn="ctr"/>
            <a:r>
              <a:rPr lang="fr-FR" sz="2400" b="1" dirty="0">
                <a:solidFill>
                  <a:srgbClr val="7030A0"/>
                </a:solidFill>
              </a:rPr>
              <a:t>Décodage par Syndromes</a:t>
            </a:r>
          </a:p>
        </p:txBody>
      </p:sp>
      <p:sp>
        <p:nvSpPr>
          <p:cNvPr id="15" name="ZoneTexte 14"/>
          <p:cNvSpPr txBox="1"/>
          <p:nvPr/>
        </p:nvSpPr>
        <p:spPr>
          <a:xfrm>
            <a:off x="0" y="1500174"/>
            <a:ext cx="9144000" cy="830997"/>
          </a:xfrm>
          <a:prstGeom prst="rect">
            <a:avLst/>
          </a:prstGeom>
          <a:noFill/>
        </p:spPr>
        <p:txBody>
          <a:bodyPr wrap="square" rtlCol="0">
            <a:spAutoFit/>
          </a:bodyPr>
          <a:lstStyle/>
          <a:p>
            <a:r>
              <a:rPr lang="fr-FR" sz="2400" b="1" u="sng" dirty="0">
                <a:solidFill>
                  <a:srgbClr val="FF0000"/>
                </a:solidFill>
              </a:rPr>
              <a:t>Exemple:  </a:t>
            </a:r>
            <a:r>
              <a:rPr lang="fr-FR" sz="2200" dirty="0">
                <a:solidFill>
                  <a:srgbClr val="002060"/>
                </a:solidFill>
              </a:rPr>
              <a:t>Soit un code linéaire dont la matrice génératrice G est donnée par :</a:t>
            </a:r>
          </a:p>
          <a:p>
            <a:endParaRPr lang="fr-FR" sz="2400" b="1" u="sng" dirty="0">
              <a:solidFill>
                <a:srgbClr val="FF0000"/>
              </a:solidFill>
            </a:endParaRPr>
          </a:p>
        </p:txBody>
      </p:sp>
      <p:graphicFrame>
        <p:nvGraphicFramePr>
          <p:cNvPr id="7" name="Objet 6"/>
          <p:cNvGraphicFramePr>
            <a:graphicFrameLocks noChangeAspect="1"/>
          </p:cNvGraphicFramePr>
          <p:nvPr/>
        </p:nvGraphicFramePr>
        <p:xfrm>
          <a:off x="571472" y="2214554"/>
          <a:ext cx="2541998" cy="871542"/>
        </p:xfrm>
        <a:graphic>
          <a:graphicData uri="http://schemas.openxmlformats.org/presentationml/2006/ole">
            <p:oleObj spid="_x0000_s229381" name="Équation" r:id="rId3" imgW="32004000" imgH="10972800" progId="Equation.3">
              <p:embed/>
            </p:oleObj>
          </a:graphicData>
        </a:graphic>
      </p:graphicFrame>
      <p:sp>
        <p:nvSpPr>
          <p:cNvPr id="8" name="ZoneTexte 7"/>
          <p:cNvSpPr txBox="1"/>
          <p:nvPr/>
        </p:nvSpPr>
        <p:spPr>
          <a:xfrm>
            <a:off x="0" y="3374785"/>
            <a:ext cx="9144000" cy="2554545"/>
          </a:xfrm>
          <a:prstGeom prst="rect">
            <a:avLst/>
          </a:prstGeom>
          <a:noFill/>
        </p:spPr>
        <p:txBody>
          <a:bodyPr wrap="square" rtlCol="0">
            <a:spAutoFit/>
          </a:bodyPr>
          <a:lstStyle/>
          <a:p>
            <a:pPr algn="just"/>
            <a:r>
              <a:rPr lang="fr-FR" sz="2000" dirty="0">
                <a:solidFill>
                  <a:srgbClr val="7030A0"/>
                </a:solidFill>
              </a:rPr>
              <a:t>Il s’agit d’un code linéaire (5,2). Si le message (bits d’information) à envoyer est 10. Alors le code généré sera C=(10101)</a:t>
            </a:r>
            <a:r>
              <a:rPr lang="fr-FR" sz="2000" dirty="0"/>
              <a:t> . </a:t>
            </a:r>
            <a:r>
              <a:rPr lang="fr-FR" sz="2000" dirty="0">
                <a:solidFill>
                  <a:srgbClr val="002060"/>
                </a:solidFill>
              </a:rPr>
              <a:t>Supposant que le code reçu présente un bit erroné soit (00101).</a:t>
            </a:r>
          </a:p>
          <a:p>
            <a:pPr algn="just"/>
            <a:r>
              <a:rPr lang="fr-FR" sz="2000" dirty="0">
                <a:solidFill>
                  <a:srgbClr val="002060"/>
                </a:solidFill>
              </a:rPr>
              <a:t>Le calcul du syndrome donne :                         , soit s=……..</a:t>
            </a:r>
          </a:p>
          <a:p>
            <a:pPr algn="just"/>
            <a:r>
              <a:rPr lang="fr-FR" sz="2000" dirty="0">
                <a:solidFill>
                  <a:srgbClr val="002060"/>
                </a:solidFill>
              </a:rPr>
              <a:t>Le correcteur sera donc </a:t>
            </a:r>
            <a:r>
              <a:rPr lang="fr-FR" sz="2000" dirty="0">
                <a:solidFill>
                  <a:srgbClr val="002060"/>
                </a:solidFill>
                <a:sym typeface="Symbol"/>
              </a:rPr>
              <a:t>=</a:t>
            </a:r>
          </a:p>
          <a:p>
            <a:pPr algn="just"/>
            <a:endParaRPr lang="fr-FR" sz="2000" dirty="0">
              <a:solidFill>
                <a:srgbClr val="002060"/>
              </a:solidFill>
              <a:sym typeface="Symbol"/>
            </a:endParaRPr>
          </a:p>
          <a:p>
            <a:pPr algn="just"/>
            <a:r>
              <a:rPr lang="fr-FR" sz="2000" dirty="0">
                <a:solidFill>
                  <a:srgbClr val="002060"/>
                </a:solidFill>
                <a:sym typeface="Symbol"/>
              </a:rPr>
              <a:t>Ainsi le mot décodé sera : ……… + ………..= ………. Les deux premiers bits du code corrigé représentent le message original à savoir …….</a:t>
            </a:r>
            <a:endParaRPr lang="fr-FR" sz="2000" dirty="0">
              <a:solidFill>
                <a:srgbClr val="002060"/>
              </a:solidFill>
            </a:endParaRPr>
          </a:p>
        </p:txBody>
      </p:sp>
      <p:graphicFrame>
        <p:nvGraphicFramePr>
          <p:cNvPr id="229379" name="Object 3"/>
          <p:cNvGraphicFramePr>
            <a:graphicFrameLocks noChangeAspect="1"/>
          </p:cNvGraphicFramePr>
          <p:nvPr/>
        </p:nvGraphicFramePr>
        <p:xfrm>
          <a:off x="3338513" y="4214813"/>
          <a:ext cx="1247775" cy="642937"/>
        </p:xfrm>
        <a:graphic>
          <a:graphicData uri="http://schemas.openxmlformats.org/presentationml/2006/ole">
            <p:oleObj spid="_x0000_s229382" name="Équation" r:id="rId4" imgW="20116800" imgH="10363200" progId="Equation.3">
              <p:embed/>
            </p:oleObj>
          </a:graphicData>
        </a:graphic>
      </p:graphicFrame>
      <p:graphicFrame>
        <p:nvGraphicFramePr>
          <p:cNvPr id="229380" name="Object 4"/>
          <p:cNvGraphicFramePr>
            <a:graphicFrameLocks noChangeAspect="1"/>
          </p:cNvGraphicFramePr>
          <p:nvPr/>
        </p:nvGraphicFramePr>
        <p:xfrm>
          <a:off x="5072066" y="2071678"/>
          <a:ext cx="2638425" cy="1355725"/>
        </p:xfrm>
        <a:graphic>
          <a:graphicData uri="http://schemas.openxmlformats.org/presentationml/2006/ole">
            <p:oleObj spid="_x0000_s229383" name="Équation" r:id="rId5" imgW="33223200" imgH="17068800" progId="Equation.3">
              <p:embed/>
            </p:oleObj>
          </a:graphicData>
        </a:graphic>
      </p:graphicFrame>
    </p:spTree>
  </p:cSld>
  <p:clrMapOvr>
    <a:masterClrMapping/>
  </p:clrMapOvr>
  <p:transition advTm="15000"/>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F39E19B8-B707-45A9-818F-56E77DE860CA}" type="slidenum">
              <a:rPr lang="fr-FR" smtClean="0"/>
              <a:pPr/>
              <a:t>46</a:t>
            </a:fld>
            <a:endParaRPr lang="fr-FR"/>
          </a:p>
        </p:txBody>
      </p:sp>
      <p:sp>
        <p:nvSpPr>
          <p:cNvPr id="3" name="ZoneTexte 2"/>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DECODAGE D’UN CODE LINEAIRE</a:t>
            </a:r>
          </a:p>
        </p:txBody>
      </p:sp>
      <p:sp>
        <p:nvSpPr>
          <p:cNvPr id="10" name="ZoneTexte 9"/>
          <p:cNvSpPr txBox="1"/>
          <p:nvPr/>
        </p:nvSpPr>
        <p:spPr>
          <a:xfrm>
            <a:off x="2000232" y="752757"/>
            <a:ext cx="5143536" cy="461665"/>
          </a:xfrm>
          <a:prstGeom prst="rect">
            <a:avLst/>
          </a:prstGeom>
          <a:noFill/>
        </p:spPr>
        <p:txBody>
          <a:bodyPr wrap="square" rtlCol="0">
            <a:spAutoFit/>
          </a:bodyPr>
          <a:lstStyle/>
          <a:p>
            <a:pPr algn="ctr"/>
            <a:r>
              <a:rPr lang="fr-FR" sz="2400" b="1" dirty="0">
                <a:solidFill>
                  <a:srgbClr val="7030A0"/>
                </a:solidFill>
              </a:rPr>
              <a:t>Décodage par Syndromes</a:t>
            </a:r>
          </a:p>
        </p:txBody>
      </p:sp>
      <p:sp>
        <p:nvSpPr>
          <p:cNvPr id="15" name="ZoneTexte 14"/>
          <p:cNvSpPr txBox="1"/>
          <p:nvPr/>
        </p:nvSpPr>
        <p:spPr>
          <a:xfrm>
            <a:off x="0" y="1500174"/>
            <a:ext cx="9144000" cy="830997"/>
          </a:xfrm>
          <a:prstGeom prst="rect">
            <a:avLst/>
          </a:prstGeom>
          <a:noFill/>
        </p:spPr>
        <p:txBody>
          <a:bodyPr wrap="square" rtlCol="0">
            <a:spAutoFit/>
          </a:bodyPr>
          <a:lstStyle/>
          <a:p>
            <a:r>
              <a:rPr lang="fr-FR" sz="2400" b="1" u="sng" dirty="0">
                <a:solidFill>
                  <a:srgbClr val="FF0000"/>
                </a:solidFill>
              </a:rPr>
              <a:t>Exemple:  </a:t>
            </a:r>
            <a:r>
              <a:rPr lang="fr-FR" sz="2200" dirty="0">
                <a:solidFill>
                  <a:srgbClr val="002060"/>
                </a:solidFill>
              </a:rPr>
              <a:t>Soit un code linéaire dont la matrice génératrice G est donnée par :</a:t>
            </a:r>
          </a:p>
          <a:p>
            <a:endParaRPr lang="fr-FR" sz="2400" b="1" u="sng" dirty="0">
              <a:solidFill>
                <a:srgbClr val="FF0000"/>
              </a:solidFill>
            </a:endParaRPr>
          </a:p>
        </p:txBody>
      </p:sp>
      <p:graphicFrame>
        <p:nvGraphicFramePr>
          <p:cNvPr id="7" name="Objet 6"/>
          <p:cNvGraphicFramePr>
            <a:graphicFrameLocks noChangeAspect="1"/>
          </p:cNvGraphicFramePr>
          <p:nvPr/>
        </p:nvGraphicFramePr>
        <p:xfrm>
          <a:off x="500034" y="2214554"/>
          <a:ext cx="2541998" cy="871542"/>
        </p:xfrm>
        <a:graphic>
          <a:graphicData uri="http://schemas.openxmlformats.org/presentationml/2006/ole">
            <p:oleObj spid="_x0000_s327686" name="Équation" r:id="rId3" imgW="32004000" imgH="10972800" progId="Equation.3">
              <p:embed/>
            </p:oleObj>
          </a:graphicData>
        </a:graphic>
      </p:graphicFrame>
      <p:sp>
        <p:nvSpPr>
          <p:cNvPr id="8" name="ZoneTexte 7"/>
          <p:cNvSpPr txBox="1"/>
          <p:nvPr/>
        </p:nvSpPr>
        <p:spPr>
          <a:xfrm>
            <a:off x="0" y="3374785"/>
            <a:ext cx="9144000" cy="2554545"/>
          </a:xfrm>
          <a:prstGeom prst="rect">
            <a:avLst/>
          </a:prstGeom>
          <a:noFill/>
        </p:spPr>
        <p:txBody>
          <a:bodyPr wrap="square" rtlCol="0">
            <a:spAutoFit/>
          </a:bodyPr>
          <a:lstStyle/>
          <a:p>
            <a:pPr algn="just"/>
            <a:r>
              <a:rPr lang="fr-FR" sz="2000" dirty="0">
                <a:solidFill>
                  <a:srgbClr val="7030A0"/>
                </a:solidFill>
              </a:rPr>
              <a:t>Il s’agit d’un code linéaire (5,2). Si le message (bits d’information) à envoyer est 10. Alors le code généré sera C=(10101)</a:t>
            </a:r>
            <a:r>
              <a:rPr lang="fr-FR" sz="2000" dirty="0"/>
              <a:t> . </a:t>
            </a:r>
            <a:r>
              <a:rPr lang="fr-FR" sz="2000" dirty="0">
                <a:solidFill>
                  <a:srgbClr val="002060"/>
                </a:solidFill>
              </a:rPr>
              <a:t>Supposant que le code reçu présente un bit erroné soit (00101).</a:t>
            </a:r>
          </a:p>
          <a:p>
            <a:pPr algn="just"/>
            <a:r>
              <a:rPr lang="fr-FR" sz="2000" dirty="0">
                <a:solidFill>
                  <a:srgbClr val="002060"/>
                </a:solidFill>
              </a:rPr>
              <a:t>Le calcul du syndrome donne :                         , soit s=101</a:t>
            </a:r>
          </a:p>
          <a:p>
            <a:pPr algn="just"/>
            <a:r>
              <a:rPr lang="fr-FR" sz="2000" dirty="0">
                <a:solidFill>
                  <a:srgbClr val="002060"/>
                </a:solidFill>
              </a:rPr>
              <a:t>Le correcteur sera donc </a:t>
            </a:r>
            <a:r>
              <a:rPr lang="fr-FR" sz="2000" dirty="0">
                <a:solidFill>
                  <a:srgbClr val="002060"/>
                </a:solidFill>
                <a:sym typeface="Symbol"/>
              </a:rPr>
              <a:t>=10000=C-</a:t>
            </a:r>
          </a:p>
          <a:p>
            <a:pPr algn="just"/>
            <a:endParaRPr lang="fr-FR" sz="2000" dirty="0">
              <a:solidFill>
                <a:srgbClr val="002060"/>
              </a:solidFill>
              <a:sym typeface="Symbol"/>
            </a:endParaRPr>
          </a:p>
          <a:p>
            <a:pPr algn="just"/>
            <a:r>
              <a:rPr lang="fr-FR" sz="2000" dirty="0">
                <a:solidFill>
                  <a:srgbClr val="002060"/>
                </a:solidFill>
                <a:sym typeface="Symbol"/>
              </a:rPr>
              <a:t>Ainsi le mot décodé sera : 00101 + 10000 = 10101. Les deux premiers bits du code corrigé représentent le message original à savoir 10</a:t>
            </a:r>
            <a:endParaRPr lang="fr-FR" sz="2000" dirty="0">
              <a:solidFill>
                <a:srgbClr val="002060"/>
              </a:solidFill>
            </a:endParaRPr>
          </a:p>
        </p:txBody>
      </p:sp>
      <p:graphicFrame>
        <p:nvGraphicFramePr>
          <p:cNvPr id="229379" name="Object 3"/>
          <p:cNvGraphicFramePr>
            <a:graphicFrameLocks noChangeAspect="1"/>
          </p:cNvGraphicFramePr>
          <p:nvPr/>
        </p:nvGraphicFramePr>
        <p:xfrm>
          <a:off x="3338513" y="4071938"/>
          <a:ext cx="1247775" cy="642937"/>
        </p:xfrm>
        <a:graphic>
          <a:graphicData uri="http://schemas.openxmlformats.org/presentationml/2006/ole">
            <p:oleObj spid="_x0000_s327687" name="Équation" r:id="rId4" imgW="20116800" imgH="10363200" progId="Equation.3">
              <p:embed/>
            </p:oleObj>
          </a:graphicData>
        </a:graphic>
      </p:graphicFrame>
      <p:graphicFrame>
        <p:nvGraphicFramePr>
          <p:cNvPr id="11" name="Objet 10"/>
          <p:cNvGraphicFramePr>
            <a:graphicFrameLocks noChangeAspect="1"/>
          </p:cNvGraphicFramePr>
          <p:nvPr/>
        </p:nvGraphicFramePr>
        <p:xfrm>
          <a:off x="4000496" y="1920937"/>
          <a:ext cx="2518190" cy="1293749"/>
        </p:xfrm>
        <a:graphic>
          <a:graphicData uri="http://schemas.openxmlformats.org/presentationml/2006/ole">
            <p:oleObj spid="_x0000_s327688" name="Équation" r:id="rId5" imgW="33223200" imgH="17068800" progId="Equation.3">
              <p:embed/>
            </p:oleObj>
          </a:graphicData>
        </a:graphic>
      </p:graphicFrame>
      <p:graphicFrame>
        <p:nvGraphicFramePr>
          <p:cNvPr id="327685" name="Object 5"/>
          <p:cNvGraphicFramePr>
            <a:graphicFrameLocks noChangeAspect="1"/>
          </p:cNvGraphicFramePr>
          <p:nvPr/>
        </p:nvGraphicFramePr>
        <p:xfrm>
          <a:off x="3857620" y="4542774"/>
          <a:ext cx="227013" cy="415925"/>
        </p:xfrm>
        <a:graphic>
          <a:graphicData uri="http://schemas.openxmlformats.org/presentationml/2006/ole">
            <p:oleObj spid="_x0000_s327689" name="Équation" r:id="rId6" imgW="3657600" imgH="6705600" progId="Equation.3">
              <p:embed/>
            </p:oleObj>
          </a:graphicData>
        </a:graphic>
      </p:graphicFrame>
    </p:spTree>
  </p:cSld>
  <p:clrMapOvr>
    <a:masterClrMapping/>
  </p:clrMapOvr>
  <p:transition advTm="15000"/>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F39E19B8-B707-45A9-818F-56E77DE860CA}" type="slidenum">
              <a:rPr lang="fr-FR" smtClean="0"/>
              <a:pPr/>
              <a:t>47</a:t>
            </a:fld>
            <a:endParaRPr lang="fr-FR"/>
          </a:p>
        </p:txBody>
      </p:sp>
      <p:sp>
        <p:nvSpPr>
          <p:cNvPr id="3" name="ZoneTexte 2"/>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CODES LINEAIRES</a:t>
            </a:r>
          </a:p>
        </p:txBody>
      </p:sp>
      <p:sp>
        <p:nvSpPr>
          <p:cNvPr id="4" name="ZoneTexte 3"/>
          <p:cNvSpPr txBox="1"/>
          <p:nvPr/>
        </p:nvSpPr>
        <p:spPr>
          <a:xfrm>
            <a:off x="0" y="642918"/>
            <a:ext cx="9144000" cy="800219"/>
          </a:xfrm>
          <a:prstGeom prst="rect">
            <a:avLst/>
          </a:prstGeom>
          <a:noFill/>
        </p:spPr>
        <p:txBody>
          <a:bodyPr wrap="square" rtlCol="0">
            <a:spAutoFit/>
          </a:bodyPr>
          <a:lstStyle/>
          <a:p>
            <a:pPr algn="ctr"/>
            <a:r>
              <a:rPr lang="fr-FR" sz="2800" b="1" dirty="0">
                <a:solidFill>
                  <a:srgbClr val="0070C0"/>
                </a:solidFill>
              </a:rPr>
              <a:t>Borne de SINGLETON</a:t>
            </a:r>
          </a:p>
          <a:p>
            <a:pPr algn="ctr"/>
            <a:endParaRPr lang="fr-FR" dirty="0"/>
          </a:p>
        </p:txBody>
      </p:sp>
      <p:sp>
        <p:nvSpPr>
          <p:cNvPr id="7" name="ZoneTexte 6"/>
          <p:cNvSpPr txBox="1"/>
          <p:nvPr/>
        </p:nvSpPr>
        <p:spPr>
          <a:xfrm>
            <a:off x="0" y="1540551"/>
            <a:ext cx="9144000" cy="2677656"/>
          </a:xfrm>
          <a:prstGeom prst="rect">
            <a:avLst/>
          </a:prstGeom>
          <a:noFill/>
        </p:spPr>
        <p:txBody>
          <a:bodyPr wrap="square" rtlCol="0">
            <a:spAutoFit/>
          </a:bodyPr>
          <a:lstStyle/>
          <a:p>
            <a:pPr algn="just"/>
            <a:r>
              <a:rPr lang="fr-FR" sz="2400" dirty="0">
                <a:solidFill>
                  <a:srgbClr val="7030A0"/>
                </a:solidFill>
              </a:rPr>
              <a:t>Si d est la distance minimale d’un code linéaire </a:t>
            </a:r>
            <a:r>
              <a:rPr lang="fr-FR" sz="2400" b="1" dirty="0">
                <a:solidFill>
                  <a:srgbClr val="FF0000"/>
                </a:solidFill>
              </a:rPr>
              <a:t>C</a:t>
            </a:r>
            <a:r>
              <a:rPr lang="fr-FR" sz="2400" b="1" baseline="-25000" dirty="0">
                <a:solidFill>
                  <a:srgbClr val="FF0000"/>
                </a:solidFill>
              </a:rPr>
              <a:t>D</a:t>
            </a:r>
            <a:r>
              <a:rPr lang="fr-FR" sz="2400" b="1" dirty="0">
                <a:solidFill>
                  <a:srgbClr val="C00000"/>
                </a:solidFill>
              </a:rPr>
              <a:t>(</a:t>
            </a:r>
            <a:r>
              <a:rPr lang="fr-FR" sz="2400" b="1" dirty="0" err="1">
                <a:solidFill>
                  <a:srgbClr val="C00000"/>
                </a:solidFill>
              </a:rPr>
              <a:t>n,k</a:t>
            </a:r>
            <a:r>
              <a:rPr lang="fr-FR" sz="2400" b="1" dirty="0">
                <a:solidFill>
                  <a:srgbClr val="C00000"/>
                </a:solidFill>
              </a:rPr>
              <a:t>)</a:t>
            </a:r>
            <a:r>
              <a:rPr lang="fr-FR" sz="2400" dirty="0">
                <a:solidFill>
                  <a:srgbClr val="7030A0"/>
                </a:solidFill>
              </a:rPr>
              <a:t> alors </a:t>
            </a:r>
            <a:r>
              <a:rPr lang="fr-FR" sz="2400" b="1" dirty="0">
                <a:solidFill>
                  <a:srgbClr val="C00000"/>
                </a:solidFill>
              </a:rPr>
              <a:t>d≤n-k+1 </a:t>
            </a:r>
            <a:r>
              <a:rPr lang="fr-FR" sz="2400" dirty="0">
                <a:solidFill>
                  <a:srgbClr val="7030A0"/>
                </a:solidFill>
              </a:rPr>
              <a:t>est appelée </a:t>
            </a:r>
            <a:r>
              <a:rPr lang="fr-FR" sz="2400" b="1" u="sng" dirty="0">
                <a:solidFill>
                  <a:srgbClr val="C00000"/>
                </a:solidFill>
              </a:rPr>
              <a:t>borne de Singleton</a:t>
            </a:r>
            <a:r>
              <a:rPr lang="fr-FR" sz="2400" dirty="0">
                <a:solidFill>
                  <a:srgbClr val="7030A0"/>
                </a:solidFill>
              </a:rPr>
              <a:t>.</a:t>
            </a:r>
          </a:p>
          <a:p>
            <a:pPr algn="just"/>
            <a:endParaRPr lang="fr-FR" sz="2400" dirty="0">
              <a:solidFill>
                <a:srgbClr val="7030A0"/>
              </a:solidFill>
            </a:endParaRPr>
          </a:p>
          <a:p>
            <a:pPr algn="just"/>
            <a:endParaRPr lang="fr-FR" sz="2400" dirty="0">
              <a:solidFill>
                <a:srgbClr val="7030A0"/>
              </a:solidFill>
            </a:endParaRPr>
          </a:p>
          <a:p>
            <a:pPr algn="just"/>
            <a:r>
              <a:rPr lang="fr-FR" sz="2400" b="1" u="sng" dirty="0">
                <a:solidFill>
                  <a:srgbClr val="C00000"/>
                </a:solidFill>
              </a:rPr>
              <a:t>Définition:</a:t>
            </a:r>
          </a:p>
          <a:p>
            <a:pPr algn="just"/>
            <a:r>
              <a:rPr lang="fr-FR" sz="2400" dirty="0">
                <a:solidFill>
                  <a:srgbClr val="7030A0"/>
                </a:solidFill>
              </a:rPr>
              <a:t>Un code linéaire </a:t>
            </a:r>
            <a:r>
              <a:rPr lang="fr-FR" sz="2400" b="1" dirty="0">
                <a:solidFill>
                  <a:srgbClr val="FF0000"/>
                </a:solidFill>
              </a:rPr>
              <a:t>C</a:t>
            </a:r>
            <a:r>
              <a:rPr lang="fr-FR" sz="2400" b="1" baseline="-25000" dirty="0">
                <a:solidFill>
                  <a:srgbClr val="FF0000"/>
                </a:solidFill>
              </a:rPr>
              <a:t>D</a:t>
            </a:r>
            <a:r>
              <a:rPr lang="fr-FR" sz="2400" b="1" dirty="0">
                <a:solidFill>
                  <a:srgbClr val="C00000"/>
                </a:solidFill>
              </a:rPr>
              <a:t>(</a:t>
            </a:r>
            <a:r>
              <a:rPr lang="fr-FR" sz="2400" b="1" dirty="0" err="1">
                <a:solidFill>
                  <a:srgbClr val="C00000"/>
                </a:solidFill>
              </a:rPr>
              <a:t>n,k</a:t>
            </a:r>
            <a:r>
              <a:rPr lang="fr-FR" sz="2400" b="1" dirty="0">
                <a:solidFill>
                  <a:srgbClr val="C00000"/>
                </a:solidFill>
              </a:rPr>
              <a:t>)</a:t>
            </a:r>
            <a:r>
              <a:rPr lang="fr-FR" sz="2400" dirty="0">
                <a:solidFill>
                  <a:srgbClr val="7030A0"/>
                </a:solidFill>
              </a:rPr>
              <a:t> est </a:t>
            </a:r>
            <a:r>
              <a:rPr lang="fr-FR" sz="2400" b="1" dirty="0">
                <a:solidFill>
                  <a:srgbClr val="C00000"/>
                </a:solidFill>
              </a:rPr>
              <a:t>M.D.S.</a:t>
            </a:r>
            <a:r>
              <a:rPr lang="fr-FR" sz="2400" dirty="0">
                <a:solidFill>
                  <a:srgbClr val="7030A0"/>
                </a:solidFill>
              </a:rPr>
              <a:t> (</a:t>
            </a:r>
            <a:r>
              <a:rPr lang="fr-FR" sz="2400" b="1" dirty="0">
                <a:solidFill>
                  <a:srgbClr val="C00000"/>
                </a:solidFill>
              </a:rPr>
              <a:t>Maximum Distance </a:t>
            </a:r>
            <a:r>
              <a:rPr lang="fr-FR" sz="2400" b="1" dirty="0" err="1">
                <a:solidFill>
                  <a:srgbClr val="C00000"/>
                </a:solidFill>
              </a:rPr>
              <a:t>Separable</a:t>
            </a:r>
            <a:r>
              <a:rPr lang="fr-FR" sz="2400" dirty="0">
                <a:solidFill>
                  <a:srgbClr val="7030A0"/>
                </a:solidFill>
              </a:rPr>
              <a:t>), si sa distance minimale </a:t>
            </a:r>
            <a:r>
              <a:rPr lang="fr-FR" sz="2400" b="1" dirty="0">
                <a:solidFill>
                  <a:srgbClr val="C00000"/>
                </a:solidFill>
              </a:rPr>
              <a:t>d</a:t>
            </a:r>
            <a:r>
              <a:rPr lang="fr-FR" sz="2400" dirty="0">
                <a:solidFill>
                  <a:srgbClr val="7030A0"/>
                </a:solidFill>
              </a:rPr>
              <a:t> atteint la borne de singleton, </a:t>
            </a:r>
            <a:r>
              <a:rPr lang="fr-FR" sz="2400" b="1" dirty="0">
                <a:solidFill>
                  <a:srgbClr val="C00000"/>
                </a:solidFill>
              </a:rPr>
              <a:t>d=n-k+1</a:t>
            </a:r>
          </a:p>
        </p:txBody>
      </p:sp>
    </p:spTree>
  </p:cSld>
  <p:clrMapOvr>
    <a:masterClrMapping/>
  </p:clrMapOvr>
  <p:transition advTm="15000"/>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 PARFAIT</a:t>
            </a:r>
          </a:p>
        </p:txBody>
      </p:sp>
      <p:sp>
        <p:nvSpPr>
          <p:cNvPr id="5" name="Espace réservé du numéro de diapositive 4"/>
          <p:cNvSpPr>
            <a:spLocks noGrp="1"/>
          </p:cNvSpPr>
          <p:nvPr>
            <p:ph type="sldNum" sz="quarter" idx="12"/>
          </p:nvPr>
        </p:nvSpPr>
        <p:spPr/>
        <p:txBody>
          <a:bodyPr/>
          <a:lstStyle/>
          <a:p>
            <a:fld id="{F39E19B8-B707-45A9-818F-56E77DE860CA}" type="slidenum">
              <a:rPr lang="fr-FR" smtClean="0"/>
              <a:pPr/>
              <a:t>48</a:t>
            </a:fld>
            <a:endParaRPr lang="fr-FR" dirty="0"/>
          </a:p>
        </p:txBody>
      </p:sp>
      <p:sp>
        <p:nvSpPr>
          <p:cNvPr id="113666" name="AutoShape 2" descr="https://upload.wikimedia.org/wikipedia/commons/thumb/b/b0/Hamming%287%2C4%29.svg/250px-Hamming%287%2C4%29.svg.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2" name="ZoneTexte 11"/>
          <p:cNvSpPr txBox="1"/>
          <p:nvPr/>
        </p:nvSpPr>
        <p:spPr>
          <a:xfrm>
            <a:off x="0" y="1041331"/>
            <a:ext cx="9144000" cy="3816429"/>
          </a:xfrm>
          <a:prstGeom prst="rect">
            <a:avLst/>
          </a:prstGeom>
          <a:noFill/>
        </p:spPr>
        <p:txBody>
          <a:bodyPr wrap="square" rtlCol="0">
            <a:spAutoFit/>
          </a:bodyPr>
          <a:lstStyle/>
          <a:p>
            <a:pPr algn="just"/>
            <a:r>
              <a:rPr lang="fr-FR" sz="2200" b="1" dirty="0">
                <a:solidFill>
                  <a:srgbClr val="002060"/>
                </a:solidFill>
                <a:latin typeface="Times New Roman" pitchFamily="18" charset="0"/>
                <a:cs typeface="Times New Roman" pitchFamily="18" charset="0"/>
              </a:rPr>
              <a:t>Dans un code parfait tout mot reçu peut être décodé.</a:t>
            </a:r>
          </a:p>
          <a:p>
            <a:pPr algn="just"/>
            <a:endParaRPr lang="fr-FR" sz="2200" b="1" u="sng" dirty="0">
              <a:solidFill>
                <a:srgbClr val="C00000"/>
              </a:solidFill>
              <a:latin typeface="Times New Roman" pitchFamily="18" charset="0"/>
              <a:cs typeface="Times New Roman" pitchFamily="18" charset="0"/>
            </a:endParaRPr>
          </a:p>
          <a:p>
            <a:pPr algn="just"/>
            <a:r>
              <a:rPr lang="fr-FR" sz="2200" b="1" u="sng" dirty="0">
                <a:solidFill>
                  <a:srgbClr val="C00000"/>
                </a:solidFill>
                <a:latin typeface="Times New Roman" pitchFamily="18" charset="0"/>
                <a:cs typeface="Times New Roman" pitchFamily="18" charset="0"/>
              </a:rPr>
              <a:t>Définition:</a:t>
            </a:r>
          </a:p>
          <a:p>
            <a:pPr algn="just"/>
            <a:r>
              <a:rPr lang="fr-FR" sz="2200" dirty="0">
                <a:solidFill>
                  <a:srgbClr val="7030A0"/>
                </a:solidFill>
                <a:latin typeface="Times New Roman" pitchFamily="18" charset="0"/>
                <a:cs typeface="Times New Roman" pitchFamily="18" charset="0"/>
              </a:rPr>
              <a:t>Soit C un code canal, correcteur d'erreurs, composé de N mots de code, dans lequel chaque mot de code se compose de n lettres appartenant à un alphabet F de longueur finie q (</a:t>
            </a:r>
            <a:r>
              <a:rPr lang="fr-FR" sz="2200" dirty="0">
                <a:solidFill>
                  <a:srgbClr val="7030A0"/>
                </a:solidFill>
                <a:latin typeface="Times New Roman" pitchFamily="18" charset="0"/>
                <a:cs typeface="Times New Roman" pitchFamily="18" charset="0"/>
                <a:sym typeface="Symbol"/>
              </a:rPr>
              <a:t></a:t>
            </a:r>
            <a:r>
              <a:rPr lang="fr-FR" sz="2200" dirty="0" err="1">
                <a:solidFill>
                  <a:srgbClr val="7030A0"/>
                </a:solidFill>
                <a:latin typeface="Algerian" pitchFamily="82" charset="0"/>
                <a:cs typeface="Times New Roman" pitchFamily="18" charset="0"/>
                <a:sym typeface="Symbol"/>
              </a:rPr>
              <a:t>F</a:t>
            </a:r>
            <a:r>
              <a:rPr lang="fr-FR" sz="2200" baseline="-25000" dirty="0" err="1">
                <a:solidFill>
                  <a:srgbClr val="7030A0"/>
                </a:solidFill>
                <a:latin typeface="Times New Roman" pitchFamily="18" charset="0"/>
                <a:cs typeface="Times New Roman" pitchFamily="18" charset="0"/>
                <a:sym typeface="Symbol"/>
              </a:rPr>
              <a:t>q</a:t>
            </a:r>
            <a:r>
              <a:rPr lang="fr-FR" sz="2200" dirty="0">
                <a:solidFill>
                  <a:srgbClr val="7030A0"/>
                </a:solidFill>
                <a:latin typeface="Times New Roman" pitchFamily="18" charset="0"/>
                <a:cs typeface="Times New Roman" pitchFamily="18" charset="0"/>
                <a:sym typeface="Symbol"/>
              </a:rPr>
              <a:t>)</a:t>
            </a:r>
            <a:r>
              <a:rPr lang="fr-FR" sz="2200" dirty="0">
                <a:solidFill>
                  <a:srgbClr val="7030A0"/>
                </a:solidFill>
                <a:latin typeface="Times New Roman" pitchFamily="18" charset="0"/>
                <a:cs typeface="Times New Roman" pitchFamily="18" charset="0"/>
              </a:rPr>
              <a:t>, et tous les deux mots de code distincts diffèrent d'au moins d = 2e + 1 emplacements. Alors C est dit parfait si pour chaque mot possible w</a:t>
            </a:r>
            <a:r>
              <a:rPr lang="fr-FR" sz="2200" baseline="-25000" dirty="0">
                <a:solidFill>
                  <a:srgbClr val="7030A0"/>
                </a:solidFill>
                <a:latin typeface="Times New Roman" pitchFamily="18" charset="0"/>
                <a:cs typeface="Times New Roman" pitchFamily="18" charset="0"/>
              </a:rPr>
              <a:t>0</a:t>
            </a:r>
            <a:r>
              <a:rPr lang="fr-FR" sz="2200" dirty="0">
                <a:solidFill>
                  <a:srgbClr val="7030A0"/>
                </a:solidFill>
                <a:latin typeface="Times New Roman" pitchFamily="18" charset="0"/>
                <a:cs typeface="Times New Roman" pitchFamily="18" charset="0"/>
              </a:rPr>
              <a:t> de longueur n avec des lettres en F, il y a un mot de code unique w en C dans lequel au plus e lettres de w diffèrent des lettres correspondantes de w</a:t>
            </a:r>
            <a:r>
              <a:rPr lang="fr-FR" sz="2200" baseline="-25000" dirty="0">
                <a:solidFill>
                  <a:srgbClr val="7030A0"/>
                </a:solidFill>
                <a:latin typeface="Times New Roman" pitchFamily="18" charset="0"/>
                <a:cs typeface="Times New Roman" pitchFamily="18" charset="0"/>
              </a:rPr>
              <a:t>0</a:t>
            </a:r>
            <a:r>
              <a:rPr lang="fr-FR" sz="2200" dirty="0">
                <a:solidFill>
                  <a:srgbClr val="7030A0"/>
                </a:solidFill>
                <a:latin typeface="Times New Roman" pitchFamily="18" charset="0"/>
                <a:cs typeface="Times New Roman" pitchFamily="18" charset="0"/>
              </a:rPr>
              <a:t>.</a:t>
            </a:r>
          </a:p>
          <a:p>
            <a:pPr algn="just"/>
            <a:endParaRPr lang="fr-FR" sz="2200" dirty="0">
              <a:solidFill>
                <a:srgbClr val="7030A0"/>
              </a:solidFill>
              <a:latin typeface="Times New Roman" pitchFamily="18" charset="0"/>
              <a:cs typeface="Times New Roman" pitchFamily="18" charset="0"/>
            </a:endParaRPr>
          </a:p>
        </p:txBody>
      </p:sp>
    </p:spTree>
  </p:cSld>
  <p:clrMapOvr>
    <a:masterClrMapping/>
  </p:clrMapOvr>
  <p:transition advTm="15000"/>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 PARFAIT</a:t>
            </a:r>
          </a:p>
        </p:txBody>
      </p:sp>
      <p:sp>
        <p:nvSpPr>
          <p:cNvPr id="5" name="Espace réservé du numéro de diapositive 4"/>
          <p:cNvSpPr>
            <a:spLocks noGrp="1"/>
          </p:cNvSpPr>
          <p:nvPr>
            <p:ph type="sldNum" sz="quarter" idx="12"/>
          </p:nvPr>
        </p:nvSpPr>
        <p:spPr/>
        <p:txBody>
          <a:bodyPr/>
          <a:lstStyle/>
          <a:p>
            <a:fld id="{F39E19B8-B707-45A9-818F-56E77DE860CA}" type="slidenum">
              <a:rPr lang="fr-FR" smtClean="0"/>
              <a:pPr/>
              <a:t>49</a:t>
            </a:fld>
            <a:endParaRPr lang="fr-FR" dirty="0"/>
          </a:p>
        </p:txBody>
      </p:sp>
      <p:sp>
        <p:nvSpPr>
          <p:cNvPr id="113666" name="AutoShape 2" descr="https://upload.wikimedia.org/wikipedia/commons/thumb/b/b0/Hamming%287%2C4%29.svg/250px-Hamming%287%2C4%29.svg.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2" name="ZoneTexte 11"/>
          <p:cNvSpPr txBox="1"/>
          <p:nvPr/>
        </p:nvSpPr>
        <p:spPr>
          <a:xfrm>
            <a:off x="0" y="785794"/>
            <a:ext cx="9144000" cy="5878532"/>
          </a:xfrm>
          <a:prstGeom prst="rect">
            <a:avLst/>
          </a:prstGeom>
          <a:noFill/>
        </p:spPr>
        <p:txBody>
          <a:bodyPr wrap="square" rtlCol="0">
            <a:spAutoFit/>
          </a:bodyPr>
          <a:lstStyle/>
          <a:p>
            <a:pPr algn="just"/>
            <a:r>
              <a:rPr lang="fr-FR" sz="2200" b="1" u="sng" dirty="0">
                <a:solidFill>
                  <a:srgbClr val="C00000"/>
                </a:solidFill>
                <a:latin typeface="Times New Roman" pitchFamily="18" charset="0"/>
                <a:cs typeface="Times New Roman" pitchFamily="18" charset="0"/>
              </a:rPr>
              <a:t>Autres </a:t>
            </a:r>
            <a:r>
              <a:rPr lang="fr-FR" sz="2200" b="1" u="sng" dirty="0" err="1">
                <a:solidFill>
                  <a:srgbClr val="C00000"/>
                </a:solidFill>
                <a:latin typeface="Times New Roman" pitchFamily="18" charset="0"/>
                <a:cs typeface="Times New Roman" pitchFamily="18" charset="0"/>
              </a:rPr>
              <a:t>défintions</a:t>
            </a:r>
            <a:endParaRPr lang="fr-FR" sz="2200" b="1" u="sng" dirty="0">
              <a:solidFill>
                <a:srgbClr val="C00000"/>
              </a:solidFill>
              <a:latin typeface="Times New Roman" pitchFamily="18" charset="0"/>
              <a:cs typeface="Times New Roman" pitchFamily="18" charset="0"/>
            </a:endParaRPr>
          </a:p>
          <a:p>
            <a:pPr algn="just"/>
            <a:endParaRPr lang="fr-FR" sz="2200" b="1" u="sng" dirty="0">
              <a:solidFill>
                <a:srgbClr val="C00000"/>
              </a:solidFill>
              <a:latin typeface="Times New Roman" pitchFamily="18" charset="0"/>
              <a:cs typeface="Times New Roman" pitchFamily="18" charset="0"/>
            </a:endParaRPr>
          </a:p>
          <a:p>
            <a:pPr marL="457200" indent="-457200" algn="just">
              <a:buFont typeface="+mj-lt"/>
              <a:buAutoNum type="arabicParenR"/>
            </a:pPr>
            <a:r>
              <a:rPr lang="fr-FR" sz="2200" b="1" u="sng" dirty="0">
                <a:solidFill>
                  <a:srgbClr val="00B050"/>
                </a:solidFill>
                <a:latin typeface="Times New Roman" pitchFamily="18" charset="0"/>
                <a:cs typeface="Times New Roman" pitchFamily="18" charset="0"/>
              </a:rPr>
              <a:t>Définition 1 </a:t>
            </a:r>
            <a:r>
              <a:rPr lang="fr-FR" sz="2200" dirty="0">
                <a:solidFill>
                  <a:srgbClr val="00B050"/>
                </a:solidFill>
                <a:latin typeface="Times New Roman" pitchFamily="18" charset="0"/>
                <a:cs typeface="Times New Roman" pitchFamily="18" charset="0"/>
              </a:rPr>
              <a:t>: Dans un code parfait tout mot de A</a:t>
            </a:r>
            <a:r>
              <a:rPr lang="fr-FR" sz="2200" baseline="30000" dirty="0">
                <a:solidFill>
                  <a:srgbClr val="00B050"/>
                </a:solidFill>
                <a:latin typeface="Times New Roman" pitchFamily="18" charset="0"/>
                <a:cs typeface="Times New Roman" pitchFamily="18" charset="0"/>
              </a:rPr>
              <a:t>n</a:t>
            </a:r>
            <a:r>
              <a:rPr lang="fr-FR" sz="2200" dirty="0">
                <a:solidFill>
                  <a:srgbClr val="00B050"/>
                </a:solidFill>
                <a:latin typeface="Times New Roman" pitchFamily="18" charset="0"/>
                <a:cs typeface="Times New Roman" pitchFamily="18" charset="0"/>
              </a:rPr>
              <a:t> est à une distance ≤d d'un mot du code. Il s'ensuit que la distance minimale d'un code parfait doit être un nombre impair.</a:t>
            </a:r>
          </a:p>
          <a:p>
            <a:pPr marL="457200" indent="-457200" algn="just"/>
            <a:endParaRPr lang="fr-FR" sz="2200" dirty="0">
              <a:latin typeface="Times New Roman" pitchFamily="18" charset="0"/>
              <a:cs typeface="Times New Roman" pitchFamily="18" charset="0"/>
            </a:endParaRPr>
          </a:p>
          <a:p>
            <a:pPr marL="457200" indent="-457200" algn="just">
              <a:buFont typeface="+mj-lt"/>
              <a:buAutoNum type="arabicParenR"/>
            </a:pPr>
            <a:r>
              <a:rPr lang="fr-FR" sz="2200" b="1" u="sng" dirty="0">
                <a:solidFill>
                  <a:srgbClr val="C00000"/>
                </a:solidFill>
                <a:latin typeface="Times New Roman" pitchFamily="18" charset="0"/>
                <a:cs typeface="Times New Roman" pitchFamily="18" charset="0"/>
              </a:rPr>
              <a:t>Définition 2 : </a:t>
            </a:r>
            <a:r>
              <a:rPr lang="fr-FR" sz="2200" dirty="0">
                <a:solidFill>
                  <a:srgbClr val="C00000"/>
                </a:solidFill>
                <a:latin typeface="Times New Roman" pitchFamily="18" charset="0"/>
                <a:cs typeface="Times New Roman" pitchFamily="18" charset="0"/>
              </a:rPr>
              <a:t>Dans un code parfait </a:t>
            </a:r>
          </a:p>
          <a:p>
            <a:pPr marL="457200" indent="-457200" algn="just">
              <a:buFont typeface="Wingdings" pitchFamily="2" charset="2"/>
              <a:buChar char="q"/>
            </a:pPr>
            <a:r>
              <a:rPr lang="fr-FR" sz="2200" dirty="0">
                <a:solidFill>
                  <a:srgbClr val="C00000"/>
                </a:solidFill>
                <a:latin typeface="Times New Roman" pitchFamily="18" charset="0"/>
                <a:cs typeface="Times New Roman" pitchFamily="18" charset="0"/>
              </a:rPr>
              <a:t>	les sphères de décodage sont disjoints  parfaitement</a:t>
            </a:r>
          </a:p>
          <a:p>
            <a:pPr marL="457200" indent="-457200" algn="just">
              <a:buFont typeface="Wingdings" pitchFamily="2" charset="2"/>
              <a:buChar char="q"/>
            </a:pPr>
            <a:r>
              <a:rPr lang="fr-FR" sz="2200" dirty="0">
                <a:solidFill>
                  <a:srgbClr val="C00000"/>
                </a:solidFill>
                <a:latin typeface="Times New Roman" pitchFamily="18" charset="0"/>
                <a:cs typeface="Times New Roman" pitchFamily="18" charset="0"/>
              </a:rPr>
              <a:t>      ont des décodeurs à distance limitée complets</a:t>
            </a:r>
          </a:p>
          <a:p>
            <a:pPr marL="457200" indent="-457200" algn="just">
              <a:buFont typeface="Wingdings" pitchFamily="2" charset="2"/>
              <a:buChar char="q"/>
            </a:pPr>
            <a:r>
              <a:rPr lang="fr-FR" sz="2200" dirty="0">
                <a:solidFill>
                  <a:srgbClr val="C00000"/>
                </a:solidFill>
                <a:latin typeface="Times New Roman" pitchFamily="18" charset="0"/>
                <a:cs typeface="Times New Roman" pitchFamily="18" charset="0"/>
              </a:rPr>
              <a:t>      il satisfaire la limite de </a:t>
            </a:r>
            <a:r>
              <a:rPr lang="fr-FR" sz="2200" dirty="0" err="1">
                <a:solidFill>
                  <a:srgbClr val="C00000"/>
                </a:solidFill>
                <a:latin typeface="Times New Roman" pitchFamily="18" charset="0"/>
                <a:cs typeface="Times New Roman" pitchFamily="18" charset="0"/>
              </a:rPr>
              <a:t>Hamming</a:t>
            </a:r>
            <a:r>
              <a:rPr lang="fr-FR" sz="2200" dirty="0">
                <a:solidFill>
                  <a:srgbClr val="C00000"/>
                </a:solidFill>
                <a:latin typeface="Times New Roman" pitchFamily="18" charset="0"/>
                <a:cs typeface="Times New Roman" pitchFamily="18" charset="0"/>
              </a:rPr>
              <a:t> avec égalité</a:t>
            </a:r>
          </a:p>
          <a:p>
            <a:pPr marL="457200" indent="-457200" algn="just">
              <a:buFont typeface="Wingdings" pitchFamily="2" charset="2"/>
              <a:buChar char="q"/>
            </a:pPr>
            <a:endParaRPr lang="fr-FR" sz="2200" b="1" u="sng" dirty="0">
              <a:solidFill>
                <a:srgbClr val="C00000"/>
              </a:solidFill>
              <a:latin typeface="Times New Roman" pitchFamily="18" charset="0"/>
              <a:cs typeface="Times New Roman" pitchFamily="18" charset="0"/>
            </a:endParaRPr>
          </a:p>
          <a:p>
            <a:pPr algn="just"/>
            <a:r>
              <a:rPr lang="fr-FR" sz="2200" dirty="0">
                <a:latin typeface="Times New Roman" pitchFamily="18" charset="0"/>
                <a:cs typeface="Times New Roman" pitchFamily="18" charset="0"/>
              </a:rPr>
              <a:t>La limite de </a:t>
            </a:r>
            <a:r>
              <a:rPr lang="fr-FR" sz="2200" dirty="0" err="1">
                <a:latin typeface="Times New Roman" pitchFamily="18" charset="0"/>
                <a:cs typeface="Times New Roman" pitchFamily="18" charset="0"/>
              </a:rPr>
              <a:t>Hamming</a:t>
            </a:r>
            <a:r>
              <a:rPr lang="fr-FR" sz="2200" dirty="0">
                <a:latin typeface="Times New Roman" pitchFamily="18" charset="0"/>
                <a:cs typeface="Times New Roman" pitchFamily="18" charset="0"/>
              </a:rPr>
              <a:t> connue sous le nom de limite de </a:t>
            </a:r>
            <a:r>
              <a:rPr lang="fr-FR" sz="2400" b="1" dirty="0"/>
              <a:t>sphères disjointes</a:t>
            </a:r>
            <a:r>
              <a:rPr lang="fr-FR" sz="2200" dirty="0">
                <a:latin typeface="Times New Roman" pitchFamily="18" charset="0"/>
                <a:cs typeface="Times New Roman" pitchFamily="18" charset="0"/>
              </a:rPr>
              <a:t> lié à la métrique de </a:t>
            </a:r>
            <a:r>
              <a:rPr lang="fr-FR" sz="2200" dirty="0" err="1">
                <a:latin typeface="Times New Roman" pitchFamily="18" charset="0"/>
                <a:cs typeface="Times New Roman" pitchFamily="18" charset="0"/>
              </a:rPr>
              <a:t>Hamming</a:t>
            </a:r>
            <a:r>
              <a:rPr lang="fr-FR" sz="2200" dirty="0">
                <a:latin typeface="Times New Roman" pitchFamily="18" charset="0"/>
                <a:cs typeface="Times New Roman" pitchFamily="18" charset="0"/>
              </a:rPr>
              <a:t> dans l'espace de tous les mots possibles. Elle donne une limitation importante de l'efficacité avec laquelle tout code correcteur d'erreurs peut utiliser l'espace dans lequel ses mots de code sont intégrés. </a:t>
            </a:r>
          </a:p>
          <a:p>
            <a:pPr algn="just"/>
            <a:endParaRPr lang="fr-FR" sz="2200" dirty="0">
              <a:latin typeface="Times New Roman" pitchFamily="18" charset="0"/>
              <a:cs typeface="Times New Roman" pitchFamily="18" charset="0"/>
            </a:endParaRPr>
          </a:p>
          <a:p>
            <a:pPr algn="just"/>
            <a:r>
              <a:rPr lang="fr-FR" sz="2200" b="1" dirty="0">
                <a:solidFill>
                  <a:srgbClr val="C00000"/>
                </a:solidFill>
                <a:latin typeface="Times New Roman" pitchFamily="18" charset="0"/>
                <a:cs typeface="Times New Roman" pitchFamily="18" charset="0"/>
              </a:rPr>
              <a:t>Un code qui atteint la limite de </a:t>
            </a:r>
            <a:r>
              <a:rPr lang="fr-FR" sz="2200" b="1" dirty="0" err="1">
                <a:solidFill>
                  <a:srgbClr val="C00000"/>
                </a:solidFill>
                <a:latin typeface="Times New Roman" pitchFamily="18" charset="0"/>
                <a:cs typeface="Times New Roman" pitchFamily="18" charset="0"/>
              </a:rPr>
              <a:t>Hamming</a:t>
            </a:r>
            <a:r>
              <a:rPr lang="fr-FR" sz="2200" b="1" dirty="0">
                <a:solidFill>
                  <a:srgbClr val="C00000"/>
                </a:solidFill>
                <a:latin typeface="Times New Roman" pitchFamily="18" charset="0"/>
                <a:cs typeface="Times New Roman" pitchFamily="18" charset="0"/>
              </a:rPr>
              <a:t> serait un code parfait.</a:t>
            </a:r>
            <a:endParaRPr lang="fr-FR" sz="2200" b="1" u="sng" dirty="0">
              <a:solidFill>
                <a:srgbClr val="C00000"/>
              </a:solidFill>
              <a:latin typeface="Times New Roman" pitchFamily="18" charset="0"/>
              <a:cs typeface="Times New Roman" pitchFamily="18" charset="0"/>
            </a:endParaRPr>
          </a:p>
        </p:txBody>
      </p:sp>
    </p:spTree>
  </p:cSld>
  <p:clrMapOvr>
    <a:masterClrMapping/>
  </p:clrMapOvr>
  <p:transition advTm="15000"/>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CODES LINEAIRES</a:t>
            </a:r>
          </a:p>
        </p:txBody>
      </p:sp>
      <p:sp>
        <p:nvSpPr>
          <p:cNvPr id="5" name="Espace réservé du numéro de diapositive 4"/>
          <p:cNvSpPr>
            <a:spLocks noGrp="1"/>
          </p:cNvSpPr>
          <p:nvPr>
            <p:ph type="sldNum" sz="quarter" idx="12"/>
          </p:nvPr>
        </p:nvSpPr>
        <p:spPr/>
        <p:txBody>
          <a:bodyPr/>
          <a:lstStyle/>
          <a:p>
            <a:fld id="{F39E19B8-B707-45A9-818F-56E77DE860CA}" type="slidenum">
              <a:rPr lang="fr-FR" smtClean="0"/>
              <a:pPr/>
              <a:t>5</a:t>
            </a:fld>
            <a:endParaRPr lang="fr-FR" dirty="0"/>
          </a:p>
        </p:txBody>
      </p:sp>
      <p:sp>
        <p:nvSpPr>
          <p:cNvPr id="10" name="ZoneTexte 9"/>
          <p:cNvSpPr txBox="1"/>
          <p:nvPr/>
        </p:nvSpPr>
        <p:spPr>
          <a:xfrm>
            <a:off x="0" y="642918"/>
            <a:ext cx="9144000" cy="800219"/>
          </a:xfrm>
          <a:prstGeom prst="rect">
            <a:avLst/>
          </a:prstGeom>
          <a:noFill/>
        </p:spPr>
        <p:txBody>
          <a:bodyPr wrap="square" rtlCol="0">
            <a:spAutoFit/>
          </a:bodyPr>
          <a:lstStyle/>
          <a:p>
            <a:pPr algn="ctr"/>
            <a:r>
              <a:rPr lang="fr-FR" sz="2800" b="1" dirty="0">
                <a:solidFill>
                  <a:srgbClr val="0070C0"/>
                </a:solidFill>
              </a:rPr>
              <a:t>Définition et propriété</a:t>
            </a:r>
          </a:p>
          <a:p>
            <a:pPr algn="ctr"/>
            <a:endParaRPr lang="fr-FR" dirty="0"/>
          </a:p>
        </p:txBody>
      </p:sp>
      <p:sp>
        <p:nvSpPr>
          <p:cNvPr id="113666" name="AutoShape 2" descr="https://upload.wikimedia.org/wikipedia/commons/thumb/b/b0/Hamming%287%2C4%29.svg/250px-Hamming%287%2C4%29.svg.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8" name="ZoneTexte 7"/>
          <p:cNvSpPr txBox="1"/>
          <p:nvPr/>
        </p:nvSpPr>
        <p:spPr>
          <a:xfrm>
            <a:off x="0" y="1357298"/>
            <a:ext cx="9144000" cy="5262979"/>
          </a:xfrm>
          <a:prstGeom prst="rect">
            <a:avLst/>
          </a:prstGeom>
          <a:noFill/>
        </p:spPr>
        <p:txBody>
          <a:bodyPr wrap="square" rtlCol="0">
            <a:spAutoFit/>
          </a:bodyPr>
          <a:lstStyle/>
          <a:p>
            <a:pPr algn="just"/>
            <a:r>
              <a:rPr lang="fr-FR" sz="2400" b="1" u="sng" dirty="0">
                <a:solidFill>
                  <a:srgbClr val="C00000"/>
                </a:solidFill>
              </a:rPr>
              <a:t>Définition :</a:t>
            </a:r>
            <a:r>
              <a:rPr lang="fr-FR" sz="2400" dirty="0"/>
              <a:t> </a:t>
            </a:r>
            <a:r>
              <a:rPr lang="fr-FR" sz="2400" dirty="0">
                <a:solidFill>
                  <a:srgbClr val="0070C0"/>
                </a:solidFill>
              </a:rPr>
              <a:t>Un code linéaire de longueur n sur </a:t>
            </a:r>
            <a:r>
              <a:rPr lang="fr-FR" sz="2400" dirty="0">
                <a:solidFill>
                  <a:srgbClr val="0070C0"/>
                </a:solidFill>
                <a:sym typeface="Symbol"/>
              </a:rPr>
              <a:t> et de dimension k, noté (</a:t>
            </a:r>
            <a:r>
              <a:rPr lang="fr-FR" sz="2400" dirty="0" err="1">
                <a:solidFill>
                  <a:srgbClr val="0070C0"/>
                </a:solidFill>
                <a:sym typeface="Symbol"/>
              </a:rPr>
              <a:t>n,k</a:t>
            </a:r>
            <a:r>
              <a:rPr lang="fr-FR" sz="2400" dirty="0">
                <a:solidFill>
                  <a:srgbClr val="0070C0"/>
                </a:solidFill>
                <a:sym typeface="Symbol"/>
              </a:rPr>
              <a:t>), est un sous-espace vectoriel de </a:t>
            </a:r>
            <a:r>
              <a:rPr lang="fr-FR" sz="2400" baseline="30000" dirty="0">
                <a:solidFill>
                  <a:srgbClr val="0070C0"/>
                </a:solidFill>
                <a:sym typeface="Symbol"/>
              </a:rPr>
              <a:t>n</a:t>
            </a:r>
            <a:r>
              <a:rPr lang="fr-FR" sz="2400" dirty="0">
                <a:solidFill>
                  <a:srgbClr val="0070C0"/>
                </a:solidFill>
                <a:sym typeface="Symbol"/>
              </a:rPr>
              <a:t> de dimension k. Donc un codage  est toute application linéaire injective de </a:t>
            </a:r>
            <a:r>
              <a:rPr lang="fr-FR" sz="2400" baseline="30000" dirty="0">
                <a:solidFill>
                  <a:srgbClr val="0070C0"/>
                </a:solidFill>
                <a:sym typeface="Symbol"/>
              </a:rPr>
              <a:t>n </a:t>
            </a:r>
            <a:r>
              <a:rPr lang="fr-FR" sz="2400" dirty="0">
                <a:solidFill>
                  <a:srgbClr val="0070C0"/>
                </a:solidFill>
                <a:sym typeface="Symbol"/>
              </a:rPr>
              <a:t>dans</a:t>
            </a:r>
            <a:r>
              <a:rPr lang="fr-FR" sz="2400" baseline="30000" dirty="0">
                <a:solidFill>
                  <a:srgbClr val="0070C0"/>
                </a:solidFill>
                <a:sym typeface="Symbol"/>
              </a:rPr>
              <a:t> </a:t>
            </a:r>
            <a:r>
              <a:rPr lang="fr-FR" sz="2400" dirty="0">
                <a:solidFill>
                  <a:srgbClr val="0070C0"/>
                </a:solidFill>
                <a:sym typeface="Symbol"/>
              </a:rPr>
              <a:t></a:t>
            </a:r>
            <a:r>
              <a:rPr lang="fr-FR" sz="2400" baseline="30000" dirty="0">
                <a:solidFill>
                  <a:srgbClr val="0070C0"/>
                </a:solidFill>
                <a:sym typeface="Symbol"/>
              </a:rPr>
              <a:t>k</a:t>
            </a:r>
            <a:r>
              <a:rPr lang="fr-FR" sz="2400" dirty="0">
                <a:solidFill>
                  <a:srgbClr val="0070C0"/>
                </a:solidFill>
                <a:sym typeface="Symbol"/>
              </a:rPr>
              <a:t> (k et n deux entiers où </a:t>
            </a:r>
            <a:r>
              <a:rPr lang="fr-FR" sz="2400" dirty="0" err="1">
                <a:solidFill>
                  <a:srgbClr val="0070C0"/>
                </a:solidFill>
                <a:sym typeface="Symbol"/>
              </a:rPr>
              <a:t>n≥k</a:t>
            </a:r>
            <a:r>
              <a:rPr lang="fr-FR" sz="2400" dirty="0">
                <a:solidFill>
                  <a:srgbClr val="0070C0"/>
                </a:solidFill>
                <a:sym typeface="Symbol"/>
              </a:rPr>
              <a:t>)</a:t>
            </a:r>
          </a:p>
          <a:p>
            <a:pPr algn="just"/>
            <a:endParaRPr lang="fr-FR" sz="2400" dirty="0">
              <a:solidFill>
                <a:srgbClr val="0070C0"/>
              </a:solidFill>
              <a:sym typeface="Symbol"/>
            </a:endParaRPr>
          </a:p>
          <a:p>
            <a:pPr algn="just"/>
            <a:r>
              <a:rPr lang="fr-FR" sz="2400" b="1" u="sng" dirty="0">
                <a:solidFill>
                  <a:srgbClr val="C00000"/>
                </a:solidFill>
                <a:sym typeface="Symbol"/>
              </a:rPr>
              <a:t>Exemple :</a:t>
            </a:r>
            <a:r>
              <a:rPr lang="fr-FR" sz="2400" dirty="0">
                <a:solidFill>
                  <a:srgbClr val="0070C0"/>
                </a:solidFill>
                <a:sym typeface="Symbol"/>
              </a:rPr>
              <a:t> </a:t>
            </a:r>
          </a:p>
          <a:p>
            <a:endParaRPr lang="fr-FR" sz="2400" dirty="0">
              <a:sym typeface="Symbol"/>
            </a:endParaRPr>
          </a:p>
          <a:p>
            <a:pPr algn="just"/>
            <a:endParaRPr lang="fr-FR" sz="2400" b="1" u="sng" dirty="0">
              <a:solidFill>
                <a:srgbClr val="C00000"/>
              </a:solidFill>
              <a:sym typeface="Symbol"/>
            </a:endParaRPr>
          </a:p>
          <a:p>
            <a:pPr algn="just"/>
            <a:endParaRPr lang="fr-FR" sz="2400" b="1" u="sng" dirty="0">
              <a:solidFill>
                <a:srgbClr val="C00000"/>
              </a:solidFill>
              <a:sym typeface="Symbol"/>
            </a:endParaRPr>
          </a:p>
          <a:p>
            <a:pPr algn="just"/>
            <a:r>
              <a:rPr lang="fr-FR" sz="2400" b="1" u="sng" dirty="0">
                <a:solidFill>
                  <a:srgbClr val="C00000"/>
                </a:solidFill>
                <a:sym typeface="Symbol"/>
              </a:rPr>
              <a:t>Propriété :</a:t>
            </a:r>
            <a:r>
              <a:rPr lang="fr-FR" sz="2400" dirty="0">
                <a:sym typeface="Symbol"/>
              </a:rPr>
              <a:t> </a:t>
            </a:r>
            <a:r>
              <a:rPr lang="fr-FR" sz="2400" dirty="0">
                <a:solidFill>
                  <a:srgbClr val="00B050"/>
                </a:solidFill>
                <a:sym typeface="Symbol"/>
              </a:rPr>
              <a:t>Si </a:t>
            </a:r>
            <a:r>
              <a:rPr lang="fr-FR" sz="2400" b="1" dirty="0">
                <a:solidFill>
                  <a:srgbClr val="7030A0"/>
                </a:solidFill>
              </a:rPr>
              <a:t>C</a:t>
            </a:r>
            <a:r>
              <a:rPr lang="fr-FR" sz="2400" b="1" baseline="-25000" dirty="0">
                <a:solidFill>
                  <a:srgbClr val="7030A0"/>
                </a:solidFill>
              </a:rPr>
              <a:t>D</a:t>
            </a:r>
            <a:r>
              <a:rPr lang="fr-FR" sz="2400" dirty="0">
                <a:solidFill>
                  <a:srgbClr val="00B050"/>
                </a:solidFill>
                <a:sym typeface="Symbol"/>
              </a:rPr>
              <a:t> est un code linéaire l’ensemble des distances entre les mots de </a:t>
            </a:r>
            <a:r>
              <a:rPr lang="fr-FR" sz="2400" b="1" dirty="0">
                <a:solidFill>
                  <a:srgbClr val="7030A0"/>
                </a:solidFill>
              </a:rPr>
              <a:t>C</a:t>
            </a:r>
            <a:r>
              <a:rPr lang="fr-FR" sz="2400" b="1" baseline="-25000" dirty="0">
                <a:solidFill>
                  <a:srgbClr val="7030A0"/>
                </a:solidFill>
              </a:rPr>
              <a:t>D</a:t>
            </a:r>
            <a:r>
              <a:rPr lang="fr-FR" sz="2400" dirty="0">
                <a:solidFill>
                  <a:srgbClr val="00B050"/>
                </a:solidFill>
                <a:sym typeface="Symbol"/>
              </a:rPr>
              <a:t> est l’ensemble des poids de </a:t>
            </a:r>
            <a:r>
              <a:rPr lang="fr-FR" sz="2400" b="1" dirty="0">
                <a:solidFill>
                  <a:srgbClr val="7030A0"/>
                </a:solidFill>
              </a:rPr>
              <a:t>C</a:t>
            </a:r>
            <a:r>
              <a:rPr lang="fr-FR" sz="2400" b="1" baseline="-25000" dirty="0">
                <a:solidFill>
                  <a:srgbClr val="7030A0"/>
                </a:solidFill>
              </a:rPr>
              <a:t>D</a:t>
            </a:r>
            <a:endParaRPr lang="fr-FR" sz="2400" dirty="0">
              <a:solidFill>
                <a:srgbClr val="00B050"/>
              </a:solidFill>
              <a:sym typeface="Symbol"/>
            </a:endParaRPr>
          </a:p>
          <a:p>
            <a:endParaRPr lang="fr-FR" sz="2400" dirty="0">
              <a:sym typeface="Symbol"/>
            </a:endParaRPr>
          </a:p>
          <a:p>
            <a:pPr algn="just"/>
            <a:r>
              <a:rPr lang="fr-FR" sz="2400" dirty="0">
                <a:solidFill>
                  <a:srgbClr val="7030A0"/>
                </a:solidFill>
                <a:sym typeface="Symbol"/>
              </a:rPr>
              <a:t>Ce qui nous permet de dire que la distance minimale de </a:t>
            </a:r>
            <a:r>
              <a:rPr lang="fr-FR" sz="2400" b="1" dirty="0">
                <a:solidFill>
                  <a:srgbClr val="7030A0"/>
                </a:solidFill>
              </a:rPr>
              <a:t>C</a:t>
            </a:r>
            <a:r>
              <a:rPr lang="fr-FR" sz="2400" b="1" baseline="-25000" dirty="0">
                <a:solidFill>
                  <a:srgbClr val="7030A0"/>
                </a:solidFill>
              </a:rPr>
              <a:t>D</a:t>
            </a:r>
            <a:r>
              <a:rPr lang="fr-FR" sz="2400" dirty="0">
                <a:solidFill>
                  <a:srgbClr val="7030A0"/>
                </a:solidFill>
                <a:sym typeface="Symbol"/>
              </a:rPr>
              <a:t> , code linéaire, est le poids minimum de </a:t>
            </a:r>
            <a:r>
              <a:rPr lang="fr-FR" sz="2400" b="1" dirty="0">
                <a:solidFill>
                  <a:srgbClr val="7030A0"/>
                </a:solidFill>
              </a:rPr>
              <a:t>C</a:t>
            </a:r>
            <a:r>
              <a:rPr lang="fr-FR" sz="2400" b="1" baseline="-25000" dirty="0">
                <a:solidFill>
                  <a:srgbClr val="7030A0"/>
                </a:solidFill>
              </a:rPr>
              <a:t>D</a:t>
            </a:r>
            <a:endParaRPr lang="fr-FR" sz="2400" dirty="0">
              <a:solidFill>
                <a:srgbClr val="7030A0"/>
              </a:solidFill>
            </a:endParaRPr>
          </a:p>
        </p:txBody>
      </p:sp>
      <p:graphicFrame>
        <p:nvGraphicFramePr>
          <p:cNvPr id="11" name="Tableau 10"/>
          <p:cNvGraphicFramePr>
            <a:graphicFrameLocks noGrp="1"/>
          </p:cNvGraphicFramePr>
          <p:nvPr/>
        </p:nvGraphicFramePr>
        <p:xfrm>
          <a:off x="2285984" y="3071810"/>
          <a:ext cx="4619636" cy="1463040"/>
        </p:xfrm>
        <a:graphic>
          <a:graphicData uri="http://schemas.openxmlformats.org/drawingml/2006/table">
            <a:tbl>
              <a:tblPr firstRow="1" bandRow="1">
                <a:tableStyleId>{5C22544A-7EE6-4342-B048-85BDC9FD1C3A}</a:tableStyleId>
              </a:tblPr>
              <a:tblGrid>
                <a:gridCol w="2309818">
                  <a:extLst>
                    <a:ext uri="{9D8B030D-6E8A-4147-A177-3AD203B41FA5}">
                      <a16:colId xmlns:a16="http://schemas.microsoft.com/office/drawing/2014/main" xmlns="" val="20000"/>
                    </a:ext>
                  </a:extLst>
                </a:gridCol>
                <a:gridCol w="2309818">
                  <a:extLst>
                    <a:ext uri="{9D8B030D-6E8A-4147-A177-3AD203B41FA5}">
                      <a16:colId xmlns:a16="http://schemas.microsoft.com/office/drawing/2014/main" xmlns="" val="20001"/>
                    </a:ext>
                  </a:extLst>
                </a:gridCol>
              </a:tblGrid>
              <a:tr h="321471">
                <a:tc>
                  <a:txBody>
                    <a:bodyPr/>
                    <a:lstStyle/>
                    <a:p>
                      <a:pPr algn="ctr"/>
                      <a:r>
                        <a:rPr lang="fr-FR" b="1" dirty="0">
                          <a:solidFill>
                            <a:srgbClr val="C00000"/>
                          </a:solidFill>
                        </a:rPr>
                        <a:t>00</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fr-FR" b="1" dirty="0">
                          <a:solidFill>
                            <a:srgbClr val="C00000"/>
                          </a:solidFill>
                        </a:rPr>
                        <a:t>000</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0000"/>
                  </a:ext>
                </a:extLst>
              </a:tr>
              <a:tr h="321471">
                <a:tc>
                  <a:txBody>
                    <a:bodyPr/>
                    <a:lstStyle/>
                    <a:p>
                      <a:pPr algn="ctr"/>
                      <a:r>
                        <a:rPr lang="fr-FR" b="1" dirty="0">
                          <a:solidFill>
                            <a:srgbClr val="C00000"/>
                          </a:solidFill>
                        </a:rPr>
                        <a:t>01</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r>
                        <a:rPr lang="fr-FR" b="1" dirty="0">
                          <a:solidFill>
                            <a:srgbClr val="C00000"/>
                          </a:solidFill>
                        </a:rPr>
                        <a:t>011</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0001"/>
                  </a:ext>
                </a:extLst>
              </a:tr>
              <a:tr h="321471">
                <a:tc>
                  <a:txBody>
                    <a:bodyPr/>
                    <a:lstStyle/>
                    <a:p>
                      <a:pPr algn="ctr"/>
                      <a:r>
                        <a:rPr lang="fr-FR" b="1" dirty="0">
                          <a:solidFill>
                            <a:srgbClr val="C00000"/>
                          </a:solidFill>
                        </a:rPr>
                        <a:t>10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fr-FR" b="1" dirty="0">
                          <a:solidFill>
                            <a:srgbClr val="C00000"/>
                          </a:solidFill>
                        </a:rPr>
                        <a:t>101</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0002"/>
                  </a:ext>
                </a:extLst>
              </a:tr>
              <a:tr h="321471">
                <a:tc>
                  <a:txBody>
                    <a:bodyPr/>
                    <a:lstStyle/>
                    <a:p>
                      <a:pPr algn="ctr"/>
                      <a:r>
                        <a:rPr lang="fr-FR" b="1" dirty="0">
                          <a:solidFill>
                            <a:srgbClr val="C00000"/>
                          </a:solidFill>
                        </a:rPr>
                        <a:t>11</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fr-FR" b="1" dirty="0">
                          <a:solidFill>
                            <a:srgbClr val="C00000"/>
                          </a:solidFill>
                        </a:rPr>
                        <a:t>110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0003"/>
                  </a:ext>
                </a:extLst>
              </a:tr>
            </a:tbl>
          </a:graphicData>
        </a:graphic>
      </p:graphicFrame>
    </p:spTree>
  </p:cSld>
  <p:clrMapOvr>
    <a:masterClrMapping/>
  </p:clrMapOvr>
  <p:transition advTm="15000"/>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 PARFAIT</a:t>
            </a:r>
          </a:p>
        </p:txBody>
      </p:sp>
      <p:sp>
        <p:nvSpPr>
          <p:cNvPr id="5" name="Espace réservé du numéro de diapositive 4"/>
          <p:cNvSpPr>
            <a:spLocks noGrp="1"/>
          </p:cNvSpPr>
          <p:nvPr>
            <p:ph type="sldNum" sz="quarter" idx="12"/>
          </p:nvPr>
        </p:nvSpPr>
        <p:spPr/>
        <p:txBody>
          <a:bodyPr/>
          <a:lstStyle/>
          <a:p>
            <a:fld id="{F39E19B8-B707-45A9-818F-56E77DE860CA}" type="slidenum">
              <a:rPr lang="fr-FR" smtClean="0"/>
              <a:pPr/>
              <a:t>50</a:t>
            </a:fld>
            <a:endParaRPr lang="fr-FR" dirty="0"/>
          </a:p>
        </p:txBody>
      </p:sp>
      <p:sp>
        <p:nvSpPr>
          <p:cNvPr id="113666" name="AutoShape 2" descr="https://upload.wikimedia.org/wikipedia/commons/thumb/b/b0/Hamming%287%2C4%29.svg/250px-Hamming%287%2C4%29.svg.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2" name="ZoneTexte 11"/>
          <p:cNvSpPr txBox="1"/>
          <p:nvPr/>
        </p:nvSpPr>
        <p:spPr>
          <a:xfrm>
            <a:off x="0" y="1665637"/>
            <a:ext cx="9144000" cy="4832092"/>
          </a:xfrm>
          <a:prstGeom prst="rect">
            <a:avLst/>
          </a:prstGeom>
          <a:noFill/>
        </p:spPr>
        <p:txBody>
          <a:bodyPr wrap="square" rtlCol="0">
            <a:spAutoFit/>
          </a:bodyPr>
          <a:lstStyle/>
          <a:p>
            <a:pPr algn="just"/>
            <a:r>
              <a:rPr lang="fr-FR" sz="2200" b="1" u="sng" dirty="0">
                <a:solidFill>
                  <a:srgbClr val="C00000"/>
                </a:solidFill>
                <a:latin typeface="Times New Roman" pitchFamily="18" charset="0"/>
                <a:cs typeface="Times New Roman" pitchFamily="18" charset="0"/>
              </a:rPr>
              <a:t>Qu’est ce qu’on entend par sphères et boules ?</a:t>
            </a:r>
          </a:p>
          <a:p>
            <a:pPr algn="just"/>
            <a:endParaRPr lang="fr-FR" sz="2200" b="1" u="sng" dirty="0">
              <a:solidFill>
                <a:srgbClr val="C00000"/>
              </a:solidFill>
              <a:latin typeface="Times New Roman" pitchFamily="18" charset="0"/>
              <a:cs typeface="Times New Roman" pitchFamily="18" charset="0"/>
            </a:endParaRPr>
          </a:p>
          <a:p>
            <a:pPr algn="just"/>
            <a:r>
              <a:rPr lang="fr-FR" sz="2200" dirty="0">
                <a:solidFill>
                  <a:srgbClr val="002060"/>
                </a:solidFill>
                <a:latin typeface="Times New Roman" pitchFamily="18" charset="0"/>
                <a:cs typeface="Times New Roman" pitchFamily="18" charset="0"/>
              </a:rPr>
              <a:t>Soit m ∈ {0,1}</a:t>
            </a:r>
            <a:r>
              <a:rPr lang="fr-FR" sz="2200" baseline="30000" dirty="0">
                <a:solidFill>
                  <a:srgbClr val="002060"/>
                </a:solidFill>
                <a:latin typeface="Times New Roman" pitchFamily="18" charset="0"/>
                <a:cs typeface="Times New Roman" pitchFamily="18" charset="0"/>
              </a:rPr>
              <a:t>n</a:t>
            </a:r>
            <a:r>
              <a:rPr lang="fr-FR" sz="2200" dirty="0">
                <a:solidFill>
                  <a:srgbClr val="002060"/>
                </a:solidFill>
                <a:latin typeface="Times New Roman" pitchFamily="18" charset="0"/>
                <a:cs typeface="Times New Roman" pitchFamily="18" charset="0"/>
              </a:rPr>
              <a:t> et k ∈ N.</a:t>
            </a:r>
            <a:endParaRPr lang="fr-FR" sz="2200" b="1" u="sng" dirty="0">
              <a:solidFill>
                <a:srgbClr val="002060"/>
              </a:solidFill>
              <a:latin typeface="Times New Roman" pitchFamily="18" charset="0"/>
              <a:cs typeface="Times New Roman" pitchFamily="18" charset="0"/>
            </a:endParaRPr>
          </a:p>
          <a:p>
            <a:pPr algn="just"/>
            <a:endParaRPr lang="fr-FR" sz="2200" b="1" u="sng" dirty="0">
              <a:solidFill>
                <a:srgbClr val="002060"/>
              </a:solidFill>
              <a:latin typeface="Times New Roman" pitchFamily="18" charset="0"/>
              <a:cs typeface="Times New Roman" pitchFamily="18" charset="0"/>
            </a:endParaRPr>
          </a:p>
          <a:p>
            <a:pPr algn="just"/>
            <a:r>
              <a:rPr lang="fr-FR" sz="2200" b="1" u="sng" dirty="0">
                <a:solidFill>
                  <a:srgbClr val="002060"/>
                </a:solidFill>
                <a:latin typeface="Times New Roman" pitchFamily="18" charset="0"/>
                <a:cs typeface="Times New Roman" pitchFamily="18" charset="0"/>
              </a:rPr>
              <a:t>Une sphère:</a:t>
            </a:r>
          </a:p>
          <a:p>
            <a:pPr algn="just"/>
            <a:r>
              <a:rPr lang="vi-VN" sz="2200" dirty="0">
                <a:solidFill>
                  <a:srgbClr val="7030A0"/>
                </a:solidFill>
                <a:latin typeface="+mj-lt"/>
              </a:rPr>
              <a:t>On appelle</a:t>
            </a:r>
            <a:r>
              <a:rPr lang="fr-FR" sz="2200" dirty="0">
                <a:solidFill>
                  <a:srgbClr val="7030A0"/>
                </a:solidFill>
                <a:latin typeface="+mj-lt"/>
              </a:rPr>
              <a:t> </a:t>
            </a:r>
            <a:r>
              <a:rPr lang="vi-VN" sz="2200" dirty="0">
                <a:solidFill>
                  <a:srgbClr val="7030A0"/>
                </a:solidFill>
                <a:latin typeface="+mj-lt"/>
              </a:rPr>
              <a:t>sph</a:t>
            </a:r>
            <a:r>
              <a:rPr lang="fr-FR" sz="2200" dirty="0">
                <a:solidFill>
                  <a:srgbClr val="7030A0"/>
                </a:solidFill>
                <a:latin typeface="+mj-lt"/>
              </a:rPr>
              <a:t>è</a:t>
            </a:r>
            <a:r>
              <a:rPr lang="vi-VN" sz="2200" dirty="0">
                <a:solidFill>
                  <a:srgbClr val="7030A0"/>
                </a:solidFill>
                <a:latin typeface="+mj-lt"/>
              </a:rPr>
              <a:t>re</a:t>
            </a:r>
            <a:r>
              <a:rPr lang="fr-FR" sz="2200" dirty="0">
                <a:solidFill>
                  <a:srgbClr val="7030A0"/>
                </a:solidFill>
                <a:latin typeface="+mj-lt"/>
              </a:rPr>
              <a:t> </a:t>
            </a:r>
            <a:r>
              <a:rPr lang="vi-VN" sz="2200" dirty="0">
                <a:solidFill>
                  <a:srgbClr val="7030A0"/>
                </a:solidFill>
                <a:latin typeface="+mj-lt"/>
              </a:rPr>
              <a:t>de centre</a:t>
            </a:r>
            <a:r>
              <a:rPr lang="fr-FR" sz="2200" dirty="0">
                <a:solidFill>
                  <a:srgbClr val="7030A0"/>
                </a:solidFill>
                <a:latin typeface="+mj-lt"/>
              </a:rPr>
              <a:t> </a:t>
            </a:r>
            <a:r>
              <a:rPr lang="vi-VN" sz="2200" dirty="0">
                <a:solidFill>
                  <a:srgbClr val="7030A0"/>
                </a:solidFill>
                <a:latin typeface="+mj-lt"/>
              </a:rPr>
              <a:t>m</a:t>
            </a:r>
            <a:r>
              <a:rPr lang="fr-FR" sz="2200" dirty="0">
                <a:solidFill>
                  <a:srgbClr val="7030A0"/>
                </a:solidFill>
                <a:latin typeface="+mj-lt"/>
              </a:rPr>
              <a:t> </a:t>
            </a:r>
            <a:r>
              <a:rPr lang="vi-VN" sz="2200" dirty="0">
                <a:solidFill>
                  <a:srgbClr val="7030A0"/>
                </a:solidFill>
                <a:latin typeface="+mj-lt"/>
              </a:rPr>
              <a:t>et de rayon</a:t>
            </a:r>
            <a:r>
              <a:rPr lang="fr-FR" sz="2200" dirty="0">
                <a:solidFill>
                  <a:srgbClr val="7030A0"/>
                </a:solidFill>
                <a:latin typeface="+mj-lt"/>
              </a:rPr>
              <a:t> </a:t>
            </a:r>
            <a:r>
              <a:rPr lang="vi-VN" sz="2200" dirty="0">
                <a:solidFill>
                  <a:srgbClr val="7030A0"/>
                </a:solidFill>
                <a:latin typeface="+mj-lt"/>
              </a:rPr>
              <a:t>k, et on note</a:t>
            </a:r>
            <a:r>
              <a:rPr lang="fr-FR" sz="2200" dirty="0">
                <a:solidFill>
                  <a:srgbClr val="7030A0"/>
                </a:solidFill>
                <a:latin typeface="+mj-lt"/>
              </a:rPr>
              <a:t> </a:t>
            </a:r>
            <a:r>
              <a:rPr lang="vi-VN" sz="2200" dirty="0">
                <a:solidFill>
                  <a:srgbClr val="7030A0"/>
                </a:solidFill>
                <a:latin typeface="+mj-lt"/>
              </a:rPr>
              <a:t>S(m, k), l’ensemble</a:t>
            </a:r>
            <a:r>
              <a:rPr lang="fr-FR" sz="2200" dirty="0">
                <a:solidFill>
                  <a:srgbClr val="7030A0"/>
                </a:solidFill>
                <a:latin typeface="+mj-lt"/>
              </a:rPr>
              <a:t> </a:t>
            </a:r>
            <a:r>
              <a:rPr lang="vi-VN" sz="2200" dirty="0">
                <a:solidFill>
                  <a:srgbClr val="7030A0"/>
                </a:solidFill>
                <a:latin typeface="+mj-lt"/>
              </a:rPr>
              <a:t>des mots de</a:t>
            </a:r>
            <a:r>
              <a:rPr lang="fr-FR" sz="2200" dirty="0">
                <a:solidFill>
                  <a:srgbClr val="7030A0"/>
                </a:solidFill>
                <a:latin typeface="+mj-lt"/>
              </a:rPr>
              <a:t> </a:t>
            </a:r>
            <a:r>
              <a:rPr lang="vi-VN" sz="2200" dirty="0">
                <a:solidFill>
                  <a:srgbClr val="7030A0"/>
                </a:solidFill>
                <a:latin typeface="+mj-lt"/>
              </a:rPr>
              <a:t>{0,1}</a:t>
            </a:r>
            <a:r>
              <a:rPr lang="vi-VN" sz="2200" baseline="30000" dirty="0">
                <a:solidFill>
                  <a:srgbClr val="7030A0"/>
                </a:solidFill>
                <a:latin typeface="+mj-lt"/>
              </a:rPr>
              <a:t>n</a:t>
            </a:r>
            <a:r>
              <a:rPr lang="fr-FR" sz="2200" dirty="0">
                <a:solidFill>
                  <a:srgbClr val="7030A0"/>
                </a:solidFill>
                <a:latin typeface="+mj-lt"/>
              </a:rPr>
              <a:t>, </a:t>
            </a:r>
            <a:r>
              <a:rPr lang="vi-VN" sz="2200" dirty="0">
                <a:solidFill>
                  <a:srgbClr val="7030A0"/>
                </a:solidFill>
                <a:latin typeface="+mj-lt"/>
              </a:rPr>
              <a:t>a distance</a:t>
            </a:r>
            <a:r>
              <a:rPr lang="fr-FR" sz="2200" dirty="0">
                <a:solidFill>
                  <a:srgbClr val="7030A0"/>
                </a:solidFill>
                <a:latin typeface="+mj-lt"/>
              </a:rPr>
              <a:t> </a:t>
            </a:r>
            <a:r>
              <a:rPr lang="vi-VN" sz="2200" dirty="0">
                <a:solidFill>
                  <a:srgbClr val="7030A0"/>
                </a:solidFill>
                <a:latin typeface="+mj-lt"/>
              </a:rPr>
              <a:t>k</a:t>
            </a:r>
            <a:r>
              <a:rPr lang="fr-FR" sz="2200" dirty="0">
                <a:solidFill>
                  <a:srgbClr val="7030A0"/>
                </a:solidFill>
                <a:latin typeface="+mj-lt"/>
              </a:rPr>
              <a:t> </a:t>
            </a:r>
            <a:r>
              <a:rPr lang="vi-VN" sz="2200" dirty="0">
                <a:solidFill>
                  <a:srgbClr val="7030A0"/>
                </a:solidFill>
                <a:latin typeface="+mj-lt"/>
              </a:rPr>
              <a:t>de</a:t>
            </a:r>
            <a:r>
              <a:rPr lang="fr-FR" sz="2200" dirty="0">
                <a:solidFill>
                  <a:srgbClr val="7030A0"/>
                </a:solidFill>
                <a:latin typeface="+mj-lt"/>
              </a:rPr>
              <a:t> </a:t>
            </a:r>
            <a:r>
              <a:rPr lang="vi-VN" sz="2200" dirty="0">
                <a:solidFill>
                  <a:srgbClr val="7030A0"/>
                </a:solidFill>
                <a:latin typeface="+mj-lt"/>
              </a:rPr>
              <a:t>m:</a:t>
            </a:r>
            <a:r>
              <a:rPr lang="fr-FR" sz="2200" dirty="0">
                <a:solidFill>
                  <a:srgbClr val="7030A0"/>
                </a:solidFill>
                <a:latin typeface="+mj-lt"/>
              </a:rPr>
              <a:t> </a:t>
            </a:r>
          </a:p>
          <a:p>
            <a:pPr algn="ctr"/>
            <a:r>
              <a:rPr lang="vi-VN" sz="2200" b="1" dirty="0">
                <a:solidFill>
                  <a:srgbClr val="FF0000"/>
                </a:solidFill>
                <a:latin typeface="+mj-lt"/>
              </a:rPr>
              <a:t>S(m, k) :={r∈{0,1}</a:t>
            </a:r>
            <a:r>
              <a:rPr lang="vi-VN" sz="2200" b="1" baseline="30000" dirty="0">
                <a:solidFill>
                  <a:srgbClr val="FF0000"/>
                </a:solidFill>
                <a:latin typeface="+mj-lt"/>
              </a:rPr>
              <a:t>n</a:t>
            </a:r>
            <a:r>
              <a:rPr lang="vi-VN" sz="2200" b="1" dirty="0">
                <a:solidFill>
                  <a:srgbClr val="FF0000"/>
                </a:solidFill>
                <a:latin typeface="+mj-lt"/>
              </a:rPr>
              <a:t>, d(r, m) =k}.</a:t>
            </a:r>
            <a:endParaRPr lang="fr-FR" sz="2200" b="1" dirty="0">
              <a:solidFill>
                <a:srgbClr val="FF0000"/>
              </a:solidFill>
              <a:latin typeface="+mj-lt"/>
            </a:endParaRPr>
          </a:p>
          <a:p>
            <a:pPr algn="just"/>
            <a:endParaRPr lang="fr-FR" sz="2200" dirty="0">
              <a:solidFill>
                <a:srgbClr val="7030A0"/>
              </a:solidFill>
              <a:latin typeface="+mj-lt"/>
            </a:endParaRPr>
          </a:p>
          <a:p>
            <a:pPr algn="just"/>
            <a:endParaRPr lang="fr-FR" sz="2200" dirty="0">
              <a:solidFill>
                <a:srgbClr val="7030A0"/>
              </a:solidFill>
              <a:latin typeface="+mj-lt"/>
            </a:endParaRPr>
          </a:p>
          <a:p>
            <a:pPr algn="just"/>
            <a:r>
              <a:rPr lang="fr-FR" sz="2200" b="1" u="sng" dirty="0">
                <a:solidFill>
                  <a:srgbClr val="002060"/>
                </a:solidFill>
                <a:latin typeface="Times New Roman" pitchFamily="18" charset="0"/>
                <a:cs typeface="Times New Roman" pitchFamily="18" charset="0"/>
              </a:rPr>
              <a:t>Une boule</a:t>
            </a:r>
          </a:p>
          <a:p>
            <a:pPr algn="just"/>
            <a:r>
              <a:rPr lang="vi-VN" sz="2200" dirty="0">
                <a:solidFill>
                  <a:srgbClr val="7030A0"/>
                </a:solidFill>
                <a:latin typeface="+mj-lt"/>
              </a:rPr>
              <a:t>On appelle</a:t>
            </a:r>
            <a:r>
              <a:rPr lang="fr-FR" sz="2200" dirty="0">
                <a:solidFill>
                  <a:srgbClr val="7030A0"/>
                </a:solidFill>
                <a:latin typeface="+mj-lt"/>
              </a:rPr>
              <a:t> </a:t>
            </a:r>
            <a:r>
              <a:rPr lang="vi-VN" sz="2200" dirty="0">
                <a:solidFill>
                  <a:srgbClr val="7030A0"/>
                </a:solidFill>
                <a:latin typeface="+mj-lt"/>
              </a:rPr>
              <a:t>boule</a:t>
            </a:r>
            <a:r>
              <a:rPr lang="fr-FR" sz="2200" dirty="0">
                <a:solidFill>
                  <a:srgbClr val="7030A0"/>
                </a:solidFill>
                <a:latin typeface="+mj-lt"/>
              </a:rPr>
              <a:t> </a:t>
            </a:r>
            <a:r>
              <a:rPr lang="vi-VN" sz="2200" dirty="0">
                <a:solidFill>
                  <a:srgbClr val="7030A0"/>
                </a:solidFill>
                <a:latin typeface="+mj-lt"/>
              </a:rPr>
              <a:t>de centre</a:t>
            </a:r>
            <a:r>
              <a:rPr lang="fr-FR" sz="2200" dirty="0">
                <a:solidFill>
                  <a:srgbClr val="7030A0"/>
                </a:solidFill>
                <a:latin typeface="+mj-lt"/>
              </a:rPr>
              <a:t> </a:t>
            </a:r>
            <a:r>
              <a:rPr lang="vi-VN" sz="2200" dirty="0">
                <a:solidFill>
                  <a:srgbClr val="7030A0"/>
                </a:solidFill>
                <a:latin typeface="+mj-lt"/>
              </a:rPr>
              <a:t>m</a:t>
            </a:r>
            <a:r>
              <a:rPr lang="fr-FR" sz="2200" dirty="0">
                <a:solidFill>
                  <a:srgbClr val="7030A0"/>
                </a:solidFill>
                <a:latin typeface="+mj-lt"/>
              </a:rPr>
              <a:t> </a:t>
            </a:r>
            <a:r>
              <a:rPr lang="vi-VN" sz="2200" dirty="0">
                <a:solidFill>
                  <a:srgbClr val="7030A0"/>
                </a:solidFill>
                <a:latin typeface="+mj-lt"/>
              </a:rPr>
              <a:t>et de rayon</a:t>
            </a:r>
            <a:r>
              <a:rPr lang="fr-FR" sz="2200" dirty="0">
                <a:solidFill>
                  <a:srgbClr val="7030A0"/>
                </a:solidFill>
                <a:latin typeface="+mj-lt"/>
              </a:rPr>
              <a:t> </a:t>
            </a:r>
            <a:r>
              <a:rPr lang="vi-VN" sz="2200" dirty="0">
                <a:solidFill>
                  <a:srgbClr val="7030A0"/>
                </a:solidFill>
                <a:latin typeface="+mj-lt"/>
              </a:rPr>
              <a:t>k, et on note</a:t>
            </a:r>
            <a:r>
              <a:rPr lang="fr-FR" sz="2200" dirty="0">
                <a:solidFill>
                  <a:srgbClr val="7030A0"/>
                </a:solidFill>
                <a:latin typeface="+mj-lt"/>
              </a:rPr>
              <a:t> </a:t>
            </a:r>
            <a:r>
              <a:rPr lang="vi-VN" sz="2200" dirty="0">
                <a:solidFill>
                  <a:srgbClr val="7030A0"/>
                </a:solidFill>
                <a:latin typeface="+mj-lt"/>
              </a:rPr>
              <a:t>B(m, k), l’ensemble</a:t>
            </a:r>
            <a:r>
              <a:rPr lang="fr-FR" sz="2200" dirty="0">
                <a:solidFill>
                  <a:srgbClr val="7030A0"/>
                </a:solidFill>
                <a:latin typeface="+mj-lt"/>
              </a:rPr>
              <a:t> </a:t>
            </a:r>
            <a:r>
              <a:rPr lang="vi-VN" sz="2200" dirty="0">
                <a:solidFill>
                  <a:srgbClr val="7030A0"/>
                </a:solidFill>
                <a:latin typeface="+mj-lt"/>
              </a:rPr>
              <a:t>des mots de{0,1}</a:t>
            </a:r>
            <a:r>
              <a:rPr lang="vi-VN" sz="2200" baseline="30000" dirty="0">
                <a:solidFill>
                  <a:srgbClr val="7030A0"/>
                </a:solidFill>
                <a:latin typeface="+mj-lt"/>
              </a:rPr>
              <a:t>n</a:t>
            </a:r>
            <a:r>
              <a:rPr lang="fr-FR" sz="2200" dirty="0">
                <a:solidFill>
                  <a:srgbClr val="7030A0"/>
                </a:solidFill>
                <a:latin typeface="+mj-lt"/>
              </a:rPr>
              <a:t>, </a:t>
            </a:r>
            <a:r>
              <a:rPr lang="vi-VN" sz="2200" dirty="0">
                <a:solidFill>
                  <a:srgbClr val="7030A0"/>
                </a:solidFill>
                <a:latin typeface="+mj-lt"/>
              </a:rPr>
              <a:t>a distance inf</a:t>
            </a:r>
            <a:r>
              <a:rPr lang="fr-FR" sz="2200" dirty="0">
                <a:solidFill>
                  <a:srgbClr val="7030A0"/>
                </a:solidFill>
                <a:latin typeface="+mj-lt"/>
              </a:rPr>
              <a:t>é</a:t>
            </a:r>
            <a:r>
              <a:rPr lang="vi-VN" sz="2200" dirty="0">
                <a:solidFill>
                  <a:srgbClr val="7030A0"/>
                </a:solidFill>
                <a:latin typeface="+mj-lt"/>
              </a:rPr>
              <a:t>rieure ou</a:t>
            </a:r>
            <a:r>
              <a:rPr lang="fr-FR" sz="2200" dirty="0">
                <a:solidFill>
                  <a:srgbClr val="7030A0"/>
                </a:solidFill>
                <a:latin typeface="+mj-lt"/>
              </a:rPr>
              <a:t> é</a:t>
            </a:r>
            <a:r>
              <a:rPr lang="vi-VN" sz="2200" dirty="0">
                <a:solidFill>
                  <a:srgbClr val="7030A0"/>
                </a:solidFill>
                <a:latin typeface="+mj-lt"/>
              </a:rPr>
              <a:t>gale </a:t>
            </a:r>
            <a:r>
              <a:rPr lang="fr-FR" sz="2200" dirty="0">
                <a:solidFill>
                  <a:srgbClr val="7030A0"/>
                </a:solidFill>
                <a:latin typeface="+mj-lt"/>
              </a:rPr>
              <a:t> à </a:t>
            </a:r>
            <a:r>
              <a:rPr lang="vi-VN" sz="2200" dirty="0">
                <a:solidFill>
                  <a:srgbClr val="7030A0"/>
                </a:solidFill>
                <a:latin typeface="+mj-lt"/>
              </a:rPr>
              <a:t>k</a:t>
            </a:r>
            <a:r>
              <a:rPr lang="fr-FR" sz="2200" dirty="0">
                <a:solidFill>
                  <a:srgbClr val="7030A0"/>
                </a:solidFill>
                <a:latin typeface="+mj-lt"/>
              </a:rPr>
              <a:t> </a:t>
            </a:r>
            <a:r>
              <a:rPr lang="vi-VN" sz="2200" dirty="0">
                <a:solidFill>
                  <a:srgbClr val="7030A0"/>
                </a:solidFill>
                <a:latin typeface="+mj-lt"/>
              </a:rPr>
              <a:t>de</a:t>
            </a:r>
            <a:r>
              <a:rPr lang="fr-FR" sz="2200" dirty="0">
                <a:solidFill>
                  <a:srgbClr val="7030A0"/>
                </a:solidFill>
                <a:latin typeface="+mj-lt"/>
              </a:rPr>
              <a:t> </a:t>
            </a:r>
            <a:r>
              <a:rPr lang="vi-VN" sz="2200" dirty="0">
                <a:solidFill>
                  <a:srgbClr val="7030A0"/>
                </a:solidFill>
                <a:latin typeface="+mj-lt"/>
              </a:rPr>
              <a:t>m:</a:t>
            </a:r>
            <a:r>
              <a:rPr lang="fr-FR" sz="2200" dirty="0">
                <a:solidFill>
                  <a:srgbClr val="7030A0"/>
                </a:solidFill>
                <a:latin typeface="+mj-lt"/>
              </a:rPr>
              <a:t> </a:t>
            </a:r>
          </a:p>
          <a:p>
            <a:pPr algn="ctr"/>
            <a:r>
              <a:rPr lang="vi-VN" sz="2200" b="1" dirty="0">
                <a:solidFill>
                  <a:srgbClr val="FF0000"/>
                </a:solidFill>
                <a:latin typeface="+mj-lt"/>
              </a:rPr>
              <a:t>B(m, k) :={r∈{0,1}</a:t>
            </a:r>
            <a:r>
              <a:rPr lang="vi-VN" sz="2200" b="1" baseline="30000" dirty="0">
                <a:solidFill>
                  <a:srgbClr val="FF0000"/>
                </a:solidFill>
                <a:latin typeface="+mj-lt"/>
              </a:rPr>
              <a:t>n</a:t>
            </a:r>
            <a:r>
              <a:rPr lang="vi-VN" sz="2200" b="1" dirty="0">
                <a:solidFill>
                  <a:srgbClr val="FF0000"/>
                </a:solidFill>
                <a:latin typeface="+mj-lt"/>
              </a:rPr>
              <a:t>, d(r, m)≤k}</a:t>
            </a:r>
            <a:endParaRPr lang="fr-FR" sz="2200" b="1" u="sng" dirty="0">
              <a:solidFill>
                <a:srgbClr val="FF0000"/>
              </a:solidFill>
              <a:latin typeface="+mj-lt"/>
              <a:cs typeface="Times New Roman" pitchFamily="18" charset="0"/>
            </a:endParaRPr>
          </a:p>
        </p:txBody>
      </p:sp>
    </p:spTree>
  </p:cSld>
  <p:clrMapOvr>
    <a:masterClrMapping/>
  </p:clrMapOvr>
  <p:transition advTm="15000"/>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 PARFAIT</a:t>
            </a:r>
          </a:p>
        </p:txBody>
      </p:sp>
      <p:sp>
        <p:nvSpPr>
          <p:cNvPr id="5" name="Espace réservé du numéro de diapositive 4"/>
          <p:cNvSpPr>
            <a:spLocks noGrp="1"/>
          </p:cNvSpPr>
          <p:nvPr>
            <p:ph type="sldNum" sz="quarter" idx="12"/>
          </p:nvPr>
        </p:nvSpPr>
        <p:spPr/>
        <p:txBody>
          <a:bodyPr/>
          <a:lstStyle/>
          <a:p>
            <a:fld id="{F39E19B8-B707-45A9-818F-56E77DE860CA}" type="slidenum">
              <a:rPr lang="fr-FR" smtClean="0"/>
              <a:pPr/>
              <a:t>51</a:t>
            </a:fld>
            <a:endParaRPr lang="fr-FR" dirty="0"/>
          </a:p>
        </p:txBody>
      </p:sp>
      <p:sp>
        <p:nvSpPr>
          <p:cNvPr id="113666" name="AutoShape 2" descr="https://upload.wikimedia.org/wikipedia/commons/thumb/b/b0/Hamming%287%2C4%29.svg/250px-Hamming%287%2C4%29.svg.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2" name="ZoneTexte 11"/>
          <p:cNvSpPr txBox="1"/>
          <p:nvPr/>
        </p:nvSpPr>
        <p:spPr>
          <a:xfrm>
            <a:off x="0" y="1665637"/>
            <a:ext cx="9144000" cy="4606389"/>
          </a:xfrm>
          <a:prstGeom prst="rect">
            <a:avLst/>
          </a:prstGeom>
          <a:noFill/>
        </p:spPr>
        <p:txBody>
          <a:bodyPr wrap="square" rtlCol="0">
            <a:spAutoFit/>
          </a:bodyPr>
          <a:lstStyle/>
          <a:p>
            <a:pPr algn="just"/>
            <a:r>
              <a:rPr lang="fr-FR" sz="2200" dirty="0">
                <a:solidFill>
                  <a:srgbClr val="7030A0"/>
                </a:solidFill>
                <a:latin typeface="Times New Roman" pitchFamily="18" charset="0"/>
                <a:cs typeface="Times New Roman" pitchFamily="18" charset="0"/>
              </a:rPr>
              <a:t>Les codes parfaits linéaires (binaires) sont :</a:t>
            </a:r>
          </a:p>
          <a:p>
            <a:pPr algn="just"/>
            <a:endParaRPr lang="fr-FR" sz="2200" dirty="0">
              <a:latin typeface="Times New Roman" pitchFamily="18" charset="0"/>
              <a:cs typeface="Times New Roman" pitchFamily="18" charset="0"/>
            </a:endParaRPr>
          </a:p>
          <a:p>
            <a:pPr algn="just">
              <a:buFont typeface="Wingdings" pitchFamily="2" charset="2"/>
              <a:buChar char="q"/>
            </a:pPr>
            <a:r>
              <a:rPr lang="fr-FR" sz="2200" dirty="0">
                <a:solidFill>
                  <a:srgbClr val="002060"/>
                </a:solidFill>
                <a:latin typeface="Times New Roman" pitchFamily="18" charset="0"/>
                <a:cs typeface="Times New Roman" pitchFamily="18" charset="0"/>
              </a:rPr>
              <a:t> les codes sans redondances où n=k (taille du code = taille de l’information)</a:t>
            </a:r>
          </a:p>
          <a:p>
            <a:pPr algn="just"/>
            <a:endParaRPr lang="fr-FR" sz="2200" dirty="0">
              <a:solidFill>
                <a:srgbClr val="002060"/>
              </a:solidFill>
              <a:latin typeface="Times New Roman" pitchFamily="18" charset="0"/>
              <a:cs typeface="Times New Roman" pitchFamily="18" charset="0"/>
            </a:endParaRPr>
          </a:p>
          <a:p>
            <a:pPr algn="just">
              <a:buFont typeface="Wingdings" pitchFamily="2" charset="2"/>
              <a:buChar char="q"/>
            </a:pPr>
            <a:r>
              <a:rPr lang="fr-FR" sz="2200" dirty="0">
                <a:solidFill>
                  <a:srgbClr val="002060"/>
                </a:solidFill>
                <a:latin typeface="Times New Roman" pitchFamily="18" charset="0"/>
                <a:cs typeface="Times New Roman" pitchFamily="18" charset="0"/>
              </a:rPr>
              <a:t>les codes de </a:t>
            </a:r>
            <a:r>
              <a:rPr lang="fr-FR" sz="2200" dirty="0" err="1">
                <a:solidFill>
                  <a:srgbClr val="002060"/>
                </a:solidFill>
                <a:latin typeface="Times New Roman" pitchFamily="18" charset="0"/>
                <a:cs typeface="Times New Roman" pitchFamily="18" charset="0"/>
              </a:rPr>
              <a:t>Hamming</a:t>
            </a:r>
            <a:r>
              <a:rPr lang="fr-FR" sz="2200" dirty="0">
                <a:solidFill>
                  <a:srgbClr val="002060"/>
                </a:solidFill>
                <a:latin typeface="Times New Roman" pitchFamily="18" charset="0"/>
                <a:cs typeface="Times New Roman" pitchFamily="18" charset="0"/>
              </a:rPr>
              <a:t> </a:t>
            </a:r>
            <a:r>
              <a:rPr lang="vi-VN" sz="2200" dirty="0">
                <a:latin typeface="Times New Roman" pitchFamily="18" charset="0"/>
                <a:cs typeface="Times New Roman" pitchFamily="18" charset="0"/>
              </a:rPr>
              <a:t>[2</a:t>
            </a:r>
            <a:r>
              <a:rPr lang="vi-VN" sz="2200" baseline="30000" dirty="0">
                <a:latin typeface="Times New Roman" pitchFamily="18" charset="0"/>
                <a:cs typeface="Times New Roman" pitchFamily="18" charset="0"/>
              </a:rPr>
              <a:t>n−k−1</a:t>
            </a:r>
            <a:r>
              <a:rPr lang="vi-VN" sz="2200" dirty="0">
                <a:latin typeface="Times New Roman" pitchFamily="18" charset="0"/>
                <a:cs typeface="Times New Roman" pitchFamily="18" charset="0"/>
              </a:rPr>
              <a:t>,k,</a:t>
            </a:r>
            <a:r>
              <a:rPr lang="fr-FR" sz="2200" dirty="0" err="1">
                <a:latin typeface="Times New Roman" pitchFamily="18" charset="0"/>
                <a:cs typeface="Times New Roman" pitchFamily="18" charset="0"/>
              </a:rPr>
              <a:t>d</a:t>
            </a:r>
            <a:r>
              <a:rPr lang="fr-FR" sz="2200" baseline="-25000" dirty="0" err="1">
                <a:latin typeface="Times New Roman" pitchFamily="18" charset="0"/>
                <a:cs typeface="Times New Roman" pitchFamily="18" charset="0"/>
              </a:rPr>
              <a:t>min</a:t>
            </a:r>
            <a:r>
              <a:rPr lang="fr-FR" sz="2200" dirty="0">
                <a:latin typeface="Times New Roman" pitchFamily="18" charset="0"/>
                <a:cs typeface="Times New Roman" pitchFamily="18" charset="0"/>
              </a:rPr>
              <a:t>=</a:t>
            </a:r>
            <a:r>
              <a:rPr lang="vi-VN" sz="2200" dirty="0">
                <a:latin typeface="Times New Roman" pitchFamily="18" charset="0"/>
                <a:cs typeface="Times New Roman" pitchFamily="18" charset="0"/>
              </a:rPr>
              <a:t>3]. </a:t>
            </a:r>
            <a:r>
              <a:rPr lang="fr-FR" sz="2200" dirty="0">
                <a:solidFill>
                  <a:srgbClr val="002060"/>
                </a:solidFill>
                <a:latin typeface="Times New Roman" pitchFamily="18" charset="0"/>
                <a:cs typeface="Times New Roman" pitchFamily="18" charset="0"/>
              </a:rPr>
              <a:t>:</a:t>
            </a:r>
          </a:p>
          <a:p>
            <a:pPr algn="just"/>
            <a:r>
              <a:rPr lang="fr-FR" sz="2200" dirty="0">
                <a:latin typeface="Times New Roman" pitchFamily="18" charset="0"/>
                <a:cs typeface="Times New Roman" pitchFamily="18" charset="0"/>
              </a:rPr>
              <a:t>Où </a:t>
            </a:r>
            <a:r>
              <a:rPr lang="vi-VN" sz="2200" dirty="0">
                <a:latin typeface="Times New Roman" pitchFamily="18" charset="0"/>
                <a:cs typeface="Times New Roman" pitchFamily="18" charset="0"/>
              </a:rPr>
              <a:t>d</a:t>
            </a:r>
            <a:r>
              <a:rPr lang="vi-VN" sz="2200" baseline="-25000" dirty="0">
                <a:latin typeface="Times New Roman" pitchFamily="18" charset="0"/>
                <a:cs typeface="Times New Roman" pitchFamily="18" charset="0"/>
              </a:rPr>
              <a:t>min</a:t>
            </a:r>
            <a:r>
              <a:rPr lang="vi-VN" sz="2200" dirty="0">
                <a:latin typeface="Times New Roman" pitchFamily="18" charset="0"/>
                <a:cs typeface="Times New Roman" pitchFamily="18" charset="0"/>
              </a:rPr>
              <a:t>= 3,</a:t>
            </a:r>
            <a:r>
              <a:rPr lang="fr-FR" sz="2200" dirty="0">
                <a:latin typeface="Times New Roman" pitchFamily="18" charset="0"/>
                <a:cs typeface="Times New Roman" pitchFamily="18" charset="0"/>
              </a:rPr>
              <a:t> </a:t>
            </a:r>
            <a:r>
              <a:rPr lang="vi-VN" sz="2200" dirty="0">
                <a:latin typeface="Times New Roman" pitchFamily="18" charset="0"/>
                <a:cs typeface="Times New Roman" pitchFamily="18" charset="0"/>
              </a:rPr>
              <a:t>t= 1, n= 2</a:t>
            </a:r>
            <a:r>
              <a:rPr lang="vi-VN" sz="2200" baseline="30000" dirty="0">
                <a:latin typeface="Times New Roman" pitchFamily="18" charset="0"/>
                <a:cs typeface="Times New Roman" pitchFamily="18" charset="0"/>
              </a:rPr>
              <a:t>n−k</a:t>
            </a:r>
            <a:r>
              <a:rPr lang="vi-VN" sz="2200" dirty="0">
                <a:latin typeface="Times New Roman" pitchFamily="18" charset="0"/>
                <a:cs typeface="Times New Roman" pitchFamily="18" charset="0"/>
              </a:rPr>
              <a:t>−1. </a:t>
            </a:r>
            <a:endParaRPr lang="fr-FR" sz="2200" dirty="0">
              <a:latin typeface="Times New Roman" pitchFamily="18" charset="0"/>
              <a:cs typeface="Times New Roman" pitchFamily="18" charset="0"/>
            </a:endParaRPr>
          </a:p>
          <a:p>
            <a:pPr algn="just"/>
            <a:endParaRPr lang="fr-FR" sz="2200" dirty="0">
              <a:solidFill>
                <a:srgbClr val="002060"/>
              </a:solidFill>
              <a:latin typeface="Times New Roman" pitchFamily="18" charset="0"/>
              <a:cs typeface="Times New Roman" pitchFamily="18" charset="0"/>
            </a:endParaRPr>
          </a:p>
          <a:p>
            <a:pPr algn="just">
              <a:buFont typeface="Wingdings" pitchFamily="2" charset="2"/>
              <a:buChar char="q"/>
            </a:pPr>
            <a:r>
              <a:rPr lang="fr-FR" sz="2200" dirty="0">
                <a:solidFill>
                  <a:srgbClr val="00B0F0"/>
                </a:solidFill>
                <a:latin typeface="Times New Roman" pitchFamily="18" charset="0"/>
                <a:cs typeface="Times New Roman" pitchFamily="18" charset="0"/>
              </a:rPr>
              <a:t> le code de GolayG</a:t>
            </a:r>
            <a:r>
              <a:rPr lang="fr-FR" sz="2200" baseline="-25000" dirty="0">
                <a:solidFill>
                  <a:srgbClr val="00B0F0"/>
                </a:solidFill>
                <a:latin typeface="Times New Roman" pitchFamily="18" charset="0"/>
                <a:cs typeface="Times New Roman" pitchFamily="18" charset="0"/>
              </a:rPr>
              <a:t>23: </a:t>
            </a:r>
          </a:p>
          <a:p>
            <a:pPr algn="just"/>
            <a:endParaRPr lang="fr-FR" sz="2200" baseline="-25000" dirty="0">
              <a:solidFill>
                <a:srgbClr val="00B0F0"/>
              </a:solidFill>
              <a:latin typeface="Times New Roman" pitchFamily="18" charset="0"/>
              <a:cs typeface="Times New Roman" pitchFamily="18" charset="0"/>
            </a:endParaRPr>
          </a:p>
          <a:p>
            <a:pPr algn="just"/>
            <a:r>
              <a:rPr lang="fr-FR" sz="2200" dirty="0">
                <a:latin typeface="Times New Roman" pitchFamily="18" charset="0"/>
                <a:cs typeface="Times New Roman" pitchFamily="18" charset="0"/>
              </a:rPr>
              <a:t>La version binaire G</a:t>
            </a:r>
            <a:r>
              <a:rPr lang="fr-FR" sz="2200" baseline="-25000" dirty="0">
                <a:latin typeface="Times New Roman" pitchFamily="18" charset="0"/>
                <a:cs typeface="Times New Roman" pitchFamily="18" charset="0"/>
              </a:rPr>
              <a:t>23</a:t>
            </a:r>
            <a:r>
              <a:rPr lang="fr-FR" sz="2200" dirty="0">
                <a:latin typeface="Times New Roman" pitchFamily="18" charset="0"/>
                <a:cs typeface="Times New Roman" pitchFamily="18" charset="0"/>
              </a:rPr>
              <a:t> est un code linéaire binaire (23,12,7) composé de 2</a:t>
            </a:r>
            <a:r>
              <a:rPr lang="fr-FR" sz="2200" baseline="30000" dirty="0">
                <a:latin typeface="Times New Roman" pitchFamily="18" charset="0"/>
                <a:cs typeface="Times New Roman" pitchFamily="18" charset="0"/>
              </a:rPr>
              <a:t>12</a:t>
            </a:r>
            <a:r>
              <a:rPr lang="fr-FR" sz="2200" dirty="0">
                <a:latin typeface="Times New Roman" pitchFamily="18" charset="0"/>
                <a:cs typeface="Times New Roman" pitchFamily="18" charset="0"/>
              </a:rPr>
              <a:t> = 4096 mots de code de longueur 23 et de distance minimale 7. </a:t>
            </a:r>
          </a:p>
          <a:p>
            <a:pPr algn="just"/>
            <a:r>
              <a:rPr lang="fr-FR" sz="2200" dirty="0">
                <a:latin typeface="Times New Roman" pitchFamily="18" charset="0"/>
                <a:cs typeface="Times New Roman" pitchFamily="18" charset="0"/>
              </a:rPr>
              <a:t>La version ternaire est un (11,6,5) code linéaire ternaire, composé de 3</a:t>
            </a:r>
            <a:r>
              <a:rPr lang="fr-FR" sz="2200" baseline="30000" dirty="0">
                <a:latin typeface="Times New Roman" pitchFamily="18" charset="0"/>
                <a:cs typeface="Times New Roman" pitchFamily="18" charset="0"/>
              </a:rPr>
              <a:t>6</a:t>
            </a:r>
            <a:r>
              <a:rPr lang="fr-FR" sz="2200" dirty="0">
                <a:latin typeface="Times New Roman" pitchFamily="18" charset="0"/>
                <a:cs typeface="Times New Roman" pitchFamily="18" charset="0"/>
              </a:rPr>
              <a:t> = 729 mots de code de longueur 11 avec une distance minimale de 5.</a:t>
            </a:r>
            <a:endParaRPr lang="fr-FR" sz="2200" baseline="-25000" dirty="0">
              <a:solidFill>
                <a:srgbClr val="00B0F0"/>
              </a:solidFill>
              <a:latin typeface="Times New Roman" pitchFamily="18" charset="0"/>
              <a:cs typeface="Times New Roman" pitchFamily="18" charset="0"/>
            </a:endParaRPr>
          </a:p>
          <a:p>
            <a:pPr algn="just"/>
            <a:endParaRPr lang="fr-FR" sz="2200" u="sng" baseline="-25000" dirty="0">
              <a:solidFill>
                <a:srgbClr val="00B0F0"/>
              </a:solidFill>
              <a:latin typeface="Times New Roman" pitchFamily="18" charset="0"/>
              <a:cs typeface="Times New Roman" pitchFamily="18" charset="0"/>
            </a:endParaRPr>
          </a:p>
        </p:txBody>
      </p:sp>
    </p:spTree>
  </p:cSld>
  <p:clrMapOvr>
    <a:masterClrMapping/>
  </p:clrMapOvr>
  <p:transition advTm="15000"/>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 PARFAIT</a:t>
            </a:r>
          </a:p>
        </p:txBody>
      </p:sp>
      <p:sp>
        <p:nvSpPr>
          <p:cNvPr id="5" name="Espace réservé du numéro de diapositive 4"/>
          <p:cNvSpPr>
            <a:spLocks noGrp="1"/>
          </p:cNvSpPr>
          <p:nvPr>
            <p:ph type="sldNum" sz="quarter" idx="12"/>
          </p:nvPr>
        </p:nvSpPr>
        <p:spPr/>
        <p:txBody>
          <a:bodyPr/>
          <a:lstStyle/>
          <a:p>
            <a:fld id="{F39E19B8-B707-45A9-818F-56E77DE860CA}" type="slidenum">
              <a:rPr lang="fr-FR" smtClean="0"/>
              <a:pPr/>
              <a:t>52</a:t>
            </a:fld>
            <a:endParaRPr lang="fr-FR" dirty="0"/>
          </a:p>
        </p:txBody>
      </p:sp>
      <p:sp>
        <p:nvSpPr>
          <p:cNvPr id="113666" name="AutoShape 2" descr="https://upload.wikimedia.org/wikipedia/commons/thumb/b/b0/Hamming%287%2C4%29.svg/250px-Hamming%287%2C4%29.svg.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2" name="ZoneTexte 11"/>
          <p:cNvSpPr txBox="1"/>
          <p:nvPr/>
        </p:nvSpPr>
        <p:spPr>
          <a:xfrm>
            <a:off x="0" y="1000108"/>
            <a:ext cx="9144000" cy="1672253"/>
          </a:xfrm>
          <a:prstGeom prst="rect">
            <a:avLst/>
          </a:prstGeom>
          <a:noFill/>
        </p:spPr>
        <p:txBody>
          <a:bodyPr wrap="square" rtlCol="0">
            <a:spAutoFit/>
          </a:bodyPr>
          <a:lstStyle/>
          <a:p>
            <a:pPr algn="just"/>
            <a:r>
              <a:rPr lang="fr-FR" sz="2200" b="1" u="sng" dirty="0">
                <a:solidFill>
                  <a:srgbClr val="00B0F0"/>
                </a:solidFill>
                <a:latin typeface="Times New Roman" pitchFamily="18" charset="0"/>
                <a:cs typeface="Times New Roman" pitchFamily="18" charset="0"/>
              </a:rPr>
              <a:t>le code de </a:t>
            </a:r>
            <a:r>
              <a:rPr lang="fr-FR" sz="2200" b="1" u="sng" dirty="0" err="1">
                <a:solidFill>
                  <a:srgbClr val="00B0F0"/>
                </a:solidFill>
                <a:latin typeface="Times New Roman" pitchFamily="18" charset="0"/>
                <a:cs typeface="Times New Roman" pitchFamily="18" charset="0"/>
              </a:rPr>
              <a:t>Golay</a:t>
            </a:r>
            <a:r>
              <a:rPr lang="fr-FR" sz="2200" b="1" u="sng" dirty="0">
                <a:solidFill>
                  <a:srgbClr val="00B0F0"/>
                </a:solidFill>
                <a:latin typeface="Times New Roman" pitchFamily="18" charset="0"/>
                <a:cs typeface="Times New Roman" pitchFamily="18" charset="0"/>
              </a:rPr>
              <a:t> G</a:t>
            </a:r>
            <a:r>
              <a:rPr lang="fr-FR" sz="2200" b="1" u="sng" baseline="-25000" dirty="0">
                <a:solidFill>
                  <a:srgbClr val="00B0F0"/>
                </a:solidFill>
                <a:latin typeface="Times New Roman" pitchFamily="18" charset="0"/>
                <a:cs typeface="Times New Roman" pitchFamily="18" charset="0"/>
              </a:rPr>
              <a:t>23: </a:t>
            </a:r>
          </a:p>
          <a:p>
            <a:pPr algn="just"/>
            <a:endParaRPr lang="fr-FR" sz="2200" baseline="-25000" dirty="0">
              <a:solidFill>
                <a:srgbClr val="00B0F0"/>
              </a:solidFill>
              <a:latin typeface="Times New Roman" pitchFamily="18" charset="0"/>
              <a:cs typeface="Times New Roman" pitchFamily="18" charset="0"/>
            </a:endParaRPr>
          </a:p>
          <a:p>
            <a:pPr algn="just"/>
            <a:r>
              <a:rPr lang="fr-FR" sz="2200" dirty="0">
                <a:latin typeface="Times New Roman" pitchFamily="18" charset="0"/>
                <a:cs typeface="Times New Roman" pitchFamily="18" charset="0"/>
              </a:rPr>
              <a:t>Une matrice H de contrôle de parité pour le code binaire de </a:t>
            </a:r>
            <a:r>
              <a:rPr lang="fr-FR" sz="2200" dirty="0" err="1">
                <a:latin typeface="Times New Roman" pitchFamily="18" charset="0"/>
                <a:cs typeface="Times New Roman" pitchFamily="18" charset="0"/>
              </a:rPr>
              <a:t>Golay</a:t>
            </a:r>
            <a:r>
              <a:rPr lang="fr-FR" sz="2200" dirty="0">
                <a:latin typeface="Times New Roman" pitchFamily="18" charset="0"/>
                <a:cs typeface="Times New Roman" pitchFamily="18" charset="0"/>
              </a:rPr>
              <a:t> est de la forme H = [P . I</a:t>
            </a:r>
            <a:r>
              <a:rPr lang="fr-FR" sz="2200" baseline="-25000" dirty="0">
                <a:latin typeface="Times New Roman" pitchFamily="18" charset="0"/>
                <a:cs typeface="Times New Roman" pitchFamily="18" charset="0"/>
              </a:rPr>
              <a:t>11</a:t>
            </a:r>
            <a:r>
              <a:rPr lang="fr-FR" sz="2200" dirty="0">
                <a:latin typeface="Times New Roman" pitchFamily="18" charset="0"/>
                <a:cs typeface="Times New Roman" pitchFamily="18" charset="0"/>
              </a:rPr>
              <a:t>], où I</a:t>
            </a:r>
            <a:r>
              <a:rPr lang="fr-FR" sz="2200" baseline="-25000" dirty="0">
                <a:latin typeface="Times New Roman" pitchFamily="18" charset="0"/>
                <a:cs typeface="Times New Roman" pitchFamily="18" charset="0"/>
              </a:rPr>
              <a:t>11 </a:t>
            </a:r>
            <a:r>
              <a:rPr lang="fr-FR" sz="2200" dirty="0">
                <a:latin typeface="Times New Roman" pitchFamily="18" charset="0"/>
                <a:cs typeface="Times New Roman" pitchFamily="18" charset="0"/>
              </a:rPr>
              <a:t>est la matrice d'identité 11 × 11 et P une matrice 11 × 12</a:t>
            </a:r>
            <a:endParaRPr lang="fr-FR" sz="2200" u="sng" baseline="-25000" dirty="0">
              <a:solidFill>
                <a:srgbClr val="00B0F0"/>
              </a:solidFill>
              <a:latin typeface="Times New Roman" pitchFamily="18" charset="0"/>
              <a:cs typeface="Times New Roman" pitchFamily="18" charset="0"/>
            </a:endParaRPr>
          </a:p>
        </p:txBody>
      </p:sp>
      <p:pic>
        <p:nvPicPr>
          <p:cNvPr id="376835" name="Picture 3"/>
          <p:cNvPicPr>
            <a:picLocks noChangeAspect="1" noChangeArrowheads="1"/>
          </p:cNvPicPr>
          <p:nvPr/>
        </p:nvPicPr>
        <p:blipFill>
          <a:blip r:embed="rId2"/>
          <a:srcRect/>
          <a:stretch>
            <a:fillRect/>
          </a:stretch>
        </p:blipFill>
        <p:spPr bwMode="auto">
          <a:xfrm>
            <a:off x="2643174" y="2357430"/>
            <a:ext cx="3658694" cy="3106986"/>
          </a:xfrm>
          <a:prstGeom prst="rect">
            <a:avLst/>
          </a:prstGeom>
          <a:noFill/>
          <a:ln w="9525">
            <a:noFill/>
            <a:miter lim="800000"/>
            <a:headEnd/>
            <a:tailEnd/>
          </a:ln>
          <a:effectLst/>
        </p:spPr>
      </p:pic>
      <p:sp>
        <p:nvSpPr>
          <p:cNvPr id="8" name="ZoneTexte 7"/>
          <p:cNvSpPr txBox="1"/>
          <p:nvPr/>
        </p:nvSpPr>
        <p:spPr>
          <a:xfrm>
            <a:off x="0" y="5185771"/>
            <a:ext cx="9144000" cy="1672253"/>
          </a:xfrm>
          <a:prstGeom prst="rect">
            <a:avLst/>
          </a:prstGeom>
          <a:noFill/>
        </p:spPr>
        <p:txBody>
          <a:bodyPr wrap="square" rtlCol="0">
            <a:spAutoFit/>
          </a:bodyPr>
          <a:lstStyle/>
          <a:p>
            <a:pPr algn="just"/>
            <a:r>
              <a:rPr lang="fr-FR" sz="2200" b="1" u="sng" dirty="0">
                <a:solidFill>
                  <a:srgbClr val="00B0F0"/>
                </a:solidFill>
                <a:latin typeface="Times New Roman" pitchFamily="18" charset="0"/>
                <a:cs typeface="Times New Roman" pitchFamily="18" charset="0"/>
              </a:rPr>
              <a:t>le code de GolayG</a:t>
            </a:r>
            <a:r>
              <a:rPr lang="fr-FR" sz="2200" b="1" u="sng" baseline="-25000" dirty="0">
                <a:solidFill>
                  <a:srgbClr val="00B0F0"/>
                </a:solidFill>
                <a:latin typeface="Times New Roman" pitchFamily="18" charset="0"/>
                <a:cs typeface="Times New Roman" pitchFamily="18" charset="0"/>
              </a:rPr>
              <a:t>24: </a:t>
            </a:r>
          </a:p>
          <a:p>
            <a:pPr algn="just"/>
            <a:endParaRPr lang="fr-FR" sz="2200" baseline="-25000" dirty="0">
              <a:solidFill>
                <a:srgbClr val="00B0F0"/>
              </a:solidFill>
              <a:latin typeface="Times New Roman" pitchFamily="18" charset="0"/>
              <a:cs typeface="Times New Roman" pitchFamily="18" charset="0"/>
            </a:endParaRPr>
          </a:p>
          <a:p>
            <a:pPr algn="just"/>
            <a:r>
              <a:rPr lang="fr-FR" sz="2200" dirty="0">
                <a:latin typeface="Times New Roman" pitchFamily="18" charset="0"/>
                <a:cs typeface="Times New Roman" pitchFamily="18" charset="0"/>
              </a:rPr>
              <a:t>En ajoutant un bit de contrôle de parité à chaque mot de code dans G</a:t>
            </a:r>
            <a:r>
              <a:rPr lang="fr-FR" sz="2200" baseline="-25000" dirty="0">
                <a:latin typeface="Times New Roman" pitchFamily="18" charset="0"/>
                <a:cs typeface="Times New Roman" pitchFamily="18" charset="0"/>
              </a:rPr>
              <a:t>23</a:t>
            </a:r>
            <a:r>
              <a:rPr lang="fr-FR" sz="2200" dirty="0">
                <a:latin typeface="Times New Roman" pitchFamily="18" charset="0"/>
                <a:cs typeface="Times New Roman" pitchFamily="18" charset="0"/>
              </a:rPr>
              <a:t>, on obtient alors le code étendu de </a:t>
            </a:r>
            <a:r>
              <a:rPr lang="fr-FR" sz="2200" dirty="0" err="1">
                <a:latin typeface="Times New Roman" pitchFamily="18" charset="0"/>
                <a:cs typeface="Times New Roman" pitchFamily="18" charset="0"/>
              </a:rPr>
              <a:t>Golay</a:t>
            </a:r>
            <a:r>
              <a:rPr lang="fr-FR" sz="2200" dirty="0">
                <a:latin typeface="Times New Roman" pitchFamily="18" charset="0"/>
                <a:cs typeface="Times New Roman" pitchFamily="18" charset="0"/>
              </a:rPr>
              <a:t> G</a:t>
            </a:r>
            <a:r>
              <a:rPr lang="fr-FR" sz="2200" baseline="-25000" dirty="0">
                <a:latin typeface="Times New Roman" pitchFamily="18" charset="0"/>
                <a:cs typeface="Times New Roman" pitchFamily="18" charset="0"/>
              </a:rPr>
              <a:t>24</a:t>
            </a:r>
            <a:r>
              <a:rPr lang="fr-FR" sz="2200" dirty="0">
                <a:latin typeface="Times New Roman" pitchFamily="18" charset="0"/>
                <a:cs typeface="Times New Roman" pitchFamily="18" charset="0"/>
              </a:rPr>
              <a:t>, qui est un code linéaire binaire [24,12,8] presque parfait.</a:t>
            </a:r>
            <a:endParaRPr lang="fr-FR" sz="2200" u="sng" baseline="-25000" dirty="0">
              <a:solidFill>
                <a:srgbClr val="00B0F0"/>
              </a:solidFill>
              <a:latin typeface="Times New Roman" pitchFamily="18" charset="0"/>
              <a:cs typeface="Times New Roman" pitchFamily="18" charset="0"/>
            </a:endParaRPr>
          </a:p>
        </p:txBody>
      </p:sp>
    </p:spTree>
  </p:cSld>
  <p:clrMapOvr>
    <a:masterClrMapping/>
  </p:clrMapOvr>
  <p:transition advTm="15000"/>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 PARFAIT</a:t>
            </a:r>
          </a:p>
        </p:txBody>
      </p:sp>
      <p:sp>
        <p:nvSpPr>
          <p:cNvPr id="5" name="Espace réservé du numéro de diapositive 4"/>
          <p:cNvSpPr>
            <a:spLocks noGrp="1"/>
          </p:cNvSpPr>
          <p:nvPr>
            <p:ph type="sldNum" sz="quarter" idx="12"/>
          </p:nvPr>
        </p:nvSpPr>
        <p:spPr/>
        <p:txBody>
          <a:bodyPr/>
          <a:lstStyle/>
          <a:p>
            <a:fld id="{F39E19B8-B707-45A9-818F-56E77DE860CA}" type="slidenum">
              <a:rPr lang="fr-FR" smtClean="0"/>
              <a:pPr/>
              <a:t>53</a:t>
            </a:fld>
            <a:endParaRPr lang="fr-FR" dirty="0"/>
          </a:p>
        </p:txBody>
      </p:sp>
      <p:sp>
        <p:nvSpPr>
          <p:cNvPr id="113666" name="AutoShape 2" descr="https://upload.wikimedia.org/wikipedia/commons/thumb/b/b0/Hamming%287%2C4%29.svg/250px-Hamming%287%2C4%29.svg.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2" name="ZoneTexte 11"/>
          <p:cNvSpPr txBox="1"/>
          <p:nvPr/>
        </p:nvSpPr>
        <p:spPr>
          <a:xfrm>
            <a:off x="0" y="1665637"/>
            <a:ext cx="9144000" cy="1672253"/>
          </a:xfrm>
          <a:prstGeom prst="rect">
            <a:avLst/>
          </a:prstGeom>
          <a:noFill/>
        </p:spPr>
        <p:txBody>
          <a:bodyPr wrap="square" rtlCol="0">
            <a:spAutoFit/>
          </a:bodyPr>
          <a:lstStyle/>
          <a:p>
            <a:pPr algn="just"/>
            <a:r>
              <a:rPr lang="fr-FR" sz="2200" b="1" u="sng" dirty="0">
                <a:solidFill>
                  <a:srgbClr val="00B0F0"/>
                </a:solidFill>
                <a:latin typeface="Times New Roman" pitchFamily="18" charset="0"/>
                <a:cs typeface="Times New Roman" pitchFamily="18" charset="0"/>
              </a:rPr>
              <a:t>le code de GolayG</a:t>
            </a:r>
            <a:r>
              <a:rPr lang="fr-FR" sz="2200" b="1" u="sng" baseline="-25000" dirty="0">
                <a:solidFill>
                  <a:srgbClr val="00B0F0"/>
                </a:solidFill>
                <a:latin typeface="Times New Roman" pitchFamily="18" charset="0"/>
                <a:cs typeface="Times New Roman" pitchFamily="18" charset="0"/>
              </a:rPr>
              <a:t>24: </a:t>
            </a:r>
          </a:p>
          <a:p>
            <a:pPr algn="just"/>
            <a:endParaRPr lang="fr-FR" sz="2200" baseline="-25000" dirty="0">
              <a:solidFill>
                <a:srgbClr val="00B0F0"/>
              </a:solidFill>
              <a:latin typeface="Times New Roman" pitchFamily="18" charset="0"/>
              <a:cs typeface="Times New Roman" pitchFamily="18" charset="0"/>
            </a:endParaRPr>
          </a:p>
          <a:p>
            <a:pPr algn="just"/>
            <a:r>
              <a:rPr lang="fr-FR" sz="2200" dirty="0">
                <a:latin typeface="Times New Roman" pitchFamily="18" charset="0"/>
                <a:cs typeface="Times New Roman" pitchFamily="18" charset="0"/>
              </a:rPr>
              <a:t>Une matrice H de contrôle de parité pour le code binaire de </a:t>
            </a:r>
            <a:r>
              <a:rPr lang="fr-FR" sz="2200" dirty="0" err="1">
                <a:latin typeface="Times New Roman" pitchFamily="18" charset="0"/>
                <a:cs typeface="Times New Roman" pitchFamily="18" charset="0"/>
              </a:rPr>
              <a:t>Golay</a:t>
            </a:r>
            <a:r>
              <a:rPr lang="fr-FR" sz="2200" dirty="0">
                <a:latin typeface="Times New Roman" pitchFamily="18" charset="0"/>
                <a:cs typeface="Times New Roman" pitchFamily="18" charset="0"/>
              </a:rPr>
              <a:t> est de la forme H = [P . I</a:t>
            </a:r>
            <a:r>
              <a:rPr lang="fr-FR" sz="2200" baseline="-25000" dirty="0">
                <a:latin typeface="Times New Roman" pitchFamily="18" charset="0"/>
                <a:cs typeface="Times New Roman" pitchFamily="18" charset="0"/>
              </a:rPr>
              <a:t>11</a:t>
            </a:r>
            <a:r>
              <a:rPr lang="fr-FR" sz="2200" dirty="0">
                <a:latin typeface="Times New Roman" pitchFamily="18" charset="0"/>
                <a:cs typeface="Times New Roman" pitchFamily="18" charset="0"/>
              </a:rPr>
              <a:t>], où I</a:t>
            </a:r>
            <a:r>
              <a:rPr lang="fr-FR" sz="2200" baseline="-25000" dirty="0">
                <a:latin typeface="Times New Roman" pitchFamily="18" charset="0"/>
                <a:cs typeface="Times New Roman" pitchFamily="18" charset="0"/>
              </a:rPr>
              <a:t>11 </a:t>
            </a:r>
            <a:r>
              <a:rPr lang="fr-FR" sz="2200" dirty="0">
                <a:latin typeface="Times New Roman" pitchFamily="18" charset="0"/>
                <a:cs typeface="Times New Roman" pitchFamily="18" charset="0"/>
              </a:rPr>
              <a:t>est la matrice d'identité 11 × 11 et P une matrice 11 × 12</a:t>
            </a:r>
            <a:endParaRPr lang="fr-FR" sz="2200" u="sng" baseline="-25000" dirty="0">
              <a:solidFill>
                <a:srgbClr val="00B0F0"/>
              </a:solidFill>
              <a:latin typeface="Times New Roman" pitchFamily="18" charset="0"/>
              <a:cs typeface="Times New Roman" pitchFamily="18" charset="0"/>
            </a:endParaRPr>
          </a:p>
        </p:txBody>
      </p:sp>
      <p:pic>
        <p:nvPicPr>
          <p:cNvPr id="376835" name="Picture 3"/>
          <p:cNvPicPr>
            <a:picLocks noChangeAspect="1" noChangeArrowheads="1"/>
          </p:cNvPicPr>
          <p:nvPr/>
        </p:nvPicPr>
        <p:blipFill>
          <a:blip r:embed="rId2"/>
          <a:srcRect/>
          <a:stretch>
            <a:fillRect/>
          </a:stretch>
        </p:blipFill>
        <p:spPr bwMode="auto">
          <a:xfrm>
            <a:off x="2643174" y="3322410"/>
            <a:ext cx="3658694" cy="3106986"/>
          </a:xfrm>
          <a:prstGeom prst="rect">
            <a:avLst/>
          </a:prstGeom>
          <a:noFill/>
          <a:ln w="9525">
            <a:noFill/>
            <a:miter lim="800000"/>
            <a:headEnd/>
            <a:tailEnd/>
          </a:ln>
          <a:effectLst/>
        </p:spPr>
      </p:pic>
    </p:spTree>
  </p:cSld>
  <p:clrMapOvr>
    <a:masterClrMapping/>
  </p:clrMapOvr>
  <p:transition advTm="15000"/>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F39E19B8-B707-45A9-818F-56E77DE860CA}" type="slidenum">
              <a:rPr lang="fr-FR" smtClean="0"/>
              <a:pPr/>
              <a:t>54</a:t>
            </a:fld>
            <a:endParaRPr lang="fr-FR"/>
          </a:p>
        </p:txBody>
      </p:sp>
      <p:sp>
        <p:nvSpPr>
          <p:cNvPr id="3" name="ZoneTexte 2"/>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DECODAGE D’UN CODE LINEAIRE</a:t>
            </a:r>
          </a:p>
        </p:txBody>
      </p:sp>
      <p:sp>
        <p:nvSpPr>
          <p:cNvPr id="7" name="ZoneTexte 6"/>
          <p:cNvSpPr txBox="1"/>
          <p:nvPr/>
        </p:nvSpPr>
        <p:spPr>
          <a:xfrm>
            <a:off x="71470" y="1000108"/>
            <a:ext cx="9144000" cy="4154984"/>
          </a:xfrm>
          <a:prstGeom prst="rect">
            <a:avLst/>
          </a:prstGeom>
          <a:noFill/>
        </p:spPr>
        <p:txBody>
          <a:bodyPr wrap="square" rtlCol="0">
            <a:spAutoFit/>
          </a:bodyPr>
          <a:lstStyle/>
          <a:p>
            <a:pPr algn="just"/>
            <a:r>
              <a:rPr lang="fr-FR" sz="2400" b="1" u="sng" dirty="0">
                <a:solidFill>
                  <a:srgbClr val="FF0000"/>
                </a:solidFill>
              </a:rPr>
              <a:t>Propriété:</a:t>
            </a:r>
          </a:p>
          <a:p>
            <a:pPr algn="just"/>
            <a:r>
              <a:rPr lang="fr-FR" sz="2400" dirty="0">
                <a:solidFill>
                  <a:srgbClr val="7030A0"/>
                </a:solidFill>
              </a:rPr>
              <a:t>h(x) = h(y) si et seulement si   </a:t>
            </a:r>
            <a:r>
              <a:rPr lang="fr-FR" sz="2400" b="1" dirty="0">
                <a:solidFill>
                  <a:srgbClr val="FF0000"/>
                </a:solidFill>
              </a:rPr>
              <a:t>x – y </a:t>
            </a:r>
            <a:r>
              <a:rPr lang="fr-FR" sz="2400" b="1" dirty="0">
                <a:solidFill>
                  <a:srgbClr val="FF0000"/>
                </a:solidFill>
                <a:sym typeface="Symbol"/>
              </a:rPr>
              <a:t> Ker(h) </a:t>
            </a:r>
            <a:r>
              <a:rPr lang="fr-FR" sz="2400" dirty="0">
                <a:solidFill>
                  <a:srgbClr val="7030A0"/>
                </a:solidFill>
                <a:sym typeface="Symbol"/>
              </a:rPr>
              <a:t>: partition de </a:t>
            </a:r>
            <a:r>
              <a:rPr lang="fr-FR" sz="2400" b="1" dirty="0" err="1">
                <a:solidFill>
                  <a:srgbClr val="FF0000"/>
                </a:solidFill>
                <a:sym typeface="Symbol"/>
              </a:rPr>
              <a:t>K</a:t>
            </a:r>
            <a:r>
              <a:rPr lang="fr-FR" sz="2400" b="1" baseline="30000" dirty="0" err="1">
                <a:solidFill>
                  <a:srgbClr val="FF0000"/>
                </a:solidFill>
                <a:sym typeface="Symbol"/>
              </a:rPr>
              <a:t>n</a:t>
            </a:r>
            <a:r>
              <a:rPr lang="fr-FR" sz="2400" dirty="0">
                <a:solidFill>
                  <a:srgbClr val="7030A0"/>
                </a:solidFill>
                <a:sym typeface="Symbol"/>
              </a:rPr>
              <a:t> en classes d’équivalences</a:t>
            </a:r>
          </a:p>
          <a:p>
            <a:pPr algn="just"/>
            <a:endParaRPr lang="fr-FR" sz="2400" dirty="0">
              <a:solidFill>
                <a:srgbClr val="7030A0"/>
              </a:solidFill>
              <a:sym typeface="Symbol"/>
            </a:endParaRPr>
          </a:p>
          <a:p>
            <a:pPr algn="just"/>
            <a:r>
              <a:rPr lang="fr-FR" sz="2400" b="1" u="sng" dirty="0">
                <a:solidFill>
                  <a:srgbClr val="FF0000"/>
                </a:solidFill>
                <a:sym typeface="Symbol"/>
              </a:rPr>
              <a:t>Classes latérales:</a:t>
            </a:r>
          </a:p>
          <a:p>
            <a:pPr algn="just"/>
            <a:r>
              <a:rPr lang="fr-FR" sz="2400" dirty="0">
                <a:solidFill>
                  <a:srgbClr val="7030A0"/>
                </a:solidFill>
                <a:sym typeface="Symbol"/>
              </a:rPr>
              <a:t>u  </a:t>
            </a:r>
            <a:r>
              <a:rPr lang="fr-FR" sz="2400" b="1" dirty="0" err="1">
                <a:solidFill>
                  <a:srgbClr val="FF0000"/>
                </a:solidFill>
                <a:sym typeface="Symbol"/>
              </a:rPr>
              <a:t>K</a:t>
            </a:r>
            <a:r>
              <a:rPr lang="fr-FR" sz="2400" b="1" baseline="30000" dirty="0" err="1">
                <a:solidFill>
                  <a:srgbClr val="FF0000"/>
                </a:solidFill>
                <a:sym typeface="Symbol"/>
              </a:rPr>
              <a:t>n</a:t>
            </a:r>
            <a:r>
              <a:rPr lang="fr-FR" sz="2400" dirty="0">
                <a:solidFill>
                  <a:srgbClr val="7030A0"/>
                </a:solidFill>
                <a:sym typeface="Symbol"/>
              </a:rPr>
              <a:t>, </a:t>
            </a:r>
            <a:r>
              <a:rPr lang="fr-FR" sz="2400" b="1" dirty="0">
                <a:solidFill>
                  <a:srgbClr val="7030A0"/>
                </a:solidFill>
                <a:sym typeface="Symbol"/>
              </a:rPr>
              <a:t>classe latérale</a:t>
            </a:r>
            <a:r>
              <a:rPr lang="fr-FR" sz="2400" dirty="0">
                <a:solidFill>
                  <a:srgbClr val="7030A0"/>
                </a:solidFill>
                <a:sym typeface="Symbol"/>
              </a:rPr>
              <a:t> : </a:t>
            </a:r>
            <a:r>
              <a:rPr lang="fr-FR" sz="2400" b="1" dirty="0">
                <a:solidFill>
                  <a:srgbClr val="FF0000"/>
                </a:solidFill>
                <a:sym typeface="Symbol"/>
              </a:rPr>
              <a:t>u + </a:t>
            </a:r>
            <a:r>
              <a:rPr lang="fr-FR" sz="2400" b="1" dirty="0">
                <a:solidFill>
                  <a:srgbClr val="FF0000"/>
                </a:solidFill>
              </a:rPr>
              <a:t>C</a:t>
            </a:r>
            <a:r>
              <a:rPr lang="fr-FR" sz="2400" b="1" baseline="-25000" dirty="0">
                <a:solidFill>
                  <a:srgbClr val="FF0000"/>
                </a:solidFill>
              </a:rPr>
              <a:t>D</a:t>
            </a:r>
            <a:r>
              <a:rPr lang="fr-FR" sz="2400" b="1" dirty="0">
                <a:solidFill>
                  <a:srgbClr val="FF0000"/>
                </a:solidFill>
                <a:sym typeface="Symbol"/>
              </a:rPr>
              <a:t> = {u+x, x  </a:t>
            </a:r>
            <a:r>
              <a:rPr lang="fr-FR" sz="2400" b="1" dirty="0">
                <a:solidFill>
                  <a:srgbClr val="FF0000"/>
                </a:solidFill>
              </a:rPr>
              <a:t>C</a:t>
            </a:r>
            <a:r>
              <a:rPr lang="fr-FR" sz="2400" b="1" baseline="-25000" dirty="0">
                <a:solidFill>
                  <a:srgbClr val="FF0000"/>
                </a:solidFill>
              </a:rPr>
              <a:t>D</a:t>
            </a:r>
            <a:r>
              <a:rPr lang="fr-FR" sz="2400" b="1" dirty="0">
                <a:solidFill>
                  <a:srgbClr val="FF0000"/>
                </a:solidFill>
                <a:sym typeface="Symbol"/>
              </a:rPr>
              <a:t>}.</a:t>
            </a:r>
          </a:p>
          <a:p>
            <a:pPr algn="just"/>
            <a:r>
              <a:rPr lang="fr-FR" sz="2400" dirty="0">
                <a:solidFill>
                  <a:srgbClr val="7030A0"/>
                </a:solidFill>
                <a:sym typeface="Symbol"/>
              </a:rPr>
              <a:t>Il y’a </a:t>
            </a:r>
            <a:r>
              <a:rPr lang="fr-FR" sz="2400" b="1" dirty="0" err="1">
                <a:solidFill>
                  <a:srgbClr val="FF0000"/>
                </a:solidFill>
                <a:sym typeface="Symbol"/>
              </a:rPr>
              <a:t>q</a:t>
            </a:r>
            <a:r>
              <a:rPr lang="fr-FR" sz="2400" b="1" baseline="30000" dirty="0" err="1">
                <a:solidFill>
                  <a:srgbClr val="FF0000"/>
                </a:solidFill>
                <a:sym typeface="Symbol"/>
              </a:rPr>
              <a:t>n</a:t>
            </a:r>
            <a:r>
              <a:rPr lang="fr-FR" sz="2400" b="1" baseline="30000" dirty="0">
                <a:solidFill>
                  <a:srgbClr val="FF0000"/>
                </a:solidFill>
                <a:sym typeface="Symbol"/>
              </a:rPr>
              <a:t>-k</a:t>
            </a:r>
            <a:r>
              <a:rPr lang="fr-FR" sz="2400" dirty="0">
                <a:solidFill>
                  <a:srgbClr val="7030A0"/>
                </a:solidFill>
                <a:sym typeface="Symbol"/>
              </a:rPr>
              <a:t> classes latérales et chacune d’elles contient </a:t>
            </a:r>
            <a:r>
              <a:rPr lang="fr-FR" sz="2400" b="1" dirty="0">
                <a:solidFill>
                  <a:srgbClr val="FF0000"/>
                </a:solidFill>
                <a:sym typeface="Symbol"/>
              </a:rPr>
              <a:t>p</a:t>
            </a:r>
            <a:r>
              <a:rPr lang="fr-FR" sz="2400" b="1" baseline="30000" dirty="0">
                <a:solidFill>
                  <a:srgbClr val="FF0000"/>
                </a:solidFill>
                <a:sym typeface="Symbol"/>
              </a:rPr>
              <a:t>k</a:t>
            </a:r>
            <a:r>
              <a:rPr lang="fr-FR" sz="2400" dirty="0">
                <a:solidFill>
                  <a:srgbClr val="7030A0"/>
                </a:solidFill>
                <a:sym typeface="Symbol"/>
              </a:rPr>
              <a:t> vecteurs</a:t>
            </a:r>
          </a:p>
          <a:p>
            <a:pPr algn="just"/>
            <a:endParaRPr lang="fr-FR" sz="2400" dirty="0">
              <a:solidFill>
                <a:srgbClr val="FF0000"/>
              </a:solidFill>
              <a:sym typeface="Symbol"/>
            </a:endParaRPr>
          </a:p>
          <a:p>
            <a:pPr algn="just"/>
            <a:r>
              <a:rPr lang="fr-FR" sz="2400" b="1" u="sng" dirty="0">
                <a:solidFill>
                  <a:srgbClr val="FF0000"/>
                </a:solidFill>
                <a:sym typeface="Symbol"/>
              </a:rPr>
              <a:t>Propriété:</a:t>
            </a:r>
          </a:p>
          <a:p>
            <a:pPr algn="just"/>
            <a:r>
              <a:rPr lang="fr-FR" sz="2400" dirty="0">
                <a:solidFill>
                  <a:srgbClr val="7030A0"/>
                </a:solidFill>
                <a:sym typeface="Symbol"/>
              </a:rPr>
              <a:t>2 classes latérales sont disjointes ou confondues</a:t>
            </a:r>
          </a:p>
          <a:p>
            <a:pPr algn="just"/>
            <a:endParaRPr lang="fr-FR" sz="2400" dirty="0">
              <a:solidFill>
                <a:srgbClr val="7030A0"/>
              </a:solidFill>
            </a:endParaRPr>
          </a:p>
        </p:txBody>
      </p:sp>
    </p:spTree>
  </p:cSld>
  <p:clrMapOvr>
    <a:masterClrMapping/>
  </p:clrMapOvr>
  <p:transition advTm="15000"/>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F39E19B8-B707-45A9-818F-56E77DE860CA}" type="slidenum">
              <a:rPr lang="fr-FR" smtClean="0"/>
              <a:pPr/>
              <a:t>55</a:t>
            </a:fld>
            <a:endParaRPr lang="fr-FR"/>
          </a:p>
        </p:txBody>
      </p:sp>
      <p:sp>
        <p:nvSpPr>
          <p:cNvPr id="3" name="ZoneTexte 2"/>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DECODAGE D’UN CODE LINEAIRE</a:t>
            </a:r>
          </a:p>
        </p:txBody>
      </p:sp>
      <p:sp>
        <p:nvSpPr>
          <p:cNvPr id="7" name="ZoneTexte 6"/>
          <p:cNvSpPr txBox="1"/>
          <p:nvPr/>
        </p:nvSpPr>
        <p:spPr>
          <a:xfrm>
            <a:off x="0" y="1071546"/>
            <a:ext cx="9144000" cy="6001643"/>
          </a:xfrm>
          <a:prstGeom prst="rect">
            <a:avLst/>
          </a:prstGeom>
          <a:noFill/>
        </p:spPr>
        <p:txBody>
          <a:bodyPr wrap="square" rtlCol="0">
            <a:spAutoFit/>
          </a:bodyPr>
          <a:lstStyle/>
          <a:p>
            <a:pPr algn="just"/>
            <a:r>
              <a:rPr lang="fr-FR" sz="2400" b="1" u="sng" dirty="0">
                <a:solidFill>
                  <a:srgbClr val="C00000"/>
                </a:solidFill>
              </a:rPr>
              <a:t>Principe du décodage:</a:t>
            </a:r>
          </a:p>
          <a:p>
            <a:pPr algn="just"/>
            <a:endParaRPr lang="fr-FR" sz="2400" b="1" u="sng" dirty="0">
              <a:solidFill>
                <a:srgbClr val="C00000"/>
              </a:solidFill>
            </a:endParaRPr>
          </a:p>
          <a:p>
            <a:pPr algn="just">
              <a:buFont typeface="Wingdings" pitchFamily="2" charset="2"/>
              <a:buChar char="q"/>
            </a:pPr>
            <a:r>
              <a:rPr lang="fr-FR" sz="2400" dirty="0">
                <a:solidFill>
                  <a:srgbClr val="7030A0"/>
                </a:solidFill>
              </a:rPr>
              <a:t> Corriger y c’est trouver </a:t>
            </a:r>
            <a:r>
              <a:rPr lang="fr-FR" sz="2400" dirty="0">
                <a:solidFill>
                  <a:srgbClr val="7030A0"/>
                </a:solidFill>
                <a:sym typeface="Symbol"/>
              </a:rPr>
              <a:t></a:t>
            </a:r>
          </a:p>
          <a:p>
            <a:pPr algn="just">
              <a:buFont typeface="Wingdings" pitchFamily="2" charset="2"/>
              <a:buChar char="q"/>
            </a:pPr>
            <a:endParaRPr lang="fr-FR" sz="2400" dirty="0">
              <a:solidFill>
                <a:srgbClr val="7030A0"/>
              </a:solidFill>
              <a:sym typeface="Symbol"/>
            </a:endParaRPr>
          </a:p>
          <a:p>
            <a:pPr algn="just">
              <a:buFont typeface="Wingdings" pitchFamily="2" charset="2"/>
              <a:buChar char="q"/>
            </a:pPr>
            <a:r>
              <a:rPr lang="fr-FR" sz="2400" dirty="0">
                <a:solidFill>
                  <a:srgbClr val="7030A0"/>
                </a:solidFill>
                <a:sym typeface="Symbol"/>
              </a:rPr>
              <a:t> y et  ont même syndrome : ils sont dans la même classe latérale</a:t>
            </a:r>
          </a:p>
          <a:p>
            <a:pPr algn="just">
              <a:buFont typeface="Wingdings" pitchFamily="2" charset="2"/>
              <a:buChar char="q"/>
            </a:pPr>
            <a:endParaRPr lang="fr-FR" sz="2400" dirty="0">
              <a:solidFill>
                <a:srgbClr val="7030A0"/>
              </a:solidFill>
              <a:sym typeface="Symbol"/>
            </a:endParaRPr>
          </a:p>
          <a:p>
            <a:pPr algn="just">
              <a:buFont typeface="Wingdings" pitchFamily="2" charset="2"/>
              <a:buChar char="q"/>
            </a:pPr>
            <a:r>
              <a:rPr lang="fr-FR" sz="2400" dirty="0">
                <a:solidFill>
                  <a:srgbClr val="7030A0"/>
                </a:solidFill>
                <a:sym typeface="Symbol"/>
              </a:rPr>
              <a:t> Si pour chaque classe latérale on connait le syndrome correspondant, on calcule le syndrome de y et  est dans la classe latérale associée</a:t>
            </a:r>
          </a:p>
          <a:p>
            <a:pPr algn="just">
              <a:buFont typeface="Wingdings" pitchFamily="2" charset="2"/>
              <a:buChar char="q"/>
            </a:pPr>
            <a:endParaRPr lang="fr-FR" sz="2400" dirty="0">
              <a:solidFill>
                <a:srgbClr val="7030A0"/>
              </a:solidFill>
              <a:sym typeface="Symbol"/>
            </a:endParaRPr>
          </a:p>
          <a:p>
            <a:pPr algn="just">
              <a:buFont typeface="Wingdings" pitchFamily="2" charset="2"/>
              <a:buChar char="q"/>
            </a:pPr>
            <a:r>
              <a:rPr lang="fr-FR" sz="2400" dirty="0">
                <a:solidFill>
                  <a:srgbClr val="7030A0"/>
                </a:solidFill>
                <a:sym typeface="Symbol"/>
              </a:rPr>
              <a:t> Si le code est e-correcteur et w() ≤ e alors il existe un seul mot, w() ≤ e dans la classe latérale</a:t>
            </a:r>
          </a:p>
          <a:p>
            <a:pPr algn="just">
              <a:buFont typeface="Wingdings" pitchFamily="2" charset="2"/>
              <a:buChar char="q"/>
            </a:pPr>
            <a:endParaRPr lang="fr-FR" sz="2400" dirty="0">
              <a:solidFill>
                <a:srgbClr val="7030A0"/>
              </a:solidFill>
              <a:sym typeface="Symbol"/>
            </a:endParaRPr>
          </a:p>
          <a:p>
            <a:pPr algn="just">
              <a:buFont typeface="Wingdings" pitchFamily="2" charset="2"/>
              <a:buChar char="q"/>
            </a:pPr>
            <a:r>
              <a:rPr lang="fr-FR" sz="2400" dirty="0">
                <a:solidFill>
                  <a:srgbClr val="7030A0"/>
                </a:solidFill>
                <a:sym typeface="Symbol"/>
              </a:rPr>
              <a:t> il suffit de chercher dans la classe latérale associée au syndrome de y le seul mot de poids ≤ e, c’est </a:t>
            </a:r>
          </a:p>
          <a:p>
            <a:pPr algn="just">
              <a:buFont typeface="Wingdings" pitchFamily="2" charset="2"/>
              <a:buChar char="q"/>
            </a:pPr>
            <a:endParaRPr lang="fr-FR" sz="2400" dirty="0">
              <a:solidFill>
                <a:srgbClr val="7030A0"/>
              </a:solidFill>
              <a:sym typeface="Symbol"/>
            </a:endParaRPr>
          </a:p>
          <a:p>
            <a:pPr algn="just">
              <a:buFont typeface="Wingdings" pitchFamily="2" charset="2"/>
              <a:buChar char="q"/>
            </a:pPr>
            <a:endParaRPr lang="fr-FR" sz="2400" dirty="0">
              <a:solidFill>
                <a:srgbClr val="7030A0"/>
              </a:solidFill>
            </a:endParaRPr>
          </a:p>
        </p:txBody>
      </p:sp>
    </p:spTree>
  </p:cSld>
  <p:clrMapOvr>
    <a:masterClrMapping/>
  </p:clrMapOvr>
  <p:transition advTm="15000"/>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F39E19B8-B707-45A9-818F-56E77DE860CA}" type="slidenum">
              <a:rPr lang="fr-FR" smtClean="0"/>
              <a:pPr/>
              <a:t>56</a:t>
            </a:fld>
            <a:endParaRPr lang="fr-FR"/>
          </a:p>
        </p:txBody>
      </p:sp>
      <p:sp>
        <p:nvSpPr>
          <p:cNvPr id="3" name="ZoneTexte 2"/>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DECODAGE D’UN CODE LINEAIRE</a:t>
            </a:r>
          </a:p>
        </p:txBody>
      </p:sp>
      <p:sp>
        <p:nvSpPr>
          <p:cNvPr id="7" name="ZoneTexte 6"/>
          <p:cNvSpPr txBox="1"/>
          <p:nvPr/>
        </p:nvSpPr>
        <p:spPr>
          <a:xfrm>
            <a:off x="0" y="1143546"/>
            <a:ext cx="9144000" cy="4154984"/>
          </a:xfrm>
          <a:prstGeom prst="rect">
            <a:avLst/>
          </a:prstGeom>
          <a:noFill/>
        </p:spPr>
        <p:txBody>
          <a:bodyPr wrap="square" rtlCol="0">
            <a:spAutoFit/>
          </a:bodyPr>
          <a:lstStyle/>
          <a:p>
            <a:pPr algn="just"/>
            <a:r>
              <a:rPr lang="fr-FR" sz="2400" b="1" u="sng" dirty="0">
                <a:solidFill>
                  <a:srgbClr val="C00000"/>
                </a:solidFill>
              </a:rPr>
              <a:t>Algorithme  du décodage:</a:t>
            </a:r>
          </a:p>
          <a:p>
            <a:pPr algn="just"/>
            <a:endParaRPr lang="fr-FR" sz="2400" b="1" u="sng" dirty="0">
              <a:solidFill>
                <a:srgbClr val="C00000"/>
              </a:solidFill>
            </a:endParaRPr>
          </a:p>
          <a:p>
            <a:pPr algn="just"/>
            <a:endParaRPr lang="fr-FR" sz="2400" b="1" u="sng" dirty="0">
              <a:solidFill>
                <a:srgbClr val="C00000"/>
              </a:solidFill>
            </a:endParaRPr>
          </a:p>
          <a:p>
            <a:pPr algn="just">
              <a:buFont typeface="Wingdings" pitchFamily="2" charset="2"/>
              <a:buChar char="q"/>
            </a:pPr>
            <a:r>
              <a:rPr lang="fr-FR" sz="2400" dirty="0">
                <a:solidFill>
                  <a:srgbClr val="7030A0"/>
                </a:solidFill>
              </a:rPr>
              <a:t> calcul du syndrome de C’(le code reçue et erroné)</a:t>
            </a:r>
          </a:p>
          <a:p>
            <a:pPr algn="just">
              <a:buFont typeface="Wingdings" pitchFamily="2" charset="2"/>
              <a:buChar char="q"/>
            </a:pPr>
            <a:endParaRPr lang="fr-FR" sz="2400" dirty="0">
              <a:solidFill>
                <a:srgbClr val="7030A0"/>
              </a:solidFill>
            </a:endParaRPr>
          </a:p>
          <a:p>
            <a:pPr algn="just">
              <a:buFont typeface="Wingdings" pitchFamily="2" charset="2"/>
              <a:buChar char="q"/>
            </a:pPr>
            <a:r>
              <a:rPr lang="fr-FR" sz="2400" dirty="0">
                <a:solidFill>
                  <a:srgbClr val="7030A0"/>
                </a:solidFill>
              </a:rPr>
              <a:t>Détermination de la classe latérale associée</a:t>
            </a:r>
          </a:p>
          <a:p>
            <a:pPr algn="just">
              <a:buFont typeface="Wingdings" pitchFamily="2" charset="2"/>
              <a:buChar char="q"/>
            </a:pPr>
            <a:endParaRPr lang="fr-FR" sz="2400" dirty="0">
              <a:solidFill>
                <a:srgbClr val="7030A0"/>
              </a:solidFill>
            </a:endParaRPr>
          </a:p>
          <a:p>
            <a:pPr algn="just">
              <a:buFont typeface="Wingdings" pitchFamily="2" charset="2"/>
              <a:buChar char="q"/>
            </a:pPr>
            <a:r>
              <a:rPr lang="fr-FR" sz="2400" dirty="0">
                <a:solidFill>
                  <a:srgbClr val="7030A0"/>
                </a:solidFill>
              </a:rPr>
              <a:t> recherche dans cette classe du mot </a:t>
            </a:r>
            <a:r>
              <a:rPr lang="fr-FR" sz="2400" dirty="0">
                <a:solidFill>
                  <a:srgbClr val="7030A0"/>
                </a:solidFill>
                <a:sym typeface="Symbol"/>
              </a:rPr>
              <a:t>, (w() ≤ )</a:t>
            </a:r>
          </a:p>
          <a:p>
            <a:pPr algn="just">
              <a:buFont typeface="Wingdings" pitchFamily="2" charset="2"/>
              <a:buChar char="q"/>
            </a:pPr>
            <a:endParaRPr lang="fr-FR" sz="2400" dirty="0">
              <a:solidFill>
                <a:srgbClr val="7030A0"/>
              </a:solidFill>
              <a:sym typeface="Symbol"/>
            </a:endParaRPr>
          </a:p>
          <a:p>
            <a:pPr algn="just">
              <a:buFont typeface="Wingdings" pitchFamily="2" charset="2"/>
              <a:buChar char="q"/>
            </a:pPr>
            <a:r>
              <a:rPr lang="fr-FR" sz="2400" dirty="0">
                <a:solidFill>
                  <a:srgbClr val="7030A0"/>
                </a:solidFill>
                <a:sym typeface="Symbol"/>
              </a:rPr>
              <a:t> calcul de C = C’ - </a:t>
            </a:r>
            <a:endParaRPr lang="fr-FR" sz="2400" dirty="0">
              <a:solidFill>
                <a:srgbClr val="7030A0"/>
              </a:solidFill>
            </a:endParaRPr>
          </a:p>
          <a:p>
            <a:pPr algn="just"/>
            <a:endParaRPr lang="fr-FR" sz="2400" dirty="0">
              <a:solidFill>
                <a:srgbClr val="7030A0"/>
              </a:solidFill>
            </a:endParaRPr>
          </a:p>
        </p:txBody>
      </p:sp>
    </p:spTree>
  </p:cSld>
  <p:clrMapOvr>
    <a:masterClrMapping/>
  </p:clrMapOvr>
  <p:transition advTm="15000"/>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F39E19B8-B707-45A9-818F-56E77DE860CA}" type="slidenum">
              <a:rPr lang="fr-FR" smtClean="0"/>
              <a:pPr/>
              <a:t>6</a:t>
            </a:fld>
            <a:endParaRPr lang="fr-FR"/>
          </a:p>
        </p:txBody>
      </p:sp>
      <p:sp>
        <p:nvSpPr>
          <p:cNvPr id="3" name="ZoneTexte 2"/>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CODES LINEAIRES</a:t>
            </a:r>
          </a:p>
        </p:txBody>
      </p:sp>
      <p:sp>
        <p:nvSpPr>
          <p:cNvPr id="4" name="ZoneTexte 3"/>
          <p:cNvSpPr txBox="1"/>
          <p:nvPr/>
        </p:nvSpPr>
        <p:spPr>
          <a:xfrm>
            <a:off x="0" y="642918"/>
            <a:ext cx="9144000" cy="800219"/>
          </a:xfrm>
          <a:prstGeom prst="rect">
            <a:avLst/>
          </a:prstGeom>
          <a:noFill/>
        </p:spPr>
        <p:txBody>
          <a:bodyPr wrap="square" rtlCol="0">
            <a:spAutoFit/>
          </a:bodyPr>
          <a:lstStyle/>
          <a:p>
            <a:pPr algn="ctr"/>
            <a:r>
              <a:rPr lang="fr-FR" sz="2800" b="1" dirty="0" smtClean="0">
                <a:solidFill>
                  <a:srgbClr val="0070C0"/>
                </a:solidFill>
              </a:rPr>
              <a:t>Propriété</a:t>
            </a:r>
            <a:endParaRPr lang="fr-FR" sz="2800" b="1" dirty="0">
              <a:solidFill>
                <a:srgbClr val="0070C0"/>
              </a:solidFill>
            </a:endParaRPr>
          </a:p>
          <a:p>
            <a:pPr algn="ctr"/>
            <a:endParaRPr lang="fr-FR" dirty="0"/>
          </a:p>
        </p:txBody>
      </p:sp>
      <p:sp>
        <p:nvSpPr>
          <p:cNvPr id="5" name="ZoneTexte 4"/>
          <p:cNvSpPr txBox="1"/>
          <p:nvPr/>
        </p:nvSpPr>
        <p:spPr>
          <a:xfrm>
            <a:off x="0" y="1643050"/>
            <a:ext cx="9144000" cy="2554545"/>
          </a:xfrm>
          <a:prstGeom prst="rect">
            <a:avLst/>
          </a:prstGeom>
          <a:noFill/>
        </p:spPr>
        <p:txBody>
          <a:bodyPr wrap="square" rtlCol="0">
            <a:spAutoFit/>
          </a:bodyPr>
          <a:lstStyle/>
          <a:p>
            <a:pPr algn="just">
              <a:buFont typeface="Wingdings" pitchFamily="2" charset="2"/>
              <a:buChar char="q"/>
            </a:pPr>
            <a:r>
              <a:rPr lang="fr-FR" sz="2200" dirty="0" smtClean="0">
                <a:latin typeface="Times New Roman" pitchFamily="18" charset="0"/>
                <a:cs typeface="Times New Roman" pitchFamily="18" charset="0"/>
              </a:rPr>
              <a:t> </a:t>
            </a:r>
            <a:r>
              <a:rPr lang="fr-FR" sz="2200" dirty="0" smtClean="0">
                <a:latin typeface="Times New Roman" pitchFamily="18" charset="0"/>
                <a:cs typeface="Times New Roman" pitchFamily="18" charset="0"/>
              </a:rPr>
              <a:t>Un code de bloc (</a:t>
            </a:r>
            <a:r>
              <a:rPr lang="fr-FR" sz="2200" dirty="0" err="1" smtClean="0">
                <a:latin typeface="Times New Roman" pitchFamily="18" charset="0"/>
                <a:cs typeface="Times New Roman" pitchFamily="18" charset="0"/>
              </a:rPr>
              <a:t>q</a:t>
            </a:r>
            <a:r>
              <a:rPr lang="fr-FR" sz="2200" baseline="30000" dirty="0" err="1" smtClean="0">
                <a:latin typeface="Times New Roman" pitchFamily="18" charset="0"/>
                <a:cs typeface="Times New Roman" pitchFamily="18" charset="0"/>
              </a:rPr>
              <a:t>k</a:t>
            </a:r>
            <a:r>
              <a:rPr lang="fr-FR" sz="2200" dirty="0" smtClean="0">
                <a:latin typeface="Times New Roman" pitchFamily="18" charset="0"/>
                <a:cs typeface="Times New Roman" pitchFamily="18" charset="0"/>
              </a:rPr>
              <a:t>, n) sur X </a:t>
            </a:r>
            <a:r>
              <a:rPr lang="fr-FR" sz="2200" dirty="0" smtClean="0">
                <a:latin typeface="Times New Roman" pitchFamily="18" charset="0"/>
                <a:cs typeface="Times New Roman" pitchFamily="18" charset="0"/>
              </a:rPr>
              <a:t>dans </a:t>
            </a:r>
            <a:r>
              <a:rPr lang="fr-FR" sz="2200" b="1" dirty="0" err="1" smtClean="0">
                <a:solidFill>
                  <a:srgbClr val="C00000"/>
                </a:solidFill>
                <a:latin typeface="Times New Roman" pitchFamily="18" charset="0"/>
                <a:cs typeface="Times New Roman" pitchFamily="18" charset="0"/>
              </a:rPr>
              <a:t>F</a:t>
            </a:r>
            <a:r>
              <a:rPr lang="fr-FR" sz="2200" b="1" baseline="-25000" dirty="0" err="1" smtClean="0">
                <a:solidFill>
                  <a:srgbClr val="C00000"/>
                </a:solidFill>
                <a:latin typeface="Times New Roman" pitchFamily="18" charset="0"/>
                <a:cs typeface="Times New Roman" pitchFamily="18" charset="0"/>
              </a:rPr>
              <a:t>q</a:t>
            </a:r>
            <a:r>
              <a:rPr lang="fr-FR" sz="2200" dirty="0" smtClean="0">
                <a:latin typeface="Times New Roman" pitchFamily="18" charset="0"/>
                <a:cs typeface="Times New Roman" pitchFamily="18" charset="0"/>
              </a:rPr>
              <a:t> </a:t>
            </a:r>
            <a:r>
              <a:rPr lang="fr-FR" sz="2200" dirty="0" smtClean="0">
                <a:latin typeface="Times New Roman" pitchFamily="18" charset="0"/>
                <a:cs typeface="Times New Roman" pitchFamily="18" charset="0"/>
              </a:rPr>
              <a:t>est appelé un code linéaire (n, k) si ses mots de code forment un sous-espace vectoriel k-dimensionnel de l'espace vectoriel </a:t>
            </a:r>
            <a:r>
              <a:rPr lang="fr-FR" sz="2200" b="1" dirty="0" err="1" smtClean="0">
                <a:solidFill>
                  <a:srgbClr val="C00000"/>
                </a:solidFill>
                <a:latin typeface="Times New Roman" pitchFamily="18" charset="0"/>
                <a:cs typeface="Times New Roman" pitchFamily="18" charset="0"/>
              </a:rPr>
              <a:t>F</a:t>
            </a:r>
            <a:r>
              <a:rPr lang="fr-FR" sz="2200" b="1" baseline="-25000" dirty="0" err="1" smtClean="0">
                <a:solidFill>
                  <a:srgbClr val="C00000"/>
                </a:solidFill>
                <a:latin typeface="Times New Roman" pitchFamily="18" charset="0"/>
                <a:cs typeface="Times New Roman" pitchFamily="18" charset="0"/>
              </a:rPr>
              <a:t>q</a:t>
            </a:r>
            <a:r>
              <a:rPr lang="fr-FR" sz="2200" b="1" baseline="30000" dirty="0" err="1" smtClean="0">
                <a:solidFill>
                  <a:srgbClr val="C00000"/>
                </a:solidFill>
                <a:latin typeface="Times New Roman" pitchFamily="18" charset="0"/>
                <a:cs typeface="Times New Roman" pitchFamily="18" charset="0"/>
              </a:rPr>
              <a:t>n</a:t>
            </a:r>
            <a:endParaRPr lang="fr-FR" sz="2200" dirty="0" smtClean="0">
              <a:latin typeface="Times New Roman" pitchFamily="18" charset="0"/>
              <a:cs typeface="Times New Roman" pitchFamily="18" charset="0"/>
            </a:endParaRPr>
          </a:p>
          <a:p>
            <a:pPr algn="just">
              <a:buFont typeface="Wingdings" pitchFamily="2" charset="2"/>
              <a:buChar char="q"/>
            </a:pPr>
            <a:r>
              <a:rPr lang="fr-FR" sz="2200" dirty="0" smtClean="0">
                <a:latin typeface="Times New Roman" pitchFamily="18" charset="0"/>
                <a:cs typeface="Times New Roman" pitchFamily="18" charset="0"/>
              </a:rPr>
              <a:t>Le </a:t>
            </a:r>
            <a:r>
              <a:rPr lang="fr-FR" sz="2200" dirty="0" smtClean="0">
                <a:latin typeface="Times New Roman" pitchFamily="18" charset="0"/>
                <a:cs typeface="Times New Roman" pitchFamily="18" charset="0"/>
              </a:rPr>
              <a:t>code C est un groupe additif, en particulier, si c, c </a:t>
            </a:r>
            <a:r>
              <a:rPr lang="fr-FR" sz="2200" dirty="0" smtClean="0">
                <a:latin typeface="Times New Roman" pitchFamily="18" charset="0"/>
                <a:cs typeface="Times New Roman" pitchFamily="18" charset="0"/>
              </a:rPr>
              <a:t>‘ </a:t>
            </a:r>
            <a:r>
              <a:rPr lang="fr-FR" sz="2200" dirty="0" smtClean="0">
                <a:latin typeface="Times New Roman" pitchFamily="18" charset="0"/>
                <a:cs typeface="Times New Roman" pitchFamily="18" charset="0"/>
                <a:sym typeface="Symbol"/>
              </a:rPr>
              <a:t> </a:t>
            </a:r>
            <a:r>
              <a:rPr lang="fr-FR" sz="2200" dirty="0" smtClean="0">
                <a:latin typeface="Times New Roman" pitchFamily="18" charset="0"/>
                <a:cs typeface="Times New Roman" pitchFamily="18" charset="0"/>
              </a:rPr>
              <a:t>C </a:t>
            </a:r>
            <a:r>
              <a:rPr lang="fr-FR" sz="2200" dirty="0" smtClean="0">
                <a:latin typeface="Times New Roman" pitchFamily="18" charset="0"/>
                <a:cs typeface="Times New Roman" pitchFamily="18" charset="0"/>
              </a:rPr>
              <a:t>alors c + c' </a:t>
            </a:r>
            <a:r>
              <a:rPr lang="fr-FR" sz="2200" dirty="0" smtClean="0">
                <a:latin typeface="Times New Roman" pitchFamily="18" charset="0"/>
                <a:cs typeface="Times New Roman" pitchFamily="18" charset="0"/>
                <a:sym typeface="Symbol"/>
              </a:rPr>
              <a:t> </a:t>
            </a:r>
            <a:r>
              <a:rPr lang="fr-FR" sz="2200" dirty="0" smtClean="0">
                <a:latin typeface="Times New Roman" pitchFamily="18" charset="0"/>
                <a:cs typeface="Times New Roman" pitchFamily="18" charset="0"/>
              </a:rPr>
              <a:t>C</a:t>
            </a:r>
          </a:p>
          <a:p>
            <a:pPr algn="just">
              <a:buFont typeface="Wingdings" pitchFamily="2" charset="2"/>
              <a:buChar char="q"/>
            </a:pPr>
            <a:r>
              <a:rPr lang="fr-FR" sz="2200" dirty="0" smtClean="0">
                <a:latin typeface="Times New Roman" pitchFamily="18" charset="0"/>
                <a:cs typeface="Times New Roman" pitchFamily="18" charset="0"/>
              </a:rPr>
              <a:t> </a:t>
            </a:r>
            <a:r>
              <a:rPr lang="fr-FR" sz="2200" dirty="0" smtClean="0">
                <a:latin typeface="Times New Roman" pitchFamily="18" charset="0"/>
                <a:cs typeface="Times New Roman" pitchFamily="18" charset="0"/>
              </a:rPr>
              <a:t>Le vecteur tout zéro est un mot de code: </a:t>
            </a:r>
            <a:r>
              <a:rPr lang="fr-FR" sz="2200" dirty="0" smtClean="0">
                <a:latin typeface="Times New Roman" pitchFamily="18" charset="0"/>
                <a:cs typeface="Times New Roman" pitchFamily="18" charset="0"/>
              </a:rPr>
              <a:t>0 </a:t>
            </a:r>
            <a:r>
              <a:rPr lang="fr-FR" sz="2200" dirty="0" smtClean="0">
                <a:latin typeface="Times New Roman" pitchFamily="18" charset="0"/>
                <a:cs typeface="Times New Roman" pitchFamily="18" charset="0"/>
                <a:sym typeface="Symbol"/>
              </a:rPr>
              <a:t> </a:t>
            </a:r>
            <a:r>
              <a:rPr lang="fr-FR" sz="2200" dirty="0" smtClean="0">
                <a:latin typeface="Times New Roman" pitchFamily="18" charset="0"/>
                <a:cs typeface="Times New Roman" pitchFamily="18" charset="0"/>
              </a:rPr>
              <a:t>C.</a:t>
            </a:r>
          </a:p>
          <a:p>
            <a:pPr algn="just">
              <a:buFont typeface="Wingdings" pitchFamily="2" charset="2"/>
              <a:buChar char="q"/>
            </a:pPr>
            <a:r>
              <a:rPr lang="fr-MC" sz="2200" dirty="0" smtClean="0">
                <a:latin typeface="Times New Roman" pitchFamily="18" charset="0"/>
                <a:cs typeface="Times New Roman" pitchFamily="18" charset="0"/>
              </a:rPr>
              <a:t> </a:t>
            </a:r>
            <a:r>
              <a:rPr lang="fr-FR" sz="2200" dirty="0" smtClean="0">
                <a:latin typeface="Times New Roman" pitchFamily="18" charset="0"/>
                <a:cs typeface="Times New Roman" pitchFamily="18" charset="0"/>
              </a:rPr>
              <a:t>Les combinaisons linéaires de mots de code sont des mots de code: c</a:t>
            </a:r>
            <a:r>
              <a:rPr lang="fr-FR" sz="2200" baseline="-25000" dirty="0" smtClean="0">
                <a:latin typeface="Times New Roman" pitchFamily="18" charset="0"/>
                <a:cs typeface="Times New Roman" pitchFamily="18" charset="0"/>
              </a:rPr>
              <a:t>1</a:t>
            </a:r>
            <a:r>
              <a:rPr lang="fr-FR" sz="2200" dirty="0" smtClean="0">
                <a:latin typeface="Times New Roman" pitchFamily="18" charset="0"/>
                <a:cs typeface="Times New Roman" pitchFamily="18" charset="0"/>
              </a:rPr>
              <a:t>, ..., </a:t>
            </a:r>
            <a:r>
              <a:rPr lang="fr-FR" sz="2200" dirty="0" smtClean="0">
                <a:latin typeface="Times New Roman" pitchFamily="18" charset="0"/>
                <a:cs typeface="Times New Roman" pitchFamily="18" charset="0"/>
              </a:rPr>
              <a:t>c</a:t>
            </a:r>
            <a:r>
              <a:rPr lang="fr-FR" sz="2200" baseline="-25000" dirty="0" smtClean="0">
                <a:latin typeface="Times New Roman" pitchFamily="18" charset="0"/>
                <a:cs typeface="Times New Roman" pitchFamily="18" charset="0"/>
              </a:rPr>
              <a:t>l</a:t>
            </a:r>
            <a:r>
              <a:rPr lang="fr-FR" sz="2200" dirty="0" smtClean="0">
                <a:latin typeface="Times New Roman" pitchFamily="18" charset="0"/>
                <a:cs typeface="Times New Roman" pitchFamily="18" charset="0"/>
              </a:rPr>
              <a:t> </a:t>
            </a:r>
            <a:r>
              <a:rPr lang="fr-FR" sz="2200" dirty="0" smtClean="0">
                <a:latin typeface="Times New Roman" pitchFamily="18" charset="0"/>
                <a:cs typeface="Times New Roman" pitchFamily="18" charset="0"/>
                <a:sym typeface="Symbol"/>
              </a:rPr>
              <a:t> </a:t>
            </a:r>
            <a:r>
              <a:rPr lang="fr-FR" sz="2200" dirty="0" smtClean="0">
                <a:latin typeface="Times New Roman" pitchFamily="18" charset="0"/>
                <a:cs typeface="Times New Roman" pitchFamily="18" charset="0"/>
              </a:rPr>
              <a:t>C </a:t>
            </a:r>
            <a:r>
              <a:rPr lang="fr-FR" sz="2200" dirty="0" smtClean="0">
                <a:latin typeface="Times New Roman" pitchFamily="18" charset="0"/>
                <a:cs typeface="Times New Roman" pitchFamily="18" charset="0"/>
              </a:rPr>
              <a:t>et a</a:t>
            </a:r>
            <a:r>
              <a:rPr lang="fr-FR" sz="2200" baseline="-25000" dirty="0" smtClean="0">
                <a:latin typeface="Times New Roman" pitchFamily="18" charset="0"/>
                <a:cs typeface="Times New Roman" pitchFamily="18" charset="0"/>
              </a:rPr>
              <a:t>1</a:t>
            </a:r>
            <a:r>
              <a:rPr lang="fr-FR" sz="2200" dirty="0" smtClean="0">
                <a:latin typeface="Times New Roman" pitchFamily="18" charset="0"/>
                <a:cs typeface="Times New Roman" pitchFamily="18" charset="0"/>
              </a:rPr>
              <a:t>, ..., </a:t>
            </a:r>
            <a:r>
              <a:rPr lang="fr-FR" sz="2200" dirty="0" smtClean="0">
                <a:latin typeface="Times New Roman" pitchFamily="18" charset="0"/>
                <a:cs typeface="Times New Roman" pitchFamily="18" charset="0"/>
              </a:rPr>
              <a:t>a</a:t>
            </a:r>
            <a:r>
              <a:rPr lang="fr-FR" sz="2200" baseline="-25000" dirty="0" smtClean="0">
                <a:latin typeface="Times New Roman" pitchFamily="18" charset="0"/>
                <a:cs typeface="Times New Roman" pitchFamily="18" charset="0"/>
              </a:rPr>
              <a:t>l</a:t>
            </a:r>
            <a:r>
              <a:rPr lang="fr-FR" sz="2200" dirty="0" smtClean="0">
                <a:latin typeface="Times New Roman" pitchFamily="18" charset="0"/>
                <a:cs typeface="Times New Roman" pitchFamily="18" charset="0"/>
              </a:rPr>
              <a:t> </a:t>
            </a:r>
            <a:r>
              <a:rPr lang="fr-FR" sz="2200" dirty="0" smtClean="0">
                <a:latin typeface="Times New Roman" pitchFamily="18" charset="0"/>
                <a:cs typeface="Times New Roman" pitchFamily="18" charset="0"/>
                <a:sym typeface="Symbol"/>
              </a:rPr>
              <a:t></a:t>
            </a:r>
            <a:r>
              <a:rPr lang="fr-FR" sz="2200" dirty="0" smtClean="0">
                <a:latin typeface="Times New Roman" pitchFamily="18" charset="0"/>
                <a:cs typeface="Times New Roman" pitchFamily="18" charset="0"/>
              </a:rPr>
              <a:t> </a:t>
            </a:r>
            <a:r>
              <a:rPr lang="fr-FR" sz="2200" b="1" dirty="0" err="1" smtClean="0">
                <a:solidFill>
                  <a:srgbClr val="C00000"/>
                </a:solidFill>
                <a:latin typeface="Times New Roman" pitchFamily="18" charset="0"/>
                <a:cs typeface="Times New Roman" pitchFamily="18" charset="0"/>
              </a:rPr>
              <a:t>F</a:t>
            </a:r>
            <a:r>
              <a:rPr lang="fr-FR" sz="2200" b="1" baseline="-25000" dirty="0" err="1" smtClean="0">
                <a:solidFill>
                  <a:srgbClr val="C00000"/>
                </a:solidFill>
                <a:latin typeface="Times New Roman" pitchFamily="18" charset="0"/>
                <a:cs typeface="Times New Roman" pitchFamily="18" charset="0"/>
              </a:rPr>
              <a:t>q</a:t>
            </a:r>
            <a:r>
              <a:rPr lang="fr-FR" sz="2200" dirty="0" smtClean="0">
                <a:latin typeface="Times New Roman" pitchFamily="18" charset="0"/>
                <a:cs typeface="Times New Roman" pitchFamily="18" charset="0"/>
              </a:rPr>
              <a:t>, </a:t>
            </a:r>
            <a:r>
              <a:rPr lang="fr-FR" sz="2200" dirty="0" smtClean="0">
                <a:latin typeface="Times New Roman" pitchFamily="18" charset="0"/>
                <a:cs typeface="Times New Roman" pitchFamily="18" charset="0"/>
              </a:rPr>
              <a:t>puis a</a:t>
            </a:r>
            <a:r>
              <a:rPr lang="fr-FR" sz="2200" baseline="-25000" dirty="0" smtClean="0">
                <a:latin typeface="Times New Roman" pitchFamily="18" charset="0"/>
                <a:cs typeface="Times New Roman" pitchFamily="18" charset="0"/>
              </a:rPr>
              <a:t>1</a:t>
            </a:r>
            <a:r>
              <a:rPr lang="fr-FR" sz="2200" dirty="0" smtClean="0">
                <a:latin typeface="Times New Roman" pitchFamily="18" charset="0"/>
                <a:cs typeface="Times New Roman" pitchFamily="18" charset="0"/>
              </a:rPr>
              <a:t>c</a:t>
            </a:r>
            <a:r>
              <a:rPr lang="fr-FR" sz="2200" baseline="-25000" dirty="0" smtClean="0">
                <a:latin typeface="Times New Roman" pitchFamily="18" charset="0"/>
                <a:cs typeface="Times New Roman" pitchFamily="18" charset="0"/>
              </a:rPr>
              <a:t>1</a:t>
            </a:r>
            <a:r>
              <a:rPr lang="fr-FR" sz="2200" dirty="0" smtClean="0">
                <a:latin typeface="Times New Roman" pitchFamily="18" charset="0"/>
                <a:cs typeface="Times New Roman" pitchFamily="18" charset="0"/>
              </a:rPr>
              <a:t> + ··· </a:t>
            </a:r>
            <a:r>
              <a:rPr lang="fr-FR" sz="2200" dirty="0" err="1" smtClean="0">
                <a:latin typeface="Times New Roman" pitchFamily="18" charset="0"/>
                <a:cs typeface="Times New Roman" pitchFamily="18" charset="0"/>
              </a:rPr>
              <a:t>a</a:t>
            </a:r>
            <a:r>
              <a:rPr lang="fr-FR" sz="2200" baseline="-25000" dirty="0" err="1" smtClean="0">
                <a:latin typeface="Times New Roman" pitchFamily="18" charset="0"/>
                <a:cs typeface="Times New Roman" pitchFamily="18" charset="0"/>
              </a:rPr>
              <a:t>l</a:t>
            </a:r>
            <a:r>
              <a:rPr lang="fr-FR" sz="2200" dirty="0" err="1" smtClean="0">
                <a:latin typeface="Times New Roman" pitchFamily="18" charset="0"/>
                <a:cs typeface="Times New Roman" pitchFamily="18" charset="0"/>
              </a:rPr>
              <a:t>c</a:t>
            </a:r>
            <a:r>
              <a:rPr lang="fr-FR" sz="2200" baseline="-25000" dirty="0" err="1" smtClean="0">
                <a:latin typeface="Times New Roman" pitchFamily="18" charset="0"/>
                <a:cs typeface="Times New Roman" pitchFamily="18" charset="0"/>
              </a:rPr>
              <a:t>l</a:t>
            </a:r>
            <a:r>
              <a:rPr lang="fr-FR" sz="2200" dirty="0" smtClean="0">
                <a:latin typeface="Times New Roman" pitchFamily="18" charset="0"/>
                <a:cs typeface="Times New Roman" pitchFamily="18" charset="0"/>
              </a:rPr>
              <a:t>  </a:t>
            </a:r>
            <a:r>
              <a:rPr lang="fr-FR" sz="2200" dirty="0" smtClean="0">
                <a:latin typeface="Times New Roman" pitchFamily="18" charset="0"/>
                <a:cs typeface="Times New Roman" pitchFamily="18" charset="0"/>
                <a:sym typeface="Symbol"/>
              </a:rPr>
              <a:t></a:t>
            </a:r>
            <a:r>
              <a:rPr lang="fr-FR" sz="2200" dirty="0" smtClean="0">
                <a:latin typeface="Times New Roman" pitchFamily="18" charset="0"/>
                <a:cs typeface="Times New Roman" pitchFamily="18" charset="0"/>
              </a:rPr>
              <a:t> </a:t>
            </a:r>
            <a:r>
              <a:rPr lang="fr-FR" sz="2200" dirty="0" smtClean="0">
                <a:latin typeface="Times New Roman" pitchFamily="18" charset="0"/>
                <a:cs typeface="Times New Roman" pitchFamily="18" charset="0"/>
              </a:rPr>
              <a:t>C</a:t>
            </a:r>
            <a:endParaRPr lang="fr-FR" sz="2200" dirty="0">
              <a:latin typeface="Times New Roman" pitchFamily="18" charset="0"/>
              <a:cs typeface="Times New Roman" pitchFamily="18" charset="0"/>
            </a:endParaRPr>
          </a:p>
        </p:txBody>
      </p:sp>
    </p:spTree>
  </p:cSld>
  <p:clrMapOvr>
    <a:masterClrMapping/>
  </p:clrMapOvr>
  <p:transition advTm="15000"/>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F39E19B8-B707-45A9-818F-56E77DE860CA}" type="slidenum">
              <a:rPr lang="fr-FR" smtClean="0"/>
              <a:pPr/>
              <a:t>7</a:t>
            </a:fld>
            <a:endParaRPr lang="fr-FR"/>
          </a:p>
        </p:txBody>
      </p:sp>
      <p:sp>
        <p:nvSpPr>
          <p:cNvPr id="3" name="ZoneTexte 2"/>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CODES LINEAIRES</a:t>
            </a:r>
          </a:p>
        </p:txBody>
      </p:sp>
      <p:sp>
        <p:nvSpPr>
          <p:cNvPr id="5" name="ZoneTexte 4"/>
          <p:cNvSpPr txBox="1"/>
          <p:nvPr/>
        </p:nvSpPr>
        <p:spPr>
          <a:xfrm>
            <a:off x="0" y="714356"/>
            <a:ext cx="9144000" cy="430887"/>
          </a:xfrm>
          <a:prstGeom prst="rect">
            <a:avLst/>
          </a:prstGeom>
          <a:noFill/>
        </p:spPr>
        <p:txBody>
          <a:bodyPr wrap="square" rtlCol="0">
            <a:spAutoFit/>
          </a:bodyPr>
          <a:lstStyle/>
          <a:p>
            <a:r>
              <a:rPr lang="fr-FR" sz="2200" dirty="0" smtClean="0">
                <a:latin typeface="Times New Roman" pitchFamily="18" charset="0"/>
                <a:cs typeface="Times New Roman" pitchFamily="18" charset="0"/>
              </a:rPr>
              <a:t> </a:t>
            </a:r>
            <a:r>
              <a:rPr lang="fr-FR" sz="2200" dirty="0" smtClean="0">
                <a:solidFill>
                  <a:srgbClr val="7030A0"/>
                </a:solidFill>
                <a:latin typeface="Times New Roman" pitchFamily="18" charset="0"/>
                <a:cs typeface="Times New Roman" pitchFamily="18" charset="0"/>
              </a:rPr>
              <a:t>Un codeur de bloc linéaire  est une transformation linéaire  </a:t>
            </a:r>
            <a:r>
              <a:rPr lang="fr-FR" sz="2200" b="1" dirty="0" smtClean="0">
                <a:solidFill>
                  <a:srgbClr val="FF0000"/>
                </a:solidFill>
                <a:latin typeface="Times New Roman" pitchFamily="18" charset="0"/>
                <a:cs typeface="Times New Roman" pitchFamily="18" charset="0"/>
              </a:rPr>
              <a:t>F</a:t>
            </a:r>
            <a:r>
              <a:rPr lang="fr-FR" sz="2200" b="1" baseline="30000" dirty="0" smtClean="0">
                <a:solidFill>
                  <a:srgbClr val="FF0000"/>
                </a:solidFill>
                <a:latin typeface="Times New Roman" pitchFamily="18" charset="0"/>
                <a:cs typeface="Times New Roman" pitchFamily="18" charset="0"/>
              </a:rPr>
              <a:t>k</a:t>
            </a:r>
            <a:r>
              <a:rPr lang="fr-FR" sz="2200" b="1" baseline="-25000" dirty="0" smtClean="0">
                <a:solidFill>
                  <a:srgbClr val="FF0000"/>
                </a:solidFill>
                <a:latin typeface="Times New Roman" pitchFamily="18" charset="0"/>
                <a:cs typeface="Times New Roman" pitchFamily="18" charset="0"/>
              </a:rPr>
              <a:t>2</a:t>
            </a:r>
            <a:r>
              <a:rPr lang="fr-FR" sz="2200" b="1" dirty="0" smtClean="0">
                <a:solidFill>
                  <a:srgbClr val="FF0000"/>
                </a:solidFill>
                <a:latin typeface="Times New Roman" pitchFamily="18" charset="0"/>
                <a:cs typeface="Times New Roman" pitchFamily="18" charset="0"/>
              </a:rPr>
              <a:t> </a:t>
            </a:r>
            <a:r>
              <a:rPr lang="fr-FR" sz="2200" b="1" dirty="0" smtClean="0">
                <a:solidFill>
                  <a:srgbClr val="FF0000"/>
                </a:solidFill>
                <a:latin typeface="Times New Roman" pitchFamily="18" charset="0"/>
                <a:cs typeface="Times New Roman" pitchFamily="18" charset="0"/>
                <a:sym typeface="Symbol"/>
              </a:rPr>
              <a:t></a:t>
            </a:r>
            <a:r>
              <a:rPr lang="fr-FR" sz="2200" b="1" dirty="0" smtClean="0">
                <a:solidFill>
                  <a:srgbClr val="FF0000"/>
                </a:solidFill>
                <a:latin typeface="Times New Roman" pitchFamily="18" charset="0"/>
                <a:cs typeface="Times New Roman" pitchFamily="18" charset="0"/>
              </a:rPr>
              <a:t>F</a:t>
            </a:r>
            <a:r>
              <a:rPr lang="fr-FR" sz="2200" b="1" baseline="30000" dirty="0" smtClean="0">
                <a:solidFill>
                  <a:srgbClr val="FF0000"/>
                </a:solidFill>
                <a:latin typeface="Times New Roman" pitchFamily="18" charset="0"/>
                <a:cs typeface="Times New Roman" pitchFamily="18" charset="0"/>
              </a:rPr>
              <a:t>n</a:t>
            </a:r>
            <a:r>
              <a:rPr lang="fr-FR" sz="2200" b="1" baseline="-25000" dirty="0" smtClean="0">
                <a:solidFill>
                  <a:srgbClr val="FF0000"/>
                </a:solidFill>
                <a:latin typeface="Times New Roman" pitchFamily="18" charset="0"/>
                <a:cs typeface="Times New Roman" pitchFamily="18" charset="0"/>
              </a:rPr>
              <a:t>2</a:t>
            </a:r>
            <a:r>
              <a:rPr lang="fr-FR" sz="2200" b="1" dirty="0" smtClean="0">
                <a:solidFill>
                  <a:srgbClr val="FF0000"/>
                </a:solidFill>
                <a:latin typeface="Times New Roman" pitchFamily="18" charset="0"/>
                <a:cs typeface="Times New Roman" pitchFamily="18" charset="0"/>
              </a:rPr>
              <a:t> </a:t>
            </a:r>
          </a:p>
        </p:txBody>
      </p:sp>
      <p:pic>
        <p:nvPicPr>
          <p:cNvPr id="6" name="Picture 3"/>
          <p:cNvPicPr>
            <a:picLocks noChangeAspect="1" noChangeArrowheads="1"/>
          </p:cNvPicPr>
          <p:nvPr/>
        </p:nvPicPr>
        <p:blipFill>
          <a:blip r:embed="rId2"/>
          <a:srcRect/>
          <a:stretch>
            <a:fillRect/>
          </a:stretch>
        </p:blipFill>
        <p:spPr bwMode="auto">
          <a:xfrm>
            <a:off x="2285984" y="1142984"/>
            <a:ext cx="5786477" cy="1578131"/>
          </a:xfrm>
          <a:prstGeom prst="rect">
            <a:avLst/>
          </a:prstGeom>
          <a:noFill/>
          <a:ln w="9525">
            <a:noFill/>
            <a:miter lim="800000"/>
            <a:headEnd/>
            <a:tailEnd/>
          </a:ln>
          <a:effectLst/>
        </p:spPr>
      </p:pic>
      <p:sp>
        <p:nvSpPr>
          <p:cNvPr id="7" name="ZoneTexte 6"/>
          <p:cNvSpPr txBox="1"/>
          <p:nvPr/>
        </p:nvSpPr>
        <p:spPr>
          <a:xfrm>
            <a:off x="0" y="2571744"/>
            <a:ext cx="9144000" cy="1384995"/>
          </a:xfrm>
          <a:prstGeom prst="rect">
            <a:avLst/>
          </a:prstGeom>
          <a:noFill/>
        </p:spPr>
        <p:txBody>
          <a:bodyPr wrap="square" rtlCol="0">
            <a:spAutoFit/>
          </a:bodyPr>
          <a:lstStyle/>
          <a:p>
            <a:pPr algn="just"/>
            <a:r>
              <a:rPr lang="fr-FR" sz="2200" dirty="0" smtClean="0">
                <a:solidFill>
                  <a:srgbClr val="002060"/>
                </a:solidFill>
                <a:latin typeface="Times New Roman" pitchFamily="18" charset="0"/>
                <a:cs typeface="Times New Roman" pitchFamily="18" charset="0"/>
              </a:rPr>
              <a:t>Pour le codage en bloc, notamment le codage linéaire, il s’agit de générer à partir des bits du message (par exemple de taille k)  des bits de code (de taille n) formés des bits de message et des bits de contrôle ou de parité ( de taille n-k). </a:t>
            </a:r>
          </a:p>
          <a:p>
            <a:endParaRPr lang="fr-FR" dirty="0"/>
          </a:p>
        </p:txBody>
      </p:sp>
      <p:sp>
        <p:nvSpPr>
          <p:cNvPr id="8" name="ZoneTexte 7"/>
          <p:cNvSpPr txBox="1"/>
          <p:nvPr/>
        </p:nvSpPr>
        <p:spPr>
          <a:xfrm>
            <a:off x="0" y="3643314"/>
            <a:ext cx="9144000" cy="3139321"/>
          </a:xfrm>
          <a:prstGeom prst="rect">
            <a:avLst/>
          </a:prstGeom>
          <a:noFill/>
        </p:spPr>
        <p:txBody>
          <a:bodyPr wrap="square" rtlCol="0">
            <a:spAutoFit/>
          </a:bodyPr>
          <a:lstStyle/>
          <a:p>
            <a:pPr algn="just"/>
            <a:r>
              <a:rPr lang="fr-FR" sz="2200" b="1" u="sng" dirty="0" smtClean="0">
                <a:solidFill>
                  <a:srgbClr val="FF0000"/>
                </a:solidFill>
                <a:latin typeface="Times New Roman" pitchFamily="18" charset="0"/>
                <a:cs typeface="Times New Roman" pitchFamily="18" charset="0"/>
              </a:rPr>
              <a:t>Définitions : </a:t>
            </a:r>
          </a:p>
          <a:p>
            <a:pPr algn="just">
              <a:buFont typeface="Wingdings" pitchFamily="2" charset="2"/>
              <a:buChar char="q"/>
            </a:pPr>
            <a:r>
              <a:rPr lang="fr-FR" sz="2200" b="1" u="sng" dirty="0" smtClean="0">
                <a:solidFill>
                  <a:srgbClr val="7030A0"/>
                </a:solidFill>
                <a:latin typeface="Times New Roman" pitchFamily="18" charset="0"/>
                <a:cs typeface="Times New Roman" pitchFamily="18" charset="0"/>
              </a:rPr>
              <a:t> </a:t>
            </a:r>
            <a:r>
              <a:rPr lang="fr-FR" sz="2200" dirty="0" smtClean="0">
                <a:solidFill>
                  <a:srgbClr val="00B050"/>
                </a:solidFill>
                <a:latin typeface="Times New Roman" pitchFamily="18" charset="0"/>
                <a:cs typeface="Times New Roman" pitchFamily="18" charset="0"/>
              </a:rPr>
              <a:t>Un </a:t>
            </a:r>
            <a:r>
              <a:rPr lang="fr-FR" sz="2200" dirty="0" smtClean="0">
                <a:solidFill>
                  <a:srgbClr val="00B050"/>
                </a:solidFill>
                <a:latin typeface="Times New Roman" pitchFamily="18" charset="0"/>
                <a:cs typeface="Times New Roman" pitchFamily="18" charset="0"/>
              </a:rPr>
              <a:t>code linéaire </a:t>
            </a:r>
            <a:r>
              <a:rPr lang="fr-FR" sz="2200" dirty="0" smtClean="0">
                <a:solidFill>
                  <a:srgbClr val="00B050"/>
                </a:solidFill>
                <a:latin typeface="Times New Roman" pitchFamily="18" charset="0"/>
                <a:cs typeface="Times New Roman" pitchFamily="18" charset="0"/>
              </a:rPr>
              <a:t>C </a:t>
            </a:r>
            <a:r>
              <a:rPr lang="fr-FR" sz="2200" dirty="0" smtClean="0">
                <a:solidFill>
                  <a:srgbClr val="00B050"/>
                </a:solidFill>
                <a:latin typeface="Times New Roman" pitchFamily="18" charset="0"/>
                <a:cs typeface="Times New Roman" pitchFamily="18" charset="0"/>
              </a:rPr>
              <a:t>de longueur </a:t>
            </a:r>
            <a:r>
              <a:rPr lang="fr-FR" sz="2200" dirty="0" smtClean="0">
                <a:solidFill>
                  <a:srgbClr val="00B050"/>
                </a:solidFill>
                <a:latin typeface="Times New Roman" pitchFamily="18" charset="0"/>
                <a:cs typeface="Times New Roman" pitchFamily="18" charset="0"/>
              </a:rPr>
              <a:t>n </a:t>
            </a:r>
            <a:r>
              <a:rPr lang="fr-FR" sz="2200" dirty="0" smtClean="0">
                <a:solidFill>
                  <a:srgbClr val="00B050"/>
                </a:solidFill>
                <a:latin typeface="Times New Roman" pitchFamily="18" charset="0"/>
                <a:cs typeface="Times New Roman" pitchFamily="18" charset="0"/>
              </a:rPr>
              <a:t>est un sous-espace vectoriel </a:t>
            </a:r>
            <a:r>
              <a:rPr lang="fr-FR" sz="2200" dirty="0" smtClean="0">
                <a:solidFill>
                  <a:srgbClr val="00B050"/>
                </a:solidFill>
                <a:latin typeface="Times New Roman" pitchFamily="18" charset="0"/>
                <a:cs typeface="Times New Roman" pitchFamily="18" charset="0"/>
              </a:rPr>
              <a:t>de </a:t>
            </a:r>
            <a:r>
              <a:rPr lang="fr-FR" sz="2200" b="1" dirty="0" err="1" smtClean="0">
                <a:solidFill>
                  <a:srgbClr val="C00000"/>
                </a:solidFill>
                <a:latin typeface="Times New Roman" pitchFamily="18" charset="0"/>
                <a:cs typeface="Times New Roman" pitchFamily="18" charset="0"/>
              </a:rPr>
              <a:t>F</a:t>
            </a:r>
            <a:r>
              <a:rPr lang="fr-FR" sz="2200" b="1" baseline="30000" dirty="0" err="1" smtClean="0">
                <a:solidFill>
                  <a:srgbClr val="C00000"/>
                </a:solidFill>
                <a:latin typeface="Times New Roman" pitchFamily="18" charset="0"/>
                <a:cs typeface="Times New Roman" pitchFamily="18" charset="0"/>
              </a:rPr>
              <a:t>k</a:t>
            </a:r>
            <a:r>
              <a:rPr lang="fr-FR" sz="2200" b="1" baseline="-25000" dirty="0" err="1" smtClean="0">
                <a:solidFill>
                  <a:srgbClr val="C00000"/>
                </a:solidFill>
                <a:latin typeface="Times New Roman" pitchFamily="18" charset="0"/>
                <a:cs typeface="Times New Roman" pitchFamily="18" charset="0"/>
              </a:rPr>
              <a:t>q</a:t>
            </a:r>
            <a:r>
              <a:rPr lang="fr-FR" sz="2200" dirty="0" smtClean="0">
                <a:solidFill>
                  <a:srgbClr val="00B050"/>
                </a:solidFill>
                <a:latin typeface="Times New Roman" pitchFamily="18" charset="0"/>
                <a:cs typeface="Times New Roman" pitchFamily="18" charset="0"/>
              </a:rPr>
              <a:t> ​</a:t>
            </a:r>
            <a:r>
              <a:rPr lang="fr-FR" sz="2200" dirty="0" smtClean="0">
                <a:solidFill>
                  <a:srgbClr val="00B050"/>
                </a:solidFill>
                <a:latin typeface="Times New Roman" pitchFamily="18" charset="0"/>
                <a:cs typeface="Times New Roman" pitchFamily="18" charset="0"/>
              </a:rPr>
              <a:t>. Si </a:t>
            </a:r>
            <a:r>
              <a:rPr lang="fr-FR" sz="2200" dirty="0" smtClean="0">
                <a:solidFill>
                  <a:srgbClr val="00B050"/>
                </a:solidFill>
                <a:latin typeface="Times New Roman" pitchFamily="18" charset="0"/>
                <a:cs typeface="Times New Roman" pitchFamily="18" charset="0"/>
              </a:rPr>
              <a:t>C </a:t>
            </a:r>
            <a:r>
              <a:rPr lang="fr-FR" sz="2200" dirty="0" smtClean="0">
                <a:solidFill>
                  <a:srgbClr val="00B050"/>
                </a:solidFill>
                <a:latin typeface="Times New Roman" pitchFamily="18" charset="0"/>
                <a:cs typeface="Times New Roman" pitchFamily="18" charset="0"/>
              </a:rPr>
              <a:t>est de dimension </a:t>
            </a:r>
            <a:r>
              <a:rPr lang="fr-FR" sz="2200" dirty="0" smtClean="0">
                <a:solidFill>
                  <a:srgbClr val="00B050"/>
                </a:solidFill>
                <a:latin typeface="Times New Roman" pitchFamily="18" charset="0"/>
                <a:cs typeface="Times New Roman" pitchFamily="18" charset="0"/>
              </a:rPr>
              <a:t>k, </a:t>
            </a:r>
            <a:r>
              <a:rPr lang="fr-FR" sz="2200" dirty="0" smtClean="0">
                <a:solidFill>
                  <a:srgbClr val="00B050"/>
                </a:solidFill>
                <a:latin typeface="Times New Roman" pitchFamily="18" charset="0"/>
                <a:cs typeface="Times New Roman" pitchFamily="18" charset="0"/>
              </a:rPr>
              <a:t>on dit que </a:t>
            </a:r>
            <a:r>
              <a:rPr lang="fr-FR" sz="2200" dirty="0" smtClean="0">
                <a:solidFill>
                  <a:srgbClr val="00B050"/>
                </a:solidFill>
                <a:latin typeface="Times New Roman" pitchFamily="18" charset="0"/>
                <a:cs typeface="Times New Roman" pitchFamily="18" charset="0"/>
              </a:rPr>
              <a:t>C </a:t>
            </a:r>
            <a:r>
              <a:rPr lang="fr-FR" sz="2200" dirty="0" smtClean="0">
                <a:solidFill>
                  <a:srgbClr val="00B050"/>
                </a:solidFill>
                <a:latin typeface="Times New Roman" pitchFamily="18" charset="0"/>
                <a:cs typeface="Times New Roman" pitchFamily="18" charset="0"/>
              </a:rPr>
              <a:t>est un </a:t>
            </a:r>
            <a:r>
              <a:rPr lang="fr-FR" sz="2200" b="1" dirty="0" smtClean="0">
                <a:solidFill>
                  <a:srgbClr val="C00000"/>
                </a:solidFill>
                <a:latin typeface="Times New Roman" pitchFamily="18" charset="0"/>
                <a:cs typeface="Times New Roman" pitchFamily="18" charset="0"/>
              </a:rPr>
              <a:t>[</a:t>
            </a:r>
            <a:r>
              <a:rPr lang="fr-FR" sz="2200" b="1" dirty="0" err="1" smtClean="0">
                <a:solidFill>
                  <a:srgbClr val="C00000"/>
                </a:solidFill>
                <a:latin typeface="Times New Roman" pitchFamily="18" charset="0"/>
                <a:cs typeface="Times New Roman" pitchFamily="18" charset="0"/>
              </a:rPr>
              <a:t>n,k</a:t>
            </a:r>
            <a:r>
              <a:rPr lang="fr-FR" sz="2200" b="1" dirty="0" smtClean="0">
                <a:solidFill>
                  <a:srgbClr val="C00000"/>
                </a:solidFill>
                <a:latin typeface="Times New Roman" pitchFamily="18" charset="0"/>
                <a:cs typeface="Times New Roman" pitchFamily="18" charset="0"/>
              </a:rPr>
              <a:t>]-</a:t>
            </a:r>
            <a:r>
              <a:rPr lang="fr-FR" sz="2200" b="1" dirty="0" smtClean="0">
                <a:solidFill>
                  <a:srgbClr val="C00000"/>
                </a:solidFill>
                <a:latin typeface="Times New Roman" pitchFamily="18" charset="0"/>
                <a:cs typeface="Times New Roman" pitchFamily="18" charset="0"/>
              </a:rPr>
              <a:t>code</a:t>
            </a:r>
            <a:r>
              <a:rPr lang="fr-FR" sz="2200" dirty="0" smtClean="0">
                <a:solidFill>
                  <a:srgbClr val="00B050"/>
                </a:solidFill>
                <a:latin typeface="Times New Roman" pitchFamily="18" charset="0"/>
                <a:cs typeface="Times New Roman" pitchFamily="18" charset="0"/>
              </a:rPr>
              <a:t>.</a:t>
            </a:r>
          </a:p>
          <a:p>
            <a:pPr algn="just">
              <a:buFont typeface="Wingdings" pitchFamily="2" charset="2"/>
              <a:buChar char="q"/>
            </a:pPr>
            <a:r>
              <a:rPr lang="fr-MC" sz="2200" dirty="0" smtClean="0">
                <a:latin typeface="Times New Roman" pitchFamily="18" charset="0"/>
                <a:cs typeface="Times New Roman" pitchFamily="18" charset="0"/>
              </a:rPr>
              <a:t> </a:t>
            </a:r>
            <a:r>
              <a:rPr lang="vi-VN" sz="2200" dirty="0" smtClean="0">
                <a:solidFill>
                  <a:srgbClr val="002060"/>
                </a:solidFill>
                <a:latin typeface="Times New Roman" pitchFamily="18" charset="0"/>
                <a:cs typeface="Times New Roman" pitchFamily="18" charset="0"/>
              </a:rPr>
              <a:t>Le</a:t>
            </a:r>
            <a:r>
              <a:rPr lang="fr-MC" sz="2200" dirty="0" smtClean="0">
                <a:solidFill>
                  <a:srgbClr val="002060"/>
                </a:solidFill>
                <a:latin typeface="Times New Roman" pitchFamily="18" charset="0"/>
                <a:cs typeface="Times New Roman" pitchFamily="18" charset="0"/>
              </a:rPr>
              <a:t> </a:t>
            </a:r>
            <a:r>
              <a:rPr lang="vi-VN" sz="2200" dirty="0" smtClean="0">
                <a:solidFill>
                  <a:srgbClr val="002060"/>
                </a:solidFill>
                <a:latin typeface="Times New Roman" pitchFamily="18" charset="0"/>
                <a:cs typeface="Times New Roman" pitchFamily="18" charset="0"/>
              </a:rPr>
              <a:t>poids</a:t>
            </a:r>
            <a:r>
              <a:rPr lang="fr-MC" sz="2200" dirty="0" smtClean="0">
                <a:solidFill>
                  <a:srgbClr val="002060"/>
                </a:solidFill>
                <a:latin typeface="Times New Roman" pitchFamily="18" charset="0"/>
                <a:cs typeface="Times New Roman" pitchFamily="18" charset="0"/>
              </a:rPr>
              <a:t> </a:t>
            </a:r>
            <a:r>
              <a:rPr lang="vi-VN" sz="2200" dirty="0" smtClean="0">
                <a:solidFill>
                  <a:srgbClr val="002060"/>
                </a:solidFill>
                <a:latin typeface="Times New Roman" pitchFamily="18" charset="0"/>
                <a:cs typeface="Times New Roman" pitchFamily="18" charset="0"/>
              </a:rPr>
              <a:t>d’un mot</a:t>
            </a:r>
            <a:r>
              <a:rPr lang="fr-MC" sz="2200" dirty="0" smtClean="0">
                <a:solidFill>
                  <a:srgbClr val="002060"/>
                </a:solidFill>
                <a:latin typeface="Times New Roman" pitchFamily="18" charset="0"/>
                <a:cs typeface="Times New Roman" pitchFamily="18" charset="0"/>
              </a:rPr>
              <a:t> de code x=(x</a:t>
            </a:r>
            <a:r>
              <a:rPr lang="fr-MC" sz="2200" baseline="-25000" dirty="0" smtClean="0">
                <a:solidFill>
                  <a:srgbClr val="002060"/>
                </a:solidFill>
                <a:latin typeface="Times New Roman" pitchFamily="18" charset="0"/>
                <a:cs typeface="Times New Roman" pitchFamily="18" charset="0"/>
              </a:rPr>
              <a:t>1</a:t>
            </a:r>
            <a:r>
              <a:rPr lang="fr-MC" sz="2200" dirty="0" smtClean="0">
                <a:solidFill>
                  <a:srgbClr val="002060"/>
                </a:solidFill>
                <a:latin typeface="Times New Roman" pitchFamily="18" charset="0"/>
                <a:cs typeface="Times New Roman" pitchFamily="18" charset="0"/>
              </a:rPr>
              <a:t>…</a:t>
            </a:r>
            <a:r>
              <a:rPr lang="fr-MC" sz="2200" dirty="0" err="1" smtClean="0">
                <a:solidFill>
                  <a:srgbClr val="002060"/>
                </a:solidFill>
                <a:latin typeface="Times New Roman" pitchFamily="18" charset="0"/>
                <a:cs typeface="Times New Roman" pitchFamily="18" charset="0"/>
              </a:rPr>
              <a:t>x</a:t>
            </a:r>
            <a:r>
              <a:rPr lang="fr-MC" sz="2200" baseline="-25000" dirty="0" err="1" smtClean="0">
                <a:solidFill>
                  <a:srgbClr val="002060"/>
                </a:solidFill>
                <a:latin typeface="Times New Roman" pitchFamily="18" charset="0"/>
                <a:cs typeface="Times New Roman" pitchFamily="18" charset="0"/>
              </a:rPr>
              <a:t>n</a:t>
            </a:r>
            <a:r>
              <a:rPr lang="fr-MC" sz="2200" dirty="0" smtClean="0">
                <a:solidFill>
                  <a:srgbClr val="002060"/>
                </a:solidFill>
                <a:latin typeface="Times New Roman" pitchFamily="18" charset="0"/>
                <a:cs typeface="Times New Roman" pitchFamily="18" charset="0"/>
              </a:rPr>
              <a:t>), </a:t>
            </a:r>
            <a:r>
              <a:rPr lang="vi-VN" sz="2200" dirty="0" smtClean="0">
                <a:solidFill>
                  <a:srgbClr val="002060"/>
                </a:solidFill>
                <a:latin typeface="Times New Roman" pitchFamily="18" charset="0"/>
                <a:cs typeface="Times New Roman" pitchFamily="18" charset="0"/>
              </a:rPr>
              <a:t>not</a:t>
            </a:r>
            <a:r>
              <a:rPr lang="fr-MC" sz="2200" dirty="0" smtClean="0">
                <a:solidFill>
                  <a:srgbClr val="002060"/>
                </a:solidFill>
                <a:latin typeface="Times New Roman" pitchFamily="18" charset="0"/>
                <a:cs typeface="Times New Roman" pitchFamily="18" charset="0"/>
              </a:rPr>
              <a:t>é </a:t>
            </a:r>
            <a:r>
              <a:rPr lang="vi-VN" sz="2200" dirty="0" smtClean="0">
                <a:solidFill>
                  <a:srgbClr val="002060"/>
                </a:solidFill>
                <a:latin typeface="Times New Roman" pitchFamily="18" charset="0"/>
                <a:cs typeface="Times New Roman" pitchFamily="18" charset="0"/>
              </a:rPr>
              <a:t>w(x</a:t>
            </a:r>
            <a:r>
              <a:rPr lang="vi-VN" sz="2200" dirty="0" smtClean="0">
                <a:solidFill>
                  <a:srgbClr val="002060"/>
                </a:solidFill>
                <a:latin typeface="Times New Roman" pitchFamily="18" charset="0"/>
                <a:cs typeface="Times New Roman" pitchFamily="18" charset="0"/>
              </a:rPr>
              <a:t>), est le nombre </a:t>
            </a:r>
            <a:r>
              <a:rPr lang="vi-VN" sz="2200" dirty="0" smtClean="0">
                <a:solidFill>
                  <a:srgbClr val="002060"/>
                </a:solidFill>
                <a:latin typeface="Times New Roman" pitchFamily="18" charset="0"/>
                <a:cs typeface="Times New Roman" pitchFamily="18" charset="0"/>
              </a:rPr>
              <a:t>d</a:t>
            </a:r>
            <a:r>
              <a:rPr lang="fr-MC" sz="2200" dirty="0" smtClean="0">
                <a:solidFill>
                  <a:srgbClr val="002060"/>
                </a:solidFill>
                <a:latin typeface="Times New Roman" pitchFamily="18" charset="0"/>
                <a:cs typeface="Times New Roman" pitchFamily="18" charset="0"/>
              </a:rPr>
              <a:t>e x</a:t>
            </a:r>
            <a:r>
              <a:rPr lang="fr-MC" sz="2200" baseline="-25000" dirty="0" smtClean="0">
                <a:solidFill>
                  <a:srgbClr val="002060"/>
                </a:solidFill>
                <a:latin typeface="Times New Roman" pitchFamily="18" charset="0"/>
                <a:cs typeface="Times New Roman" pitchFamily="18" charset="0"/>
              </a:rPr>
              <a:t>i</a:t>
            </a:r>
            <a:r>
              <a:rPr lang="fr-MC" sz="2200" dirty="0" smtClean="0">
                <a:solidFill>
                  <a:srgbClr val="002060"/>
                </a:solidFill>
                <a:latin typeface="Times New Roman" pitchFamily="18" charset="0"/>
                <a:cs typeface="Times New Roman" pitchFamily="18" charset="0"/>
              </a:rPr>
              <a:t> différents de 0</a:t>
            </a:r>
            <a:r>
              <a:rPr lang="vi-VN" sz="2200" dirty="0" smtClean="0">
                <a:solidFill>
                  <a:srgbClr val="002060"/>
                </a:solidFill>
                <a:latin typeface="Times New Roman" pitchFamily="18" charset="0"/>
                <a:cs typeface="Times New Roman" pitchFamily="18" charset="0"/>
              </a:rPr>
              <a:t>. </a:t>
            </a:r>
            <a:endParaRPr lang="fr-MC" sz="2200" dirty="0" smtClean="0">
              <a:solidFill>
                <a:srgbClr val="002060"/>
              </a:solidFill>
              <a:latin typeface="Times New Roman" pitchFamily="18" charset="0"/>
              <a:cs typeface="Times New Roman" pitchFamily="18" charset="0"/>
            </a:endParaRPr>
          </a:p>
          <a:p>
            <a:pPr algn="just">
              <a:buFont typeface="Wingdings" pitchFamily="2" charset="2"/>
              <a:buChar char="q"/>
            </a:pPr>
            <a:r>
              <a:rPr lang="fr-MC" sz="2200" dirty="0" smtClean="0">
                <a:latin typeface="Times New Roman" pitchFamily="18" charset="0"/>
                <a:cs typeface="Times New Roman" pitchFamily="18" charset="0"/>
              </a:rPr>
              <a:t> </a:t>
            </a:r>
            <a:r>
              <a:rPr lang="fr-MC" sz="2200" dirty="0" smtClean="0">
                <a:solidFill>
                  <a:srgbClr val="0070C0"/>
                </a:solidFill>
                <a:latin typeface="Times New Roman" pitchFamily="18" charset="0"/>
                <a:cs typeface="Times New Roman" pitchFamily="18" charset="0"/>
              </a:rPr>
              <a:t>La distance entre deux mots de code x et y est d(</a:t>
            </a:r>
            <a:r>
              <a:rPr lang="fr-MC" sz="2200" dirty="0" err="1" smtClean="0">
                <a:solidFill>
                  <a:srgbClr val="0070C0"/>
                </a:solidFill>
                <a:latin typeface="Times New Roman" pitchFamily="18" charset="0"/>
                <a:cs typeface="Times New Roman" pitchFamily="18" charset="0"/>
              </a:rPr>
              <a:t>x,y</a:t>
            </a:r>
            <a:r>
              <a:rPr lang="fr-MC" sz="2200" dirty="0" smtClean="0">
                <a:solidFill>
                  <a:srgbClr val="0070C0"/>
                </a:solidFill>
                <a:latin typeface="Times New Roman" pitchFamily="18" charset="0"/>
                <a:cs typeface="Times New Roman" pitchFamily="18" charset="0"/>
              </a:rPr>
              <a:t>).</a:t>
            </a:r>
          </a:p>
          <a:p>
            <a:pPr algn="just">
              <a:buFont typeface="Wingdings" pitchFamily="2" charset="2"/>
              <a:buChar char="q"/>
            </a:pPr>
            <a:r>
              <a:rPr lang="fr-MC" sz="2200" dirty="0" smtClean="0">
                <a:latin typeface="Times New Roman" pitchFamily="18" charset="0"/>
                <a:cs typeface="Times New Roman" pitchFamily="18" charset="0"/>
              </a:rPr>
              <a:t> </a:t>
            </a:r>
            <a:r>
              <a:rPr lang="fr-MC" sz="2200" dirty="0" smtClean="0">
                <a:solidFill>
                  <a:srgbClr val="00B050"/>
                </a:solidFill>
                <a:latin typeface="Times New Roman" pitchFamily="18" charset="0"/>
                <a:cs typeface="Times New Roman" pitchFamily="18" charset="0"/>
              </a:rPr>
              <a:t>L</a:t>
            </a:r>
            <a:r>
              <a:rPr lang="vi-VN" sz="2200" dirty="0" smtClean="0">
                <a:solidFill>
                  <a:srgbClr val="00B050"/>
                </a:solidFill>
                <a:latin typeface="Times New Roman" pitchFamily="18" charset="0"/>
                <a:cs typeface="Times New Roman" pitchFamily="18" charset="0"/>
              </a:rPr>
              <a:t>a distance</a:t>
            </a:r>
            <a:r>
              <a:rPr lang="fr-MC" sz="2200" dirty="0" smtClean="0">
                <a:solidFill>
                  <a:srgbClr val="00B050"/>
                </a:solidFill>
                <a:latin typeface="Times New Roman" pitchFamily="18" charset="0"/>
                <a:cs typeface="Times New Roman" pitchFamily="18" charset="0"/>
              </a:rPr>
              <a:t> </a:t>
            </a:r>
            <a:r>
              <a:rPr lang="vi-VN" sz="2200" dirty="0" smtClean="0">
                <a:solidFill>
                  <a:srgbClr val="00B050"/>
                </a:solidFill>
                <a:latin typeface="Times New Roman" pitchFamily="18" charset="0"/>
                <a:cs typeface="Times New Roman" pitchFamily="18" charset="0"/>
              </a:rPr>
              <a:t>minimum</a:t>
            </a:r>
            <a:r>
              <a:rPr lang="fr-MC" sz="2200" dirty="0" smtClean="0">
                <a:solidFill>
                  <a:srgbClr val="00B050"/>
                </a:solidFill>
                <a:latin typeface="Times New Roman" pitchFamily="18" charset="0"/>
                <a:cs typeface="Times New Roman" pitchFamily="18" charset="0"/>
              </a:rPr>
              <a:t> </a:t>
            </a:r>
            <a:r>
              <a:rPr lang="vi-VN" sz="2200" dirty="0" smtClean="0">
                <a:solidFill>
                  <a:srgbClr val="00B050"/>
                </a:solidFill>
                <a:latin typeface="Times New Roman" pitchFamily="18" charset="0"/>
                <a:cs typeface="Times New Roman" pitchFamily="18" charset="0"/>
              </a:rPr>
              <a:t>d’un </a:t>
            </a:r>
            <a:r>
              <a:rPr lang="vi-VN" sz="2200" dirty="0" smtClean="0">
                <a:solidFill>
                  <a:srgbClr val="00B050"/>
                </a:solidFill>
                <a:latin typeface="Times New Roman" pitchFamily="18" charset="0"/>
                <a:cs typeface="Times New Roman" pitchFamily="18" charset="0"/>
              </a:rPr>
              <a:t>code </a:t>
            </a:r>
            <a:r>
              <a:rPr lang="vi-VN" sz="2200" dirty="0" smtClean="0">
                <a:solidFill>
                  <a:srgbClr val="00B050"/>
                </a:solidFill>
                <a:latin typeface="Times New Roman" pitchFamily="18" charset="0"/>
                <a:cs typeface="Times New Roman" pitchFamily="18" charset="0"/>
              </a:rPr>
              <a:t>lin</a:t>
            </a:r>
            <a:r>
              <a:rPr lang="fr-MC" sz="2200" dirty="0" smtClean="0">
                <a:solidFill>
                  <a:srgbClr val="00B050"/>
                </a:solidFill>
                <a:latin typeface="Times New Roman" pitchFamily="18" charset="0"/>
                <a:cs typeface="Times New Roman" pitchFamily="18" charset="0"/>
              </a:rPr>
              <a:t>é</a:t>
            </a:r>
            <a:r>
              <a:rPr lang="vi-VN" sz="2200" dirty="0" smtClean="0">
                <a:solidFill>
                  <a:srgbClr val="00B050"/>
                </a:solidFill>
                <a:latin typeface="Times New Roman" pitchFamily="18" charset="0"/>
                <a:cs typeface="Times New Roman" pitchFamily="18" charset="0"/>
              </a:rPr>
              <a:t>aire</a:t>
            </a:r>
            <a:r>
              <a:rPr lang="fr-MC" sz="2200" dirty="0" smtClean="0">
                <a:solidFill>
                  <a:srgbClr val="00B050"/>
                </a:solidFill>
                <a:latin typeface="Times New Roman" pitchFamily="18" charset="0"/>
                <a:cs typeface="Times New Roman" pitchFamily="18" charset="0"/>
              </a:rPr>
              <a:t> </a:t>
            </a:r>
            <a:r>
              <a:rPr lang="vi-VN" sz="2200" dirty="0" smtClean="0">
                <a:solidFill>
                  <a:srgbClr val="00B050"/>
                </a:solidFill>
                <a:latin typeface="Times New Roman" pitchFamily="18" charset="0"/>
                <a:cs typeface="Times New Roman" pitchFamily="18" charset="0"/>
              </a:rPr>
              <a:t>C</a:t>
            </a:r>
            <a:r>
              <a:rPr lang="fr-MC" sz="2200" dirty="0" smtClean="0">
                <a:solidFill>
                  <a:srgbClr val="00B050"/>
                </a:solidFill>
                <a:latin typeface="Times New Roman" pitchFamily="18" charset="0"/>
                <a:cs typeface="Times New Roman" pitchFamily="18" charset="0"/>
              </a:rPr>
              <a:t> </a:t>
            </a:r>
            <a:r>
              <a:rPr lang="vi-VN" sz="2200" dirty="0" smtClean="0">
                <a:solidFill>
                  <a:srgbClr val="00B050"/>
                </a:solidFill>
                <a:latin typeface="Times New Roman" pitchFamily="18" charset="0"/>
                <a:cs typeface="Times New Roman" pitchFamily="18" charset="0"/>
              </a:rPr>
              <a:t>est </a:t>
            </a:r>
            <a:r>
              <a:rPr lang="fr-MC" sz="2200" dirty="0" smtClean="0">
                <a:solidFill>
                  <a:srgbClr val="00B050"/>
                </a:solidFill>
                <a:latin typeface="Times New Roman" pitchFamily="18" charset="0"/>
                <a:cs typeface="Times New Roman" pitchFamily="18" charset="0"/>
              </a:rPr>
              <a:t>égale au </a:t>
            </a:r>
            <a:r>
              <a:rPr lang="vi-VN" sz="2200" dirty="0" smtClean="0">
                <a:solidFill>
                  <a:srgbClr val="00B050"/>
                </a:solidFill>
                <a:latin typeface="Times New Roman" pitchFamily="18" charset="0"/>
                <a:cs typeface="Times New Roman" pitchFamily="18" charset="0"/>
              </a:rPr>
              <a:t>minimum </a:t>
            </a:r>
            <a:r>
              <a:rPr lang="vi-VN" sz="2200" dirty="0" smtClean="0">
                <a:solidFill>
                  <a:srgbClr val="00B050"/>
                </a:solidFill>
                <a:latin typeface="Times New Roman" pitchFamily="18" charset="0"/>
                <a:cs typeface="Times New Roman" pitchFamily="18" charset="0"/>
              </a:rPr>
              <a:t>des </a:t>
            </a:r>
            <a:r>
              <a:rPr lang="vi-VN" sz="2200" dirty="0" smtClean="0">
                <a:solidFill>
                  <a:srgbClr val="00B050"/>
                </a:solidFill>
                <a:latin typeface="Times New Roman" pitchFamily="18" charset="0"/>
                <a:cs typeface="Times New Roman" pitchFamily="18" charset="0"/>
              </a:rPr>
              <a:t>poids</a:t>
            </a:r>
            <a:r>
              <a:rPr lang="fr-MC" sz="2200" dirty="0" smtClean="0">
                <a:solidFill>
                  <a:srgbClr val="00B050"/>
                </a:solidFill>
                <a:latin typeface="Times New Roman" pitchFamily="18" charset="0"/>
                <a:cs typeface="Times New Roman" pitchFamily="18" charset="0"/>
              </a:rPr>
              <a:t> </a:t>
            </a:r>
            <a:r>
              <a:rPr lang="vi-VN" sz="2200" dirty="0" smtClean="0">
                <a:solidFill>
                  <a:srgbClr val="00B050"/>
                </a:solidFill>
                <a:latin typeface="Times New Roman" pitchFamily="18" charset="0"/>
                <a:cs typeface="Times New Roman" pitchFamily="18" charset="0"/>
              </a:rPr>
              <a:t>w(x</a:t>
            </a:r>
            <a:r>
              <a:rPr lang="vi-VN" sz="2200" dirty="0" smtClean="0">
                <a:solidFill>
                  <a:srgbClr val="00B050"/>
                </a:solidFill>
                <a:latin typeface="Times New Roman" pitchFamily="18" charset="0"/>
                <a:cs typeface="Times New Roman" pitchFamily="18" charset="0"/>
              </a:rPr>
              <a:t>) </a:t>
            </a:r>
            <a:r>
              <a:rPr lang="vi-VN" sz="2200" dirty="0" smtClean="0">
                <a:solidFill>
                  <a:srgbClr val="00B050"/>
                </a:solidFill>
                <a:latin typeface="Times New Roman" pitchFamily="18" charset="0"/>
                <a:cs typeface="Times New Roman" pitchFamily="18" charset="0"/>
              </a:rPr>
              <a:t>pour</a:t>
            </a:r>
            <a:r>
              <a:rPr lang="fr-MC" sz="2200" dirty="0" smtClean="0">
                <a:solidFill>
                  <a:srgbClr val="00B050"/>
                </a:solidFill>
                <a:latin typeface="Times New Roman" pitchFamily="18" charset="0"/>
                <a:cs typeface="Times New Roman" pitchFamily="18" charset="0"/>
              </a:rPr>
              <a:t> </a:t>
            </a:r>
            <a:r>
              <a:rPr lang="vi-VN" sz="2200" dirty="0" smtClean="0">
                <a:solidFill>
                  <a:srgbClr val="00B050"/>
                </a:solidFill>
                <a:latin typeface="Times New Roman" pitchFamily="18" charset="0"/>
                <a:cs typeface="Times New Roman" pitchFamily="18" charset="0"/>
              </a:rPr>
              <a:t>x</a:t>
            </a:r>
            <a:r>
              <a:rPr lang="fr-MC" sz="2200" dirty="0" smtClean="0">
                <a:solidFill>
                  <a:srgbClr val="00B050"/>
                </a:solidFill>
                <a:latin typeface="Times New Roman" pitchFamily="18" charset="0"/>
                <a:cs typeface="Times New Roman" pitchFamily="18" charset="0"/>
              </a:rPr>
              <a:t> </a:t>
            </a:r>
            <a:r>
              <a:rPr lang="vi-VN" sz="2200" dirty="0" smtClean="0">
                <a:solidFill>
                  <a:srgbClr val="00B050"/>
                </a:solidFill>
                <a:latin typeface="Times New Roman" pitchFamily="18" charset="0"/>
                <a:cs typeface="Times New Roman" pitchFamily="18" charset="0"/>
              </a:rPr>
              <a:t>∈</a:t>
            </a:r>
            <a:r>
              <a:rPr lang="fr-MC" sz="2200" dirty="0" smtClean="0">
                <a:solidFill>
                  <a:srgbClr val="00B050"/>
                </a:solidFill>
                <a:latin typeface="Times New Roman" pitchFamily="18" charset="0"/>
                <a:cs typeface="Times New Roman" pitchFamily="18" charset="0"/>
              </a:rPr>
              <a:t> </a:t>
            </a:r>
            <a:r>
              <a:rPr lang="vi-VN" sz="2200" dirty="0" smtClean="0">
                <a:solidFill>
                  <a:srgbClr val="00B050"/>
                </a:solidFill>
                <a:latin typeface="Times New Roman" pitchFamily="18" charset="0"/>
                <a:cs typeface="Times New Roman" pitchFamily="18" charset="0"/>
              </a:rPr>
              <a:t>C</a:t>
            </a:r>
            <a:r>
              <a:rPr lang="fr-MC" sz="2200" dirty="0" smtClean="0">
                <a:solidFill>
                  <a:srgbClr val="00B050"/>
                </a:solidFill>
                <a:latin typeface="Times New Roman" pitchFamily="18" charset="0"/>
                <a:cs typeface="Times New Roman" pitchFamily="18" charset="0"/>
              </a:rPr>
              <a:t> et </a:t>
            </a:r>
            <a:r>
              <a:rPr lang="vi-VN" sz="2200" dirty="0" smtClean="0">
                <a:solidFill>
                  <a:srgbClr val="00B050"/>
                </a:solidFill>
                <a:latin typeface="Times New Roman" pitchFamily="18" charset="0"/>
                <a:cs typeface="Times New Roman" pitchFamily="18" charset="0"/>
              </a:rPr>
              <a:t>non </a:t>
            </a:r>
            <a:r>
              <a:rPr lang="vi-VN" sz="2200" dirty="0" smtClean="0">
                <a:solidFill>
                  <a:srgbClr val="00B050"/>
                </a:solidFill>
                <a:latin typeface="Times New Roman" pitchFamily="18" charset="0"/>
                <a:cs typeface="Times New Roman" pitchFamily="18" charset="0"/>
              </a:rPr>
              <a:t>nul. </a:t>
            </a:r>
            <a:endParaRPr lang="fr-MC" sz="2200" dirty="0" smtClean="0">
              <a:solidFill>
                <a:srgbClr val="00B050"/>
              </a:solidFill>
              <a:latin typeface="Times New Roman" pitchFamily="18" charset="0"/>
              <a:cs typeface="Times New Roman" pitchFamily="18" charset="0"/>
            </a:endParaRPr>
          </a:p>
          <a:p>
            <a:pPr algn="just">
              <a:buFont typeface="Wingdings" pitchFamily="2" charset="2"/>
              <a:buChar char="q"/>
            </a:pPr>
            <a:r>
              <a:rPr lang="fr-MC" sz="2200" dirty="0" smtClean="0">
                <a:latin typeface="Times New Roman" pitchFamily="18" charset="0"/>
                <a:cs typeface="Times New Roman" pitchFamily="18" charset="0"/>
              </a:rPr>
              <a:t> </a:t>
            </a:r>
            <a:r>
              <a:rPr lang="fr-MC" sz="2200" dirty="0" smtClean="0">
                <a:solidFill>
                  <a:srgbClr val="7030A0"/>
                </a:solidFill>
                <a:latin typeface="Times New Roman" pitchFamily="18" charset="0"/>
                <a:cs typeface="Times New Roman" pitchFamily="18" charset="0"/>
              </a:rPr>
              <a:t>Ainsi un code linéaire est toujours défini par les </a:t>
            </a:r>
            <a:r>
              <a:rPr lang="vi-VN" sz="2200" dirty="0" smtClean="0">
                <a:solidFill>
                  <a:srgbClr val="7030A0"/>
                </a:solidFill>
                <a:latin typeface="Times New Roman" pitchFamily="18" charset="0"/>
                <a:cs typeface="Times New Roman" pitchFamily="18" charset="0"/>
              </a:rPr>
              <a:t>trois param</a:t>
            </a:r>
            <a:r>
              <a:rPr lang="fr-MC" sz="2200" dirty="0" smtClean="0">
                <a:solidFill>
                  <a:srgbClr val="7030A0"/>
                </a:solidFill>
                <a:latin typeface="Times New Roman" pitchFamily="18" charset="0"/>
                <a:cs typeface="Times New Roman" pitchFamily="18" charset="0"/>
              </a:rPr>
              <a:t>è</a:t>
            </a:r>
            <a:r>
              <a:rPr lang="vi-VN" sz="2200" dirty="0" smtClean="0">
                <a:solidFill>
                  <a:srgbClr val="7030A0"/>
                </a:solidFill>
                <a:latin typeface="Times New Roman" pitchFamily="18" charset="0"/>
                <a:cs typeface="Times New Roman" pitchFamily="18" charset="0"/>
              </a:rPr>
              <a:t>tres</a:t>
            </a:r>
            <a:r>
              <a:rPr lang="fr-MC" sz="2200" dirty="0" smtClean="0">
                <a:solidFill>
                  <a:srgbClr val="7030A0"/>
                </a:solidFill>
                <a:latin typeface="Times New Roman" pitchFamily="18" charset="0"/>
                <a:cs typeface="Times New Roman" pitchFamily="18" charset="0"/>
              </a:rPr>
              <a:t>  </a:t>
            </a:r>
            <a:r>
              <a:rPr lang="vi-VN" sz="2200" dirty="0" smtClean="0">
                <a:solidFill>
                  <a:srgbClr val="7030A0"/>
                </a:solidFill>
                <a:latin typeface="Times New Roman" pitchFamily="18" charset="0"/>
                <a:cs typeface="Times New Roman" pitchFamily="18" charset="0"/>
              </a:rPr>
              <a:t>(</a:t>
            </a:r>
            <a:r>
              <a:rPr lang="vi-VN" sz="2200" dirty="0" smtClean="0">
                <a:solidFill>
                  <a:srgbClr val="7030A0"/>
                </a:solidFill>
                <a:latin typeface="Times New Roman" pitchFamily="18" charset="0"/>
                <a:cs typeface="Times New Roman" pitchFamily="18" charset="0"/>
              </a:rPr>
              <a:t>n,k,d</a:t>
            </a:r>
            <a:r>
              <a:rPr lang="vi-VN" sz="2200" dirty="0" smtClean="0">
                <a:solidFill>
                  <a:srgbClr val="7030A0"/>
                </a:solidFill>
                <a:latin typeface="Times New Roman" pitchFamily="18" charset="0"/>
                <a:cs typeface="Times New Roman" pitchFamily="18" charset="0"/>
              </a:rPr>
              <a:t>).</a:t>
            </a:r>
            <a:endParaRPr lang="fr-FR" sz="2200" dirty="0" smtClean="0">
              <a:solidFill>
                <a:srgbClr val="7030A0"/>
              </a:solidFill>
              <a:latin typeface="Times New Roman" pitchFamily="18" charset="0"/>
              <a:cs typeface="Times New Roman" pitchFamily="18" charset="0"/>
            </a:endParaRPr>
          </a:p>
        </p:txBody>
      </p:sp>
    </p:spTree>
  </p:cSld>
  <p:clrMapOvr>
    <a:masterClrMapping/>
  </p:clrMapOvr>
  <p:transition advTm="15000"/>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F39E19B8-B707-45A9-818F-56E77DE860CA}" type="slidenum">
              <a:rPr lang="fr-FR" smtClean="0"/>
              <a:pPr/>
              <a:t>8</a:t>
            </a:fld>
            <a:endParaRPr lang="fr-FR"/>
          </a:p>
        </p:txBody>
      </p:sp>
      <p:sp>
        <p:nvSpPr>
          <p:cNvPr id="3" name="ZoneTexte 2"/>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CODES LINEAIRES</a:t>
            </a:r>
          </a:p>
        </p:txBody>
      </p:sp>
      <p:sp>
        <p:nvSpPr>
          <p:cNvPr id="4" name="ZoneTexte 3"/>
          <p:cNvSpPr txBox="1"/>
          <p:nvPr/>
        </p:nvSpPr>
        <p:spPr>
          <a:xfrm>
            <a:off x="0" y="785794"/>
            <a:ext cx="9144000" cy="4832092"/>
          </a:xfrm>
          <a:prstGeom prst="rect">
            <a:avLst/>
          </a:prstGeom>
          <a:noFill/>
        </p:spPr>
        <p:txBody>
          <a:bodyPr wrap="square" rtlCol="0">
            <a:spAutoFit/>
          </a:bodyPr>
          <a:lstStyle/>
          <a:p>
            <a:r>
              <a:rPr lang="fr-MC" sz="2200" b="1" u="sng" dirty="0" smtClean="0">
                <a:solidFill>
                  <a:srgbClr val="FF0000"/>
                </a:solidFill>
                <a:latin typeface="Times New Roman" pitchFamily="18" charset="0"/>
                <a:cs typeface="Times New Roman" pitchFamily="18" charset="0"/>
              </a:rPr>
              <a:t>Exemple</a:t>
            </a:r>
          </a:p>
          <a:p>
            <a:endParaRPr lang="fr-MC" sz="2200" b="1" u="sng" dirty="0" smtClean="0">
              <a:solidFill>
                <a:srgbClr val="FF0000"/>
              </a:solidFill>
              <a:latin typeface="Times New Roman" pitchFamily="18" charset="0"/>
              <a:cs typeface="Times New Roman" pitchFamily="18" charset="0"/>
            </a:endParaRPr>
          </a:p>
          <a:p>
            <a:pPr>
              <a:buFont typeface="Wingdings" pitchFamily="2" charset="2"/>
              <a:buChar char="q"/>
            </a:pPr>
            <a:r>
              <a:rPr lang="fr-MC" sz="2200" dirty="0" smtClean="0">
                <a:solidFill>
                  <a:srgbClr val="002060"/>
                </a:solidFill>
                <a:latin typeface="Times New Roman" pitchFamily="18" charset="0"/>
                <a:cs typeface="Times New Roman" pitchFamily="18" charset="0"/>
              </a:rPr>
              <a:t> Le code suivant : C </a:t>
            </a:r>
            <a:r>
              <a:rPr lang="fr-FR" sz="2200" dirty="0" smtClean="0">
                <a:solidFill>
                  <a:srgbClr val="002060"/>
                </a:solidFill>
                <a:latin typeface="Times New Roman" pitchFamily="18" charset="0"/>
                <a:cs typeface="Times New Roman" pitchFamily="18" charset="0"/>
              </a:rPr>
              <a:t>= {00000, 10110, 01011, 11101}.</a:t>
            </a:r>
          </a:p>
          <a:p>
            <a:pPr algn="just"/>
            <a:r>
              <a:rPr lang="fr-MC" sz="2200" dirty="0" smtClean="0">
                <a:solidFill>
                  <a:srgbClr val="002060"/>
                </a:solidFill>
                <a:latin typeface="Times New Roman" pitchFamily="18" charset="0"/>
                <a:cs typeface="Times New Roman" pitchFamily="18" charset="0"/>
              </a:rPr>
              <a:t>Est un code linéaire , C </a:t>
            </a:r>
            <a:r>
              <a:rPr lang="fr-FR" sz="2200" dirty="0" smtClean="0">
                <a:solidFill>
                  <a:srgbClr val="002060"/>
                </a:solidFill>
                <a:latin typeface="Times New Roman" pitchFamily="18" charset="0"/>
                <a:cs typeface="Times New Roman" pitchFamily="18" charset="0"/>
              </a:rPr>
              <a:t>⊂ (</a:t>
            </a:r>
            <a:r>
              <a:rPr lang="fr-FR" sz="2200" dirty="0" smtClean="0">
                <a:solidFill>
                  <a:srgbClr val="002060"/>
                </a:solidFill>
                <a:latin typeface="Times New Roman" pitchFamily="18" charset="0"/>
                <a:cs typeface="Times New Roman" pitchFamily="18" charset="0"/>
              </a:rPr>
              <a:t>F</a:t>
            </a:r>
            <a:r>
              <a:rPr lang="fr-FR" sz="2200" baseline="-25000" dirty="0" smtClean="0">
                <a:solidFill>
                  <a:srgbClr val="002060"/>
                </a:solidFill>
                <a:latin typeface="Times New Roman" pitchFamily="18" charset="0"/>
                <a:cs typeface="Times New Roman" pitchFamily="18" charset="0"/>
              </a:rPr>
              <a:t>2</a:t>
            </a:r>
            <a:r>
              <a:rPr lang="fr-FR" sz="2200" dirty="0" smtClean="0">
                <a:solidFill>
                  <a:srgbClr val="002060"/>
                </a:solidFill>
                <a:latin typeface="Times New Roman" pitchFamily="18" charset="0"/>
                <a:cs typeface="Times New Roman" pitchFamily="18" charset="0"/>
              </a:rPr>
              <a:t>)</a:t>
            </a:r>
            <a:r>
              <a:rPr lang="fr-FR" sz="2200" baseline="30000" dirty="0" smtClean="0">
                <a:solidFill>
                  <a:srgbClr val="002060"/>
                </a:solidFill>
                <a:latin typeface="Times New Roman" pitchFamily="18" charset="0"/>
                <a:cs typeface="Times New Roman" pitchFamily="18" charset="0"/>
              </a:rPr>
              <a:t>5</a:t>
            </a:r>
            <a:r>
              <a:rPr lang="fr-FR" sz="2200" dirty="0" smtClean="0">
                <a:solidFill>
                  <a:srgbClr val="002060"/>
                </a:solidFill>
                <a:latin typeface="Times New Roman" pitchFamily="18" charset="0"/>
                <a:cs typeface="Times New Roman" pitchFamily="18" charset="0"/>
              </a:rPr>
              <a:t>  c’est-à-dire un sous ensemble de </a:t>
            </a:r>
            <a:r>
              <a:rPr lang="fr-FR" sz="2200" dirty="0" smtClean="0">
                <a:solidFill>
                  <a:srgbClr val="002060"/>
                </a:solidFill>
                <a:latin typeface="Times New Roman" pitchFamily="18" charset="0"/>
                <a:cs typeface="Times New Roman" pitchFamily="18" charset="0"/>
              </a:rPr>
              <a:t>(</a:t>
            </a:r>
            <a:r>
              <a:rPr lang="fr-FR" sz="2200" dirty="0" smtClean="0">
                <a:solidFill>
                  <a:srgbClr val="002060"/>
                </a:solidFill>
                <a:latin typeface="Times New Roman" pitchFamily="18" charset="0"/>
                <a:cs typeface="Times New Roman" pitchFamily="18" charset="0"/>
              </a:rPr>
              <a:t>F</a:t>
            </a:r>
            <a:r>
              <a:rPr lang="fr-FR" sz="2200" baseline="-25000" dirty="0" smtClean="0">
                <a:solidFill>
                  <a:srgbClr val="002060"/>
                </a:solidFill>
                <a:latin typeface="Times New Roman" pitchFamily="18" charset="0"/>
                <a:cs typeface="Times New Roman" pitchFamily="18" charset="0"/>
              </a:rPr>
              <a:t>2</a:t>
            </a:r>
            <a:r>
              <a:rPr lang="fr-FR" sz="2200" dirty="0" smtClean="0">
                <a:solidFill>
                  <a:srgbClr val="002060"/>
                </a:solidFill>
                <a:latin typeface="Times New Roman" pitchFamily="18" charset="0"/>
                <a:cs typeface="Times New Roman" pitchFamily="18" charset="0"/>
              </a:rPr>
              <a:t>)</a:t>
            </a:r>
            <a:r>
              <a:rPr lang="fr-FR" sz="2200" baseline="30000" dirty="0" smtClean="0">
                <a:solidFill>
                  <a:srgbClr val="002060"/>
                </a:solidFill>
                <a:latin typeface="Times New Roman" pitchFamily="18" charset="0"/>
                <a:cs typeface="Times New Roman" pitchFamily="18" charset="0"/>
              </a:rPr>
              <a:t>5</a:t>
            </a:r>
            <a:r>
              <a:rPr lang="fr-FR" sz="2200" dirty="0" smtClean="0">
                <a:solidFill>
                  <a:srgbClr val="002060"/>
                </a:solidFill>
                <a:latin typeface="Times New Roman" pitchFamily="18" charset="0"/>
                <a:cs typeface="Times New Roman" pitchFamily="18" charset="0"/>
              </a:rPr>
              <a:t>.  Sa dimension k=2, Son poids minimal est </a:t>
            </a:r>
            <a:r>
              <a:rPr lang="fr-FR" sz="2200" dirty="0" err="1" smtClean="0">
                <a:solidFill>
                  <a:srgbClr val="002060"/>
                </a:solidFill>
                <a:latin typeface="Times New Roman" pitchFamily="18" charset="0"/>
                <a:cs typeface="Times New Roman" pitchFamily="18" charset="0"/>
              </a:rPr>
              <a:t>w</a:t>
            </a:r>
            <a:r>
              <a:rPr lang="fr-FR" sz="2200" baseline="-25000" dirty="0" err="1" smtClean="0">
                <a:solidFill>
                  <a:srgbClr val="002060"/>
                </a:solidFill>
                <a:latin typeface="Times New Roman" pitchFamily="18" charset="0"/>
                <a:cs typeface="Times New Roman" pitchFamily="18" charset="0"/>
              </a:rPr>
              <a:t>min</a:t>
            </a:r>
            <a:r>
              <a:rPr lang="fr-FR" sz="2200" dirty="0" smtClean="0">
                <a:solidFill>
                  <a:srgbClr val="002060"/>
                </a:solidFill>
                <a:latin typeface="Times New Roman" pitchFamily="18" charset="0"/>
                <a:cs typeface="Times New Roman" pitchFamily="18" charset="0"/>
              </a:rPr>
              <a:t>=3 , sa distance minimale est aussi </a:t>
            </a:r>
            <a:r>
              <a:rPr lang="fr-FR" sz="2200" dirty="0" err="1" smtClean="0">
                <a:solidFill>
                  <a:srgbClr val="002060"/>
                </a:solidFill>
                <a:latin typeface="Times New Roman" pitchFamily="18" charset="0"/>
                <a:cs typeface="Times New Roman" pitchFamily="18" charset="0"/>
              </a:rPr>
              <a:t>d</a:t>
            </a:r>
            <a:r>
              <a:rPr lang="fr-FR" sz="2200" baseline="-25000" dirty="0" err="1" smtClean="0">
                <a:solidFill>
                  <a:srgbClr val="002060"/>
                </a:solidFill>
                <a:latin typeface="Times New Roman" pitchFamily="18" charset="0"/>
                <a:cs typeface="Times New Roman" pitchFamily="18" charset="0"/>
              </a:rPr>
              <a:t>min</a:t>
            </a:r>
            <a:r>
              <a:rPr lang="fr-FR" sz="2200" dirty="0" smtClean="0">
                <a:solidFill>
                  <a:srgbClr val="002060"/>
                </a:solidFill>
                <a:latin typeface="Times New Roman" pitchFamily="18" charset="0"/>
                <a:cs typeface="Times New Roman" pitchFamily="18" charset="0"/>
              </a:rPr>
              <a:t>=3</a:t>
            </a:r>
          </a:p>
          <a:p>
            <a:pPr algn="just"/>
            <a:endParaRPr lang="fr-MC" sz="2200" dirty="0" smtClean="0">
              <a:solidFill>
                <a:srgbClr val="002060"/>
              </a:solidFill>
              <a:latin typeface="Times New Roman" pitchFamily="18" charset="0"/>
              <a:cs typeface="Times New Roman" pitchFamily="18" charset="0"/>
            </a:endParaRPr>
          </a:p>
          <a:p>
            <a:pPr algn="just">
              <a:buFont typeface="Wingdings" pitchFamily="2" charset="2"/>
              <a:buChar char="q"/>
            </a:pPr>
            <a:r>
              <a:rPr lang="fr-MC" sz="2200" dirty="0" smtClean="0">
                <a:solidFill>
                  <a:srgbClr val="002060"/>
                </a:solidFill>
                <a:latin typeface="Times New Roman" pitchFamily="18" charset="0"/>
                <a:cs typeface="Times New Roman" pitchFamily="18" charset="0"/>
              </a:rPr>
              <a:t> </a:t>
            </a:r>
            <a:r>
              <a:rPr lang="fr-MC" sz="2200" dirty="0" smtClean="0">
                <a:solidFill>
                  <a:srgbClr val="00B050"/>
                </a:solidFill>
                <a:latin typeface="Times New Roman" pitchFamily="18" charset="0"/>
                <a:cs typeface="Times New Roman" pitchFamily="18" charset="0"/>
              </a:rPr>
              <a:t>Le code suivant : </a:t>
            </a:r>
            <a:r>
              <a:rPr lang="fr-FR" sz="2200" dirty="0" smtClean="0">
                <a:solidFill>
                  <a:srgbClr val="00B050"/>
                </a:solidFill>
                <a:latin typeface="Times New Roman" pitchFamily="18" charset="0"/>
                <a:cs typeface="Times New Roman" pitchFamily="18" charset="0"/>
              </a:rPr>
              <a:t>C={</a:t>
            </a:r>
            <a:r>
              <a:rPr lang="fr-FR" sz="2200" dirty="0" smtClean="0">
                <a:solidFill>
                  <a:srgbClr val="00B050"/>
                </a:solidFill>
                <a:latin typeface="Times New Roman" pitchFamily="18" charset="0"/>
                <a:cs typeface="Times New Roman" pitchFamily="18" charset="0"/>
              </a:rPr>
              <a:t>0000,1100,1010,1001,0110,0101,0011,1111</a:t>
            </a:r>
            <a:r>
              <a:rPr lang="fr-FR" sz="2200" dirty="0" smtClean="0">
                <a:solidFill>
                  <a:srgbClr val="00B050"/>
                </a:solidFill>
                <a:latin typeface="Times New Roman" pitchFamily="18" charset="0"/>
                <a:cs typeface="Times New Roman" pitchFamily="18" charset="0"/>
              </a:rPr>
              <a:t>}, e</a:t>
            </a:r>
            <a:r>
              <a:rPr lang="fr-MC" sz="2200" dirty="0" smtClean="0">
                <a:solidFill>
                  <a:srgbClr val="00B050"/>
                </a:solidFill>
                <a:latin typeface="Times New Roman" pitchFamily="18" charset="0"/>
                <a:cs typeface="Times New Roman" pitchFamily="18" charset="0"/>
              </a:rPr>
              <a:t>st </a:t>
            </a:r>
            <a:r>
              <a:rPr lang="fr-MC" sz="2200" dirty="0" smtClean="0">
                <a:solidFill>
                  <a:srgbClr val="00B050"/>
                </a:solidFill>
                <a:latin typeface="Times New Roman" pitchFamily="18" charset="0"/>
                <a:cs typeface="Times New Roman" pitchFamily="18" charset="0"/>
              </a:rPr>
              <a:t>un code linéaire , C </a:t>
            </a:r>
            <a:r>
              <a:rPr lang="fr-FR" sz="2200" dirty="0" smtClean="0">
                <a:solidFill>
                  <a:srgbClr val="00B050"/>
                </a:solidFill>
                <a:latin typeface="Times New Roman" pitchFamily="18" charset="0"/>
                <a:cs typeface="Times New Roman" pitchFamily="18" charset="0"/>
              </a:rPr>
              <a:t>⊂ (</a:t>
            </a:r>
            <a:r>
              <a:rPr lang="fr-FR" sz="2200" dirty="0" smtClean="0">
                <a:solidFill>
                  <a:srgbClr val="00B050"/>
                </a:solidFill>
                <a:latin typeface="Times New Roman" pitchFamily="18" charset="0"/>
                <a:cs typeface="Times New Roman" pitchFamily="18" charset="0"/>
              </a:rPr>
              <a:t>F</a:t>
            </a:r>
            <a:r>
              <a:rPr lang="fr-FR" sz="2200" baseline="-25000" dirty="0" smtClean="0">
                <a:solidFill>
                  <a:srgbClr val="00B050"/>
                </a:solidFill>
                <a:latin typeface="Times New Roman" pitchFamily="18" charset="0"/>
                <a:cs typeface="Times New Roman" pitchFamily="18" charset="0"/>
              </a:rPr>
              <a:t>2</a:t>
            </a:r>
            <a:r>
              <a:rPr lang="fr-FR" sz="2200" dirty="0" smtClean="0">
                <a:solidFill>
                  <a:srgbClr val="00B050"/>
                </a:solidFill>
                <a:latin typeface="Times New Roman" pitchFamily="18" charset="0"/>
                <a:cs typeface="Times New Roman" pitchFamily="18" charset="0"/>
              </a:rPr>
              <a:t>)</a:t>
            </a:r>
            <a:r>
              <a:rPr lang="fr-FR" sz="2200" baseline="30000" dirty="0" smtClean="0">
                <a:solidFill>
                  <a:srgbClr val="00B050"/>
                </a:solidFill>
                <a:latin typeface="Times New Roman" pitchFamily="18" charset="0"/>
                <a:cs typeface="Times New Roman" pitchFamily="18" charset="0"/>
              </a:rPr>
              <a:t>4</a:t>
            </a:r>
            <a:r>
              <a:rPr lang="fr-FR" sz="2200" dirty="0" smtClean="0">
                <a:solidFill>
                  <a:srgbClr val="00B050"/>
                </a:solidFill>
                <a:latin typeface="Times New Roman" pitchFamily="18" charset="0"/>
                <a:cs typeface="Times New Roman" pitchFamily="18" charset="0"/>
              </a:rPr>
              <a:t>.  </a:t>
            </a:r>
            <a:r>
              <a:rPr lang="fr-FR" sz="2200" dirty="0" smtClean="0">
                <a:solidFill>
                  <a:srgbClr val="00B050"/>
                </a:solidFill>
                <a:latin typeface="Times New Roman" pitchFamily="18" charset="0"/>
                <a:cs typeface="Times New Roman" pitchFamily="18" charset="0"/>
              </a:rPr>
              <a:t>Sa dimension </a:t>
            </a:r>
            <a:r>
              <a:rPr lang="fr-FR" sz="2200" dirty="0" smtClean="0">
                <a:solidFill>
                  <a:srgbClr val="00B050"/>
                </a:solidFill>
                <a:latin typeface="Times New Roman" pitchFamily="18" charset="0"/>
                <a:cs typeface="Times New Roman" pitchFamily="18" charset="0"/>
              </a:rPr>
              <a:t>k=3, </a:t>
            </a:r>
            <a:r>
              <a:rPr lang="fr-FR" sz="2200" dirty="0" smtClean="0">
                <a:solidFill>
                  <a:srgbClr val="00B050"/>
                </a:solidFill>
                <a:latin typeface="Times New Roman" pitchFamily="18" charset="0"/>
                <a:cs typeface="Times New Roman" pitchFamily="18" charset="0"/>
              </a:rPr>
              <a:t>Son poids minimal est </a:t>
            </a:r>
            <a:r>
              <a:rPr lang="fr-FR" sz="2200" dirty="0" err="1" smtClean="0">
                <a:solidFill>
                  <a:srgbClr val="00B050"/>
                </a:solidFill>
                <a:latin typeface="Times New Roman" pitchFamily="18" charset="0"/>
                <a:cs typeface="Times New Roman" pitchFamily="18" charset="0"/>
              </a:rPr>
              <a:t>w</a:t>
            </a:r>
            <a:r>
              <a:rPr lang="fr-FR" sz="2200" baseline="-25000" dirty="0" err="1" smtClean="0">
                <a:solidFill>
                  <a:srgbClr val="00B050"/>
                </a:solidFill>
                <a:latin typeface="Times New Roman" pitchFamily="18" charset="0"/>
                <a:cs typeface="Times New Roman" pitchFamily="18" charset="0"/>
              </a:rPr>
              <a:t>min</a:t>
            </a:r>
            <a:r>
              <a:rPr lang="fr-FR" sz="2200" dirty="0" smtClean="0">
                <a:solidFill>
                  <a:srgbClr val="00B050"/>
                </a:solidFill>
                <a:latin typeface="Times New Roman" pitchFamily="18" charset="0"/>
                <a:cs typeface="Times New Roman" pitchFamily="18" charset="0"/>
              </a:rPr>
              <a:t>=2 </a:t>
            </a:r>
            <a:r>
              <a:rPr lang="fr-FR" sz="2200" dirty="0" smtClean="0">
                <a:solidFill>
                  <a:srgbClr val="00B050"/>
                </a:solidFill>
                <a:latin typeface="Times New Roman" pitchFamily="18" charset="0"/>
                <a:cs typeface="Times New Roman" pitchFamily="18" charset="0"/>
              </a:rPr>
              <a:t>, sa distance minimale est aussi </a:t>
            </a:r>
            <a:r>
              <a:rPr lang="fr-FR" sz="2200" dirty="0" err="1" smtClean="0">
                <a:solidFill>
                  <a:srgbClr val="00B050"/>
                </a:solidFill>
                <a:latin typeface="Times New Roman" pitchFamily="18" charset="0"/>
                <a:cs typeface="Times New Roman" pitchFamily="18" charset="0"/>
              </a:rPr>
              <a:t>d</a:t>
            </a:r>
            <a:r>
              <a:rPr lang="fr-FR" sz="2200" baseline="-25000" dirty="0" err="1" smtClean="0">
                <a:solidFill>
                  <a:srgbClr val="00B050"/>
                </a:solidFill>
                <a:latin typeface="Times New Roman" pitchFamily="18" charset="0"/>
                <a:cs typeface="Times New Roman" pitchFamily="18" charset="0"/>
              </a:rPr>
              <a:t>min</a:t>
            </a:r>
            <a:r>
              <a:rPr lang="fr-FR" sz="2200" dirty="0" smtClean="0">
                <a:solidFill>
                  <a:srgbClr val="00B050"/>
                </a:solidFill>
                <a:latin typeface="Times New Roman" pitchFamily="18" charset="0"/>
                <a:cs typeface="Times New Roman" pitchFamily="18" charset="0"/>
              </a:rPr>
              <a:t>=2</a:t>
            </a:r>
          </a:p>
          <a:p>
            <a:pPr algn="just"/>
            <a:endParaRPr lang="fr-MC" sz="2200" dirty="0" smtClean="0">
              <a:solidFill>
                <a:srgbClr val="002060"/>
              </a:solidFill>
              <a:latin typeface="Times New Roman" pitchFamily="18" charset="0"/>
              <a:cs typeface="Times New Roman" pitchFamily="18" charset="0"/>
            </a:endParaRPr>
          </a:p>
          <a:p>
            <a:pPr algn="just">
              <a:buFont typeface="Wingdings" pitchFamily="2" charset="2"/>
              <a:buChar char="q"/>
            </a:pPr>
            <a:r>
              <a:rPr lang="fr-MC" sz="2200" dirty="0" smtClean="0">
                <a:solidFill>
                  <a:srgbClr val="7030A0"/>
                </a:solidFill>
                <a:latin typeface="Times New Roman" pitchFamily="18" charset="0"/>
                <a:cs typeface="Times New Roman" pitchFamily="18" charset="0"/>
              </a:rPr>
              <a:t> quant au code suivant </a:t>
            </a:r>
            <a:r>
              <a:rPr lang="fr-FR" sz="2200" dirty="0" smtClean="0">
                <a:solidFill>
                  <a:srgbClr val="7030A0"/>
                </a:solidFill>
                <a:latin typeface="Times New Roman" pitchFamily="18" charset="0"/>
                <a:cs typeface="Times New Roman" pitchFamily="18" charset="0"/>
              </a:rPr>
              <a:t>C={</a:t>
            </a:r>
            <a:r>
              <a:rPr lang="fr-FR" sz="2200" dirty="0" smtClean="0">
                <a:solidFill>
                  <a:srgbClr val="7030A0"/>
                </a:solidFill>
                <a:latin typeface="Times New Roman" pitchFamily="18" charset="0"/>
                <a:cs typeface="Times New Roman" pitchFamily="18" charset="0"/>
              </a:rPr>
              <a:t>000000</a:t>
            </a:r>
            <a:r>
              <a:rPr lang="fr-FR" sz="2200" dirty="0" smtClean="0">
                <a:solidFill>
                  <a:srgbClr val="7030A0"/>
                </a:solidFill>
                <a:latin typeface="Times New Roman" pitchFamily="18" charset="0"/>
                <a:cs typeface="Times New Roman" pitchFamily="18" charset="0"/>
              </a:rPr>
              <a:t>, 101010, 010101</a:t>
            </a:r>
            <a:r>
              <a:rPr lang="fr-FR" sz="2200" dirty="0" smtClean="0">
                <a:solidFill>
                  <a:srgbClr val="7030A0"/>
                </a:solidFill>
                <a:latin typeface="Times New Roman" pitchFamily="18" charset="0"/>
                <a:cs typeface="Times New Roman" pitchFamily="18" charset="0"/>
              </a:rPr>
              <a:t>} </a:t>
            </a:r>
            <a:r>
              <a:rPr lang="fr-FR" sz="2200" dirty="0" smtClean="0">
                <a:solidFill>
                  <a:srgbClr val="7030A0"/>
                </a:solidFill>
                <a:latin typeface="Times New Roman" pitchFamily="18" charset="0"/>
                <a:cs typeface="Times New Roman" pitchFamily="18" charset="0"/>
              </a:rPr>
              <a:t>⊂ (F2)</a:t>
            </a:r>
            <a:r>
              <a:rPr lang="fr-FR" sz="2200" baseline="30000" dirty="0" smtClean="0">
                <a:solidFill>
                  <a:srgbClr val="7030A0"/>
                </a:solidFill>
                <a:latin typeface="Times New Roman" pitchFamily="18" charset="0"/>
                <a:cs typeface="Times New Roman" pitchFamily="18" charset="0"/>
              </a:rPr>
              <a:t>6</a:t>
            </a:r>
            <a:r>
              <a:rPr lang="fr-FR" sz="2200" dirty="0" smtClean="0">
                <a:solidFill>
                  <a:srgbClr val="7030A0"/>
                </a:solidFill>
                <a:latin typeface="Times New Roman" pitchFamily="18" charset="0"/>
                <a:cs typeface="Times New Roman" pitchFamily="18" charset="0"/>
              </a:rPr>
              <a:t> n’est pas linéaire. Ne vérifie pas les conditions de linéarité.</a:t>
            </a:r>
            <a:endParaRPr lang="fr-FR" sz="2200" baseline="30000" dirty="0" smtClean="0">
              <a:solidFill>
                <a:srgbClr val="7030A0"/>
              </a:solidFill>
              <a:latin typeface="Times New Roman" pitchFamily="18" charset="0"/>
              <a:cs typeface="Times New Roman" pitchFamily="18" charset="0"/>
            </a:endParaRPr>
          </a:p>
          <a:p>
            <a:pPr algn="just"/>
            <a:endParaRPr lang="fr-FR" sz="2200" dirty="0">
              <a:solidFill>
                <a:srgbClr val="002060"/>
              </a:solidFill>
              <a:latin typeface="Times New Roman" pitchFamily="18" charset="0"/>
              <a:cs typeface="Times New Roman" pitchFamily="18" charset="0"/>
            </a:endParaRPr>
          </a:p>
        </p:txBody>
      </p:sp>
    </p:spTree>
  </p:cSld>
  <p:clrMapOvr>
    <a:masterClrMapping/>
  </p:clrMapOvr>
  <p:transition advTm="15000"/>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CODES LINEAIRES</a:t>
            </a:r>
          </a:p>
        </p:txBody>
      </p:sp>
      <p:sp>
        <p:nvSpPr>
          <p:cNvPr id="5" name="Espace réservé du numéro de diapositive 4"/>
          <p:cNvSpPr>
            <a:spLocks noGrp="1"/>
          </p:cNvSpPr>
          <p:nvPr>
            <p:ph type="sldNum" sz="quarter" idx="12"/>
          </p:nvPr>
        </p:nvSpPr>
        <p:spPr/>
        <p:txBody>
          <a:bodyPr/>
          <a:lstStyle/>
          <a:p>
            <a:fld id="{F39E19B8-B707-45A9-818F-56E77DE860CA}" type="slidenum">
              <a:rPr lang="fr-FR" smtClean="0"/>
              <a:pPr/>
              <a:t>9</a:t>
            </a:fld>
            <a:endParaRPr lang="fr-FR" dirty="0"/>
          </a:p>
        </p:txBody>
      </p:sp>
      <p:sp>
        <p:nvSpPr>
          <p:cNvPr id="10" name="ZoneTexte 9"/>
          <p:cNvSpPr txBox="1"/>
          <p:nvPr/>
        </p:nvSpPr>
        <p:spPr>
          <a:xfrm>
            <a:off x="0" y="642918"/>
            <a:ext cx="9144000" cy="800219"/>
          </a:xfrm>
          <a:prstGeom prst="rect">
            <a:avLst/>
          </a:prstGeom>
          <a:noFill/>
        </p:spPr>
        <p:txBody>
          <a:bodyPr wrap="square" rtlCol="0">
            <a:spAutoFit/>
          </a:bodyPr>
          <a:lstStyle/>
          <a:p>
            <a:pPr algn="ctr"/>
            <a:r>
              <a:rPr lang="fr-FR" sz="2800" b="1" dirty="0">
                <a:solidFill>
                  <a:srgbClr val="0070C0"/>
                </a:solidFill>
              </a:rPr>
              <a:t>Définition et propriété</a:t>
            </a:r>
          </a:p>
          <a:p>
            <a:pPr algn="ctr"/>
            <a:endParaRPr lang="fr-FR" dirty="0"/>
          </a:p>
        </p:txBody>
      </p:sp>
      <p:sp>
        <p:nvSpPr>
          <p:cNvPr id="113666" name="AutoShape 2" descr="https://upload.wikimedia.org/wikipedia/commons/thumb/b/b0/Hamming%287%2C4%29.svg/250px-Hamming%287%2C4%29.svg.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8" name="ZoneTexte 7"/>
          <p:cNvSpPr txBox="1"/>
          <p:nvPr/>
        </p:nvSpPr>
        <p:spPr>
          <a:xfrm>
            <a:off x="0" y="1285860"/>
            <a:ext cx="9144000" cy="4524315"/>
          </a:xfrm>
          <a:prstGeom prst="rect">
            <a:avLst/>
          </a:prstGeom>
          <a:noFill/>
        </p:spPr>
        <p:txBody>
          <a:bodyPr wrap="square" rtlCol="0">
            <a:spAutoFit/>
          </a:bodyPr>
          <a:lstStyle/>
          <a:p>
            <a:pPr algn="just"/>
            <a:r>
              <a:rPr lang="fr-FR" sz="2400" dirty="0">
                <a:solidFill>
                  <a:srgbClr val="0070C0"/>
                </a:solidFill>
              </a:rPr>
              <a:t>Un code linéaire est entièrement déterminé par une de ses bases</a:t>
            </a:r>
            <a:r>
              <a:rPr lang="fr-FR" sz="2400" dirty="0">
                <a:solidFill>
                  <a:srgbClr val="C00000"/>
                </a:solidFill>
              </a:rPr>
              <a:t>.</a:t>
            </a:r>
            <a:endParaRPr lang="fr-FR" sz="2400" b="1" u="sng" dirty="0">
              <a:solidFill>
                <a:srgbClr val="C00000"/>
              </a:solidFill>
            </a:endParaRPr>
          </a:p>
          <a:p>
            <a:pPr algn="just"/>
            <a:endParaRPr lang="fr-FR" sz="2400" b="1" u="sng" dirty="0">
              <a:solidFill>
                <a:srgbClr val="C00000"/>
              </a:solidFill>
            </a:endParaRPr>
          </a:p>
          <a:p>
            <a:pPr algn="just"/>
            <a:r>
              <a:rPr lang="fr-FR" sz="2400" b="1" u="sng" dirty="0">
                <a:solidFill>
                  <a:srgbClr val="C00000"/>
                </a:solidFill>
              </a:rPr>
              <a:t>Définition :</a:t>
            </a:r>
            <a:endParaRPr lang="fr-FR" sz="2400" dirty="0">
              <a:solidFill>
                <a:srgbClr val="C00000"/>
              </a:solidFill>
            </a:endParaRPr>
          </a:p>
          <a:p>
            <a:pPr algn="just"/>
            <a:r>
              <a:rPr lang="fr-FR" sz="2400" dirty="0">
                <a:solidFill>
                  <a:schemeClr val="accent3">
                    <a:lumMod val="50000"/>
                  </a:schemeClr>
                </a:solidFill>
              </a:rPr>
              <a:t>Une </a:t>
            </a:r>
            <a:r>
              <a:rPr lang="fr-FR" sz="2400" b="1" u="sng" dirty="0">
                <a:solidFill>
                  <a:schemeClr val="accent3">
                    <a:lumMod val="50000"/>
                  </a:schemeClr>
                </a:solidFill>
              </a:rPr>
              <a:t>matrice génératrice </a:t>
            </a:r>
            <a:r>
              <a:rPr lang="fr-FR" sz="2400" dirty="0">
                <a:solidFill>
                  <a:schemeClr val="accent3">
                    <a:lumMod val="50000"/>
                  </a:schemeClr>
                </a:solidFill>
              </a:rPr>
              <a:t>d’un code linéaire </a:t>
            </a:r>
            <a:r>
              <a:rPr lang="fr-FR" sz="2400" b="1" dirty="0">
                <a:solidFill>
                  <a:srgbClr val="7030A0"/>
                </a:solidFill>
              </a:rPr>
              <a:t>C</a:t>
            </a:r>
            <a:r>
              <a:rPr lang="fr-FR" sz="2400" b="1" baseline="-25000" dirty="0">
                <a:solidFill>
                  <a:srgbClr val="7030A0"/>
                </a:solidFill>
              </a:rPr>
              <a:t>D</a:t>
            </a:r>
            <a:r>
              <a:rPr lang="fr-FR" sz="2400" dirty="0">
                <a:solidFill>
                  <a:schemeClr val="accent3">
                    <a:lumMod val="50000"/>
                  </a:schemeClr>
                </a:solidFill>
              </a:rPr>
              <a:t> sur le corps </a:t>
            </a:r>
            <a:r>
              <a:rPr lang="fr-FR" sz="2400" dirty="0">
                <a:solidFill>
                  <a:schemeClr val="accent3">
                    <a:lumMod val="50000"/>
                  </a:schemeClr>
                </a:solidFill>
                <a:sym typeface="Symbol"/>
              </a:rPr>
              <a:t> est une matrice sur  dont les lignes forment une base de </a:t>
            </a:r>
            <a:r>
              <a:rPr lang="fr-FR" sz="2400" b="1" dirty="0">
                <a:solidFill>
                  <a:srgbClr val="7030A0"/>
                </a:solidFill>
              </a:rPr>
              <a:t>C</a:t>
            </a:r>
            <a:r>
              <a:rPr lang="fr-FR" sz="2400" b="1" baseline="-25000" dirty="0">
                <a:solidFill>
                  <a:srgbClr val="7030A0"/>
                </a:solidFill>
              </a:rPr>
              <a:t>D</a:t>
            </a:r>
            <a:r>
              <a:rPr lang="fr-FR" sz="2400" dirty="0">
                <a:solidFill>
                  <a:schemeClr val="accent3">
                    <a:lumMod val="50000"/>
                  </a:schemeClr>
                </a:solidFill>
                <a:sym typeface="Symbol"/>
              </a:rPr>
              <a:t>. C’est une matrice de k lignes et n colonnes.</a:t>
            </a:r>
          </a:p>
          <a:p>
            <a:pPr algn="just"/>
            <a:endParaRPr lang="fr-FR" sz="2400" dirty="0">
              <a:solidFill>
                <a:srgbClr val="C00000"/>
              </a:solidFill>
              <a:sym typeface="Symbol"/>
            </a:endParaRPr>
          </a:p>
          <a:p>
            <a:pPr algn="just"/>
            <a:r>
              <a:rPr lang="fr-FR" sz="2400" b="1" u="sng" dirty="0">
                <a:solidFill>
                  <a:srgbClr val="C00000"/>
                </a:solidFill>
                <a:sym typeface="Symbol"/>
              </a:rPr>
              <a:t>Propriétés:</a:t>
            </a:r>
            <a:r>
              <a:rPr lang="fr-FR" sz="2400" dirty="0">
                <a:solidFill>
                  <a:srgbClr val="C00000"/>
                </a:solidFill>
                <a:sym typeface="Symbol"/>
              </a:rPr>
              <a:t> </a:t>
            </a:r>
            <a:r>
              <a:rPr lang="fr-FR" sz="2400" dirty="0">
                <a:solidFill>
                  <a:schemeClr val="accent6">
                    <a:lumMod val="50000"/>
                  </a:schemeClr>
                </a:solidFill>
                <a:sym typeface="Symbol"/>
              </a:rPr>
              <a:t>Soit </a:t>
            </a:r>
            <a:r>
              <a:rPr lang="fr-FR" sz="2400" b="1" dirty="0">
                <a:solidFill>
                  <a:srgbClr val="7030A0"/>
                </a:solidFill>
              </a:rPr>
              <a:t>C</a:t>
            </a:r>
            <a:r>
              <a:rPr lang="fr-FR" sz="2400" b="1" baseline="-25000" dirty="0">
                <a:solidFill>
                  <a:srgbClr val="7030A0"/>
                </a:solidFill>
              </a:rPr>
              <a:t>D</a:t>
            </a:r>
            <a:r>
              <a:rPr lang="fr-FR" sz="2400" dirty="0">
                <a:solidFill>
                  <a:schemeClr val="accent6">
                    <a:lumMod val="50000"/>
                  </a:schemeClr>
                </a:solidFill>
                <a:sym typeface="Symbol"/>
              </a:rPr>
              <a:t> un code linéaire sur un corps .</a:t>
            </a:r>
          </a:p>
          <a:p>
            <a:pPr marL="457200" indent="-457200" algn="just">
              <a:buFont typeface="+mj-lt"/>
              <a:buAutoNum type="alphaLcParenR"/>
            </a:pPr>
            <a:r>
              <a:rPr lang="fr-FR" sz="2400" dirty="0">
                <a:solidFill>
                  <a:schemeClr val="accent6">
                    <a:lumMod val="50000"/>
                  </a:schemeClr>
                </a:solidFill>
                <a:sym typeface="Symbol"/>
              </a:rPr>
              <a:t>Toute matrice génératrice est une matrice k × n sur , avec k ≤ n, dont le rang est k;</a:t>
            </a:r>
          </a:p>
          <a:p>
            <a:pPr marL="457200" indent="-457200" algn="just">
              <a:buFont typeface="+mj-lt"/>
              <a:buAutoNum type="alphaLcParenR"/>
            </a:pPr>
            <a:r>
              <a:rPr lang="fr-FR" sz="2400" dirty="0">
                <a:solidFill>
                  <a:schemeClr val="accent6">
                    <a:lumMod val="50000"/>
                  </a:schemeClr>
                </a:solidFill>
                <a:sym typeface="Symbol"/>
              </a:rPr>
              <a:t>Inversement, toute matrice k × n sur  de rang k, est une matrice génératrice d’un code (</a:t>
            </a:r>
            <a:r>
              <a:rPr lang="fr-FR" sz="2400" dirty="0" err="1">
                <a:solidFill>
                  <a:schemeClr val="accent6">
                    <a:lumMod val="50000"/>
                  </a:schemeClr>
                </a:solidFill>
                <a:sym typeface="Symbol"/>
              </a:rPr>
              <a:t>n,k</a:t>
            </a:r>
            <a:r>
              <a:rPr lang="fr-FR" sz="2400" dirty="0">
                <a:solidFill>
                  <a:schemeClr val="accent6">
                    <a:lumMod val="50000"/>
                  </a:schemeClr>
                </a:solidFill>
                <a:sym typeface="Symbol"/>
              </a:rPr>
              <a:t>) sur  </a:t>
            </a:r>
          </a:p>
        </p:txBody>
      </p:sp>
      <p:sp>
        <p:nvSpPr>
          <p:cNvPr id="7" name="ZoneTexte 6"/>
          <p:cNvSpPr txBox="1"/>
          <p:nvPr/>
        </p:nvSpPr>
        <p:spPr>
          <a:xfrm>
            <a:off x="0" y="6143644"/>
            <a:ext cx="9144000" cy="830997"/>
          </a:xfrm>
          <a:prstGeom prst="rect">
            <a:avLst/>
          </a:prstGeom>
          <a:noFill/>
        </p:spPr>
        <p:txBody>
          <a:bodyPr wrap="square" rtlCol="0">
            <a:spAutoFit/>
          </a:bodyPr>
          <a:lstStyle/>
          <a:p>
            <a:r>
              <a:rPr lang="fr-FR" sz="2400" dirty="0">
                <a:solidFill>
                  <a:srgbClr val="002060"/>
                </a:solidFill>
              </a:rPr>
              <a:t>Remarque : La matrice G peut être écrite G=[A.P]  ou bien </a:t>
            </a:r>
          </a:p>
          <a:p>
            <a:endParaRPr lang="fr-FR" sz="2400" dirty="0">
              <a:solidFill>
                <a:srgbClr val="002060"/>
              </a:solidFill>
            </a:endParaRPr>
          </a:p>
        </p:txBody>
      </p:sp>
      <p:sp>
        <p:nvSpPr>
          <p:cNvPr id="17101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graphicFrame>
        <p:nvGraphicFramePr>
          <p:cNvPr id="171009" name="Object 1"/>
          <p:cNvGraphicFramePr>
            <a:graphicFrameLocks noChangeAspect="1"/>
          </p:cNvGraphicFramePr>
          <p:nvPr/>
        </p:nvGraphicFramePr>
        <p:xfrm>
          <a:off x="7429520" y="5929330"/>
          <a:ext cx="347663" cy="845183"/>
        </p:xfrm>
        <a:graphic>
          <a:graphicData uri="http://schemas.openxmlformats.org/presentationml/2006/ole">
            <p:oleObj spid="_x0000_s171010" name="Équation" r:id="rId3" imgW="6705600" imgH="10972800" progId="Equation.3">
              <p:embed/>
            </p:oleObj>
          </a:graphicData>
        </a:graphic>
      </p:graphicFrame>
    </p:spTree>
  </p:cSld>
  <p:clrMapOvr>
    <a:masterClrMapping/>
  </p:clrMapOvr>
  <p:transition advTm="15000"/>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11578</TotalTime>
  <Words>4589</Words>
  <Application>Microsoft Office PowerPoint</Application>
  <PresentationFormat>Affichage à l'écran (4:3)</PresentationFormat>
  <Paragraphs>523</Paragraphs>
  <Slides>56</Slides>
  <Notes>0</Notes>
  <HiddenSlides>0</HiddenSlides>
  <MMClips>0</MMClips>
  <ScaleCrop>false</ScaleCrop>
  <HeadingPairs>
    <vt:vector size="6" baseType="variant">
      <vt:variant>
        <vt:lpstr>Thème</vt:lpstr>
      </vt:variant>
      <vt:variant>
        <vt:i4>1</vt:i4>
      </vt:variant>
      <vt:variant>
        <vt:lpstr>Serveurs OLE incorporés</vt:lpstr>
      </vt:variant>
      <vt:variant>
        <vt:i4>1</vt:i4>
      </vt:variant>
      <vt:variant>
        <vt:lpstr>Titres des diapositives</vt:lpstr>
      </vt:variant>
      <vt:variant>
        <vt:i4>56</vt:i4>
      </vt:variant>
    </vt:vector>
  </HeadingPairs>
  <TitlesOfParts>
    <vt:vector size="58" baseType="lpstr">
      <vt:lpstr>Thème Office</vt:lpstr>
      <vt:lpstr>Équation</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lpstr>Diapositive 23</vt:lpstr>
      <vt:lpstr>Diapositive 24</vt:lpstr>
      <vt:lpstr>Diapositive 25</vt:lpstr>
      <vt:lpstr>Diapositive 26</vt:lpstr>
      <vt:lpstr>Diapositive 27</vt:lpstr>
      <vt:lpstr>Diapositive 28</vt:lpstr>
      <vt:lpstr>Diapositive 29</vt:lpstr>
      <vt:lpstr>Diapositive 30</vt:lpstr>
      <vt:lpstr>Diapositive 31</vt:lpstr>
      <vt:lpstr>Diapositive 32</vt:lpstr>
      <vt:lpstr>Diapositive 33</vt:lpstr>
      <vt:lpstr>Diapositive 34</vt:lpstr>
      <vt:lpstr>Diapositive 35</vt:lpstr>
      <vt:lpstr>Diapositive 36</vt:lpstr>
      <vt:lpstr>Diapositive 37</vt:lpstr>
      <vt:lpstr>Diapositive 38</vt:lpstr>
      <vt:lpstr>Diapositive 39</vt:lpstr>
      <vt:lpstr>Diapositive 40</vt:lpstr>
      <vt:lpstr>Diapositive 41</vt:lpstr>
      <vt:lpstr>Diapositive 42</vt:lpstr>
      <vt:lpstr>Diapositive 43</vt:lpstr>
      <vt:lpstr>Diapositive 44</vt:lpstr>
      <vt:lpstr>Diapositive 45</vt:lpstr>
      <vt:lpstr>Diapositive 46</vt:lpstr>
      <vt:lpstr>Diapositive 47</vt:lpstr>
      <vt:lpstr>Diapositive 48</vt:lpstr>
      <vt:lpstr>Diapositive 49</vt:lpstr>
      <vt:lpstr>Diapositive 50</vt:lpstr>
      <vt:lpstr>Diapositive 51</vt:lpstr>
      <vt:lpstr>Diapositive 52</vt:lpstr>
      <vt:lpstr>Diapositive 53</vt:lpstr>
      <vt:lpstr>Diapositive 54</vt:lpstr>
      <vt:lpstr>Diapositive 55</vt:lpstr>
      <vt:lpstr>Diapositive 56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STS</dc:creator>
  <cp:lastModifiedBy>STS</cp:lastModifiedBy>
  <cp:revision>758</cp:revision>
  <dcterms:created xsi:type="dcterms:W3CDTF">2020-04-09T12:58:47Z</dcterms:created>
  <dcterms:modified xsi:type="dcterms:W3CDTF">2021-04-26T07:41:10Z</dcterms:modified>
</cp:coreProperties>
</file>