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4" r:id="rId1"/>
  </p:sldMasterIdLst>
  <p:notesMasterIdLst>
    <p:notesMasterId r:id="rId19"/>
  </p:notesMasterIdLst>
  <p:sldIdLst>
    <p:sldId id="278" r:id="rId2"/>
    <p:sldId id="285" r:id="rId3"/>
    <p:sldId id="291"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572" y="-10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8E480F23-1AFB-4D9A-A951-C1185484641A}" type="datetimeFigureOut">
              <a:rPr lang="fr-FR" smtClean="0"/>
              <a:pPr/>
              <a:t>07/01/2022</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6DDF98E0-9539-4E09-9D46-FF6E929987B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1D8BD707-D9CF-40AE-B4C6-C98DA3205C09}" type="datetimeFigureOut">
              <a:rPr lang="en-US" smtClean="0"/>
              <a:pPr/>
              <a:t>1/7/2022</a:t>
            </a:fld>
            <a:endParaRPr lang="en-US"/>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6F15528-21DE-4FAA-801E-634DDDAF4B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1/7/2022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1/7/2022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1/7/2022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1/7/2022</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D8BD707-D9CF-40AE-B4C6-C98DA3205C09}" type="datetimeFigureOut">
              <a:rPr lang="en-US" smtClean="0"/>
              <a:pPr/>
              <a:t>1/7/2022</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1D8BD707-D9CF-40AE-B4C6-C98DA3205C09}" type="datetimeFigureOut">
              <a:rPr lang="en-US" smtClean="0"/>
              <a:pPr/>
              <a:t>1/7/2022</a:t>
            </a:fld>
            <a:endParaRPr lang="en-US"/>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D8BD707-D9CF-40AE-B4C6-C98DA3205C09}" type="datetimeFigureOut">
              <a:rPr lang="en-US" smtClean="0"/>
              <a:pPr/>
              <a:t>1/7/2022</a:t>
            </a:fld>
            <a:endParaRPr lang="en-US"/>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8BD707-D9CF-40AE-B4C6-C98DA3205C09}" type="datetimeFigureOut">
              <a:rPr lang="en-US" smtClean="0"/>
              <a:pPr/>
              <a:t>1/7/2022</a:t>
            </a:fld>
            <a:endParaRPr lang="en-US"/>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D8BD707-D9CF-40AE-B4C6-C98DA3205C09}" type="datetimeFigureOut">
              <a:rPr lang="en-US" smtClean="0"/>
              <a:pPr/>
              <a:t>1/7/2022</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D8BD707-D9CF-40AE-B4C6-C98DA3205C09}" type="datetimeFigureOut">
              <a:rPr lang="en-US" smtClean="0"/>
              <a:pPr/>
              <a:t>1/7/2022</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6F15528-21DE-4FAA-801E-634DDDAF4B2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1/7/2022</a:t>
            </a:fld>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242887"/>
            <a:ext cx="9144000" cy="6494085"/>
          </a:xfrm>
          <a:prstGeom prst="rect">
            <a:avLst/>
          </a:prstGeom>
          <a:noFill/>
          <a:ln w="9525">
            <a:noFill/>
            <a:miter lim="800000"/>
            <a:headEnd/>
            <a:tailEnd/>
          </a:ln>
        </p:spPr>
        <p:txBody>
          <a:bodyPr anchor="ctr">
            <a:spAutoFit/>
          </a:bodyPr>
          <a:lstStyle/>
          <a:p>
            <a:pPr algn="ctr"/>
            <a:endParaRPr lang="fr-FR" sz="2000" b="1" dirty="0" smtClean="0"/>
          </a:p>
          <a:p>
            <a:pPr algn="ctr"/>
            <a:r>
              <a:rPr lang="fr-FR" sz="2000" b="1" dirty="0" smtClean="0">
                <a:latin typeface="+mj-lt"/>
              </a:rPr>
              <a:t>République </a:t>
            </a:r>
            <a:r>
              <a:rPr lang="fr-FR" sz="2000" b="1" dirty="0">
                <a:latin typeface="+mj-lt"/>
              </a:rPr>
              <a:t>Algérienne Démocratique et Populaire</a:t>
            </a:r>
          </a:p>
          <a:p>
            <a:pPr algn="ctr"/>
            <a:r>
              <a:rPr lang="fr-FR" sz="2000" b="1" dirty="0">
                <a:latin typeface="+mj-lt"/>
              </a:rPr>
              <a:t> Ministère de l’Enseignement Supérieur</a:t>
            </a:r>
            <a:endParaRPr lang="fr-FR" sz="1000" dirty="0">
              <a:latin typeface="+mj-lt"/>
            </a:endParaRPr>
          </a:p>
          <a:p>
            <a:pPr algn="ctr" eaLnBrk="0" hangingPunct="0"/>
            <a:r>
              <a:rPr lang="fr-FR" sz="2000" b="1" dirty="0">
                <a:latin typeface="+mj-lt"/>
              </a:rPr>
              <a:t>et de la Recherche Scientifique </a:t>
            </a:r>
          </a:p>
          <a:p>
            <a:pPr algn="ctr" eaLnBrk="0" hangingPunct="0"/>
            <a:r>
              <a:rPr lang="fr-FR" sz="2000" b="1" dirty="0" smtClean="0">
                <a:latin typeface="+mj-lt"/>
              </a:rPr>
              <a:t>Centre </a:t>
            </a:r>
            <a:r>
              <a:rPr lang="fr-FR" sz="2000" b="1" dirty="0">
                <a:latin typeface="+mj-lt"/>
              </a:rPr>
              <a:t>Universitaire </a:t>
            </a:r>
            <a:r>
              <a:rPr lang="fr-FR" sz="2000" b="1" dirty="0" err="1">
                <a:latin typeface="+mj-lt"/>
              </a:rPr>
              <a:t>Abdelhafid</a:t>
            </a:r>
            <a:r>
              <a:rPr lang="fr-FR" sz="2000" b="1" dirty="0">
                <a:latin typeface="+mj-lt"/>
              </a:rPr>
              <a:t> BOUSSOUF </a:t>
            </a:r>
            <a:r>
              <a:rPr lang="fr-FR" sz="2000" b="1" dirty="0" smtClean="0">
                <a:latin typeface="+mj-lt"/>
              </a:rPr>
              <a:t>– </a:t>
            </a:r>
            <a:r>
              <a:rPr lang="fr-FR" sz="2000" b="1" dirty="0">
                <a:latin typeface="+mj-lt"/>
              </a:rPr>
              <a:t>Mila</a:t>
            </a:r>
          </a:p>
          <a:p>
            <a:pPr algn="ctr" eaLnBrk="0" hangingPunct="0"/>
            <a:r>
              <a:rPr lang="fr-FR" sz="2000" b="1" dirty="0" smtClean="0">
                <a:latin typeface="+mj-lt"/>
              </a:rPr>
              <a:t>Institut </a:t>
            </a:r>
            <a:r>
              <a:rPr lang="fr-FR" sz="2000" b="1" dirty="0">
                <a:latin typeface="+mj-lt"/>
              </a:rPr>
              <a:t>des sciences et technologies</a:t>
            </a:r>
          </a:p>
          <a:p>
            <a:pPr algn="ctr" eaLnBrk="0" hangingPunct="0"/>
            <a:endParaRPr lang="fr-FR" sz="2000" b="1" dirty="0">
              <a:latin typeface="+mj-lt"/>
            </a:endParaRPr>
          </a:p>
          <a:p>
            <a:pPr algn="ctr" eaLnBrk="0" hangingPunct="0"/>
            <a:r>
              <a:rPr lang="fr-FR" sz="2000" b="1" dirty="0">
                <a:latin typeface="+mj-lt"/>
              </a:rPr>
              <a:t>Département de génie mécanique et électromécanique</a:t>
            </a:r>
          </a:p>
          <a:p>
            <a:pPr algn="ctr" eaLnBrk="0" hangingPunct="0"/>
            <a:endParaRPr lang="fr-FR" b="1" dirty="0" smtClean="0">
              <a:latin typeface="+mj-lt"/>
            </a:endParaRPr>
          </a:p>
          <a:p>
            <a:pPr algn="ctr" eaLnBrk="0" hangingPunct="0"/>
            <a:endParaRPr lang="fr-FR" b="1" dirty="0">
              <a:latin typeface="+mj-lt"/>
            </a:endParaRPr>
          </a:p>
          <a:p>
            <a:pPr algn="ctr" eaLnBrk="0" hangingPunct="0"/>
            <a:r>
              <a:rPr lang="fr-FR" sz="4800" b="1" dirty="0" smtClean="0">
                <a:latin typeface="+mj-lt"/>
              </a:rPr>
              <a:t>Etat de l'art du Génie électrique</a:t>
            </a:r>
            <a:endParaRPr lang="fr-FR" sz="2000" b="1" dirty="0">
              <a:latin typeface="+mj-lt"/>
            </a:endParaRPr>
          </a:p>
          <a:p>
            <a:pPr algn="ctr" eaLnBrk="0" hangingPunct="0"/>
            <a:endParaRPr lang="fr-FR" sz="2000" b="1" dirty="0" smtClean="0">
              <a:latin typeface="+mj-lt"/>
            </a:endParaRPr>
          </a:p>
          <a:p>
            <a:pPr algn="ctr" eaLnBrk="0" hangingPunct="0"/>
            <a:endParaRPr lang="fr-FR" sz="2000" b="1" dirty="0" smtClean="0">
              <a:latin typeface="+mj-lt"/>
            </a:endParaRPr>
          </a:p>
          <a:p>
            <a:pPr algn="ctr" eaLnBrk="0" hangingPunct="0"/>
            <a:endParaRPr lang="fr-FR" sz="2000" b="1" dirty="0" smtClean="0">
              <a:latin typeface="+mj-lt"/>
            </a:endParaRPr>
          </a:p>
          <a:p>
            <a:pPr algn="ctr" eaLnBrk="0" hangingPunct="0"/>
            <a:endParaRPr lang="fr-FR" sz="2000" b="1" dirty="0" smtClean="0">
              <a:latin typeface="+mj-lt"/>
            </a:endParaRPr>
          </a:p>
          <a:p>
            <a:pPr algn="ctr" eaLnBrk="0" hangingPunct="0"/>
            <a:endParaRPr lang="fr-FR" sz="2000" b="1" dirty="0" smtClean="0">
              <a:latin typeface="+mj-lt"/>
            </a:endParaRPr>
          </a:p>
          <a:p>
            <a:pPr algn="ctr" eaLnBrk="0" hangingPunct="0"/>
            <a:endParaRPr lang="fr-FR" sz="2400" b="1" dirty="0">
              <a:latin typeface="+mj-lt"/>
            </a:endParaRPr>
          </a:p>
          <a:p>
            <a:pPr algn="ctr" eaLnBrk="0" hangingPunct="0"/>
            <a:endParaRPr lang="fr-FR" sz="2400" b="1" dirty="0">
              <a:latin typeface="+mj-lt"/>
            </a:endParaRPr>
          </a:p>
          <a:p>
            <a:pPr algn="ctr" eaLnBrk="0" hangingPunct="0"/>
            <a:r>
              <a:rPr lang="fr-FR" sz="2400" b="1" dirty="0" smtClean="0">
                <a:latin typeface="+mj-lt"/>
              </a:rPr>
              <a:t>  Année </a:t>
            </a:r>
            <a:r>
              <a:rPr lang="fr-FR" sz="2400" b="1" dirty="0">
                <a:latin typeface="+mj-lt"/>
              </a:rPr>
              <a:t>universitaire : 2021/2022</a:t>
            </a:r>
            <a:endParaRPr lang="fr-FR" sz="2000" dirty="0">
              <a:latin typeface="+mj-lt"/>
            </a:endParaRPr>
          </a:p>
        </p:txBody>
      </p:sp>
      <p:pic>
        <p:nvPicPr>
          <p:cNvPr id="7" name="image1.jpeg"/>
          <p:cNvPicPr>
            <a:picLocks noChangeAspect="1" noChangeArrowheads="1"/>
          </p:cNvPicPr>
          <p:nvPr/>
        </p:nvPicPr>
        <p:blipFill>
          <a:blip r:embed="rId2"/>
          <a:srcRect/>
          <a:stretch>
            <a:fillRect/>
          </a:stretch>
        </p:blipFill>
        <p:spPr bwMode="auto">
          <a:xfrm>
            <a:off x="7543800" y="1066800"/>
            <a:ext cx="1143000" cy="1000125"/>
          </a:xfrm>
          <a:prstGeom prst="rect">
            <a:avLst/>
          </a:prstGeom>
          <a:noFill/>
          <a:ln w="9525">
            <a:noFill/>
            <a:miter lim="800000"/>
            <a:headEnd/>
            <a:tailEnd/>
          </a:ln>
        </p:spPr>
      </p:pic>
      <p:pic>
        <p:nvPicPr>
          <p:cNvPr id="8" name="image1.jpeg"/>
          <p:cNvPicPr>
            <a:picLocks noChangeAspect="1" noChangeArrowheads="1"/>
          </p:cNvPicPr>
          <p:nvPr/>
        </p:nvPicPr>
        <p:blipFill>
          <a:blip r:embed="rId2"/>
          <a:srcRect/>
          <a:stretch>
            <a:fillRect/>
          </a:stretch>
        </p:blipFill>
        <p:spPr bwMode="auto">
          <a:xfrm>
            <a:off x="381000" y="1066800"/>
            <a:ext cx="1143000"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b="1" u="sng" dirty="0" smtClean="0"/>
              <a:t>a.2 Le contacteur</a:t>
            </a:r>
          </a:p>
          <a:p>
            <a:pPr algn="just"/>
            <a:r>
              <a:rPr lang="fr-FR" sz="2600" dirty="0" smtClean="0"/>
              <a:t>Un contacteur est un </a:t>
            </a:r>
            <a:r>
              <a:rPr lang="fr-FR" sz="2600" b="1" dirty="0" smtClean="0"/>
              <a:t>relais électromagnétique particulier</a:t>
            </a:r>
            <a:r>
              <a:rPr lang="fr-FR" sz="2600" dirty="0" smtClean="0"/>
              <a:t>, pouvant </a:t>
            </a:r>
            <a:r>
              <a:rPr lang="fr-FR" sz="2600" b="1" dirty="0" smtClean="0"/>
              <a:t>commuter de fortes puissances</a:t>
            </a:r>
            <a:r>
              <a:rPr lang="fr-FR" sz="2600" dirty="0" smtClean="0"/>
              <a:t>. Sa commande peut être continue ou alternative.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3074" name="Picture 2"/>
          <p:cNvPicPr>
            <a:picLocks noChangeAspect="1" noChangeArrowheads="1"/>
          </p:cNvPicPr>
          <p:nvPr/>
        </p:nvPicPr>
        <p:blipFill>
          <a:blip r:embed="rId2"/>
          <a:srcRect/>
          <a:stretch>
            <a:fillRect/>
          </a:stretch>
        </p:blipFill>
        <p:spPr bwMode="auto">
          <a:xfrm>
            <a:off x="1918279" y="2743200"/>
            <a:ext cx="5396921" cy="38862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b="1" u="sng" dirty="0" smtClean="0"/>
              <a:t>a.3 Le sectionneur</a:t>
            </a:r>
          </a:p>
          <a:p>
            <a:pPr algn="just"/>
            <a:r>
              <a:rPr lang="fr-FR" sz="2600" dirty="0" smtClean="0"/>
              <a:t>Le sectionneur est un </a:t>
            </a:r>
            <a:r>
              <a:rPr lang="fr-FR" sz="2600" b="1" dirty="0" smtClean="0"/>
              <a:t>appareil de connexion </a:t>
            </a:r>
            <a:r>
              <a:rPr lang="fr-FR" sz="2600" dirty="0" smtClean="0"/>
              <a:t>qui permet </a:t>
            </a:r>
            <a:r>
              <a:rPr lang="fr-FR" sz="2600" b="1" dirty="0" smtClean="0"/>
              <a:t>d'isoler (séparer électriquement) un circuit pour effectuer des opérations </a:t>
            </a:r>
            <a:r>
              <a:rPr lang="fr-FR" sz="2600" dirty="0" smtClean="0"/>
              <a:t>de maintenance ou de modification sur les circuits électriques qui se trouvent en aval.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4098" name="Picture 2"/>
          <p:cNvPicPr>
            <a:picLocks noChangeAspect="1" noChangeArrowheads="1"/>
          </p:cNvPicPr>
          <p:nvPr/>
        </p:nvPicPr>
        <p:blipFill>
          <a:blip r:embed="rId2"/>
          <a:srcRect/>
          <a:stretch>
            <a:fillRect/>
          </a:stretch>
        </p:blipFill>
        <p:spPr bwMode="auto">
          <a:xfrm>
            <a:off x="457200" y="3276601"/>
            <a:ext cx="8458200" cy="35813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500" b="1" u="sng" dirty="0" smtClean="0"/>
              <a:t>a.4 Relais thermique</a:t>
            </a:r>
          </a:p>
          <a:p>
            <a:pPr algn="just"/>
            <a:r>
              <a:rPr lang="fr-FR" sz="2500" dirty="0" smtClean="0"/>
              <a:t>Le relais thermique est un appareil qui </a:t>
            </a:r>
            <a:r>
              <a:rPr lang="fr-FR" sz="2500" b="1" dirty="0" smtClean="0"/>
              <a:t>protège le récepteur </a:t>
            </a:r>
            <a:r>
              <a:rPr lang="fr-FR" sz="2500" dirty="0" smtClean="0"/>
              <a:t>placé en aval </a:t>
            </a:r>
            <a:r>
              <a:rPr lang="fr-FR" sz="2500" b="1" dirty="0" smtClean="0"/>
              <a:t>contre les surcharges et les coupures de phase</a:t>
            </a:r>
            <a:r>
              <a:rPr lang="fr-FR" sz="2500" dirty="0" smtClean="0"/>
              <a:t>. En cas de surcharge, le relais thermique n’agit pas directement sur le circuit de puissance. Un contact du relais thermique ouvre le circuit de commande d’un contacteur est le contacteur qui coupe le courant dans le récepteur.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5122" name="Picture 2"/>
          <p:cNvPicPr>
            <a:picLocks noChangeAspect="1" noChangeArrowheads="1"/>
          </p:cNvPicPr>
          <p:nvPr/>
        </p:nvPicPr>
        <p:blipFill>
          <a:blip r:embed="rId2"/>
          <a:srcRect/>
          <a:stretch>
            <a:fillRect/>
          </a:stretch>
        </p:blipFill>
        <p:spPr bwMode="auto">
          <a:xfrm>
            <a:off x="2133600" y="3657600"/>
            <a:ext cx="5334000" cy="3057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316038" y="914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lvl="1" algn="just">
              <a:buFont typeface="Wingdings" pitchFamily="2" charset="2"/>
              <a:buChar char="§"/>
            </a:pPr>
            <a:endParaRPr lang="fr-FR" sz="800" dirty="0" smtClean="0"/>
          </a:p>
          <a:p>
            <a:pPr algn="just"/>
            <a:r>
              <a:rPr lang="fr-FR" sz="2600" b="1" u="sng" dirty="0" smtClean="0"/>
              <a:t>a.6 Actionneurs électriques (Moteurs électriques)</a:t>
            </a:r>
          </a:p>
          <a:p>
            <a:pPr algn="just"/>
            <a:endParaRPr lang="fr-FR" sz="2600" b="1" u="sng" dirty="0" smtClean="0"/>
          </a:p>
          <a:p>
            <a:pPr algn="just">
              <a:buFont typeface="Wingdings" pitchFamily="2" charset="2"/>
              <a:buChar char="q"/>
            </a:pPr>
            <a:r>
              <a:rPr lang="fr-FR" sz="2600" dirty="0" smtClean="0"/>
              <a:t>Ils convertissent l’énergie électrique en énergie mécanique de rotation.</a:t>
            </a:r>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r>
              <a:rPr lang="fr-FR" sz="2600" dirty="0" smtClean="0"/>
              <a:t>Ils excite deux types: à courant continue et à courant alternatif.</a:t>
            </a:r>
          </a:p>
          <a:p>
            <a:pPr algn="just"/>
            <a:r>
              <a:rPr lang="fr-FR" sz="2600" b="1" u="sng" dirty="0" smtClean="0"/>
              <a:t> </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6147" name="Picture 3"/>
          <p:cNvPicPr>
            <a:picLocks noChangeAspect="1" noChangeArrowheads="1"/>
          </p:cNvPicPr>
          <p:nvPr/>
        </p:nvPicPr>
        <p:blipFill>
          <a:blip r:embed="rId2"/>
          <a:srcRect/>
          <a:stretch>
            <a:fillRect/>
          </a:stretch>
        </p:blipFill>
        <p:spPr bwMode="auto">
          <a:xfrm>
            <a:off x="381000" y="3200400"/>
            <a:ext cx="8410575" cy="1790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b="1" dirty="0" smtClean="0"/>
              <a:t>b.1 Pré-actionneurs pneumatique</a:t>
            </a:r>
          </a:p>
          <a:p>
            <a:pPr algn="just"/>
            <a:endParaRPr lang="fr-FR" sz="1200" b="1" dirty="0" smtClean="0"/>
          </a:p>
          <a:p>
            <a:pPr algn="just"/>
            <a:r>
              <a:rPr lang="fr-FR" sz="2600" dirty="0" smtClean="0"/>
              <a:t>Il permettent de </a:t>
            </a:r>
            <a:r>
              <a:rPr lang="fr-FR" sz="2600" b="1" dirty="0" smtClean="0"/>
              <a:t>distribuer l'air sous pression aux différents orifices des actionneurs pneumatiques</a:t>
            </a:r>
            <a:r>
              <a:rPr lang="fr-FR" sz="2600" dirty="0" smtClean="0"/>
              <a:t>. Comme le contacteur est associé à un moteur électrique, </a:t>
            </a:r>
            <a:r>
              <a:rPr lang="fr-FR" sz="2600" b="1" dirty="0" smtClean="0"/>
              <a:t>le distributeur est le pré-actionneur associé à un vérin pneumatique. </a:t>
            </a:r>
          </a:p>
          <a:p>
            <a:pPr algn="just"/>
            <a:r>
              <a:rPr lang="fr-FR" sz="2600" dirty="0" smtClean="0"/>
              <a:t>Un distributeur est caractérisé : </a:t>
            </a:r>
          </a:p>
          <a:p>
            <a:pPr algn="just"/>
            <a:r>
              <a:rPr lang="fr-FR" sz="2600" dirty="0" smtClean="0"/>
              <a:t>- Par son nombre d'orifices, c'est à dire le nombre de liaisons qu'il peut avoir avec son environnement (arrivée, sortie(s) et échappement de la pression) ; </a:t>
            </a:r>
          </a:p>
          <a:p>
            <a:pPr algn="just"/>
            <a:r>
              <a:rPr lang="fr-FR" sz="2600" dirty="0" smtClean="0"/>
              <a:t>- Par son nombre de positions que peut occuper le tiroir.</a:t>
            </a:r>
          </a:p>
        </p:txBody>
      </p:sp>
      <p:grpSp>
        <p:nvGrpSpPr>
          <p:cNvPr id="5" name="object 5"/>
          <p:cNvGrpSpPr/>
          <p:nvPr/>
        </p:nvGrpSpPr>
        <p:grpSpPr>
          <a:xfrm>
            <a:off x="-152400" y="956370"/>
            <a:ext cx="73914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76200" y="1039355"/>
            <a:ext cx="70866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b. </a:t>
            </a:r>
            <a:r>
              <a:rPr lang="fr-FR" sz="2400" b="1" dirty="0" smtClean="0"/>
              <a:t>Pré-actionneurs et actionneurs pneumatique  </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7170" name="Picture 2"/>
          <p:cNvPicPr>
            <a:picLocks noChangeAspect="1" noChangeArrowheads="1"/>
          </p:cNvPicPr>
          <p:nvPr/>
        </p:nvPicPr>
        <p:blipFill>
          <a:blip r:embed="rId2"/>
          <a:srcRect/>
          <a:stretch>
            <a:fillRect/>
          </a:stretch>
        </p:blipFill>
        <p:spPr bwMode="auto">
          <a:xfrm>
            <a:off x="150154" y="1033463"/>
            <a:ext cx="8841446" cy="54614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ü"/>
            </a:pPr>
            <a:r>
              <a:rPr lang="fr-FR" sz="2500" b="1" dirty="0" smtClean="0"/>
              <a:t>Détecteur de proximité  </a:t>
            </a:r>
          </a:p>
          <a:p>
            <a:pPr algn="just"/>
            <a:r>
              <a:rPr lang="fr-FR" sz="2500" dirty="0" smtClean="0"/>
              <a:t>C’est un capteur capacitif utiliser pour la détection (sans contact) des objets isolants.</a:t>
            </a:r>
          </a:p>
          <a:p>
            <a:pPr algn="just"/>
            <a:endParaRPr lang="fr-FR" sz="2500" dirty="0" smtClean="0"/>
          </a:p>
          <a:p>
            <a:pPr algn="just"/>
            <a:endParaRPr lang="fr-FR" sz="2500" dirty="0" smtClean="0"/>
          </a:p>
          <a:p>
            <a:endParaRPr lang="fr-FR" sz="2500" dirty="0" smtClean="0"/>
          </a:p>
          <a:p>
            <a:pPr>
              <a:buFont typeface="Wingdings" pitchFamily="2" charset="2"/>
              <a:buChar char="ü"/>
            </a:pPr>
            <a:r>
              <a:rPr lang="fr-FR" sz="2500" b="1" dirty="0" smtClean="0"/>
              <a:t>Les cellules photoélectriques</a:t>
            </a:r>
          </a:p>
          <a:p>
            <a:pPr algn="just"/>
            <a:r>
              <a:rPr lang="fr-FR" sz="2500" dirty="0" smtClean="0"/>
              <a:t> </a:t>
            </a:r>
          </a:p>
        </p:txBody>
      </p:sp>
      <p:grpSp>
        <p:nvGrpSpPr>
          <p:cNvPr id="5" name="object 5"/>
          <p:cNvGrpSpPr/>
          <p:nvPr/>
        </p:nvGrpSpPr>
        <p:grpSpPr>
          <a:xfrm>
            <a:off x="152400" y="956370"/>
            <a:ext cx="21336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228600" y="1039355"/>
            <a:ext cx="19050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2.1 </a:t>
            </a:r>
            <a:r>
              <a:rPr lang="fr-FR" sz="2400" b="1" dirty="0" smtClean="0"/>
              <a:t>Capteurs</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8194" name="Picture 2"/>
          <p:cNvPicPr>
            <a:picLocks noChangeAspect="1" noChangeArrowheads="1"/>
          </p:cNvPicPr>
          <p:nvPr/>
        </p:nvPicPr>
        <p:blipFill>
          <a:blip r:embed="rId5"/>
          <a:srcRect/>
          <a:stretch>
            <a:fillRect/>
          </a:stretch>
        </p:blipFill>
        <p:spPr bwMode="auto">
          <a:xfrm>
            <a:off x="3581400" y="2971800"/>
            <a:ext cx="1511300" cy="1066800"/>
          </a:xfrm>
          <a:prstGeom prst="rect">
            <a:avLst/>
          </a:prstGeom>
          <a:noFill/>
          <a:ln w="9525">
            <a:noFill/>
            <a:miter lim="800000"/>
            <a:headEnd/>
            <a:tailEnd/>
          </a:ln>
          <a:effectLst/>
        </p:spPr>
      </p:pic>
      <p:pic>
        <p:nvPicPr>
          <p:cNvPr id="8195" name="Picture 3"/>
          <p:cNvPicPr>
            <a:picLocks noChangeAspect="1" noChangeArrowheads="1"/>
          </p:cNvPicPr>
          <p:nvPr/>
        </p:nvPicPr>
        <p:blipFill>
          <a:blip r:embed="rId6"/>
          <a:srcRect/>
          <a:stretch>
            <a:fillRect/>
          </a:stretch>
        </p:blipFill>
        <p:spPr bwMode="auto">
          <a:xfrm>
            <a:off x="685800" y="4379748"/>
            <a:ext cx="7397469" cy="24020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316038" y="12192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ü"/>
            </a:pPr>
            <a:r>
              <a:rPr lang="fr-FR" sz="2500" b="1" dirty="0" smtClean="0"/>
              <a:t>Capteur de température </a:t>
            </a:r>
          </a:p>
          <a:p>
            <a:pPr lvl="1" algn="just"/>
            <a:r>
              <a:rPr lang="fr-FR" sz="2500" dirty="0" smtClean="0"/>
              <a:t>- Sondes de température : en platine ou en nickel.</a:t>
            </a:r>
          </a:p>
          <a:p>
            <a:pPr lvl="1" algn="just">
              <a:buFontTx/>
              <a:buChar char="-"/>
            </a:pPr>
            <a:r>
              <a:rPr lang="fr-FR" sz="2500" dirty="0" smtClean="0"/>
              <a:t> Thermistances: semi-conducteur d’oxyde métallique.</a:t>
            </a:r>
          </a:p>
          <a:p>
            <a:pPr lvl="1" algn="just">
              <a:buFontTx/>
              <a:buChar char="-"/>
            </a:pPr>
            <a:r>
              <a:rPr lang="fr-FR" sz="2500" dirty="0" smtClean="0"/>
              <a:t> Thermocouple;</a:t>
            </a:r>
          </a:p>
          <a:p>
            <a:pPr algn="just">
              <a:buFont typeface="Wingdings" pitchFamily="2" charset="2"/>
              <a:buChar char="ü"/>
            </a:pPr>
            <a:r>
              <a:rPr lang="fr-FR" sz="2500" b="1" dirty="0" smtClean="0"/>
              <a:t>Capteurs optiques: </a:t>
            </a:r>
          </a:p>
          <a:p>
            <a:pPr algn="just"/>
            <a:r>
              <a:rPr lang="fr-FR" sz="2500" dirty="0" smtClean="0"/>
              <a:t>       - Cellule photoconductrice, photorésistance ou LDR (light-</a:t>
            </a:r>
            <a:r>
              <a:rPr lang="fr-FR" sz="2500" dirty="0" err="1" smtClean="0"/>
              <a:t>dependent</a:t>
            </a:r>
            <a:r>
              <a:rPr lang="fr-FR" sz="2500" dirty="0" smtClean="0"/>
              <a:t> </a:t>
            </a:r>
            <a:r>
              <a:rPr lang="fr-FR" sz="2500" dirty="0" err="1" smtClean="0"/>
              <a:t>resistor</a:t>
            </a:r>
            <a:r>
              <a:rPr lang="fr-FR" sz="2500" dirty="0" smtClean="0"/>
              <a:t>): </a:t>
            </a:r>
          </a:p>
          <a:p>
            <a:pPr algn="just"/>
            <a:r>
              <a:rPr lang="fr-FR" sz="2500" dirty="0" smtClean="0"/>
              <a:t>       - La photorésistance (LDR) est un capteur passif résistif. </a:t>
            </a:r>
          </a:p>
          <a:p>
            <a:pPr algn="just"/>
            <a:r>
              <a:rPr lang="fr-FR" sz="2500" dirty="0" smtClean="0"/>
              <a:t>Photodiode: </a:t>
            </a:r>
          </a:p>
          <a:p>
            <a:pPr algn="just">
              <a:buFont typeface="Wingdings" pitchFamily="2" charset="2"/>
              <a:buChar char="ü"/>
            </a:pPr>
            <a:r>
              <a:rPr lang="fr-FR" sz="2500" b="1" dirty="0" smtClean="0"/>
              <a:t>Capteur de pressions</a:t>
            </a:r>
          </a:p>
          <a:p>
            <a:pPr algn="just">
              <a:buFont typeface="Wingdings" pitchFamily="2" charset="2"/>
              <a:buChar char="ü"/>
            </a:pPr>
            <a:r>
              <a:rPr lang="fr-FR" sz="2500" b="1" dirty="0" smtClean="0"/>
              <a:t>Capteurs de gaz</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2590800"/>
            <a:ext cx="7239000" cy="1029128"/>
          </a:xfrm>
          <a:prstGeom prst="rect">
            <a:avLst/>
          </a:prstGeom>
        </p:spPr>
        <p:txBody>
          <a:bodyPr vert="horz" wrap="square" lIns="0" tIns="13335" rIns="0" bIns="0" rtlCol="0">
            <a:spAutoFit/>
          </a:bodyPr>
          <a:lstStyle/>
          <a:p>
            <a:pPr algn="ctr"/>
            <a:r>
              <a:rPr lang="fr-FR" sz="6600" spc="-10" dirty="0" smtClean="0">
                <a:latin typeface="Times New Roman" pitchFamily="18" charset="0"/>
                <a:cs typeface="Times New Roman" pitchFamily="18" charset="0"/>
              </a:rPr>
              <a:t>Automatique</a:t>
            </a:r>
            <a:r>
              <a:rPr lang="fr-FR" sz="6600" b="1" dirty="0" smtClean="0"/>
              <a:t> </a:t>
            </a:r>
            <a:r>
              <a:rPr lang="fr-FR" sz="6600" spc="-10" dirty="0" smtClean="0">
                <a:latin typeface="Times New Roman" pitchFamily="18" charset="0"/>
                <a:cs typeface="Times New Roman" pitchFamily="18" charset="0"/>
              </a:rPr>
              <a:t> </a:t>
            </a:r>
            <a:endParaRPr sz="6600" spc="-1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457200" y="1752600"/>
            <a:ext cx="8229600" cy="480060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latin typeface="Times New Roman" pitchFamily="18" charset="0"/>
                <a:cs typeface="Times New Roman" pitchFamily="18" charset="0"/>
              </a:rPr>
              <a:t> Un système est dit </a:t>
            </a:r>
            <a:r>
              <a:rPr lang="fr-FR" sz="2800" b="1" dirty="0" smtClean="0">
                <a:latin typeface="Times New Roman" pitchFamily="18" charset="0"/>
                <a:cs typeface="Times New Roman" pitchFamily="18" charset="0"/>
              </a:rPr>
              <a:t>automatique</a:t>
            </a:r>
            <a:r>
              <a:rPr lang="fr-FR" sz="2800" dirty="0" smtClean="0">
                <a:latin typeface="Times New Roman" pitchFamily="18" charset="0"/>
                <a:cs typeface="Times New Roman" pitchFamily="18" charset="0"/>
              </a:rPr>
              <a:t> s’il </a:t>
            </a:r>
            <a:r>
              <a:rPr lang="fr-FR" sz="2800" b="1" dirty="0" smtClean="0">
                <a:latin typeface="Times New Roman" pitchFamily="18" charset="0"/>
                <a:cs typeface="Times New Roman" pitchFamily="18" charset="0"/>
              </a:rPr>
              <a:t>exécute toujours le même cycle</a:t>
            </a:r>
            <a:r>
              <a:rPr lang="fr-FR" sz="2800" dirty="0" smtClean="0">
                <a:latin typeface="Times New Roman" pitchFamily="18" charset="0"/>
                <a:cs typeface="Times New Roman" pitchFamily="18" charset="0"/>
              </a:rPr>
              <a:t> de travail </a:t>
            </a:r>
            <a:r>
              <a:rPr lang="fr-FR" sz="2800" b="1" dirty="0" smtClean="0">
                <a:latin typeface="Times New Roman" pitchFamily="18" charset="0"/>
                <a:cs typeface="Times New Roman" pitchFamily="18" charset="0"/>
              </a:rPr>
              <a:t>pour lequel il a été programmé</a:t>
            </a:r>
            <a:r>
              <a:rPr lang="fr-FR" sz="2800" dirty="0" smtClean="0">
                <a:latin typeface="Times New Roman" pitchFamily="18" charset="0"/>
                <a:cs typeface="Times New Roman" pitchFamily="18" charset="0"/>
              </a:rPr>
              <a:t>.</a:t>
            </a:r>
          </a:p>
          <a:p>
            <a:pPr algn="just"/>
            <a:r>
              <a:rPr lang="fr-FR" sz="2800" dirty="0" smtClean="0">
                <a:latin typeface="Times New Roman" pitchFamily="18" charset="0"/>
                <a:cs typeface="Times New Roman" pitchFamily="18" charset="0"/>
              </a:rPr>
              <a:t> </a:t>
            </a:r>
          </a:p>
          <a:p>
            <a:pPr algn="just">
              <a:buFont typeface="Wingdings" pitchFamily="2" charset="2"/>
              <a:buChar char="q"/>
            </a:pPr>
            <a:r>
              <a:rPr lang="fr-FR" sz="28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L’automatisation </a:t>
            </a:r>
            <a:r>
              <a:rPr lang="fr-FR" sz="2800" dirty="0" smtClean="0">
                <a:latin typeface="Times New Roman" pitchFamily="18" charset="0"/>
                <a:cs typeface="Times New Roman" pitchFamily="18" charset="0"/>
              </a:rPr>
              <a:t>est  </a:t>
            </a:r>
            <a:r>
              <a:rPr lang="fr-FR" sz="2800" b="1" dirty="0" smtClean="0">
                <a:latin typeface="Times New Roman" pitchFamily="18" charset="0"/>
                <a:cs typeface="Times New Roman" pitchFamily="18" charset="0"/>
              </a:rPr>
              <a:t>l’ensemble des procédés </a:t>
            </a:r>
            <a:r>
              <a:rPr lang="fr-FR" sz="2800" dirty="0" smtClean="0">
                <a:latin typeface="Times New Roman" pitchFamily="18" charset="0"/>
                <a:cs typeface="Times New Roman" pitchFamily="18" charset="0"/>
              </a:rPr>
              <a:t>visant à réduire ou à </a:t>
            </a:r>
            <a:r>
              <a:rPr lang="fr-FR" sz="2800" b="1" dirty="0" smtClean="0">
                <a:latin typeface="Times New Roman" pitchFamily="18" charset="0"/>
                <a:cs typeface="Times New Roman" pitchFamily="18" charset="0"/>
              </a:rPr>
              <a:t>supprimer l’intervention humaine</a:t>
            </a:r>
            <a:r>
              <a:rPr lang="fr-FR" sz="2800" dirty="0" smtClean="0">
                <a:latin typeface="Times New Roman" pitchFamily="18" charset="0"/>
                <a:cs typeface="Times New Roman" pitchFamily="18" charset="0"/>
              </a:rPr>
              <a:t> dans les processus de production.</a:t>
            </a:r>
          </a:p>
          <a:p>
            <a:pPr algn="just">
              <a:buFont typeface="Wingdings" pitchFamily="2" charset="2"/>
              <a:buChar char="q"/>
            </a:pPr>
            <a:endParaRPr lang="fr-FR" sz="2800" dirty="0" smtClean="0">
              <a:latin typeface="Times New Roman" pitchFamily="18" charset="0"/>
              <a:cs typeface="Times New Roman" pitchFamily="18" charset="0"/>
            </a:endParaRPr>
          </a:p>
          <a:p>
            <a:pPr algn="just">
              <a:buFont typeface="Wingdings" pitchFamily="2" charset="2"/>
              <a:buChar char="q"/>
            </a:pPr>
            <a:r>
              <a:rPr lang="fr-FR" sz="2800" dirty="0" smtClean="0">
                <a:latin typeface="Times New Roman" pitchFamily="18" charset="0"/>
                <a:cs typeface="Times New Roman" pitchFamily="18" charset="0"/>
              </a:rPr>
              <a:t>Un système </a:t>
            </a:r>
            <a:r>
              <a:rPr lang="fr-FR" sz="2800" b="1" dirty="0" smtClean="0">
                <a:latin typeface="Times New Roman" pitchFamily="18" charset="0"/>
                <a:cs typeface="Times New Roman" pitchFamily="18" charset="0"/>
              </a:rPr>
              <a:t>automatisé</a:t>
            </a:r>
            <a:r>
              <a:rPr lang="fr-FR" sz="2800" dirty="0" smtClean="0">
                <a:latin typeface="Times New Roman" pitchFamily="18" charset="0"/>
                <a:cs typeface="Times New Roman" pitchFamily="18" charset="0"/>
              </a:rPr>
              <a:t> est formé de deux </a:t>
            </a:r>
            <a:r>
              <a:rPr lang="fr-FR" sz="2800" b="1" dirty="0" smtClean="0">
                <a:latin typeface="Times New Roman" pitchFamily="18" charset="0"/>
                <a:cs typeface="Times New Roman" pitchFamily="18" charset="0"/>
              </a:rPr>
              <a:t>parties: (1) partie opérative, qui est mécanisée. (2) partie commande qui est assurée par un automate</a:t>
            </a:r>
            <a:r>
              <a:rPr lang="fr-FR" sz="2800" dirty="0" smtClean="0">
                <a:latin typeface="Times New Roman" pitchFamily="18" charset="0"/>
                <a:cs typeface="Times New Roman" pitchFamily="18" charset="0"/>
              </a:rPr>
              <a:t>. </a:t>
            </a:r>
          </a:p>
          <a:p>
            <a:pPr algn="just">
              <a:buFont typeface="Wingdings" pitchFamily="2" charset="2"/>
              <a:buChar char="q"/>
            </a:pPr>
            <a:endParaRPr lang="fr-FR" sz="2800" dirty="0" smtClean="0">
              <a:latin typeface="Times New Roman" pitchFamily="18" charset="0"/>
              <a:cs typeface="Times New Roman" pitchFamily="18" charset="0"/>
            </a:endParaRPr>
          </a:p>
        </p:txBody>
      </p:sp>
      <p:grpSp>
        <p:nvGrpSpPr>
          <p:cNvPr id="5" name="object 5"/>
          <p:cNvGrpSpPr/>
          <p:nvPr/>
        </p:nvGrpSpPr>
        <p:grpSpPr>
          <a:xfrm>
            <a:off x="381000" y="956370"/>
            <a:ext cx="38862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457200" y="1032570"/>
            <a:ext cx="3733800" cy="470000"/>
          </a:xfrm>
          <a:prstGeom prst="rect">
            <a:avLst/>
          </a:prstGeom>
          <a:ln w="9525">
            <a:solidFill>
              <a:srgbClr val="497DBA"/>
            </a:solidFill>
          </a:ln>
        </p:spPr>
        <p:txBody>
          <a:bodyPr vert="horz" wrap="square" lIns="0" tIns="38735" rIns="0" bIns="0" rtlCol="0">
            <a:spAutoFit/>
          </a:bodyPr>
          <a:lstStyle/>
          <a:p>
            <a:r>
              <a:rPr lang="fr-FR" sz="2800" b="1" dirty="0" smtClean="0">
                <a:latin typeface="Times New Roman"/>
                <a:cs typeface="Times New Roman"/>
              </a:rPr>
              <a:t>1. Généralités</a:t>
            </a:r>
            <a:endParaRPr sz="28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316038" y="16002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t>Elle reçoit les ordres de la partie commande et elle lui adresse des comptes rendus.</a:t>
            </a:r>
          </a:p>
          <a:p>
            <a:pPr algn="just">
              <a:buFont typeface="Wingdings" pitchFamily="2" charset="2"/>
              <a:buChar char="q"/>
            </a:pPr>
            <a:endParaRPr lang="fr-FR" sz="3200" dirty="0" smtClean="0"/>
          </a:p>
          <a:p>
            <a:pPr algn="just"/>
            <a:r>
              <a:rPr lang="fr-FR" sz="2800" dirty="0" smtClean="0"/>
              <a:t>                                      ordres </a:t>
            </a:r>
          </a:p>
          <a:p>
            <a:pPr algn="just">
              <a:buFont typeface="Wingdings" pitchFamily="2" charset="2"/>
              <a:buChar char="q"/>
            </a:pPr>
            <a:endParaRPr lang="fr-FR" sz="2800" dirty="0" smtClean="0"/>
          </a:p>
          <a:p>
            <a:pPr algn="just"/>
            <a:endParaRPr lang="fr-FR" sz="2800" dirty="0" smtClean="0"/>
          </a:p>
          <a:p>
            <a:pPr algn="just"/>
            <a:r>
              <a:rPr lang="fr-FR" sz="2800" dirty="0" smtClean="0"/>
              <a:t>                                comptes rendue</a:t>
            </a:r>
          </a:p>
          <a:p>
            <a:pPr algn="just">
              <a:buFont typeface="Wingdings" pitchFamily="2" charset="2"/>
              <a:buChar char="q"/>
            </a:pPr>
            <a:endParaRPr lang="fr-FR" sz="2800" dirty="0" smtClean="0"/>
          </a:p>
          <a:p>
            <a:pPr algn="just">
              <a:buFont typeface="Wingdings" pitchFamily="2" charset="2"/>
              <a:buChar char="q"/>
            </a:pPr>
            <a:endParaRPr lang="fr-FR" sz="2800" dirty="0" smtClean="0"/>
          </a:p>
          <a:p>
            <a:pPr algn="just">
              <a:buFont typeface="Wingdings" pitchFamily="2" charset="2"/>
              <a:buChar char="q"/>
            </a:pPr>
            <a:r>
              <a:rPr lang="fr-FR" sz="2800" dirty="0" smtClean="0"/>
              <a:t>Elle est </a:t>
            </a:r>
            <a:r>
              <a:rPr lang="fr-FR" sz="2800" b="1" dirty="0" smtClean="0"/>
              <a:t>composée d’actionneurs et de capteurs</a:t>
            </a:r>
            <a:r>
              <a:rPr lang="fr-FR" sz="2800" dirty="0" smtClean="0"/>
              <a:t>. </a:t>
            </a:r>
          </a:p>
        </p:txBody>
      </p:sp>
      <p:grpSp>
        <p:nvGrpSpPr>
          <p:cNvPr id="5" name="object 5"/>
          <p:cNvGrpSpPr/>
          <p:nvPr/>
        </p:nvGrpSpPr>
        <p:grpSpPr>
          <a:xfrm>
            <a:off x="381000" y="956370"/>
            <a:ext cx="33528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457200" y="1032570"/>
            <a:ext cx="3276600" cy="470000"/>
          </a:xfrm>
          <a:prstGeom prst="rect">
            <a:avLst/>
          </a:prstGeom>
          <a:ln w="9525">
            <a:solidFill>
              <a:srgbClr val="497DBA"/>
            </a:solidFill>
          </a:ln>
        </p:spPr>
        <p:txBody>
          <a:bodyPr vert="horz" wrap="square" lIns="0" tIns="38735" rIns="0" bIns="0" rtlCol="0">
            <a:spAutoFit/>
          </a:bodyPr>
          <a:lstStyle/>
          <a:p>
            <a:r>
              <a:rPr lang="fr-FR" sz="2800" b="1" dirty="0" smtClean="0">
                <a:latin typeface="Times New Roman"/>
                <a:cs typeface="Times New Roman"/>
              </a:rPr>
              <a:t>2. P</a:t>
            </a:r>
            <a:r>
              <a:rPr lang="fr-FR" sz="2800" b="1" dirty="0" smtClean="0"/>
              <a:t>artie opérative</a:t>
            </a:r>
            <a:endParaRPr sz="28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
        <p:nvSpPr>
          <p:cNvPr id="11" name="Ellipse 10"/>
          <p:cNvSpPr/>
          <p:nvPr/>
        </p:nvSpPr>
        <p:spPr>
          <a:xfrm>
            <a:off x="304800" y="3048000"/>
            <a:ext cx="2667000" cy="2286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smtClean="0"/>
              <a:t>Partie commande</a:t>
            </a:r>
            <a:endParaRPr lang="fr-FR" sz="2400" dirty="0"/>
          </a:p>
        </p:txBody>
      </p:sp>
      <p:sp>
        <p:nvSpPr>
          <p:cNvPr id="12" name="Ellipse 11"/>
          <p:cNvSpPr/>
          <p:nvPr/>
        </p:nvSpPr>
        <p:spPr>
          <a:xfrm>
            <a:off x="5715000" y="2971800"/>
            <a:ext cx="2895600" cy="21336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smtClean="0"/>
              <a:t>Partie opérative</a:t>
            </a:r>
            <a:endParaRPr lang="fr-FR" sz="2400" dirty="0"/>
          </a:p>
        </p:txBody>
      </p:sp>
      <p:cxnSp>
        <p:nvCxnSpPr>
          <p:cNvPr id="14" name="Connecteur droit avec flèche 13"/>
          <p:cNvCxnSpPr/>
          <p:nvPr/>
        </p:nvCxnSpPr>
        <p:spPr>
          <a:xfrm>
            <a:off x="2819400" y="3581400"/>
            <a:ext cx="29718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5" name="Connecteur droit avec flèche 14"/>
          <p:cNvCxnSpPr/>
          <p:nvPr/>
        </p:nvCxnSpPr>
        <p:spPr>
          <a:xfrm rot="10800000">
            <a:off x="2819402" y="4800600"/>
            <a:ext cx="3200399" cy="1"/>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76200" y="1219200"/>
            <a:ext cx="8839200" cy="5368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t> La partie opérative est formée </a:t>
            </a:r>
            <a:r>
              <a:rPr lang="fr-FR" sz="2800" b="1" dirty="0" smtClean="0"/>
              <a:t>d’actionneurs </a:t>
            </a:r>
            <a:r>
              <a:rPr lang="fr-FR" sz="2800" dirty="0" smtClean="0"/>
              <a:t>et de </a:t>
            </a:r>
            <a:r>
              <a:rPr lang="fr-FR" sz="2800" b="1" dirty="0" smtClean="0"/>
              <a:t>capteurs.	</a:t>
            </a:r>
          </a:p>
          <a:p>
            <a:pPr marL="361950" indent="361950" algn="just">
              <a:buFont typeface="Wingdings" pitchFamily="2" charset="2"/>
              <a:buChar char="§"/>
            </a:pPr>
            <a:r>
              <a:rPr lang="fr-FR" sz="2800" b="1" dirty="0" smtClean="0"/>
              <a:t>Actionneur </a:t>
            </a:r>
            <a:r>
              <a:rPr lang="fr-FR" sz="2800" dirty="0" smtClean="0"/>
              <a:t>: Ils exécutent les ordres reçus et agissent sur le système ou sur son environnement. Les actionneurs </a:t>
            </a:r>
            <a:r>
              <a:rPr lang="fr-FR" sz="2800" b="1" dirty="0" smtClean="0"/>
              <a:t>transforment l’énergie reçue en énergie utile.</a:t>
            </a:r>
          </a:p>
          <a:p>
            <a:pPr marL="361950" indent="361950" algn="just">
              <a:buFont typeface="Wingdings" pitchFamily="2" charset="2"/>
              <a:buChar char="§"/>
            </a:pPr>
            <a:r>
              <a:rPr lang="fr-FR" sz="2800" b="1" dirty="0" smtClean="0"/>
              <a:t>Capteurs </a:t>
            </a:r>
            <a:r>
              <a:rPr lang="fr-FR" sz="2800" dirty="0" smtClean="0"/>
              <a:t>: ils détectent un phénomène physique dans son environnement (déplacement, présence, chaleur, lumière, etc.). Ils rendent compte de l’état du système. Les capteurs transforment la variation des grandeurs physiques liées au fonctionnement de l’automatisme en signaux électriques mesurable. </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t> Dans la structure fonctionnelle d'un système automatique, les pré-actionneurs et les actionneurs </a:t>
            </a:r>
            <a:r>
              <a:rPr lang="fr-FR" sz="2800" b="1" dirty="0" smtClean="0"/>
              <a:t>se situent dans la partie opérative </a:t>
            </a:r>
            <a:r>
              <a:rPr lang="fr-FR" sz="2800" dirty="0" smtClean="0"/>
              <a:t>(la chaîne d’énergie). </a:t>
            </a:r>
          </a:p>
          <a:p>
            <a:pPr algn="just">
              <a:buFont typeface="Wingdings" pitchFamily="2" charset="2"/>
              <a:buChar char="q"/>
            </a:pPr>
            <a:endParaRPr lang="fr-FR" sz="2800" dirty="0" smtClean="0"/>
          </a:p>
          <a:p>
            <a:pPr algn="just">
              <a:buFont typeface="Wingdings" pitchFamily="2" charset="2"/>
              <a:buChar char="q"/>
            </a:pPr>
            <a:r>
              <a:rPr lang="fr-FR" sz="2800" dirty="0" smtClean="0"/>
              <a:t> Un pré-actionneur permet de </a:t>
            </a:r>
            <a:r>
              <a:rPr lang="fr-FR" sz="2800" b="1" dirty="0" smtClean="0"/>
              <a:t>distribuer</a:t>
            </a:r>
            <a:r>
              <a:rPr lang="fr-FR" sz="2800" dirty="0" smtClean="0"/>
              <a:t>, sur ordre de la partie commande, </a:t>
            </a:r>
            <a:r>
              <a:rPr lang="fr-FR" sz="2800" b="1" dirty="0" smtClean="0"/>
              <a:t>de l’énergie à un actionneur</a:t>
            </a:r>
            <a:r>
              <a:rPr lang="fr-FR" sz="2800" dirty="0" smtClean="0"/>
              <a:t>, ce dernier </a:t>
            </a:r>
            <a:r>
              <a:rPr lang="fr-FR" sz="2800" b="1" dirty="0" smtClean="0"/>
              <a:t>convertissant l’énergie reçue en énergie utile</a:t>
            </a:r>
            <a:r>
              <a:rPr lang="fr-FR" sz="2800" dirty="0" smtClean="0"/>
              <a:t>. </a:t>
            </a:r>
          </a:p>
        </p:txBody>
      </p:sp>
      <p:grpSp>
        <p:nvGrpSpPr>
          <p:cNvPr id="5" name="object 5"/>
          <p:cNvGrpSpPr/>
          <p:nvPr/>
        </p:nvGrpSpPr>
        <p:grpSpPr>
          <a:xfrm>
            <a:off x="-152400" y="956370"/>
            <a:ext cx="51816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76200" y="1039355"/>
            <a:ext cx="49530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2.1 </a:t>
            </a:r>
            <a:r>
              <a:rPr lang="fr-FR" sz="2400" b="1" dirty="0" smtClean="0"/>
              <a:t>Pré-actionneurs et actionneurs</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dirty="0" smtClean="0"/>
              <a:t>Les pré-actionneurs électriques sont généralement :</a:t>
            </a:r>
          </a:p>
          <a:p>
            <a:pPr lvl="1" algn="just">
              <a:buFont typeface="Wingdings" pitchFamily="2" charset="2"/>
              <a:buChar char="§"/>
            </a:pPr>
            <a:r>
              <a:rPr lang="fr-FR" sz="2600" dirty="0" smtClean="0"/>
              <a:t>Les relais; </a:t>
            </a:r>
          </a:p>
          <a:p>
            <a:pPr lvl="1" algn="just">
              <a:buFont typeface="Wingdings" pitchFamily="2" charset="2"/>
              <a:buChar char="§"/>
            </a:pPr>
            <a:r>
              <a:rPr lang="fr-FR" sz="2600" dirty="0" smtClean="0"/>
              <a:t>Les contacteurs;</a:t>
            </a:r>
          </a:p>
          <a:p>
            <a:pPr lvl="1" algn="just">
              <a:buFont typeface="Wingdings" pitchFamily="2" charset="2"/>
              <a:buChar char="§"/>
            </a:pPr>
            <a:r>
              <a:rPr lang="fr-FR" sz="2600" dirty="0" smtClean="0"/>
              <a:t>Les sectionneurs;</a:t>
            </a:r>
          </a:p>
          <a:p>
            <a:pPr lvl="1" algn="just">
              <a:buFont typeface="Wingdings" pitchFamily="2" charset="2"/>
              <a:buChar char="§"/>
            </a:pPr>
            <a:r>
              <a:rPr lang="fr-FR" sz="2600" dirty="0" smtClean="0"/>
              <a:t>Les relais thermiques;</a:t>
            </a:r>
          </a:p>
          <a:p>
            <a:pPr lvl="1" algn="just">
              <a:buFont typeface="Wingdings" pitchFamily="2" charset="2"/>
              <a:buChar char="§"/>
            </a:pPr>
            <a:endParaRPr lang="fr-FR" sz="800" dirty="0" smtClean="0"/>
          </a:p>
          <a:p>
            <a:pPr algn="just"/>
            <a:r>
              <a:rPr lang="fr-FR" sz="2600" b="1" u="sng" dirty="0" smtClean="0"/>
              <a:t>a.1 Le relais</a:t>
            </a:r>
          </a:p>
          <a:p>
            <a:pPr algn="just"/>
            <a:r>
              <a:rPr lang="fr-FR" sz="2600" dirty="0" smtClean="0"/>
              <a:t>C’est composant électrique réalisant </a:t>
            </a:r>
            <a:r>
              <a:rPr lang="fr-FR" sz="2600" b="1" dirty="0" smtClean="0"/>
              <a:t>la fonction d’interfaçage </a:t>
            </a:r>
            <a:r>
              <a:rPr lang="fr-FR" sz="2600" dirty="0" smtClean="0"/>
              <a:t>entre un circuit de commande, généralement bas niveau, et un circuit de puissance alternatif ou continu (Isolation galvanique). </a:t>
            </a:r>
          </a:p>
          <a:p>
            <a:pPr algn="just"/>
            <a:r>
              <a:rPr lang="fr-FR" sz="2600" dirty="0" smtClean="0"/>
              <a:t>On distingue 02 types de relais : le </a:t>
            </a:r>
            <a:r>
              <a:rPr lang="fr-FR" sz="2600" b="1" dirty="0" smtClean="0"/>
              <a:t>relais électromagnétique </a:t>
            </a:r>
            <a:r>
              <a:rPr lang="fr-FR" sz="2600" dirty="0" smtClean="0"/>
              <a:t>et le </a:t>
            </a:r>
            <a:r>
              <a:rPr lang="fr-FR" sz="2600" b="1" dirty="0" smtClean="0"/>
              <a:t>relais statique</a:t>
            </a:r>
            <a:r>
              <a:rPr lang="fr-FR" sz="2600" dirty="0" smtClean="0"/>
              <a:t>. </a:t>
            </a:r>
          </a:p>
        </p:txBody>
      </p:sp>
      <p:grpSp>
        <p:nvGrpSpPr>
          <p:cNvPr id="5" name="object 5"/>
          <p:cNvGrpSpPr/>
          <p:nvPr/>
        </p:nvGrpSpPr>
        <p:grpSpPr>
          <a:xfrm>
            <a:off x="-152400" y="956370"/>
            <a:ext cx="68580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76200" y="1039355"/>
            <a:ext cx="65532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a. </a:t>
            </a:r>
            <a:r>
              <a:rPr lang="fr-FR" sz="2400" b="1" dirty="0" smtClean="0"/>
              <a:t>Pré-actionneurs et actionneurs électriques  </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lvl="1" algn="just">
              <a:buFont typeface="Wingdings" pitchFamily="2" charset="2"/>
              <a:buChar char="§"/>
            </a:pPr>
            <a:endParaRPr lang="fr-FR" sz="800" dirty="0" smtClean="0"/>
          </a:p>
          <a:p>
            <a:pPr algn="just">
              <a:buFont typeface="Arial" pitchFamily="34" charset="0"/>
              <a:buChar char="•"/>
            </a:pPr>
            <a:r>
              <a:rPr lang="fr-FR" sz="2600" b="1" u="sng" dirty="0" smtClean="0"/>
              <a:t>Relais électromécanique </a:t>
            </a:r>
          </a:p>
          <a:p>
            <a:pPr algn="just"/>
            <a:r>
              <a:rPr lang="fr-FR" sz="2600" dirty="0" smtClean="0"/>
              <a:t>Le relais électromagnétique est réservé pour les faibles puissances. C’est l’équivalent d’un interrupteur mécanique dont la manœuvre serait effectuée </a:t>
            </a:r>
            <a:r>
              <a:rPr lang="fr-FR" sz="2600" b="1" dirty="0" smtClean="0"/>
              <a:t>en faisant circuler un courant dans la bobine d’excitation </a:t>
            </a:r>
            <a:r>
              <a:rPr lang="fr-FR" sz="2600" dirty="0" smtClean="0"/>
              <a:t>du relais.</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1026" name="Picture 2"/>
          <p:cNvPicPr>
            <a:picLocks noChangeAspect="1" noChangeArrowheads="1"/>
          </p:cNvPicPr>
          <p:nvPr/>
        </p:nvPicPr>
        <p:blipFill>
          <a:blip r:embed="rId2"/>
          <a:srcRect/>
          <a:stretch>
            <a:fillRect/>
          </a:stretch>
        </p:blipFill>
        <p:spPr bwMode="auto">
          <a:xfrm>
            <a:off x="228600" y="3276600"/>
            <a:ext cx="1828800" cy="210484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124200" y="3200400"/>
            <a:ext cx="5557837" cy="33422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endParaRPr lang="fr-FR" dirty="0" smtClean="0"/>
          </a:p>
          <a:p>
            <a:pPr>
              <a:buFont typeface="Wingdings" pitchFamily="2" charset="2"/>
              <a:buChar char="§"/>
            </a:pPr>
            <a:r>
              <a:rPr lang="fr-FR" sz="2600" b="1" u="sng" dirty="0" smtClean="0"/>
              <a:t>Relais statique </a:t>
            </a:r>
          </a:p>
          <a:p>
            <a:r>
              <a:rPr lang="fr-FR" sz="2600" dirty="0" smtClean="0"/>
              <a:t>Un relais statique commute de manière totalement statique, sans pièce en mouvement.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2050" name="Picture 2"/>
          <p:cNvPicPr>
            <a:picLocks noChangeAspect="1" noChangeArrowheads="1"/>
          </p:cNvPicPr>
          <p:nvPr/>
        </p:nvPicPr>
        <p:blipFill>
          <a:blip r:embed="rId2"/>
          <a:srcRect/>
          <a:stretch>
            <a:fillRect/>
          </a:stretch>
        </p:blipFill>
        <p:spPr bwMode="auto">
          <a:xfrm>
            <a:off x="76200" y="2676525"/>
            <a:ext cx="9029700" cy="349567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TotalTime>
  <Words>699</Words>
  <Application>Microsoft Office PowerPoint</Application>
  <PresentationFormat>Affichage à l'écran (4:3)</PresentationFormat>
  <Paragraphs>120</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Débit</vt:lpstr>
      <vt:lpstr>Diapositive 1</vt:lpstr>
      <vt:lpstr>Automatique  </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Etat de l’art du génie électrique</dc:title>
  <dc:creator>DH</dc:creator>
  <cp:lastModifiedBy>User</cp:lastModifiedBy>
  <cp:revision>223</cp:revision>
  <dcterms:created xsi:type="dcterms:W3CDTF">2021-10-26T08:18:33Z</dcterms:created>
  <dcterms:modified xsi:type="dcterms:W3CDTF">2022-01-07T10:12:31Z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2021-01-28T00:00:00Z</vt:filetime>
  </property>
  <property fmtid="{D5CDD505-2E9C-101B-9397-08002B2CF9AE}" pid="3" name="Creator">
    <vt:lpwstr>Microsoft® PowerPoint® 2010</vt:lpwstr>
  </property>
  <property fmtid="{D5CDD505-2E9C-101B-9397-08002B2CF9AE}" pid="4" name="LastSaved">
    <vt:filetime>2021-10-26T00:00:00Z</vt:filetime>
  </property>
</Properties>
</file>