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768" r:id="rId2"/>
    <p:sldMasterId id="2147483780" r:id="rId3"/>
    <p:sldMasterId id="2147483792" r:id="rId4"/>
    <p:sldMasterId id="2147483804" r:id="rId5"/>
    <p:sldMasterId id="2147483816" r:id="rId6"/>
  </p:sldMasterIdLst>
  <p:notesMasterIdLst>
    <p:notesMasterId r:id="rId99"/>
  </p:notesMasterIdLst>
  <p:sldIdLst>
    <p:sldId id="256" r:id="rId7"/>
    <p:sldId id="334" r:id="rId8"/>
    <p:sldId id="335" r:id="rId9"/>
    <p:sldId id="338" r:id="rId10"/>
    <p:sldId id="339" r:id="rId11"/>
    <p:sldId id="340" r:id="rId12"/>
    <p:sldId id="341" r:id="rId13"/>
    <p:sldId id="342" r:id="rId14"/>
    <p:sldId id="343" r:id="rId15"/>
    <p:sldId id="344" r:id="rId16"/>
    <p:sldId id="345" r:id="rId17"/>
    <p:sldId id="346" r:id="rId18"/>
    <p:sldId id="347" r:id="rId19"/>
    <p:sldId id="351" r:id="rId20"/>
    <p:sldId id="355" r:id="rId21"/>
    <p:sldId id="352" r:id="rId22"/>
    <p:sldId id="353" r:id="rId23"/>
    <p:sldId id="354" r:id="rId24"/>
    <p:sldId id="356" r:id="rId25"/>
    <p:sldId id="357" r:id="rId26"/>
    <p:sldId id="358" r:id="rId27"/>
    <p:sldId id="359" r:id="rId28"/>
    <p:sldId id="360" r:id="rId29"/>
    <p:sldId id="361" r:id="rId30"/>
    <p:sldId id="362" r:id="rId31"/>
    <p:sldId id="363" r:id="rId32"/>
    <p:sldId id="388" r:id="rId33"/>
    <p:sldId id="364" r:id="rId34"/>
    <p:sldId id="389" r:id="rId35"/>
    <p:sldId id="390" r:id="rId36"/>
    <p:sldId id="391" r:id="rId37"/>
    <p:sldId id="392" r:id="rId38"/>
    <p:sldId id="393" r:id="rId39"/>
    <p:sldId id="394" r:id="rId40"/>
    <p:sldId id="395" r:id="rId41"/>
    <p:sldId id="365" r:id="rId42"/>
    <p:sldId id="366" r:id="rId43"/>
    <p:sldId id="367" r:id="rId44"/>
    <p:sldId id="368" r:id="rId45"/>
    <p:sldId id="369" r:id="rId46"/>
    <p:sldId id="370" r:id="rId47"/>
    <p:sldId id="371" r:id="rId48"/>
    <p:sldId id="372" r:id="rId49"/>
    <p:sldId id="373" r:id="rId50"/>
    <p:sldId id="374" r:id="rId51"/>
    <p:sldId id="375" r:id="rId52"/>
    <p:sldId id="376" r:id="rId53"/>
    <p:sldId id="385" r:id="rId54"/>
    <p:sldId id="386" r:id="rId55"/>
    <p:sldId id="396" r:id="rId56"/>
    <p:sldId id="397" r:id="rId57"/>
    <p:sldId id="398" r:id="rId58"/>
    <p:sldId id="399" r:id="rId59"/>
    <p:sldId id="387" r:id="rId60"/>
    <p:sldId id="400" r:id="rId61"/>
    <p:sldId id="401" r:id="rId62"/>
    <p:sldId id="402" r:id="rId63"/>
    <p:sldId id="403" r:id="rId64"/>
    <p:sldId id="404" r:id="rId65"/>
    <p:sldId id="405" r:id="rId66"/>
    <p:sldId id="406" r:id="rId67"/>
    <p:sldId id="407" r:id="rId68"/>
    <p:sldId id="408" r:id="rId69"/>
    <p:sldId id="409" r:id="rId70"/>
    <p:sldId id="410" r:id="rId71"/>
    <p:sldId id="411" r:id="rId72"/>
    <p:sldId id="412" r:id="rId73"/>
    <p:sldId id="413" r:id="rId74"/>
    <p:sldId id="414" r:id="rId75"/>
    <p:sldId id="415" r:id="rId76"/>
    <p:sldId id="416" r:id="rId77"/>
    <p:sldId id="417" r:id="rId78"/>
    <p:sldId id="418" r:id="rId79"/>
    <p:sldId id="419" r:id="rId80"/>
    <p:sldId id="420" r:id="rId81"/>
    <p:sldId id="421" r:id="rId82"/>
    <p:sldId id="422" r:id="rId83"/>
    <p:sldId id="423" r:id="rId84"/>
    <p:sldId id="424" r:id="rId85"/>
    <p:sldId id="425" r:id="rId86"/>
    <p:sldId id="426" r:id="rId87"/>
    <p:sldId id="427" r:id="rId88"/>
    <p:sldId id="428" r:id="rId89"/>
    <p:sldId id="429" r:id="rId90"/>
    <p:sldId id="430" r:id="rId91"/>
    <p:sldId id="431" r:id="rId92"/>
    <p:sldId id="432" r:id="rId93"/>
    <p:sldId id="433" r:id="rId94"/>
    <p:sldId id="434" r:id="rId95"/>
    <p:sldId id="435" r:id="rId96"/>
    <p:sldId id="436" r:id="rId97"/>
    <p:sldId id="437" r:id="rId9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3630" autoAdjust="0"/>
  </p:normalViewPr>
  <p:slideViewPr>
    <p:cSldViewPr>
      <p:cViewPr varScale="1">
        <p:scale>
          <a:sx n="70" d="100"/>
          <a:sy n="70" d="100"/>
        </p:scale>
        <p:origin x="129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slide" Target="slides/slide73.xml"/><Relationship Id="rId87" Type="http://schemas.openxmlformats.org/officeDocument/2006/relationships/slide" Target="slides/slide81.xml"/><Relationship Id="rId102"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5.xml"/><Relationship Id="rId82" Type="http://schemas.openxmlformats.org/officeDocument/2006/relationships/slide" Target="slides/slide76.xml"/><Relationship Id="rId90" Type="http://schemas.openxmlformats.org/officeDocument/2006/relationships/slide" Target="slides/slide84.xml"/><Relationship Id="rId95" Type="http://schemas.openxmlformats.org/officeDocument/2006/relationships/slide" Target="slides/slide89.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100"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slide" Target="slides/slide87.xml"/><Relationship Id="rId98" Type="http://schemas.openxmlformats.org/officeDocument/2006/relationships/slide" Target="slides/slide92.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103" Type="http://schemas.openxmlformats.org/officeDocument/2006/relationships/tableStyles" Target="tableStyles.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slide" Target="slides/slide90.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4CE43A-5397-43E0-91A7-85B3CEF06405}" type="datetimeFigureOut">
              <a:rPr lang="fr-FR" smtClean="0"/>
              <a:t>30/11/2025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A97A7F-3B26-441F-81CB-53DF517248CE}" type="slidenum">
              <a:rPr lang="fr-FR" smtClean="0"/>
              <a:t>‹N°›</a:t>
            </a:fld>
            <a:endParaRPr lang="fr-FR"/>
          </a:p>
        </p:txBody>
      </p:sp>
    </p:spTree>
    <p:extLst>
      <p:ext uri="{BB962C8B-B14F-4D97-AF65-F5344CB8AC3E}">
        <p14:creationId xmlns:p14="http://schemas.microsoft.com/office/powerpoint/2010/main" val="116798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6"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7" y="1267488"/>
            <a:ext cx="7235981" cy="5133316"/>
          </a:xfrm>
        </p:spPr>
        <p:txBody>
          <a:bodyPr/>
          <a:lstStyle>
            <a:lvl1pPr>
              <a:defRPr sz="11500"/>
            </a:lvl1pPr>
          </a:lstStyle>
          <a:p>
            <a:r>
              <a:rPr lang="fr-FR" smtClean="0"/>
              <a:t>Modifiez le style du titre</a:t>
            </a:r>
            <a:endParaRPr lang="en-US" dirty="0"/>
          </a:p>
        </p:txBody>
      </p:sp>
      <p:sp>
        <p:nvSpPr>
          <p:cNvPr id="3" name="Subtitle 2"/>
          <p:cNvSpPr>
            <a:spLocks noGrp="1"/>
          </p:cNvSpPr>
          <p:nvPr>
            <p:ph type="subTitle" idx="1"/>
          </p:nvPr>
        </p:nvSpPr>
        <p:spPr>
          <a:xfrm>
            <a:off x="1216157" y="201709"/>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AA309A6D-C09C-4548-B29A-6CF363A7E532}" type="datetimeFigureOut">
              <a:rPr lang="fr-FR" smtClean="0"/>
              <a:t>30/11/2025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a:xfrm>
            <a:off x="8150475" y="236415"/>
            <a:ext cx="785301" cy="365125"/>
          </a:xfrm>
        </p:spPr>
        <p:txBody>
          <a:bodyPr/>
          <a:lstStyle>
            <a:lvl1pPr>
              <a:defRPr sz="1400"/>
            </a:lvl1pPr>
          </a:lstStyle>
          <a:p>
            <a:fld id="{CF4668DC-857F-487D-BFFA-8C0CA5037977}" type="slidenum">
              <a:rPr lang="fr-BE" smtClean="0"/>
              <a:t>‹N°›</a:t>
            </a:fld>
            <a:endParaRPr lang="fr-BE"/>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30/11/2025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AA309A6D-C09C-4548-B29A-6CF363A7E532}" type="datetimeFigureOut">
              <a:rPr lang="fr-FR" smtClean="0"/>
              <a:t>30/11/2025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793287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027003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5"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5"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005332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8"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91"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98355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6"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6"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754341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3342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971288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7975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AA309A6D-C09C-4548-B29A-6CF363A7E532}" type="datetimeFigureOut">
              <a:rPr lang="fr-FR" smtClean="0"/>
              <a:t>30/11/2025</a:t>
            </a:fld>
            <a:endParaRPr lang="fr-BE"/>
          </a:p>
        </p:txBody>
      </p:sp>
      <p:sp>
        <p:nvSpPr>
          <p:cNvPr id="10" name="Slide Number Placeholder 9"/>
          <p:cNvSpPr>
            <a:spLocks noGrp="1"/>
          </p:cNvSpPr>
          <p:nvPr>
            <p:ph type="sldNum" sz="quarter" idx="11"/>
          </p:nvPr>
        </p:nvSpPr>
        <p:spPr/>
        <p:txBody>
          <a:bodyPr/>
          <a:lstStyle/>
          <a:p>
            <a:fld id="{CF4668DC-857F-487D-BFFA-8C0CA5037977}" type="slidenum">
              <a:rPr lang="fr-BE" smtClean="0"/>
              <a:t>‹N°›</a:t>
            </a:fld>
            <a:endParaRPr lang="fr-BE"/>
          </a:p>
        </p:txBody>
      </p:sp>
      <p:sp>
        <p:nvSpPr>
          <p:cNvPr id="12" name="Footer Placeholder 11"/>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2396634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85443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7"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524854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640030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456686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5"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5"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570248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8"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91"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0038181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6"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6"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609983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6619576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436106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205"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fr-FR" smtClean="0"/>
              <a:t>Modifiez le style du titre</a:t>
            </a:r>
            <a:endParaRPr lang="en-US" dirty="0"/>
          </a:p>
        </p:txBody>
      </p:sp>
      <p:sp>
        <p:nvSpPr>
          <p:cNvPr id="19" name="Date Placeholder 18"/>
          <p:cNvSpPr>
            <a:spLocks noGrp="1"/>
          </p:cNvSpPr>
          <p:nvPr>
            <p:ph type="dt" sz="half" idx="10"/>
          </p:nvPr>
        </p:nvSpPr>
        <p:spPr/>
        <p:txBody>
          <a:bodyPr/>
          <a:lstStyle/>
          <a:p>
            <a:fld id="{AA309A6D-C09C-4548-B29A-6CF363A7E532}" type="datetimeFigureOut">
              <a:rPr lang="fr-FR" smtClean="0"/>
              <a:t>30/11/2025</a:t>
            </a:fld>
            <a:endParaRPr lang="fr-BE"/>
          </a:p>
        </p:txBody>
      </p:sp>
      <p:sp>
        <p:nvSpPr>
          <p:cNvPr id="20" name="Slide Number Placeholder 19"/>
          <p:cNvSpPr>
            <a:spLocks noGrp="1"/>
          </p:cNvSpPr>
          <p:nvPr>
            <p:ph type="sldNum" sz="quarter" idx="11"/>
          </p:nvPr>
        </p:nvSpPr>
        <p:spPr/>
        <p:txBody>
          <a:bodyPr/>
          <a:lstStyle/>
          <a:p>
            <a:fld id="{CF4668DC-857F-487D-BFFA-8C0CA5037977}" type="slidenum">
              <a:rPr lang="fr-BE" smtClean="0"/>
              <a:t>‹N°›</a:t>
            </a:fld>
            <a:endParaRPr lang="fr-BE"/>
          </a:p>
        </p:txBody>
      </p:sp>
      <p:sp>
        <p:nvSpPr>
          <p:cNvPr id="21" name="Footer Placeholder 20"/>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0994577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21110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554940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6"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0018169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460812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981951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5"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5"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9694290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7"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91"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0781640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4"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4"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9"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4940846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33062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AA309A6D-C09C-4548-B29A-6CF363A7E532}" type="datetimeFigureOut">
              <a:rPr lang="fr-FR" smtClean="0"/>
              <a:t>30/11/2025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
        <p:nvSpPr>
          <p:cNvPr id="9" name="Content Placeholder 8"/>
          <p:cNvSpPr>
            <a:spLocks noGrp="1"/>
          </p:cNvSpPr>
          <p:nvPr>
            <p:ph sz="quarter" idx="13"/>
          </p:nvPr>
        </p:nvSpPr>
        <p:spPr>
          <a:xfrm>
            <a:off x="12161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2812568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003330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9147978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319856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4"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5261885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8900348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77285748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4"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4" y="2906714"/>
            <a:ext cx="7772400" cy="15001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4433148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87364"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54589" y="1279525"/>
            <a:ext cx="4314825" cy="3621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68651527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1" y="1535112"/>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535112"/>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360651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AA309A6D-C09C-4548-B29A-6CF363A7E532}" type="datetimeFigureOut">
              <a:rPr lang="fr-FR" smtClean="0"/>
              <a:t>30/11/2025</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F4668DC-857F-487D-BFFA-8C0CA5037977}" type="slidenum">
              <a:rPr lang="fr-BE" smtClean="0"/>
              <a:t>‹N°›</a:t>
            </a:fld>
            <a:endParaRPr lang="fr-BE"/>
          </a:p>
        </p:txBody>
      </p:sp>
      <p:sp>
        <p:nvSpPr>
          <p:cNvPr id="11" name="Content Placeholder 10"/>
          <p:cNvSpPr>
            <a:spLocks noGrp="1"/>
          </p:cNvSpPr>
          <p:nvPr>
            <p:ph sz="quarter" idx="13"/>
          </p:nvPr>
        </p:nvSpPr>
        <p:spPr>
          <a:xfrm>
            <a:off x="1216152" y="1380744"/>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4550297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5387686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288345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7"/>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7611366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05376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73901" y="219075"/>
            <a:ext cx="2195513" cy="468153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87363" y="219075"/>
            <a:ext cx="6434137"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913822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solidFill>
                <a:prstClr val="black">
                  <a:tint val="75000"/>
                </a:prstClr>
              </a:solidFill>
            </a:endParaRP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
        <p:nvSpPr>
          <p:cNvPr id="7" name="Titre 6"/>
          <p:cNvSpPr>
            <a:spLocks noGrp="1"/>
          </p:cNvSpPr>
          <p:nvPr>
            <p:ph type="title"/>
          </p:nvPr>
        </p:nvSpPr>
        <p:spPr/>
        <p:txBody>
          <a:bodyPr rtlCol="0"/>
          <a:lstStyle/>
          <a:p>
            <a:r>
              <a:rPr kumimoji="0" lang="fr-FR" smtClean="0"/>
              <a:t>Modifiez le style du titre</a:t>
            </a:r>
            <a:endParaRPr kumimoji="0"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pPr defTabSz="457200"/>
            <a:fld id="{47907FAE-2878-1B4E-8144-E9AB8D796C48}" type="datetimeFigureOut">
              <a:rPr lang="fr-FR" smtClean="0">
                <a:solidFill>
                  <a:prstClr val="black">
                    <a:tint val="75000"/>
                  </a:prstClr>
                </a:solidFill>
              </a:rPr>
              <a:pPr defTabSz="457200"/>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
        <p:nvSpPr>
          <p:cNvPr id="8" name="Titre 7"/>
          <p:cNvSpPr>
            <a:spLocks noGrp="1"/>
          </p:cNvSpPr>
          <p:nvPr>
            <p:ph type="title"/>
          </p:nvPr>
        </p:nvSpPr>
        <p:spPr/>
        <p:txBody>
          <a:bodyPr rtlCol="0"/>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AA309A6D-C09C-4548-B29A-6CF363A7E532}" type="datetimeFigureOut">
              <a:rPr lang="fr-FR" smtClean="0"/>
              <a:t>30/11/2025</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
        <p:nvSpPr>
          <p:cNvPr id="6" name="Titre 5"/>
          <p:cNvSpPr>
            <a:spLocks noGrp="1"/>
          </p:cNvSpPr>
          <p:nvPr>
            <p:ph type="title"/>
          </p:nvPr>
        </p:nvSpPr>
        <p:spPr/>
        <p:txBody>
          <a:bodyPr rtlCol="0"/>
          <a:lstStyle/>
          <a:p>
            <a:r>
              <a:rPr kumimoji="0" lang="fr-FR" smtClean="0"/>
              <a:t>Modifiez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Modifiez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907FAE-2878-1B4E-8144-E9AB8D796C48}" type="datetimeFigureOut">
              <a:rPr lang="fr-FR" smtClean="0">
                <a:solidFill>
                  <a:prstClr val="black">
                    <a:tint val="75000"/>
                  </a:prstClr>
                </a:solidFill>
              </a:rPr>
              <a:pPr/>
              <a:t>30/11/2025</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701E6A06-61BE-4346-8DD0-0DEA2C8666EB}" type="slidenum">
              <a:rPr lang="fr-FR" smtClean="0">
                <a:solidFill>
                  <a:prstClr val="black">
                    <a:tint val="75000"/>
                  </a:prstClr>
                </a:solidFill>
              </a:rPr>
              <a:pPr/>
              <a:t>‹N°›</a:t>
            </a:fld>
            <a:endParaRPr lang="fr-FR">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A309A6D-C09C-4548-B29A-6CF363A7E532}" type="datetimeFigureOut">
              <a:rPr lang="fr-FR" smtClean="0"/>
              <a:t>30/11/2025</a:t>
            </a:fld>
            <a:endParaRPr lang="fr-BE"/>
          </a:p>
        </p:txBody>
      </p:sp>
      <p:sp>
        <p:nvSpPr>
          <p:cNvPr id="6" name="Slide Number Placeholder 5"/>
          <p:cNvSpPr>
            <a:spLocks noGrp="1"/>
          </p:cNvSpPr>
          <p:nvPr>
            <p:ph type="sldNum" sz="quarter" idx="11"/>
          </p:nvPr>
        </p:nvSpPr>
        <p:spPr/>
        <p:txBody>
          <a:bodyPr/>
          <a:lstStyle/>
          <a:p>
            <a:fld id="{CF4668DC-857F-487D-BFFA-8C0CA5037977}" type="slidenum">
              <a:rPr lang="fr-BE" smtClean="0"/>
              <a:t>‹N°›</a:t>
            </a:fld>
            <a:endParaRPr lang="fr-BE"/>
          </a:p>
        </p:txBody>
      </p:sp>
      <p:sp>
        <p:nvSpPr>
          <p:cNvPr id="7" name="Footer Placeholder 6"/>
          <p:cNvSpPr>
            <a:spLocks noGrp="1"/>
          </p:cNvSpPr>
          <p:nvPr>
            <p:ph type="ftr" sz="quarter" idx="12"/>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715004" y="395288"/>
            <a:ext cx="3008313" cy="1162050"/>
          </a:xfrm>
        </p:spPr>
        <p:txBody>
          <a:bodyPr anchor="b"/>
          <a:lstStyle>
            <a:lvl1pPr algn="l">
              <a:defRPr sz="2000" b="1">
                <a:ln>
                  <a:noFill/>
                </a:ln>
                <a:solidFill>
                  <a:srgbClr val="FF7605"/>
                </a:solidFill>
                <a:effectLst/>
              </a:defRPr>
            </a:lvl1pPr>
          </a:lstStyle>
          <a:p>
            <a:r>
              <a:rPr lang="fr-FR" smtClean="0"/>
              <a:t>Modifiez le style du titre</a:t>
            </a:r>
            <a:endParaRPr lang="en-US" dirty="0"/>
          </a:p>
        </p:txBody>
      </p:sp>
      <p:sp>
        <p:nvSpPr>
          <p:cNvPr id="4" name="Text Placeholder 3"/>
          <p:cNvSpPr>
            <a:spLocks noGrp="1"/>
          </p:cNvSpPr>
          <p:nvPr>
            <p:ph type="body" sz="half" idx="2"/>
          </p:nvPr>
        </p:nvSpPr>
        <p:spPr>
          <a:xfrm>
            <a:off x="5715004"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Content Placeholder 13"/>
          <p:cNvSpPr>
            <a:spLocks noGrp="1"/>
          </p:cNvSpPr>
          <p:nvPr>
            <p:ph sz="quarter" idx="13"/>
          </p:nvPr>
        </p:nvSpPr>
        <p:spPr>
          <a:xfrm>
            <a:off x="914400" y="381000"/>
            <a:ext cx="4800600" cy="59436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AA309A6D-C09C-4548-B29A-6CF363A7E532}" type="datetimeFigureOut">
              <a:rPr lang="fr-FR" smtClean="0"/>
              <a:t>30/11/2025</a:t>
            </a:fld>
            <a:endParaRPr lang="fr-BE"/>
          </a:p>
        </p:txBody>
      </p:sp>
      <p:sp>
        <p:nvSpPr>
          <p:cNvPr id="10" name="Slide Number Placeholder 9"/>
          <p:cNvSpPr>
            <a:spLocks noGrp="1"/>
          </p:cNvSpPr>
          <p:nvPr>
            <p:ph type="sldNum" sz="quarter" idx="15"/>
          </p:nvPr>
        </p:nvSpPr>
        <p:spPr/>
        <p:txBody>
          <a:bodyPr/>
          <a:lstStyle/>
          <a:p>
            <a:fld id="{CF4668DC-857F-487D-BFFA-8C0CA5037977}" type="slidenum">
              <a:rPr lang="fr-BE" smtClean="0"/>
              <a:t>‹N°›</a:t>
            </a:fld>
            <a:endParaRPr lang="fr-BE"/>
          </a:p>
        </p:txBody>
      </p:sp>
      <p:sp>
        <p:nvSpPr>
          <p:cNvPr id="13" name="Footer Placeholder 12"/>
          <p:cNvSpPr>
            <a:spLocks noGrp="1"/>
          </p:cNvSpPr>
          <p:nvPr>
            <p:ph type="ftr" sz="quarter" idx="16"/>
          </p:nvPr>
        </p:nvSpPr>
        <p:spPr/>
        <p:txBody>
          <a:bodyPr/>
          <a:lstStyle/>
          <a:p>
            <a:endParaRPr lang="fr-BE"/>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7"/>
            <a:ext cx="5486400" cy="404446"/>
          </a:xfrm>
        </p:spPr>
        <p:txBody>
          <a:bodyPr bIns="0" anchor="b"/>
          <a:lstStyle>
            <a:lvl1pPr algn="l">
              <a:defRPr sz="2000" b="1">
                <a:ln w="12700">
                  <a:noFill/>
                </a:ln>
                <a:solidFill>
                  <a:schemeClr val="tx1"/>
                </a:solidFill>
                <a:effectLst/>
              </a:defRPr>
            </a:lvl1pPr>
          </a:lstStyle>
          <a:p>
            <a:r>
              <a:rPr lang="fr-FR" smtClean="0"/>
              <a:t>Modifiez le style du titre</a:t>
            </a:r>
            <a:endParaRPr lang="en-US" dirty="0"/>
          </a:p>
        </p:txBody>
      </p:sp>
      <p:sp>
        <p:nvSpPr>
          <p:cNvPr id="3" name="Picture Placeholder 2"/>
          <p:cNvSpPr>
            <a:spLocks noGrp="1"/>
          </p:cNvSpPr>
          <p:nvPr>
            <p:ph type="pic" idx="1"/>
          </p:nvPr>
        </p:nvSpPr>
        <p:spPr>
          <a:xfrm>
            <a:off x="1323977" y="381001"/>
            <a:ext cx="5867400" cy="40814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AA309A6D-C09C-4548-B29A-6CF363A7E532}" type="datetimeFigureOut">
              <a:rPr lang="fr-FR" smtClean="0"/>
              <a:t>30/11/2025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2.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fr-BE"/>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CF4668DC-857F-487D-BFFA-8C0CA5037977}" type="slidenum">
              <a:rPr lang="fr-BE" smtClean="0"/>
              <a:t>‹N°›</a:t>
            </a:fld>
            <a:endParaRPr lang="fr-BE"/>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76"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AA309A6D-C09C-4548-B29A-6CF363A7E532}" type="datetimeFigureOut">
              <a:rPr lang="fr-FR" smtClean="0"/>
              <a:t>30/11/2025</a:t>
            </a:fld>
            <a:endParaRPr lang="fr-BE"/>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5"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30/11/2025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54924538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5"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30/11/2025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4406211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4"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30/11/2025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382967069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1"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47907FAE-2878-1B4E-8144-E9AB8D796C48}" type="datetimeFigureOut">
              <a:rPr lang="fr-FR" smtClean="0">
                <a:solidFill>
                  <a:prstClr val="black">
                    <a:tint val="75000"/>
                  </a:prstClr>
                </a:solidFill>
              </a:rPr>
              <a:pPr defTabSz="457200"/>
              <a:t>30/11/2025</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701E6A06-61BE-4346-8DD0-0DEA2C8666EB}" type="slidenum">
              <a:rPr lang="fr-FR" smtClean="0">
                <a:solidFill>
                  <a:prstClr val="black">
                    <a:tint val="75000"/>
                  </a:prstClr>
                </a:solidFill>
              </a:rPr>
              <a:pPr defTabSz="457200"/>
              <a:t>‹N°›</a:t>
            </a:fld>
            <a:endParaRPr lang="fr-FR">
              <a:solidFill>
                <a:prstClr val="black">
                  <a:tint val="75000"/>
                </a:prstClr>
              </a:solidFill>
            </a:endParaRPr>
          </a:p>
        </p:txBody>
      </p:sp>
    </p:spTree>
    <p:extLst>
      <p:ext uri="{BB962C8B-B14F-4D97-AF65-F5344CB8AC3E}">
        <p14:creationId xmlns:p14="http://schemas.microsoft.com/office/powerpoint/2010/main" val="87267258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Modifiez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t>30/11/2025</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2" Type="http://schemas.openxmlformats.org/officeDocument/2006/relationships/hyperlink" Target="http://www.hec.ca/index.html" TargetMode="External"/><Relationship Id="rId1" Type="http://schemas.openxmlformats.org/officeDocument/2006/relationships/slideLayout" Target="../slideLayouts/slideLayout4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6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6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6.xml"/></Relationships>
</file>

<file path=ppt/slides/_rels/slide7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6.xml"/></Relationships>
</file>

<file path=ppt/slides/_rels/slide7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6.xml"/></Relationships>
</file>

<file path=ppt/slides/_rels/slide7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6.xml"/></Relationships>
</file>

<file path=ppt/slides/_rels/slide8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9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6.xml"/></Relationships>
</file>

<file path=ppt/slides/_rels/slide9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6.xml"/></Relationships>
</file>

<file path=ppt/slides/_rels/slide9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 y="5842344"/>
            <a:ext cx="9155099" cy="1015663"/>
          </a:xfrm>
          <a:prstGeom prst="rect">
            <a:avLst/>
          </a:prstGeom>
          <a:ln/>
        </p:spPr>
        <p:style>
          <a:lnRef idx="2">
            <a:schemeClr val="accent1"/>
          </a:lnRef>
          <a:fillRef idx="1">
            <a:schemeClr val="lt1"/>
          </a:fillRef>
          <a:effectRef idx="0">
            <a:schemeClr val="accent1"/>
          </a:effectRef>
          <a:fontRef idx="minor">
            <a:schemeClr val="dk1"/>
          </a:fontRef>
        </p:style>
        <p:txBody>
          <a:bodyPr wrap="square" lIns="91440" tIns="45720" rIns="91440" bIns="45720">
            <a:spAutoFit/>
          </a:bodyPr>
          <a:lstStyle/>
          <a:p>
            <a:pPr algn="ctr"/>
            <a:r>
              <a:rPr lang="fr-FR" sz="6000" b="1" dirty="0" err="1"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Dr.Hafs</a:t>
            </a:r>
            <a:r>
              <a:rPr lang="fr-FR" sz="6000" b="1" dirty="0" smtClean="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rPr>
              <a:t> T.</a:t>
            </a:r>
            <a:endParaRPr lang="fr-FR" sz="60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endParaRPr>
          </a:p>
        </p:txBody>
      </p:sp>
      <p:sp>
        <p:nvSpPr>
          <p:cNvPr id="6" name="Rectangle 5"/>
          <p:cNvSpPr/>
          <p:nvPr/>
        </p:nvSpPr>
        <p:spPr>
          <a:xfrm>
            <a:off x="11102" y="0"/>
            <a:ext cx="9144000" cy="1938992"/>
          </a:xfrm>
          <a:prstGeom prst="rect">
            <a:avLst/>
          </a:prstGeom>
          <a:solidFill>
            <a:schemeClr val="bg1"/>
          </a:solidFill>
          <a:ln>
            <a:solidFill>
              <a:schemeClr val="accent2"/>
            </a:solidFill>
          </a:ln>
        </p:spPr>
        <p:txBody>
          <a:bodyPr wrap="square" lIns="91440" tIns="45720" rIns="91440" bIns="45720">
            <a:spAutoFit/>
          </a:bodyPr>
          <a:lstStyle/>
          <a:p>
            <a:pPr algn="ctr"/>
            <a:r>
              <a:rPr lang="fr-FR" sz="6000" b="1" dirty="0" smtClean="0">
                <a:ln w="18000">
                  <a:solidFill>
                    <a:schemeClr val="accent2">
                      <a:satMod val="140000"/>
                    </a:schemeClr>
                  </a:solidFill>
                  <a:prstDash val="solid"/>
                  <a:miter lim="800000"/>
                </a:ln>
                <a:solidFill>
                  <a:srgbClr val="00B050"/>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Chapitre II: </a:t>
            </a:r>
          </a:p>
          <a:p>
            <a:pPr algn="ctr"/>
            <a:r>
              <a:rPr lang="fr-FR" sz="6000" b="1" dirty="0" smtClean="0">
                <a:ln w="18000">
                  <a:solidFill>
                    <a:schemeClr val="accent2">
                      <a:satMod val="140000"/>
                    </a:schemeClr>
                  </a:solidFill>
                  <a:prstDash val="solid"/>
                  <a:miter lim="800000"/>
                </a:ln>
                <a:solidFill>
                  <a:srgbClr val="00B050"/>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HTML et CSS</a:t>
            </a:r>
            <a:endParaRPr lang="fr-FR" sz="6000" b="1" dirty="0">
              <a:ln w="18000">
                <a:solidFill>
                  <a:schemeClr val="accent2">
                    <a:satMod val="140000"/>
                  </a:schemeClr>
                </a:solidFill>
                <a:prstDash val="solid"/>
                <a:miter lim="800000"/>
              </a:ln>
              <a:solidFill>
                <a:srgbClr val="00B050"/>
              </a:solidFill>
              <a:effectLst>
                <a:outerShdw blurRad="25500" dist="23000" dir="7020000" algn="tl">
                  <a:srgbClr val="000000">
                    <a:alpha val="50000"/>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5" name="Image 4" descr="HTML5CSS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2060848"/>
            <a:ext cx="7704856" cy="3744416"/>
          </a:xfrm>
          <a:prstGeom prst="rect">
            <a:avLst/>
          </a:prstGeom>
        </p:spPr>
      </p:pic>
    </p:spTree>
    <p:extLst>
      <p:ext uri="{BB962C8B-B14F-4D97-AF65-F5344CB8AC3E}">
        <p14:creationId xmlns:p14="http://schemas.microsoft.com/office/powerpoint/2010/main" val="15197121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115616" y="274638"/>
            <a:ext cx="7488832" cy="114300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STRUCTURE D’UNE PAGE EN HTML5</a:t>
            </a:r>
            <a:endParaRPr lang="fr-FR"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89376" y="1938076"/>
            <a:ext cx="7991147" cy="4682909"/>
          </a:xfrm>
        </p:spPr>
        <p:txBody>
          <a:bodyPr/>
          <a:lstStyle/>
          <a:p>
            <a:r>
              <a:rPr lang="fr-FR" dirty="0" smtClean="0">
                <a:effectLst>
                  <a:outerShdw blurRad="50800" dist="38100" dir="2700000" algn="tl" rotWithShape="0">
                    <a:srgbClr val="000000">
                      <a:alpha val="43000"/>
                    </a:srgbClr>
                  </a:outerShdw>
                </a:effectLst>
                <a:latin typeface="Optima"/>
                <a:cs typeface="Optima"/>
              </a:rPr>
              <a:t>Doctype : &lt;!DOCTYPE html&gt;</a:t>
            </a:r>
          </a:p>
          <a:p>
            <a:r>
              <a:rPr lang="fr-FR" dirty="0" smtClean="0">
                <a:effectLst>
                  <a:outerShdw blurRad="50800" dist="38100" dir="2700000" algn="tl" rotWithShape="0">
                    <a:srgbClr val="000000">
                      <a:alpha val="43000"/>
                    </a:srgbClr>
                  </a:outerShdw>
                </a:effectLst>
                <a:latin typeface="Optima"/>
                <a:cs typeface="Optima"/>
              </a:rPr>
              <a:t>Eléments : </a:t>
            </a:r>
          </a:p>
          <a:p>
            <a:pPr lvl="1"/>
            <a:r>
              <a:rPr lang="fr-FR" dirty="0" smtClean="0">
                <a:effectLst>
                  <a:outerShdw blurRad="50800" dist="38100" dir="2700000" algn="tl" rotWithShape="0">
                    <a:srgbClr val="000000">
                      <a:alpha val="43000"/>
                    </a:srgbClr>
                  </a:outerShdw>
                </a:effectLst>
                <a:latin typeface="Optima"/>
                <a:cs typeface="Optima"/>
              </a:rPr>
              <a:t>html,</a:t>
            </a:r>
          </a:p>
          <a:p>
            <a:pPr lvl="1"/>
            <a:r>
              <a:rPr lang="fr-FR" dirty="0" smtClean="0">
                <a:effectLst>
                  <a:outerShdw blurRad="50800" dist="38100" dir="2700000" algn="tl" rotWithShape="0">
                    <a:srgbClr val="000000">
                      <a:alpha val="43000"/>
                    </a:srgbClr>
                  </a:outerShdw>
                </a:effectLst>
                <a:latin typeface="Optima"/>
                <a:cs typeface="Optima"/>
              </a:rPr>
              <a:t>head,</a:t>
            </a:r>
          </a:p>
          <a:p>
            <a:pPr lvl="1"/>
            <a:r>
              <a:rPr lang="fr-FR" dirty="0" smtClean="0">
                <a:effectLst>
                  <a:outerShdw blurRad="50800" dist="38100" dir="2700000" algn="tl" rotWithShape="0">
                    <a:srgbClr val="000000">
                      <a:alpha val="43000"/>
                    </a:srgbClr>
                  </a:outerShdw>
                </a:effectLst>
                <a:latin typeface="Optima"/>
                <a:cs typeface="Optima"/>
              </a:rPr>
              <a:t>title,</a:t>
            </a:r>
          </a:p>
          <a:p>
            <a:pPr lvl="1"/>
            <a:r>
              <a:rPr lang="fr-FR" dirty="0" smtClean="0">
                <a:effectLst>
                  <a:outerShdw blurRad="50800" dist="38100" dir="2700000" algn="tl" rotWithShape="0">
                    <a:srgbClr val="000000">
                      <a:alpha val="43000"/>
                    </a:srgbClr>
                  </a:outerShdw>
                </a:effectLst>
                <a:latin typeface="Optima"/>
                <a:cs typeface="Optima"/>
              </a:rPr>
              <a:t>meta,</a:t>
            </a:r>
          </a:p>
          <a:p>
            <a:pPr lvl="1"/>
            <a:r>
              <a:rPr lang="fr-FR" dirty="0" smtClean="0">
                <a:effectLst>
                  <a:outerShdw blurRad="50800" dist="38100" dir="2700000" algn="tl" rotWithShape="0">
                    <a:srgbClr val="000000">
                      <a:alpha val="43000"/>
                    </a:srgbClr>
                  </a:outerShdw>
                </a:effectLst>
                <a:latin typeface="Optima"/>
                <a:cs typeface="Optima"/>
              </a:rPr>
              <a:t>body.</a:t>
            </a:r>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486400"/>
            <a:ext cx="2067968" cy="1263758"/>
          </a:xfrm>
          <a:prstGeom prst="rect">
            <a:avLst/>
          </a:prstGeom>
        </p:spPr>
      </p:pic>
    </p:spTree>
    <p:extLst>
      <p:ext uri="{BB962C8B-B14F-4D97-AF65-F5344CB8AC3E}">
        <p14:creationId xmlns:p14="http://schemas.microsoft.com/office/powerpoint/2010/main" val="1343355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89375" y="274638"/>
            <a:ext cx="8007764" cy="1143000"/>
          </a:xfrm>
        </p:spPr>
        <p:style>
          <a:lnRef idx="3">
            <a:schemeClr val="lt1"/>
          </a:lnRef>
          <a:fillRef idx="1">
            <a:schemeClr val="accent1"/>
          </a:fillRef>
          <a:effectRef idx="1">
            <a:schemeClr val="accent1"/>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BONNES PRATIQUES, REGLES &amp; COMMENTAIRES	</a:t>
            </a:r>
            <a:endParaRPr lang="fr-FR"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89376" y="1938076"/>
            <a:ext cx="7991147" cy="4682909"/>
          </a:xfrm>
        </p:spPr>
        <p:txBody>
          <a:bodyPr/>
          <a:lstStyle/>
          <a:p>
            <a:pPr algn="just"/>
            <a:r>
              <a:rPr lang="fr-FR" dirty="0" smtClean="0">
                <a:effectLst>
                  <a:outerShdw blurRad="50800" dist="38100" dir="2700000" algn="tl" rotWithShape="0">
                    <a:srgbClr val="000000">
                      <a:alpha val="43000"/>
                    </a:srgbClr>
                  </a:outerShdw>
                </a:effectLst>
                <a:latin typeface="Optima"/>
                <a:cs typeface="Optima"/>
              </a:rPr>
              <a:t>Vous pouvez imbriquer des balises l’une dans l’autre mais vous devez les refermer dans le bon ordre : &lt;a&gt; &lt;b&gt; &lt;/b&gt; &lt;/a&gt;. </a:t>
            </a:r>
          </a:p>
          <a:p>
            <a:pPr algn="just"/>
            <a:endParaRPr lang="fr-FR" dirty="0">
              <a:effectLst>
                <a:outerShdw blurRad="50800" dist="38100" dir="2700000" algn="tl" rotWithShape="0">
                  <a:srgbClr val="000000">
                    <a:alpha val="43000"/>
                  </a:srgbClr>
                </a:outerShdw>
              </a:effectLst>
              <a:latin typeface="Optima"/>
              <a:cs typeface="Optima"/>
            </a:endParaRPr>
          </a:p>
          <a:p>
            <a:pPr algn="just"/>
            <a:r>
              <a:rPr lang="fr-FR" dirty="0" smtClean="0">
                <a:effectLst>
                  <a:outerShdw blurRad="50800" dist="38100" dir="2700000" algn="tl" rotWithShape="0">
                    <a:srgbClr val="000000">
                      <a:alpha val="43000"/>
                    </a:srgbClr>
                  </a:outerShdw>
                </a:effectLst>
                <a:latin typeface="Optima"/>
                <a:cs typeface="Optima"/>
              </a:rPr>
              <a:t>Indentez votre code et commentez le pour le rendre plus lisible, plus professionnel et plus simple à comprendre. </a:t>
            </a:r>
          </a:p>
          <a:p>
            <a:pPr algn="just"/>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3429000"/>
            <a:ext cx="2067968" cy="1263758"/>
          </a:xfrm>
          <a:prstGeom prst="rect">
            <a:avLst/>
          </a:prstGeom>
        </p:spPr>
      </p:pic>
    </p:spTree>
    <p:extLst>
      <p:ext uri="{BB962C8B-B14F-4D97-AF65-F5344CB8AC3E}">
        <p14:creationId xmlns:p14="http://schemas.microsoft.com/office/powerpoint/2010/main" val="1826124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89375" y="274638"/>
            <a:ext cx="8007764" cy="1143000"/>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BONNES PRATIQUES, REGLES &amp; COMMENTAIRES	</a:t>
            </a:r>
            <a:endParaRPr lang="fr-FR"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89376" y="1999928"/>
            <a:ext cx="7991147" cy="4621056"/>
          </a:xfrm>
        </p:spPr>
        <p:txBody>
          <a:bodyPr>
            <a:normAutofit/>
          </a:bodyPr>
          <a:lstStyle/>
          <a:p>
            <a:pPr algn="just"/>
            <a:r>
              <a:rPr lang="fr-FR" dirty="0" smtClean="0">
                <a:effectLst>
                  <a:outerShdw blurRad="50800" dist="38100" dir="2700000" algn="tl" rotWithShape="0">
                    <a:srgbClr val="000000">
                      <a:alpha val="43000"/>
                    </a:srgbClr>
                  </a:outerShdw>
                </a:effectLst>
                <a:latin typeface="Optima"/>
                <a:cs typeface="Optima"/>
              </a:rPr>
              <a:t>&lt;!-- Voici un commentaire en HTML --&gt;</a:t>
            </a:r>
          </a:p>
          <a:p>
            <a:pPr algn="just"/>
            <a:endParaRPr lang="fr-FR" dirty="0" smtClean="0">
              <a:effectLst>
                <a:outerShdw blurRad="50800" dist="38100" dir="2700000" algn="tl" rotWithShape="0">
                  <a:srgbClr val="000000">
                    <a:alpha val="43000"/>
                  </a:srgbClr>
                </a:outerShdw>
              </a:effectLst>
              <a:latin typeface="Optima"/>
              <a:cs typeface="Optima"/>
            </a:endParaRPr>
          </a:p>
          <a:p>
            <a:pPr algn="just"/>
            <a:endParaRPr lang="fr-FR" dirty="0">
              <a:effectLst>
                <a:outerShdw blurRad="50800" dist="38100" dir="2700000" algn="tl" rotWithShape="0">
                  <a:srgbClr val="000000">
                    <a:alpha val="43000"/>
                  </a:srgbClr>
                </a:outerShdw>
              </a:effectLst>
              <a:latin typeface="Optima"/>
              <a:cs typeface="Optima"/>
            </a:endParaRPr>
          </a:p>
          <a:p>
            <a:pPr marL="114300" indent="0" algn="just">
              <a:buNone/>
            </a:pPr>
            <a:r>
              <a:rPr lang="fr-FR" dirty="0" smtClean="0">
                <a:effectLst>
                  <a:outerShdw blurRad="50800" dist="38100" dir="2700000" algn="tl" rotWithShape="0">
                    <a:srgbClr val="000000">
                      <a:alpha val="43000"/>
                    </a:srgbClr>
                  </a:outerShdw>
                </a:effectLst>
                <a:latin typeface="Optima"/>
                <a:cs typeface="Optima"/>
              </a:rPr>
              <a:t>			Tout le monde peut voir votre code HTML ! N’écrivez donc pas d’infos sensibles en commentaires comme des mots de passe !</a:t>
            </a:r>
            <a:endParaRPr lang="fr-FR" dirty="0">
              <a:effectLst>
                <a:outerShdw blurRad="50800" dist="38100" dir="2700000" algn="tl" rotWithShape="0">
                  <a:srgbClr val="000000">
                    <a:alpha val="43000"/>
                  </a:srgbClr>
                </a:outerShdw>
              </a:effectLst>
              <a:latin typeface="Optima"/>
              <a:cs typeface="Optima"/>
            </a:endParaRPr>
          </a:p>
        </p:txBody>
      </p:sp>
      <p:sp>
        <p:nvSpPr>
          <p:cNvPr id="4" name="Triangle isocèle 3"/>
          <p:cNvSpPr/>
          <p:nvPr/>
        </p:nvSpPr>
        <p:spPr>
          <a:xfrm>
            <a:off x="1064941" y="3362431"/>
            <a:ext cx="955314" cy="1336618"/>
          </a:xfrm>
          <a:prstGeom prst="triangle">
            <a:avLst/>
          </a:prstGeom>
        </p:spPr>
        <p:style>
          <a:lnRef idx="1">
            <a:schemeClr val="accent2"/>
          </a:lnRef>
          <a:fillRef idx="3">
            <a:schemeClr val="accent2"/>
          </a:fillRef>
          <a:effectRef idx="2">
            <a:schemeClr val="accent2"/>
          </a:effectRef>
          <a:fontRef idx="minor">
            <a:schemeClr val="lt1"/>
          </a:fontRef>
        </p:style>
        <p:txBody>
          <a:bodyPr rtlCol="0" anchor="b"/>
          <a:lstStyle/>
          <a:p>
            <a:pPr algn="ctr" defTabSz="457200"/>
            <a:r>
              <a:rPr lang="fr-FR" sz="3800" b="1" dirty="0" smtClean="0">
                <a:solidFill>
                  <a:prstClr val="black"/>
                </a:solidFill>
                <a:latin typeface="Optima"/>
                <a:cs typeface="Optima"/>
              </a:rPr>
              <a:t>!</a:t>
            </a:r>
            <a:endParaRPr lang="fr-FR" sz="3800" b="1" dirty="0">
              <a:solidFill>
                <a:prstClr val="black"/>
              </a:solidFill>
              <a:latin typeface="Optima"/>
              <a:cs typeface="Optima"/>
            </a:endParaRPr>
          </a:p>
        </p:txBody>
      </p:sp>
      <p:pic>
        <p:nvPicPr>
          <p:cNvPr id="5" name="Image 4"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4" y="5528108"/>
            <a:ext cx="2067968" cy="1263758"/>
          </a:xfrm>
          <a:prstGeom prst="rect">
            <a:avLst/>
          </a:prstGeom>
        </p:spPr>
      </p:pic>
    </p:spTree>
    <p:extLst>
      <p:ext uri="{BB962C8B-B14F-4D97-AF65-F5344CB8AC3E}">
        <p14:creationId xmlns:p14="http://schemas.microsoft.com/office/powerpoint/2010/main" val="5378822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oufik\Pictures\Imag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p:cNvSpPr>
            <a:spLocks noGrp="1" noChangeArrowheads="1"/>
          </p:cNvSpPr>
          <p:nvPr>
            <p:ph type="title"/>
          </p:nvPr>
        </p:nvSpPr>
        <p:spPr>
          <a:xfrm>
            <a:off x="755576" y="274638"/>
            <a:ext cx="7931224"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altLang="fr-FR" sz="4000" dirty="0"/>
              <a:t>Déclaration de la version supportée avec la balise </a:t>
            </a:r>
            <a:r>
              <a:rPr lang="fr-FR" altLang="fr-FR" sz="4000" b="1" dirty="0"/>
              <a:t>&lt;</a:t>
            </a:r>
            <a:r>
              <a:rPr lang="fr-FR" altLang="fr-FR" sz="4000" b="1" dirty="0" err="1"/>
              <a:t>doctype</a:t>
            </a:r>
            <a:r>
              <a:rPr lang="fr-FR" altLang="fr-FR" sz="4000" b="1" dirty="0"/>
              <a:t>&gt;</a:t>
            </a:r>
            <a:r>
              <a:rPr lang="fr-FR" altLang="fr-FR" sz="4000" dirty="0"/>
              <a:t> </a:t>
            </a:r>
          </a:p>
        </p:txBody>
      </p:sp>
      <p:sp>
        <p:nvSpPr>
          <p:cNvPr id="6147" name="Rectangle 3"/>
          <p:cNvSpPr>
            <a:spLocks noGrp="1" noChangeArrowheads="1"/>
          </p:cNvSpPr>
          <p:nvPr>
            <p:ph type="body" idx="1"/>
          </p:nvPr>
        </p:nvSpPr>
        <p:spPr>
          <a:xfrm>
            <a:off x="1043608" y="2132856"/>
            <a:ext cx="8229600" cy="4525963"/>
          </a:xfrm>
        </p:spPr>
        <p:txBody>
          <a:bodyPr/>
          <a:lstStyle/>
          <a:p>
            <a:r>
              <a:rPr lang="fr-FR" altLang="fr-FR" sz="4400" dirty="0"/>
              <a:t>Cette balise doit se situer au début du document. </a:t>
            </a:r>
          </a:p>
          <a:p>
            <a:r>
              <a:rPr lang="fr-FR" altLang="fr-FR" sz="4400" dirty="0"/>
              <a:t>Existence  de trois format:</a:t>
            </a:r>
          </a:p>
        </p:txBody>
      </p:sp>
      <p:pic>
        <p:nvPicPr>
          <p:cNvPr id="5" name="Image 4"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485586"/>
            <a:ext cx="2067968" cy="1263758"/>
          </a:xfrm>
          <a:prstGeom prst="rect">
            <a:avLst/>
          </a:prstGeom>
        </p:spPr>
      </p:pic>
    </p:spTree>
    <p:extLst>
      <p:ext uri="{BB962C8B-B14F-4D97-AF65-F5344CB8AC3E}">
        <p14:creationId xmlns:p14="http://schemas.microsoft.com/office/powerpoint/2010/main" val="13780736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oufik\Pictures\Imag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0"/>
            <a:ext cx="925252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242" name="Rectangle 2"/>
          <p:cNvSpPr>
            <a:spLocks noGrp="1" noChangeArrowheads="1"/>
          </p:cNvSpPr>
          <p:nvPr>
            <p:ph type="title"/>
          </p:nvPr>
        </p:nvSpPr>
        <p:spPr>
          <a:xfrm>
            <a:off x="827584" y="274638"/>
            <a:ext cx="7859216" cy="850900"/>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altLang="fr-FR" sz="3600" b="1" dirty="0"/>
              <a:t>Le document HTML minimum</a:t>
            </a:r>
          </a:p>
        </p:txBody>
      </p:sp>
      <p:sp>
        <p:nvSpPr>
          <p:cNvPr id="10243" name="Rectangle 3"/>
          <p:cNvSpPr>
            <a:spLocks noGrp="1" noChangeArrowheads="1"/>
          </p:cNvSpPr>
          <p:nvPr>
            <p:ph type="body" idx="1"/>
          </p:nvPr>
        </p:nvSpPr>
        <p:spPr>
          <a:xfrm>
            <a:off x="683568" y="1196752"/>
            <a:ext cx="8229600" cy="5184775"/>
          </a:xfrm>
        </p:spPr>
        <p:txBody>
          <a:bodyPr/>
          <a:lstStyle/>
          <a:p>
            <a:pPr>
              <a:lnSpc>
                <a:spcPct val="80000"/>
              </a:lnSpc>
            </a:pPr>
            <a:r>
              <a:rPr lang="fr-FR" altLang="fr-FR" sz="2800" dirty="0">
                <a:latin typeface="Times New Roman" panose="02020603050405020304" pitchFamily="18" charset="0"/>
                <a:cs typeface="Times New Roman" panose="02020603050405020304" pitchFamily="18" charset="0"/>
              </a:rPr>
              <a:t>Une page HTML était en fait un fichier texte, enrichi d'un certain nombre de codes ou commandes, appelés balises. </a:t>
            </a:r>
          </a:p>
          <a:p>
            <a:pPr>
              <a:lnSpc>
                <a:spcPct val="80000"/>
              </a:lnSpc>
            </a:pPr>
            <a:r>
              <a:rPr lang="fr-FR" altLang="fr-FR" sz="2800" dirty="0">
                <a:latin typeface="Times New Roman" panose="02020603050405020304" pitchFamily="18" charset="0"/>
                <a:cs typeface="Times New Roman" panose="02020603050405020304" pitchFamily="18" charset="0"/>
              </a:rPr>
              <a:t>Ces balises sont toujours exprimées sous la forme d'un mot clé, encadré par les caractères "</a:t>
            </a:r>
            <a:r>
              <a:rPr lang="fr-FR" altLang="fr-FR" sz="2800" b="1" dirty="0">
                <a:latin typeface="Times New Roman" panose="02020603050405020304" pitchFamily="18" charset="0"/>
                <a:cs typeface="Times New Roman" panose="02020603050405020304" pitchFamily="18" charset="0"/>
              </a:rPr>
              <a:t>&lt;</a:t>
            </a:r>
            <a:r>
              <a:rPr lang="fr-FR" altLang="fr-FR" sz="2800" dirty="0">
                <a:latin typeface="Times New Roman" panose="02020603050405020304" pitchFamily="18" charset="0"/>
                <a:cs typeface="Times New Roman" panose="02020603050405020304" pitchFamily="18" charset="0"/>
              </a:rPr>
              <a:t>" et "</a:t>
            </a:r>
            <a:r>
              <a:rPr lang="fr-FR" altLang="fr-FR" sz="2800" b="1" dirty="0">
                <a:latin typeface="Times New Roman" panose="02020603050405020304" pitchFamily="18" charset="0"/>
                <a:cs typeface="Times New Roman" panose="02020603050405020304" pitchFamily="18" charset="0"/>
              </a:rPr>
              <a:t>&gt;</a:t>
            </a:r>
            <a:r>
              <a:rPr lang="fr-FR" altLang="fr-FR" sz="2800" dirty="0">
                <a:latin typeface="Times New Roman" panose="02020603050405020304" pitchFamily="18" charset="0"/>
                <a:cs typeface="Times New Roman" panose="02020603050405020304" pitchFamily="18" charset="0"/>
              </a:rPr>
              <a:t>". Exemple : &lt;BALISE&gt;. </a:t>
            </a:r>
          </a:p>
          <a:p>
            <a:pPr>
              <a:lnSpc>
                <a:spcPct val="80000"/>
              </a:lnSpc>
            </a:pPr>
            <a:r>
              <a:rPr lang="fr-FR" altLang="fr-FR" sz="2800" dirty="0">
                <a:latin typeface="Times New Roman" panose="02020603050405020304" pitchFamily="18" charset="0"/>
                <a:cs typeface="Times New Roman" panose="02020603050405020304" pitchFamily="18" charset="0"/>
              </a:rPr>
              <a:t>Pour la plupart des balises, il existe une balise de fermeture associée, reprenant le même nom, mais précédée du caractère "</a:t>
            </a:r>
            <a:r>
              <a:rPr lang="fr-FR" altLang="fr-FR" sz="2800" b="1" dirty="0">
                <a:latin typeface="Times New Roman" panose="02020603050405020304" pitchFamily="18" charset="0"/>
                <a:cs typeface="Times New Roman" panose="02020603050405020304" pitchFamily="18" charset="0"/>
              </a:rPr>
              <a:t>/</a:t>
            </a:r>
            <a:r>
              <a:rPr lang="fr-FR" altLang="fr-FR" sz="2800" dirty="0">
                <a:latin typeface="Times New Roman" panose="02020603050405020304" pitchFamily="18" charset="0"/>
                <a:cs typeface="Times New Roman" panose="02020603050405020304" pitchFamily="18" charset="0"/>
              </a:rPr>
              <a:t>". </a:t>
            </a:r>
          </a:p>
          <a:p>
            <a:pPr>
              <a:lnSpc>
                <a:spcPct val="80000"/>
              </a:lnSpc>
            </a:pPr>
            <a:r>
              <a:rPr lang="fr-FR" altLang="fr-FR" sz="2800" dirty="0">
                <a:latin typeface="Times New Roman" panose="02020603050405020304" pitchFamily="18" charset="0"/>
                <a:cs typeface="Times New Roman" panose="02020603050405020304" pitchFamily="18" charset="0"/>
              </a:rPr>
              <a:t>La commande spécifiée s'applique donc uniquement au texte situé entre le couple de balises ainsi formé</a:t>
            </a:r>
          </a:p>
        </p:txBody>
      </p:sp>
      <p:pic>
        <p:nvPicPr>
          <p:cNvPr id="5" name="Image 4"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69211" y="5486400"/>
            <a:ext cx="2067968" cy="1263758"/>
          </a:xfrm>
          <a:prstGeom prst="rect">
            <a:avLst/>
          </a:prstGeom>
        </p:spPr>
      </p:pic>
    </p:spTree>
    <p:extLst>
      <p:ext uri="{BB962C8B-B14F-4D97-AF65-F5344CB8AC3E}">
        <p14:creationId xmlns:p14="http://schemas.microsoft.com/office/powerpoint/2010/main" val="22501935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oufik\Pictures\Image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6146" name="Rectangle 2"/>
          <p:cNvSpPr>
            <a:spLocks noGrp="1" noChangeArrowheads="1"/>
          </p:cNvSpPr>
          <p:nvPr>
            <p:ph type="title"/>
          </p:nvPr>
        </p:nvSpPr>
        <p:spPr>
          <a:xfrm>
            <a:off x="755576" y="274638"/>
            <a:ext cx="7931224" cy="1143000"/>
          </a:xfrm>
        </p:spPr>
        <p:style>
          <a:lnRef idx="1">
            <a:schemeClr val="accent4"/>
          </a:lnRef>
          <a:fillRef idx="3">
            <a:schemeClr val="accent4"/>
          </a:fillRef>
          <a:effectRef idx="2">
            <a:schemeClr val="accent4"/>
          </a:effectRef>
          <a:fontRef idx="minor">
            <a:schemeClr val="lt1"/>
          </a:fontRef>
        </p:style>
        <p:txBody>
          <a:bodyPr>
            <a:normAutofit fontScale="90000"/>
          </a:bodyPr>
          <a:lstStyle/>
          <a:p>
            <a:r>
              <a:rPr lang="fr-FR" altLang="fr-FR" sz="4000" dirty="0"/>
              <a:t>Déclaration de la version supportée avec la balise </a:t>
            </a:r>
            <a:r>
              <a:rPr lang="fr-FR" altLang="fr-FR" sz="4000" b="1" dirty="0"/>
              <a:t>&lt;</a:t>
            </a:r>
            <a:r>
              <a:rPr lang="fr-FR" altLang="fr-FR" sz="4000" b="1" dirty="0" err="1"/>
              <a:t>doctype</a:t>
            </a:r>
            <a:r>
              <a:rPr lang="fr-FR" altLang="fr-FR" sz="4000" b="1" dirty="0"/>
              <a:t>&gt;</a:t>
            </a:r>
            <a:r>
              <a:rPr lang="fr-FR" altLang="fr-FR" sz="4000" dirty="0"/>
              <a:t> </a:t>
            </a:r>
          </a:p>
        </p:txBody>
      </p:sp>
      <p:sp>
        <p:nvSpPr>
          <p:cNvPr id="6147" name="Rectangle 3"/>
          <p:cNvSpPr>
            <a:spLocks noGrp="1" noChangeArrowheads="1"/>
          </p:cNvSpPr>
          <p:nvPr>
            <p:ph type="body" idx="1"/>
          </p:nvPr>
        </p:nvSpPr>
        <p:spPr>
          <a:xfrm>
            <a:off x="1043608" y="2132856"/>
            <a:ext cx="8229600" cy="4525963"/>
          </a:xfrm>
        </p:spPr>
        <p:txBody>
          <a:bodyPr/>
          <a:lstStyle/>
          <a:p>
            <a:r>
              <a:rPr lang="fr-FR" altLang="fr-FR" sz="4400" dirty="0"/>
              <a:t>Cette balise doit se situer au début du document. </a:t>
            </a:r>
          </a:p>
        </p:txBody>
      </p:sp>
      <p:pic>
        <p:nvPicPr>
          <p:cNvPr id="5" name="Image 4" descr="HTML5CSS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9792" y="3861048"/>
            <a:ext cx="4896544" cy="2664296"/>
          </a:xfrm>
          <a:prstGeom prst="rect">
            <a:avLst/>
          </a:prstGeom>
        </p:spPr>
      </p:pic>
    </p:spTree>
    <p:extLst>
      <p:ext uri="{BB962C8B-B14F-4D97-AF65-F5344CB8AC3E}">
        <p14:creationId xmlns:p14="http://schemas.microsoft.com/office/powerpoint/2010/main" val="497931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p:txBody>
          <a:bodyPr/>
          <a:lstStyle/>
          <a:p>
            <a:r>
              <a:rPr lang="fr-FR" altLang="fr-FR" dirty="0"/>
              <a:t>&lt;HTML&gt; </a:t>
            </a:r>
            <a:br>
              <a:rPr lang="fr-FR" altLang="fr-FR" dirty="0"/>
            </a:br>
            <a:r>
              <a:rPr lang="fr-FR" altLang="fr-FR" dirty="0"/>
              <a:t>... </a:t>
            </a:r>
            <a:br>
              <a:rPr lang="fr-FR" altLang="fr-FR" dirty="0"/>
            </a:br>
            <a:r>
              <a:rPr lang="fr-FR" altLang="fr-FR" dirty="0"/>
              <a:t>&lt;/HTML&gt;</a:t>
            </a:r>
          </a:p>
        </p:txBody>
      </p:sp>
      <p:sp>
        <p:nvSpPr>
          <p:cNvPr id="11266" name="Rectangle 2"/>
          <p:cNvSpPr>
            <a:spLocks noGrp="1" noChangeArrowheads="1"/>
          </p:cNvSpPr>
          <p:nvPr>
            <p:ph type="title"/>
          </p:nvPr>
        </p:nvSpPr>
        <p:spPr/>
        <p:style>
          <a:lnRef idx="1">
            <a:schemeClr val="accent2"/>
          </a:lnRef>
          <a:fillRef idx="2">
            <a:schemeClr val="accent2"/>
          </a:fillRef>
          <a:effectRef idx="1">
            <a:schemeClr val="accent2"/>
          </a:effectRef>
          <a:fontRef idx="minor">
            <a:schemeClr val="dk1"/>
          </a:fontRef>
        </p:style>
        <p:txBody>
          <a:bodyPr/>
          <a:lstStyle/>
          <a:p>
            <a:pPr algn="ctr"/>
            <a:r>
              <a:rPr lang="fr-FR" altLang="fr-FR" dirty="0"/>
              <a:t>Exemple: </a:t>
            </a:r>
          </a:p>
        </p:txBody>
      </p:sp>
      <p:pic>
        <p:nvPicPr>
          <p:cNvPr id="4" name="Image 3" descr="HTML5CSS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2996952"/>
            <a:ext cx="4896544" cy="3528392"/>
          </a:xfrm>
          <a:prstGeom prst="rect">
            <a:avLst/>
          </a:prstGeom>
        </p:spPr>
      </p:pic>
    </p:spTree>
    <p:extLst>
      <p:ext uri="{BB962C8B-B14F-4D97-AF65-F5344CB8AC3E}">
        <p14:creationId xmlns:p14="http://schemas.microsoft.com/office/powerpoint/2010/main" val="4246883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67544" y="1772817"/>
            <a:ext cx="8229600" cy="3096344"/>
          </a:xfrm>
        </p:spPr>
        <p:txBody>
          <a:bodyPr/>
          <a:lstStyle/>
          <a:p>
            <a:r>
              <a:rPr lang="fr-FR" altLang="fr-FR" dirty="0">
                <a:latin typeface="Times New Roman" panose="02020603050405020304" pitchFamily="18" charset="0"/>
                <a:cs typeface="Times New Roman" panose="02020603050405020304" pitchFamily="18" charset="0"/>
              </a:rPr>
              <a:t>Entre ces deux balises, on définit deux zones : </a:t>
            </a:r>
          </a:p>
          <a:p>
            <a:r>
              <a:rPr lang="fr-FR" altLang="fr-FR" b="1" dirty="0">
                <a:latin typeface="Times New Roman" panose="02020603050405020304" pitchFamily="18" charset="0"/>
                <a:cs typeface="Times New Roman" panose="02020603050405020304" pitchFamily="18" charset="0"/>
              </a:rPr>
              <a:t>l'en-tête</a:t>
            </a:r>
            <a:r>
              <a:rPr lang="fr-FR" altLang="fr-FR" dirty="0">
                <a:latin typeface="Times New Roman" panose="02020603050405020304" pitchFamily="18" charset="0"/>
                <a:cs typeface="Times New Roman" panose="02020603050405020304" pitchFamily="18" charset="0"/>
              </a:rPr>
              <a:t>, spécifié par les commandes &lt;HEAD&gt; et &lt;/HEAD&gt;,</a:t>
            </a:r>
          </a:p>
          <a:p>
            <a:r>
              <a:rPr lang="fr-FR" altLang="fr-FR" dirty="0">
                <a:latin typeface="Times New Roman" panose="02020603050405020304" pitchFamily="18" charset="0"/>
                <a:cs typeface="Times New Roman" panose="02020603050405020304" pitchFamily="18" charset="0"/>
              </a:rPr>
              <a:t> ainsi que le </a:t>
            </a:r>
            <a:r>
              <a:rPr lang="fr-FR" altLang="fr-FR" b="1" dirty="0">
                <a:latin typeface="Times New Roman" panose="02020603050405020304" pitchFamily="18" charset="0"/>
                <a:cs typeface="Times New Roman" panose="02020603050405020304" pitchFamily="18" charset="0"/>
              </a:rPr>
              <a:t>corps</a:t>
            </a:r>
            <a:r>
              <a:rPr lang="fr-FR" altLang="fr-FR" dirty="0">
                <a:latin typeface="Times New Roman" panose="02020603050405020304" pitchFamily="18" charset="0"/>
                <a:cs typeface="Times New Roman" panose="02020603050405020304" pitchFamily="18" charset="0"/>
              </a:rPr>
              <a:t>, délimité par: &lt;BODY&gt; et &lt;/BODY&gt;. </a:t>
            </a:r>
          </a:p>
        </p:txBody>
      </p:sp>
      <p:sp>
        <p:nvSpPr>
          <p:cNvPr id="12290" name="Rectangle 2"/>
          <p:cNvSpPr>
            <a:spLocks noGrp="1" noChangeArrowheads="1"/>
          </p:cNvSpPr>
          <p:nvPr>
            <p:ph type="title"/>
          </p:nvPr>
        </p:nvSpPr>
        <p:spPr>
          <a:xfrm>
            <a:off x="1835696" y="274638"/>
            <a:ext cx="5760640" cy="1143000"/>
          </a:xfrm>
        </p:spPr>
        <p:style>
          <a:lnRef idx="3">
            <a:schemeClr val="lt1"/>
          </a:lnRef>
          <a:fillRef idx="1">
            <a:schemeClr val="accent2"/>
          </a:fillRef>
          <a:effectRef idx="1">
            <a:schemeClr val="accent2"/>
          </a:effectRef>
          <a:fontRef idx="minor">
            <a:schemeClr val="lt1"/>
          </a:fontRef>
        </p:style>
        <p:txBody>
          <a:bodyPr/>
          <a:lstStyle/>
          <a:p>
            <a:pPr algn="ctr"/>
            <a:r>
              <a:rPr lang="fr-FR" altLang="fr-FR" dirty="0" smtClean="0"/>
              <a:t>Page HTML</a:t>
            </a:r>
            <a:endParaRPr lang="fr-FR" altLang="fr-FR" dirty="0"/>
          </a:p>
        </p:txBody>
      </p:sp>
      <p:pic>
        <p:nvPicPr>
          <p:cNvPr id="4" name="Image 3" descr="HTML5CSS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792" y="3861048"/>
            <a:ext cx="4896544" cy="2664296"/>
          </a:xfrm>
          <a:prstGeom prst="rect">
            <a:avLst/>
          </a:prstGeom>
        </p:spPr>
      </p:pic>
    </p:spTree>
    <p:extLst>
      <p:ext uri="{BB962C8B-B14F-4D97-AF65-F5344CB8AC3E}">
        <p14:creationId xmlns:p14="http://schemas.microsoft.com/office/powerpoint/2010/main" val="29089010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0"/>
            <a:ext cx="9144000" cy="1196752"/>
          </a:xfrm>
        </p:spPr>
        <p:style>
          <a:lnRef idx="0">
            <a:schemeClr val="accent2"/>
          </a:lnRef>
          <a:fillRef idx="3">
            <a:schemeClr val="accent2"/>
          </a:fillRef>
          <a:effectRef idx="3">
            <a:schemeClr val="accent2"/>
          </a:effectRef>
          <a:fontRef idx="minor">
            <a:schemeClr val="lt1"/>
          </a:fontRef>
        </p:style>
        <p:txBody>
          <a:bodyPr/>
          <a:lstStyle/>
          <a:p>
            <a:r>
              <a:rPr lang="fr-FR" altLang="fr-FR" dirty="0" smtClean="0"/>
              <a:t>Structure </a:t>
            </a:r>
            <a:r>
              <a:rPr lang="fr-FR" altLang="fr-FR" dirty="0"/>
              <a:t>de base </a:t>
            </a:r>
          </a:p>
        </p:txBody>
      </p:sp>
      <p:sp>
        <p:nvSpPr>
          <p:cNvPr id="13315" name="Rectangle 3"/>
          <p:cNvSpPr>
            <a:spLocks noGrp="1" noChangeArrowheads="1"/>
          </p:cNvSpPr>
          <p:nvPr>
            <p:ph type="body" idx="1"/>
          </p:nvPr>
        </p:nvSpPr>
        <p:spPr/>
        <p:txBody>
          <a:bodyPr/>
          <a:lstStyle/>
          <a:p>
            <a:r>
              <a:rPr lang="fr-FR" altLang="fr-FR" dirty="0"/>
              <a:t>&lt;HTML&gt; </a:t>
            </a:r>
            <a:br>
              <a:rPr lang="fr-FR" altLang="fr-FR" dirty="0"/>
            </a:br>
            <a:r>
              <a:rPr lang="fr-FR" altLang="fr-FR" dirty="0"/>
              <a:t>&lt;HEAD&gt; </a:t>
            </a:r>
            <a:br>
              <a:rPr lang="fr-FR" altLang="fr-FR" dirty="0"/>
            </a:br>
            <a:r>
              <a:rPr lang="fr-FR" altLang="fr-FR" dirty="0"/>
              <a:t>... </a:t>
            </a:r>
            <a:br>
              <a:rPr lang="fr-FR" altLang="fr-FR" dirty="0"/>
            </a:br>
            <a:r>
              <a:rPr lang="fr-FR" altLang="fr-FR" dirty="0"/>
              <a:t>&lt;/HEAD&gt; </a:t>
            </a:r>
            <a:br>
              <a:rPr lang="fr-FR" altLang="fr-FR" dirty="0"/>
            </a:br>
            <a:r>
              <a:rPr lang="fr-FR" altLang="fr-FR" dirty="0"/>
              <a:t>&lt;BODY&gt; </a:t>
            </a:r>
            <a:br>
              <a:rPr lang="fr-FR" altLang="fr-FR" dirty="0"/>
            </a:br>
            <a:r>
              <a:rPr lang="fr-FR" altLang="fr-FR" dirty="0"/>
              <a:t>... </a:t>
            </a:r>
            <a:br>
              <a:rPr lang="fr-FR" altLang="fr-FR" dirty="0"/>
            </a:br>
            <a:r>
              <a:rPr lang="fr-FR" altLang="fr-FR" dirty="0"/>
              <a:t>&lt;/BODY&gt; </a:t>
            </a:r>
            <a:br>
              <a:rPr lang="fr-FR" altLang="fr-FR" dirty="0"/>
            </a:br>
            <a:r>
              <a:rPr lang="fr-FR" altLang="fr-FR" dirty="0"/>
              <a:t>&lt;/HTML&gt;</a:t>
            </a:r>
          </a:p>
        </p:txBody>
      </p:sp>
      <p:pic>
        <p:nvPicPr>
          <p:cNvPr id="4" name="Image 3" descr="HTML5CSS3.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2420888"/>
            <a:ext cx="4896544" cy="2664296"/>
          </a:xfrm>
          <a:prstGeom prst="rect">
            <a:avLst/>
          </a:prstGeom>
        </p:spPr>
      </p:pic>
    </p:spTree>
    <p:extLst>
      <p:ext uri="{BB962C8B-B14F-4D97-AF65-F5344CB8AC3E}">
        <p14:creationId xmlns:p14="http://schemas.microsoft.com/office/powerpoint/2010/main" val="25816452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196752"/>
          </a:xfrm>
        </p:spPr>
        <p:style>
          <a:lnRef idx="1">
            <a:schemeClr val="accent3"/>
          </a:lnRef>
          <a:fillRef idx="2">
            <a:schemeClr val="accent3"/>
          </a:fillRef>
          <a:effectRef idx="1">
            <a:schemeClr val="accent3"/>
          </a:effectRef>
          <a:fontRef idx="minor">
            <a:schemeClr val="dk1"/>
          </a:fontRef>
        </p:style>
        <p:txBody>
          <a:bodyPr>
            <a:noAutofit/>
          </a:bodyPr>
          <a:lstStyle/>
          <a:p>
            <a:r>
              <a:rPr lang="fr-CA"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r>
            <a:br>
              <a:rPr lang="fr-CA"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fr-CA"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Le standard HTML 4</a:t>
            </a:r>
            <a:br>
              <a:rPr lang="fr-CA"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endParaRPr lang="fr-CA"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291" name="Rectangle 3"/>
          <p:cNvSpPr>
            <a:spLocks noGrp="1" noChangeArrowheads="1"/>
          </p:cNvSpPr>
          <p:nvPr>
            <p:ph idx="1"/>
          </p:nvPr>
        </p:nvSpPr>
        <p:spPr/>
        <p:txBody>
          <a:bodyPr>
            <a:normAutofit/>
          </a:bodyPr>
          <a:lstStyle/>
          <a:p>
            <a:r>
              <a:rPr lang="fr-CA" sz="3600" dirty="0" smtClean="0">
                <a:latin typeface="Times New Roman" pitchFamily="18" charset="0"/>
                <a:cs typeface="Times New Roman" pitchFamily="18" charset="0"/>
              </a:rPr>
              <a:t>Pour se conformer au standard HTML 4, tout document HTML doit contenir au début du document la déclaration suivante:</a:t>
            </a:r>
          </a:p>
          <a:p>
            <a:pPr>
              <a:buFont typeface="Wingdings" pitchFamily="2" charset="2"/>
              <a:buNone/>
            </a:pPr>
            <a:r>
              <a:rPr lang="fr-CA" sz="2000" dirty="0" smtClean="0">
                <a:solidFill>
                  <a:srgbClr val="000000"/>
                </a:solidFill>
                <a:latin typeface="Times New Roman" pitchFamily="18" charset="0"/>
                <a:cs typeface="Times New Roman" pitchFamily="18" charset="0"/>
              </a:rPr>
              <a:t>&lt;!DOCTYPE HTML PUBLIC </a:t>
            </a:r>
            <a:r>
              <a:rPr lang="fr-CA" sz="2000" dirty="0" smtClean="0">
                <a:solidFill>
                  <a:srgbClr val="0000F0"/>
                </a:solidFill>
                <a:latin typeface="Times New Roman" pitchFamily="18" charset="0"/>
                <a:cs typeface="Times New Roman" pitchFamily="18" charset="0"/>
              </a:rPr>
              <a:t>"-//W3C//</a:t>
            </a:r>
            <a:r>
              <a:rPr lang="fr-CA" sz="2000" dirty="0" err="1" smtClean="0">
                <a:solidFill>
                  <a:srgbClr val="0000F0"/>
                </a:solidFill>
                <a:latin typeface="Times New Roman" pitchFamily="18" charset="0"/>
                <a:cs typeface="Times New Roman" pitchFamily="18" charset="0"/>
              </a:rPr>
              <a:t>Dtd</a:t>
            </a:r>
            <a:r>
              <a:rPr lang="fr-CA" sz="2000" dirty="0" smtClean="0">
                <a:solidFill>
                  <a:srgbClr val="0000F0"/>
                </a:solidFill>
                <a:latin typeface="Times New Roman" pitchFamily="18" charset="0"/>
                <a:cs typeface="Times New Roman" pitchFamily="18" charset="0"/>
              </a:rPr>
              <a:t> HTML 4.0 </a:t>
            </a:r>
            <a:r>
              <a:rPr lang="fr-CA" sz="2000" dirty="0" err="1" smtClean="0">
                <a:solidFill>
                  <a:srgbClr val="0000F0"/>
                </a:solidFill>
                <a:latin typeface="Times New Roman" pitchFamily="18" charset="0"/>
                <a:cs typeface="Times New Roman" pitchFamily="18" charset="0"/>
              </a:rPr>
              <a:t>transitional</a:t>
            </a:r>
            <a:r>
              <a:rPr lang="fr-CA" sz="2000" dirty="0" smtClean="0">
                <a:solidFill>
                  <a:srgbClr val="0000F0"/>
                </a:solidFill>
                <a:latin typeface="Times New Roman" pitchFamily="18" charset="0"/>
                <a:cs typeface="Times New Roman" pitchFamily="18" charset="0"/>
              </a:rPr>
              <a:t>//EN"</a:t>
            </a:r>
            <a:r>
              <a:rPr lang="fr-CA" sz="2000" dirty="0" smtClean="0">
                <a:solidFill>
                  <a:srgbClr val="000000"/>
                </a:solidFill>
                <a:latin typeface="Times New Roman" pitchFamily="18" charset="0"/>
                <a:cs typeface="Times New Roman" pitchFamily="18" charset="0"/>
              </a:rPr>
              <a:t>&gt;</a:t>
            </a:r>
          </a:p>
          <a:p>
            <a:pPr>
              <a:buFont typeface="Wingdings" pitchFamily="2" charset="2"/>
              <a:buNone/>
            </a:pPr>
            <a:endParaRPr lang="fr-CA" sz="2000" dirty="0" smtClean="0">
              <a:solidFill>
                <a:srgbClr val="000000"/>
              </a:solidFill>
              <a:latin typeface="Times New Roman" pitchFamily="18" charset="0"/>
              <a:cs typeface="Times New Roman" pitchFamily="18" charset="0"/>
            </a:endParaRPr>
          </a:p>
          <a:p>
            <a:pPr>
              <a:buFont typeface="Wingdings" pitchFamily="2" charset="2"/>
              <a:buNone/>
            </a:pPr>
            <a:endParaRPr lang="fr-CA" sz="3600" dirty="0" smtClean="0">
              <a:solidFill>
                <a:srgbClr val="000000"/>
              </a:solidFill>
              <a:latin typeface="Times New Roman" pitchFamily="18" charset="0"/>
              <a:cs typeface="Times New Roman" pitchFamily="18" charset="0"/>
            </a:endParaRPr>
          </a:p>
          <a:p>
            <a:endParaRPr lang="fr-CA" sz="200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99516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2231" y="274638"/>
            <a:ext cx="8584726" cy="1143000"/>
          </a:xfrm>
        </p:spPr>
        <p:txBody>
          <a:bodyPr>
            <a:noAutofit/>
          </a:bodyPr>
          <a:lstStyle/>
          <a:p>
            <a:pPr algn="ctr"/>
            <a:r>
              <a:rPr lang="fr-FR" sz="4000" b="1" dirty="0" smtClean="0">
                <a:solidFill>
                  <a:srgbClr val="FF0000"/>
                </a:solidFill>
                <a:effectLst>
                  <a:outerShdw blurRad="50800" dist="38100" dir="2700000" algn="tl" rotWithShape="0">
                    <a:srgbClr val="000000">
                      <a:alpha val="43000"/>
                    </a:srgbClr>
                  </a:outerShdw>
                </a:effectLst>
                <a:latin typeface="Optima"/>
                <a:cs typeface="Optima"/>
              </a:rPr>
              <a:t>POURQUOI APPRENDRE LE HTML &amp; LE CSS ?</a:t>
            </a:r>
            <a:endParaRPr lang="fr-FR" sz="4000" b="1" dirty="0">
              <a:solidFill>
                <a:srgbClr val="FF000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539552" y="1340769"/>
            <a:ext cx="8352928" cy="5126104"/>
          </a:xfrm>
        </p:spPr>
        <p:txBody>
          <a:bodyPr>
            <a:normAutofit lnSpcReduction="10000"/>
          </a:bodyPr>
          <a:lstStyle/>
          <a:p>
            <a:pPr marL="514350" indent="-457200" algn="just"/>
            <a:r>
              <a:rPr lang="fr-FR" sz="3000" dirty="0" smtClean="0">
                <a:solidFill>
                  <a:schemeClr val="tx2">
                    <a:lumMod val="50000"/>
                  </a:schemeClr>
                </a:solidFill>
                <a:effectLst>
                  <a:outerShdw blurRad="50800" dist="38100" dir="2700000" algn="tl" rotWithShape="0">
                    <a:srgbClr val="000000">
                      <a:alpha val="43000"/>
                    </a:srgbClr>
                  </a:outerShdw>
                </a:effectLst>
                <a:latin typeface="Optima"/>
                <a:cs typeface="Optima"/>
              </a:rPr>
              <a:t>Les langages HTML et CSS sont incontournables car n’ont pas de concurrent et sont à la base de tout projet de développement web;</a:t>
            </a:r>
          </a:p>
          <a:p>
            <a:pPr marL="514350" indent="-457200" algn="just"/>
            <a:r>
              <a:rPr lang="fr-FR" sz="3000" dirty="0" smtClean="0">
                <a:solidFill>
                  <a:schemeClr val="tx2">
                    <a:lumMod val="50000"/>
                  </a:schemeClr>
                </a:solidFill>
                <a:effectLst>
                  <a:outerShdw blurRad="50800" dist="38100" dir="2700000" algn="tl" rotWithShape="0">
                    <a:srgbClr val="000000">
                      <a:alpha val="43000"/>
                    </a:srgbClr>
                  </a:outerShdw>
                </a:effectLst>
                <a:latin typeface="Optima"/>
                <a:cs typeface="Optima"/>
              </a:rPr>
              <a:t>Une base pour comprendre son site, le modifier et résoudre les problèmes au besoin; </a:t>
            </a:r>
          </a:p>
          <a:p>
            <a:pPr marL="514350" indent="-457200" algn="just"/>
            <a:r>
              <a:rPr lang="fr-FR" sz="3000" dirty="0" smtClean="0">
                <a:solidFill>
                  <a:schemeClr val="tx2">
                    <a:lumMod val="50000"/>
                  </a:schemeClr>
                </a:solidFill>
                <a:effectLst>
                  <a:outerShdw blurRad="50800" dist="38100" dir="2700000" algn="tl" rotWithShape="0">
                    <a:srgbClr val="000000">
                      <a:alpha val="43000"/>
                    </a:srgbClr>
                  </a:outerShdw>
                </a:effectLst>
                <a:latin typeface="Optima"/>
                <a:cs typeface="Optima"/>
              </a:rPr>
              <a:t>Indispensable pour optimiser son référencement; </a:t>
            </a:r>
          </a:p>
          <a:p>
            <a:pPr marL="514350" indent="-457200" algn="just"/>
            <a:r>
              <a:rPr lang="fr-FR" sz="3000" dirty="0" smtClean="0">
                <a:solidFill>
                  <a:schemeClr val="tx2">
                    <a:lumMod val="50000"/>
                  </a:schemeClr>
                </a:solidFill>
                <a:effectLst>
                  <a:outerShdw blurRad="50800" dist="38100" dir="2700000" algn="tl" rotWithShape="0">
                    <a:srgbClr val="000000">
                      <a:alpha val="43000"/>
                    </a:srgbClr>
                  </a:outerShdw>
                </a:effectLst>
                <a:latin typeface="Optima"/>
                <a:cs typeface="Optima"/>
              </a:rPr>
              <a:t>Pour comprendre et se faire comprendre des développeurs avec qui vous travaillez. </a:t>
            </a:r>
          </a:p>
          <a:p>
            <a:pPr lvl="1" algn="just"/>
            <a:endParaRPr lang="fr-FR" dirty="0">
              <a:solidFill>
                <a:schemeClr val="tx2">
                  <a:lumMod val="50000"/>
                </a:schemeClr>
              </a:solidFill>
              <a:effectLst>
                <a:outerShdw blurRad="50800" dist="38100" dir="2700000" algn="tl" rotWithShape="0">
                  <a:srgbClr val="000000">
                    <a:alpha val="43000"/>
                  </a:srgbClr>
                </a:outerShdw>
              </a:effectLst>
              <a:latin typeface="Optima"/>
              <a:cs typeface="Optima"/>
            </a:endParaRPr>
          </a:p>
        </p:txBody>
      </p:sp>
    </p:spTree>
    <p:extLst>
      <p:ext uri="{BB962C8B-B14F-4D97-AF65-F5344CB8AC3E}">
        <p14:creationId xmlns:p14="http://schemas.microsoft.com/office/powerpoint/2010/main" val="14173017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re 1"/>
          <p:cNvSpPr>
            <a:spLocks noGrp="1"/>
          </p:cNvSpPr>
          <p:nvPr>
            <p:ph type="title"/>
          </p:nvPr>
        </p:nvSpPr>
        <p:spPr>
          <a:xfrm>
            <a:off x="0" y="0"/>
            <a:ext cx="9144000" cy="1417638"/>
          </a:xfrm>
        </p:spPr>
        <p:style>
          <a:lnRef idx="1">
            <a:schemeClr val="accent4"/>
          </a:lnRef>
          <a:fillRef idx="3">
            <a:schemeClr val="accent4"/>
          </a:fillRef>
          <a:effectRef idx="2">
            <a:schemeClr val="accent4"/>
          </a:effectRef>
          <a:fontRef idx="minor">
            <a:schemeClr val="lt1"/>
          </a:fontRef>
        </p:style>
        <p:txBody>
          <a:bodyPr/>
          <a:lstStyle/>
          <a:p>
            <a:r>
              <a:rPr lang="fr-CA" dirty="0" smtClean="0"/>
              <a:t>L’encodage des caractères</a:t>
            </a:r>
          </a:p>
        </p:txBody>
      </p:sp>
      <p:sp>
        <p:nvSpPr>
          <p:cNvPr id="13315" name="Espace réservé du contenu 2"/>
          <p:cNvSpPr>
            <a:spLocks noGrp="1"/>
          </p:cNvSpPr>
          <p:nvPr>
            <p:ph idx="1"/>
          </p:nvPr>
        </p:nvSpPr>
        <p:spPr>
          <a:xfrm>
            <a:off x="171450" y="1447800"/>
            <a:ext cx="8972550" cy="3421360"/>
          </a:xfrm>
        </p:spPr>
        <p:txBody>
          <a:bodyPr>
            <a:normAutofit/>
          </a:bodyPr>
          <a:lstStyle/>
          <a:p>
            <a:r>
              <a:rPr lang="fr-CA" sz="4000" dirty="0" smtClean="0">
                <a:latin typeface="Times New Roman" pitchFamily="18" charset="0"/>
                <a:cs typeface="Times New Roman" pitchFamily="18" charset="0"/>
              </a:rPr>
              <a:t>Il est conseiller de spécifier comment l’encodage des caractères a été fait.</a:t>
            </a:r>
          </a:p>
          <a:p>
            <a:r>
              <a:rPr lang="fr-CA" sz="4000" dirty="0" smtClean="0">
                <a:latin typeface="Times New Roman" pitchFamily="18" charset="0"/>
                <a:cs typeface="Times New Roman" pitchFamily="18" charset="0"/>
              </a:rPr>
              <a:t>Exemple:</a:t>
            </a:r>
          </a:p>
          <a:p>
            <a:r>
              <a:rPr lang="fr-CA" dirty="0" smtClean="0">
                <a:solidFill>
                  <a:srgbClr val="FF0000"/>
                </a:solidFill>
                <a:latin typeface="Times New Roman" pitchFamily="18" charset="0"/>
                <a:cs typeface="Times New Roman" pitchFamily="18" charset="0"/>
              </a:rPr>
              <a:t>&lt;</a:t>
            </a:r>
            <a:r>
              <a:rPr lang="fr-CA" dirty="0" err="1" smtClean="0">
                <a:solidFill>
                  <a:srgbClr val="FF0000"/>
                </a:solidFill>
                <a:latin typeface="Times New Roman" pitchFamily="18" charset="0"/>
                <a:cs typeface="Times New Roman" pitchFamily="18" charset="0"/>
              </a:rPr>
              <a:t>meta</a:t>
            </a:r>
            <a:r>
              <a:rPr lang="fr-CA" dirty="0" smtClean="0">
                <a:solidFill>
                  <a:srgbClr val="FF0000"/>
                </a:solidFill>
                <a:latin typeface="Times New Roman" pitchFamily="18" charset="0"/>
                <a:cs typeface="Times New Roman" pitchFamily="18" charset="0"/>
              </a:rPr>
              <a:t> http-</a:t>
            </a:r>
            <a:r>
              <a:rPr lang="fr-CA" dirty="0" err="1" smtClean="0">
                <a:solidFill>
                  <a:srgbClr val="FF0000"/>
                </a:solidFill>
                <a:latin typeface="Times New Roman" pitchFamily="18" charset="0"/>
                <a:cs typeface="Times New Roman" pitchFamily="18" charset="0"/>
              </a:rPr>
              <a:t>equiv</a:t>
            </a:r>
            <a:r>
              <a:rPr lang="fr-CA" dirty="0" smtClean="0">
                <a:solidFill>
                  <a:srgbClr val="FF0000"/>
                </a:solidFill>
                <a:latin typeface="Times New Roman" pitchFamily="18" charset="0"/>
                <a:cs typeface="Times New Roman" pitchFamily="18" charset="0"/>
              </a:rPr>
              <a:t>="content-type" content="</a:t>
            </a:r>
            <a:r>
              <a:rPr lang="fr-CA" dirty="0" err="1" smtClean="0">
                <a:solidFill>
                  <a:srgbClr val="FF0000"/>
                </a:solidFill>
                <a:latin typeface="Times New Roman" pitchFamily="18" charset="0"/>
                <a:cs typeface="Times New Roman" pitchFamily="18" charset="0"/>
              </a:rPr>
              <a:t>text</a:t>
            </a:r>
            <a:r>
              <a:rPr lang="fr-CA" dirty="0" smtClean="0">
                <a:solidFill>
                  <a:srgbClr val="FF0000"/>
                </a:solidFill>
                <a:latin typeface="Times New Roman" pitchFamily="18" charset="0"/>
                <a:cs typeface="Times New Roman" pitchFamily="18" charset="0"/>
              </a:rPr>
              <a:t>/html; </a:t>
            </a:r>
            <a:r>
              <a:rPr lang="fr-CA" dirty="0" err="1" smtClean="0">
                <a:solidFill>
                  <a:srgbClr val="FF0000"/>
                </a:solidFill>
                <a:latin typeface="Times New Roman" pitchFamily="18" charset="0"/>
                <a:cs typeface="Times New Roman" pitchFamily="18" charset="0"/>
              </a:rPr>
              <a:t>charset</a:t>
            </a:r>
            <a:r>
              <a:rPr lang="fr-CA" dirty="0" smtClean="0">
                <a:solidFill>
                  <a:srgbClr val="FF0000"/>
                </a:solidFill>
                <a:latin typeface="Times New Roman" pitchFamily="18" charset="0"/>
                <a:cs typeface="Times New Roman" pitchFamily="18" charset="0"/>
              </a:rPr>
              <a:t>=UTF-8"/&gt;</a:t>
            </a:r>
          </a:p>
        </p:txBody>
      </p:sp>
    </p:spTree>
    <p:extLst>
      <p:ext uri="{BB962C8B-B14F-4D97-AF65-F5344CB8AC3E}">
        <p14:creationId xmlns:p14="http://schemas.microsoft.com/office/powerpoint/2010/main" val="1001829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8979"/>
            <a:ext cx="9144000" cy="1143000"/>
          </a:xfrm>
        </p:spPr>
        <p:style>
          <a:lnRef idx="1">
            <a:schemeClr val="dk1"/>
          </a:lnRef>
          <a:fillRef idx="2">
            <a:schemeClr val="dk1"/>
          </a:fillRef>
          <a:effectRef idx="1">
            <a:schemeClr val="dk1"/>
          </a:effectRef>
          <a:fontRef idx="minor">
            <a:schemeClr val="dk1"/>
          </a:fontRef>
        </p:style>
        <p:txBody>
          <a:bodyPr/>
          <a:lstStyle/>
          <a:p>
            <a:r>
              <a:rPr lang="fr-CA" dirty="0" smtClean="0"/>
              <a:t>La syntaxe des attributs des balises</a:t>
            </a:r>
          </a:p>
        </p:txBody>
      </p:sp>
      <p:sp>
        <p:nvSpPr>
          <p:cNvPr id="15363" name="Rectangle 3"/>
          <p:cNvSpPr>
            <a:spLocks noGrp="1" noChangeArrowheads="1"/>
          </p:cNvSpPr>
          <p:nvPr>
            <p:ph idx="1"/>
          </p:nvPr>
        </p:nvSpPr>
        <p:spPr>
          <a:xfrm>
            <a:off x="467544" y="1268760"/>
            <a:ext cx="8229600" cy="4525963"/>
          </a:xfrm>
        </p:spPr>
        <p:txBody>
          <a:bodyPr>
            <a:normAutofit/>
          </a:bodyPr>
          <a:lstStyle/>
          <a:p>
            <a:r>
              <a:rPr lang="fr-CA" sz="3600" dirty="0" smtClean="0">
                <a:latin typeface="Times New Roman" pitchFamily="18" charset="0"/>
                <a:cs typeface="Times New Roman" pitchFamily="18" charset="0"/>
              </a:rPr>
              <a:t>Les balises peuvent avoir des attributs pour spécifier certaines caractéristiques de présentation ou de mise en page.</a:t>
            </a:r>
          </a:p>
          <a:p>
            <a:pPr lvl="1"/>
            <a:r>
              <a:rPr lang="fr-CA" sz="3200" dirty="0" smtClean="0">
                <a:latin typeface="Times New Roman" pitchFamily="18" charset="0"/>
                <a:cs typeface="Times New Roman" pitchFamily="18" charset="0"/>
              </a:rPr>
              <a:t>&lt;balise attribut="valeur"&gt;</a:t>
            </a:r>
          </a:p>
          <a:p>
            <a:r>
              <a:rPr lang="fr-CA" sz="3600" dirty="0" smtClean="0">
                <a:latin typeface="Times New Roman" pitchFamily="18" charset="0"/>
                <a:cs typeface="Times New Roman" pitchFamily="18" charset="0"/>
              </a:rPr>
              <a:t>Une balise peut contenir plusieurs attributs:</a:t>
            </a:r>
          </a:p>
          <a:p>
            <a:pPr lvl="1"/>
            <a:r>
              <a:rPr lang="fr-CA" sz="3200" dirty="0" smtClean="0">
                <a:latin typeface="Times New Roman" pitchFamily="18" charset="0"/>
                <a:cs typeface="Times New Roman" pitchFamily="18" charset="0"/>
              </a:rPr>
              <a:t>&lt;balise attribut="valeur"  attribut="valeur"&gt;</a:t>
            </a:r>
          </a:p>
          <a:p>
            <a:endParaRPr lang="fr-CA" sz="3600" dirty="0" smtClean="0">
              <a:latin typeface="Times New Roman" pitchFamily="18" charset="0"/>
              <a:cs typeface="Times New Roman" pitchFamily="18" charset="0"/>
            </a:endParaRPr>
          </a:p>
          <a:p>
            <a:pPr>
              <a:buFont typeface="Wingdings" pitchFamily="2" charset="2"/>
              <a:buNone/>
            </a:pPr>
            <a:endParaRPr lang="fr-CA"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095200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0646"/>
            <a:ext cx="9144000"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Les balises</a:t>
            </a:r>
          </a:p>
        </p:txBody>
      </p:sp>
      <p:sp>
        <p:nvSpPr>
          <p:cNvPr id="16387" name="Rectangle 3"/>
          <p:cNvSpPr>
            <a:spLocks noGrp="1" noChangeArrowheads="1"/>
          </p:cNvSpPr>
          <p:nvPr>
            <p:ph idx="1"/>
          </p:nvPr>
        </p:nvSpPr>
        <p:spPr>
          <a:xfrm>
            <a:off x="251520" y="1412776"/>
            <a:ext cx="8229600" cy="4525963"/>
          </a:xfrm>
        </p:spPr>
        <p:txBody>
          <a:bodyPr/>
          <a:lstStyle/>
          <a:p>
            <a:r>
              <a:rPr lang="fr-FR" dirty="0" smtClean="0">
                <a:latin typeface="Times New Roman" pitchFamily="18" charset="0"/>
                <a:cs typeface="Times New Roman" pitchFamily="18" charset="0"/>
              </a:rPr>
              <a:t>Balises de structure</a:t>
            </a:r>
          </a:p>
          <a:p>
            <a:r>
              <a:rPr lang="fr-FR" dirty="0" smtClean="0">
                <a:latin typeface="Times New Roman" pitchFamily="18" charset="0"/>
                <a:cs typeface="Times New Roman" pitchFamily="18" charset="0"/>
              </a:rPr>
              <a:t>Balises de niveau paragraphe</a:t>
            </a:r>
          </a:p>
          <a:p>
            <a:r>
              <a:rPr lang="fr-FR" dirty="0" smtClean="0">
                <a:latin typeface="Times New Roman" pitchFamily="18" charset="0"/>
                <a:cs typeface="Times New Roman" pitchFamily="18" charset="0"/>
              </a:rPr>
              <a:t>Balises d'hyperlien</a:t>
            </a:r>
          </a:p>
          <a:p>
            <a:r>
              <a:rPr lang="fr-FR" dirty="0" smtClean="0">
                <a:latin typeface="Times New Roman" pitchFamily="18" charset="0"/>
                <a:cs typeface="Times New Roman" pitchFamily="18" charset="0"/>
              </a:rPr>
              <a:t>Balises de niveau texte</a:t>
            </a:r>
          </a:p>
          <a:p>
            <a:r>
              <a:rPr lang="fr-FR" dirty="0" smtClean="0">
                <a:latin typeface="Times New Roman" pitchFamily="18" charset="0"/>
                <a:cs typeface="Times New Roman" pitchFamily="18" charset="0"/>
              </a:rPr>
              <a:t>Balises de liste</a:t>
            </a:r>
          </a:p>
          <a:p>
            <a:r>
              <a:rPr lang="fr-FR" dirty="0" smtClean="0">
                <a:latin typeface="Times New Roman" pitchFamily="18" charset="0"/>
                <a:cs typeface="Times New Roman" pitchFamily="18" charset="0"/>
              </a:rPr>
              <a:t>Balises d'images</a:t>
            </a:r>
          </a:p>
          <a:p>
            <a:r>
              <a:rPr lang="fr-FR" dirty="0" smtClean="0">
                <a:latin typeface="Times New Roman" pitchFamily="18" charset="0"/>
                <a:cs typeface="Times New Roman" pitchFamily="18" charset="0"/>
              </a:rPr>
              <a:t>Balises de tableaux</a:t>
            </a:r>
          </a:p>
        </p:txBody>
      </p:sp>
    </p:spTree>
    <p:extLst>
      <p:ext uri="{BB962C8B-B14F-4D97-AF65-F5344CB8AC3E}">
        <p14:creationId xmlns:p14="http://schemas.microsoft.com/office/powerpoint/2010/main" val="29336977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0" y="3071"/>
            <a:ext cx="9144000" cy="1143000"/>
          </a:xfrm>
        </p:spPr>
        <p:style>
          <a:lnRef idx="1">
            <a:schemeClr val="accent4"/>
          </a:lnRef>
          <a:fillRef idx="2">
            <a:schemeClr val="accent4"/>
          </a:fillRef>
          <a:effectRef idx="1">
            <a:schemeClr val="accent4"/>
          </a:effectRef>
          <a:fontRef idx="minor">
            <a:schemeClr val="dk1"/>
          </a:fontRef>
        </p:style>
        <p:txBody>
          <a:bodyPr/>
          <a:lstStyle/>
          <a:p>
            <a:r>
              <a:rPr lang="fr-FR" dirty="0" smtClean="0">
                <a:latin typeface="Times New Roman" pitchFamily="18" charset="0"/>
                <a:cs typeface="Times New Roman" pitchFamily="18" charset="0"/>
              </a:rPr>
              <a:t>Balises de structure</a:t>
            </a:r>
            <a:endParaRPr lang="fr-CA" dirty="0" smtClean="0">
              <a:latin typeface="Times New Roman" pitchFamily="18" charset="0"/>
              <a:cs typeface="Times New Roman" pitchFamily="18" charset="0"/>
            </a:endParaRPr>
          </a:p>
        </p:txBody>
      </p:sp>
      <p:sp>
        <p:nvSpPr>
          <p:cNvPr id="17411" name="Rectangle 5"/>
          <p:cNvSpPr>
            <a:spLocks noGrp="1" noChangeArrowheads="1"/>
          </p:cNvSpPr>
          <p:nvPr>
            <p:ph idx="1"/>
          </p:nvPr>
        </p:nvSpPr>
        <p:spPr/>
        <p:txBody>
          <a:bodyPr/>
          <a:lstStyle/>
          <a:p>
            <a:pPr>
              <a:lnSpc>
                <a:spcPct val="80000"/>
              </a:lnSpc>
              <a:buFont typeface="Wingdings" pitchFamily="2" charset="2"/>
              <a:buNone/>
            </a:pPr>
            <a:r>
              <a:rPr lang="fr-CA" sz="1600" dirty="0" smtClean="0">
                <a:solidFill>
                  <a:srgbClr val="000000"/>
                </a:solidFill>
                <a:latin typeface="Courier New" pitchFamily="49" charset="0"/>
              </a:rPr>
              <a:t>&lt;!DOCTYPE HTML PUBLIC </a:t>
            </a:r>
            <a:r>
              <a:rPr lang="fr-CA" sz="1600" dirty="0" smtClean="0">
                <a:solidFill>
                  <a:srgbClr val="0000F0"/>
                </a:solidFill>
                <a:latin typeface="Courier New" pitchFamily="49" charset="0"/>
              </a:rPr>
              <a:t>"-//W3C//</a:t>
            </a:r>
            <a:r>
              <a:rPr lang="fr-CA" sz="1600" dirty="0" err="1" smtClean="0">
                <a:solidFill>
                  <a:srgbClr val="0000F0"/>
                </a:solidFill>
                <a:latin typeface="Courier New" pitchFamily="49" charset="0"/>
              </a:rPr>
              <a:t>Dtd</a:t>
            </a:r>
            <a:r>
              <a:rPr lang="fr-CA" sz="1600" dirty="0" smtClean="0">
                <a:solidFill>
                  <a:srgbClr val="0000F0"/>
                </a:solidFill>
                <a:latin typeface="Courier New" pitchFamily="49" charset="0"/>
              </a:rPr>
              <a:t> HTML 4.0 </a:t>
            </a:r>
            <a:r>
              <a:rPr lang="fr-CA" sz="1600" dirty="0" err="1" smtClean="0">
                <a:solidFill>
                  <a:srgbClr val="0000F0"/>
                </a:solidFill>
                <a:latin typeface="Courier New" pitchFamily="49" charset="0"/>
              </a:rPr>
              <a:t>transitional</a:t>
            </a:r>
            <a:r>
              <a:rPr lang="fr-CA" sz="1600" dirty="0" smtClean="0">
                <a:solidFill>
                  <a:srgbClr val="0000F0"/>
                </a:solidFill>
                <a:latin typeface="Courier New" pitchFamily="49" charset="0"/>
              </a:rPr>
              <a:t>//EN"</a:t>
            </a:r>
            <a:r>
              <a:rPr lang="fr-CA" sz="1600" dirty="0" smtClean="0">
                <a:solidFill>
                  <a:srgbClr val="000000"/>
                </a:solidFill>
                <a:latin typeface="Courier New" pitchFamily="49" charset="0"/>
              </a:rPr>
              <a:t>&gt;</a:t>
            </a:r>
            <a:endParaRPr lang="fr-FR" sz="2200" dirty="0" smtClean="0"/>
          </a:p>
          <a:p>
            <a:pPr>
              <a:lnSpc>
                <a:spcPct val="80000"/>
              </a:lnSpc>
              <a:buFont typeface="Wingdings" pitchFamily="2" charset="2"/>
              <a:buNone/>
            </a:pPr>
            <a:r>
              <a:rPr lang="fr-FR" sz="2200" dirty="0" smtClean="0"/>
              <a:t>&lt;html&gt;</a:t>
            </a:r>
          </a:p>
          <a:p>
            <a:pPr>
              <a:lnSpc>
                <a:spcPct val="80000"/>
              </a:lnSpc>
              <a:buFont typeface="Wingdings" pitchFamily="2" charset="2"/>
              <a:buNone/>
            </a:pPr>
            <a:r>
              <a:rPr lang="fr-FR" sz="2200" dirty="0" smtClean="0"/>
              <a:t>	&lt;</a:t>
            </a:r>
            <a:r>
              <a:rPr lang="fr-FR" sz="2200" dirty="0" err="1" smtClean="0"/>
              <a:t>head</a:t>
            </a:r>
            <a:r>
              <a:rPr lang="fr-FR" sz="2200" dirty="0" smtClean="0"/>
              <a:t>&gt;</a:t>
            </a:r>
          </a:p>
          <a:p>
            <a:pPr>
              <a:lnSpc>
                <a:spcPct val="80000"/>
              </a:lnSpc>
              <a:buFont typeface="Wingdings" pitchFamily="2" charset="2"/>
              <a:buNone/>
            </a:pPr>
            <a:r>
              <a:rPr lang="fr-FR" sz="2200" dirty="0" smtClean="0"/>
              <a:t>		&lt;</a:t>
            </a:r>
            <a:r>
              <a:rPr lang="fr-FR" sz="2200" dirty="0" err="1" smtClean="0"/>
              <a:t>title</a:t>
            </a:r>
            <a:r>
              <a:rPr lang="fr-FR" sz="2200" dirty="0" smtClean="0"/>
              <a:t>&gt;mon titre… &lt;/</a:t>
            </a:r>
            <a:r>
              <a:rPr lang="fr-FR" sz="2200" dirty="0" err="1" smtClean="0"/>
              <a:t>title</a:t>
            </a:r>
            <a:r>
              <a:rPr lang="fr-FR" sz="2200" dirty="0" smtClean="0"/>
              <a:t>&gt;</a:t>
            </a:r>
          </a:p>
          <a:p>
            <a:pPr>
              <a:lnSpc>
                <a:spcPct val="80000"/>
              </a:lnSpc>
              <a:buFont typeface="Wingdings" pitchFamily="2" charset="2"/>
              <a:buNone/>
            </a:pPr>
            <a:r>
              <a:rPr lang="fr-FR" sz="2200" dirty="0" smtClean="0"/>
              <a:t>		</a:t>
            </a:r>
            <a:r>
              <a:rPr lang="fr-FR" sz="1300" dirty="0" smtClean="0"/>
              <a:t>&lt;META HTTP-EQUIV="Content-Type" CONTENT="</a:t>
            </a:r>
            <a:r>
              <a:rPr lang="fr-FR" sz="1300" dirty="0" err="1" smtClean="0"/>
              <a:t>text</a:t>
            </a:r>
            <a:r>
              <a:rPr lang="fr-FR" sz="1300" dirty="0" smtClean="0"/>
              <a:t>/html; </a:t>
            </a:r>
            <a:r>
              <a:rPr lang="fr-FR" sz="1300" dirty="0" err="1" smtClean="0"/>
              <a:t>charset</a:t>
            </a:r>
            <a:r>
              <a:rPr lang="fr-FR" sz="1300" dirty="0" smtClean="0"/>
              <a:t>=windows-1252"&gt;</a:t>
            </a:r>
          </a:p>
          <a:p>
            <a:pPr lvl="1">
              <a:lnSpc>
                <a:spcPct val="80000"/>
              </a:lnSpc>
              <a:buFont typeface="Times New Roman" pitchFamily="18" charset="0"/>
              <a:buNone/>
            </a:pPr>
            <a:r>
              <a:rPr lang="fr-FR" sz="1200" dirty="0" smtClean="0"/>
              <a:t>		&lt;META NAME= "Description" CONTENT= "consulting group, groupe de consultation"&gt;</a:t>
            </a:r>
          </a:p>
          <a:p>
            <a:pPr lvl="1">
              <a:lnSpc>
                <a:spcPct val="80000"/>
              </a:lnSpc>
              <a:buFont typeface="Times New Roman" pitchFamily="18" charset="0"/>
              <a:buNone/>
            </a:pPr>
            <a:r>
              <a:rPr lang="fr-FR" sz="1200" dirty="0" smtClean="0"/>
              <a:t> 		&lt;META NAME= "Keywords" CONTENT= "consultation, publicité, marketing"&gt;</a:t>
            </a:r>
          </a:p>
          <a:p>
            <a:pPr>
              <a:lnSpc>
                <a:spcPct val="80000"/>
              </a:lnSpc>
              <a:buFont typeface="Wingdings" pitchFamily="2" charset="2"/>
              <a:buNone/>
            </a:pPr>
            <a:r>
              <a:rPr lang="fr-FR" sz="2200" dirty="0" smtClean="0"/>
              <a:t>	&lt;/</a:t>
            </a:r>
            <a:r>
              <a:rPr lang="fr-FR" sz="2200" dirty="0" err="1" smtClean="0"/>
              <a:t>head</a:t>
            </a:r>
            <a:r>
              <a:rPr lang="fr-FR" sz="2200" dirty="0" smtClean="0"/>
              <a:t>&gt;</a:t>
            </a:r>
          </a:p>
          <a:p>
            <a:pPr>
              <a:lnSpc>
                <a:spcPct val="80000"/>
              </a:lnSpc>
              <a:buFont typeface="Wingdings" pitchFamily="2" charset="2"/>
              <a:buNone/>
            </a:pPr>
            <a:r>
              <a:rPr lang="fr-FR" sz="2200" dirty="0" smtClean="0"/>
              <a:t>	&lt;body&gt;</a:t>
            </a:r>
          </a:p>
          <a:p>
            <a:pPr>
              <a:lnSpc>
                <a:spcPct val="80000"/>
              </a:lnSpc>
              <a:buFont typeface="Wingdings" pitchFamily="2" charset="2"/>
              <a:buNone/>
            </a:pPr>
            <a:r>
              <a:rPr lang="fr-FR" sz="2200" dirty="0" smtClean="0"/>
              <a:t>		document HTML</a:t>
            </a:r>
          </a:p>
          <a:p>
            <a:pPr>
              <a:lnSpc>
                <a:spcPct val="80000"/>
              </a:lnSpc>
              <a:buFont typeface="Wingdings" pitchFamily="2" charset="2"/>
              <a:buNone/>
            </a:pPr>
            <a:r>
              <a:rPr lang="fr-FR" sz="2200" dirty="0" smtClean="0"/>
              <a:t>	&lt;/body&gt;</a:t>
            </a:r>
          </a:p>
          <a:p>
            <a:pPr>
              <a:lnSpc>
                <a:spcPct val="80000"/>
              </a:lnSpc>
              <a:buFont typeface="Wingdings" pitchFamily="2" charset="2"/>
              <a:buNone/>
            </a:pPr>
            <a:r>
              <a:rPr lang="fr-FR" sz="2200" dirty="0" smtClean="0"/>
              <a:t>&lt;/html&gt;</a:t>
            </a:r>
          </a:p>
        </p:txBody>
      </p:sp>
      <p:sp>
        <p:nvSpPr>
          <p:cNvPr id="17413" name="AutoShape 6"/>
          <p:cNvSpPr>
            <a:spLocks/>
          </p:cNvSpPr>
          <p:nvPr/>
        </p:nvSpPr>
        <p:spPr bwMode="auto">
          <a:xfrm>
            <a:off x="171450" y="2209800"/>
            <a:ext cx="209550" cy="1717675"/>
          </a:xfrm>
          <a:prstGeom prst="leftBrace">
            <a:avLst>
              <a:gd name="adj1" fmla="val 68308"/>
              <a:gd name="adj2" fmla="val 50000"/>
            </a:avLst>
          </a:prstGeom>
          <a:noFill/>
          <a:ln w="28575">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
        <p:nvSpPr>
          <p:cNvPr id="17414" name="AutoShape 7"/>
          <p:cNvSpPr>
            <a:spLocks/>
          </p:cNvSpPr>
          <p:nvPr/>
        </p:nvSpPr>
        <p:spPr bwMode="auto">
          <a:xfrm>
            <a:off x="171450" y="4191000"/>
            <a:ext cx="209550" cy="1143000"/>
          </a:xfrm>
          <a:prstGeom prst="leftBrace">
            <a:avLst>
              <a:gd name="adj1" fmla="val 45455"/>
              <a:gd name="adj2" fmla="val 50000"/>
            </a:avLst>
          </a:prstGeom>
          <a:noFill/>
          <a:ln w="28575">
            <a:solidFill>
              <a:schemeClr val="tx2"/>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fr-FR"/>
          </a:p>
        </p:txBody>
      </p:sp>
    </p:spTree>
    <p:extLst>
      <p:ext uri="{BB962C8B-B14F-4D97-AF65-F5344CB8AC3E}">
        <p14:creationId xmlns:p14="http://schemas.microsoft.com/office/powerpoint/2010/main" val="10822222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0"/>
            <a:ext cx="9144000" cy="1417638"/>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fr-FR" dirty="0" smtClean="0"/>
              <a:t>Balises de structure</a:t>
            </a:r>
            <a:br>
              <a:rPr lang="fr-FR" dirty="0" smtClean="0"/>
            </a:br>
            <a:r>
              <a:rPr lang="fr-FR" i="1" dirty="0" smtClean="0"/>
              <a:t>(suite)</a:t>
            </a:r>
            <a:endParaRPr lang="fr-CA" i="1" dirty="0" smtClean="0"/>
          </a:p>
        </p:txBody>
      </p:sp>
      <p:sp>
        <p:nvSpPr>
          <p:cNvPr id="18435" name="Rectangle 3"/>
          <p:cNvSpPr>
            <a:spLocks noGrp="1" noChangeArrowheads="1"/>
          </p:cNvSpPr>
          <p:nvPr>
            <p:ph idx="1"/>
          </p:nvPr>
        </p:nvSpPr>
        <p:spPr/>
        <p:txBody>
          <a:bodyPr>
            <a:normAutofit fontScale="92500" lnSpcReduction="10000"/>
          </a:bodyPr>
          <a:lstStyle/>
          <a:p>
            <a:r>
              <a:rPr lang="fr-FR" dirty="0" smtClean="0">
                <a:latin typeface="Times New Roman" pitchFamily="18" charset="0"/>
                <a:cs typeface="Times New Roman" pitchFamily="18" charset="0"/>
              </a:rPr>
              <a:t>&lt;BODY&gt; … &lt;/BODY&gt;</a:t>
            </a:r>
          </a:p>
          <a:p>
            <a:pPr lvl="1"/>
            <a:r>
              <a:rPr lang="fr-FR" dirty="0" smtClean="0">
                <a:latin typeface="Times New Roman" pitchFamily="18" charset="0"/>
                <a:cs typeface="Times New Roman" pitchFamily="18" charset="0"/>
              </a:rPr>
              <a:t>BGCOLOR="black" couleur du fond</a:t>
            </a:r>
          </a:p>
          <a:p>
            <a:pPr lvl="1"/>
            <a:r>
              <a:rPr lang="fr-FR" dirty="0" smtClean="0">
                <a:latin typeface="Times New Roman" pitchFamily="18" charset="0"/>
                <a:cs typeface="Times New Roman" pitchFamily="18" charset="0"/>
              </a:rPr>
              <a:t>BACKGROUND="hec.gif" image de fond</a:t>
            </a:r>
          </a:p>
          <a:p>
            <a:pPr lvl="1"/>
            <a:r>
              <a:rPr lang="fr-FR" dirty="0" smtClean="0">
                <a:latin typeface="Times New Roman" pitchFamily="18" charset="0"/>
                <a:cs typeface="Times New Roman" pitchFamily="18" charset="0"/>
              </a:rPr>
              <a:t>TEXT="</a:t>
            </a:r>
            <a:r>
              <a:rPr lang="fr-FR" dirty="0" err="1" smtClean="0">
                <a:latin typeface="Times New Roman" pitchFamily="18" charset="0"/>
                <a:cs typeface="Times New Roman" pitchFamily="18" charset="0"/>
              </a:rPr>
              <a:t>yellow</a:t>
            </a:r>
            <a:r>
              <a:rPr lang="fr-FR" dirty="0" smtClean="0">
                <a:latin typeface="Times New Roman" pitchFamily="18" charset="0"/>
                <a:cs typeface="Times New Roman" pitchFamily="18" charset="0"/>
              </a:rPr>
              <a:t>"</a:t>
            </a:r>
          </a:p>
          <a:p>
            <a:pPr lvl="1"/>
            <a:r>
              <a:rPr lang="fr-FR" dirty="0" smtClean="0">
                <a:latin typeface="Times New Roman" pitchFamily="18" charset="0"/>
                <a:cs typeface="Times New Roman" pitchFamily="18" charset="0"/>
              </a:rPr>
              <a:t>LINK="</a:t>
            </a:r>
            <a:r>
              <a:rPr lang="fr-FR" dirty="0" err="1" smtClean="0">
                <a:latin typeface="Times New Roman" pitchFamily="18" charset="0"/>
                <a:cs typeface="Times New Roman" pitchFamily="18" charset="0"/>
              </a:rPr>
              <a:t>blue</a:t>
            </a:r>
            <a:r>
              <a:rPr lang="fr-FR" dirty="0" smtClean="0">
                <a:latin typeface="Times New Roman" pitchFamily="18" charset="0"/>
                <a:cs typeface="Times New Roman" pitchFamily="18" charset="0"/>
              </a:rPr>
              <a:t>"</a:t>
            </a:r>
          </a:p>
          <a:p>
            <a:pPr lvl="1"/>
            <a:r>
              <a:rPr lang="fr-FR" dirty="0" smtClean="0">
                <a:latin typeface="Times New Roman" pitchFamily="18" charset="0"/>
                <a:cs typeface="Times New Roman" pitchFamily="18" charset="0"/>
              </a:rPr>
              <a:t>ALINK="</a:t>
            </a:r>
            <a:r>
              <a:rPr lang="fr-FR" dirty="0" err="1" smtClean="0">
                <a:latin typeface="Times New Roman" pitchFamily="18" charset="0"/>
                <a:cs typeface="Times New Roman" pitchFamily="18" charset="0"/>
              </a:rPr>
              <a:t>red</a:t>
            </a:r>
            <a:r>
              <a:rPr lang="fr-FR" dirty="0" smtClean="0">
                <a:latin typeface="Times New Roman" pitchFamily="18" charset="0"/>
                <a:cs typeface="Times New Roman" pitchFamily="18" charset="0"/>
              </a:rPr>
              <a:t>"</a:t>
            </a:r>
          </a:p>
          <a:p>
            <a:pPr lvl="1"/>
            <a:r>
              <a:rPr lang="fr-FR" dirty="0" smtClean="0">
                <a:latin typeface="Times New Roman" pitchFamily="18" charset="0"/>
                <a:cs typeface="Times New Roman" pitchFamily="18" charset="0"/>
              </a:rPr>
              <a:t>VLINK="</a:t>
            </a:r>
            <a:r>
              <a:rPr lang="fr-FR" dirty="0" err="1" smtClean="0">
                <a:latin typeface="Times New Roman" pitchFamily="18" charset="0"/>
                <a:cs typeface="Times New Roman" pitchFamily="18" charset="0"/>
              </a:rPr>
              <a:t>pink</a:t>
            </a:r>
            <a:r>
              <a:rPr lang="fr-FR" dirty="0" smtClean="0">
                <a:latin typeface="Times New Roman" pitchFamily="18" charset="0"/>
                <a:cs typeface="Times New Roman" pitchFamily="18" charset="0"/>
              </a:rPr>
              <a:t>" </a:t>
            </a:r>
          </a:p>
          <a:p>
            <a:r>
              <a:rPr lang="fr-CA" dirty="0" smtClean="0">
                <a:latin typeface="Times New Roman" pitchFamily="18" charset="0"/>
                <a:cs typeface="Times New Roman" pitchFamily="18" charset="0"/>
              </a:rPr>
              <a:t>Exemple:</a:t>
            </a:r>
          </a:p>
          <a:p>
            <a:pPr lvl="1">
              <a:buFont typeface="Times New Roman" pitchFamily="18" charset="0"/>
              <a:buNone/>
            </a:pPr>
            <a:r>
              <a:rPr lang="fr-CA" dirty="0" smtClean="0">
                <a:latin typeface="Times New Roman" pitchFamily="18" charset="0"/>
                <a:cs typeface="Times New Roman" pitchFamily="18" charset="0"/>
              </a:rPr>
              <a:t>&lt;body </a:t>
            </a:r>
            <a:r>
              <a:rPr lang="fr-CA" dirty="0" err="1" smtClean="0">
                <a:latin typeface="Times New Roman" pitchFamily="18" charset="0"/>
                <a:cs typeface="Times New Roman" pitchFamily="18" charset="0"/>
              </a:rPr>
              <a:t>bgcolor</a:t>
            </a:r>
            <a:r>
              <a:rPr lang="fr-CA" dirty="0" smtClean="0">
                <a:latin typeface="Times New Roman" pitchFamily="18" charset="0"/>
                <a:cs typeface="Times New Roman" pitchFamily="18" charset="0"/>
              </a:rPr>
              <a:t>="</a:t>
            </a:r>
            <a:r>
              <a:rPr lang="fr-CA" dirty="0" err="1" smtClean="0">
                <a:latin typeface="Times New Roman" pitchFamily="18" charset="0"/>
                <a:cs typeface="Times New Roman" pitchFamily="18" charset="0"/>
              </a:rPr>
              <a:t>red</a:t>
            </a:r>
            <a:r>
              <a:rPr lang="fr-CA" dirty="0" smtClean="0">
                <a:latin typeface="Times New Roman" pitchFamily="18" charset="0"/>
                <a:cs typeface="Times New Roman" pitchFamily="18" charset="0"/>
              </a:rPr>
              <a:t>"  </a:t>
            </a:r>
            <a:r>
              <a:rPr lang="fr-CA" dirty="0" err="1" smtClean="0">
                <a:latin typeface="Times New Roman" pitchFamily="18" charset="0"/>
                <a:cs typeface="Times New Roman" pitchFamily="18" charset="0"/>
              </a:rPr>
              <a:t>text</a:t>
            </a:r>
            <a:r>
              <a:rPr lang="fr-CA" dirty="0" smtClean="0">
                <a:latin typeface="Times New Roman" pitchFamily="18" charset="0"/>
                <a:cs typeface="Times New Roman" pitchFamily="18" charset="0"/>
              </a:rPr>
              <a:t>="white" &gt;</a:t>
            </a:r>
          </a:p>
          <a:p>
            <a:pPr lvl="1">
              <a:buFont typeface="Times New Roman" pitchFamily="18" charset="0"/>
              <a:buNone/>
            </a:pPr>
            <a:r>
              <a:rPr lang="fr-CA" dirty="0" smtClean="0">
                <a:latin typeface="Times New Roman" pitchFamily="18" charset="0"/>
                <a:cs typeface="Times New Roman" pitchFamily="18" charset="0"/>
              </a:rPr>
              <a:t> </a:t>
            </a:r>
          </a:p>
          <a:p>
            <a:endParaRPr lang="fr-CA"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862959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0"/>
            <a:ext cx="9144000" cy="141763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CA" dirty="0" smtClean="0"/>
              <a:t>Balises de titre dans le document:</a:t>
            </a:r>
            <a:br>
              <a:rPr lang="fr-CA" dirty="0" smtClean="0"/>
            </a:br>
            <a:r>
              <a:rPr lang="fr-CA" dirty="0" smtClean="0"/>
              <a:t>H1 à H6   (Header)</a:t>
            </a:r>
          </a:p>
        </p:txBody>
      </p:sp>
      <p:sp>
        <p:nvSpPr>
          <p:cNvPr id="19459" name="Espace réservé du numéro de diapositive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a:solidFill>
                  <a:schemeClr val="tx1"/>
                </a:solidFill>
                <a:latin typeface="Arial" pitchFamily="34" charset="0"/>
              </a:defRPr>
            </a:lvl1pPr>
            <a:lvl2pPr marL="742950" indent="-285750">
              <a:defRPr sz="2000">
                <a:solidFill>
                  <a:schemeClr val="tx1"/>
                </a:solidFill>
                <a:latin typeface="Arial" pitchFamily="34" charset="0"/>
              </a:defRPr>
            </a:lvl2pPr>
            <a:lvl3pPr marL="1143000" indent="-228600">
              <a:defRPr sz="2000">
                <a:solidFill>
                  <a:schemeClr val="tx1"/>
                </a:solidFill>
                <a:latin typeface="Arial" pitchFamily="34" charset="0"/>
              </a:defRPr>
            </a:lvl3pPr>
            <a:lvl4pPr marL="1600200" indent="-228600">
              <a:defRPr sz="2000">
                <a:solidFill>
                  <a:schemeClr val="tx1"/>
                </a:solidFill>
                <a:latin typeface="Arial" pitchFamily="34" charset="0"/>
              </a:defRPr>
            </a:lvl4pPr>
            <a:lvl5pPr marL="2057400" indent="-22860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fld id="{A298182D-9078-41E7-AFD4-2EF54307220D}" type="slidenum">
              <a:rPr lang="fr-CA" sz="1200" smtClean="0">
                <a:latin typeface="Arial Narrow" pitchFamily="34" charset="0"/>
              </a:rPr>
              <a:pPr/>
              <a:t>25</a:t>
            </a:fld>
            <a:endParaRPr lang="fr-CA" sz="1200" smtClean="0">
              <a:latin typeface="Arial Narrow" pitchFamily="34" charset="0"/>
            </a:endParaRPr>
          </a:p>
        </p:txBody>
      </p:sp>
      <p:sp>
        <p:nvSpPr>
          <p:cNvPr id="19460" name="Rectangle 3"/>
          <p:cNvSpPr>
            <a:spLocks noChangeArrowheads="1"/>
          </p:cNvSpPr>
          <p:nvPr/>
        </p:nvSpPr>
        <p:spPr bwMode="auto">
          <a:xfrm>
            <a:off x="457200" y="1389063"/>
            <a:ext cx="50292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p>
            <a:r>
              <a:rPr lang="fr-CA" sz="2800" b="1" dirty="0">
                <a:latin typeface="Arial Unicode MS" pitchFamily="34" charset="-128"/>
                <a:ea typeface="Arial Unicode MS" pitchFamily="34" charset="-128"/>
                <a:cs typeface="Arial Unicode MS" pitchFamily="34" charset="-128"/>
              </a:rPr>
              <a:t>&lt;h1&gt;Titre de niveau 1&lt;/h1&gt;</a:t>
            </a:r>
          </a:p>
          <a:p>
            <a:endParaRPr lang="fr-CA" sz="2000" b="1" dirty="0">
              <a:latin typeface="Arial Unicode MS" pitchFamily="34" charset="-128"/>
              <a:ea typeface="Arial Unicode MS" pitchFamily="34" charset="-128"/>
              <a:cs typeface="Arial Unicode MS" pitchFamily="34" charset="-128"/>
            </a:endParaRPr>
          </a:p>
          <a:p>
            <a:r>
              <a:rPr lang="fr-CA" sz="2000" b="1" dirty="0">
                <a:latin typeface="Arial Unicode MS" pitchFamily="34" charset="-128"/>
                <a:ea typeface="Arial Unicode MS" pitchFamily="34" charset="-128"/>
                <a:cs typeface="Arial Unicode MS" pitchFamily="34" charset="-128"/>
              </a:rPr>
              <a:t>&lt;h2&gt;Titre de niveau 2&lt;/h2&gt;</a:t>
            </a:r>
          </a:p>
          <a:p>
            <a:endParaRPr lang="fr-CA" b="1" dirty="0">
              <a:latin typeface="Arial Unicode MS" pitchFamily="34" charset="-128"/>
              <a:ea typeface="Arial Unicode MS" pitchFamily="34" charset="-128"/>
              <a:cs typeface="Arial Unicode MS" pitchFamily="34" charset="-128"/>
            </a:endParaRPr>
          </a:p>
          <a:p>
            <a:r>
              <a:rPr lang="fr-CA" b="1" dirty="0">
                <a:latin typeface="Arial Unicode MS" pitchFamily="34" charset="-128"/>
                <a:ea typeface="Arial Unicode MS" pitchFamily="34" charset="-128"/>
                <a:cs typeface="Arial Unicode MS" pitchFamily="34" charset="-128"/>
              </a:rPr>
              <a:t>&lt;h3&gt;Titre de niveau 3&lt;/h3&gt;</a:t>
            </a:r>
          </a:p>
          <a:p>
            <a:endParaRPr lang="fr-CA" b="1" dirty="0">
              <a:latin typeface="Arial Unicode MS" pitchFamily="34" charset="-128"/>
              <a:ea typeface="Arial Unicode MS" pitchFamily="34" charset="-128"/>
              <a:cs typeface="Arial Unicode MS" pitchFamily="34" charset="-128"/>
            </a:endParaRPr>
          </a:p>
          <a:p>
            <a:endParaRPr lang="fr-CA" sz="1600" b="1" dirty="0">
              <a:latin typeface="Arial Unicode MS" pitchFamily="34" charset="-128"/>
              <a:ea typeface="Arial Unicode MS" pitchFamily="34" charset="-128"/>
              <a:cs typeface="Arial Unicode MS" pitchFamily="34" charset="-128"/>
            </a:endParaRPr>
          </a:p>
          <a:p>
            <a:r>
              <a:rPr lang="fr-CA" sz="1600" b="1" dirty="0">
                <a:latin typeface="Arial Unicode MS" pitchFamily="34" charset="-128"/>
                <a:ea typeface="Arial Unicode MS" pitchFamily="34" charset="-128"/>
                <a:cs typeface="Arial Unicode MS" pitchFamily="34" charset="-128"/>
              </a:rPr>
              <a:t>&lt;h4&gt;Titre de niveau 4&lt;/h4&gt;</a:t>
            </a:r>
          </a:p>
          <a:p>
            <a:endParaRPr lang="fr-CA" sz="1600" b="1" dirty="0">
              <a:latin typeface="Arial Unicode MS" pitchFamily="34" charset="-128"/>
              <a:ea typeface="Arial Unicode MS" pitchFamily="34" charset="-128"/>
              <a:cs typeface="Arial Unicode MS" pitchFamily="34" charset="-128"/>
            </a:endParaRPr>
          </a:p>
          <a:p>
            <a:endParaRPr lang="fr-CA" sz="1400" b="1" dirty="0">
              <a:latin typeface="Arial Unicode MS" pitchFamily="34" charset="-128"/>
              <a:ea typeface="Arial Unicode MS" pitchFamily="34" charset="-128"/>
              <a:cs typeface="Arial Unicode MS" pitchFamily="34" charset="-128"/>
            </a:endParaRPr>
          </a:p>
          <a:p>
            <a:r>
              <a:rPr lang="fr-CA" sz="1400" b="1" dirty="0">
                <a:latin typeface="Arial Unicode MS" pitchFamily="34" charset="-128"/>
                <a:ea typeface="Arial Unicode MS" pitchFamily="34" charset="-128"/>
                <a:cs typeface="Arial Unicode MS" pitchFamily="34" charset="-128"/>
              </a:rPr>
              <a:t>&lt;h5&gt;Titre de niveau 5&lt;/h5&gt;</a:t>
            </a:r>
          </a:p>
          <a:p>
            <a:endParaRPr lang="fr-CA" sz="1400" b="1" dirty="0">
              <a:latin typeface="Arial Unicode MS" pitchFamily="34" charset="-128"/>
              <a:ea typeface="Arial Unicode MS" pitchFamily="34" charset="-128"/>
              <a:cs typeface="Arial Unicode MS" pitchFamily="34" charset="-128"/>
            </a:endParaRPr>
          </a:p>
          <a:p>
            <a:pPr algn="ctr"/>
            <a:endParaRPr lang="fr-CA" sz="1400" b="1" dirty="0">
              <a:latin typeface="Arial Unicode MS" pitchFamily="34" charset="-128"/>
              <a:ea typeface="Arial Unicode MS" pitchFamily="34" charset="-128"/>
              <a:cs typeface="Arial Unicode MS" pitchFamily="34" charset="-128"/>
            </a:endParaRPr>
          </a:p>
          <a:p>
            <a:r>
              <a:rPr lang="fr-CA" sz="1400" dirty="0">
                <a:cs typeface="Times New Roman" pitchFamily="18" charset="0"/>
              </a:rPr>
              <a:t>&lt;h6&gt;Titre de niveau 6&lt;/h6&gt;</a:t>
            </a:r>
            <a:r>
              <a:rPr lang="fr-CA" sz="1200" dirty="0">
                <a:latin typeface="Times New Roman" pitchFamily="18" charset="0"/>
              </a:rPr>
              <a:t> </a:t>
            </a:r>
            <a:endParaRPr lang="fr-CA" sz="2800" dirty="0">
              <a:latin typeface="Times New Roman" pitchFamily="18" charset="0"/>
            </a:endParaRPr>
          </a:p>
        </p:txBody>
      </p:sp>
      <p:sp>
        <p:nvSpPr>
          <p:cNvPr id="19461" name="Rectangle 6"/>
          <p:cNvSpPr>
            <a:spLocks noChangeArrowheads="1"/>
          </p:cNvSpPr>
          <p:nvPr/>
        </p:nvSpPr>
        <p:spPr bwMode="auto">
          <a:xfrm>
            <a:off x="152400" y="5257800"/>
            <a:ext cx="8839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p>
            <a:r>
              <a:rPr lang="fr-CA" sz="2000" dirty="0">
                <a:latin typeface="Times New Roman" pitchFamily="18" charset="0"/>
                <a:cs typeface="Times New Roman" pitchFamily="18" charset="0"/>
              </a:rPr>
              <a:t>Les balises &lt;h1&gt; à &lt;h6&gt; acceptent l'attribut </a:t>
            </a:r>
            <a:r>
              <a:rPr lang="fr-CA" sz="2000" dirty="0" err="1">
                <a:latin typeface="Times New Roman" pitchFamily="18" charset="0"/>
                <a:ea typeface="Arial Unicode MS" pitchFamily="34" charset="-128"/>
                <a:cs typeface="Times New Roman" pitchFamily="18" charset="0"/>
              </a:rPr>
              <a:t>align</a:t>
            </a:r>
            <a:r>
              <a:rPr lang="fr-CA" sz="2000" dirty="0">
                <a:latin typeface="Times New Roman" pitchFamily="18" charset="0"/>
                <a:ea typeface="Arial Unicode MS" pitchFamily="34" charset="-128"/>
                <a:cs typeface="Times New Roman" pitchFamily="18" charset="0"/>
              </a:rPr>
              <a:t> = "</a:t>
            </a:r>
            <a:r>
              <a:rPr lang="fr-CA" sz="2000" dirty="0" err="1">
                <a:latin typeface="Times New Roman" pitchFamily="18" charset="0"/>
                <a:ea typeface="Arial Unicode MS" pitchFamily="34" charset="-128"/>
                <a:cs typeface="Times New Roman" pitchFamily="18" charset="0"/>
              </a:rPr>
              <a:t>left</a:t>
            </a:r>
            <a:r>
              <a:rPr lang="fr-CA" sz="2000" dirty="0">
                <a:latin typeface="Times New Roman" pitchFamily="18" charset="0"/>
                <a:ea typeface="Arial Unicode MS" pitchFamily="34" charset="-128"/>
                <a:cs typeface="Times New Roman" pitchFamily="18" charset="0"/>
              </a:rPr>
              <a:t>" | "center" | "right" </a:t>
            </a:r>
            <a:r>
              <a:rPr lang="fr-CA" sz="2000" dirty="0">
                <a:latin typeface="Times New Roman" pitchFamily="18" charset="0"/>
                <a:cs typeface="Times New Roman" pitchFamily="18" charset="0"/>
              </a:rPr>
              <a:t>. </a:t>
            </a:r>
            <a:br>
              <a:rPr lang="fr-CA" sz="2000" dirty="0">
                <a:latin typeface="Times New Roman" pitchFamily="18" charset="0"/>
                <a:cs typeface="Times New Roman" pitchFamily="18" charset="0"/>
              </a:rPr>
            </a:br>
            <a:r>
              <a:rPr lang="fr-CA" sz="2000" dirty="0">
                <a:latin typeface="Times New Roman" pitchFamily="18" charset="0"/>
                <a:cs typeface="Times New Roman" pitchFamily="18" charset="0"/>
              </a:rPr>
              <a:t>Exemple : </a:t>
            </a:r>
            <a:r>
              <a:rPr lang="fr-CA" sz="2000" b="1" dirty="0">
                <a:latin typeface="Times New Roman" pitchFamily="18" charset="0"/>
                <a:cs typeface="Times New Roman" pitchFamily="18" charset="0"/>
              </a:rPr>
              <a:t>&lt;h2 </a:t>
            </a:r>
            <a:r>
              <a:rPr lang="fr-CA" sz="2000" b="1" dirty="0" err="1">
                <a:latin typeface="Times New Roman" pitchFamily="18" charset="0"/>
                <a:cs typeface="Times New Roman" pitchFamily="18" charset="0"/>
              </a:rPr>
              <a:t>align</a:t>
            </a:r>
            <a:r>
              <a:rPr lang="fr-CA" sz="2000" b="1" dirty="0">
                <a:latin typeface="Times New Roman" pitchFamily="18" charset="0"/>
                <a:cs typeface="Times New Roman" pitchFamily="18" charset="0"/>
              </a:rPr>
              <a:t>="right"&gt;Titre 2 aligné à droite.&lt;/h2&gt; </a:t>
            </a:r>
            <a:endParaRPr lang="fr-CA" sz="2000" dirty="0">
              <a:latin typeface="Times New Roman" pitchFamily="18" charset="0"/>
              <a:cs typeface="Times New Roman" pitchFamily="18" charset="0"/>
            </a:endParaRPr>
          </a:p>
        </p:txBody>
      </p:sp>
      <p:sp>
        <p:nvSpPr>
          <p:cNvPr id="19462" name="Line 7"/>
          <p:cNvSpPr>
            <a:spLocks noChangeShapeType="1"/>
          </p:cNvSpPr>
          <p:nvPr/>
        </p:nvSpPr>
        <p:spPr bwMode="auto">
          <a:xfrm>
            <a:off x="152400" y="5251361"/>
            <a:ext cx="5562600" cy="0"/>
          </a:xfrm>
          <a:prstGeom prst="line">
            <a:avLst/>
          </a:prstGeom>
          <a:noFill/>
          <a:ln w="38100">
            <a:solidFill>
              <a:schemeClr val="tx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fr-FR"/>
          </a:p>
        </p:txBody>
      </p:sp>
    </p:spTree>
    <p:extLst>
      <p:ext uri="{BB962C8B-B14F-4D97-AF65-F5344CB8AC3E}">
        <p14:creationId xmlns:p14="http://schemas.microsoft.com/office/powerpoint/2010/main" val="34439360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0" y="0"/>
            <a:ext cx="9144000" cy="1301006"/>
          </a:xfrm>
        </p:spPr>
        <p:style>
          <a:lnRef idx="2">
            <a:schemeClr val="accent5">
              <a:shade val="50000"/>
            </a:schemeClr>
          </a:lnRef>
          <a:fillRef idx="1">
            <a:schemeClr val="accent5"/>
          </a:fillRef>
          <a:effectRef idx="0">
            <a:schemeClr val="accent5"/>
          </a:effectRef>
          <a:fontRef idx="minor">
            <a:schemeClr val="lt1"/>
          </a:fontRef>
        </p:style>
        <p:txBody>
          <a:bodyPr/>
          <a:lstStyle/>
          <a:p>
            <a:r>
              <a:rPr lang="fr-FR" b="1" dirty="0" smtClean="0">
                <a:effectLst>
                  <a:outerShdw blurRad="38100" dist="38100" dir="2700000" algn="tl">
                    <a:srgbClr val="000000">
                      <a:alpha val="43137"/>
                    </a:srgbClr>
                  </a:outerShdw>
                </a:effectLst>
                <a:latin typeface="Times New Roman" pitchFamily="18" charset="0"/>
                <a:cs typeface="Times New Roman" pitchFamily="18" charset="0"/>
              </a:rPr>
              <a:t>Balises de niveau paragraphes</a:t>
            </a:r>
            <a:endParaRPr lang="fr-CA" b="1" dirty="0" smtClean="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483" name="Rectangle 3"/>
          <p:cNvSpPr>
            <a:spLocks noGrp="1" noChangeArrowheads="1"/>
          </p:cNvSpPr>
          <p:nvPr>
            <p:ph idx="1"/>
          </p:nvPr>
        </p:nvSpPr>
        <p:spPr/>
        <p:txBody>
          <a:bodyPr/>
          <a:lstStyle/>
          <a:p>
            <a:r>
              <a:rPr lang="fr-FR" dirty="0" smtClean="0">
                <a:latin typeface="Times New Roman" pitchFamily="18" charset="0"/>
                <a:cs typeface="Times New Roman" pitchFamily="18" charset="0"/>
              </a:rPr>
              <a:t>&lt;P&gt; … &lt;/P&gt;</a:t>
            </a:r>
          </a:p>
          <a:p>
            <a:pPr lvl="1">
              <a:buFont typeface="Times New Roman" pitchFamily="18" charset="0"/>
              <a:buNone/>
            </a:pPr>
            <a:r>
              <a:rPr lang="fr-FR" dirty="0" smtClean="0">
                <a:latin typeface="Times New Roman" pitchFamily="18" charset="0"/>
                <a:cs typeface="Times New Roman" pitchFamily="18" charset="0"/>
              </a:rPr>
              <a:t>balise de paragraphe</a:t>
            </a:r>
          </a:p>
          <a:p>
            <a:pPr lvl="1"/>
            <a:r>
              <a:rPr lang="fr-FR" dirty="0" smtClean="0">
                <a:latin typeface="Times New Roman" pitchFamily="18" charset="0"/>
                <a:cs typeface="Times New Roman" pitchFamily="18" charset="0"/>
              </a:rPr>
              <a:t>ALIGN=</a:t>
            </a:r>
            <a:r>
              <a:rPr lang="fr-FR" u="sng" dirty="0" smtClean="0">
                <a:latin typeface="Times New Roman" pitchFamily="18" charset="0"/>
                <a:cs typeface="Times New Roman" pitchFamily="18" charset="0"/>
              </a:rPr>
              <a:t>LEFT</a:t>
            </a:r>
            <a:r>
              <a:rPr lang="fr-FR" dirty="0" smtClean="0">
                <a:latin typeface="Times New Roman" pitchFamily="18" charset="0"/>
                <a:cs typeface="Times New Roman" pitchFamily="18" charset="0"/>
              </a:rPr>
              <a:t>/RIGHT/CENTER/JUSTIFY</a:t>
            </a: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3196005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0" y="0"/>
            <a:ext cx="9144000" cy="125963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fr-FR" dirty="0" smtClean="0"/>
              <a:t>Balises de niveau paragraphes</a:t>
            </a:r>
            <a:br>
              <a:rPr lang="fr-FR" dirty="0" smtClean="0"/>
            </a:br>
            <a:r>
              <a:rPr lang="fr-FR" dirty="0" smtClean="0"/>
              <a:t>(suite)</a:t>
            </a:r>
            <a:endParaRPr lang="fr-CA" dirty="0" smtClean="0"/>
          </a:p>
        </p:txBody>
      </p:sp>
      <p:sp>
        <p:nvSpPr>
          <p:cNvPr id="34819" name="Rectangle 3"/>
          <p:cNvSpPr>
            <a:spLocks noGrp="1" noChangeArrowheads="1"/>
          </p:cNvSpPr>
          <p:nvPr>
            <p:ph idx="1"/>
          </p:nvPr>
        </p:nvSpPr>
        <p:spPr/>
        <p:txBody>
          <a:bodyPr/>
          <a:lstStyle/>
          <a:p>
            <a:r>
              <a:rPr lang="fr-FR" dirty="0" smtClean="0">
                <a:latin typeface="Times New Roman" pitchFamily="18" charset="0"/>
                <a:cs typeface="Times New Roman" pitchFamily="18" charset="0"/>
              </a:rPr>
              <a:t>&lt;</a:t>
            </a:r>
            <a:r>
              <a:rPr lang="fr-FR" dirty="0" err="1" smtClean="0">
                <a:latin typeface="Times New Roman" pitchFamily="18" charset="0"/>
                <a:cs typeface="Times New Roman" pitchFamily="18" charset="0"/>
              </a:rPr>
              <a:t>br</a:t>
            </a:r>
            <a:r>
              <a:rPr lang="fr-FR" dirty="0" smtClean="0">
                <a:latin typeface="Times New Roman" pitchFamily="18" charset="0"/>
                <a:cs typeface="Times New Roman" pitchFamily="18" charset="0"/>
              </a:rPr>
              <a:t>&gt; ou &lt;</a:t>
            </a:r>
            <a:r>
              <a:rPr lang="fr-FR" dirty="0" err="1" smtClean="0">
                <a:latin typeface="Times New Roman" pitchFamily="18" charset="0"/>
                <a:cs typeface="Times New Roman" pitchFamily="18" charset="0"/>
              </a:rPr>
              <a:t>br</a:t>
            </a:r>
            <a:r>
              <a:rPr lang="fr-FR" dirty="0" smtClean="0">
                <a:latin typeface="Times New Roman" pitchFamily="18" charset="0"/>
                <a:cs typeface="Times New Roman" pitchFamily="18" charset="0"/>
              </a:rPr>
              <a:t>/&gt;</a:t>
            </a:r>
          </a:p>
          <a:p>
            <a:pPr lvl="1">
              <a:buFont typeface="Times New Roman" pitchFamily="18" charset="0"/>
              <a:buNone/>
            </a:pPr>
            <a:r>
              <a:rPr lang="fr-FR" dirty="0" smtClean="0">
                <a:latin typeface="Times New Roman" pitchFamily="18" charset="0"/>
                <a:cs typeface="Times New Roman" pitchFamily="18" charset="0"/>
              </a:rPr>
              <a:t>Saut de ligne</a:t>
            </a:r>
          </a:p>
          <a:p>
            <a:r>
              <a:rPr lang="fr-FR" dirty="0" smtClean="0">
                <a:latin typeface="Times New Roman" pitchFamily="18" charset="0"/>
                <a:cs typeface="Times New Roman" pitchFamily="18" charset="0"/>
              </a:rPr>
              <a:t>&lt;</a:t>
            </a:r>
            <a:r>
              <a:rPr lang="fr-FR" dirty="0" err="1" smtClean="0">
                <a:latin typeface="Times New Roman" pitchFamily="18" charset="0"/>
                <a:cs typeface="Times New Roman" pitchFamily="18" charset="0"/>
              </a:rPr>
              <a:t>hr</a:t>
            </a:r>
            <a:r>
              <a:rPr lang="fr-FR" dirty="0" smtClean="0">
                <a:latin typeface="Times New Roman" pitchFamily="18" charset="0"/>
                <a:cs typeface="Times New Roman" pitchFamily="18" charset="0"/>
              </a:rPr>
              <a:t>&gt; ou &lt;</a:t>
            </a:r>
            <a:r>
              <a:rPr lang="fr-FR" dirty="0" err="1" smtClean="0">
                <a:latin typeface="Times New Roman" pitchFamily="18" charset="0"/>
                <a:cs typeface="Times New Roman" pitchFamily="18" charset="0"/>
              </a:rPr>
              <a:t>hr</a:t>
            </a:r>
            <a:r>
              <a:rPr lang="fr-FR" dirty="0" smtClean="0">
                <a:latin typeface="Times New Roman" pitchFamily="18" charset="0"/>
                <a:cs typeface="Times New Roman" pitchFamily="18" charset="0"/>
              </a:rPr>
              <a:t>/&gt;</a:t>
            </a:r>
          </a:p>
          <a:p>
            <a:pPr lvl="1">
              <a:buFont typeface="Times New Roman" pitchFamily="18" charset="0"/>
              <a:buNone/>
            </a:pPr>
            <a:r>
              <a:rPr lang="fr-FR" dirty="0" smtClean="0">
                <a:latin typeface="Times New Roman" pitchFamily="18" charset="0"/>
                <a:cs typeface="Times New Roman" pitchFamily="18" charset="0"/>
              </a:rPr>
              <a:t>Ligne horizontale</a:t>
            </a:r>
          </a:p>
          <a:p>
            <a:pPr lvl="1"/>
            <a:r>
              <a:rPr lang="fr-FR" dirty="0" smtClean="0">
                <a:latin typeface="Times New Roman" pitchFamily="18" charset="0"/>
                <a:cs typeface="Times New Roman" pitchFamily="18" charset="0"/>
              </a:rPr>
              <a:t>ALIGN=</a:t>
            </a:r>
            <a:r>
              <a:rPr lang="fr-FR" u="sng" dirty="0" smtClean="0">
                <a:latin typeface="Times New Roman" pitchFamily="18" charset="0"/>
                <a:cs typeface="Times New Roman" pitchFamily="18" charset="0"/>
              </a:rPr>
              <a:t>LEFT</a:t>
            </a:r>
            <a:r>
              <a:rPr lang="fr-FR" dirty="0" smtClean="0">
                <a:latin typeface="Times New Roman" pitchFamily="18" charset="0"/>
                <a:cs typeface="Times New Roman" pitchFamily="18" charset="0"/>
              </a:rPr>
              <a:t>/RIGHT/CENTER</a:t>
            </a:r>
          </a:p>
          <a:p>
            <a:pPr lvl="1"/>
            <a:r>
              <a:rPr lang="fr-FR" dirty="0" smtClean="0">
                <a:latin typeface="Times New Roman" pitchFamily="18" charset="0"/>
                <a:cs typeface="Times New Roman" pitchFamily="18" charset="0"/>
              </a:rPr>
              <a:t>NOSHADE</a:t>
            </a:r>
          </a:p>
          <a:p>
            <a:pPr lvl="1"/>
            <a:r>
              <a:rPr lang="fr-FR" dirty="0" smtClean="0">
                <a:latin typeface="Times New Roman" pitchFamily="18" charset="0"/>
                <a:cs typeface="Times New Roman" pitchFamily="18" charset="0"/>
              </a:rPr>
              <a:t>SIZE=2</a:t>
            </a:r>
          </a:p>
          <a:p>
            <a:pPr lvl="1"/>
            <a:r>
              <a:rPr lang="fr-FR" dirty="0" smtClean="0">
                <a:latin typeface="Times New Roman" pitchFamily="18" charset="0"/>
                <a:cs typeface="Times New Roman" pitchFamily="18" charset="0"/>
              </a:rPr>
              <a:t>WIDTH=50% </a:t>
            </a:r>
          </a:p>
          <a:p>
            <a:pPr>
              <a:buFont typeface="Wingdings" pitchFamily="2" charset="2"/>
              <a:buNone/>
            </a:pP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629086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a:xfrm>
            <a:off x="0" y="0"/>
            <a:ext cx="9144000" cy="1153684"/>
          </a:xfrm>
        </p:spPr>
        <p:style>
          <a:lnRef idx="1">
            <a:schemeClr val="accent2"/>
          </a:lnRef>
          <a:fillRef idx="3">
            <a:schemeClr val="accent2"/>
          </a:fillRef>
          <a:effectRef idx="2">
            <a:schemeClr val="accent2"/>
          </a:effectRef>
          <a:fontRef idx="minor">
            <a:schemeClr val="lt1"/>
          </a:fontRef>
        </p:style>
        <p:txBody>
          <a:bodyPr/>
          <a:lstStyle/>
          <a:p>
            <a:r>
              <a:rPr lang="fr-CA" dirty="0" smtClean="0">
                <a:latin typeface="Times New Roman" pitchFamily="18" charset="0"/>
                <a:cs typeface="Times New Roman" pitchFamily="18" charset="0"/>
              </a:rPr>
              <a:t>Balises de niveau phrase</a:t>
            </a:r>
          </a:p>
        </p:txBody>
      </p:sp>
      <p:sp>
        <p:nvSpPr>
          <p:cNvPr id="21507" name="Espace réservé du contenu 3"/>
          <p:cNvSpPr>
            <a:spLocks noGrp="1"/>
          </p:cNvSpPr>
          <p:nvPr>
            <p:ph sz="half" idx="1"/>
          </p:nvPr>
        </p:nvSpPr>
        <p:spPr>
          <a:xfrm>
            <a:off x="487364" y="1279524"/>
            <a:ext cx="4314825" cy="5245819"/>
          </a:xfrm>
        </p:spPr>
        <p:txBody>
          <a:bodyPr>
            <a:noAutofit/>
          </a:bodyPr>
          <a:lstStyle/>
          <a:p>
            <a:r>
              <a:rPr lang="fr-CA" dirty="0" smtClean="0">
                <a:latin typeface="Times New Roman" pitchFamily="18" charset="0"/>
                <a:cs typeface="Times New Roman" pitchFamily="18" charset="0"/>
              </a:rPr>
              <a:t>EM</a:t>
            </a:r>
          </a:p>
          <a:p>
            <a:r>
              <a:rPr lang="fr-CA" dirty="0" smtClean="0">
                <a:latin typeface="Times New Roman" pitchFamily="18" charset="0"/>
                <a:cs typeface="Times New Roman" pitchFamily="18" charset="0"/>
              </a:rPr>
              <a:t>STRONG</a:t>
            </a:r>
          </a:p>
          <a:p>
            <a:r>
              <a:rPr lang="fr-CA" dirty="0" smtClean="0">
                <a:latin typeface="Times New Roman" pitchFamily="18" charset="0"/>
                <a:cs typeface="Times New Roman" pitchFamily="18" charset="0"/>
              </a:rPr>
              <a:t>DFN</a:t>
            </a:r>
          </a:p>
          <a:p>
            <a:r>
              <a:rPr lang="fr-CA" dirty="0" smtClean="0">
                <a:latin typeface="Times New Roman" pitchFamily="18" charset="0"/>
                <a:cs typeface="Times New Roman" pitchFamily="18" charset="0"/>
              </a:rPr>
              <a:t>CODE</a:t>
            </a:r>
          </a:p>
          <a:p>
            <a:r>
              <a:rPr lang="fr-CA" dirty="0" smtClean="0">
                <a:latin typeface="Times New Roman" pitchFamily="18" charset="0"/>
                <a:cs typeface="Times New Roman" pitchFamily="18" charset="0"/>
              </a:rPr>
              <a:t>SAMP</a:t>
            </a:r>
          </a:p>
          <a:p>
            <a:r>
              <a:rPr lang="fr-CA" dirty="0" smtClean="0">
                <a:latin typeface="Times New Roman" pitchFamily="18" charset="0"/>
                <a:cs typeface="Times New Roman" pitchFamily="18" charset="0"/>
              </a:rPr>
              <a:t>KBD</a:t>
            </a:r>
          </a:p>
          <a:p>
            <a:r>
              <a:rPr lang="fr-CA" dirty="0" smtClean="0">
                <a:latin typeface="Times New Roman" pitchFamily="18" charset="0"/>
                <a:cs typeface="Times New Roman" pitchFamily="18" charset="0"/>
              </a:rPr>
              <a:t>VAR</a:t>
            </a:r>
          </a:p>
          <a:p>
            <a:r>
              <a:rPr lang="fr-CA" dirty="0" smtClean="0">
                <a:latin typeface="Times New Roman" pitchFamily="18" charset="0"/>
                <a:cs typeface="Times New Roman" pitchFamily="18" charset="0"/>
              </a:rPr>
              <a:t>CITE</a:t>
            </a:r>
          </a:p>
          <a:p>
            <a:r>
              <a:rPr lang="fr-CA" dirty="0" smtClean="0">
                <a:latin typeface="Times New Roman" pitchFamily="18" charset="0"/>
                <a:cs typeface="Times New Roman" pitchFamily="18" charset="0"/>
              </a:rPr>
              <a:t>ABBR</a:t>
            </a:r>
          </a:p>
          <a:p>
            <a:r>
              <a:rPr lang="fr-CA" dirty="0" smtClean="0">
                <a:latin typeface="Times New Roman" pitchFamily="18" charset="0"/>
                <a:cs typeface="Times New Roman" pitchFamily="18" charset="0"/>
              </a:rPr>
              <a:t>ACRONYM</a:t>
            </a:r>
          </a:p>
          <a:p>
            <a:pPr>
              <a:buFont typeface="Wingdings" pitchFamily="2" charset="2"/>
              <a:buNone/>
            </a:pPr>
            <a:endParaRPr lang="fr-CA" dirty="0" smtClean="0">
              <a:latin typeface="Times New Roman" pitchFamily="18" charset="0"/>
              <a:cs typeface="Times New Roman" pitchFamily="18" charset="0"/>
            </a:endParaRPr>
          </a:p>
        </p:txBody>
      </p:sp>
      <p:sp>
        <p:nvSpPr>
          <p:cNvPr id="21508" name="Espace réservé du contenu 4"/>
          <p:cNvSpPr>
            <a:spLocks noGrp="1"/>
          </p:cNvSpPr>
          <p:nvPr>
            <p:ph sz="half" idx="2"/>
          </p:nvPr>
        </p:nvSpPr>
        <p:spPr>
          <a:xfrm>
            <a:off x="4644008" y="1268760"/>
            <a:ext cx="4314825" cy="5173811"/>
          </a:xfrm>
        </p:spPr>
        <p:txBody>
          <a:bodyPr>
            <a:noAutofit/>
          </a:bodyPr>
          <a:lstStyle/>
          <a:p>
            <a:r>
              <a:rPr lang="fr-CA" sz="3600" dirty="0" smtClean="0">
                <a:latin typeface="Times New Roman" pitchFamily="18" charset="0"/>
                <a:cs typeface="Times New Roman" pitchFamily="18" charset="0"/>
              </a:rPr>
              <a:t>ADDRESS</a:t>
            </a:r>
          </a:p>
          <a:p>
            <a:r>
              <a:rPr lang="fr-CA" sz="3600" dirty="0" smtClean="0">
                <a:latin typeface="Times New Roman" pitchFamily="18" charset="0"/>
                <a:cs typeface="Times New Roman" pitchFamily="18" charset="0"/>
              </a:rPr>
              <a:t>INS, DEL</a:t>
            </a:r>
          </a:p>
          <a:p>
            <a:r>
              <a:rPr lang="fr-CA" sz="3600" dirty="0" smtClean="0">
                <a:latin typeface="Times New Roman" pitchFamily="18" charset="0"/>
                <a:cs typeface="Times New Roman" pitchFamily="18" charset="0"/>
              </a:rPr>
              <a:t>BLOCKQUOTE, Q</a:t>
            </a:r>
          </a:p>
          <a:p>
            <a:r>
              <a:rPr lang="fr-CA" sz="3600" dirty="0" smtClean="0">
                <a:latin typeface="Times New Roman" pitchFamily="18" charset="0"/>
                <a:cs typeface="Times New Roman" pitchFamily="18" charset="0"/>
              </a:rPr>
              <a:t>PRE</a:t>
            </a:r>
          </a:p>
          <a:p>
            <a:r>
              <a:rPr lang="fr-CA" sz="3600" dirty="0" smtClean="0">
                <a:latin typeface="Times New Roman" pitchFamily="18" charset="0"/>
                <a:cs typeface="Times New Roman" pitchFamily="18" charset="0"/>
              </a:rPr>
              <a:t>SUB, SUP</a:t>
            </a:r>
          </a:p>
          <a:p>
            <a:r>
              <a:rPr lang="fr-CA" sz="3600" dirty="0" smtClean="0">
                <a:latin typeface="Times New Roman" pitchFamily="18" charset="0"/>
                <a:cs typeface="Times New Roman" pitchFamily="18" charset="0"/>
              </a:rPr>
              <a:t>TT</a:t>
            </a:r>
          </a:p>
          <a:p>
            <a:r>
              <a:rPr lang="fr-CA" sz="3600" dirty="0" smtClean="0">
                <a:latin typeface="Times New Roman" pitchFamily="18" charset="0"/>
                <a:cs typeface="Times New Roman" pitchFamily="18" charset="0"/>
              </a:rPr>
              <a:t>VAR</a:t>
            </a:r>
          </a:p>
          <a:p>
            <a:endParaRPr lang="fr-CA"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8838626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34737"/>
            <a:ext cx="9144000" cy="1143000"/>
          </a:xfrm>
        </p:spPr>
        <p:style>
          <a:lnRef idx="2">
            <a:schemeClr val="accent2">
              <a:shade val="50000"/>
            </a:schemeClr>
          </a:lnRef>
          <a:fillRef idx="1">
            <a:schemeClr val="accent2"/>
          </a:fillRef>
          <a:effectRef idx="0">
            <a:schemeClr val="accent2"/>
          </a:effectRef>
          <a:fontRef idx="minor">
            <a:schemeClr val="lt1"/>
          </a:fontRef>
        </p:style>
        <p:txBody>
          <a:bodyPr/>
          <a:lstStyle/>
          <a:p>
            <a:r>
              <a:rPr lang="fr-FR" dirty="0" smtClean="0"/>
              <a:t>Balises de liste</a:t>
            </a:r>
            <a:endParaRPr lang="fr-CA" dirty="0" smtClean="0"/>
          </a:p>
        </p:txBody>
      </p:sp>
      <p:sp>
        <p:nvSpPr>
          <p:cNvPr id="35843" name="Rectangle 3"/>
          <p:cNvSpPr>
            <a:spLocks noGrp="1" noChangeArrowheads="1"/>
          </p:cNvSpPr>
          <p:nvPr>
            <p:ph idx="1"/>
          </p:nvPr>
        </p:nvSpPr>
        <p:spPr/>
        <p:txBody>
          <a:bodyPr/>
          <a:lstStyle/>
          <a:p>
            <a:r>
              <a:rPr lang="fr-FR" dirty="0" smtClean="0">
                <a:latin typeface="Times New Roman" pitchFamily="18" charset="0"/>
                <a:cs typeface="Times New Roman" pitchFamily="18" charset="0"/>
              </a:rPr>
              <a:t>Liste à puces</a:t>
            </a:r>
          </a:p>
          <a:p>
            <a:r>
              <a:rPr lang="fr-FR" dirty="0" smtClean="0">
                <a:latin typeface="Times New Roman" pitchFamily="18" charset="0"/>
                <a:cs typeface="Times New Roman" pitchFamily="18" charset="0"/>
              </a:rPr>
              <a:t>Liste numérotée</a:t>
            </a:r>
          </a:p>
          <a:p>
            <a:r>
              <a:rPr lang="fr-FR" dirty="0" smtClean="0">
                <a:latin typeface="Times New Roman" pitchFamily="18" charset="0"/>
                <a:cs typeface="Times New Roman" pitchFamily="18" charset="0"/>
              </a:rPr>
              <a:t>Liste de définitions</a:t>
            </a:r>
          </a:p>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Note: Les listes peuvent être imbriquées</a:t>
            </a: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03868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89375" y="274638"/>
            <a:ext cx="8007764" cy="1143000"/>
          </a:xfrm>
        </p:spPr>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HTML &amp; 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89382" y="1628808"/>
            <a:ext cx="7991147" cy="4992176"/>
          </a:xfrm>
        </p:spPr>
        <p:txBody>
          <a:bodyPr>
            <a:normAutofit/>
          </a:bodyPr>
          <a:lstStyle/>
          <a:p>
            <a:r>
              <a:rPr lang="fr-FR" dirty="0" smtClean="0">
                <a:effectLst>
                  <a:outerShdw blurRad="50800" dist="38100" dir="2700000" algn="tl" rotWithShape="0">
                    <a:srgbClr val="000000">
                      <a:alpha val="43000"/>
                    </a:srgbClr>
                  </a:outerShdw>
                </a:effectLst>
                <a:latin typeface="Optima"/>
                <a:cs typeface="Optima"/>
              </a:rPr>
              <a:t>HTML = HyperText Markup Language. </a:t>
            </a:r>
          </a:p>
          <a:p>
            <a:pPr lvl="1"/>
            <a:r>
              <a:rPr lang="fr-FR" dirty="0" smtClean="0">
                <a:effectLst>
                  <a:outerShdw blurRad="50800" dist="38100" dir="2700000" algn="tl" rotWithShape="0">
                    <a:srgbClr val="000000">
                      <a:alpha val="43000"/>
                    </a:srgbClr>
                  </a:outerShdw>
                </a:effectLst>
                <a:latin typeface="Optima"/>
                <a:cs typeface="Optima"/>
              </a:rPr>
              <a:t>Créé en 1991</a:t>
            </a:r>
          </a:p>
          <a:p>
            <a:pPr lvl="1"/>
            <a:r>
              <a:rPr lang="fr-FR" dirty="0" smtClean="0">
                <a:effectLst>
                  <a:outerShdw blurRad="50800" dist="38100" dir="2700000" algn="tl" rotWithShape="0">
                    <a:srgbClr val="000000">
                      <a:alpha val="43000"/>
                    </a:srgbClr>
                  </a:outerShdw>
                </a:effectLst>
                <a:latin typeface="Optima"/>
                <a:cs typeface="Optima"/>
              </a:rPr>
              <a:t>Fonction : </a:t>
            </a:r>
            <a:r>
              <a:rPr lang="fr-FR" b="1" dirty="0" smtClean="0">
                <a:effectLst>
                  <a:outerShdw blurRad="50800" dist="38100" dir="2700000" algn="tl" rotWithShape="0">
                    <a:srgbClr val="000000">
                      <a:alpha val="43000"/>
                    </a:srgbClr>
                  </a:outerShdw>
                </a:effectLst>
                <a:latin typeface="Optima"/>
                <a:cs typeface="Optima"/>
              </a:rPr>
              <a:t>donner du sens et structurer </a:t>
            </a:r>
            <a:r>
              <a:rPr lang="fr-FR" dirty="0" smtClean="0">
                <a:effectLst>
                  <a:outerShdw blurRad="50800" dist="38100" dir="2700000" algn="tl" rotWithShape="0">
                    <a:srgbClr val="000000">
                      <a:alpha val="43000"/>
                    </a:srgbClr>
                  </a:outerShdw>
                </a:effectLst>
                <a:latin typeface="Optima"/>
                <a:cs typeface="Optima"/>
              </a:rPr>
              <a:t>le contenu</a:t>
            </a:r>
            <a:endParaRPr lang="fr-FR" dirty="0">
              <a:effectLst>
                <a:outerShdw blurRad="50800" dist="38100" dir="2700000" algn="tl" rotWithShape="0">
                  <a:srgbClr val="000000">
                    <a:alpha val="43000"/>
                  </a:srgbClr>
                </a:outerShdw>
              </a:effectLst>
              <a:latin typeface="Optima"/>
              <a:cs typeface="Optima"/>
            </a:endParaRPr>
          </a:p>
          <a:p>
            <a:r>
              <a:rPr lang="fr-FR" dirty="0" smtClean="0">
                <a:effectLst>
                  <a:outerShdw blurRad="50800" dist="38100" dir="2700000" algn="tl" rotWithShape="0">
                    <a:srgbClr val="000000">
                      <a:alpha val="43000"/>
                    </a:srgbClr>
                  </a:outerShdw>
                </a:effectLst>
                <a:latin typeface="Optima"/>
                <a:cs typeface="Optima"/>
              </a:rPr>
              <a:t>CSS = Cascading Style Sheets</a:t>
            </a:r>
          </a:p>
          <a:p>
            <a:pPr lvl="1"/>
            <a:r>
              <a:rPr lang="fr-FR" dirty="0" smtClean="0">
                <a:effectLst>
                  <a:outerShdw blurRad="50800" dist="38100" dir="2700000" algn="tl" rotWithShape="0">
                    <a:srgbClr val="000000">
                      <a:alpha val="43000"/>
                    </a:srgbClr>
                  </a:outerShdw>
                </a:effectLst>
                <a:latin typeface="Optima"/>
                <a:cs typeface="Optima"/>
              </a:rPr>
              <a:t>Créé en 1996</a:t>
            </a:r>
          </a:p>
          <a:p>
            <a:pPr lvl="1"/>
            <a:r>
              <a:rPr lang="fr-FR" dirty="0" smtClean="0">
                <a:effectLst>
                  <a:outerShdw blurRad="50800" dist="38100" dir="2700000" algn="tl" rotWithShape="0">
                    <a:srgbClr val="000000">
                      <a:alpha val="43000"/>
                    </a:srgbClr>
                  </a:outerShdw>
                </a:effectLst>
                <a:latin typeface="Optima"/>
                <a:cs typeface="Optima"/>
              </a:rPr>
              <a:t>Fonction : </a:t>
            </a:r>
            <a:r>
              <a:rPr lang="fr-FR" b="1" dirty="0" smtClean="0">
                <a:effectLst>
                  <a:outerShdw blurRad="50800" dist="38100" dir="2700000" algn="tl" rotWithShape="0">
                    <a:srgbClr val="000000">
                      <a:alpha val="43000"/>
                    </a:srgbClr>
                  </a:outerShdw>
                </a:effectLst>
                <a:latin typeface="Optima"/>
                <a:cs typeface="Optima"/>
              </a:rPr>
              <a:t>mettre en forme </a:t>
            </a:r>
            <a:r>
              <a:rPr lang="fr-FR" dirty="0" smtClean="0">
                <a:effectLst>
                  <a:outerShdw blurRad="50800" dist="38100" dir="2700000" algn="tl" rotWithShape="0">
                    <a:srgbClr val="000000">
                      <a:alpha val="43000"/>
                    </a:srgbClr>
                  </a:outerShdw>
                </a:effectLst>
                <a:latin typeface="Optima"/>
                <a:cs typeface="Optima"/>
              </a:rPr>
              <a:t>le contenu en lui ajoutant des styles</a:t>
            </a:r>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733256"/>
            <a:ext cx="2067968" cy="1263758"/>
          </a:xfrm>
          <a:prstGeom prst="rect">
            <a:avLst/>
          </a:prstGeom>
        </p:spPr>
      </p:pic>
    </p:spTree>
    <p:extLst>
      <p:ext uri="{BB962C8B-B14F-4D97-AF65-F5344CB8AC3E}">
        <p14:creationId xmlns:p14="http://schemas.microsoft.com/office/powerpoint/2010/main" val="2419587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0" y="0"/>
            <a:ext cx="9144000" cy="1124744"/>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fr-CA" sz="5400" dirty="0" smtClean="0"/>
              <a:t>Liste à puces</a:t>
            </a:r>
          </a:p>
        </p:txBody>
      </p:sp>
      <p:sp>
        <p:nvSpPr>
          <p:cNvPr id="36867" name="Rectangle 3"/>
          <p:cNvSpPr>
            <a:spLocks noGrp="1" noChangeArrowheads="1"/>
          </p:cNvSpPr>
          <p:nvPr>
            <p:ph idx="1"/>
          </p:nvPr>
        </p:nvSpPr>
        <p:spPr>
          <a:xfrm>
            <a:off x="395536" y="1412776"/>
            <a:ext cx="8229600" cy="4525963"/>
          </a:xfrm>
        </p:spPr>
        <p:txBody>
          <a:bodyPr/>
          <a:lstStyle/>
          <a:p>
            <a:pPr>
              <a:buFont typeface="Wingdings" pitchFamily="2" charset="2"/>
              <a:buNone/>
            </a:pPr>
            <a:r>
              <a:rPr lang="fr-CA" dirty="0" smtClean="0">
                <a:latin typeface="Times New Roman" pitchFamily="18" charset="0"/>
                <a:cs typeface="Times New Roman" pitchFamily="18" charset="0"/>
              </a:rPr>
              <a:t>UL    </a:t>
            </a:r>
            <a:r>
              <a:rPr lang="fr-CA" dirty="0" err="1" smtClean="0">
                <a:latin typeface="Times New Roman" pitchFamily="18" charset="0"/>
                <a:cs typeface="Times New Roman" pitchFamily="18" charset="0"/>
              </a:rPr>
              <a:t>Unordered</a:t>
            </a:r>
            <a:r>
              <a:rPr lang="fr-CA" dirty="0" smtClean="0">
                <a:latin typeface="Times New Roman" pitchFamily="18" charset="0"/>
                <a:cs typeface="Times New Roman" pitchFamily="18" charset="0"/>
              </a:rPr>
              <a:t> (</a:t>
            </a:r>
            <a:r>
              <a:rPr lang="fr-CA" dirty="0" err="1" smtClean="0">
                <a:latin typeface="Times New Roman" pitchFamily="18" charset="0"/>
                <a:cs typeface="Times New Roman" pitchFamily="18" charset="0"/>
              </a:rPr>
              <a:t>bulleted</a:t>
            </a:r>
            <a:r>
              <a:rPr lang="fr-CA" dirty="0" smtClean="0">
                <a:latin typeface="Times New Roman" pitchFamily="18" charset="0"/>
                <a:cs typeface="Times New Roman" pitchFamily="18" charset="0"/>
              </a:rPr>
              <a:t> or simple) </a:t>
            </a:r>
            <a:r>
              <a:rPr lang="fr-CA" dirty="0" err="1" smtClean="0">
                <a:latin typeface="Times New Roman" pitchFamily="18" charset="0"/>
                <a:cs typeface="Times New Roman" pitchFamily="18" charset="0"/>
              </a:rPr>
              <a:t>list</a:t>
            </a:r>
            <a:endParaRPr lang="fr-CA" dirty="0" smtClean="0">
              <a:latin typeface="Times New Roman" pitchFamily="18" charset="0"/>
              <a:cs typeface="Times New Roman" pitchFamily="18" charset="0"/>
            </a:endParaRPr>
          </a:p>
          <a:p>
            <a:pPr>
              <a:buFont typeface="Wingdings" pitchFamily="2" charset="2"/>
              <a:buNone/>
            </a:pPr>
            <a:r>
              <a:rPr lang="fr-CA" dirty="0" smtClean="0">
                <a:solidFill>
                  <a:schemeClr val="hlink"/>
                </a:solidFill>
                <a:latin typeface="Times New Roman" pitchFamily="18" charset="0"/>
                <a:cs typeface="Times New Roman" pitchFamily="18" charset="0"/>
              </a:rPr>
              <a:t>&lt;UL&gt;</a:t>
            </a:r>
          </a:p>
          <a:p>
            <a:pPr>
              <a:buFont typeface="Wingdings" pitchFamily="2" charset="2"/>
              <a:buNone/>
            </a:pPr>
            <a:r>
              <a:rPr lang="fr-CA" dirty="0" smtClean="0">
                <a:latin typeface="Times New Roman" pitchFamily="18" charset="0"/>
                <a:cs typeface="Times New Roman" pitchFamily="18" charset="0"/>
              </a:rPr>
              <a:t>	</a:t>
            </a:r>
            <a:r>
              <a:rPr lang="fr-CA" dirty="0" smtClean="0">
                <a:solidFill>
                  <a:srgbClr val="0000FF"/>
                </a:solidFill>
                <a:latin typeface="Times New Roman" pitchFamily="18" charset="0"/>
                <a:cs typeface="Times New Roman" pitchFamily="18" charset="0"/>
              </a:rPr>
              <a:t>&lt;LI&gt;</a:t>
            </a:r>
            <a:r>
              <a:rPr lang="fr-CA" dirty="0" smtClean="0">
                <a:latin typeface="Times New Roman" pitchFamily="18" charset="0"/>
                <a:cs typeface="Times New Roman" pitchFamily="18" charset="0"/>
              </a:rPr>
              <a:t> premier élément</a:t>
            </a:r>
          </a:p>
          <a:p>
            <a:pPr>
              <a:buFont typeface="Wingdings" pitchFamily="2" charset="2"/>
              <a:buNone/>
            </a:pPr>
            <a:r>
              <a:rPr lang="fr-CA" dirty="0" smtClean="0">
                <a:latin typeface="Times New Roman" pitchFamily="18" charset="0"/>
                <a:cs typeface="Times New Roman" pitchFamily="18" charset="0"/>
              </a:rPr>
              <a:t>	</a:t>
            </a:r>
            <a:r>
              <a:rPr lang="fr-CA" dirty="0" smtClean="0">
                <a:solidFill>
                  <a:srgbClr val="0000FF"/>
                </a:solidFill>
                <a:latin typeface="Times New Roman" pitchFamily="18" charset="0"/>
                <a:cs typeface="Times New Roman" pitchFamily="18" charset="0"/>
              </a:rPr>
              <a:t>&lt;LI&gt;</a:t>
            </a:r>
            <a:r>
              <a:rPr lang="fr-CA" dirty="0" smtClean="0">
                <a:latin typeface="Times New Roman" pitchFamily="18" charset="0"/>
                <a:cs typeface="Times New Roman" pitchFamily="18" charset="0"/>
              </a:rPr>
              <a:t> deuxième élément</a:t>
            </a:r>
          </a:p>
          <a:p>
            <a:pPr>
              <a:buFont typeface="Wingdings" pitchFamily="2" charset="2"/>
              <a:buNone/>
            </a:pPr>
            <a:r>
              <a:rPr lang="fr-CA" dirty="0" smtClean="0">
                <a:solidFill>
                  <a:schemeClr val="hlink"/>
                </a:solidFill>
                <a:latin typeface="Times New Roman" pitchFamily="18" charset="0"/>
                <a:cs typeface="Times New Roman" pitchFamily="18" charset="0"/>
              </a:rPr>
              <a:t>&lt;/UL&gt;</a:t>
            </a:r>
          </a:p>
          <a:p>
            <a:pPr>
              <a:buFont typeface="Wingdings" pitchFamily="2" charset="2"/>
              <a:buNone/>
            </a:pPr>
            <a:r>
              <a:rPr lang="fr-CA" dirty="0" smtClean="0">
                <a:latin typeface="Times New Roman" pitchFamily="18" charset="0"/>
                <a:cs typeface="Times New Roman" pitchFamily="18" charset="0"/>
              </a:rPr>
              <a:t>Ce qui donne:</a:t>
            </a:r>
          </a:p>
          <a:p>
            <a:pPr lvl="2"/>
            <a:r>
              <a:rPr lang="fr-CA" dirty="0" smtClean="0">
                <a:latin typeface="Times New Roman" pitchFamily="18" charset="0"/>
                <a:cs typeface="Times New Roman" pitchFamily="18" charset="0"/>
              </a:rPr>
              <a:t>premier élément</a:t>
            </a:r>
          </a:p>
          <a:p>
            <a:pPr lvl="2"/>
            <a:r>
              <a:rPr lang="fr-CA" dirty="0" smtClean="0">
                <a:latin typeface="Times New Roman" pitchFamily="18" charset="0"/>
                <a:cs typeface="Times New Roman" pitchFamily="18" charset="0"/>
              </a:rPr>
              <a:t>deuxième élément		</a:t>
            </a:r>
          </a:p>
          <a:p>
            <a:pPr lvl="1"/>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14857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0" y="21858"/>
            <a:ext cx="9144000" cy="1143000"/>
          </a:xfrm>
        </p:spPr>
        <p:style>
          <a:lnRef idx="1">
            <a:schemeClr val="accent2"/>
          </a:lnRef>
          <a:fillRef idx="3">
            <a:schemeClr val="accent2"/>
          </a:fillRef>
          <a:effectRef idx="2">
            <a:schemeClr val="accent2"/>
          </a:effectRef>
          <a:fontRef idx="minor">
            <a:schemeClr val="lt1"/>
          </a:fontRef>
        </p:style>
        <p:txBody>
          <a:bodyPr/>
          <a:lstStyle/>
          <a:p>
            <a:r>
              <a:rPr lang="fr-CA" dirty="0" smtClean="0"/>
              <a:t>Liste numérotée</a:t>
            </a:r>
          </a:p>
        </p:txBody>
      </p:sp>
      <p:sp>
        <p:nvSpPr>
          <p:cNvPr id="37891" name="Rectangle 3"/>
          <p:cNvSpPr>
            <a:spLocks noGrp="1" noChangeArrowheads="1"/>
          </p:cNvSpPr>
          <p:nvPr>
            <p:ph idx="1"/>
          </p:nvPr>
        </p:nvSpPr>
        <p:spPr>
          <a:xfrm>
            <a:off x="395536" y="1412776"/>
            <a:ext cx="8229600" cy="5112568"/>
          </a:xfrm>
        </p:spPr>
        <p:txBody>
          <a:bodyPr>
            <a:noAutofit/>
          </a:bodyPr>
          <a:lstStyle/>
          <a:p>
            <a:pPr marL="495300" indent="-495300">
              <a:buFont typeface="Wingdings" pitchFamily="2" charset="2"/>
              <a:buNone/>
            </a:pPr>
            <a:r>
              <a:rPr lang="fr-CA" sz="3600" dirty="0" smtClean="0">
                <a:latin typeface="Times New Roman" pitchFamily="18" charset="0"/>
                <a:cs typeface="Times New Roman" pitchFamily="18" charset="0"/>
              </a:rPr>
              <a:t>OL  </a:t>
            </a:r>
            <a:r>
              <a:rPr lang="fr-CA" sz="3600" dirty="0" err="1" smtClean="0">
                <a:latin typeface="Times New Roman" pitchFamily="18" charset="0"/>
                <a:cs typeface="Times New Roman" pitchFamily="18" charset="0"/>
              </a:rPr>
              <a:t>ordered</a:t>
            </a:r>
            <a:r>
              <a:rPr lang="fr-CA" sz="3600" dirty="0" smtClean="0">
                <a:latin typeface="Times New Roman" pitchFamily="18" charset="0"/>
                <a:cs typeface="Times New Roman" pitchFamily="18" charset="0"/>
              </a:rPr>
              <a:t> (</a:t>
            </a:r>
            <a:r>
              <a:rPr lang="fr-CA" sz="3600" dirty="0" err="1" smtClean="0">
                <a:latin typeface="Times New Roman" pitchFamily="18" charset="0"/>
                <a:cs typeface="Times New Roman" pitchFamily="18" charset="0"/>
              </a:rPr>
              <a:t>numbered</a:t>
            </a:r>
            <a:r>
              <a:rPr lang="fr-CA" sz="3600" dirty="0" smtClean="0">
                <a:latin typeface="Times New Roman" pitchFamily="18" charset="0"/>
                <a:cs typeface="Times New Roman" pitchFamily="18" charset="0"/>
              </a:rPr>
              <a:t>) </a:t>
            </a:r>
            <a:r>
              <a:rPr lang="fr-CA" sz="3600" dirty="0" err="1" smtClean="0">
                <a:latin typeface="Times New Roman" pitchFamily="18" charset="0"/>
                <a:cs typeface="Times New Roman" pitchFamily="18" charset="0"/>
              </a:rPr>
              <a:t>list</a:t>
            </a:r>
            <a:endParaRPr lang="fr-CA" sz="3600" dirty="0" smtClean="0">
              <a:latin typeface="Times New Roman" pitchFamily="18" charset="0"/>
              <a:cs typeface="Times New Roman" pitchFamily="18" charset="0"/>
            </a:endParaRPr>
          </a:p>
          <a:p>
            <a:pPr marL="495300" indent="-495300">
              <a:buFont typeface="Wingdings" pitchFamily="2" charset="2"/>
              <a:buNone/>
            </a:pPr>
            <a:endParaRPr lang="fr-CA" sz="2400" dirty="0" smtClean="0">
              <a:latin typeface="Times New Roman" pitchFamily="18" charset="0"/>
              <a:cs typeface="Times New Roman" pitchFamily="18" charset="0"/>
            </a:endParaRPr>
          </a:p>
          <a:p>
            <a:pPr marL="495300" indent="-495300">
              <a:buFont typeface="Wingdings" pitchFamily="2" charset="2"/>
              <a:buNone/>
            </a:pPr>
            <a:r>
              <a:rPr lang="fr-CA" sz="2400" dirty="0" smtClean="0">
                <a:solidFill>
                  <a:schemeClr val="hlink"/>
                </a:solidFill>
                <a:latin typeface="Times New Roman" pitchFamily="18" charset="0"/>
                <a:cs typeface="Times New Roman" pitchFamily="18" charset="0"/>
              </a:rPr>
              <a:t>&lt;OL&gt;</a:t>
            </a:r>
          </a:p>
          <a:p>
            <a:pPr marL="495300" indent="-495300">
              <a:buFont typeface="Wingdings" pitchFamily="2" charset="2"/>
              <a:buNone/>
            </a:pPr>
            <a:r>
              <a:rPr lang="fr-CA" sz="2400" dirty="0" smtClean="0">
                <a:latin typeface="Times New Roman" pitchFamily="18" charset="0"/>
                <a:cs typeface="Times New Roman" pitchFamily="18" charset="0"/>
              </a:rPr>
              <a:t>	</a:t>
            </a:r>
            <a:r>
              <a:rPr lang="fr-CA" sz="2400" dirty="0" smtClean="0">
                <a:solidFill>
                  <a:srgbClr val="0000FF"/>
                </a:solidFill>
                <a:latin typeface="Times New Roman" pitchFamily="18" charset="0"/>
                <a:cs typeface="Times New Roman" pitchFamily="18" charset="0"/>
              </a:rPr>
              <a:t>&lt;LI&gt;</a:t>
            </a:r>
            <a:r>
              <a:rPr lang="fr-CA" sz="2400" dirty="0" smtClean="0">
                <a:latin typeface="Times New Roman" pitchFamily="18" charset="0"/>
                <a:cs typeface="Times New Roman" pitchFamily="18" charset="0"/>
              </a:rPr>
              <a:t>pomme</a:t>
            </a:r>
          </a:p>
          <a:p>
            <a:pPr marL="495300" indent="-495300">
              <a:buFont typeface="Wingdings" pitchFamily="2" charset="2"/>
              <a:buNone/>
            </a:pPr>
            <a:r>
              <a:rPr lang="fr-CA" sz="2400" dirty="0" smtClean="0">
                <a:latin typeface="Times New Roman" pitchFamily="18" charset="0"/>
                <a:cs typeface="Times New Roman" pitchFamily="18" charset="0"/>
              </a:rPr>
              <a:t>	</a:t>
            </a:r>
            <a:r>
              <a:rPr lang="fr-CA" sz="2400" dirty="0" smtClean="0">
                <a:solidFill>
                  <a:srgbClr val="0000FF"/>
                </a:solidFill>
                <a:latin typeface="Times New Roman" pitchFamily="18" charset="0"/>
                <a:cs typeface="Times New Roman" pitchFamily="18" charset="0"/>
              </a:rPr>
              <a:t>&lt;LI&gt;</a:t>
            </a:r>
            <a:r>
              <a:rPr lang="fr-CA" sz="2400" dirty="0" smtClean="0">
                <a:latin typeface="Times New Roman" pitchFamily="18" charset="0"/>
                <a:cs typeface="Times New Roman" pitchFamily="18" charset="0"/>
              </a:rPr>
              <a:t>orange</a:t>
            </a:r>
          </a:p>
          <a:p>
            <a:pPr marL="495300" indent="-495300">
              <a:buFont typeface="Wingdings" pitchFamily="2" charset="2"/>
              <a:buNone/>
            </a:pPr>
            <a:r>
              <a:rPr lang="fr-CA" sz="2400" dirty="0" smtClean="0">
                <a:latin typeface="Times New Roman" pitchFamily="18" charset="0"/>
                <a:cs typeface="Times New Roman" pitchFamily="18" charset="0"/>
              </a:rPr>
              <a:t>	&lt;</a:t>
            </a:r>
            <a:r>
              <a:rPr lang="fr-CA" sz="2400" dirty="0" smtClean="0">
                <a:solidFill>
                  <a:srgbClr val="0000FF"/>
                </a:solidFill>
                <a:latin typeface="Times New Roman" pitchFamily="18" charset="0"/>
                <a:cs typeface="Times New Roman" pitchFamily="18" charset="0"/>
              </a:rPr>
              <a:t>LI&gt;</a:t>
            </a:r>
            <a:r>
              <a:rPr lang="fr-CA" sz="2400" dirty="0" smtClean="0">
                <a:latin typeface="Times New Roman" pitchFamily="18" charset="0"/>
                <a:cs typeface="Times New Roman" pitchFamily="18" charset="0"/>
              </a:rPr>
              <a:t>raisin</a:t>
            </a:r>
          </a:p>
          <a:p>
            <a:pPr marL="495300" indent="-495300">
              <a:buFont typeface="Wingdings" pitchFamily="2" charset="2"/>
              <a:buNone/>
            </a:pPr>
            <a:r>
              <a:rPr lang="fr-CA" sz="2400" dirty="0" smtClean="0">
                <a:solidFill>
                  <a:schemeClr val="hlink"/>
                </a:solidFill>
                <a:latin typeface="Times New Roman" pitchFamily="18" charset="0"/>
                <a:cs typeface="Times New Roman" pitchFamily="18" charset="0"/>
              </a:rPr>
              <a:t>&lt;/OL&gt;</a:t>
            </a:r>
          </a:p>
          <a:p>
            <a:pPr marL="495300" indent="-495300">
              <a:buFont typeface="Wingdings" pitchFamily="2" charset="2"/>
              <a:buNone/>
            </a:pPr>
            <a:r>
              <a:rPr lang="fr-CA" sz="2400" dirty="0" smtClean="0">
                <a:latin typeface="Times New Roman" pitchFamily="18" charset="0"/>
                <a:cs typeface="Times New Roman" pitchFamily="18" charset="0"/>
              </a:rPr>
              <a:t>Ce qui donne:</a:t>
            </a:r>
          </a:p>
          <a:p>
            <a:pPr marL="495300" indent="-495300">
              <a:buFont typeface="Wingdings" pitchFamily="2" charset="2"/>
              <a:buNone/>
            </a:pPr>
            <a:r>
              <a:rPr lang="fr-CA" sz="2400" dirty="0" smtClean="0">
                <a:latin typeface="Times New Roman" pitchFamily="18" charset="0"/>
                <a:cs typeface="Times New Roman" pitchFamily="18" charset="0"/>
              </a:rPr>
              <a:t>		1. pomme</a:t>
            </a:r>
          </a:p>
          <a:p>
            <a:pPr marL="495300" indent="-495300">
              <a:buFont typeface="Wingdings" pitchFamily="2" charset="2"/>
              <a:buNone/>
            </a:pPr>
            <a:r>
              <a:rPr lang="fr-CA" sz="2400" dirty="0" smtClean="0">
                <a:latin typeface="Times New Roman" pitchFamily="18" charset="0"/>
                <a:cs typeface="Times New Roman" pitchFamily="18" charset="0"/>
              </a:rPr>
              <a:t>		2. orange</a:t>
            </a:r>
          </a:p>
          <a:p>
            <a:pPr marL="495300" indent="-495300">
              <a:buFont typeface="Wingdings" pitchFamily="2" charset="2"/>
              <a:buNone/>
            </a:pPr>
            <a:r>
              <a:rPr lang="fr-CA" sz="2400" dirty="0" smtClean="0">
                <a:latin typeface="Times New Roman" pitchFamily="18" charset="0"/>
                <a:cs typeface="Times New Roman" pitchFamily="18" charset="0"/>
              </a:rPr>
              <a:t>		3. raisin</a:t>
            </a:r>
          </a:p>
          <a:p>
            <a:pPr marL="495300" indent="-495300"/>
            <a:endParaRPr lang="fr-CA"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5507842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0" y="29471"/>
            <a:ext cx="9144000" cy="1143000"/>
          </a:xfrm>
        </p:spPr>
        <p:style>
          <a:lnRef idx="1">
            <a:schemeClr val="accent4"/>
          </a:lnRef>
          <a:fillRef idx="3">
            <a:schemeClr val="accent4"/>
          </a:fillRef>
          <a:effectRef idx="2">
            <a:schemeClr val="accent4"/>
          </a:effectRef>
          <a:fontRef idx="minor">
            <a:schemeClr val="lt1"/>
          </a:fontRef>
        </p:style>
        <p:txBody>
          <a:bodyPr/>
          <a:lstStyle/>
          <a:p>
            <a:r>
              <a:rPr lang="fr-FR" dirty="0" smtClean="0"/>
              <a:t>Liste de définitions</a:t>
            </a:r>
            <a:endParaRPr lang="fr-CA" dirty="0" smtClean="0"/>
          </a:p>
        </p:txBody>
      </p:sp>
      <p:sp>
        <p:nvSpPr>
          <p:cNvPr id="38915" name="Rectangle 3"/>
          <p:cNvSpPr>
            <a:spLocks noGrp="1" noChangeArrowheads="1"/>
          </p:cNvSpPr>
          <p:nvPr>
            <p:ph idx="1"/>
          </p:nvPr>
        </p:nvSpPr>
        <p:spPr>
          <a:xfrm>
            <a:off x="411126" y="1404937"/>
            <a:ext cx="8229600" cy="4525963"/>
          </a:xfrm>
        </p:spPr>
        <p:txBody>
          <a:bodyPr/>
          <a:lstStyle/>
          <a:p>
            <a:pPr>
              <a:buFont typeface="Wingdings" pitchFamily="2" charset="2"/>
              <a:buNone/>
            </a:pPr>
            <a:r>
              <a:rPr lang="fr-FR" dirty="0" smtClean="0">
                <a:latin typeface="Times New Roman" pitchFamily="18" charset="0"/>
                <a:cs typeface="Times New Roman" pitchFamily="18" charset="0"/>
              </a:rPr>
              <a:t>DL </a:t>
            </a:r>
            <a:r>
              <a:rPr lang="fr-FR" dirty="0" err="1" smtClean="0">
                <a:latin typeface="Times New Roman" pitchFamily="18" charset="0"/>
                <a:cs typeface="Times New Roman" pitchFamily="18" charset="0"/>
              </a:rPr>
              <a:t>definition</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list</a:t>
            </a:r>
            <a:endParaRPr lang="fr-FR" dirty="0" smtClean="0">
              <a:latin typeface="Times New Roman" pitchFamily="18" charset="0"/>
              <a:cs typeface="Times New Roman" pitchFamily="18" charset="0"/>
            </a:endParaRPr>
          </a:p>
          <a:p>
            <a:pPr>
              <a:buFont typeface="Wingdings" pitchFamily="2" charset="2"/>
              <a:buNone/>
            </a:pPr>
            <a:r>
              <a:rPr lang="fr-FR" dirty="0" smtClean="0">
                <a:latin typeface="Times New Roman" pitchFamily="18" charset="0"/>
                <a:cs typeface="Times New Roman" pitchFamily="18" charset="0"/>
              </a:rPr>
              <a:t>DT </a:t>
            </a:r>
            <a:r>
              <a:rPr lang="fr-FR" dirty="0" err="1" smtClean="0">
                <a:latin typeface="Times New Roman" pitchFamily="18" charset="0"/>
                <a:cs typeface="Times New Roman" pitchFamily="18" charset="0"/>
              </a:rPr>
              <a:t>definition</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term</a:t>
            </a:r>
            <a:r>
              <a:rPr lang="fr-FR" dirty="0" smtClean="0">
                <a:latin typeface="Times New Roman" pitchFamily="18" charset="0"/>
                <a:cs typeface="Times New Roman" pitchFamily="18" charset="0"/>
              </a:rPr>
              <a:t> </a:t>
            </a:r>
          </a:p>
          <a:p>
            <a:pPr>
              <a:buFont typeface="Wingdings" pitchFamily="2" charset="2"/>
              <a:buNone/>
            </a:pPr>
            <a:r>
              <a:rPr lang="fr-FR" dirty="0" smtClean="0">
                <a:latin typeface="Times New Roman" pitchFamily="18" charset="0"/>
                <a:cs typeface="Times New Roman" pitchFamily="18" charset="0"/>
              </a:rPr>
              <a:t>DD </a:t>
            </a:r>
            <a:r>
              <a:rPr lang="fr-FR" dirty="0" err="1" smtClean="0">
                <a:latin typeface="Times New Roman" pitchFamily="18" charset="0"/>
                <a:cs typeface="Times New Roman" pitchFamily="18" charset="0"/>
              </a:rPr>
              <a:t>definition</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itself</a:t>
            </a:r>
            <a:endParaRPr lang="fr-FR" dirty="0" smtClean="0">
              <a:latin typeface="Times New Roman" pitchFamily="18" charset="0"/>
              <a:cs typeface="Times New Roman" pitchFamily="18" charset="0"/>
            </a:endParaRPr>
          </a:p>
          <a:p>
            <a:pPr>
              <a:buFont typeface="Wingdings" pitchFamily="2" charset="2"/>
              <a:buNone/>
            </a:pPr>
            <a:endParaRPr lang="fr-FR" dirty="0" smtClean="0">
              <a:latin typeface="Times New Roman" pitchFamily="18" charset="0"/>
              <a:cs typeface="Times New Roman" pitchFamily="18" charset="0"/>
            </a:endParaRPr>
          </a:p>
          <a:p>
            <a:pPr>
              <a:buFont typeface="Wingdings" pitchFamily="2" charset="2"/>
              <a:buNone/>
            </a:pPr>
            <a:r>
              <a:rPr lang="fr-FR"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&lt;DL&gt;</a:t>
            </a:r>
          </a:p>
          <a:p>
            <a:pPr>
              <a:buFont typeface="Wingdings" pitchFamily="2" charset="2"/>
              <a:buNone/>
            </a:pPr>
            <a:r>
              <a:rPr lang="fr-FR" sz="2000" dirty="0" smtClean="0">
                <a:latin typeface="Times New Roman" pitchFamily="18" charset="0"/>
                <a:cs typeface="Times New Roman" pitchFamily="18" charset="0"/>
              </a:rPr>
              <a:t>		&lt;DT&gt; … &lt;/DT&gt;</a:t>
            </a:r>
          </a:p>
          <a:p>
            <a:pPr>
              <a:buFont typeface="Wingdings" pitchFamily="2" charset="2"/>
              <a:buNone/>
            </a:pPr>
            <a:r>
              <a:rPr lang="fr-FR" sz="2000" dirty="0" smtClean="0">
                <a:latin typeface="Times New Roman" pitchFamily="18" charset="0"/>
                <a:cs typeface="Times New Roman" pitchFamily="18" charset="0"/>
              </a:rPr>
              <a:t>		&lt;DD&gt; … &lt;/DD&gt;</a:t>
            </a:r>
          </a:p>
          <a:p>
            <a:pPr>
              <a:buFont typeface="Wingdings" pitchFamily="2" charset="2"/>
              <a:buNone/>
            </a:pPr>
            <a:r>
              <a:rPr lang="fr-FR" sz="2000" dirty="0" smtClean="0">
                <a:latin typeface="Times New Roman" pitchFamily="18" charset="0"/>
                <a:cs typeface="Times New Roman" pitchFamily="18" charset="0"/>
              </a:rPr>
              <a:t>	&lt;/DL&gt;</a:t>
            </a:r>
            <a:endParaRPr lang="fr-CA" sz="2000" dirty="0" smtClean="0">
              <a:latin typeface="Times New Roman" pitchFamily="18" charset="0"/>
              <a:cs typeface="Times New Roman" pitchFamily="18" charset="0"/>
            </a:endParaRPr>
          </a:p>
        </p:txBody>
      </p:sp>
      <p:sp>
        <p:nvSpPr>
          <p:cNvPr id="38917" name="Rectangle 4"/>
          <p:cNvSpPr>
            <a:spLocks noChangeArrowheads="1"/>
          </p:cNvSpPr>
          <p:nvPr/>
        </p:nvSpPr>
        <p:spPr bwMode="auto">
          <a:xfrm>
            <a:off x="3862388" y="2133600"/>
            <a:ext cx="4760912" cy="4031704"/>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anchor="ctr"/>
          <a:lstStyle/>
          <a:p>
            <a:r>
              <a:rPr lang="fr-FR" sz="2800" dirty="0">
                <a:solidFill>
                  <a:schemeClr val="hlink"/>
                </a:solidFill>
                <a:latin typeface="Times New Roman" pitchFamily="18" charset="0"/>
                <a:cs typeface="Times New Roman" pitchFamily="18" charset="0"/>
              </a:rPr>
              <a:t>&lt;DL&gt;</a:t>
            </a:r>
          </a:p>
          <a:p>
            <a:pPr lvl="1"/>
            <a:r>
              <a:rPr lang="fr-FR" sz="2800" dirty="0">
                <a:solidFill>
                  <a:srgbClr val="66FF33"/>
                </a:solidFill>
                <a:latin typeface="Times New Roman" pitchFamily="18" charset="0"/>
                <a:cs typeface="Times New Roman" pitchFamily="18" charset="0"/>
              </a:rPr>
              <a:t>&lt;DT&gt;</a:t>
            </a:r>
            <a:r>
              <a:rPr lang="fr-FR" sz="2800" dirty="0">
                <a:latin typeface="Times New Roman" pitchFamily="18" charset="0"/>
                <a:cs typeface="Times New Roman" pitchFamily="18" charset="0"/>
              </a:rPr>
              <a:t>Orange</a:t>
            </a:r>
            <a:r>
              <a:rPr lang="fr-FR" sz="2800" dirty="0">
                <a:solidFill>
                  <a:srgbClr val="66FF33"/>
                </a:solidFill>
                <a:latin typeface="Times New Roman" pitchFamily="18" charset="0"/>
                <a:cs typeface="Times New Roman" pitchFamily="18" charset="0"/>
              </a:rPr>
              <a:t>&lt;/DT&gt;</a:t>
            </a:r>
          </a:p>
          <a:p>
            <a:pPr lvl="1"/>
            <a:r>
              <a:rPr lang="fr-FR" sz="2800" dirty="0">
                <a:solidFill>
                  <a:srgbClr val="0000FF"/>
                </a:solidFill>
                <a:latin typeface="Times New Roman" pitchFamily="18" charset="0"/>
                <a:cs typeface="Times New Roman" pitchFamily="18" charset="0"/>
              </a:rPr>
              <a:t>&lt;DD&gt;</a:t>
            </a:r>
            <a:r>
              <a:rPr lang="fr-FR" sz="2800" dirty="0">
                <a:latin typeface="Times New Roman" pitchFamily="18" charset="0"/>
                <a:cs typeface="Times New Roman" pitchFamily="18" charset="0"/>
              </a:rPr>
              <a:t>Fruit comestible de l'oranger, de forme sphérique à ovale, d'un jaune mêlé de rouge, et dont la pulpe est juteuse et sucrée</a:t>
            </a:r>
            <a:r>
              <a:rPr lang="fr-FR" sz="2800" dirty="0">
                <a:solidFill>
                  <a:srgbClr val="0000FF"/>
                </a:solidFill>
                <a:latin typeface="Times New Roman" pitchFamily="18" charset="0"/>
                <a:cs typeface="Times New Roman" pitchFamily="18" charset="0"/>
              </a:rPr>
              <a:t>.&lt;/DD&gt;</a:t>
            </a:r>
          </a:p>
          <a:p>
            <a:r>
              <a:rPr lang="fr-FR" sz="2800" dirty="0">
                <a:solidFill>
                  <a:schemeClr val="hlink"/>
                </a:solidFill>
                <a:latin typeface="Times New Roman" pitchFamily="18" charset="0"/>
                <a:cs typeface="Times New Roman" pitchFamily="18" charset="0"/>
              </a:rPr>
              <a:t>&lt;/DL&gt;</a:t>
            </a:r>
            <a:endParaRPr lang="fr-CA" sz="2800" dirty="0">
              <a:solidFill>
                <a:schemeClr val="hlink"/>
              </a:solidFill>
              <a:latin typeface="Times New Roman" pitchFamily="18" charset="0"/>
              <a:cs typeface="Times New Roman" pitchFamily="18" charset="0"/>
            </a:endParaRPr>
          </a:p>
        </p:txBody>
      </p:sp>
    </p:spTree>
    <p:extLst>
      <p:ext uri="{BB962C8B-B14F-4D97-AF65-F5344CB8AC3E}">
        <p14:creationId xmlns:p14="http://schemas.microsoft.com/office/powerpoint/2010/main" val="27864588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0"/>
            <a:ext cx="9144000" cy="1143000"/>
          </a:xfrm>
        </p:spPr>
        <p:style>
          <a:lnRef idx="3">
            <a:schemeClr val="lt1"/>
          </a:lnRef>
          <a:fillRef idx="1">
            <a:schemeClr val="accent5"/>
          </a:fillRef>
          <a:effectRef idx="1">
            <a:schemeClr val="accent5"/>
          </a:effectRef>
          <a:fontRef idx="minor">
            <a:schemeClr val="lt1"/>
          </a:fontRef>
        </p:style>
        <p:txBody>
          <a:bodyPr/>
          <a:lstStyle/>
          <a:p>
            <a:r>
              <a:rPr lang="fr-CA" dirty="0" smtClean="0"/>
              <a:t>Attributs de liste numérotée</a:t>
            </a:r>
          </a:p>
        </p:txBody>
      </p:sp>
      <p:sp>
        <p:nvSpPr>
          <p:cNvPr id="39939" name="Rectangle 3"/>
          <p:cNvSpPr>
            <a:spLocks noGrp="1" noChangeArrowheads="1"/>
          </p:cNvSpPr>
          <p:nvPr>
            <p:ph idx="1"/>
          </p:nvPr>
        </p:nvSpPr>
        <p:spPr>
          <a:xfrm>
            <a:off x="395536" y="1340768"/>
            <a:ext cx="8229600" cy="4896544"/>
          </a:xfrm>
        </p:spPr>
        <p:txBody>
          <a:bodyPr>
            <a:noAutofit/>
          </a:bodyPr>
          <a:lstStyle/>
          <a:p>
            <a:pPr marL="536575" indent="-536575"/>
            <a:r>
              <a:rPr lang="fr-CA" sz="3600" dirty="0" smtClean="0">
                <a:latin typeface="Times New Roman" pitchFamily="18" charset="0"/>
                <a:cs typeface="Times New Roman" pitchFamily="18" charset="0"/>
              </a:rPr>
              <a:t>Attributs: TYPE, START, COMPACT</a:t>
            </a:r>
          </a:p>
          <a:p>
            <a:pPr marL="971550" lvl="1" indent="-495300">
              <a:buFont typeface="Times New Roman" pitchFamily="18" charset="0"/>
              <a:buNone/>
            </a:pPr>
            <a:r>
              <a:rPr lang="fr-CA" sz="3200" b="1" dirty="0" smtClean="0">
                <a:solidFill>
                  <a:srgbClr val="009900"/>
                </a:solidFill>
                <a:latin typeface="Times New Roman" pitchFamily="18" charset="0"/>
                <a:cs typeface="Times New Roman" pitchFamily="18" charset="0"/>
              </a:rPr>
              <a:t> </a:t>
            </a:r>
            <a:r>
              <a:rPr lang="fr-CA" sz="2400" b="1" dirty="0" smtClean="0">
                <a:solidFill>
                  <a:srgbClr val="009900"/>
                </a:solidFill>
                <a:latin typeface="Times New Roman" pitchFamily="18" charset="0"/>
                <a:cs typeface="Times New Roman" pitchFamily="18" charset="0"/>
              </a:rPr>
              <a:t>&lt;</a:t>
            </a:r>
            <a:r>
              <a:rPr lang="fr-CA" sz="2400" b="1" dirty="0" err="1" smtClean="0">
                <a:solidFill>
                  <a:srgbClr val="009900"/>
                </a:solidFill>
                <a:latin typeface="Times New Roman" pitchFamily="18" charset="0"/>
                <a:cs typeface="Times New Roman" pitchFamily="18" charset="0"/>
              </a:rPr>
              <a:t>ol</a:t>
            </a:r>
            <a:r>
              <a:rPr lang="fr-CA" sz="2400" b="1" dirty="0" smtClean="0">
                <a:solidFill>
                  <a:srgbClr val="009900"/>
                </a:solidFill>
                <a:latin typeface="Times New Roman" pitchFamily="18" charset="0"/>
                <a:cs typeface="Times New Roman" pitchFamily="18" charset="0"/>
              </a:rPr>
              <a:t> type="A" | "a" | "I" | "i" | "1" </a:t>
            </a:r>
            <a:r>
              <a:rPr lang="fr-CA" sz="2400" b="1" dirty="0" err="1" smtClean="0">
                <a:solidFill>
                  <a:srgbClr val="009900"/>
                </a:solidFill>
                <a:latin typeface="Times New Roman" pitchFamily="18" charset="0"/>
                <a:cs typeface="Times New Roman" pitchFamily="18" charset="0"/>
              </a:rPr>
              <a:t>start</a:t>
            </a:r>
            <a:r>
              <a:rPr lang="fr-CA" sz="2400" b="1" dirty="0" smtClean="0">
                <a:solidFill>
                  <a:srgbClr val="009900"/>
                </a:solidFill>
                <a:latin typeface="Times New Roman" pitchFamily="18" charset="0"/>
                <a:cs typeface="Times New Roman" pitchFamily="18" charset="0"/>
              </a:rPr>
              <a:t>="..." compact&gt; </a:t>
            </a:r>
          </a:p>
          <a:p>
            <a:pPr marL="971550" lvl="1" indent="-495300">
              <a:buFont typeface="Times New Roman" pitchFamily="18" charset="0"/>
              <a:buNone/>
            </a:pPr>
            <a:endParaRPr lang="fr-CA" sz="2400" b="1" dirty="0" smtClean="0">
              <a:solidFill>
                <a:srgbClr val="009900"/>
              </a:solidFill>
              <a:latin typeface="Times New Roman" pitchFamily="18" charset="0"/>
              <a:cs typeface="Times New Roman" pitchFamily="18" charset="0"/>
            </a:endParaRPr>
          </a:p>
          <a:p>
            <a:pPr marL="971550" lvl="1" indent="-495300">
              <a:buFont typeface="Times New Roman" pitchFamily="18" charset="0"/>
              <a:buNone/>
            </a:pPr>
            <a:r>
              <a:rPr lang="fr-CA" sz="2400" b="1" dirty="0" smtClean="0">
                <a:latin typeface="Times New Roman" pitchFamily="18" charset="0"/>
                <a:cs typeface="Times New Roman" pitchFamily="18" charset="0"/>
              </a:rPr>
              <a:t>Exemple:</a:t>
            </a:r>
          </a:p>
          <a:p>
            <a:pPr marL="971550" lvl="1" indent="-495300">
              <a:buFont typeface="Times New Roman" pitchFamily="18" charset="0"/>
              <a:buNone/>
            </a:pPr>
            <a:r>
              <a:rPr lang="fr-CA" sz="2400" b="1" dirty="0" smtClean="0">
                <a:solidFill>
                  <a:schemeClr val="hlink"/>
                </a:solidFill>
                <a:latin typeface="Times New Roman" pitchFamily="18" charset="0"/>
                <a:cs typeface="Times New Roman" pitchFamily="18" charset="0"/>
              </a:rPr>
              <a:t>&lt;</a:t>
            </a:r>
            <a:r>
              <a:rPr lang="fr-CA" sz="2400" b="1" dirty="0" err="1" smtClean="0">
                <a:solidFill>
                  <a:schemeClr val="hlink"/>
                </a:solidFill>
                <a:latin typeface="Times New Roman" pitchFamily="18" charset="0"/>
                <a:cs typeface="Times New Roman" pitchFamily="18" charset="0"/>
              </a:rPr>
              <a:t>ol</a:t>
            </a:r>
            <a:r>
              <a:rPr lang="fr-CA" sz="2400" b="1" dirty="0" smtClean="0">
                <a:solidFill>
                  <a:schemeClr val="hlink"/>
                </a:solidFill>
                <a:latin typeface="Times New Roman" pitchFamily="18" charset="0"/>
                <a:cs typeface="Times New Roman" pitchFamily="18" charset="0"/>
              </a:rPr>
              <a:t> type="i"&gt;</a:t>
            </a:r>
            <a:r>
              <a:rPr lang="fr-CA" sz="2400" b="1" dirty="0" smtClean="0">
                <a:solidFill>
                  <a:srgbClr val="FF0000"/>
                </a:solidFill>
                <a:latin typeface="Times New Roman" pitchFamily="18" charset="0"/>
                <a:cs typeface="Times New Roman" pitchFamily="18" charset="0"/>
              </a:rPr>
              <a:t>		ce qui donne</a:t>
            </a:r>
          </a:p>
          <a:p>
            <a:pPr marL="971550" lvl="1" indent="-495300">
              <a:buFont typeface="Times New Roman" pitchFamily="18" charset="0"/>
              <a:buNone/>
            </a:pPr>
            <a:r>
              <a:rPr lang="fr-CA" sz="2400" b="1" dirty="0" smtClean="0">
                <a:solidFill>
                  <a:srgbClr val="009900"/>
                </a:solidFill>
                <a:latin typeface="Times New Roman" pitchFamily="18" charset="0"/>
                <a:cs typeface="Times New Roman" pitchFamily="18" charset="0"/>
              </a:rPr>
              <a:t>	</a:t>
            </a:r>
            <a:r>
              <a:rPr lang="fr-CA" sz="2400" b="1" dirty="0" smtClean="0">
                <a:solidFill>
                  <a:srgbClr val="0000FF"/>
                </a:solidFill>
                <a:latin typeface="Times New Roman" pitchFamily="18" charset="0"/>
                <a:cs typeface="Times New Roman" pitchFamily="18" charset="0"/>
              </a:rPr>
              <a:t>&lt;li&gt;</a:t>
            </a:r>
            <a:r>
              <a:rPr lang="fr-CA" sz="2400" b="1" dirty="0" smtClean="0">
                <a:latin typeface="Times New Roman" pitchFamily="18" charset="0"/>
                <a:cs typeface="Times New Roman" pitchFamily="18" charset="0"/>
              </a:rPr>
              <a:t>orange		  i. orange</a:t>
            </a:r>
          </a:p>
          <a:p>
            <a:pPr marL="971550" lvl="1" indent="-495300">
              <a:buFont typeface="Times New Roman" pitchFamily="18" charset="0"/>
              <a:buNone/>
            </a:pPr>
            <a:r>
              <a:rPr lang="fr-CA" sz="2400" b="1" dirty="0" smtClean="0">
                <a:latin typeface="Times New Roman" pitchFamily="18" charset="0"/>
                <a:cs typeface="Times New Roman" pitchFamily="18" charset="0"/>
              </a:rPr>
              <a:t>	</a:t>
            </a:r>
            <a:r>
              <a:rPr lang="fr-CA" sz="2400" b="1" dirty="0" smtClean="0">
                <a:solidFill>
                  <a:srgbClr val="0000FF"/>
                </a:solidFill>
                <a:latin typeface="Times New Roman" pitchFamily="18" charset="0"/>
                <a:cs typeface="Times New Roman" pitchFamily="18" charset="0"/>
              </a:rPr>
              <a:t>&lt;li&gt;</a:t>
            </a:r>
            <a:r>
              <a:rPr lang="fr-CA" sz="2400" b="1" dirty="0" smtClean="0">
                <a:latin typeface="Times New Roman" pitchFamily="18" charset="0"/>
                <a:cs typeface="Times New Roman" pitchFamily="18" charset="0"/>
              </a:rPr>
              <a:t>pomme		 ii. pomme</a:t>
            </a:r>
          </a:p>
          <a:p>
            <a:pPr marL="971550" lvl="1" indent="-495300">
              <a:buFont typeface="Times New Roman" pitchFamily="18" charset="0"/>
              <a:buNone/>
            </a:pPr>
            <a:r>
              <a:rPr lang="fr-CA" sz="2400" b="1" dirty="0" smtClean="0">
                <a:latin typeface="Times New Roman" pitchFamily="18" charset="0"/>
                <a:cs typeface="Times New Roman" pitchFamily="18" charset="0"/>
              </a:rPr>
              <a:t>	</a:t>
            </a:r>
            <a:r>
              <a:rPr lang="fr-CA" sz="2400" b="1" dirty="0" smtClean="0">
                <a:solidFill>
                  <a:srgbClr val="0000FF"/>
                </a:solidFill>
                <a:latin typeface="Times New Roman" pitchFamily="18" charset="0"/>
                <a:cs typeface="Times New Roman" pitchFamily="18" charset="0"/>
              </a:rPr>
              <a:t>&lt;li&gt;</a:t>
            </a:r>
            <a:r>
              <a:rPr lang="fr-CA" sz="2400" b="1" dirty="0" smtClean="0">
                <a:latin typeface="Times New Roman" pitchFamily="18" charset="0"/>
                <a:cs typeface="Times New Roman" pitchFamily="18" charset="0"/>
              </a:rPr>
              <a:t>raisin		       iii. raisin</a:t>
            </a:r>
          </a:p>
          <a:p>
            <a:pPr marL="971550" lvl="1" indent="-495300">
              <a:buFont typeface="Times New Roman" pitchFamily="18" charset="0"/>
              <a:buNone/>
            </a:pPr>
            <a:r>
              <a:rPr lang="fr-CA" sz="2400" b="1" dirty="0" smtClean="0">
                <a:latin typeface="Times New Roman" pitchFamily="18" charset="0"/>
                <a:cs typeface="Times New Roman" pitchFamily="18" charset="0"/>
              </a:rPr>
              <a:t>	</a:t>
            </a:r>
            <a:r>
              <a:rPr lang="fr-CA" sz="2400" b="1" dirty="0" smtClean="0">
                <a:solidFill>
                  <a:srgbClr val="0000FF"/>
                </a:solidFill>
                <a:latin typeface="Times New Roman" pitchFamily="18" charset="0"/>
                <a:cs typeface="Times New Roman" pitchFamily="18" charset="0"/>
              </a:rPr>
              <a:t>&lt;li&gt;</a:t>
            </a:r>
            <a:r>
              <a:rPr lang="fr-CA" sz="2400" b="1" dirty="0" smtClean="0">
                <a:latin typeface="Times New Roman" pitchFamily="18" charset="0"/>
                <a:cs typeface="Times New Roman" pitchFamily="18" charset="0"/>
              </a:rPr>
              <a:t>poire		       iv. poire</a:t>
            </a:r>
          </a:p>
          <a:p>
            <a:pPr marL="971550" lvl="1" indent="-495300">
              <a:buFont typeface="Times New Roman" pitchFamily="18" charset="0"/>
              <a:buNone/>
            </a:pPr>
            <a:r>
              <a:rPr lang="fr-CA" sz="2400" b="1" dirty="0" smtClean="0">
                <a:solidFill>
                  <a:schemeClr val="hlink"/>
                </a:solidFill>
                <a:latin typeface="Times New Roman" pitchFamily="18" charset="0"/>
                <a:cs typeface="Times New Roman" pitchFamily="18" charset="0"/>
              </a:rPr>
              <a:t>&lt;/</a:t>
            </a:r>
            <a:r>
              <a:rPr lang="fr-CA" sz="2400" b="1" dirty="0" err="1" smtClean="0">
                <a:solidFill>
                  <a:schemeClr val="hlink"/>
                </a:solidFill>
                <a:latin typeface="Times New Roman" pitchFamily="18" charset="0"/>
                <a:cs typeface="Times New Roman" pitchFamily="18" charset="0"/>
              </a:rPr>
              <a:t>ol</a:t>
            </a:r>
            <a:r>
              <a:rPr lang="fr-CA" sz="2400" b="1" dirty="0" smtClean="0">
                <a:solidFill>
                  <a:schemeClr val="hlink"/>
                </a:solidFill>
                <a:latin typeface="Times New Roman" pitchFamily="18" charset="0"/>
                <a:cs typeface="Times New Roman" pitchFamily="18" charset="0"/>
              </a:rPr>
              <a:t>&gt;</a:t>
            </a:r>
          </a:p>
          <a:p>
            <a:pPr marL="971550" lvl="1" indent="-495300">
              <a:buFont typeface="Times New Roman" pitchFamily="18" charset="0"/>
              <a:buNone/>
            </a:pPr>
            <a:endParaRPr lang="fr-CA" sz="2400" b="1" dirty="0" smtClean="0">
              <a:solidFill>
                <a:srgbClr val="009900"/>
              </a:solidFill>
              <a:latin typeface="Times New Roman" pitchFamily="18" charset="0"/>
              <a:cs typeface="Times New Roman" pitchFamily="18" charset="0"/>
            </a:endParaRPr>
          </a:p>
        </p:txBody>
      </p:sp>
    </p:spTree>
    <p:extLst>
      <p:ext uri="{BB962C8B-B14F-4D97-AF65-F5344CB8AC3E}">
        <p14:creationId xmlns:p14="http://schemas.microsoft.com/office/powerpoint/2010/main" val="20071418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394" y="0"/>
            <a:ext cx="9153394" cy="1143000"/>
          </a:xfrm>
        </p:spPr>
        <p:style>
          <a:lnRef idx="0">
            <a:schemeClr val="accent1"/>
          </a:lnRef>
          <a:fillRef idx="3">
            <a:schemeClr val="accent1"/>
          </a:fillRef>
          <a:effectRef idx="3">
            <a:schemeClr val="accent1"/>
          </a:effectRef>
          <a:fontRef idx="minor">
            <a:schemeClr val="lt1"/>
          </a:fontRef>
        </p:style>
        <p:txBody>
          <a:bodyPr/>
          <a:lstStyle/>
          <a:p>
            <a:r>
              <a:rPr lang="fr-CA" dirty="0" smtClean="0"/>
              <a:t>Attributs de liste à puces</a:t>
            </a:r>
          </a:p>
        </p:txBody>
      </p:sp>
      <p:sp>
        <p:nvSpPr>
          <p:cNvPr id="40963" name="Rectangle 3"/>
          <p:cNvSpPr>
            <a:spLocks noGrp="1" noChangeArrowheads="1"/>
          </p:cNvSpPr>
          <p:nvPr>
            <p:ph idx="1"/>
          </p:nvPr>
        </p:nvSpPr>
        <p:spPr>
          <a:xfrm>
            <a:off x="323528" y="1268760"/>
            <a:ext cx="8229600" cy="4525963"/>
          </a:xfrm>
        </p:spPr>
        <p:txBody>
          <a:bodyPr>
            <a:normAutofit/>
          </a:bodyPr>
          <a:lstStyle/>
          <a:p>
            <a:r>
              <a:rPr lang="fr-CA" sz="4000" dirty="0" smtClean="0">
                <a:latin typeface="Times New Roman" pitchFamily="18" charset="0"/>
                <a:cs typeface="Times New Roman" pitchFamily="18" charset="0"/>
              </a:rPr>
              <a:t>Attributs: TYPE, COMPACT </a:t>
            </a:r>
          </a:p>
          <a:p>
            <a:pPr>
              <a:buFont typeface="Wingdings" pitchFamily="2" charset="2"/>
              <a:buNone/>
            </a:pPr>
            <a:r>
              <a:rPr lang="fr-CA" sz="2800" b="1" dirty="0" smtClean="0">
                <a:latin typeface="Times New Roman" pitchFamily="18" charset="0"/>
                <a:cs typeface="Times New Roman" pitchFamily="18" charset="0"/>
              </a:rPr>
              <a:t>&lt;</a:t>
            </a:r>
            <a:r>
              <a:rPr lang="fr-CA" sz="2800" b="1" dirty="0" err="1" smtClean="0">
                <a:latin typeface="Times New Roman" pitchFamily="18" charset="0"/>
                <a:cs typeface="Times New Roman" pitchFamily="18" charset="0"/>
              </a:rPr>
              <a:t>ul</a:t>
            </a:r>
            <a:r>
              <a:rPr lang="fr-CA" sz="2800" b="1" dirty="0" smtClean="0">
                <a:latin typeface="Times New Roman" pitchFamily="18" charset="0"/>
                <a:cs typeface="Times New Roman" pitchFamily="18" charset="0"/>
              </a:rPr>
              <a:t> type="disc" | "square" | "</a:t>
            </a:r>
            <a:r>
              <a:rPr lang="fr-CA" sz="2800" b="1" dirty="0" err="1" smtClean="0">
                <a:latin typeface="Times New Roman" pitchFamily="18" charset="0"/>
                <a:cs typeface="Times New Roman" pitchFamily="18" charset="0"/>
              </a:rPr>
              <a:t>circle</a:t>
            </a:r>
            <a:r>
              <a:rPr lang="fr-CA" sz="2800" b="1" dirty="0" smtClean="0">
                <a:latin typeface="Times New Roman" pitchFamily="18" charset="0"/>
                <a:cs typeface="Times New Roman" pitchFamily="18" charset="0"/>
              </a:rPr>
              <a:t>"&gt;</a:t>
            </a:r>
          </a:p>
          <a:p>
            <a:pPr>
              <a:buFont typeface="Wingdings" pitchFamily="2" charset="2"/>
              <a:buNone/>
            </a:pPr>
            <a:endParaRPr lang="fr-CA" sz="2800" b="1" dirty="0" smtClean="0">
              <a:latin typeface="Times New Roman" pitchFamily="18" charset="0"/>
              <a:cs typeface="Times New Roman" pitchFamily="18" charset="0"/>
            </a:endParaRPr>
          </a:p>
          <a:p>
            <a:pPr>
              <a:buFont typeface="Wingdings" pitchFamily="2" charset="2"/>
              <a:buNone/>
            </a:pPr>
            <a:r>
              <a:rPr lang="fr-CA" sz="2800" b="1" dirty="0" smtClean="0">
                <a:latin typeface="Times New Roman" pitchFamily="18" charset="0"/>
                <a:cs typeface="Times New Roman" pitchFamily="18" charset="0"/>
              </a:rPr>
              <a:t>Exemple:</a:t>
            </a:r>
          </a:p>
          <a:p>
            <a:pPr>
              <a:buFont typeface="Wingdings" pitchFamily="2" charset="2"/>
              <a:buNone/>
            </a:pPr>
            <a:r>
              <a:rPr lang="fr-CA" sz="2800" b="1" dirty="0" smtClean="0">
                <a:solidFill>
                  <a:schemeClr val="hlink"/>
                </a:solidFill>
                <a:latin typeface="Times New Roman" pitchFamily="18" charset="0"/>
                <a:cs typeface="Times New Roman" pitchFamily="18" charset="0"/>
              </a:rPr>
              <a:t>&lt;</a:t>
            </a:r>
            <a:r>
              <a:rPr lang="fr-CA" sz="2800" b="1" dirty="0" err="1" smtClean="0">
                <a:solidFill>
                  <a:schemeClr val="hlink"/>
                </a:solidFill>
                <a:latin typeface="Times New Roman" pitchFamily="18" charset="0"/>
                <a:cs typeface="Times New Roman" pitchFamily="18" charset="0"/>
              </a:rPr>
              <a:t>ul</a:t>
            </a:r>
            <a:r>
              <a:rPr lang="fr-CA" sz="2800" b="1" dirty="0" smtClean="0">
                <a:solidFill>
                  <a:schemeClr val="hlink"/>
                </a:solidFill>
                <a:latin typeface="Times New Roman" pitchFamily="18" charset="0"/>
                <a:cs typeface="Times New Roman" pitchFamily="18" charset="0"/>
              </a:rPr>
              <a:t> type= "square "&gt;	</a:t>
            </a:r>
            <a:r>
              <a:rPr lang="fr-CA" sz="2800" b="1" dirty="0" smtClean="0">
                <a:latin typeface="Times New Roman" pitchFamily="18" charset="0"/>
                <a:cs typeface="Times New Roman" pitchFamily="18" charset="0"/>
              </a:rPr>
              <a:t>	Ce qui donne:</a:t>
            </a:r>
          </a:p>
          <a:p>
            <a:pPr>
              <a:buFont typeface="Wingdings" pitchFamily="2" charset="2"/>
              <a:buNone/>
            </a:pPr>
            <a:r>
              <a:rPr lang="fr-CA" sz="2800" b="1" dirty="0" smtClean="0">
                <a:latin typeface="Times New Roman" pitchFamily="18" charset="0"/>
                <a:cs typeface="Times New Roman" pitchFamily="18" charset="0"/>
              </a:rPr>
              <a:t>	</a:t>
            </a:r>
            <a:r>
              <a:rPr lang="fr-CA" sz="2800" b="1" dirty="0" smtClean="0">
                <a:solidFill>
                  <a:srgbClr val="0066FF"/>
                </a:solidFill>
                <a:latin typeface="Times New Roman" pitchFamily="18" charset="0"/>
                <a:cs typeface="Times New Roman" pitchFamily="18" charset="0"/>
              </a:rPr>
              <a:t>&lt;li&gt;</a:t>
            </a:r>
            <a:r>
              <a:rPr lang="fr-CA" sz="2800" b="1" dirty="0" smtClean="0">
                <a:latin typeface="Times New Roman" pitchFamily="18" charset="0"/>
                <a:cs typeface="Times New Roman" pitchFamily="18" charset="0"/>
              </a:rPr>
              <a:t>étudiant			        ▪ étudiant</a:t>
            </a:r>
          </a:p>
          <a:p>
            <a:pPr>
              <a:buFont typeface="Wingdings" pitchFamily="2" charset="2"/>
              <a:buNone/>
            </a:pPr>
            <a:r>
              <a:rPr lang="fr-CA" sz="2800" b="1" dirty="0" smtClean="0">
                <a:latin typeface="Times New Roman" pitchFamily="18" charset="0"/>
                <a:cs typeface="Times New Roman" pitchFamily="18" charset="0"/>
              </a:rPr>
              <a:t>	</a:t>
            </a:r>
            <a:r>
              <a:rPr lang="fr-CA" sz="2800" b="1" dirty="0" smtClean="0">
                <a:solidFill>
                  <a:srgbClr val="0066FF"/>
                </a:solidFill>
                <a:latin typeface="Times New Roman" pitchFamily="18" charset="0"/>
                <a:cs typeface="Times New Roman" pitchFamily="18" charset="0"/>
              </a:rPr>
              <a:t>&lt;li&gt;</a:t>
            </a:r>
            <a:r>
              <a:rPr lang="fr-CA" sz="2800" b="1" dirty="0" smtClean="0">
                <a:latin typeface="Times New Roman" pitchFamily="18" charset="0"/>
                <a:cs typeface="Times New Roman" pitchFamily="18" charset="0"/>
              </a:rPr>
              <a:t>professeur			   ▪ professeur</a:t>
            </a:r>
          </a:p>
          <a:p>
            <a:pPr>
              <a:buFont typeface="Wingdings" pitchFamily="2" charset="2"/>
              <a:buNone/>
            </a:pPr>
            <a:r>
              <a:rPr lang="fr-CA" sz="2800" b="1" dirty="0" smtClean="0">
                <a:solidFill>
                  <a:schemeClr val="hlink"/>
                </a:solidFill>
                <a:latin typeface="Times New Roman" pitchFamily="18" charset="0"/>
                <a:cs typeface="Times New Roman" pitchFamily="18" charset="0"/>
              </a:rPr>
              <a:t>&lt;/</a:t>
            </a:r>
            <a:r>
              <a:rPr lang="fr-CA" sz="2800" b="1" dirty="0" err="1" smtClean="0">
                <a:solidFill>
                  <a:schemeClr val="hlink"/>
                </a:solidFill>
                <a:latin typeface="Times New Roman" pitchFamily="18" charset="0"/>
                <a:cs typeface="Times New Roman" pitchFamily="18" charset="0"/>
              </a:rPr>
              <a:t>ul</a:t>
            </a:r>
            <a:r>
              <a:rPr lang="fr-CA" sz="2800" b="1" dirty="0" smtClean="0">
                <a:solidFill>
                  <a:schemeClr val="hlink"/>
                </a:solidFill>
                <a:latin typeface="Times New Roman" pitchFamily="18" charset="0"/>
                <a:cs typeface="Times New Roman" pitchFamily="18" charset="0"/>
              </a:rPr>
              <a:t>&gt;</a:t>
            </a:r>
          </a:p>
        </p:txBody>
      </p:sp>
    </p:spTree>
    <p:extLst>
      <p:ext uri="{BB962C8B-B14F-4D97-AF65-F5344CB8AC3E}">
        <p14:creationId xmlns:p14="http://schemas.microsoft.com/office/powerpoint/2010/main" val="21934480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0" y="8979"/>
            <a:ext cx="9144000" cy="899741"/>
          </a:xfrm>
        </p:spPr>
        <p:style>
          <a:lnRef idx="0">
            <a:schemeClr val="accent4"/>
          </a:lnRef>
          <a:fillRef idx="3">
            <a:schemeClr val="accent4"/>
          </a:fillRef>
          <a:effectRef idx="3">
            <a:schemeClr val="accent4"/>
          </a:effectRef>
          <a:fontRef idx="minor">
            <a:schemeClr val="lt1"/>
          </a:fontRef>
        </p:style>
        <p:txBody>
          <a:bodyPr/>
          <a:lstStyle/>
          <a:p>
            <a:r>
              <a:rPr lang="fr-CA" dirty="0" smtClean="0">
                <a:latin typeface="Times New Roman" pitchFamily="18" charset="0"/>
                <a:cs typeface="Times New Roman" pitchFamily="18" charset="0"/>
              </a:rPr>
              <a:t>Listes imbriquées</a:t>
            </a:r>
          </a:p>
        </p:txBody>
      </p:sp>
      <p:sp>
        <p:nvSpPr>
          <p:cNvPr id="41987" name="Rectangle 3"/>
          <p:cNvSpPr>
            <a:spLocks noGrp="1" noChangeArrowheads="1"/>
          </p:cNvSpPr>
          <p:nvPr>
            <p:ph sz="half" idx="1"/>
          </p:nvPr>
        </p:nvSpPr>
        <p:spPr>
          <a:xfrm>
            <a:off x="179512" y="1412776"/>
            <a:ext cx="4314825" cy="3621088"/>
          </a:xfrm>
        </p:spPr>
        <p:txBody>
          <a:bodyPr>
            <a:noAutofit/>
          </a:bodyPr>
          <a:lstStyle/>
          <a:p>
            <a:pPr marL="558800" indent="-558800">
              <a:buFont typeface="Wingdings" pitchFamily="2" charset="2"/>
              <a:buNone/>
            </a:pPr>
            <a:r>
              <a:rPr lang="fr-CA" dirty="0" smtClean="0">
                <a:solidFill>
                  <a:srgbClr val="CC0000"/>
                </a:solidFill>
                <a:latin typeface="Times New Roman" pitchFamily="18" charset="0"/>
                <a:cs typeface="Times New Roman" pitchFamily="18" charset="0"/>
              </a:rPr>
              <a:t>  I.    JANVIER</a:t>
            </a:r>
            <a:r>
              <a:rPr lang="fr-CA" dirty="0" smtClean="0">
                <a:solidFill>
                  <a:srgbClr val="0000CC"/>
                </a:solidFill>
                <a:latin typeface="Times New Roman" pitchFamily="18" charset="0"/>
                <a:cs typeface="Times New Roman" pitchFamily="18" charset="0"/>
              </a:rPr>
              <a:t> </a:t>
            </a:r>
          </a:p>
          <a:p>
            <a:pPr marL="558800" indent="-558800">
              <a:buFont typeface="Wingdings" pitchFamily="2" charset="2"/>
              <a:buNone/>
            </a:pPr>
            <a:r>
              <a:rPr lang="fr-CA" dirty="0" smtClean="0">
                <a:solidFill>
                  <a:srgbClr val="0000CC"/>
                </a:solidFill>
                <a:latin typeface="Times New Roman" pitchFamily="18" charset="0"/>
                <a:cs typeface="Times New Roman" pitchFamily="18" charset="0"/>
              </a:rPr>
              <a:t>          a.    Lundi </a:t>
            </a:r>
          </a:p>
          <a:p>
            <a:pPr marL="558800" indent="-558800">
              <a:buFont typeface="Wingdings" pitchFamily="2" charset="2"/>
              <a:buNone/>
            </a:pPr>
            <a:r>
              <a:rPr lang="fr-CA" dirty="0" smtClean="0">
                <a:solidFill>
                  <a:srgbClr val="0000CC"/>
                </a:solidFill>
                <a:latin typeface="Times New Roman" pitchFamily="18" charset="0"/>
                <a:cs typeface="Times New Roman" pitchFamily="18" charset="0"/>
              </a:rPr>
              <a:t>          b.    Mardi </a:t>
            </a:r>
          </a:p>
          <a:p>
            <a:pPr marL="558800" indent="-558800">
              <a:buFont typeface="Wingdings" pitchFamily="2" charset="2"/>
              <a:buNone/>
            </a:pPr>
            <a:r>
              <a:rPr lang="fr-CA" dirty="0" smtClean="0">
                <a:solidFill>
                  <a:srgbClr val="CC0000"/>
                </a:solidFill>
                <a:latin typeface="Times New Roman" pitchFamily="18" charset="0"/>
                <a:cs typeface="Times New Roman" pitchFamily="18" charset="0"/>
              </a:rPr>
              <a:t> II.    FEVRIER</a:t>
            </a:r>
            <a:r>
              <a:rPr lang="fr-CA" dirty="0" smtClean="0">
                <a:solidFill>
                  <a:srgbClr val="0000CC"/>
                </a:solidFill>
                <a:latin typeface="Times New Roman" pitchFamily="18" charset="0"/>
                <a:cs typeface="Times New Roman" pitchFamily="18" charset="0"/>
              </a:rPr>
              <a:t> </a:t>
            </a:r>
          </a:p>
          <a:p>
            <a:pPr marL="558800" indent="-558800">
              <a:buFont typeface="Wingdings" pitchFamily="2" charset="2"/>
              <a:buNone/>
            </a:pPr>
            <a:r>
              <a:rPr lang="en-CA" dirty="0" smtClean="0">
                <a:solidFill>
                  <a:srgbClr val="0000CC"/>
                </a:solidFill>
                <a:latin typeface="Times New Roman" pitchFamily="18" charset="0"/>
                <a:cs typeface="Times New Roman" pitchFamily="18" charset="0"/>
              </a:rPr>
              <a:t>          a.    </a:t>
            </a:r>
            <a:r>
              <a:rPr lang="en-CA" dirty="0" err="1" smtClean="0">
                <a:solidFill>
                  <a:srgbClr val="0000CC"/>
                </a:solidFill>
                <a:latin typeface="Times New Roman" pitchFamily="18" charset="0"/>
                <a:cs typeface="Times New Roman" pitchFamily="18" charset="0"/>
              </a:rPr>
              <a:t>Lundi</a:t>
            </a:r>
            <a:r>
              <a:rPr lang="en-CA" dirty="0" smtClean="0">
                <a:solidFill>
                  <a:srgbClr val="00CC00"/>
                </a:solidFill>
                <a:latin typeface="Times New Roman" pitchFamily="18" charset="0"/>
                <a:cs typeface="Times New Roman" pitchFamily="18" charset="0"/>
              </a:rPr>
              <a:t> </a:t>
            </a:r>
            <a:endParaRPr lang="fr-CA" dirty="0" smtClean="0">
              <a:solidFill>
                <a:srgbClr val="00CC00"/>
              </a:solidFill>
              <a:latin typeface="Times New Roman" pitchFamily="18" charset="0"/>
              <a:cs typeface="Times New Roman" pitchFamily="18" charset="0"/>
            </a:endParaRPr>
          </a:p>
          <a:p>
            <a:pPr marL="558800" indent="-558800">
              <a:buFont typeface="Wingdings" pitchFamily="2" charset="2"/>
              <a:buNone/>
            </a:pPr>
            <a:r>
              <a:rPr lang="en-CA" dirty="0" smtClean="0">
                <a:solidFill>
                  <a:srgbClr val="00CC00"/>
                </a:solidFill>
                <a:latin typeface="Times New Roman" pitchFamily="18" charset="0"/>
                <a:cs typeface="Times New Roman" pitchFamily="18" charset="0"/>
              </a:rPr>
              <a:t>                       </a:t>
            </a:r>
            <a:r>
              <a:rPr lang="fr-CA" dirty="0" smtClean="0">
                <a:solidFill>
                  <a:srgbClr val="00CC00"/>
                </a:solidFill>
                <a:latin typeface="Times New Roman" pitchFamily="18" charset="0"/>
                <a:cs typeface="Times New Roman" pitchFamily="18" charset="0"/>
              </a:rPr>
              <a:t>▪    </a:t>
            </a:r>
            <a:r>
              <a:rPr lang="en-CA" dirty="0" smtClean="0">
                <a:solidFill>
                  <a:srgbClr val="00CC00"/>
                </a:solidFill>
                <a:latin typeface="Times New Roman" pitchFamily="18" charset="0"/>
                <a:cs typeface="Times New Roman" pitchFamily="18" charset="0"/>
              </a:rPr>
              <a:t>8h </a:t>
            </a:r>
            <a:endParaRPr lang="fr-CA" dirty="0" smtClean="0">
              <a:solidFill>
                <a:srgbClr val="00CC00"/>
              </a:solidFill>
              <a:latin typeface="Times New Roman" pitchFamily="18" charset="0"/>
              <a:cs typeface="Times New Roman" pitchFamily="18" charset="0"/>
            </a:endParaRPr>
          </a:p>
          <a:p>
            <a:pPr marL="558800" indent="-558800">
              <a:buFont typeface="Wingdings" pitchFamily="2" charset="2"/>
              <a:buNone/>
            </a:pPr>
            <a:r>
              <a:rPr lang="en-CA" dirty="0" smtClean="0">
                <a:solidFill>
                  <a:srgbClr val="00CC00"/>
                </a:solidFill>
                <a:latin typeface="Times New Roman" pitchFamily="18" charset="0"/>
                <a:cs typeface="Times New Roman" pitchFamily="18" charset="0"/>
              </a:rPr>
              <a:t>                       </a:t>
            </a:r>
            <a:r>
              <a:rPr lang="fr-CA" dirty="0" smtClean="0">
                <a:solidFill>
                  <a:srgbClr val="00CC00"/>
                </a:solidFill>
                <a:latin typeface="Times New Roman" pitchFamily="18" charset="0"/>
                <a:cs typeface="Times New Roman" pitchFamily="18" charset="0"/>
              </a:rPr>
              <a:t>▪    </a:t>
            </a:r>
            <a:r>
              <a:rPr lang="en-CA" dirty="0" smtClean="0">
                <a:solidFill>
                  <a:srgbClr val="00CC00"/>
                </a:solidFill>
                <a:latin typeface="Times New Roman" pitchFamily="18" charset="0"/>
                <a:cs typeface="Times New Roman" pitchFamily="18" charset="0"/>
              </a:rPr>
              <a:t>9h </a:t>
            </a:r>
            <a:endParaRPr lang="fr-CA" dirty="0" smtClean="0">
              <a:solidFill>
                <a:srgbClr val="00CC00"/>
              </a:solidFill>
              <a:latin typeface="Times New Roman" pitchFamily="18" charset="0"/>
              <a:cs typeface="Times New Roman" pitchFamily="18" charset="0"/>
            </a:endParaRPr>
          </a:p>
          <a:p>
            <a:pPr marL="558800" indent="-558800">
              <a:buFont typeface="Wingdings" pitchFamily="2" charset="2"/>
              <a:buNone/>
            </a:pPr>
            <a:r>
              <a:rPr lang="en-CA" dirty="0" smtClean="0">
                <a:solidFill>
                  <a:srgbClr val="0000CC"/>
                </a:solidFill>
                <a:latin typeface="Times New Roman" pitchFamily="18" charset="0"/>
                <a:cs typeface="Times New Roman" pitchFamily="18" charset="0"/>
              </a:rPr>
              <a:t>          b.   Mardi. </a:t>
            </a:r>
            <a:endParaRPr lang="fr-CA" dirty="0" smtClean="0">
              <a:solidFill>
                <a:srgbClr val="0000CC"/>
              </a:solidFill>
              <a:latin typeface="Times New Roman" pitchFamily="18" charset="0"/>
              <a:cs typeface="Times New Roman" pitchFamily="18" charset="0"/>
            </a:endParaRPr>
          </a:p>
          <a:p>
            <a:pPr marL="558800" indent="-558800">
              <a:buFont typeface="Wingdings" pitchFamily="2" charset="2"/>
              <a:buNone/>
            </a:pPr>
            <a:r>
              <a:rPr lang="en-CA" dirty="0" smtClean="0">
                <a:solidFill>
                  <a:srgbClr val="CC0000"/>
                </a:solidFill>
                <a:latin typeface="Times New Roman" pitchFamily="18" charset="0"/>
                <a:cs typeface="Times New Roman" pitchFamily="18" charset="0"/>
              </a:rPr>
              <a:t>III.    MARS...</a:t>
            </a:r>
            <a:r>
              <a:rPr lang="en-CA" dirty="0" smtClean="0">
                <a:solidFill>
                  <a:srgbClr val="0000CC"/>
                </a:solidFill>
                <a:latin typeface="Times New Roman" pitchFamily="18" charset="0"/>
                <a:cs typeface="Times New Roman" pitchFamily="18" charset="0"/>
              </a:rPr>
              <a:t> </a:t>
            </a:r>
            <a:endParaRPr lang="fr-CA" dirty="0" smtClean="0">
              <a:solidFill>
                <a:srgbClr val="0000CC"/>
              </a:solidFill>
              <a:latin typeface="Times New Roman" pitchFamily="18" charset="0"/>
              <a:cs typeface="Times New Roman" pitchFamily="18" charset="0"/>
            </a:endParaRPr>
          </a:p>
        </p:txBody>
      </p:sp>
      <p:sp>
        <p:nvSpPr>
          <p:cNvPr id="41988" name="Rectangle 4"/>
          <p:cNvSpPr>
            <a:spLocks noGrp="1" noChangeArrowheads="1"/>
          </p:cNvSpPr>
          <p:nvPr>
            <p:ph sz="half" idx="2"/>
          </p:nvPr>
        </p:nvSpPr>
        <p:spPr>
          <a:xfrm>
            <a:off x="4139952" y="1268760"/>
            <a:ext cx="4314825" cy="5256584"/>
          </a:xfrm>
        </p:spPr>
        <p:txBody>
          <a:bodyPr>
            <a:noAutofit/>
          </a:bodyPr>
          <a:lstStyle/>
          <a:p>
            <a:pPr algn="ctr">
              <a:lnSpc>
                <a:spcPct val="90000"/>
              </a:lnSpc>
              <a:buFont typeface="Wingdings" pitchFamily="2" charset="2"/>
              <a:buNone/>
            </a:pPr>
            <a:r>
              <a:rPr lang="en-CA" sz="1800" dirty="0" smtClean="0">
                <a:solidFill>
                  <a:srgbClr val="CC0000"/>
                </a:solidFill>
                <a:latin typeface="Times New Roman" pitchFamily="18" charset="0"/>
                <a:ea typeface="Arial Unicode MS" pitchFamily="34" charset="-128"/>
                <a:cs typeface="Times New Roman" pitchFamily="18" charset="0"/>
              </a:rPr>
              <a:t>&lt;</a:t>
            </a:r>
            <a:r>
              <a:rPr lang="en-CA" sz="1800" dirty="0" err="1" smtClean="0">
                <a:solidFill>
                  <a:srgbClr val="CC0000"/>
                </a:solidFill>
                <a:latin typeface="Times New Roman" pitchFamily="18" charset="0"/>
                <a:ea typeface="Arial Unicode MS" pitchFamily="34" charset="-128"/>
                <a:cs typeface="Times New Roman" pitchFamily="18" charset="0"/>
              </a:rPr>
              <a:t>ol</a:t>
            </a:r>
            <a:r>
              <a:rPr lang="en-CA" sz="1800" dirty="0" smtClean="0">
                <a:solidFill>
                  <a:srgbClr val="CC0000"/>
                </a:solidFill>
                <a:latin typeface="Times New Roman" pitchFamily="18" charset="0"/>
                <a:ea typeface="Arial Unicode MS" pitchFamily="34" charset="-128"/>
                <a:cs typeface="Times New Roman" pitchFamily="18" charset="0"/>
              </a:rPr>
              <a:t> type="I"&gt;</a:t>
            </a:r>
          </a:p>
          <a:p>
            <a:pPr algn="ctr">
              <a:lnSpc>
                <a:spcPct val="90000"/>
              </a:lnSpc>
              <a:buFont typeface="Wingdings" pitchFamily="2" charset="2"/>
              <a:buNone/>
            </a:pPr>
            <a:r>
              <a:rPr lang="en-CA" sz="1800" dirty="0" smtClean="0">
                <a:solidFill>
                  <a:srgbClr val="CC0000"/>
                </a:solidFill>
                <a:latin typeface="Times New Roman" pitchFamily="18" charset="0"/>
                <a:ea typeface="Arial Unicode MS" pitchFamily="34" charset="-128"/>
                <a:cs typeface="Times New Roman" pitchFamily="18" charset="0"/>
              </a:rPr>
              <a:t> </a:t>
            </a:r>
            <a:r>
              <a:rPr lang="fr-CA" sz="1800" dirty="0" smtClean="0">
                <a:solidFill>
                  <a:srgbClr val="CC0000"/>
                </a:solidFill>
                <a:latin typeface="Times New Roman" pitchFamily="18" charset="0"/>
                <a:ea typeface="Arial Unicode MS" pitchFamily="34" charset="-128"/>
                <a:cs typeface="Times New Roman" pitchFamily="18" charset="0"/>
              </a:rPr>
              <a:t>&lt;li&gt;JANVIER</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&lt;</a:t>
            </a:r>
            <a:r>
              <a:rPr lang="fr-CA" sz="1800" dirty="0" err="1" smtClean="0">
                <a:solidFill>
                  <a:srgbClr val="0000CC"/>
                </a:solidFill>
                <a:latin typeface="Times New Roman" pitchFamily="18" charset="0"/>
                <a:ea typeface="Arial Unicode MS" pitchFamily="34" charset="-128"/>
                <a:cs typeface="Times New Roman" pitchFamily="18" charset="0"/>
              </a:rPr>
              <a:t>ol</a:t>
            </a:r>
            <a:r>
              <a:rPr lang="fr-CA" sz="1800" dirty="0" smtClean="0">
                <a:solidFill>
                  <a:srgbClr val="0000CC"/>
                </a:solidFill>
                <a:latin typeface="Times New Roman" pitchFamily="18" charset="0"/>
                <a:ea typeface="Arial Unicode MS" pitchFamily="34" charset="-128"/>
                <a:cs typeface="Times New Roman" pitchFamily="18" charset="0"/>
              </a:rPr>
              <a:t> type="a"&gt;</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&lt;li&gt; Lundi</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&lt;li&gt; Mardi</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a:t>
            </a:r>
            <a:r>
              <a:rPr lang="en-CA" sz="1800" dirty="0" smtClean="0">
                <a:solidFill>
                  <a:srgbClr val="0000CC"/>
                </a:solidFill>
                <a:latin typeface="Times New Roman" pitchFamily="18" charset="0"/>
                <a:ea typeface="Arial Unicode MS" pitchFamily="34" charset="-128"/>
                <a:cs typeface="Times New Roman" pitchFamily="18" charset="0"/>
              </a:rPr>
              <a:t>&lt;/</a:t>
            </a:r>
            <a:r>
              <a:rPr lang="en-CA" sz="1800" dirty="0" err="1" smtClean="0">
                <a:solidFill>
                  <a:srgbClr val="0000CC"/>
                </a:solidFill>
                <a:latin typeface="Times New Roman" pitchFamily="18" charset="0"/>
                <a:ea typeface="Arial Unicode MS" pitchFamily="34" charset="-128"/>
                <a:cs typeface="Times New Roman" pitchFamily="18" charset="0"/>
              </a:rPr>
              <a:t>ol</a:t>
            </a:r>
            <a:r>
              <a:rPr lang="en-CA" sz="1800" dirty="0" smtClean="0">
                <a:solidFill>
                  <a:srgbClr val="0000CC"/>
                </a:solidFill>
                <a:latin typeface="Times New Roman" pitchFamily="18" charset="0"/>
                <a:ea typeface="Arial Unicode MS" pitchFamily="34" charset="-128"/>
                <a:cs typeface="Times New Roman" pitchFamily="18" charset="0"/>
              </a:rPr>
              <a:t>&gt;</a:t>
            </a:r>
          </a:p>
          <a:p>
            <a:pPr algn="ctr">
              <a:lnSpc>
                <a:spcPct val="90000"/>
              </a:lnSpc>
              <a:buFont typeface="Wingdings" pitchFamily="2" charset="2"/>
              <a:buNone/>
            </a:pPr>
            <a:r>
              <a:rPr lang="en-CA" sz="1800" dirty="0" smtClean="0">
                <a:solidFill>
                  <a:srgbClr val="CC0000"/>
                </a:solidFill>
                <a:latin typeface="Times New Roman" pitchFamily="18" charset="0"/>
                <a:ea typeface="Arial Unicode MS" pitchFamily="34" charset="-128"/>
                <a:cs typeface="Times New Roman" pitchFamily="18" charset="0"/>
              </a:rPr>
              <a:t> &lt;li&gt;FEVRIER</a:t>
            </a:r>
          </a:p>
          <a:p>
            <a:pPr algn="ctr">
              <a:lnSpc>
                <a:spcPct val="90000"/>
              </a:lnSpc>
              <a:buFont typeface="Wingdings" pitchFamily="2" charset="2"/>
              <a:buNone/>
            </a:pPr>
            <a:r>
              <a:rPr lang="en-CA" sz="1800" dirty="0" smtClean="0">
                <a:solidFill>
                  <a:srgbClr val="0000CC"/>
                </a:solidFill>
                <a:latin typeface="Times New Roman" pitchFamily="18" charset="0"/>
                <a:ea typeface="Arial Unicode MS" pitchFamily="34" charset="-128"/>
                <a:cs typeface="Times New Roman" pitchFamily="18" charset="0"/>
              </a:rPr>
              <a:t>    &lt;</a:t>
            </a:r>
            <a:r>
              <a:rPr lang="en-CA" sz="1800" dirty="0" err="1" smtClean="0">
                <a:solidFill>
                  <a:srgbClr val="0000CC"/>
                </a:solidFill>
                <a:latin typeface="Times New Roman" pitchFamily="18" charset="0"/>
                <a:ea typeface="Arial Unicode MS" pitchFamily="34" charset="-128"/>
                <a:cs typeface="Times New Roman" pitchFamily="18" charset="0"/>
              </a:rPr>
              <a:t>ol</a:t>
            </a:r>
            <a:r>
              <a:rPr lang="en-CA" sz="1800" dirty="0" smtClean="0">
                <a:solidFill>
                  <a:srgbClr val="0000CC"/>
                </a:solidFill>
                <a:latin typeface="Times New Roman" pitchFamily="18" charset="0"/>
                <a:ea typeface="Arial Unicode MS" pitchFamily="34" charset="-128"/>
                <a:cs typeface="Times New Roman" pitchFamily="18" charset="0"/>
              </a:rPr>
              <a:t> type="a"&gt;</a:t>
            </a:r>
          </a:p>
          <a:p>
            <a:pPr algn="ctr">
              <a:lnSpc>
                <a:spcPct val="90000"/>
              </a:lnSpc>
              <a:buFont typeface="Wingdings" pitchFamily="2" charset="2"/>
              <a:buNone/>
            </a:pPr>
            <a:r>
              <a:rPr lang="en-CA" sz="1800" dirty="0" smtClean="0">
                <a:solidFill>
                  <a:srgbClr val="0000CC"/>
                </a:solidFill>
                <a:latin typeface="Times New Roman" pitchFamily="18" charset="0"/>
                <a:ea typeface="Arial Unicode MS" pitchFamily="34" charset="-128"/>
                <a:cs typeface="Times New Roman" pitchFamily="18" charset="0"/>
              </a:rPr>
              <a:t>    </a:t>
            </a:r>
            <a:r>
              <a:rPr lang="fr-CA" sz="1800" dirty="0" smtClean="0">
                <a:solidFill>
                  <a:srgbClr val="0000CC"/>
                </a:solidFill>
                <a:latin typeface="Times New Roman" pitchFamily="18" charset="0"/>
                <a:ea typeface="Arial Unicode MS" pitchFamily="34" charset="-128"/>
                <a:cs typeface="Times New Roman" pitchFamily="18" charset="0"/>
              </a:rPr>
              <a:t>&lt;li&gt; Lundi</a:t>
            </a:r>
          </a:p>
          <a:p>
            <a:pPr algn="ctr">
              <a:lnSpc>
                <a:spcPct val="90000"/>
              </a:lnSpc>
              <a:buFont typeface="Wingdings" pitchFamily="2" charset="2"/>
              <a:buNone/>
            </a:pPr>
            <a:r>
              <a:rPr lang="fr-CA" sz="1800" dirty="0" smtClean="0">
                <a:solidFill>
                  <a:srgbClr val="00CC00"/>
                </a:solidFill>
                <a:latin typeface="Times New Roman" pitchFamily="18" charset="0"/>
                <a:ea typeface="Arial Unicode MS" pitchFamily="34" charset="-128"/>
                <a:cs typeface="Times New Roman" pitchFamily="18" charset="0"/>
              </a:rPr>
              <a:t>        &lt;</a:t>
            </a:r>
            <a:r>
              <a:rPr lang="fr-CA" sz="1800" dirty="0" err="1" smtClean="0">
                <a:solidFill>
                  <a:srgbClr val="00CC00"/>
                </a:solidFill>
                <a:latin typeface="Times New Roman" pitchFamily="18" charset="0"/>
                <a:ea typeface="Arial Unicode MS" pitchFamily="34" charset="-128"/>
                <a:cs typeface="Times New Roman" pitchFamily="18" charset="0"/>
              </a:rPr>
              <a:t>ul</a:t>
            </a:r>
            <a:r>
              <a:rPr lang="fr-CA" sz="1800" dirty="0" smtClean="0">
                <a:solidFill>
                  <a:srgbClr val="00CC00"/>
                </a:solidFill>
                <a:latin typeface="Times New Roman" pitchFamily="18" charset="0"/>
                <a:ea typeface="Arial Unicode MS" pitchFamily="34" charset="-128"/>
                <a:cs typeface="Times New Roman" pitchFamily="18" charset="0"/>
              </a:rPr>
              <a:t>&gt;</a:t>
            </a:r>
          </a:p>
          <a:p>
            <a:pPr algn="ctr">
              <a:lnSpc>
                <a:spcPct val="90000"/>
              </a:lnSpc>
              <a:buFont typeface="Wingdings" pitchFamily="2" charset="2"/>
              <a:buNone/>
            </a:pPr>
            <a:r>
              <a:rPr lang="fr-CA" sz="1800" dirty="0" smtClean="0">
                <a:solidFill>
                  <a:srgbClr val="00CC00"/>
                </a:solidFill>
                <a:latin typeface="Times New Roman" pitchFamily="18" charset="0"/>
                <a:ea typeface="Arial Unicode MS" pitchFamily="34" charset="-128"/>
                <a:cs typeface="Times New Roman" pitchFamily="18" charset="0"/>
              </a:rPr>
              <a:t>        </a:t>
            </a:r>
            <a:r>
              <a:rPr lang="de-DE" sz="1800" dirty="0" smtClean="0">
                <a:solidFill>
                  <a:srgbClr val="00CC00"/>
                </a:solidFill>
                <a:latin typeface="Times New Roman" pitchFamily="18" charset="0"/>
                <a:ea typeface="Arial Unicode MS" pitchFamily="34" charset="-128"/>
                <a:cs typeface="Times New Roman" pitchFamily="18" charset="0"/>
              </a:rPr>
              <a:t>&lt;li&gt; 8h</a:t>
            </a:r>
          </a:p>
          <a:p>
            <a:pPr algn="ctr">
              <a:lnSpc>
                <a:spcPct val="90000"/>
              </a:lnSpc>
              <a:buFont typeface="Wingdings" pitchFamily="2" charset="2"/>
              <a:buNone/>
            </a:pPr>
            <a:r>
              <a:rPr lang="de-DE" sz="1800" dirty="0" smtClean="0">
                <a:solidFill>
                  <a:srgbClr val="00CC00"/>
                </a:solidFill>
                <a:latin typeface="Times New Roman" pitchFamily="18" charset="0"/>
                <a:ea typeface="Arial Unicode MS" pitchFamily="34" charset="-128"/>
                <a:cs typeface="Times New Roman" pitchFamily="18" charset="0"/>
              </a:rPr>
              <a:t>        &lt;li&gt; 9h</a:t>
            </a:r>
          </a:p>
          <a:p>
            <a:pPr algn="ctr">
              <a:lnSpc>
                <a:spcPct val="90000"/>
              </a:lnSpc>
              <a:buFont typeface="Wingdings" pitchFamily="2" charset="2"/>
              <a:buNone/>
            </a:pPr>
            <a:r>
              <a:rPr lang="de-DE" sz="1800" dirty="0" smtClean="0">
                <a:solidFill>
                  <a:srgbClr val="00CC00"/>
                </a:solidFill>
                <a:latin typeface="Times New Roman" pitchFamily="18" charset="0"/>
                <a:ea typeface="Arial Unicode MS" pitchFamily="34" charset="-128"/>
                <a:cs typeface="Times New Roman" pitchFamily="18" charset="0"/>
              </a:rPr>
              <a:t>        </a:t>
            </a:r>
            <a:r>
              <a:rPr lang="fr-CA" sz="1800" dirty="0" smtClean="0">
                <a:solidFill>
                  <a:srgbClr val="00CC00"/>
                </a:solidFill>
                <a:latin typeface="Times New Roman" pitchFamily="18" charset="0"/>
                <a:ea typeface="Arial Unicode MS" pitchFamily="34" charset="-128"/>
                <a:cs typeface="Times New Roman" pitchFamily="18" charset="0"/>
              </a:rPr>
              <a:t>&lt;/</a:t>
            </a:r>
            <a:r>
              <a:rPr lang="fr-CA" sz="1800" dirty="0" err="1" smtClean="0">
                <a:solidFill>
                  <a:srgbClr val="00CC00"/>
                </a:solidFill>
                <a:latin typeface="Times New Roman" pitchFamily="18" charset="0"/>
                <a:ea typeface="Arial Unicode MS" pitchFamily="34" charset="-128"/>
                <a:cs typeface="Times New Roman" pitchFamily="18" charset="0"/>
              </a:rPr>
              <a:t>ul</a:t>
            </a:r>
            <a:r>
              <a:rPr lang="fr-CA" sz="1800" dirty="0" smtClean="0">
                <a:solidFill>
                  <a:srgbClr val="00CC00"/>
                </a:solidFill>
                <a:latin typeface="Times New Roman" pitchFamily="18" charset="0"/>
                <a:ea typeface="Arial Unicode MS" pitchFamily="34" charset="-128"/>
                <a:cs typeface="Times New Roman" pitchFamily="18" charset="0"/>
              </a:rPr>
              <a:t>&gt;</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&lt;li&gt; Mardi.</a:t>
            </a:r>
          </a:p>
          <a:p>
            <a:pPr algn="ctr">
              <a:lnSpc>
                <a:spcPct val="90000"/>
              </a:lnSpc>
              <a:buFont typeface="Wingdings" pitchFamily="2" charset="2"/>
              <a:buNone/>
            </a:pPr>
            <a:r>
              <a:rPr lang="fr-CA" sz="1800" dirty="0" smtClean="0">
                <a:solidFill>
                  <a:srgbClr val="0000CC"/>
                </a:solidFill>
                <a:latin typeface="Times New Roman" pitchFamily="18" charset="0"/>
                <a:ea typeface="Arial Unicode MS" pitchFamily="34" charset="-128"/>
                <a:cs typeface="Times New Roman" pitchFamily="18" charset="0"/>
              </a:rPr>
              <a:t>    &lt;/</a:t>
            </a:r>
            <a:r>
              <a:rPr lang="fr-CA" sz="1800" dirty="0" err="1" smtClean="0">
                <a:solidFill>
                  <a:srgbClr val="0000CC"/>
                </a:solidFill>
                <a:latin typeface="Times New Roman" pitchFamily="18" charset="0"/>
                <a:ea typeface="Arial Unicode MS" pitchFamily="34" charset="-128"/>
                <a:cs typeface="Times New Roman" pitchFamily="18" charset="0"/>
              </a:rPr>
              <a:t>ol</a:t>
            </a:r>
            <a:r>
              <a:rPr lang="fr-CA" sz="1800" dirty="0" smtClean="0">
                <a:solidFill>
                  <a:srgbClr val="0000CC"/>
                </a:solidFill>
                <a:latin typeface="Times New Roman" pitchFamily="18" charset="0"/>
                <a:ea typeface="Arial Unicode MS" pitchFamily="34" charset="-128"/>
                <a:cs typeface="Times New Roman" pitchFamily="18" charset="0"/>
              </a:rPr>
              <a:t>&gt;</a:t>
            </a:r>
          </a:p>
          <a:p>
            <a:pPr algn="ctr">
              <a:lnSpc>
                <a:spcPct val="90000"/>
              </a:lnSpc>
              <a:buFont typeface="Wingdings" pitchFamily="2" charset="2"/>
              <a:buNone/>
            </a:pPr>
            <a:r>
              <a:rPr lang="fr-CA" sz="1800" dirty="0" smtClean="0">
                <a:solidFill>
                  <a:srgbClr val="CC0000"/>
                </a:solidFill>
                <a:latin typeface="Times New Roman" pitchFamily="18" charset="0"/>
                <a:ea typeface="Arial Unicode MS" pitchFamily="34" charset="-128"/>
                <a:cs typeface="Times New Roman" pitchFamily="18" charset="0"/>
              </a:rPr>
              <a:t> &lt;li&gt;MARS...</a:t>
            </a:r>
          </a:p>
          <a:p>
            <a:pPr algn="ctr">
              <a:lnSpc>
                <a:spcPct val="90000"/>
              </a:lnSpc>
              <a:buFont typeface="Wingdings" pitchFamily="2" charset="2"/>
              <a:buNone/>
            </a:pPr>
            <a:r>
              <a:rPr lang="fr-CA" sz="1800" dirty="0" smtClean="0">
                <a:solidFill>
                  <a:srgbClr val="CC0000"/>
                </a:solidFill>
                <a:latin typeface="Times New Roman" pitchFamily="18" charset="0"/>
                <a:cs typeface="Times New Roman" pitchFamily="18" charset="0"/>
              </a:rPr>
              <a:t> &lt;/</a:t>
            </a:r>
            <a:r>
              <a:rPr lang="fr-CA" sz="1800" dirty="0" err="1" smtClean="0">
                <a:solidFill>
                  <a:srgbClr val="CC0000"/>
                </a:solidFill>
                <a:latin typeface="Times New Roman" pitchFamily="18" charset="0"/>
                <a:cs typeface="Times New Roman" pitchFamily="18" charset="0"/>
              </a:rPr>
              <a:t>ol</a:t>
            </a:r>
            <a:r>
              <a:rPr lang="fr-CA" sz="1800" dirty="0" smtClean="0">
                <a:solidFill>
                  <a:srgbClr val="CC0000"/>
                </a:solidFill>
                <a:latin typeface="Times New Roman" pitchFamily="18" charset="0"/>
                <a:cs typeface="Times New Roman" pitchFamily="18" charset="0"/>
              </a:rPr>
              <a:t>&gt;</a:t>
            </a:r>
            <a:r>
              <a:rPr lang="fr-CA" sz="18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39785577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0"/>
            <a:ext cx="9144000" cy="1143000"/>
          </a:xfrm>
        </p:spPr>
        <p:style>
          <a:lnRef idx="0">
            <a:schemeClr val="accent4"/>
          </a:lnRef>
          <a:fillRef idx="3">
            <a:schemeClr val="accent4"/>
          </a:fillRef>
          <a:effectRef idx="3">
            <a:schemeClr val="accent4"/>
          </a:effectRef>
          <a:fontRef idx="minor">
            <a:schemeClr val="lt1"/>
          </a:fontRef>
        </p:style>
        <p:txBody>
          <a:bodyPr/>
          <a:lstStyle/>
          <a:p>
            <a:r>
              <a:rPr lang="fr-CA" dirty="0" smtClean="0"/>
              <a:t>Les liens hypertextes</a:t>
            </a:r>
          </a:p>
        </p:txBody>
      </p:sp>
      <p:sp>
        <p:nvSpPr>
          <p:cNvPr id="22531" name="Rectangle 3"/>
          <p:cNvSpPr>
            <a:spLocks noGrp="1" noChangeArrowheads="1"/>
          </p:cNvSpPr>
          <p:nvPr>
            <p:ph idx="1"/>
          </p:nvPr>
        </p:nvSpPr>
        <p:spPr/>
        <p:txBody>
          <a:bodyPr>
            <a:normAutofit lnSpcReduction="10000"/>
          </a:bodyPr>
          <a:lstStyle/>
          <a:p>
            <a:pPr algn="just"/>
            <a:r>
              <a:rPr lang="fr-CA" dirty="0" smtClean="0">
                <a:latin typeface="Times New Roman" pitchFamily="18" charset="0"/>
                <a:cs typeface="Times New Roman" pitchFamily="18" charset="0"/>
              </a:rPr>
              <a:t>Un des aspects les plus importants de la programmation HTML est la capacité de faire des liens entre des documents qui sont conservés sur un même ordinateur ou sur tout autre ordinateur accessible via Internet.</a:t>
            </a:r>
          </a:p>
          <a:p>
            <a:pPr algn="just"/>
            <a:endParaRPr lang="fr-CA" dirty="0" smtClean="0">
              <a:latin typeface="Times New Roman" pitchFamily="18" charset="0"/>
              <a:cs typeface="Times New Roman" pitchFamily="18" charset="0"/>
            </a:endParaRPr>
          </a:p>
          <a:p>
            <a:pPr algn="just"/>
            <a:r>
              <a:rPr lang="fr-CA" dirty="0" smtClean="0">
                <a:latin typeface="Times New Roman" pitchFamily="18" charset="0"/>
                <a:cs typeface="Times New Roman" pitchFamily="18" charset="0"/>
              </a:rPr>
              <a:t>Pour bien utiliser le concept d’hypertexte, il faut maîtriser le concept de fichiers/répertoires d’ordinateurs.</a:t>
            </a:r>
          </a:p>
        </p:txBody>
      </p:sp>
    </p:spTree>
    <p:extLst>
      <p:ext uri="{BB962C8B-B14F-4D97-AF65-F5344CB8AC3E}">
        <p14:creationId xmlns:p14="http://schemas.microsoft.com/office/powerpoint/2010/main" val="34590420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0" y="0"/>
            <a:ext cx="9144000" cy="1196752"/>
          </a:xfrm>
        </p:spPr>
        <p:style>
          <a:lnRef idx="1">
            <a:schemeClr val="accent4"/>
          </a:lnRef>
          <a:fillRef idx="3">
            <a:schemeClr val="accent4"/>
          </a:fillRef>
          <a:effectRef idx="2">
            <a:schemeClr val="accent4"/>
          </a:effectRef>
          <a:fontRef idx="minor">
            <a:schemeClr val="lt1"/>
          </a:fontRef>
        </p:style>
        <p:txBody>
          <a:bodyPr/>
          <a:lstStyle/>
          <a:p>
            <a:r>
              <a:rPr lang="fr-CA" b="1" dirty="0" smtClean="0">
                <a:latin typeface="Times New Roman" pitchFamily="18" charset="0"/>
                <a:cs typeface="Times New Roman" pitchFamily="18" charset="0"/>
              </a:rPr>
              <a:t>Les liens hypertextes (suite)</a:t>
            </a:r>
          </a:p>
        </p:txBody>
      </p:sp>
      <p:sp>
        <p:nvSpPr>
          <p:cNvPr id="23555" name="Rectangle 3"/>
          <p:cNvSpPr>
            <a:spLocks noGrp="1" noChangeArrowheads="1"/>
          </p:cNvSpPr>
          <p:nvPr>
            <p:ph idx="1"/>
          </p:nvPr>
        </p:nvSpPr>
        <p:spPr>
          <a:xfrm>
            <a:off x="395536" y="1412776"/>
            <a:ext cx="8229600" cy="5256584"/>
          </a:xfrm>
        </p:spPr>
        <p:txBody>
          <a:bodyPr>
            <a:noAutofit/>
          </a:bodyPr>
          <a:lstStyle/>
          <a:p>
            <a:pPr>
              <a:lnSpc>
                <a:spcPct val="90000"/>
              </a:lnSpc>
            </a:pPr>
            <a:r>
              <a:rPr lang="fr-CA" sz="2400" dirty="0" smtClean="0">
                <a:latin typeface="Times New Roman" pitchFamily="18" charset="0"/>
                <a:cs typeface="Times New Roman" pitchFamily="18" charset="0"/>
              </a:rPr>
              <a:t>L’adresse d’un fichier (page Web) sur un ordinateur relié à l’Internet fait intervenir l’adresse internet de l’ordinateur. Cette adresse est appelée une URL</a:t>
            </a:r>
          </a:p>
          <a:p>
            <a:pPr>
              <a:lnSpc>
                <a:spcPct val="90000"/>
              </a:lnSpc>
              <a:buFont typeface="Wingdings" pitchFamily="2" charset="2"/>
              <a:buNone/>
            </a:pPr>
            <a:r>
              <a:rPr lang="fr-CA" sz="2400" dirty="0" smtClean="0">
                <a:latin typeface="Times New Roman" pitchFamily="18" charset="0"/>
                <a:cs typeface="Times New Roman" pitchFamily="18" charset="0"/>
              </a:rPr>
              <a:t> 		(Uniform Resource Locator).</a:t>
            </a:r>
          </a:p>
          <a:p>
            <a:pPr lvl="1">
              <a:lnSpc>
                <a:spcPct val="80000"/>
              </a:lnSpc>
            </a:pPr>
            <a:r>
              <a:rPr lang="fr-CA" sz="2400" dirty="0" smtClean="0">
                <a:latin typeface="Times New Roman" pitchFamily="18" charset="0"/>
                <a:cs typeface="Times New Roman" pitchFamily="18" charset="0"/>
              </a:rPr>
              <a:t>Exemple: </a:t>
            </a:r>
            <a:r>
              <a:rPr lang="fr-CA" sz="2400" dirty="0" smtClean="0">
                <a:latin typeface="Times New Roman" pitchFamily="18" charset="0"/>
                <a:cs typeface="Times New Roman" pitchFamily="18" charset="0"/>
                <a:hlinkClick r:id="rId2"/>
              </a:rPr>
              <a:t>http://www.yahoo.fr/index.html</a:t>
            </a:r>
            <a:endParaRPr lang="fr-CA" sz="2400" dirty="0" smtClean="0">
              <a:latin typeface="Times New Roman" pitchFamily="18" charset="0"/>
              <a:cs typeface="Times New Roman" pitchFamily="18" charset="0"/>
            </a:endParaRPr>
          </a:p>
          <a:p>
            <a:pPr>
              <a:lnSpc>
                <a:spcPct val="90000"/>
              </a:lnSpc>
            </a:pPr>
            <a:r>
              <a:rPr lang="fr-CA" sz="2400" dirty="0" smtClean="0">
                <a:latin typeface="Times New Roman" pitchFamily="18" charset="0"/>
                <a:cs typeface="Times New Roman" pitchFamily="18" charset="0"/>
              </a:rPr>
              <a:t>À noter que les URL utilisent une convention pour indiquer le chemin d’accès à un fichier et nommer les  fichiers:</a:t>
            </a:r>
          </a:p>
          <a:p>
            <a:pPr lvl="1">
              <a:lnSpc>
                <a:spcPct val="80000"/>
              </a:lnSpc>
            </a:pPr>
            <a:r>
              <a:rPr lang="fr-CA" sz="2400" dirty="0" smtClean="0">
                <a:latin typeface="Times New Roman" pitchFamily="18" charset="0"/>
                <a:cs typeface="Times New Roman" pitchFamily="18" charset="0"/>
              </a:rPr>
              <a:t>La règle est d’utiliser la barre oblique ( / ) pour séparer les niveaux de répertoires.</a:t>
            </a:r>
          </a:p>
          <a:p>
            <a:pPr lvl="1">
              <a:lnSpc>
                <a:spcPct val="80000"/>
              </a:lnSpc>
            </a:pPr>
            <a:r>
              <a:rPr lang="fr-CA" sz="2400" dirty="0" smtClean="0">
                <a:latin typeface="Times New Roman" pitchFamily="18" charset="0"/>
                <a:cs typeface="Times New Roman" pitchFamily="18" charset="0"/>
              </a:rPr>
              <a:t>Les espaces blancs ne sont pas acceptés dans les noms de fichiers.</a:t>
            </a:r>
          </a:p>
          <a:p>
            <a:pPr lvl="1">
              <a:lnSpc>
                <a:spcPct val="80000"/>
              </a:lnSpc>
            </a:pPr>
            <a:r>
              <a:rPr lang="fr-CA" sz="2400" dirty="0" smtClean="0">
                <a:latin typeface="Times New Roman" pitchFamily="18" charset="0"/>
                <a:cs typeface="Times New Roman" pitchFamily="18" charset="0"/>
              </a:rPr>
              <a:t>NE PAS utiliser de lettres accentuées dans les noms de fichiers ou de répertoire</a:t>
            </a:r>
          </a:p>
          <a:p>
            <a:pPr lvl="1">
              <a:lnSpc>
                <a:spcPct val="80000"/>
              </a:lnSpc>
            </a:pPr>
            <a:r>
              <a:rPr lang="fr-CA" sz="2400" dirty="0" smtClean="0">
                <a:latin typeface="Times New Roman" pitchFamily="18" charset="0"/>
                <a:cs typeface="Times New Roman" pitchFamily="18" charset="0"/>
              </a:rPr>
              <a:t>La plupart des serveurs Web font la différence entre les lettres minuscules et majuscules.</a:t>
            </a:r>
          </a:p>
        </p:txBody>
      </p:sp>
    </p:spTree>
    <p:extLst>
      <p:ext uri="{BB962C8B-B14F-4D97-AF65-F5344CB8AC3E}">
        <p14:creationId xmlns:p14="http://schemas.microsoft.com/office/powerpoint/2010/main" val="401013541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0"/>
            <a:ext cx="9144000" cy="1143000"/>
          </a:xfrm>
        </p:spPr>
        <p:style>
          <a:lnRef idx="2">
            <a:schemeClr val="accent5">
              <a:shade val="50000"/>
            </a:schemeClr>
          </a:lnRef>
          <a:fillRef idx="1">
            <a:schemeClr val="accent5"/>
          </a:fillRef>
          <a:effectRef idx="0">
            <a:schemeClr val="accent5"/>
          </a:effectRef>
          <a:fontRef idx="minor">
            <a:schemeClr val="lt1"/>
          </a:fontRef>
        </p:style>
        <p:txBody>
          <a:bodyPr/>
          <a:lstStyle/>
          <a:p>
            <a:r>
              <a:rPr lang="fr-CA" dirty="0" smtClean="0"/>
              <a:t>Syntaxe de balise d’hyperlien</a:t>
            </a:r>
          </a:p>
        </p:txBody>
      </p:sp>
      <p:sp>
        <p:nvSpPr>
          <p:cNvPr id="24579" name="Rectangle 3"/>
          <p:cNvSpPr>
            <a:spLocks noGrp="1" noChangeArrowheads="1"/>
          </p:cNvSpPr>
          <p:nvPr>
            <p:ph idx="1"/>
          </p:nvPr>
        </p:nvSpPr>
        <p:spPr>
          <a:xfrm>
            <a:off x="107504" y="1340768"/>
            <a:ext cx="8928992" cy="4525963"/>
          </a:xfrm>
        </p:spPr>
        <p:txBody>
          <a:bodyPr>
            <a:normAutofit fontScale="92500" lnSpcReduction="20000"/>
          </a:bodyPr>
          <a:lstStyle/>
          <a:p>
            <a:pPr algn="just"/>
            <a:r>
              <a:rPr lang="fr-FR" dirty="0" smtClean="0">
                <a:latin typeface="Times New Roman" pitchFamily="18" charset="0"/>
                <a:cs typeface="Times New Roman" pitchFamily="18" charset="0"/>
              </a:rPr>
              <a:t>&lt;A HREF= "valeur"&gt;le libellé du lien&lt;/A&gt;</a:t>
            </a:r>
          </a:p>
          <a:p>
            <a:pPr algn="just"/>
            <a:r>
              <a:rPr lang="fr-FR" dirty="0" smtClean="0">
                <a:latin typeface="Times New Roman" pitchFamily="18" charset="0"/>
                <a:cs typeface="Times New Roman" pitchFamily="18" charset="0"/>
              </a:rPr>
              <a:t>La balise &lt;A&gt; … &lt;/A&gt; est l’élément d’ancrage utilisée pour définir un hyperlien.</a:t>
            </a:r>
          </a:p>
          <a:p>
            <a:pPr algn="just"/>
            <a:r>
              <a:rPr lang="fr-FR" dirty="0" smtClean="0">
                <a:latin typeface="Times New Roman" pitchFamily="18" charset="0"/>
                <a:cs typeface="Times New Roman" pitchFamily="18" charset="0"/>
              </a:rPr>
              <a:t>HREF est l’attribut de l’élément d’ancrage.</a:t>
            </a:r>
          </a:p>
          <a:p>
            <a:pPr algn="just"/>
            <a:r>
              <a:rPr lang="fr-FR" dirty="0" smtClean="0">
                <a:latin typeface="Times New Roman" pitchFamily="18" charset="0"/>
                <a:cs typeface="Times New Roman" pitchFamily="18" charset="0"/>
              </a:rPr>
              <a:t>valeur  :  détermine la destination du lien;</a:t>
            </a:r>
          </a:p>
          <a:p>
            <a:pPr algn="just"/>
            <a:r>
              <a:rPr lang="fr-FR" dirty="0" smtClean="0">
                <a:latin typeface="Times New Roman" pitchFamily="18" charset="0"/>
                <a:cs typeface="Times New Roman" pitchFamily="18" charset="0"/>
              </a:rPr>
              <a:t>le libellé du lien  : les mots qui composent le lien hypertexte visible à l’écran.</a:t>
            </a:r>
          </a:p>
          <a:p>
            <a:pPr algn="just"/>
            <a:r>
              <a:rPr lang="fr-FR" dirty="0" smtClean="0">
                <a:solidFill>
                  <a:schemeClr val="tx2"/>
                </a:solidFill>
                <a:latin typeface="Times New Roman" pitchFamily="18" charset="0"/>
                <a:cs typeface="Times New Roman" pitchFamily="18" charset="0"/>
              </a:rPr>
              <a:t>Exemple</a:t>
            </a:r>
            <a:r>
              <a:rPr lang="fr-FR" dirty="0" smtClean="0">
                <a:latin typeface="Times New Roman" pitchFamily="18" charset="0"/>
                <a:cs typeface="Times New Roman" pitchFamily="18" charset="0"/>
              </a:rPr>
              <a:t>: </a:t>
            </a:r>
          </a:p>
          <a:p>
            <a:pPr algn="just"/>
            <a:r>
              <a:rPr lang="fr-FR" sz="3000" dirty="0" smtClean="0">
                <a:latin typeface="Times New Roman" pitchFamily="18" charset="0"/>
                <a:cs typeface="Times New Roman" pitchFamily="18" charset="0"/>
              </a:rPr>
              <a:t>&lt;a </a:t>
            </a:r>
            <a:r>
              <a:rPr lang="fr-FR" sz="3000" dirty="0" err="1" smtClean="0">
                <a:latin typeface="Times New Roman" pitchFamily="18" charset="0"/>
                <a:cs typeface="Times New Roman" pitchFamily="18" charset="0"/>
              </a:rPr>
              <a:t>href</a:t>
            </a:r>
            <a:r>
              <a:rPr lang="fr-FR" sz="3000" dirty="0" smtClean="0">
                <a:latin typeface="Times New Roman" pitchFamily="18" charset="0"/>
                <a:cs typeface="Times New Roman" pitchFamily="18" charset="0"/>
              </a:rPr>
              <a:t>="http://www.unniv-annaba.com" &gt;université de Annaba &lt;/a&gt;</a:t>
            </a:r>
            <a:endParaRPr lang="fr-CA" sz="3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12245023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re 1"/>
          <p:cNvSpPr>
            <a:spLocks noGrp="1"/>
          </p:cNvSpPr>
          <p:nvPr>
            <p:ph type="title"/>
          </p:nvPr>
        </p:nvSpPr>
        <p:spPr>
          <a:xfrm>
            <a:off x="0" y="0"/>
            <a:ext cx="9144000" cy="1143000"/>
          </a:xfrm>
        </p:spPr>
        <p:style>
          <a:lnRef idx="1">
            <a:schemeClr val="accent1"/>
          </a:lnRef>
          <a:fillRef idx="2">
            <a:schemeClr val="accent1"/>
          </a:fillRef>
          <a:effectRef idx="1">
            <a:schemeClr val="accent1"/>
          </a:effectRef>
          <a:fontRef idx="minor">
            <a:schemeClr val="dk1"/>
          </a:fontRef>
        </p:style>
        <p:txBody>
          <a:bodyPr/>
          <a:lstStyle/>
          <a:p>
            <a:r>
              <a:rPr lang="fr-CA" dirty="0" smtClean="0">
                <a:latin typeface="Times New Roman" pitchFamily="18" charset="0"/>
                <a:cs typeface="Times New Roman" pitchFamily="18" charset="0"/>
              </a:rPr>
              <a:t>Les types d’hyperliens</a:t>
            </a:r>
          </a:p>
        </p:txBody>
      </p:sp>
      <p:sp>
        <p:nvSpPr>
          <p:cNvPr id="25603" name="Espace réservé du contenu 2"/>
          <p:cNvSpPr>
            <a:spLocks noGrp="1"/>
          </p:cNvSpPr>
          <p:nvPr>
            <p:ph idx="1"/>
          </p:nvPr>
        </p:nvSpPr>
        <p:spPr>
          <a:xfrm>
            <a:off x="467544" y="1484784"/>
            <a:ext cx="8229600" cy="4525963"/>
          </a:xfrm>
        </p:spPr>
        <p:txBody>
          <a:bodyPr>
            <a:normAutofit lnSpcReduction="10000"/>
          </a:bodyPr>
          <a:lstStyle/>
          <a:p>
            <a:r>
              <a:rPr lang="fr-CA" dirty="0" smtClean="0">
                <a:latin typeface="Times New Roman" pitchFamily="18" charset="0"/>
                <a:cs typeface="Times New Roman" pitchFamily="18" charset="0"/>
              </a:rPr>
              <a:t>Il y a 2 types de lien: absolu ou relatif.</a:t>
            </a:r>
          </a:p>
          <a:p>
            <a:endParaRPr lang="fr-CA" dirty="0" smtClean="0">
              <a:latin typeface="Times New Roman" pitchFamily="18" charset="0"/>
              <a:cs typeface="Times New Roman" pitchFamily="18" charset="0"/>
            </a:endParaRPr>
          </a:p>
          <a:p>
            <a:r>
              <a:rPr lang="fr-CA" dirty="0" smtClean="0">
                <a:latin typeface="Times New Roman" pitchFamily="18" charset="0"/>
                <a:cs typeface="Times New Roman" pitchFamily="18" charset="0"/>
              </a:rPr>
              <a:t>On peut faire</a:t>
            </a:r>
          </a:p>
          <a:p>
            <a:pPr>
              <a:buFont typeface="Wingdings" pitchFamily="2" charset="2"/>
              <a:buNone/>
            </a:pPr>
            <a:endParaRPr lang="fr-CA" dirty="0" smtClean="0">
              <a:latin typeface="Times New Roman" pitchFamily="18" charset="0"/>
              <a:cs typeface="Times New Roman" pitchFamily="18" charset="0"/>
            </a:endParaRPr>
          </a:p>
          <a:p>
            <a:pPr lvl="1"/>
            <a:r>
              <a:rPr lang="fr-CA" dirty="0" smtClean="0">
                <a:latin typeface="Times New Roman" pitchFamily="18" charset="0"/>
                <a:cs typeface="Times New Roman" pitchFamily="18" charset="0"/>
              </a:rPr>
              <a:t>Un lien à un document sur un autre ordinateur;</a:t>
            </a:r>
          </a:p>
          <a:p>
            <a:pPr lvl="1"/>
            <a:endParaRPr lang="fr-CA" dirty="0" smtClean="0">
              <a:latin typeface="Times New Roman" pitchFamily="18" charset="0"/>
              <a:cs typeface="Times New Roman" pitchFamily="18" charset="0"/>
            </a:endParaRPr>
          </a:p>
          <a:p>
            <a:pPr lvl="1"/>
            <a:r>
              <a:rPr lang="fr-CA" dirty="0" smtClean="0">
                <a:latin typeface="Times New Roman" pitchFamily="18" charset="0"/>
                <a:cs typeface="Times New Roman" pitchFamily="18" charset="0"/>
              </a:rPr>
              <a:t>Un lien à un document sur le même ordinateur;</a:t>
            </a:r>
          </a:p>
          <a:p>
            <a:pPr lvl="1"/>
            <a:endParaRPr lang="fr-CA" dirty="0" smtClean="0">
              <a:latin typeface="Times New Roman" pitchFamily="18" charset="0"/>
              <a:cs typeface="Times New Roman" pitchFamily="18" charset="0"/>
            </a:endParaRPr>
          </a:p>
          <a:p>
            <a:pPr lvl="1"/>
            <a:r>
              <a:rPr lang="fr-CA" dirty="0" smtClean="0">
                <a:latin typeface="Times New Roman" pitchFamily="18" charset="0"/>
                <a:cs typeface="Times New Roman" pitchFamily="18" charset="0"/>
              </a:rPr>
              <a:t>Un lien à l’intérieur du même document;</a:t>
            </a:r>
          </a:p>
        </p:txBody>
      </p:sp>
    </p:spTree>
    <p:extLst>
      <p:ext uri="{BB962C8B-B14F-4D97-AF65-F5344CB8AC3E}">
        <p14:creationId xmlns:p14="http://schemas.microsoft.com/office/powerpoint/2010/main" val="2881752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71602" y="0"/>
            <a:ext cx="8007764" cy="1143000"/>
          </a:xfrm>
        </p:spPr>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HTML &amp; 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71606" y="1340768"/>
            <a:ext cx="7991147" cy="4992176"/>
          </a:xfrm>
        </p:spPr>
        <p:txBody>
          <a:bodyPr>
            <a:noAutofit/>
          </a:bodyPr>
          <a:lstStyle/>
          <a:p>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 est le langage universel utilisé pour communiquer sur le Web. L’information sera ainsi transportée sur le réseau (éventuellement sur Internet), pour aboutir sur un poste client (Micro-ordinateur) puis interpréter grâce à un programme appelé navigateur ou browser. </a:t>
            </a:r>
            <a:endParaRPr lang="fr-FR" sz="24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endPar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r>
              <a:rPr lang="fr-FR" sz="24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 logiciel que l'on appelle un browser permet de surfer sur le Net et d'afficher sur l’écran les "pages" qu'il a interceptées. Il excite différents browser, dont les plus connus sont Netscape Navigator et Internet Explorer de Microsoft mais il en existe beaucoup d'autres. Chaque browser a sa propre façon de travailler. </a:t>
            </a: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56900" y="5610984"/>
            <a:ext cx="2067968" cy="1263758"/>
          </a:xfrm>
          <a:prstGeom prst="rect">
            <a:avLst/>
          </a:prstGeom>
        </p:spPr>
      </p:pic>
    </p:spTree>
    <p:extLst>
      <p:ext uri="{BB962C8B-B14F-4D97-AF65-F5344CB8AC3E}">
        <p14:creationId xmlns:p14="http://schemas.microsoft.com/office/powerpoint/2010/main" val="4288552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0" y="23563"/>
            <a:ext cx="9141726" cy="1143000"/>
          </a:xfrm>
        </p:spPr>
        <p:style>
          <a:lnRef idx="2">
            <a:schemeClr val="accent4">
              <a:shade val="50000"/>
            </a:schemeClr>
          </a:lnRef>
          <a:fillRef idx="1">
            <a:schemeClr val="accent4"/>
          </a:fillRef>
          <a:effectRef idx="0">
            <a:schemeClr val="accent4"/>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26627" name="Rectangle 3"/>
          <p:cNvSpPr>
            <a:spLocks noGrp="1" noChangeArrowheads="1"/>
          </p:cNvSpPr>
          <p:nvPr>
            <p:ph idx="1"/>
          </p:nvPr>
        </p:nvSpPr>
        <p:spPr>
          <a:xfrm>
            <a:off x="0" y="1600201"/>
            <a:ext cx="8964488" cy="4525963"/>
          </a:xfrm>
        </p:spPr>
        <p:txBody>
          <a:bodyPr/>
          <a:lstStyle/>
          <a:p>
            <a:r>
              <a:rPr lang="fr-CA" dirty="0" smtClean="0">
                <a:latin typeface="Times New Roman" pitchFamily="18" charset="0"/>
                <a:cs typeface="Times New Roman" pitchFamily="18" charset="0"/>
              </a:rPr>
              <a:t>Lien à un document sur un autre ordinateur;</a:t>
            </a:r>
          </a:p>
          <a:p>
            <a:pPr lvl="1"/>
            <a:r>
              <a:rPr lang="fr-CA" dirty="0" smtClean="0">
                <a:latin typeface="Times New Roman" pitchFamily="18" charset="0"/>
                <a:cs typeface="Times New Roman" pitchFamily="18" charset="0"/>
              </a:rPr>
              <a:t>Lien absolu: </a:t>
            </a:r>
          </a:p>
          <a:p>
            <a:pPr lvl="1"/>
            <a:endParaRPr lang="fr-CA" dirty="0" smtClean="0">
              <a:latin typeface="Times New Roman" pitchFamily="18" charset="0"/>
              <a:cs typeface="Times New Roman" pitchFamily="18" charset="0"/>
            </a:endParaRPr>
          </a:p>
          <a:p>
            <a:pPr lvl="1"/>
            <a:r>
              <a:rPr lang="fr-CA" dirty="0" smtClean="0">
                <a:latin typeface="Times New Roman" pitchFamily="18" charset="0"/>
                <a:cs typeface="Times New Roman" pitchFamily="18" charset="0"/>
              </a:rPr>
              <a:t>La valeur de l’attribut </a:t>
            </a:r>
            <a:r>
              <a:rPr lang="fr-CA" dirty="0" err="1" smtClean="0">
                <a:latin typeface="Times New Roman" pitchFamily="18" charset="0"/>
                <a:cs typeface="Times New Roman" pitchFamily="18" charset="0"/>
              </a:rPr>
              <a:t>href</a:t>
            </a:r>
            <a:r>
              <a:rPr lang="fr-CA" dirty="0" smtClean="0">
                <a:latin typeface="Times New Roman" pitchFamily="18" charset="0"/>
                <a:cs typeface="Times New Roman" pitchFamily="18" charset="0"/>
              </a:rPr>
              <a:t> est l’adresse internet du document;</a:t>
            </a:r>
          </a:p>
          <a:p>
            <a:pPr lvl="1"/>
            <a:r>
              <a:rPr lang="fr-FR" sz="1800" dirty="0" smtClean="0">
                <a:solidFill>
                  <a:schemeClr val="tx2"/>
                </a:solidFill>
                <a:latin typeface="Times New Roman" pitchFamily="18" charset="0"/>
                <a:cs typeface="Times New Roman" pitchFamily="18" charset="0"/>
              </a:rPr>
              <a:t>Exemple</a:t>
            </a:r>
            <a:r>
              <a:rPr lang="fr-FR" sz="1800" dirty="0" smtClean="0">
                <a:latin typeface="Times New Roman" pitchFamily="18" charset="0"/>
                <a:cs typeface="Times New Roman" pitchFamily="18" charset="0"/>
              </a:rPr>
              <a:t>:</a:t>
            </a:r>
          </a:p>
          <a:p>
            <a:pPr marL="457200" lvl="1" indent="0">
              <a:buNone/>
            </a:pPr>
            <a:r>
              <a:rPr lang="fr-FR" sz="2400" dirty="0" smtClean="0">
                <a:latin typeface="Times New Roman" pitchFamily="18" charset="0"/>
                <a:cs typeface="Times New Roman" pitchFamily="18" charset="0"/>
              </a:rPr>
              <a:t>&lt;a </a:t>
            </a:r>
            <a:r>
              <a:rPr lang="fr-FR" sz="2400" dirty="0" err="1" smtClean="0">
                <a:latin typeface="Times New Roman" pitchFamily="18" charset="0"/>
                <a:cs typeface="Times New Roman" pitchFamily="18" charset="0"/>
              </a:rPr>
              <a:t>href</a:t>
            </a:r>
            <a:r>
              <a:rPr lang="fr-FR" sz="2400" dirty="0" smtClean="0">
                <a:latin typeface="Times New Roman" pitchFamily="18" charset="0"/>
                <a:cs typeface="Times New Roman" pitchFamily="18" charset="0"/>
              </a:rPr>
              <a:t>="http://www.google.fr/images/index.html" &gt;images &lt;/A&gt;</a:t>
            </a:r>
            <a:endParaRPr lang="fr-CA" sz="2400" dirty="0" smtClean="0">
              <a:latin typeface="Times New Roman" pitchFamily="18" charset="0"/>
              <a:cs typeface="Times New Roman" pitchFamily="18" charset="0"/>
            </a:endParaRPr>
          </a:p>
          <a:p>
            <a:pPr lvl="2"/>
            <a:endParaRPr lang="fr-CA" dirty="0" smtClean="0">
              <a:latin typeface="Times New Roman" pitchFamily="18" charset="0"/>
              <a:cs typeface="Times New Roman" pitchFamily="18" charset="0"/>
            </a:endParaRPr>
          </a:p>
          <a:p>
            <a:pPr>
              <a:buFont typeface="Wingdings" pitchFamily="2" charset="2"/>
              <a:buNone/>
            </a:pP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6500407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1143000"/>
          </a:xfrm>
        </p:spPr>
        <p:style>
          <a:lnRef idx="1">
            <a:schemeClr val="accent6"/>
          </a:lnRef>
          <a:fillRef idx="2">
            <a:schemeClr val="accent6"/>
          </a:fillRef>
          <a:effectRef idx="1">
            <a:schemeClr val="accent6"/>
          </a:effectRef>
          <a:fontRef idx="minor">
            <a:schemeClr val="dk1"/>
          </a:fontRef>
        </p:style>
        <p:txBody>
          <a:bodyPr/>
          <a:lstStyle/>
          <a:p>
            <a:r>
              <a:rPr lang="fr-CA" smtClean="0">
                <a:latin typeface="Times New Roman" pitchFamily="18" charset="0"/>
                <a:cs typeface="Times New Roman" pitchFamily="18" charset="0"/>
              </a:rPr>
              <a:t>Balises d’hyperlien (suite)</a:t>
            </a:r>
          </a:p>
        </p:txBody>
      </p:sp>
      <p:sp>
        <p:nvSpPr>
          <p:cNvPr id="27651" name="Rectangle 3"/>
          <p:cNvSpPr>
            <a:spLocks noGrp="1" noChangeArrowheads="1"/>
          </p:cNvSpPr>
          <p:nvPr>
            <p:ph idx="1"/>
          </p:nvPr>
        </p:nvSpPr>
        <p:spPr>
          <a:xfrm>
            <a:off x="179512" y="1484784"/>
            <a:ext cx="8856984" cy="5040560"/>
          </a:xfrm>
        </p:spPr>
        <p:txBody>
          <a:bodyPr>
            <a:noAutofit/>
          </a:bodyPr>
          <a:lstStyle/>
          <a:p>
            <a:r>
              <a:rPr lang="fr-CA" sz="3600" dirty="0" smtClean="0">
                <a:latin typeface="Times New Roman" pitchFamily="18" charset="0"/>
                <a:cs typeface="Times New Roman" pitchFamily="18" charset="0"/>
              </a:rPr>
              <a:t>Lien à un document sur le même ordinateur</a:t>
            </a:r>
          </a:p>
          <a:p>
            <a:pPr lvl="1"/>
            <a:r>
              <a:rPr lang="fr-CA" sz="3200" dirty="0" smtClean="0">
                <a:latin typeface="Times New Roman" pitchFamily="18" charset="0"/>
                <a:cs typeface="Times New Roman" pitchFamily="18" charset="0"/>
              </a:rPr>
              <a:t>Lien relatif:</a:t>
            </a:r>
          </a:p>
          <a:p>
            <a:pPr lvl="2"/>
            <a:r>
              <a:rPr lang="fr-FR" sz="2800" dirty="0" smtClean="0">
                <a:latin typeface="Times New Roman" pitchFamily="18" charset="0"/>
                <a:cs typeface="Times New Roman" pitchFamily="18" charset="0"/>
              </a:rPr>
              <a:t>Cas 1:</a:t>
            </a:r>
          </a:p>
          <a:p>
            <a:pPr lvl="3"/>
            <a:r>
              <a:rPr lang="fr-FR" sz="2400" dirty="0" smtClean="0">
                <a:latin typeface="Times New Roman" pitchFamily="18" charset="0"/>
                <a:cs typeface="Times New Roman" pitchFamily="18" charset="0"/>
              </a:rPr>
              <a:t>le document de lien (la page Web) est dans le même dossier (courant) que la page Web qui est à l’écran (courante).</a:t>
            </a:r>
          </a:p>
          <a:p>
            <a:pPr lvl="3"/>
            <a:r>
              <a:rPr lang="fr-FR" sz="2400" dirty="0" smtClean="0">
                <a:latin typeface="Times New Roman" pitchFamily="18" charset="0"/>
                <a:cs typeface="Times New Roman" pitchFamily="18" charset="0"/>
              </a:rPr>
              <a:t>Alors on indique le nom du fichier comme « valeur » de l’attribut HREF;</a:t>
            </a:r>
          </a:p>
          <a:p>
            <a:pPr lvl="2"/>
            <a:r>
              <a:rPr lang="fr-FR" sz="2800" dirty="0" smtClean="0">
                <a:solidFill>
                  <a:schemeClr val="tx2"/>
                </a:solidFill>
                <a:latin typeface="Times New Roman" pitchFamily="18" charset="0"/>
                <a:cs typeface="Times New Roman" pitchFamily="18" charset="0"/>
              </a:rPr>
              <a:t>Exemple</a:t>
            </a:r>
            <a:r>
              <a:rPr lang="fr-FR" sz="2800" dirty="0" smtClean="0">
                <a:latin typeface="Times New Roman" pitchFamily="18" charset="0"/>
                <a:cs typeface="Times New Roman" pitchFamily="18" charset="0"/>
              </a:rPr>
              <a:t>:  	&lt;a </a:t>
            </a:r>
            <a:r>
              <a:rPr lang="fr-FR" sz="2800" dirty="0" err="1" smtClean="0">
                <a:latin typeface="Times New Roman" pitchFamily="18" charset="0"/>
                <a:cs typeface="Times New Roman" pitchFamily="18" charset="0"/>
              </a:rPr>
              <a:t>href</a:t>
            </a:r>
            <a:r>
              <a:rPr lang="fr-FR" sz="2800" dirty="0" smtClean="0">
                <a:latin typeface="Times New Roman" pitchFamily="18" charset="0"/>
                <a:cs typeface="Times New Roman" pitchFamily="18" charset="0"/>
              </a:rPr>
              <a:t>="chap1.htm"&gt;chapitre 1&lt;/a&gt;</a:t>
            </a:r>
          </a:p>
          <a:p>
            <a:pPr lvl="2">
              <a:buFontTx/>
              <a:buNone/>
            </a:pPr>
            <a:endParaRPr lang="fr-CA" sz="1800" dirty="0" smtClean="0">
              <a:latin typeface="Times New Roman" pitchFamily="18" charset="0"/>
              <a:cs typeface="Times New Roman" pitchFamily="18" charset="0"/>
            </a:endParaRPr>
          </a:p>
          <a:p>
            <a:pPr>
              <a:buFont typeface="Wingdings" pitchFamily="2" charset="2"/>
              <a:buNone/>
            </a:pPr>
            <a:endParaRPr lang="fr-CA" sz="36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71445897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0" y="23563"/>
            <a:ext cx="9144000" cy="1143000"/>
          </a:xfrm>
        </p:spPr>
        <p:style>
          <a:lnRef idx="1">
            <a:schemeClr val="accent2"/>
          </a:lnRef>
          <a:fillRef idx="3">
            <a:schemeClr val="accent2"/>
          </a:fillRef>
          <a:effectRef idx="2">
            <a:schemeClr val="accent2"/>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28675" name="Rectangle 3"/>
          <p:cNvSpPr>
            <a:spLocks noGrp="1" noChangeArrowheads="1"/>
          </p:cNvSpPr>
          <p:nvPr>
            <p:ph idx="1"/>
          </p:nvPr>
        </p:nvSpPr>
        <p:spPr>
          <a:xfrm>
            <a:off x="107504" y="1340768"/>
            <a:ext cx="9036496" cy="5184576"/>
          </a:xfrm>
        </p:spPr>
        <p:txBody>
          <a:bodyPr>
            <a:noAutofit/>
          </a:bodyPr>
          <a:lstStyle/>
          <a:p>
            <a:r>
              <a:rPr lang="fr-CA" dirty="0" smtClean="0">
                <a:latin typeface="Times New Roman" pitchFamily="18" charset="0"/>
                <a:cs typeface="Times New Roman" pitchFamily="18" charset="0"/>
              </a:rPr>
              <a:t>Lien à un document sur le même ordinateur</a:t>
            </a:r>
          </a:p>
          <a:p>
            <a:pPr lvl="1"/>
            <a:r>
              <a:rPr lang="fr-CA" dirty="0" smtClean="0">
                <a:latin typeface="Times New Roman" pitchFamily="18" charset="0"/>
                <a:cs typeface="Times New Roman" pitchFamily="18" charset="0"/>
              </a:rPr>
              <a:t>Lien relatif:</a:t>
            </a:r>
          </a:p>
          <a:p>
            <a:pPr lvl="1"/>
            <a:r>
              <a:rPr lang="fr-FR" dirty="0" smtClean="0">
                <a:latin typeface="Times New Roman" pitchFamily="18" charset="0"/>
                <a:cs typeface="Times New Roman" pitchFamily="18" charset="0"/>
              </a:rPr>
              <a:t>Cas 2:le document de lien (la page Web que l’on veut atteindre) est dans un sous-répertoire du répertoire (courant) où est située la page Web qui est à l’écran (courante).Alors, la valeur de l’attribut HREF doit faire apparaître le chemin d’accès au répertoire visé.</a:t>
            </a:r>
          </a:p>
          <a:p>
            <a:pPr lvl="1"/>
            <a:r>
              <a:rPr lang="fr-FR" dirty="0" smtClean="0">
                <a:solidFill>
                  <a:schemeClr val="tx2"/>
                </a:solidFill>
                <a:latin typeface="Times New Roman" pitchFamily="18" charset="0"/>
                <a:cs typeface="Times New Roman" pitchFamily="18" charset="0"/>
              </a:rPr>
              <a:t>Exemple#1</a:t>
            </a:r>
            <a:r>
              <a:rPr lang="fr-FR" dirty="0" smtClean="0">
                <a:latin typeface="Times New Roman" pitchFamily="18" charset="0"/>
                <a:cs typeface="Times New Roman" pitchFamily="18" charset="0"/>
              </a:rPr>
              <a:t>:   &lt;a </a:t>
            </a:r>
            <a:r>
              <a:rPr lang="fr-FR" dirty="0" err="1" smtClean="0">
                <a:latin typeface="Times New Roman" pitchFamily="18" charset="0"/>
                <a:cs typeface="Times New Roman" pitchFamily="18" charset="0"/>
              </a:rPr>
              <a:t>href</a:t>
            </a:r>
            <a:r>
              <a:rPr lang="fr-FR" dirty="0" smtClean="0">
                <a:latin typeface="Times New Roman" pitchFamily="18" charset="0"/>
                <a:cs typeface="Times New Roman" pitchFamily="18" charset="0"/>
              </a:rPr>
              <a:t>="chapitre/chap1.htm"&gt;chapitre 1&lt;/a&gt;</a:t>
            </a:r>
          </a:p>
          <a:p>
            <a:pPr lvl="1"/>
            <a:r>
              <a:rPr lang="fr-FR" sz="2400" dirty="0" smtClean="0">
                <a:latin typeface="Times New Roman" pitchFamily="18" charset="0"/>
                <a:cs typeface="Times New Roman" pitchFamily="18" charset="0"/>
              </a:rPr>
              <a:t>Ce qui signifie: aller(descendre) au sous-répertoire chapitre et choisir le fichier chap1.htm</a:t>
            </a:r>
          </a:p>
          <a:p>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029454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0"/>
            <a:ext cx="9144000" cy="1143000"/>
          </a:xfrm>
        </p:spPr>
        <p:style>
          <a:lnRef idx="3">
            <a:schemeClr val="lt1"/>
          </a:lnRef>
          <a:fillRef idx="1">
            <a:schemeClr val="accent3"/>
          </a:fillRef>
          <a:effectRef idx="1">
            <a:schemeClr val="accent3"/>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29699" name="Rectangle 3"/>
          <p:cNvSpPr>
            <a:spLocks noGrp="1" noChangeArrowheads="1"/>
          </p:cNvSpPr>
          <p:nvPr>
            <p:ph idx="1"/>
          </p:nvPr>
        </p:nvSpPr>
        <p:spPr>
          <a:xfrm>
            <a:off x="179512" y="1340768"/>
            <a:ext cx="8568952" cy="4968552"/>
          </a:xfrm>
        </p:spPr>
        <p:txBody>
          <a:bodyPr>
            <a:noAutofit/>
          </a:bodyPr>
          <a:lstStyle/>
          <a:p>
            <a:pPr>
              <a:lnSpc>
                <a:spcPct val="90000"/>
              </a:lnSpc>
            </a:pPr>
            <a:r>
              <a:rPr lang="fr-CA" dirty="0" smtClean="0">
                <a:latin typeface="Times New Roman" pitchFamily="18" charset="0"/>
                <a:cs typeface="Times New Roman" pitchFamily="18" charset="0"/>
              </a:rPr>
              <a:t>Lien sur un document sur le même ordinateur</a:t>
            </a:r>
          </a:p>
          <a:p>
            <a:pPr lvl="1">
              <a:lnSpc>
                <a:spcPct val="80000"/>
              </a:lnSpc>
            </a:pPr>
            <a:r>
              <a:rPr lang="fr-CA" dirty="0" smtClean="0">
                <a:latin typeface="Times New Roman" pitchFamily="18" charset="0"/>
                <a:cs typeface="Times New Roman" pitchFamily="18" charset="0"/>
              </a:rPr>
              <a:t>Lien relatif:</a:t>
            </a:r>
          </a:p>
          <a:p>
            <a:pPr lvl="2">
              <a:lnSpc>
                <a:spcPct val="80000"/>
              </a:lnSpc>
            </a:pPr>
            <a:r>
              <a:rPr lang="fr-FR" sz="2800" dirty="0" smtClean="0">
                <a:latin typeface="Times New Roman" pitchFamily="18" charset="0"/>
                <a:cs typeface="Times New Roman" pitchFamily="18" charset="0"/>
              </a:rPr>
              <a:t>Cas 2  </a:t>
            </a:r>
            <a:r>
              <a:rPr lang="fr-FR" sz="1800" dirty="0" smtClean="0">
                <a:latin typeface="Times New Roman" pitchFamily="18" charset="0"/>
                <a:cs typeface="Times New Roman" pitchFamily="18" charset="0"/>
              </a:rPr>
              <a:t>(suite):</a:t>
            </a:r>
          </a:p>
          <a:p>
            <a:pPr marL="914400" lvl="2" indent="0">
              <a:lnSpc>
                <a:spcPct val="80000"/>
              </a:lnSpc>
              <a:buNone/>
            </a:pPr>
            <a:r>
              <a:rPr lang="fr-FR" dirty="0" smtClean="0">
                <a:solidFill>
                  <a:schemeClr val="tx2"/>
                </a:solidFill>
                <a:latin typeface="Times New Roman" pitchFamily="18" charset="0"/>
                <a:cs typeface="Times New Roman" pitchFamily="18" charset="0"/>
              </a:rPr>
              <a:t>Exemple#2</a:t>
            </a:r>
            <a:r>
              <a:rPr lang="fr-FR" dirty="0" smtClean="0">
                <a:latin typeface="Times New Roman" pitchFamily="18" charset="0"/>
                <a:cs typeface="Times New Roman" pitchFamily="18" charset="0"/>
              </a:rPr>
              <a:t>:  &lt;a </a:t>
            </a:r>
            <a:r>
              <a:rPr lang="fr-FR" dirty="0" err="1" smtClean="0">
                <a:latin typeface="Times New Roman" pitchFamily="18" charset="0"/>
                <a:cs typeface="Times New Roman" pitchFamily="18" charset="0"/>
              </a:rPr>
              <a:t>href</a:t>
            </a:r>
            <a:r>
              <a:rPr lang="fr-FR" dirty="0" smtClean="0">
                <a:latin typeface="Times New Roman" pitchFamily="18" charset="0"/>
                <a:cs typeface="Times New Roman" pitchFamily="18" charset="0"/>
              </a:rPr>
              <a:t>="../livre/chapitre/chap1.htm&gt;chapitre 1&lt;/a&gt;</a:t>
            </a:r>
          </a:p>
          <a:p>
            <a:pPr lvl="1">
              <a:lnSpc>
                <a:spcPct val="80000"/>
              </a:lnSpc>
              <a:buFont typeface="Times New Roman" pitchFamily="18" charset="0"/>
              <a:buNone/>
            </a:pPr>
            <a:endParaRPr lang="fr-FR" sz="2400" dirty="0" smtClean="0">
              <a:latin typeface="Times New Roman" pitchFamily="18" charset="0"/>
              <a:cs typeface="Times New Roman" pitchFamily="18" charset="0"/>
            </a:endParaRPr>
          </a:p>
          <a:p>
            <a:pPr lvl="1">
              <a:lnSpc>
                <a:spcPct val="80000"/>
              </a:lnSpc>
              <a:buFont typeface="Times New Roman" pitchFamily="18" charset="0"/>
              <a:buNone/>
            </a:pPr>
            <a:r>
              <a:rPr lang="fr-FR" sz="2400" dirty="0" smtClean="0">
                <a:latin typeface="Times New Roman" pitchFamily="18" charset="0"/>
                <a:cs typeface="Times New Roman" pitchFamily="18" charset="0"/>
              </a:rPr>
              <a:t>Ce qui signifie: remonter au répertoire « parent », puis aller au répertoire « livre », puis au répertoire « chapitre » et choisir le fichier chap1.htm</a:t>
            </a:r>
            <a:endParaRPr lang="fr-CA" sz="4000" dirty="0" smtClean="0">
              <a:latin typeface="Times New Roman" pitchFamily="18" charset="0"/>
              <a:cs typeface="Times New Roman" pitchFamily="18" charset="0"/>
            </a:endParaRPr>
          </a:p>
          <a:p>
            <a:pPr>
              <a:lnSpc>
                <a:spcPct val="90000"/>
              </a:lnSpc>
            </a:pPr>
            <a:r>
              <a:rPr lang="fr-CA" sz="2400" dirty="0" smtClean="0">
                <a:latin typeface="Times New Roman" pitchFamily="18" charset="0"/>
                <a:cs typeface="Times New Roman" pitchFamily="18" charset="0"/>
              </a:rPr>
              <a:t>Note:     « </a:t>
            </a:r>
            <a:r>
              <a:rPr lang="fr-CA" sz="2800" b="1" dirty="0" smtClean="0">
                <a:latin typeface="Times New Roman" pitchFamily="18" charset="0"/>
                <a:cs typeface="Times New Roman" pitchFamily="18" charset="0"/>
              </a:rPr>
              <a:t>..</a:t>
            </a:r>
            <a:r>
              <a:rPr lang="fr-CA" sz="2400" dirty="0" smtClean="0">
                <a:latin typeface="Times New Roman" pitchFamily="18" charset="0"/>
                <a:cs typeface="Times New Roman" pitchFamily="18" charset="0"/>
              </a:rPr>
              <a:t> » signifie "aller au répertoire parent"</a:t>
            </a:r>
          </a:p>
          <a:p>
            <a:pPr>
              <a:lnSpc>
                <a:spcPct val="90000"/>
              </a:lnSpc>
              <a:buFont typeface="Wingdings" pitchFamily="2" charset="2"/>
              <a:buNone/>
            </a:pPr>
            <a:r>
              <a:rPr lang="fr-CA" sz="2400" dirty="0" smtClean="0">
                <a:latin typeface="Times New Roman" pitchFamily="18" charset="0"/>
                <a:cs typeface="Times New Roman" pitchFamily="18" charset="0"/>
              </a:rPr>
              <a:t>		    « </a:t>
            </a:r>
            <a:r>
              <a:rPr lang="fr-CA" sz="2800" b="1" dirty="0" smtClean="0">
                <a:latin typeface="Times New Roman" pitchFamily="18" charset="0"/>
                <a:cs typeface="Times New Roman" pitchFamily="18" charset="0"/>
              </a:rPr>
              <a:t>/ </a:t>
            </a:r>
            <a:r>
              <a:rPr lang="fr-CA" sz="2400" dirty="0" smtClean="0">
                <a:latin typeface="Times New Roman" pitchFamily="18" charset="0"/>
                <a:cs typeface="Times New Roman" pitchFamily="18" charset="0"/>
              </a:rPr>
              <a:t>»  signifie "aller au répertoire dont le nom suit" ou "aller au document dont le nom suit,  dans le répertoire courant"»</a:t>
            </a:r>
          </a:p>
        </p:txBody>
      </p:sp>
    </p:spTree>
    <p:extLst>
      <p:ext uri="{BB962C8B-B14F-4D97-AF65-F5344CB8AC3E}">
        <p14:creationId xmlns:p14="http://schemas.microsoft.com/office/powerpoint/2010/main" val="62840406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a:xfrm>
            <a:off x="0" y="0"/>
            <a:ext cx="9144000" cy="764704"/>
          </a:xfrm>
        </p:spPr>
        <p:style>
          <a:lnRef idx="0">
            <a:schemeClr val="accent1"/>
          </a:lnRef>
          <a:fillRef idx="3">
            <a:schemeClr val="accent1"/>
          </a:fillRef>
          <a:effectRef idx="3">
            <a:schemeClr val="accent1"/>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30723" name="Rectangle 1027"/>
          <p:cNvSpPr>
            <a:spLocks noGrp="1" noChangeArrowheads="1"/>
          </p:cNvSpPr>
          <p:nvPr>
            <p:ph idx="1"/>
          </p:nvPr>
        </p:nvSpPr>
        <p:spPr>
          <a:xfrm>
            <a:off x="107504" y="836712"/>
            <a:ext cx="8928992" cy="7632848"/>
          </a:xfrm>
        </p:spPr>
        <p:txBody>
          <a:bodyPr>
            <a:noAutofit/>
          </a:bodyPr>
          <a:lstStyle/>
          <a:p>
            <a:r>
              <a:rPr lang="fr-CA" sz="2400" dirty="0" smtClean="0">
                <a:latin typeface="Times New Roman" pitchFamily="18" charset="0"/>
                <a:cs typeface="Times New Roman" pitchFamily="18" charset="0"/>
              </a:rPr>
              <a:t>Lien à l’intérieur du même document:</a:t>
            </a:r>
          </a:p>
          <a:p>
            <a:pPr lvl="1"/>
            <a:r>
              <a:rPr lang="fr-CA" sz="2400" dirty="0" smtClean="0">
                <a:latin typeface="Times New Roman" pitchFamily="18" charset="0"/>
                <a:cs typeface="Times New Roman" pitchFamily="18" charset="0"/>
              </a:rPr>
              <a:t>Ce type de lien est utile dans le cas où le document est très long. Avant de créer le lien, il faut  donner un nom à la section du document que l’on veut atteindre.</a:t>
            </a:r>
          </a:p>
          <a:p>
            <a:pPr lvl="2"/>
            <a:r>
              <a:rPr lang="fr-CA" dirty="0" smtClean="0">
                <a:latin typeface="Times New Roman" pitchFamily="18" charset="0"/>
                <a:cs typeface="Times New Roman" pitchFamily="18" charset="0"/>
              </a:rPr>
              <a:t>Se placer immédiatement devant le mot ou les mots qu’on veut identifier par un nom;</a:t>
            </a:r>
          </a:p>
          <a:p>
            <a:pPr lvl="2"/>
            <a:r>
              <a:rPr lang="fr-CA" dirty="0" smtClean="0">
                <a:latin typeface="Times New Roman" pitchFamily="18" charset="0"/>
                <a:cs typeface="Times New Roman" pitchFamily="18" charset="0"/>
              </a:rPr>
              <a:t>On utilise l’attribut « </a:t>
            </a:r>
            <a:r>
              <a:rPr lang="fr-CA" dirty="0" err="1" smtClean="0">
                <a:latin typeface="Times New Roman" pitchFamily="18" charset="0"/>
                <a:cs typeface="Times New Roman" pitchFamily="18" charset="0"/>
              </a:rPr>
              <a:t>name</a:t>
            </a:r>
            <a:r>
              <a:rPr lang="fr-CA" dirty="0" smtClean="0">
                <a:latin typeface="Times New Roman" pitchFamily="18" charset="0"/>
                <a:cs typeface="Times New Roman" pitchFamily="18" charset="0"/>
              </a:rPr>
              <a:t> » de l’élément &lt;a&gt;… &lt;/a&gt;</a:t>
            </a:r>
          </a:p>
          <a:p>
            <a:pPr lvl="2"/>
            <a:r>
              <a:rPr lang="fr-FR" dirty="0" smtClean="0">
                <a:latin typeface="Times New Roman" pitchFamily="18" charset="0"/>
                <a:cs typeface="Times New Roman" pitchFamily="18" charset="0"/>
              </a:rPr>
              <a:t>&lt;a </a:t>
            </a:r>
            <a:r>
              <a:rPr lang="fr-FR" dirty="0" err="1" smtClean="0">
                <a:latin typeface="Times New Roman" pitchFamily="18" charset="0"/>
                <a:cs typeface="Times New Roman" pitchFamily="18" charset="0"/>
              </a:rPr>
              <a:t>name</a:t>
            </a:r>
            <a:r>
              <a:rPr lang="fr-FR" dirty="0" smtClean="0">
                <a:latin typeface="Times New Roman" pitchFamily="18" charset="0"/>
                <a:cs typeface="Times New Roman" pitchFamily="18" charset="0"/>
              </a:rPr>
              <a:t>=</a:t>
            </a:r>
            <a:r>
              <a:rPr lang="fr-CA"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valeur</a:t>
            </a:r>
            <a:r>
              <a:rPr lang="fr-CA" dirty="0" smtClean="0">
                <a:latin typeface="Times New Roman" pitchFamily="18" charset="0"/>
                <a:cs typeface="Times New Roman" pitchFamily="18" charset="0"/>
              </a:rPr>
              <a:t>"&gt;lieu à atteindre&lt;/a&gt; </a:t>
            </a:r>
          </a:p>
          <a:p>
            <a:pPr lvl="2"/>
            <a:r>
              <a:rPr lang="fr-CA" sz="2400" dirty="0" smtClean="0">
                <a:latin typeface="Times New Roman" pitchFamily="18" charset="0"/>
                <a:cs typeface="Times New Roman" pitchFamily="18" charset="0"/>
              </a:rPr>
              <a:t>Où valeur est le nom donné à la chaîne de caractères (lieu ) à atteindre par l’hyperlien</a:t>
            </a:r>
          </a:p>
          <a:p>
            <a:pPr lvl="3"/>
            <a:r>
              <a:rPr lang="fr-CA" dirty="0" smtClean="0">
                <a:solidFill>
                  <a:schemeClr val="tx2"/>
                </a:solidFill>
                <a:latin typeface="Times New Roman" pitchFamily="18" charset="0"/>
                <a:cs typeface="Times New Roman" pitchFamily="18" charset="0"/>
              </a:rPr>
              <a:t>Exemple</a:t>
            </a:r>
            <a:r>
              <a:rPr lang="fr-CA" dirty="0" smtClean="0">
                <a:latin typeface="Times New Roman" pitchFamily="18" charset="0"/>
                <a:cs typeface="Times New Roman" pitchFamily="18" charset="0"/>
              </a:rPr>
              <a:t>: &lt;a </a:t>
            </a:r>
            <a:r>
              <a:rPr lang="fr-CA" dirty="0" err="1" smtClean="0">
                <a:latin typeface="Times New Roman" pitchFamily="18" charset="0"/>
                <a:cs typeface="Times New Roman" pitchFamily="18" charset="0"/>
              </a:rPr>
              <a:t>name</a:t>
            </a:r>
            <a:r>
              <a:rPr lang="fr-CA" dirty="0" smtClean="0">
                <a:latin typeface="Times New Roman" pitchFamily="18" charset="0"/>
                <a:cs typeface="Times New Roman" pitchFamily="18" charset="0"/>
              </a:rPr>
              <a:t>="oiseaux"&gt;Les oiseaux &lt;/a&gt;</a:t>
            </a:r>
          </a:p>
          <a:p>
            <a:r>
              <a:rPr lang="fr-CA" sz="2400" dirty="0" smtClean="0">
                <a:solidFill>
                  <a:schemeClr val="tx2"/>
                </a:solidFill>
                <a:latin typeface="Times New Roman" pitchFamily="18" charset="0"/>
                <a:cs typeface="Times New Roman" pitchFamily="18" charset="0"/>
              </a:rPr>
              <a:t>Exemple de lien</a:t>
            </a:r>
            <a:r>
              <a:rPr lang="fr-CA" sz="2400" dirty="0" smtClean="0">
                <a:latin typeface="Times New Roman" pitchFamily="18" charset="0"/>
                <a:cs typeface="Times New Roman" pitchFamily="18" charset="0"/>
              </a:rPr>
              <a:t>:</a:t>
            </a:r>
          </a:p>
          <a:p>
            <a:pPr>
              <a:buFont typeface="Wingdings" pitchFamily="2" charset="2"/>
              <a:buNone/>
            </a:pPr>
            <a:r>
              <a:rPr lang="fr-CA" sz="2400" dirty="0" smtClean="0">
                <a:latin typeface="Times New Roman" pitchFamily="18" charset="0"/>
                <a:cs typeface="Times New Roman" pitchFamily="18" charset="0"/>
              </a:rPr>
              <a:t> &lt;a </a:t>
            </a:r>
            <a:r>
              <a:rPr lang="fr-CA" sz="2400" dirty="0" err="1" smtClean="0">
                <a:latin typeface="Times New Roman" pitchFamily="18" charset="0"/>
                <a:cs typeface="Times New Roman" pitchFamily="18" charset="0"/>
              </a:rPr>
              <a:t>href</a:t>
            </a:r>
            <a:r>
              <a:rPr lang="fr-CA" sz="2400" dirty="0" smtClean="0">
                <a:latin typeface="Times New Roman" pitchFamily="18" charset="0"/>
                <a:cs typeface="Times New Roman" pitchFamily="18" charset="0"/>
              </a:rPr>
              <a:t>="</a:t>
            </a:r>
            <a:r>
              <a:rPr lang="fr-CA" sz="2400" dirty="0" err="1" smtClean="0">
                <a:latin typeface="Times New Roman" pitchFamily="18" charset="0"/>
                <a:cs typeface="Times New Roman" pitchFamily="18" charset="0"/>
              </a:rPr>
              <a:t>animaux.htm#oiseaux</a:t>
            </a:r>
            <a:r>
              <a:rPr lang="fr-CA" sz="2400" dirty="0" smtClean="0">
                <a:latin typeface="Times New Roman" pitchFamily="18" charset="0"/>
                <a:cs typeface="Times New Roman" pitchFamily="18" charset="0"/>
              </a:rPr>
              <a:t>"&gt;informations sur les oiseaux&lt;/a&gt;</a:t>
            </a:r>
          </a:p>
          <a:p>
            <a:pPr>
              <a:buFont typeface="Wingdings" pitchFamily="2" charset="2"/>
              <a:buNone/>
            </a:pPr>
            <a:r>
              <a:rPr lang="fr-CA" sz="2400" dirty="0" smtClean="0">
                <a:latin typeface="Times New Roman" pitchFamily="18" charset="0"/>
                <a:cs typeface="Times New Roman" pitchFamily="18" charset="0"/>
              </a:rPr>
              <a:t>À noter le signe « # » utilisé pour le lien à l’intérieur du document.</a:t>
            </a:r>
          </a:p>
        </p:txBody>
      </p:sp>
    </p:spTree>
    <p:extLst>
      <p:ext uri="{BB962C8B-B14F-4D97-AF65-F5344CB8AC3E}">
        <p14:creationId xmlns:p14="http://schemas.microsoft.com/office/powerpoint/2010/main" val="283513388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0"/>
            <a:ext cx="9144000" cy="1143000"/>
          </a:xfrm>
        </p:spPr>
        <p:style>
          <a:lnRef idx="1">
            <a:schemeClr val="accent2"/>
          </a:lnRef>
          <a:fillRef idx="3">
            <a:schemeClr val="accent2"/>
          </a:fillRef>
          <a:effectRef idx="2">
            <a:schemeClr val="accent2"/>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31747" name="Rectangle 3"/>
          <p:cNvSpPr>
            <a:spLocks noGrp="1" noChangeArrowheads="1"/>
          </p:cNvSpPr>
          <p:nvPr>
            <p:ph idx="1"/>
          </p:nvPr>
        </p:nvSpPr>
        <p:spPr>
          <a:ln>
            <a:solidFill>
              <a:schemeClr val="tx1"/>
            </a:solidFill>
            <a:miter lim="800000"/>
            <a:headEnd/>
            <a:tailEnd/>
          </a:ln>
        </p:spPr>
        <p:txBody>
          <a:bodyPr>
            <a:normAutofit fontScale="92500"/>
          </a:bodyPr>
          <a:lstStyle/>
          <a:p>
            <a:pPr>
              <a:lnSpc>
                <a:spcPct val="90000"/>
              </a:lnSpc>
            </a:pPr>
            <a:r>
              <a:rPr lang="fr-CA" smtClean="0">
                <a:latin typeface="Times New Roman" pitchFamily="18" charset="0"/>
                <a:cs typeface="Times New Roman" pitchFamily="18" charset="0"/>
              </a:rPr>
              <a:t>Autre façon de créer un lien hypertexte à un point spécifique dans un document:</a:t>
            </a:r>
          </a:p>
          <a:p>
            <a:pPr>
              <a:lnSpc>
                <a:spcPct val="90000"/>
              </a:lnSpc>
            </a:pPr>
            <a:r>
              <a:rPr lang="fr-CA" smtClean="0">
                <a:latin typeface="Times New Roman" pitchFamily="18" charset="0"/>
                <a:cs typeface="Times New Roman" pitchFamily="18" charset="0"/>
              </a:rPr>
              <a:t>Il s’agit de l’attribut «  ID  »</a:t>
            </a:r>
          </a:p>
          <a:p>
            <a:pPr lvl="1">
              <a:lnSpc>
                <a:spcPct val="80000"/>
              </a:lnSpc>
            </a:pPr>
            <a:r>
              <a:rPr lang="fr-CA" smtClean="0">
                <a:latin typeface="Times New Roman" pitchFamily="18" charset="0"/>
                <a:cs typeface="Times New Roman" pitchFamily="18" charset="0"/>
              </a:rPr>
              <a:t>&lt;id ="nom" &gt;   </a:t>
            </a:r>
          </a:p>
          <a:p>
            <a:pPr lvl="1">
              <a:lnSpc>
                <a:spcPct val="80000"/>
              </a:lnSpc>
            </a:pPr>
            <a:r>
              <a:rPr lang="fr-CA" smtClean="0">
                <a:latin typeface="Times New Roman" pitchFamily="18" charset="0"/>
                <a:cs typeface="Times New Roman" pitchFamily="18" charset="0"/>
              </a:rPr>
              <a:t>Cet attribut assigne un nom à un point précis dans le document. Ce nom doit être unique dans le document. </a:t>
            </a:r>
          </a:p>
          <a:p>
            <a:pPr lvl="1">
              <a:lnSpc>
                <a:spcPct val="80000"/>
              </a:lnSpc>
            </a:pPr>
            <a:r>
              <a:rPr lang="fr-CA" sz="2000" smtClean="0">
                <a:solidFill>
                  <a:schemeClr val="tx2"/>
                </a:solidFill>
                <a:latin typeface="Times New Roman" pitchFamily="18" charset="0"/>
                <a:cs typeface="Times New Roman" pitchFamily="18" charset="0"/>
              </a:rPr>
              <a:t>Exemples</a:t>
            </a:r>
            <a:r>
              <a:rPr lang="fr-CA" sz="2000" smtClean="0">
                <a:latin typeface="Times New Roman" pitchFamily="18" charset="0"/>
                <a:cs typeface="Times New Roman" pitchFamily="18" charset="0"/>
              </a:rPr>
              <a:t>:</a:t>
            </a:r>
          </a:p>
          <a:p>
            <a:pPr>
              <a:lnSpc>
                <a:spcPct val="90000"/>
              </a:lnSpc>
              <a:buFont typeface="Wingdings" pitchFamily="2" charset="2"/>
              <a:buNone/>
            </a:pPr>
            <a:r>
              <a:rPr lang="fr-CA" sz="2000" smtClean="0">
                <a:latin typeface="Times New Roman" pitchFamily="18" charset="0"/>
                <a:cs typeface="Times New Roman" pitchFamily="18" charset="0"/>
              </a:rPr>
              <a:t>&lt;id="monparagraphe"&gt; Ceci est le début de ce texte </a:t>
            </a:r>
          </a:p>
          <a:p>
            <a:pPr>
              <a:lnSpc>
                <a:spcPct val="90000"/>
              </a:lnSpc>
              <a:buFont typeface="Wingdings" pitchFamily="2" charset="2"/>
              <a:buNone/>
            </a:pPr>
            <a:r>
              <a:rPr lang="fr-CA" sz="2000" smtClean="0">
                <a:latin typeface="Times New Roman" pitchFamily="18" charset="0"/>
                <a:cs typeface="Times New Roman" pitchFamily="18" charset="0"/>
              </a:rPr>
              <a:t>&lt;id= "autreplace"&gt; Détails de la pièce</a:t>
            </a:r>
            <a:r>
              <a:rPr lang="fr-CA" smtClean="0">
                <a:latin typeface="Times New Roman" pitchFamily="18" charset="0"/>
                <a:cs typeface="Times New Roman" pitchFamily="18" charset="0"/>
              </a:rPr>
              <a:t> </a:t>
            </a:r>
          </a:p>
          <a:p>
            <a:pPr>
              <a:lnSpc>
                <a:spcPct val="90000"/>
              </a:lnSpc>
              <a:buFont typeface="Wingdings" pitchFamily="2" charset="2"/>
              <a:buNone/>
            </a:pPr>
            <a:endParaRPr lang="fr-CA" smtClean="0">
              <a:latin typeface="Times New Roman" pitchFamily="18" charset="0"/>
              <a:cs typeface="Times New Roman" pitchFamily="18" charset="0"/>
            </a:endParaRPr>
          </a:p>
          <a:p>
            <a:pPr>
              <a:lnSpc>
                <a:spcPct val="90000"/>
              </a:lnSpc>
              <a:buFont typeface="Wingdings" pitchFamily="2" charset="2"/>
              <a:buNone/>
            </a:pPr>
            <a:r>
              <a:rPr lang="fr-CA" sz="2000" smtClean="0">
                <a:latin typeface="Times New Roman" pitchFamily="18" charset="0"/>
                <a:cs typeface="Times New Roman" pitchFamily="18" charset="0"/>
              </a:rPr>
              <a:t>Lien hypertexte: &lt;A HREF= "#autreplace"&gt;Pour plus de détails&lt;/A&gt;</a:t>
            </a:r>
          </a:p>
        </p:txBody>
      </p:sp>
    </p:spTree>
    <p:extLst>
      <p:ext uri="{BB962C8B-B14F-4D97-AF65-F5344CB8AC3E}">
        <p14:creationId xmlns:p14="http://schemas.microsoft.com/office/powerpoint/2010/main" val="200421140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lstStyle/>
          <a:p>
            <a:r>
              <a:rPr lang="fr-CA" dirty="0" smtClean="0">
                <a:latin typeface="Times New Roman" pitchFamily="18" charset="0"/>
                <a:cs typeface="Times New Roman" pitchFamily="18" charset="0"/>
              </a:rPr>
              <a:t>Balises d’hyperlien (suite)</a:t>
            </a:r>
          </a:p>
        </p:txBody>
      </p:sp>
      <p:sp>
        <p:nvSpPr>
          <p:cNvPr id="32771" name="Rectangle 3"/>
          <p:cNvSpPr>
            <a:spLocks noGrp="1" noChangeArrowheads="1"/>
          </p:cNvSpPr>
          <p:nvPr>
            <p:ph idx="1"/>
          </p:nvPr>
        </p:nvSpPr>
        <p:spPr>
          <a:xfrm>
            <a:off x="0" y="1196752"/>
            <a:ext cx="9144000" cy="4525963"/>
          </a:xfrm>
        </p:spPr>
        <p:txBody>
          <a:bodyPr>
            <a:noAutofit/>
          </a:bodyPr>
          <a:lstStyle/>
          <a:p>
            <a:r>
              <a:rPr lang="fr-CA" sz="2800" b="1" dirty="0" smtClean="0">
                <a:solidFill>
                  <a:srgbClr val="000000"/>
                </a:solidFill>
                <a:latin typeface="Times New Roman" pitchFamily="18" charset="0"/>
                <a:ea typeface="Arial Unicode MS" pitchFamily="34" charset="-128"/>
                <a:cs typeface="Times New Roman" pitchFamily="18" charset="0"/>
              </a:rPr>
              <a:t>Lien vers une adresse E-mail</a:t>
            </a:r>
            <a:r>
              <a:rPr lang="fr-FR" sz="2800" dirty="0" smtClean="0">
                <a:latin typeface="Times New Roman" pitchFamily="18" charset="0"/>
                <a:ea typeface="Arial Unicode MS" pitchFamily="34" charset="-128"/>
                <a:cs typeface="Times New Roman" pitchFamily="18" charset="0"/>
              </a:rPr>
              <a:t>  (</a:t>
            </a:r>
            <a:r>
              <a:rPr lang="fr-FR" sz="2400" dirty="0" smtClean="0">
                <a:latin typeface="Times New Roman" pitchFamily="18" charset="0"/>
                <a:ea typeface="Arial Unicode MS" pitchFamily="34" charset="-128"/>
                <a:cs typeface="Times New Roman" pitchFamily="18" charset="0"/>
              </a:rPr>
              <a:t>Pour envoyer un message)</a:t>
            </a:r>
            <a:r>
              <a:rPr lang="fr-FR" sz="2800" dirty="0" smtClean="0">
                <a:latin typeface="Times New Roman" pitchFamily="18" charset="0"/>
                <a:ea typeface="Arial Unicode MS" pitchFamily="34" charset="-128"/>
                <a:cs typeface="Times New Roman" pitchFamily="18" charset="0"/>
              </a:rPr>
              <a:t> </a:t>
            </a:r>
            <a:endParaRPr lang="fr-CA" sz="2800" dirty="0" smtClean="0">
              <a:latin typeface="Times New Roman" pitchFamily="18" charset="0"/>
              <a:ea typeface="Arial Unicode MS" pitchFamily="34" charset="-128"/>
              <a:cs typeface="Times New Roman" pitchFamily="18" charset="0"/>
            </a:endParaRPr>
          </a:p>
          <a:p>
            <a:r>
              <a:rPr lang="fr-FR" sz="2800" b="1" dirty="0" smtClean="0">
                <a:latin typeface="Times New Roman" pitchFamily="18" charset="0"/>
                <a:ea typeface="Arial Unicode MS" pitchFamily="34" charset="-128"/>
                <a:cs typeface="Times New Roman" pitchFamily="18" charset="0"/>
              </a:rPr>
              <a:t>On utilise la balise &lt;A&gt; avec l'attribut </a:t>
            </a:r>
            <a:r>
              <a:rPr lang="fr-FR" sz="2800" b="1" dirty="0" err="1" smtClean="0">
                <a:latin typeface="Times New Roman" pitchFamily="18" charset="0"/>
                <a:ea typeface="Arial Unicode MS" pitchFamily="34" charset="-128"/>
                <a:cs typeface="Times New Roman" pitchFamily="18" charset="0"/>
              </a:rPr>
              <a:t>href</a:t>
            </a:r>
            <a:r>
              <a:rPr lang="fr-FR" sz="2800" b="1" dirty="0" smtClean="0">
                <a:latin typeface="Times New Roman" pitchFamily="18" charset="0"/>
                <a:ea typeface="Arial Unicode MS" pitchFamily="34" charset="-128"/>
                <a:cs typeface="Times New Roman" pitchFamily="18" charset="0"/>
              </a:rPr>
              <a:t> :</a:t>
            </a:r>
            <a:endParaRPr lang="fr-CA" sz="2800" dirty="0" smtClean="0">
              <a:latin typeface="Times New Roman" pitchFamily="18" charset="0"/>
              <a:ea typeface="Arial Unicode MS" pitchFamily="34" charset="-128"/>
              <a:cs typeface="Times New Roman" pitchFamily="18" charset="0"/>
            </a:endParaRPr>
          </a:p>
          <a:p>
            <a:pPr>
              <a:buFont typeface="Wingdings" pitchFamily="2" charset="2"/>
              <a:buNone/>
            </a:pPr>
            <a:r>
              <a:rPr lang="fr-FR" sz="2800" dirty="0" smtClean="0">
                <a:latin typeface="Times New Roman" pitchFamily="18" charset="0"/>
                <a:ea typeface="Arial Unicode MS" pitchFamily="34" charset="-128"/>
                <a:cs typeface="Times New Roman" pitchFamily="18" charset="0"/>
              </a:rPr>
              <a:t>		&lt;a </a:t>
            </a:r>
            <a:r>
              <a:rPr lang="fr-FR" sz="2800" dirty="0" err="1" smtClean="0">
                <a:latin typeface="Times New Roman" pitchFamily="18" charset="0"/>
                <a:ea typeface="Arial Unicode MS" pitchFamily="34" charset="-128"/>
                <a:cs typeface="Times New Roman" pitchFamily="18" charset="0"/>
              </a:rPr>
              <a:t>href</a:t>
            </a:r>
            <a:r>
              <a:rPr lang="fr-FR" sz="2800" dirty="0" smtClean="0">
                <a:latin typeface="Times New Roman" pitchFamily="18" charset="0"/>
                <a:ea typeface="Arial Unicode MS" pitchFamily="34" charset="-128"/>
                <a:cs typeface="Times New Roman" pitchFamily="18" charset="0"/>
              </a:rPr>
              <a:t>="mailto:E-mail de la </a:t>
            </a:r>
            <a:r>
              <a:rPr lang="fr-FR" sz="2800" dirty="0" err="1" smtClean="0">
                <a:latin typeface="Times New Roman" pitchFamily="18" charset="0"/>
                <a:ea typeface="Arial Unicode MS" pitchFamily="34" charset="-128"/>
                <a:cs typeface="Times New Roman" pitchFamily="18" charset="0"/>
              </a:rPr>
              <a:t>persone</a:t>
            </a:r>
            <a:r>
              <a:rPr lang="fr-FR" sz="2800" dirty="0" smtClean="0">
                <a:latin typeface="Times New Roman" pitchFamily="18" charset="0"/>
                <a:ea typeface="Arial Unicode MS" pitchFamily="34" charset="-128"/>
                <a:cs typeface="Times New Roman" pitchFamily="18" charset="0"/>
              </a:rPr>
              <a:t>"&gt; Contacter moi&lt;/a&gt;</a:t>
            </a:r>
            <a:endParaRPr lang="fr-CA" sz="2800" dirty="0" smtClean="0">
              <a:latin typeface="Times New Roman" pitchFamily="18" charset="0"/>
              <a:ea typeface="Arial Unicode MS" pitchFamily="34" charset="-128"/>
              <a:cs typeface="Times New Roman" pitchFamily="18" charset="0"/>
            </a:endParaRPr>
          </a:p>
          <a:p>
            <a:pPr>
              <a:buFont typeface="Wingdings" pitchFamily="2" charset="2"/>
              <a:buNone/>
            </a:pPr>
            <a:r>
              <a:rPr lang="fr-FR" sz="2800" dirty="0" smtClean="0">
                <a:solidFill>
                  <a:schemeClr val="tx2"/>
                </a:solidFill>
                <a:latin typeface="Times New Roman" pitchFamily="18" charset="0"/>
                <a:ea typeface="Arial Unicode MS" pitchFamily="34" charset="-128"/>
                <a:cs typeface="Times New Roman" pitchFamily="18" charset="0"/>
              </a:rPr>
              <a:t>Exemple</a:t>
            </a:r>
            <a:r>
              <a:rPr lang="fr-FR" sz="2800" dirty="0" smtClean="0">
                <a:latin typeface="Times New Roman" pitchFamily="18" charset="0"/>
                <a:ea typeface="Arial Unicode MS" pitchFamily="34" charset="-128"/>
                <a:cs typeface="Times New Roman" pitchFamily="18" charset="0"/>
              </a:rPr>
              <a:t>: &lt;a </a:t>
            </a:r>
            <a:r>
              <a:rPr lang="fr-FR" sz="2800" dirty="0" err="1" smtClean="0">
                <a:latin typeface="Times New Roman" pitchFamily="18" charset="0"/>
                <a:ea typeface="Arial Unicode MS" pitchFamily="34" charset="-128"/>
                <a:cs typeface="Times New Roman" pitchFamily="18" charset="0"/>
              </a:rPr>
              <a:t>href</a:t>
            </a:r>
            <a:r>
              <a:rPr lang="fr-FR" sz="2800" dirty="0" smtClean="0">
                <a:latin typeface="Times New Roman" pitchFamily="18" charset="0"/>
                <a:ea typeface="Arial Unicode MS" pitchFamily="34" charset="-128"/>
                <a:cs typeface="Times New Roman" pitchFamily="18" charset="0"/>
              </a:rPr>
              <a:t>="mailto:hafstoufik@gmail.com"&gt;Contacter moi&lt;/a&gt; </a:t>
            </a:r>
            <a:endParaRPr lang="fr-CA" sz="2800" dirty="0" smtClean="0">
              <a:latin typeface="Times New Roman" pitchFamily="18" charset="0"/>
              <a:ea typeface="Arial Unicode MS" pitchFamily="34" charset="-128"/>
              <a:cs typeface="Times New Roman" pitchFamily="18" charset="0"/>
            </a:endParaRPr>
          </a:p>
          <a:p>
            <a:pPr lvl="1"/>
            <a:r>
              <a:rPr lang="fr-FR" dirty="0" smtClean="0">
                <a:latin typeface="Times New Roman" pitchFamily="18" charset="0"/>
                <a:ea typeface="Arial Unicode MS" pitchFamily="34" charset="-128"/>
                <a:cs typeface="Times New Roman" pitchFamily="18" charset="0"/>
              </a:rPr>
              <a:t>Résultat : </a:t>
            </a:r>
            <a:r>
              <a:rPr lang="fr-FR" u="sng" dirty="0" smtClean="0">
                <a:latin typeface="Times New Roman" pitchFamily="18" charset="0"/>
                <a:ea typeface="Arial Unicode MS" pitchFamily="34" charset="-128"/>
                <a:cs typeface="Times New Roman" pitchFamily="18" charset="0"/>
              </a:rPr>
              <a:t>Contacter moi</a:t>
            </a:r>
            <a:r>
              <a:rPr lang="fr-FR" dirty="0" smtClean="0">
                <a:latin typeface="Times New Roman" pitchFamily="18" charset="0"/>
                <a:ea typeface="Arial Unicode MS" pitchFamily="34" charset="-128"/>
                <a:cs typeface="Times New Roman" pitchFamily="18" charset="0"/>
              </a:rPr>
              <a:t> </a:t>
            </a:r>
            <a:endParaRPr lang="fr-FR" sz="2800" dirty="0" smtClean="0">
              <a:latin typeface="Times New Roman" pitchFamily="18" charset="0"/>
              <a:ea typeface="Arial Unicode MS" pitchFamily="34" charset="-128"/>
              <a:cs typeface="Times New Roman" pitchFamily="18" charset="0"/>
            </a:endParaRPr>
          </a:p>
          <a:p>
            <a:pPr>
              <a:buFont typeface="Wingdings" pitchFamily="2" charset="2"/>
              <a:buNone/>
            </a:pPr>
            <a:r>
              <a:rPr lang="fr-FR" sz="2800" dirty="0" smtClean="0">
                <a:latin typeface="Times New Roman" pitchFamily="18" charset="0"/>
                <a:ea typeface="Arial Unicode MS" pitchFamily="34" charset="-128"/>
                <a:cs typeface="Times New Roman" pitchFamily="18" charset="0"/>
              </a:rPr>
              <a:t>On peut aussi contraindre l'objet du message :</a:t>
            </a:r>
          </a:p>
          <a:p>
            <a:pPr>
              <a:buFont typeface="Wingdings" pitchFamily="2" charset="2"/>
              <a:buNone/>
            </a:pPr>
            <a:r>
              <a:rPr lang="fr-FR" sz="2000" dirty="0" smtClean="0">
                <a:latin typeface="Times New Roman" pitchFamily="18" charset="0"/>
                <a:ea typeface="Arial Unicode MS" pitchFamily="34" charset="-128"/>
                <a:cs typeface="Times New Roman" pitchFamily="18" charset="0"/>
              </a:rPr>
              <a:t>&lt;a </a:t>
            </a:r>
            <a:r>
              <a:rPr lang="fr-FR" sz="2000" dirty="0" err="1" smtClean="0">
                <a:latin typeface="Times New Roman" pitchFamily="18" charset="0"/>
                <a:ea typeface="Arial Unicode MS" pitchFamily="34" charset="-128"/>
                <a:cs typeface="Times New Roman" pitchFamily="18" charset="0"/>
              </a:rPr>
              <a:t>href</a:t>
            </a:r>
            <a:r>
              <a:rPr lang="fr-FR" sz="2000" dirty="0" smtClean="0">
                <a:latin typeface="Times New Roman" pitchFamily="18" charset="0"/>
                <a:ea typeface="Arial Unicode MS" pitchFamily="34" charset="-128"/>
                <a:cs typeface="Times New Roman" pitchFamily="18" charset="0"/>
              </a:rPr>
              <a:t>="mailto:E-mail de la </a:t>
            </a:r>
            <a:r>
              <a:rPr lang="fr-FR" sz="2000" dirty="0" err="1" smtClean="0">
                <a:latin typeface="Times New Roman" pitchFamily="18" charset="0"/>
                <a:ea typeface="Arial Unicode MS" pitchFamily="34" charset="-128"/>
                <a:cs typeface="Times New Roman" pitchFamily="18" charset="0"/>
              </a:rPr>
              <a:t>personne?subject</a:t>
            </a:r>
            <a:r>
              <a:rPr lang="fr-FR" sz="2000" dirty="0" smtClean="0">
                <a:latin typeface="Times New Roman" pitchFamily="18" charset="0"/>
                <a:ea typeface="Arial Unicode MS" pitchFamily="34" charset="-128"/>
                <a:cs typeface="Times New Roman" pitchFamily="18" charset="0"/>
              </a:rPr>
              <a:t>=</a:t>
            </a:r>
            <a:r>
              <a:rPr lang="fr-FR" sz="2000" dirty="0" err="1" smtClean="0">
                <a:latin typeface="Times New Roman" pitchFamily="18" charset="0"/>
                <a:ea typeface="Arial Unicode MS" pitchFamily="34" charset="-128"/>
                <a:cs typeface="Times New Roman" pitchFamily="18" charset="0"/>
              </a:rPr>
              <a:t>sujet_du_message</a:t>
            </a:r>
            <a:r>
              <a:rPr lang="fr-FR" sz="2000" i="1" dirty="0" smtClean="0">
                <a:latin typeface="Times New Roman" pitchFamily="18" charset="0"/>
                <a:ea typeface="Arial Unicode MS" pitchFamily="34" charset="-128"/>
                <a:cs typeface="Times New Roman" pitchFamily="18" charset="0"/>
              </a:rPr>
              <a:t>"</a:t>
            </a:r>
            <a:r>
              <a:rPr lang="fr-FR" sz="2000" dirty="0" smtClean="0">
                <a:latin typeface="Times New Roman" pitchFamily="18" charset="0"/>
                <a:ea typeface="Arial Unicode MS" pitchFamily="34" charset="-128"/>
                <a:cs typeface="Times New Roman" pitchFamily="18" charset="0"/>
              </a:rPr>
              <a:t> &gt;Contacter moi&lt;/a&gt;</a:t>
            </a:r>
          </a:p>
          <a:p>
            <a:pPr>
              <a:buFont typeface="Wingdings" pitchFamily="2" charset="2"/>
              <a:buNone/>
            </a:pPr>
            <a:r>
              <a:rPr lang="fr-FR" sz="2400" dirty="0" smtClean="0">
                <a:solidFill>
                  <a:schemeClr val="tx2"/>
                </a:solidFill>
                <a:latin typeface="Times New Roman" pitchFamily="18" charset="0"/>
                <a:ea typeface="Arial Unicode MS" pitchFamily="34" charset="-128"/>
                <a:cs typeface="Times New Roman" pitchFamily="18" charset="0"/>
              </a:rPr>
              <a:t>Exemple</a:t>
            </a:r>
            <a:r>
              <a:rPr lang="fr-FR" sz="2400" dirty="0" smtClean="0">
                <a:latin typeface="Times New Roman" pitchFamily="18" charset="0"/>
                <a:ea typeface="Arial Unicode MS" pitchFamily="34" charset="-128"/>
                <a:cs typeface="Times New Roman" pitchFamily="18" charset="0"/>
              </a:rPr>
              <a:t> :</a:t>
            </a:r>
          </a:p>
          <a:p>
            <a:pPr>
              <a:buFont typeface="Wingdings" pitchFamily="2" charset="2"/>
              <a:buNone/>
            </a:pPr>
            <a:r>
              <a:rPr lang="fr-FR" sz="2400" dirty="0" smtClean="0">
                <a:latin typeface="Times New Roman" pitchFamily="18" charset="0"/>
                <a:ea typeface="Arial Unicode MS" pitchFamily="34" charset="-128"/>
                <a:cs typeface="Times New Roman" pitchFamily="18" charset="0"/>
              </a:rPr>
              <a:t> </a:t>
            </a:r>
            <a:r>
              <a:rPr lang="fr-FR" sz="2000" dirty="0" smtClean="0">
                <a:latin typeface="Times New Roman" pitchFamily="18" charset="0"/>
                <a:ea typeface="Arial Unicode MS" pitchFamily="34" charset="-128"/>
                <a:cs typeface="Times New Roman" pitchFamily="18" charset="0"/>
              </a:rPr>
              <a:t>&lt;a </a:t>
            </a:r>
            <a:r>
              <a:rPr lang="fr-FR" sz="2000" dirty="0" err="1" smtClean="0">
                <a:latin typeface="Times New Roman" pitchFamily="18" charset="0"/>
                <a:ea typeface="Arial Unicode MS" pitchFamily="34" charset="-128"/>
                <a:cs typeface="Times New Roman" pitchFamily="18" charset="0"/>
              </a:rPr>
              <a:t>href</a:t>
            </a:r>
            <a:r>
              <a:rPr lang="fr-FR" sz="2000" dirty="0" smtClean="0">
                <a:latin typeface="Times New Roman" pitchFamily="18" charset="0"/>
                <a:ea typeface="Arial Unicode MS" pitchFamily="34" charset="-128"/>
                <a:cs typeface="Times New Roman" pitchFamily="18" charset="0"/>
              </a:rPr>
              <a:t>="</a:t>
            </a:r>
            <a:r>
              <a:rPr lang="fr-FR" sz="2000" dirty="0">
                <a:latin typeface="Times New Roman" pitchFamily="18" charset="0"/>
                <a:ea typeface="Arial Unicode MS" pitchFamily="34" charset="-128"/>
                <a:cs typeface="Times New Roman" pitchFamily="18" charset="0"/>
              </a:rPr>
              <a:t>mailto:hafstoufik@gmail.com?subject=4-720-00</a:t>
            </a:r>
            <a:r>
              <a:rPr lang="fr-FR" sz="2000" dirty="0" smtClean="0">
                <a:latin typeface="Times New Roman" pitchFamily="18" charset="0"/>
                <a:ea typeface="Arial Unicode MS" pitchFamily="34" charset="-128"/>
                <a:cs typeface="Times New Roman" pitchFamily="18" charset="0"/>
              </a:rPr>
              <a:t>"&gt;Contacter moi&lt;/a&gt; </a:t>
            </a:r>
            <a:endParaRPr lang="fr-CA" sz="2000" dirty="0" smtClean="0">
              <a:latin typeface="Times New Roman" pitchFamily="18" charset="0"/>
              <a:ea typeface="Arial Unicode MS" pitchFamily="34" charset="-128"/>
              <a:cs typeface="Times New Roman" pitchFamily="18" charset="0"/>
            </a:endParaRPr>
          </a:p>
          <a:p>
            <a:pPr lvl="1"/>
            <a:r>
              <a:rPr lang="fr-FR" sz="2400" dirty="0" smtClean="0">
                <a:latin typeface="Times New Roman" pitchFamily="18" charset="0"/>
                <a:ea typeface="Arial Unicode MS" pitchFamily="34" charset="-128"/>
                <a:cs typeface="Times New Roman" pitchFamily="18" charset="0"/>
              </a:rPr>
              <a:t>Résultat : </a:t>
            </a:r>
            <a:r>
              <a:rPr lang="fr-FR" sz="2400" u="sng" dirty="0" smtClean="0">
                <a:latin typeface="Times New Roman" pitchFamily="18" charset="0"/>
                <a:ea typeface="Arial Unicode MS" pitchFamily="34" charset="-128"/>
                <a:cs typeface="Times New Roman" pitchFamily="18" charset="0"/>
              </a:rPr>
              <a:t>Contacter moi</a:t>
            </a:r>
            <a:r>
              <a:rPr lang="fr-FR" dirty="0" smtClean="0">
                <a:latin typeface="Times New Roman" pitchFamily="18" charset="0"/>
                <a:ea typeface="Arial Unicode MS" pitchFamily="34" charset="-128"/>
                <a:cs typeface="Times New Roman" pitchFamily="18" charset="0"/>
              </a:rPr>
              <a:t> </a:t>
            </a:r>
            <a:endParaRPr lang="fr-CA" dirty="0" smtClean="0">
              <a:latin typeface="Times New Roman" pitchFamily="18" charset="0"/>
              <a:ea typeface="Arial Unicode MS" pitchFamily="34" charset="-128"/>
              <a:cs typeface="Times New Roman" pitchFamily="18" charset="0"/>
            </a:endParaRPr>
          </a:p>
          <a:p>
            <a:endParaRPr lang="fr-CA"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10742560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050"/>
          <p:cNvSpPr>
            <a:spLocks noGrp="1" noChangeArrowheads="1"/>
          </p:cNvSpPr>
          <p:nvPr>
            <p:ph type="title"/>
          </p:nvPr>
        </p:nvSpPr>
        <p:spPr>
          <a:xfrm>
            <a:off x="0" y="0"/>
            <a:ext cx="9144000" cy="1143000"/>
          </a:xfrm>
        </p:spPr>
        <p:style>
          <a:lnRef idx="3">
            <a:schemeClr val="lt1"/>
          </a:lnRef>
          <a:fillRef idx="1">
            <a:schemeClr val="accent5"/>
          </a:fillRef>
          <a:effectRef idx="1">
            <a:schemeClr val="accent5"/>
          </a:effectRef>
          <a:fontRef idx="minor">
            <a:schemeClr val="lt1"/>
          </a:fontRef>
        </p:style>
        <p:txBody>
          <a:bodyPr>
            <a:normAutofit/>
          </a:bodyPr>
          <a:lstStyle/>
          <a:p>
            <a:r>
              <a:rPr lang="fr-CA" sz="4800" dirty="0" smtClean="0">
                <a:latin typeface="Times New Roman" pitchFamily="18" charset="0"/>
                <a:cs typeface="Times New Roman" pitchFamily="18" charset="0"/>
              </a:rPr>
              <a:t>Couleurs des liens</a:t>
            </a:r>
          </a:p>
        </p:txBody>
      </p:sp>
      <p:sp>
        <p:nvSpPr>
          <p:cNvPr id="33795" name="Rectangle 2051"/>
          <p:cNvSpPr>
            <a:spLocks noGrp="1" noChangeArrowheads="1"/>
          </p:cNvSpPr>
          <p:nvPr>
            <p:ph idx="1"/>
          </p:nvPr>
        </p:nvSpPr>
        <p:spPr>
          <a:xfrm>
            <a:off x="467544" y="1484784"/>
            <a:ext cx="8229600" cy="4525963"/>
          </a:xfrm>
        </p:spPr>
        <p:txBody>
          <a:bodyPr/>
          <a:lstStyle/>
          <a:p>
            <a:r>
              <a:rPr lang="fr-CA" sz="2400" dirty="0" smtClean="0">
                <a:latin typeface="Times New Roman" pitchFamily="18" charset="0"/>
                <a:cs typeface="Times New Roman" pitchFamily="18" charset="0"/>
              </a:rPr>
              <a:t>Par défaut un lien non visité est en bleu et un lien visité est en violet.</a:t>
            </a:r>
          </a:p>
          <a:p>
            <a:r>
              <a:rPr lang="fr-CA" sz="2000" dirty="0" smtClean="0">
                <a:latin typeface="Times New Roman" pitchFamily="18" charset="0"/>
                <a:cs typeface="Times New Roman" pitchFamily="18" charset="0"/>
              </a:rPr>
              <a:t>La couleur de l’état d’un lien est identifiée par l’attribut « </a:t>
            </a:r>
            <a:r>
              <a:rPr lang="fr-CA" sz="2000" dirty="0" err="1" smtClean="0">
                <a:latin typeface="Times New Roman" pitchFamily="18" charset="0"/>
                <a:cs typeface="Times New Roman" pitchFamily="18" charset="0"/>
              </a:rPr>
              <a:t>link</a:t>
            </a:r>
            <a:r>
              <a:rPr lang="fr-CA" sz="2000" dirty="0" smtClean="0">
                <a:latin typeface="Times New Roman" pitchFamily="18" charset="0"/>
                <a:cs typeface="Times New Roman" pitchFamily="18" charset="0"/>
              </a:rPr>
              <a:t> »de &lt;body&gt;</a:t>
            </a:r>
          </a:p>
          <a:p>
            <a:pPr>
              <a:buFont typeface="Wingdings" pitchFamily="2" charset="2"/>
              <a:buNone/>
            </a:pPr>
            <a:r>
              <a:rPr lang="fr-CA" sz="2000" dirty="0" smtClean="0">
                <a:latin typeface="Times New Roman" pitchFamily="18" charset="0"/>
                <a:cs typeface="Times New Roman" pitchFamily="18" charset="0"/>
              </a:rPr>
              <a:t>	i.e. 	&lt;body </a:t>
            </a:r>
            <a:r>
              <a:rPr lang="fr-CA" sz="2000" dirty="0" err="1" smtClean="0">
                <a:latin typeface="Times New Roman" pitchFamily="18" charset="0"/>
                <a:cs typeface="Times New Roman" pitchFamily="18" charset="0"/>
              </a:rPr>
              <a:t>link</a:t>
            </a:r>
            <a:r>
              <a:rPr lang="fr-CA" sz="2000" dirty="0" smtClean="0">
                <a:latin typeface="Times New Roman" pitchFamily="18" charset="0"/>
                <a:cs typeface="Times New Roman" pitchFamily="18" charset="0"/>
              </a:rPr>
              <a:t>=" couleur"&gt;</a:t>
            </a:r>
          </a:p>
          <a:p>
            <a:endParaRPr lang="fr-CA" sz="2000" dirty="0" smtClean="0">
              <a:latin typeface="Times New Roman" pitchFamily="18" charset="0"/>
              <a:cs typeface="Times New Roman" pitchFamily="18" charset="0"/>
            </a:endParaRPr>
          </a:p>
          <a:p>
            <a:pPr lvl="1"/>
            <a:r>
              <a:rPr lang="fr-CA" sz="1800" b="1" dirty="0" smtClean="0">
                <a:latin typeface="Times New Roman" pitchFamily="18" charset="0"/>
                <a:cs typeface="Times New Roman" pitchFamily="18" charset="0"/>
              </a:rPr>
              <a:t>Lien non visité :</a:t>
            </a:r>
          </a:p>
          <a:p>
            <a:pPr lvl="1">
              <a:buFont typeface="Times New Roman" pitchFamily="18" charset="0"/>
              <a:buNone/>
            </a:pPr>
            <a:r>
              <a:rPr lang="fr-CA" sz="2000" dirty="0" smtClean="0">
                <a:latin typeface="Times New Roman" pitchFamily="18" charset="0"/>
                <a:cs typeface="Times New Roman" pitchFamily="18" charset="0"/>
              </a:rPr>
              <a:t>&lt;body </a:t>
            </a:r>
            <a:r>
              <a:rPr lang="fr-CA" sz="2000" dirty="0" err="1" smtClean="0">
                <a:latin typeface="Times New Roman" pitchFamily="18" charset="0"/>
                <a:cs typeface="Times New Roman" pitchFamily="18" charset="0"/>
              </a:rPr>
              <a:t>link</a:t>
            </a:r>
            <a:r>
              <a:rPr lang="fr-CA" sz="2000" dirty="0" smtClean="0">
                <a:latin typeface="Times New Roman" pitchFamily="18" charset="0"/>
                <a:cs typeface="Times New Roman" pitchFamily="18" charset="0"/>
              </a:rPr>
              <a:t>="</a:t>
            </a:r>
            <a:r>
              <a:rPr lang="fr-CA" sz="2000" dirty="0" err="1" smtClean="0">
                <a:latin typeface="Times New Roman" pitchFamily="18" charset="0"/>
                <a:cs typeface="Times New Roman" pitchFamily="18" charset="0"/>
              </a:rPr>
              <a:t>blue</a:t>
            </a:r>
            <a:r>
              <a:rPr lang="fr-CA" sz="2000" dirty="0" smtClean="0">
                <a:latin typeface="Times New Roman" pitchFamily="18" charset="0"/>
                <a:cs typeface="Times New Roman" pitchFamily="18" charset="0"/>
              </a:rPr>
              <a:t>"&gt;  les liens hypertextes avant le clic sont en bleu.</a:t>
            </a:r>
          </a:p>
          <a:p>
            <a:pPr lvl="1"/>
            <a:r>
              <a:rPr lang="fr-CA" sz="1800" b="1" dirty="0" smtClean="0">
                <a:latin typeface="Times New Roman" pitchFamily="18" charset="0"/>
                <a:cs typeface="Times New Roman" pitchFamily="18" charset="0"/>
              </a:rPr>
              <a:t>Lien activé :</a:t>
            </a:r>
          </a:p>
          <a:p>
            <a:pPr lvl="1">
              <a:buFont typeface="Times New Roman" pitchFamily="18" charset="0"/>
              <a:buNone/>
            </a:pPr>
            <a:r>
              <a:rPr lang="fr-CA" sz="2000" dirty="0" smtClean="0">
                <a:latin typeface="Times New Roman" pitchFamily="18" charset="0"/>
                <a:cs typeface="Times New Roman" pitchFamily="18" charset="0"/>
              </a:rPr>
              <a:t>&lt;body </a:t>
            </a:r>
            <a:r>
              <a:rPr lang="fr-CA" sz="2000" dirty="0" err="1" smtClean="0">
                <a:latin typeface="Times New Roman" pitchFamily="18" charset="0"/>
                <a:cs typeface="Times New Roman" pitchFamily="18" charset="0"/>
              </a:rPr>
              <a:t>alink</a:t>
            </a:r>
            <a:r>
              <a:rPr lang="fr-CA" sz="2000" dirty="0" smtClean="0">
                <a:latin typeface="Times New Roman" pitchFamily="18" charset="0"/>
                <a:cs typeface="Times New Roman" pitchFamily="18" charset="0"/>
              </a:rPr>
              <a:t>="</a:t>
            </a:r>
            <a:r>
              <a:rPr lang="fr-CA" sz="2000" dirty="0" err="1" smtClean="0">
                <a:latin typeface="Times New Roman" pitchFamily="18" charset="0"/>
                <a:cs typeface="Times New Roman" pitchFamily="18" charset="0"/>
              </a:rPr>
              <a:t>yellow</a:t>
            </a:r>
            <a:r>
              <a:rPr lang="fr-CA" sz="2000" dirty="0" smtClean="0">
                <a:latin typeface="Times New Roman" pitchFamily="18" charset="0"/>
                <a:cs typeface="Times New Roman" pitchFamily="18" charset="0"/>
              </a:rPr>
              <a:t>"&gt;  le lien hypertexte est en jaune pendant le clic.</a:t>
            </a:r>
          </a:p>
          <a:p>
            <a:pPr lvl="1"/>
            <a:r>
              <a:rPr lang="fr-CA" sz="1800" b="1" dirty="0" smtClean="0">
                <a:latin typeface="Times New Roman" pitchFamily="18" charset="0"/>
                <a:cs typeface="Times New Roman" pitchFamily="18" charset="0"/>
              </a:rPr>
              <a:t>Lien visité :</a:t>
            </a:r>
          </a:p>
          <a:p>
            <a:pPr lvl="1">
              <a:buFont typeface="Times New Roman" pitchFamily="18" charset="0"/>
              <a:buNone/>
            </a:pPr>
            <a:r>
              <a:rPr lang="fr-CA" sz="2000" dirty="0" smtClean="0">
                <a:latin typeface="Times New Roman" pitchFamily="18" charset="0"/>
                <a:cs typeface="Times New Roman" pitchFamily="18" charset="0"/>
              </a:rPr>
              <a:t>&lt;body </a:t>
            </a:r>
            <a:r>
              <a:rPr lang="fr-CA" sz="2000" dirty="0" err="1" smtClean="0">
                <a:latin typeface="Times New Roman" pitchFamily="18" charset="0"/>
                <a:cs typeface="Times New Roman" pitchFamily="18" charset="0"/>
              </a:rPr>
              <a:t>vlink</a:t>
            </a:r>
            <a:r>
              <a:rPr lang="fr-CA" sz="2000" dirty="0" smtClean="0">
                <a:latin typeface="Times New Roman" pitchFamily="18" charset="0"/>
                <a:cs typeface="Times New Roman" pitchFamily="18" charset="0"/>
              </a:rPr>
              <a:t>="</a:t>
            </a:r>
            <a:r>
              <a:rPr lang="fr-CA" sz="2000" dirty="0" err="1" smtClean="0">
                <a:latin typeface="Times New Roman" pitchFamily="18" charset="0"/>
                <a:cs typeface="Times New Roman" pitchFamily="18" charset="0"/>
              </a:rPr>
              <a:t>red</a:t>
            </a:r>
            <a:r>
              <a:rPr lang="fr-CA" sz="2000" dirty="0" smtClean="0">
                <a:latin typeface="Times New Roman" pitchFamily="18" charset="0"/>
                <a:cs typeface="Times New Roman" pitchFamily="18" charset="0"/>
              </a:rPr>
              <a:t>"&gt; les lien hypertextes visités sont en rouge. </a:t>
            </a:r>
          </a:p>
          <a:p>
            <a:pPr lvl="1">
              <a:lnSpc>
                <a:spcPct val="100000"/>
              </a:lnSpc>
              <a:spcBef>
                <a:spcPct val="0"/>
              </a:spcBef>
              <a:buClrTx/>
              <a:buSzTx/>
              <a:buFontTx/>
              <a:buNone/>
            </a:pP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80947906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0" y="0"/>
            <a:ext cx="9144000" cy="1143000"/>
          </a:xfrm>
        </p:spPr>
        <p:style>
          <a:lnRef idx="1">
            <a:schemeClr val="accent2"/>
          </a:lnRef>
          <a:fillRef idx="3">
            <a:schemeClr val="accent2"/>
          </a:fillRef>
          <a:effectRef idx="2">
            <a:schemeClr val="accent2"/>
          </a:effectRef>
          <a:fontRef idx="minor">
            <a:schemeClr val="lt1"/>
          </a:fontRef>
        </p:style>
        <p:txBody>
          <a:bodyPr/>
          <a:lstStyle/>
          <a:p>
            <a:r>
              <a:rPr lang="fr-FR" dirty="0" smtClean="0">
                <a:latin typeface="Times New Roman" pitchFamily="18" charset="0"/>
                <a:cs typeface="Times New Roman" pitchFamily="18" charset="0"/>
              </a:rPr>
              <a:t>Balises d'images</a:t>
            </a:r>
            <a:endParaRPr lang="fr-CA" dirty="0" smtClean="0">
              <a:latin typeface="Times New Roman" pitchFamily="18" charset="0"/>
              <a:cs typeface="Times New Roman" pitchFamily="18" charset="0"/>
            </a:endParaRPr>
          </a:p>
        </p:txBody>
      </p:sp>
      <p:sp>
        <p:nvSpPr>
          <p:cNvPr id="43011" name="Rectangle 3"/>
          <p:cNvSpPr>
            <a:spLocks noGrp="1" noChangeArrowheads="1"/>
          </p:cNvSpPr>
          <p:nvPr>
            <p:ph idx="1"/>
          </p:nvPr>
        </p:nvSpPr>
        <p:spPr>
          <a:xfrm>
            <a:off x="179512" y="1412776"/>
            <a:ext cx="8712968" cy="1756791"/>
          </a:xfrm>
        </p:spPr>
        <p:txBody>
          <a:bodyPr/>
          <a:lstStyle/>
          <a:p>
            <a:r>
              <a:rPr lang="fr-FR" dirty="0" smtClean="0">
                <a:latin typeface="Times New Roman" pitchFamily="18" charset="0"/>
                <a:cs typeface="Times New Roman" pitchFamily="18" charset="0"/>
              </a:rPr>
              <a:t>&lt;</a:t>
            </a:r>
            <a:r>
              <a:rPr lang="fr-FR" dirty="0" err="1" smtClean="0">
                <a:latin typeface="Times New Roman" pitchFamily="18" charset="0"/>
                <a:cs typeface="Times New Roman" pitchFamily="18" charset="0"/>
              </a:rPr>
              <a:t>img</a:t>
            </a:r>
            <a:r>
              <a:rPr lang="fr-FR" dirty="0" smtClean="0">
                <a:latin typeface="Times New Roman" pitchFamily="18" charset="0"/>
                <a:cs typeface="Times New Roman" pitchFamily="18" charset="0"/>
              </a:rPr>
              <a:t>&gt;</a:t>
            </a:r>
          </a:p>
          <a:p>
            <a:pPr lvl="1">
              <a:buFont typeface="Times New Roman" pitchFamily="18" charset="0"/>
              <a:buNone/>
            </a:pPr>
            <a:r>
              <a:rPr lang="fr-FR" dirty="0" smtClean="0">
                <a:latin typeface="Times New Roman" pitchFamily="18" charset="0"/>
                <a:cs typeface="Times New Roman" pitchFamily="18" charset="0"/>
              </a:rPr>
              <a:t>Insertion d'une image</a:t>
            </a:r>
          </a:p>
          <a:p>
            <a:pPr lvl="1"/>
            <a:r>
              <a:rPr lang="fr-FR" dirty="0" err="1" smtClean="0">
                <a:latin typeface="Times New Roman" pitchFamily="18" charset="0"/>
                <a:cs typeface="Times New Roman" pitchFamily="18" charset="0"/>
              </a:rPr>
              <a:t>src</a:t>
            </a:r>
            <a:r>
              <a:rPr lang="fr-FR" dirty="0" smtClean="0">
                <a:latin typeface="Times New Roman" pitchFamily="18" charset="0"/>
                <a:cs typeface="Times New Roman" pitchFamily="18" charset="0"/>
              </a:rPr>
              <a:t>="hec.gif"</a:t>
            </a:r>
            <a:endParaRPr lang="fr-CA"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8421848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143000"/>
          </a:xfrm>
        </p:spPr>
        <p:style>
          <a:lnRef idx="1">
            <a:schemeClr val="accent3"/>
          </a:lnRef>
          <a:fillRef idx="3">
            <a:schemeClr val="accent3"/>
          </a:fillRef>
          <a:effectRef idx="2">
            <a:schemeClr val="accent3"/>
          </a:effectRef>
          <a:fontRef idx="minor">
            <a:schemeClr val="lt1"/>
          </a:fontRef>
        </p:style>
        <p:txBody>
          <a:bodyPr/>
          <a:lstStyle/>
          <a:p>
            <a:r>
              <a:rPr lang="fr-FR" b="1" dirty="0" smtClean="0">
                <a:latin typeface="Times New Roman" pitchFamily="18" charset="0"/>
                <a:cs typeface="Times New Roman" pitchFamily="18" charset="0"/>
              </a:rPr>
              <a:t>Balises de tableaux</a:t>
            </a:r>
            <a:endParaRPr lang="fr-CA" b="1" dirty="0" smtClean="0">
              <a:latin typeface="Times New Roman" pitchFamily="18" charset="0"/>
              <a:cs typeface="Times New Roman" pitchFamily="18" charset="0"/>
            </a:endParaRPr>
          </a:p>
        </p:txBody>
      </p:sp>
      <p:sp>
        <p:nvSpPr>
          <p:cNvPr id="44035" name="Rectangle 3"/>
          <p:cNvSpPr>
            <a:spLocks noGrp="1" noChangeArrowheads="1"/>
          </p:cNvSpPr>
          <p:nvPr>
            <p:ph idx="1"/>
          </p:nvPr>
        </p:nvSpPr>
        <p:spPr/>
        <p:txBody>
          <a:bodyPr/>
          <a:lstStyle/>
          <a:p>
            <a:pPr>
              <a:buFont typeface="Wingdings" pitchFamily="2" charset="2"/>
              <a:buNone/>
            </a:pPr>
            <a:r>
              <a:rPr lang="fr-FR" dirty="0" smtClean="0"/>
              <a:t>&lt;table&gt;</a:t>
            </a:r>
          </a:p>
          <a:p>
            <a:pPr>
              <a:buFont typeface="Wingdings" pitchFamily="2" charset="2"/>
              <a:buNone/>
            </a:pPr>
            <a:r>
              <a:rPr lang="fr-FR" dirty="0" smtClean="0"/>
              <a:t>	&lt;tr&gt;</a:t>
            </a:r>
          </a:p>
          <a:p>
            <a:pPr>
              <a:buFont typeface="Wingdings" pitchFamily="2" charset="2"/>
              <a:buNone/>
            </a:pPr>
            <a:r>
              <a:rPr lang="fr-FR" dirty="0" smtClean="0"/>
              <a:t>		&lt;td&gt;</a:t>
            </a:r>
          </a:p>
          <a:p>
            <a:pPr>
              <a:buFont typeface="Wingdings" pitchFamily="2" charset="2"/>
              <a:buNone/>
            </a:pPr>
            <a:r>
              <a:rPr lang="fr-FR" dirty="0" smtClean="0"/>
              <a:t>		&lt;/td&gt;</a:t>
            </a:r>
          </a:p>
          <a:p>
            <a:pPr>
              <a:buFont typeface="Wingdings" pitchFamily="2" charset="2"/>
              <a:buNone/>
            </a:pPr>
            <a:r>
              <a:rPr lang="fr-FR" dirty="0" smtClean="0"/>
              <a:t>	&lt;/tr&gt;</a:t>
            </a:r>
          </a:p>
          <a:p>
            <a:pPr>
              <a:buFont typeface="Wingdings" pitchFamily="2" charset="2"/>
              <a:buNone/>
            </a:pPr>
            <a:r>
              <a:rPr lang="fr-FR" dirty="0" smtClean="0"/>
              <a:t>&lt;/table&gt;</a:t>
            </a:r>
            <a:endParaRPr lang="fr-CA" dirty="0" smtClean="0"/>
          </a:p>
        </p:txBody>
      </p:sp>
      <p:sp>
        <p:nvSpPr>
          <p:cNvPr id="44037" name="Rectangle 4"/>
          <p:cNvSpPr>
            <a:spLocks noChangeArrowheads="1"/>
          </p:cNvSpPr>
          <p:nvPr/>
        </p:nvSpPr>
        <p:spPr bwMode="auto">
          <a:xfrm>
            <a:off x="3862388" y="3641725"/>
            <a:ext cx="4760912" cy="1560513"/>
          </a:xfrm>
          <a:prstGeom prst="rect">
            <a:avLst/>
          </a:prstGeom>
          <a:noFill/>
          <a:ln w="12700">
            <a:solidFill>
              <a:schemeClr val="tx2"/>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r>
              <a:rPr lang="fr-FR"/>
              <a:t>&lt;table&gt;</a:t>
            </a:r>
          </a:p>
          <a:p>
            <a:r>
              <a:rPr lang="fr-FR"/>
              <a:t>&lt;tr&gt;&lt;td&gt;a1&lt;/td&gt;&lt;td&gt;a2&lt;/td&gt;&lt;/tr&gt;</a:t>
            </a:r>
          </a:p>
          <a:p>
            <a:r>
              <a:rPr lang="fr-FR"/>
              <a:t>&lt;tr&gt;&lt;td&gt;b1&lt;/td&gt;&lt;td&gt;b2&lt;/td&gt;&lt;/tr&gt;</a:t>
            </a:r>
          </a:p>
          <a:p>
            <a:r>
              <a:rPr lang="fr-FR"/>
              <a:t>&lt;/table&gt;</a:t>
            </a:r>
            <a:endParaRPr lang="fr-CA"/>
          </a:p>
        </p:txBody>
      </p:sp>
      <p:sp>
        <p:nvSpPr>
          <p:cNvPr id="44038" name="Rectangle 6"/>
          <p:cNvSpPr>
            <a:spLocks noChangeArrowheads="1"/>
          </p:cNvSpPr>
          <p:nvPr/>
        </p:nvSpPr>
        <p:spPr bwMode="auto">
          <a:xfrm>
            <a:off x="5867400" y="2133600"/>
            <a:ext cx="457200" cy="4572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fr-FR"/>
              <a:t>a1</a:t>
            </a:r>
            <a:endParaRPr lang="fr-CA"/>
          </a:p>
        </p:txBody>
      </p:sp>
      <p:sp>
        <p:nvSpPr>
          <p:cNvPr id="44039" name="Rectangle 7"/>
          <p:cNvSpPr>
            <a:spLocks noChangeArrowheads="1"/>
          </p:cNvSpPr>
          <p:nvPr/>
        </p:nvSpPr>
        <p:spPr bwMode="auto">
          <a:xfrm>
            <a:off x="6324600" y="2133600"/>
            <a:ext cx="457200" cy="4572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fr-FR"/>
              <a:t>a2</a:t>
            </a:r>
            <a:endParaRPr lang="fr-CA"/>
          </a:p>
        </p:txBody>
      </p:sp>
      <p:sp>
        <p:nvSpPr>
          <p:cNvPr id="44040" name="Rectangle 8"/>
          <p:cNvSpPr>
            <a:spLocks noChangeArrowheads="1"/>
          </p:cNvSpPr>
          <p:nvPr/>
        </p:nvSpPr>
        <p:spPr bwMode="auto">
          <a:xfrm>
            <a:off x="5867400" y="2590800"/>
            <a:ext cx="457200" cy="4572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fr-FR"/>
              <a:t>b1</a:t>
            </a:r>
            <a:endParaRPr lang="fr-CA"/>
          </a:p>
        </p:txBody>
      </p:sp>
      <p:sp>
        <p:nvSpPr>
          <p:cNvPr id="44041" name="Rectangle 9"/>
          <p:cNvSpPr>
            <a:spLocks noChangeArrowheads="1"/>
          </p:cNvSpPr>
          <p:nvPr/>
        </p:nvSpPr>
        <p:spPr bwMode="auto">
          <a:xfrm>
            <a:off x="6324600" y="2590800"/>
            <a:ext cx="457200" cy="4572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pPr algn="ctr"/>
            <a:r>
              <a:rPr lang="fr-FR"/>
              <a:t>b2</a:t>
            </a:r>
            <a:endParaRPr lang="fr-CA"/>
          </a:p>
        </p:txBody>
      </p:sp>
    </p:spTree>
    <p:extLst>
      <p:ext uri="{BB962C8B-B14F-4D97-AF65-F5344CB8AC3E}">
        <p14:creationId xmlns:p14="http://schemas.microsoft.com/office/powerpoint/2010/main" val="145510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71602" y="4"/>
            <a:ext cx="8007764" cy="764704"/>
          </a:xfrm>
        </p:spPr>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HTML &amp; 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899598" y="764704"/>
            <a:ext cx="7991147" cy="5832648"/>
          </a:xfrm>
        </p:spPr>
        <p:txBody>
          <a:bodyPr>
            <a:noAutofit/>
          </a:bodyPr>
          <a:lstStyle/>
          <a:p>
            <a:pPr algn="just"/>
            <a:r>
              <a:rPr lang="fr-FR" sz="2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 est le langage universel utilisé pour communiquer sur le Web. L’information sera ainsi transportée sur le réseau (éventuellement sur Internet), pour aboutir sur un poste client (Micro-ordinateur) puis interpréter grâce à un programme appelé navigateur ou browser. </a:t>
            </a:r>
            <a:endParaRPr lang="fr-FR" sz="2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algn="just"/>
            <a:endParaRPr lang="fr-FR" sz="2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algn="just"/>
            <a:r>
              <a:rPr lang="fr-FR" sz="2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 logiciel que l'on appelle un browser permet de surfer sur le Net et d'afficher sur l’écran les "pages" qu'il a interceptées. Il excite différents browser, dont les plus connus sont Netscape Navigator et Internet Explorer de Microsoft mais il en existe beaucoup d'autres. Chaque browser a sa propre façon de travailler</a:t>
            </a:r>
            <a:r>
              <a:rPr lang="fr-FR" sz="2600"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pPr marL="0" indent="0" algn="just">
              <a:buNone/>
            </a:pPr>
            <a:endParaRPr lang="fr-FR" sz="2600"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661248"/>
            <a:ext cx="2067968" cy="1263758"/>
          </a:xfrm>
          <a:prstGeom prst="rect">
            <a:avLst/>
          </a:prstGeom>
        </p:spPr>
      </p:pic>
    </p:spTree>
    <p:extLst>
      <p:ext uri="{BB962C8B-B14F-4D97-AF65-F5344CB8AC3E}">
        <p14:creationId xmlns:p14="http://schemas.microsoft.com/office/powerpoint/2010/main" val="304342527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620688"/>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fr-FR" b="1" dirty="0" smtClean="0">
                <a:latin typeface="Times New Roman" pitchFamily="18" charset="0"/>
                <a:cs typeface="Times New Roman" pitchFamily="18" charset="0"/>
              </a:rPr>
              <a:t>Les Accents </a:t>
            </a:r>
            <a:endParaRPr lang="fr-CA" b="1" dirty="0" smtClean="0">
              <a:latin typeface="Times New Roman" pitchFamily="18" charset="0"/>
              <a:cs typeface="Times New Roman" pitchFamily="18"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1736770359"/>
              </p:ext>
            </p:extLst>
          </p:nvPr>
        </p:nvGraphicFramePr>
        <p:xfrm>
          <a:off x="467544" y="908720"/>
          <a:ext cx="8136902" cy="5706576"/>
        </p:xfrm>
        <a:graphic>
          <a:graphicData uri="http://schemas.openxmlformats.org/drawingml/2006/table">
            <a:tbl>
              <a:tblPr>
                <a:tableStyleId>{5940675A-B579-460E-94D1-54222C63F5DA}</a:tableStyleId>
              </a:tblPr>
              <a:tblGrid>
                <a:gridCol w="4524481">
                  <a:extLst>
                    <a:ext uri="{9D8B030D-6E8A-4147-A177-3AD203B41FA5}">
                      <a16:colId xmlns:a16="http://schemas.microsoft.com/office/drawing/2014/main" val="20000"/>
                    </a:ext>
                  </a:extLst>
                </a:gridCol>
                <a:gridCol w="1895627">
                  <a:extLst>
                    <a:ext uri="{9D8B030D-6E8A-4147-A177-3AD203B41FA5}">
                      <a16:colId xmlns:a16="http://schemas.microsoft.com/office/drawing/2014/main" val="20001"/>
                    </a:ext>
                  </a:extLst>
                </a:gridCol>
                <a:gridCol w="1716794">
                  <a:extLst>
                    <a:ext uri="{9D8B030D-6E8A-4147-A177-3AD203B41FA5}">
                      <a16:colId xmlns:a16="http://schemas.microsoft.com/office/drawing/2014/main" val="20002"/>
                    </a:ext>
                  </a:extLst>
                </a:gridCol>
              </a:tblGrid>
              <a:tr h="64922">
                <a:tc>
                  <a:txBody>
                    <a:bodyPr/>
                    <a:lstStyle/>
                    <a:p>
                      <a:pPr algn="ctr"/>
                      <a:r>
                        <a:rPr lang="fr-FR" sz="2000" dirty="0"/>
                        <a:t>Nom de l'accent</a:t>
                      </a:r>
                    </a:p>
                  </a:txBody>
                  <a:tcPr marL="12232" marR="12232" marT="6116" marB="6116" anchor="ctr"/>
                </a:tc>
                <a:tc>
                  <a:txBody>
                    <a:bodyPr/>
                    <a:lstStyle/>
                    <a:p>
                      <a:pPr algn="ctr"/>
                      <a:r>
                        <a:rPr lang="fr-FR" sz="2000"/>
                        <a:t>Lettre</a:t>
                      </a:r>
                    </a:p>
                  </a:txBody>
                  <a:tcPr marL="12232" marR="12232" marT="6116" marB="6116" anchor="ctr"/>
                </a:tc>
                <a:tc>
                  <a:txBody>
                    <a:bodyPr/>
                    <a:lstStyle/>
                    <a:p>
                      <a:pPr algn="ctr"/>
                      <a:r>
                        <a:rPr lang="fr-FR" sz="2000"/>
                        <a:t>HTML</a:t>
                      </a:r>
                    </a:p>
                  </a:txBody>
                  <a:tcPr marL="12232" marR="12232" marT="6116" marB="6116" anchor="ctr"/>
                </a:tc>
                <a:extLst>
                  <a:ext uri="{0D108BD9-81ED-4DB2-BD59-A6C34878D82A}">
                    <a16:rowId xmlns:a16="http://schemas.microsoft.com/office/drawing/2014/main" val="10000"/>
                  </a:ext>
                </a:extLst>
              </a:tr>
              <a:tr h="113613">
                <a:tc>
                  <a:txBody>
                    <a:bodyPr/>
                    <a:lstStyle/>
                    <a:p>
                      <a:pPr algn="ctr"/>
                      <a:r>
                        <a:rPr lang="fr-FR" sz="2000" dirty="0"/>
                        <a:t>a accent grave </a:t>
                      </a:r>
                    </a:p>
                  </a:txBody>
                  <a:tcPr marL="12232" marR="12232" marT="6116" marB="6116" anchor="ctr"/>
                </a:tc>
                <a:tc>
                  <a:txBody>
                    <a:bodyPr/>
                    <a:lstStyle/>
                    <a:p>
                      <a:pPr algn="ctr"/>
                      <a:r>
                        <a:rPr lang="fr-FR" sz="2000" dirty="0"/>
                        <a:t>à</a:t>
                      </a:r>
                    </a:p>
                  </a:txBody>
                  <a:tcPr marL="12232" marR="12232" marT="6116" marB="6116" anchor="ctr"/>
                </a:tc>
                <a:tc>
                  <a:txBody>
                    <a:bodyPr/>
                    <a:lstStyle/>
                    <a:p>
                      <a:pPr algn="ctr"/>
                      <a:r>
                        <a:rPr lang="fr-FR" sz="2000"/>
                        <a:t>&amp;agrave;</a:t>
                      </a:r>
                    </a:p>
                  </a:txBody>
                  <a:tcPr marL="12232" marR="12232" marT="6116" marB="6116" anchor="ctr"/>
                </a:tc>
                <a:extLst>
                  <a:ext uri="{0D108BD9-81ED-4DB2-BD59-A6C34878D82A}">
                    <a16:rowId xmlns:a16="http://schemas.microsoft.com/office/drawing/2014/main" val="10001"/>
                  </a:ext>
                </a:extLst>
              </a:tr>
              <a:tr h="113613">
                <a:tc>
                  <a:txBody>
                    <a:bodyPr/>
                    <a:lstStyle/>
                    <a:p>
                      <a:pPr algn="ctr"/>
                      <a:r>
                        <a:rPr lang="fr-FR" sz="2000"/>
                        <a:t>A accent grave </a:t>
                      </a:r>
                    </a:p>
                  </a:txBody>
                  <a:tcPr marL="12232" marR="12232" marT="6116" marB="6116" anchor="ctr"/>
                </a:tc>
                <a:tc>
                  <a:txBody>
                    <a:bodyPr/>
                    <a:lstStyle/>
                    <a:p>
                      <a:pPr algn="ctr"/>
                      <a:r>
                        <a:rPr lang="fr-FR" sz="2000"/>
                        <a:t>À</a:t>
                      </a:r>
                    </a:p>
                  </a:txBody>
                  <a:tcPr marL="12232" marR="12232" marT="6116" marB="6116" anchor="ctr"/>
                </a:tc>
                <a:tc>
                  <a:txBody>
                    <a:bodyPr/>
                    <a:lstStyle/>
                    <a:p>
                      <a:pPr algn="ctr"/>
                      <a:r>
                        <a:rPr lang="fr-FR" sz="2000"/>
                        <a:t>&amp;Agrave;</a:t>
                      </a:r>
                    </a:p>
                  </a:txBody>
                  <a:tcPr marL="12232" marR="12232" marT="6116" marB="6116" anchor="ctr"/>
                </a:tc>
                <a:extLst>
                  <a:ext uri="{0D108BD9-81ED-4DB2-BD59-A6C34878D82A}">
                    <a16:rowId xmlns:a16="http://schemas.microsoft.com/office/drawing/2014/main" val="10002"/>
                  </a:ext>
                </a:extLst>
              </a:tr>
              <a:tr h="113613">
                <a:tc>
                  <a:txBody>
                    <a:bodyPr/>
                    <a:lstStyle/>
                    <a:p>
                      <a:pPr algn="ctr"/>
                      <a:r>
                        <a:rPr lang="fr-FR" sz="2000" dirty="0"/>
                        <a:t>a accent aigu </a:t>
                      </a:r>
                    </a:p>
                  </a:txBody>
                  <a:tcPr marL="12232" marR="12232" marT="6116" marB="6116" anchor="ctr"/>
                </a:tc>
                <a:tc>
                  <a:txBody>
                    <a:bodyPr/>
                    <a:lstStyle/>
                    <a:p>
                      <a:pPr algn="ctr"/>
                      <a:r>
                        <a:rPr lang="fr-FR" sz="2000"/>
                        <a:t>á</a:t>
                      </a:r>
                    </a:p>
                  </a:txBody>
                  <a:tcPr marL="12232" marR="12232" marT="6116" marB="6116" anchor="ctr"/>
                </a:tc>
                <a:tc>
                  <a:txBody>
                    <a:bodyPr/>
                    <a:lstStyle/>
                    <a:p>
                      <a:pPr algn="ctr"/>
                      <a:r>
                        <a:rPr lang="fr-FR" sz="2000"/>
                        <a:t>&amp;aacute;</a:t>
                      </a:r>
                    </a:p>
                  </a:txBody>
                  <a:tcPr marL="12232" marR="12232" marT="6116" marB="6116" anchor="ctr"/>
                </a:tc>
                <a:extLst>
                  <a:ext uri="{0D108BD9-81ED-4DB2-BD59-A6C34878D82A}">
                    <a16:rowId xmlns:a16="http://schemas.microsoft.com/office/drawing/2014/main" val="10003"/>
                  </a:ext>
                </a:extLst>
              </a:tr>
              <a:tr h="113613">
                <a:tc>
                  <a:txBody>
                    <a:bodyPr/>
                    <a:lstStyle/>
                    <a:p>
                      <a:pPr algn="ctr"/>
                      <a:r>
                        <a:rPr lang="fr-FR" sz="2000"/>
                        <a:t>A accent aigu </a:t>
                      </a:r>
                    </a:p>
                  </a:txBody>
                  <a:tcPr marL="12232" marR="12232" marT="6116" marB="6116" anchor="ctr"/>
                </a:tc>
                <a:tc>
                  <a:txBody>
                    <a:bodyPr/>
                    <a:lstStyle/>
                    <a:p>
                      <a:pPr algn="ctr"/>
                      <a:r>
                        <a:rPr lang="fr-FR" sz="2000"/>
                        <a:t>Á</a:t>
                      </a:r>
                    </a:p>
                  </a:txBody>
                  <a:tcPr marL="12232" marR="12232" marT="6116" marB="6116" anchor="ctr"/>
                </a:tc>
                <a:tc>
                  <a:txBody>
                    <a:bodyPr/>
                    <a:lstStyle/>
                    <a:p>
                      <a:pPr algn="ctr"/>
                      <a:r>
                        <a:rPr lang="fr-FR" sz="2000"/>
                        <a:t>&amp;Aacute;</a:t>
                      </a:r>
                    </a:p>
                  </a:txBody>
                  <a:tcPr marL="12232" marR="12232" marT="6116" marB="6116" anchor="ctr"/>
                </a:tc>
                <a:extLst>
                  <a:ext uri="{0D108BD9-81ED-4DB2-BD59-A6C34878D82A}">
                    <a16:rowId xmlns:a16="http://schemas.microsoft.com/office/drawing/2014/main" val="10004"/>
                  </a:ext>
                </a:extLst>
              </a:tr>
              <a:tr h="64922">
                <a:tc>
                  <a:txBody>
                    <a:bodyPr/>
                    <a:lstStyle/>
                    <a:p>
                      <a:pPr algn="ctr"/>
                      <a:r>
                        <a:rPr lang="fr-FR" sz="2000"/>
                        <a:t>a accent circonflexe </a:t>
                      </a:r>
                    </a:p>
                  </a:txBody>
                  <a:tcPr marL="12232" marR="12232" marT="6116" marB="6116" anchor="ctr"/>
                </a:tc>
                <a:tc>
                  <a:txBody>
                    <a:bodyPr/>
                    <a:lstStyle/>
                    <a:p>
                      <a:pPr algn="ctr"/>
                      <a:r>
                        <a:rPr lang="fr-FR" sz="2000"/>
                        <a:t>â</a:t>
                      </a:r>
                    </a:p>
                  </a:txBody>
                  <a:tcPr marL="12232" marR="12232" marT="6116" marB="6116" anchor="ctr"/>
                </a:tc>
                <a:tc>
                  <a:txBody>
                    <a:bodyPr/>
                    <a:lstStyle/>
                    <a:p>
                      <a:pPr algn="ctr"/>
                      <a:r>
                        <a:rPr lang="fr-FR" sz="2000"/>
                        <a:t>&amp;acirc; </a:t>
                      </a:r>
                    </a:p>
                  </a:txBody>
                  <a:tcPr marL="12232" marR="12232" marT="6116" marB="6116" anchor="ctr"/>
                </a:tc>
                <a:extLst>
                  <a:ext uri="{0D108BD9-81ED-4DB2-BD59-A6C34878D82A}">
                    <a16:rowId xmlns:a16="http://schemas.microsoft.com/office/drawing/2014/main" val="10005"/>
                  </a:ext>
                </a:extLst>
              </a:tr>
              <a:tr h="64922">
                <a:tc>
                  <a:txBody>
                    <a:bodyPr/>
                    <a:lstStyle/>
                    <a:p>
                      <a:pPr algn="ctr"/>
                      <a:r>
                        <a:rPr lang="fr-FR" sz="2000"/>
                        <a:t>A accent circonflexe </a:t>
                      </a:r>
                    </a:p>
                  </a:txBody>
                  <a:tcPr marL="12232" marR="12232" marT="6116" marB="6116" anchor="ctr"/>
                </a:tc>
                <a:tc>
                  <a:txBody>
                    <a:bodyPr/>
                    <a:lstStyle/>
                    <a:p>
                      <a:pPr algn="ctr"/>
                      <a:r>
                        <a:rPr lang="fr-FR" sz="2000"/>
                        <a:t>Â</a:t>
                      </a:r>
                    </a:p>
                  </a:txBody>
                  <a:tcPr marL="12232" marR="12232" marT="6116" marB="6116" anchor="ctr"/>
                </a:tc>
                <a:tc>
                  <a:txBody>
                    <a:bodyPr/>
                    <a:lstStyle/>
                    <a:p>
                      <a:pPr algn="ctr"/>
                      <a:r>
                        <a:rPr lang="fr-FR" sz="2000"/>
                        <a:t>&amp;Acirc; </a:t>
                      </a:r>
                    </a:p>
                  </a:txBody>
                  <a:tcPr marL="12232" marR="12232" marT="6116" marB="6116" anchor="ctr"/>
                </a:tc>
                <a:extLst>
                  <a:ext uri="{0D108BD9-81ED-4DB2-BD59-A6C34878D82A}">
                    <a16:rowId xmlns:a16="http://schemas.microsoft.com/office/drawing/2014/main" val="10006"/>
                  </a:ext>
                </a:extLst>
              </a:tr>
              <a:tr h="113613">
                <a:tc>
                  <a:txBody>
                    <a:bodyPr/>
                    <a:lstStyle/>
                    <a:p>
                      <a:pPr algn="ctr"/>
                      <a:r>
                        <a:rPr lang="fr-FR" sz="2000"/>
                        <a:t>a tilde </a:t>
                      </a:r>
                    </a:p>
                  </a:txBody>
                  <a:tcPr marL="12232" marR="12232" marT="6116" marB="6116" anchor="ctr"/>
                </a:tc>
                <a:tc>
                  <a:txBody>
                    <a:bodyPr/>
                    <a:lstStyle/>
                    <a:p>
                      <a:pPr algn="ctr"/>
                      <a:r>
                        <a:rPr lang="fr-FR" sz="2000"/>
                        <a:t>ã</a:t>
                      </a:r>
                    </a:p>
                  </a:txBody>
                  <a:tcPr marL="12232" marR="12232" marT="6116" marB="6116" anchor="ctr"/>
                </a:tc>
                <a:tc>
                  <a:txBody>
                    <a:bodyPr/>
                    <a:lstStyle/>
                    <a:p>
                      <a:pPr algn="ctr"/>
                      <a:r>
                        <a:rPr lang="fr-FR" sz="2000"/>
                        <a:t>&amp;atilde;</a:t>
                      </a:r>
                    </a:p>
                  </a:txBody>
                  <a:tcPr marL="12232" marR="12232" marT="6116" marB="6116" anchor="ctr"/>
                </a:tc>
                <a:extLst>
                  <a:ext uri="{0D108BD9-81ED-4DB2-BD59-A6C34878D82A}">
                    <a16:rowId xmlns:a16="http://schemas.microsoft.com/office/drawing/2014/main" val="10007"/>
                  </a:ext>
                </a:extLst>
              </a:tr>
              <a:tr h="113613">
                <a:tc>
                  <a:txBody>
                    <a:bodyPr/>
                    <a:lstStyle/>
                    <a:p>
                      <a:pPr algn="ctr"/>
                      <a:r>
                        <a:rPr lang="fr-FR" sz="2000"/>
                        <a:t>A tilde </a:t>
                      </a:r>
                    </a:p>
                  </a:txBody>
                  <a:tcPr marL="12232" marR="12232" marT="6116" marB="6116" anchor="ctr"/>
                </a:tc>
                <a:tc>
                  <a:txBody>
                    <a:bodyPr/>
                    <a:lstStyle/>
                    <a:p>
                      <a:pPr algn="ctr"/>
                      <a:r>
                        <a:rPr lang="fr-FR" sz="2000"/>
                        <a:t>Ã</a:t>
                      </a:r>
                    </a:p>
                  </a:txBody>
                  <a:tcPr marL="12232" marR="12232" marT="6116" marB="6116" anchor="ctr"/>
                </a:tc>
                <a:tc>
                  <a:txBody>
                    <a:bodyPr/>
                    <a:lstStyle/>
                    <a:p>
                      <a:pPr algn="ctr"/>
                      <a:r>
                        <a:rPr lang="fr-FR" sz="2000"/>
                        <a:t>&amp;Atilde;</a:t>
                      </a:r>
                    </a:p>
                  </a:txBody>
                  <a:tcPr marL="12232" marR="12232" marT="6116" marB="6116" anchor="ctr"/>
                </a:tc>
                <a:extLst>
                  <a:ext uri="{0D108BD9-81ED-4DB2-BD59-A6C34878D82A}">
                    <a16:rowId xmlns:a16="http://schemas.microsoft.com/office/drawing/2014/main" val="10008"/>
                  </a:ext>
                </a:extLst>
              </a:tr>
              <a:tr h="64922">
                <a:tc>
                  <a:txBody>
                    <a:bodyPr/>
                    <a:lstStyle/>
                    <a:p>
                      <a:pPr algn="ctr"/>
                      <a:r>
                        <a:rPr lang="fr-FR" sz="2000"/>
                        <a:t>a tréma </a:t>
                      </a:r>
                    </a:p>
                  </a:txBody>
                  <a:tcPr marL="12232" marR="12232" marT="6116" marB="6116" anchor="ctr"/>
                </a:tc>
                <a:tc>
                  <a:txBody>
                    <a:bodyPr/>
                    <a:lstStyle/>
                    <a:p>
                      <a:pPr algn="ctr"/>
                      <a:r>
                        <a:rPr lang="fr-FR" sz="2000"/>
                        <a:t>ä</a:t>
                      </a:r>
                    </a:p>
                  </a:txBody>
                  <a:tcPr marL="12232" marR="12232" marT="6116" marB="6116" anchor="ctr"/>
                </a:tc>
                <a:tc>
                  <a:txBody>
                    <a:bodyPr/>
                    <a:lstStyle/>
                    <a:p>
                      <a:pPr algn="ctr"/>
                      <a:r>
                        <a:rPr lang="fr-FR" sz="2000"/>
                        <a:t>&amp;auml; </a:t>
                      </a:r>
                    </a:p>
                  </a:txBody>
                  <a:tcPr marL="12232" marR="12232" marT="6116" marB="6116" anchor="ctr"/>
                </a:tc>
                <a:extLst>
                  <a:ext uri="{0D108BD9-81ED-4DB2-BD59-A6C34878D82A}">
                    <a16:rowId xmlns:a16="http://schemas.microsoft.com/office/drawing/2014/main" val="10009"/>
                  </a:ext>
                </a:extLst>
              </a:tr>
              <a:tr h="64922">
                <a:tc>
                  <a:txBody>
                    <a:bodyPr/>
                    <a:lstStyle/>
                    <a:p>
                      <a:pPr algn="ctr"/>
                      <a:r>
                        <a:rPr lang="fr-FR" sz="2000"/>
                        <a:t>A tréma </a:t>
                      </a:r>
                    </a:p>
                  </a:txBody>
                  <a:tcPr marL="12232" marR="12232" marT="6116" marB="6116" anchor="ctr"/>
                </a:tc>
                <a:tc>
                  <a:txBody>
                    <a:bodyPr/>
                    <a:lstStyle/>
                    <a:p>
                      <a:pPr algn="ctr"/>
                      <a:r>
                        <a:rPr lang="fr-FR" sz="2000"/>
                        <a:t>Ä</a:t>
                      </a:r>
                    </a:p>
                  </a:txBody>
                  <a:tcPr marL="12232" marR="12232" marT="6116" marB="6116" anchor="ctr"/>
                </a:tc>
                <a:tc>
                  <a:txBody>
                    <a:bodyPr/>
                    <a:lstStyle/>
                    <a:p>
                      <a:pPr algn="ctr"/>
                      <a:r>
                        <a:rPr lang="fr-FR" sz="2000"/>
                        <a:t>&amp;Auml; </a:t>
                      </a:r>
                    </a:p>
                  </a:txBody>
                  <a:tcPr marL="12232" marR="12232" marT="6116" marB="6116" anchor="ctr"/>
                </a:tc>
                <a:extLst>
                  <a:ext uri="{0D108BD9-81ED-4DB2-BD59-A6C34878D82A}">
                    <a16:rowId xmlns:a16="http://schemas.microsoft.com/office/drawing/2014/main" val="10010"/>
                  </a:ext>
                </a:extLst>
              </a:tr>
              <a:tr h="64922">
                <a:tc>
                  <a:txBody>
                    <a:bodyPr/>
                    <a:lstStyle/>
                    <a:p>
                      <a:pPr algn="ctr"/>
                      <a:r>
                        <a:rPr lang="fr-FR" sz="2000"/>
                        <a:t>a rond </a:t>
                      </a:r>
                    </a:p>
                  </a:txBody>
                  <a:tcPr marL="12232" marR="12232" marT="6116" marB="6116" anchor="ctr"/>
                </a:tc>
                <a:tc>
                  <a:txBody>
                    <a:bodyPr/>
                    <a:lstStyle/>
                    <a:p>
                      <a:pPr algn="ctr"/>
                      <a:r>
                        <a:rPr lang="fr-FR" sz="2000"/>
                        <a:t>å</a:t>
                      </a:r>
                    </a:p>
                  </a:txBody>
                  <a:tcPr marL="12232" marR="12232" marT="6116" marB="6116" anchor="ctr"/>
                </a:tc>
                <a:tc>
                  <a:txBody>
                    <a:bodyPr/>
                    <a:lstStyle/>
                    <a:p>
                      <a:pPr algn="ctr"/>
                      <a:r>
                        <a:rPr lang="fr-FR" sz="2000"/>
                        <a:t>&amp;aring; </a:t>
                      </a:r>
                    </a:p>
                  </a:txBody>
                  <a:tcPr marL="12232" marR="12232" marT="6116" marB="6116" anchor="ctr"/>
                </a:tc>
                <a:extLst>
                  <a:ext uri="{0D108BD9-81ED-4DB2-BD59-A6C34878D82A}">
                    <a16:rowId xmlns:a16="http://schemas.microsoft.com/office/drawing/2014/main" val="10011"/>
                  </a:ext>
                </a:extLst>
              </a:tr>
              <a:tr h="64922">
                <a:tc>
                  <a:txBody>
                    <a:bodyPr/>
                    <a:lstStyle/>
                    <a:p>
                      <a:pPr algn="ctr"/>
                      <a:r>
                        <a:rPr lang="fr-FR" sz="2000"/>
                        <a:t>A rond </a:t>
                      </a:r>
                    </a:p>
                  </a:txBody>
                  <a:tcPr marL="12232" marR="12232" marT="6116" marB="6116" anchor="ctr"/>
                </a:tc>
                <a:tc>
                  <a:txBody>
                    <a:bodyPr/>
                    <a:lstStyle/>
                    <a:p>
                      <a:pPr algn="ctr"/>
                      <a:r>
                        <a:rPr lang="fr-FR" sz="2000"/>
                        <a:t>Å</a:t>
                      </a:r>
                    </a:p>
                  </a:txBody>
                  <a:tcPr marL="12232" marR="12232" marT="6116" marB="6116" anchor="ctr"/>
                </a:tc>
                <a:tc>
                  <a:txBody>
                    <a:bodyPr/>
                    <a:lstStyle/>
                    <a:p>
                      <a:pPr algn="ctr"/>
                      <a:r>
                        <a:rPr lang="fr-FR" sz="2000"/>
                        <a:t>&amp;Aring; </a:t>
                      </a:r>
                    </a:p>
                  </a:txBody>
                  <a:tcPr marL="12232" marR="12232" marT="6116" marB="6116" anchor="ctr"/>
                </a:tc>
                <a:extLst>
                  <a:ext uri="{0D108BD9-81ED-4DB2-BD59-A6C34878D82A}">
                    <a16:rowId xmlns:a16="http://schemas.microsoft.com/office/drawing/2014/main" val="10012"/>
                  </a:ext>
                </a:extLst>
              </a:tr>
              <a:tr h="64922">
                <a:tc>
                  <a:txBody>
                    <a:bodyPr/>
                    <a:lstStyle/>
                    <a:p>
                      <a:pPr algn="ctr"/>
                      <a:r>
                        <a:rPr lang="fr-FR" sz="2000"/>
                        <a:t>ae ligaturé </a:t>
                      </a:r>
                    </a:p>
                  </a:txBody>
                  <a:tcPr marL="12232" marR="12232" marT="6116" marB="6116" anchor="ctr"/>
                </a:tc>
                <a:tc>
                  <a:txBody>
                    <a:bodyPr/>
                    <a:lstStyle/>
                    <a:p>
                      <a:pPr algn="ctr"/>
                      <a:r>
                        <a:rPr lang="fr-FR" sz="2000"/>
                        <a:t>æ</a:t>
                      </a:r>
                    </a:p>
                  </a:txBody>
                  <a:tcPr marL="12232" marR="12232" marT="6116" marB="6116" anchor="ctr"/>
                </a:tc>
                <a:tc>
                  <a:txBody>
                    <a:bodyPr/>
                    <a:lstStyle/>
                    <a:p>
                      <a:pPr algn="ctr"/>
                      <a:r>
                        <a:rPr lang="fr-FR" sz="2000"/>
                        <a:t>&amp;aelig; </a:t>
                      </a:r>
                    </a:p>
                  </a:txBody>
                  <a:tcPr marL="12232" marR="12232" marT="6116" marB="6116" anchor="ctr"/>
                </a:tc>
                <a:extLst>
                  <a:ext uri="{0D108BD9-81ED-4DB2-BD59-A6C34878D82A}">
                    <a16:rowId xmlns:a16="http://schemas.microsoft.com/office/drawing/2014/main" val="10013"/>
                  </a:ext>
                </a:extLst>
              </a:tr>
              <a:tr h="64922">
                <a:tc>
                  <a:txBody>
                    <a:bodyPr/>
                    <a:lstStyle/>
                    <a:p>
                      <a:pPr algn="ctr"/>
                      <a:r>
                        <a:rPr lang="fr-FR" sz="2000"/>
                        <a:t>AE ligaturé </a:t>
                      </a:r>
                    </a:p>
                  </a:txBody>
                  <a:tcPr marL="12232" marR="12232" marT="6116" marB="6116" anchor="ctr"/>
                </a:tc>
                <a:tc>
                  <a:txBody>
                    <a:bodyPr/>
                    <a:lstStyle/>
                    <a:p>
                      <a:pPr algn="ctr"/>
                      <a:r>
                        <a:rPr lang="fr-FR" sz="2000"/>
                        <a:t>Æ</a:t>
                      </a:r>
                    </a:p>
                  </a:txBody>
                  <a:tcPr marL="12232" marR="12232" marT="6116" marB="6116" anchor="ctr"/>
                </a:tc>
                <a:tc>
                  <a:txBody>
                    <a:bodyPr/>
                    <a:lstStyle/>
                    <a:p>
                      <a:pPr algn="ctr"/>
                      <a:r>
                        <a:rPr lang="fr-FR" sz="2000"/>
                        <a:t>&amp;AElig; </a:t>
                      </a:r>
                    </a:p>
                  </a:txBody>
                  <a:tcPr marL="12232" marR="12232" marT="6116" marB="6116" anchor="ctr"/>
                </a:tc>
                <a:extLst>
                  <a:ext uri="{0D108BD9-81ED-4DB2-BD59-A6C34878D82A}">
                    <a16:rowId xmlns:a16="http://schemas.microsoft.com/office/drawing/2014/main" val="10014"/>
                  </a:ext>
                </a:extLst>
              </a:tr>
              <a:tr h="113613">
                <a:tc>
                  <a:txBody>
                    <a:bodyPr/>
                    <a:lstStyle/>
                    <a:p>
                      <a:pPr algn="ctr"/>
                      <a:r>
                        <a:rPr lang="fr-FR" sz="2000"/>
                        <a:t>e accent grave </a:t>
                      </a:r>
                    </a:p>
                  </a:txBody>
                  <a:tcPr marL="12232" marR="12232" marT="6116" marB="6116" anchor="ctr"/>
                </a:tc>
                <a:tc>
                  <a:txBody>
                    <a:bodyPr/>
                    <a:lstStyle/>
                    <a:p>
                      <a:pPr algn="ctr"/>
                      <a:r>
                        <a:rPr lang="fr-FR" sz="2000"/>
                        <a:t>è</a:t>
                      </a:r>
                    </a:p>
                  </a:txBody>
                  <a:tcPr marL="12232" marR="12232" marT="6116" marB="6116" anchor="ctr"/>
                </a:tc>
                <a:tc>
                  <a:txBody>
                    <a:bodyPr/>
                    <a:lstStyle/>
                    <a:p>
                      <a:pPr algn="ctr"/>
                      <a:r>
                        <a:rPr lang="fr-FR" sz="2000"/>
                        <a:t>&amp;egrave;</a:t>
                      </a:r>
                    </a:p>
                  </a:txBody>
                  <a:tcPr marL="12232" marR="12232" marT="6116" marB="6116" anchor="ctr"/>
                </a:tc>
                <a:extLst>
                  <a:ext uri="{0D108BD9-81ED-4DB2-BD59-A6C34878D82A}">
                    <a16:rowId xmlns:a16="http://schemas.microsoft.com/office/drawing/2014/main" val="10015"/>
                  </a:ext>
                </a:extLst>
              </a:tr>
              <a:tr h="113613">
                <a:tc>
                  <a:txBody>
                    <a:bodyPr/>
                    <a:lstStyle/>
                    <a:p>
                      <a:pPr algn="ctr"/>
                      <a:r>
                        <a:rPr lang="fr-FR" sz="2000"/>
                        <a:t>E accent grave </a:t>
                      </a:r>
                    </a:p>
                  </a:txBody>
                  <a:tcPr marL="12232" marR="12232" marT="6116" marB="6116" anchor="ctr"/>
                </a:tc>
                <a:tc>
                  <a:txBody>
                    <a:bodyPr/>
                    <a:lstStyle/>
                    <a:p>
                      <a:pPr algn="ctr"/>
                      <a:r>
                        <a:rPr lang="fr-FR" sz="2000"/>
                        <a:t>È</a:t>
                      </a:r>
                    </a:p>
                  </a:txBody>
                  <a:tcPr marL="12232" marR="12232" marT="6116" marB="6116" anchor="ctr"/>
                </a:tc>
                <a:tc>
                  <a:txBody>
                    <a:bodyPr/>
                    <a:lstStyle/>
                    <a:p>
                      <a:pPr algn="ctr"/>
                      <a:r>
                        <a:rPr lang="fr-FR" sz="2000"/>
                        <a:t>&amp;Egrave;</a:t>
                      </a:r>
                    </a:p>
                  </a:txBody>
                  <a:tcPr marL="12232" marR="12232" marT="6116" marB="6116" anchor="ctr"/>
                </a:tc>
                <a:extLst>
                  <a:ext uri="{0D108BD9-81ED-4DB2-BD59-A6C34878D82A}">
                    <a16:rowId xmlns:a16="http://schemas.microsoft.com/office/drawing/2014/main" val="10016"/>
                  </a:ext>
                </a:extLst>
              </a:tr>
              <a:tr h="113613">
                <a:tc>
                  <a:txBody>
                    <a:bodyPr/>
                    <a:lstStyle/>
                    <a:p>
                      <a:pPr algn="ctr"/>
                      <a:r>
                        <a:rPr lang="fr-FR" sz="2000"/>
                        <a:t>e accent aigu </a:t>
                      </a:r>
                    </a:p>
                  </a:txBody>
                  <a:tcPr marL="12232" marR="12232" marT="6116" marB="6116" anchor="ctr"/>
                </a:tc>
                <a:tc>
                  <a:txBody>
                    <a:bodyPr/>
                    <a:lstStyle/>
                    <a:p>
                      <a:pPr algn="ctr"/>
                      <a:r>
                        <a:rPr lang="fr-FR" sz="2000"/>
                        <a:t>é</a:t>
                      </a:r>
                    </a:p>
                  </a:txBody>
                  <a:tcPr marL="12232" marR="12232" marT="6116" marB="6116" anchor="ctr"/>
                </a:tc>
                <a:tc>
                  <a:txBody>
                    <a:bodyPr/>
                    <a:lstStyle/>
                    <a:p>
                      <a:pPr algn="ctr"/>
                      <a:r>
                        <a:rPr lang="fr-FR" sz="2000" dirty="0"/>
                        <a:t>&amp;</a:t>
                      </a:r>
                      <a:r>
                        <a:rPr lang="fr-FR" sz="2000" dirty="0" err="1"/>
                        <a:t>eacute</a:t>
                      </a:r>
                      <a:r>
                        <a:rPr lang="fr-FR" sz="2000" dirty="0"/>
                        <a:t>;</a:t>
                      </a:r>
                    </a:p>
                  </a:txBody>
                  <a:tcPr marL="12232" marR="12232" marT="6116" marB="6116" anchor="ctr"/>
                </a:tc>
                <a:extLst>
                  <a:ext uri="{0D108BD9-81ED-4DB2-BD59-A6C34878D82A}">
                    <a16:rowId xmlns:a16="http://schemas.microsoft.com/office/drawing/2014/main" val="10017"/>
                  </a:ext>
                </a:extLst>
              </a:tr>
            </a:tbl>
          </a:graphicData>
        </a:graphic>
      </p:graphicFrame>
    </p:spTree>
    <p:extLst>
      <p:ext uri="{BB962C8B-B14F-4D97-AF65-F5344CB8AC3E}">
        <p14:creationId xmlns:p14="http://schemas.microsoft.com/office/powerpoint/2010/main" val="37394574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620688"/>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fr-FR" b="1" dirty="0" smtClean="0">
                <a:latin typeface="Times New Roman" pitchFamily="18" charset="0"/>
                <a:cs typeface="Times New Roman" pitchFamily="18" charset="0"/>
              </a:rPr>
              <a:t>Les Accents </a:t>
            </a:r>
            <a:endParaRPr lang="fr-CA" b="1" dirty="0" smtClean="0">
              <a:latin typeface="Times New Roman" pitchFamily="18" charset="0"/>
              <a:cs typeface="Times New Roman" pitchFamily="18"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4195186928"/>
              </p:ext>
            </p:extLst>
          </p:nvPr>
        </p:nvGraphicFramePr>
        <p:xfrm>
          <a:off x="611560" y="692696"/>
          <a:ext cx="8208912" cy="6057487"/>
        </p:xfrm>
        <a:graphic>
          <a:graphicData uri="http://schemas.openxmlformats.org/drawingml/2006/table">
            <a:tbl>
              <a:tblPr>
                <a:tableStyleId>{5940675A-B579-460E-94D1-54222C63F5DA}</a:tableStyleId>
              </a:tblPr>
              <a:tblGrid>
                <a:gridCol w="4364319">
                  <a:extLst>
                    <a:ext uri="{9D8B030D-6E8A-4147-A177-3AD203B41FA5}">
                      <a16:colId xmlns:a16="http://schemas.microsoft.com/office/drawing/2014/main" val="20000"/>
                    </a:ext>
                  </a:extLst>
                </a:gridCol>
                <a:gridCol w="1828527">
                  <a:extLst>
                    <a:ext uri="{9D8B030D-6E8A-4147-A177-3AD203B41FA5}">
                      <a16:colId xmlns:a16="http://schemas.microsoft.com/office/drawing/2014/main" val="20001"/>
                    </a:ext>
                  </a:extLst>
                </a:gridCol>
                <a:gridCol w="2016066">
                  <a:extLst>
                    <a:ext uri="{9D8B030D-6E8A-4147-A177-3AD203B41FA5}">
                      <a16:colId xmlns:a16="http://schemas.microsoft.com/office/drawing/2014/main" val="20002"/>
                    </a:ext>
                  </a:extLst>
                </a:gridCol>
              </a:tblGrid>
              <a:tr h="458233">
                <a:tc>
                  <a:txBody>
                    <a:bodyPr/>
                    <a:lstStyle/>
                    <a:p>
                      <a:pPr algn="ctr"/>
                      <a:r>
                        <a:rPr lang="fr-FR" sz="2000" dirty="0"/>
                        <a:t>E accent aigu </a:t>
                      </a:r>
                    </a:p>
                  </a:txBody>
                  <a:tcPr marL="51431" marR="51431" marT="25716" marB="25716" anchor="ctr"/>
                </a:tc>
                <a:tc>
                  <a:txBody>
                    <a:bodyPr/>
                    <a:lstStyle/>
                    <a:p>
                      <a:pPr algn="ctr"/>
                      <a:r>
                        <a:rPr lang="fr-FR" sz="2000"/>
                        <a:t>É</a:t>
                      </a:r>
                    </a:p>
                  </a:txBody>
                  <a:tcPr marL="51431" marR="51431" marT="25716" marB="25716" anchor="ctr"/>
                </a:tc>
                <a:tc>
                  <a:txBody>
                    <a:bodyPr/>
                    <a:lstStyle/>
                    <a:p>
                      <a:pPr algn="ctr"/>
                      <a:r>
                        <a:rPr lang="fr-FR" sz="2000"/>
                        <a:t>&amp;Eacute;</a:t>
                      </a:r>
                    </a:p>
                  </a:txBody>
                  <a:tcPr marL="51431" marR="51431" marT="25716" marB="25716" anchor="ctr"/>
                </a:tc>
                <a:extLst>
                  <a:ext uri="{0D108BD9-81ED-4DB2-BD59-A6C34878D82A}">
                    <a16:rowId xmlns:a16="http://schemas.microsoft.com/office/drawing/2014/main" val="10000"/>
                  </a:ext>
                </a:extLst>
              </a:tr>
              <a:tr h="261848">
                <a:tc>
                  <a:txBody>
                    <a:bodyPr/>
                    <a:lstStyle/>
                    <a:p>
                      <a:pPr algn="ctr"/>
                      <a:r>
                        <a:rPr lang="fr-FR" sz="2000"/>
                        <a:t>e accent circonflexe </a:t>
                      </a:r>
                    </a:p>
                  </a:txBody>
                  <a:tcPr marL="51431" marR="51431" marT="25716" marB="25716" anchor="ctr"/>
                </a:tc>
                <a:tc>
                  <a:txBody>
                    <a:bodyPr/>
                    <a:lstStyle/>
                    <a:p>
                      <a:pPr algn="ctr"/>
                      <a:r>
                        <a:rPr lang="fr-FR" sz="2000"/>
                        <a:t>ê</a:t>
                      </a:r>
                    </a:p>
                  </a:txBody>
                  <a:tcPr marL="51431" marR="51431" marT="25716" marB="25716" anchor="ctr"/>
                </a:tc>
                <a:tc>
                  <a:txBody>
                    <a:bodyPr/>
                    <a:lstStyle/>
                    <a:p>
                      <a:pPr algn="ctr"/>
                      <a:r>
                        <a:rPr lang="fr-FR" sz="2000"/>
                        <a:t>&amp;ecirc; </a:t>
                      </a:r>
                    </a:p>
                  </a:txBody>
                  <a:tcPr marL="51431" marR="51431" marT="25716" marB="25716" anchor="ctr"/>
                </a:tc>
                <a:extLst>
                  <a:ext uri="{0D108BD9-81ED-4DB2-BD59-A6C34878D82A}">
                    <a16:rowId xmlns:a16="http://schemas.microsoft.com/office/drawing/2014/main" val="10001"/>
                  </a:ext>
                </a:extLst>
              </a:tr>
              <a:tr h="261848">
                <a:tc>
                  <a:txBody>
                    <a:bodyPr/>
                    <a:lstStyle/>
                    <a:p>
                      <a:pPr algn="ctr"/>
                      <a:r>
                        <a:rPr lang="fr-FR" sz="2000"/>
                        <a:t>E accent circonflexe </a:t>
                      </a:r>
                    </a:p>
                  </a:txBody>
                  <a:tcPr marL="51431" marR="51431" marT="25716" marB="25716" anchor="ctr"/>
                </a:tc>
                <a:tc>
                  <a:txBody>
                    <a:bodyPr/>
                    <a:lstStyle/>
                    <a:p>
                      <a:pPr algn="ctr"/>
                      <a:r>
                        <a:rPr lang="fr-FR" sz="2000"/>
                        <a:t>Ê</a:t>
                      </a:r>
                    </a:p>
                  </a:txBody>
                  <a:tcPr marL="51431" marR="51431" marT="25716" marB="25716" anchor="ctr"/>
                </a:tc>
                <a:tc>
                  <a:txBody>
                    <a:bodyPr/>
                    <a:lstStyle/>
                    <a:p>
                      <a:pPr algn="ctr"/>
                      <a:r>
                        <a:rPr lang="fr-FR" sz="2000"/>
                        <a:t>&amp;Ecirc; </a:t>
                      </a:r>
                    </a:p>
                  </a:txBody>
                  <a:tcPr marL="51431" marR="51431" marT="25716" marB="25716" anchor="ctr"/>
                </a:tc>
                <a:extLst>
                  <a:ext uri="{0D108BD9-81ED-4DB2-BD59-A6C34878D82A}">
                    <a16:rowId xmlns:a16="http://schemas.microsoft.com/office/drawing/2014/main" val="10002"/>
                  </a:ext>
                </a:extLst>
              </a:tr>
              <a:tr h="261848">
                <a:tc>
                  <a:txBody>
                    <a:bodyPr/>
                    <a:lstStyle/>
                    <a:p>
                      <a:pPr algn="ctr"/>
                      <a:r>
                        <a:rPr lang="fr-FR" sz="2000"/>
                        <a:t>e tréma </a:t>
                      </a:r>
                    </a:p>
                  </a:txBody>
                  <a:tcPr marL="51431" marR="51431" marT="25716" marB="25716" anchor="ctr"/>
                </a:tc>
                <a:tc>
                  <a:txBody>
                    <a:bodyPr/>
                    <a:lstStyle/>
                    <a:p>
                      <a:pPr algn="ctr"/>
                      <a:r>
                        <a:rPr lang="fr-FR" sz="2000"/>
                        <a:t>ë</a:t>
                      </a:r>
                    </a:p>
                  </a:txBody>
                  <a:tcPr marL="51431" marR="51431" marT="25716" marB="25716" anchor="ctr"/>
                </a:tc>
                <a:tc>
                  <a:txBody>
                    <a:bodyPr/>
                    <a:lstStyle/>
                    <a:p>
                      <a:pPr algn="ctr"/>
                      <a:r>
                        <a:rPr lang="fr-FR" sz="2000"/>
                        <a:t>&amp;euml; </a:t>
                      </a:r>
                    </a:p>
                  </a:txBody>
                  <a:tcPr marL="51431" marR="51431" marT="25716" marB="25716" anchor="ctr"/>
                </a:tc>
                <a:extLst>
                  <a:ext uri="{0D108BD9-81ED-4DB2-BD59-A6C34878D82A}">
                    <a16:rowId xmlns:a16="http://schemas.microsoft.com/office/drawing/2014/main" val="10003"/>
                  </a:ext>
                </a:extLst>
              </a:tr>
              <a:tr h="261848">
                <a:tc>
                  <a:txBody>
                    <a:bodyPr/>
                    <a:lstStyle/>
                    <a:p>
                      <a:pPr algn="ctr"/>
                      <a:r>
                        <a:rPr lang="fr-FR" sz="2000"/>
                        <a:t>E tréma </a:t>
                      </a:r>
                    </a:p>
                  </a:txBody>
                  <a:tcPr marL="51431" marR="51431" marT="25716" marB="25716" anchor="ctr"/>
                </a:tc>
                <a:tc>
                  <a:txBody>
                    <a:bodyPr/>
                    <a:lstStyle/>
                    <a:p>
                      <a:pPr algn="ctr"/>
                      <a:r>
                        <a:rPr lang="fr-FR" sz="2000"/>
                        <a:t>Ë</a:t>
                      </a:r>
                    </a:p>
                  </a:txBody>
                  <a:tcPr marL="51431" marR="51431" marT="25716" marB="25716" anchor="ctr"/>
                </a:tc>
                <a:tc>
                  <a:txBody>
                    <a:bodyPr/>
                    <a:lstStyle/>
                    <a:p>
                      <a:pPr algn="ctr"/>
                      <a:r>
                        <a:rPr lang="fr-FR" sz="2000"/>
                        <a:t>&amp;Euml; </a:t>
                      </a:r>
                    </a:p>
                  </a:txBody>
                  <a:tcPr marL="51431" marR="51431" marT="25716" marB="25716" anchor="ctr"/>
                </a:tc>
                <a:extLst>
                  <a:ext uri="{0D108BD9-81ED-4DB2-BD59-A6C34878D82A}">
                    <a16:rowId xmlns:a16="http://schemas.microsoft.com/office/drawing/2014/main" val="10004"/>
                  </a:ext>
                </a:extLst>
              </a:tr>
              <a:tr h="458233">
                <a:tc>
                  <a:txBody>
                    <a:bodyPr/>
                    <a:lstStyle/>
                    <a:p>
                      <a:pPr algn="ctr"/>
                      <a:r>
                        <a:rPr lang="fr-FR" sz="2000"/>
                        <a:t>i accent grave </a:t>
                      </a:r>
                    </a:p>
                  </a:txBody>
                  <a:tcPr marL="51431" marR="51431" marT="25716" marB="25716" anchor="ctr"/>
                </a:tc>
                <a:tc>
                  <a:txBody>
                    <a:bodyPr/>
                    <a:lstStyle/>
                    <a:p>
                      <a:pPr algn="ctr"/>
                      <a:r>
                        <a:rPr lang="fr-FR" sz="2000"/>
                        <a:t>ì</a:t>
                      </a:r>
                    </a:p>
                  </a:txBody>
                  <a:tcPr marL="51431" marR="51431" marT="25716" marB="25716" anchor="ctr"/>
                </a:tc>
                <a:tc>
                  <a:txBody>
                    <a:bodyPr/>
                    <a:lstStyle/>
                    <a:p>
                      <a:pPr algn="ctr"/>
                      <a:r>
                        <a:rPr lang="fr-FR" sz="2000"/>
                        <a:t>&amp;igrave;</a:t>
                      </a:r>
                    </a:p>
                  </a:txBody>
                  <a:tcPr marL="51431" marR="51431" marT="25716" marB="25716" anchor="ctr"/>
                </a:tc>
                <a:extLst>
                  <a:ext uri="{0D108BD9-81ED-4DB2-BD59-A6C34878D82A}">
                    <a16:rowId xmlns:a16="http://schemas.microsoft.com/office/drawing/2014/main" val="10005"/>
                  </a:ext>
                </a:extLst>
              </a:tr>
              <a:tr h="458233">
                <a:tc>
                  <a:txBody>
                    <a:bodyPr/>
                    <a:lstStyle/>
                    <a:p>
                      <a:pPr algn="ctr"/>
                      <a:r>
                        <a:rPr lang="fr-FR" sz="2000"/>
                        <a:t>I accent grave </a:t>
                      </a:r>
                    </a:p>
                  </a:txBody>
                  <a:tcPr marL="51431" marR="51431" marT="25716" marB="25716" anchor="ctr"/>
                </a:tc>
                <a:tc>
                  <a:txBody>
                    <a:bodyPr/>
                    <a:lstStyle/>
                    <a:p>
                      <a:pPr algn="ctr"/>
                      <a:r>
                        <a:rPr lang="fr-FR" sz="2000"/>
                        <a:t>Ì</a:t>
                      </a:r>
                    </a:p>
                  </a:txBody>
                  <a:tcPr marL="51431" marR="51431" marT="25716" marB="25716" anchor="ctr"/>
                </a:tc>
                <a:tc>
                  <a:txBody>
                    <a:bodyPr/>
                    <a:lstStyle/>
                    <a:p>
                      <a:pPr algn="ctr"/>
                      <a:r>
                        <a:rPr lang="fr-FR" sz="2000"/>
                        <a:t>&amp;Igrave;</a:t>
                      </a:r>
                    </a:p>
                  </a:txBody>
                  <a:tcPr marL="51431" marR="51431" marT="25716" marB="25716" anchor="ctr"/>
                </a:tc>
                <a:extLst>
                  <a:ext uri="{0D108BD9-81ED-4DB2-BD59-A6C34878D82A}">
                    <a16:rowId xmlns:a16="http://schemas.microsoft.com/office/drawing/2014/main" val="10006"/>
                  </a:ext>
                </a:extLst>
              </a:tr>
              <a:tr h="458233">
                <a:tc>
                  <a:txBody>
                    <a:bodyPr/>
                    <a:lstStyle/>
                    <a:p>
                      <a:pPr algn="ctr"/>
                      <a:r>
                        <a:rPr lang="fr-FR" sz="2000"/>
                        <a:t>i accent aigu </a:t>
                      </a:r>
                    </a:p>
                  </a:txBody>
                  <a:tcPr marL="51431" marR="51431" marT="25716" marB="25716" anchor="ctr"/>
                </a:tc>
                <a:tc>
                  <a:txBody>
                    <a:bodyPr/>
                    <a:lstStyle/>
                    <a:p>
                      <a:pPr algn="ctr"/>
                      <a:r>
                        <a:rPr lang="fr-FR" sz="2000"/>
                        <a:t>í</a:t>
                      </a:r>
                    </a:p>
                  </a:txBody>
                  <a:tcPr marL="51431" marR="51431" marT="25716" marB="25716" anchor="ctr"/>
                </a:tc>
                <a:tc>
                  <a:txBody>
                    <a:bodyPr/>
                    <a:lstStyle/>
                    <a:p>
                      <a:pPr algn="ctr"/>
                      <a:r>
                        <a:rPr lang="fr-FR" sz="2000"/>
                        <a:t>&amp;iacute;</a:t>
                      </a:r>
                    </a:p>
                  </a:txBody>
                  <a:tcPr marL="51431" marR="51431" marT="25716" marB="25716" anchor="ctr"/>
                </a:tc>
                <a:extLst>
                  <a:ext uri="{0D108BD9-81ED-4DB2-BD59-A6C34878D82A}">
                    <a16:rowId xmlns:a16="http://schemas.microsoft.com/office/drawing/2014/main" val="10007"/>
                  </a:ext>
                </a:extLst>
              </a:tr>
              <a:tr h="458233">
                <a:tc>
                  <a:txBody>
                    <a:bodyPr/>
                    <a:lstStyle/>
                    <a:p>
                      <a:pPr algn="ctr"/>
                      <a:r>
                        <a:rPr lang="fr-FR" sz="2000"/>
                        <a:t>I accent aigu </a:t>
                      </a:r>
                    </a:p>
                  </a:txBody>
                  <a:tcPr marL="51431" marR="51431" marT="25716" marB="25716" anchor="ctr"/>
                </a:tc>
                <a:tc>
                  <a:txBody>
                    <a:bodyPr/>
                    <a:lstStyle/>
                    <a:p>
                      <a:pPr algn="ctr"/>
                      <a:r>
                        <a:rPr lang="fr-FR" sz="2000"/>
                        <a:t>Í</a:t>
                      </a:r>
                    </a:p>
                  </a:txBody>
                  <a:tcPr marL="51431" marR="51431" marT="25716" marB="25716" anchor="ctr"/>
                </a:tc>
                <a:tc>
                  <a:txBody>
                    <a:bodyPr/>
                    <a:lstStyle/>
                    <a:p>
                      <a:pPr algn="ctr"/>
                      <a:r>
                        <a:rPr lang="fr-FR" sz="2000"/>
                        <a:t>&amp;Iacute;</a:t>
                      </a:r>
                    </a:p>
                  </a:txBody>
                  <a:tcPr marL="51431" marR="51431" marT="25716" marB="25716" anchor="ctr"/>
                </a:tc>
                <a:extLst>
                  <a:ext uri="{0D108BD9-81ED-4DB2-BD59-A6C34878D82A}">
                    <a16:rowId xmlns:a16="http://schemas.microsoft.com/office/drawing/2014/main" val="10008"/>
                  </a:ext>
                </a:extLst>
              </a:tr>
              <a:tr h="261848">
                <a:tc>
                  <a:txBody>
                    <a:bodyPr/>
                    <a:lstStyle/>
                    <a:p>
                      <a:pPr algn="ctr"/>
                      <a:r>
                        <a:rPr lang="fr-FR" sz="2000"/>
                        <a:t>i accent circonflexe </a:t>
                      </a:r>
                    </a:p>
                  </a:txBody>
                  <a:tcPr marL="51431" marR="51431" marT="25716" marB="25716" anchor="ctr"/>
                </a:tc>
                <a:tc>
                  <a:txBody>
                    <a:bodyPr/>
                    <a:lstStyle/>
                    <a:p>
                      <a:pPr algn="ctr"/>
                      <a:r>
                        <a:rPr lang="fr-FR" sz="2000"/>
                        <a:t>î</a:t>
                      </a:r>
                    </a:p>
                  </a:txBody>
                  <a:tcPr marL="51431" marR="51431" marT="25716" marB="25716" anchor="ctr"/>
                </a:tc>
                <a:tc>
                  <a:txBody>
                    <a:bodyPr/>
                    <a:lstStyle/>
                    <a:p>
                      <a:pPr algn="ctr"/>
                      <a:r>
                        <a:rPr lang="fr-FR" sz="2000"/>
                        <a:t>&amp;icirc; </a:t>
                      </a:r>
                    </a:p>
                  </a:txBody>
                  <a:tcPr marL="51431" marR="51431" marT="25716" marB="25716" anchor="ctr"/>
                </a:tc>
                <a:extLst>
                  <a:ext uri="{0D108BD9-81ED-4DB2-BD59-A6C34878D82A}">
                    <a16:rowId xmlns:a16="http://schemas.microsoft.com/office/drawing/2014/main" val="10009"/>
                  </a:ext>
                </a:extLst>
              </a:tr>
              <a:tr h="261848">
                <a:tc>
                  <a:txBody>
                    <a:bodyPr/>
                    <a:lstStyle/>
                    <a:p>
                      <a:pPr algn="ctr"/>
                      <a:r>
                        <a:rPr lang="fr-FR" sz="2000"/>
                        <a:t>I accent circonflexe </a:t>
                      </a:r>
                    </a:p>
                  </a:txBody>
                  <a:tcPr marL="51431" marR="51431" marT="25716" marB="25716" anchor="ctr"/>
                </a:tc>
                <a:tc>
                  <a:txBody>
                    <a:bodyPr/>
                    <a:lstStyle/>
                    <a:p>
                      <a:pPr algn="ctr"/>
                      <a:r>
                        <a:rPr lang="fr-FR" sz="2000"/>
                        <a:t>Î</a:t>
                      </a:r>
                    </a:p>
                  </a:txBody>
                  <a:tcPr marL="51431" marR="51431" marT="25716" marB="25716" anchor="ctr"/>
                </a:tc>
                <a:tc>
                  <a:txBody>
                    <a:bodyPr/>
                    <a:lstStyle/>
                    <a:p>
                      <a:pPr algn="ctr"/>
                      <a:r>
                        <a:rPr lang="fr-FR" sz="2000"/>
                        <a:t>&amp;Icirc; </a:t>
                      </a:r>
                    </a:p>
                  </a:txBody>
                  <a:tcPr marL="51431" marR="51431" marT="25716" marB="25716" anchor="ctr"/>
                </a:tc>
                <a:extLst>
                  <a:ext uri="{0D108BD9-81ED-4DB2-BD59-A6C34878D82A}">
                    <a16:rowId xmlns:a16="http://schemas.microsoft.com/office/drawing/2014/main" val="10010"/>
                  </a:ext>
                </a:extLst>
              </a:tr>
              <a:tr h="261848">
                <a:tc>
                  <a:txBody>
                    <a:bodyPr/>
                    <a:lstStyle/>
                    <a:p>
                      <a:pPr algn="ctr"/>
                      <a:r>
                        <a:rPr lang="fr-FR" sz="2000"/>
                        <a:t>i tréma </a:t>
                      </a:r>
                    </a:p>
                  </a:txBody>
                  <a:tcPr marL="51431" marR="51431" marT="25716" marB="25716" anchor="ctr"/>
                </a:tc>
                <a:tc>
                  <a:txBody>
                    <a:bodyPr/>
                    <a:lstStyle/>
                    <a:p>
                      <a:pPr algn="ctr"/>
                      <a:r>
                        <a:rPr lang="fr-FR" sz="2000"/>
                        <a:t>ï</a:t>
                      </a:r>
                    </a:p>
                  </a:txBody>
                  <a:tcPr marL="51431" marR="51431" marT="25716" marB="25716" anchor="ctr"/>
                </a:tc>
                <a:tc>
                  <a:txBody>
                    <a:bodyPr/>
                    <a:lstStyle/>
                    <a:p>
                      <a:pPr algn="ctr"/>
                      <a:r>
                        <a:rPr lang="fr-FR" sz="2000"/>
                        <a:t>&amp;iuml; </a:t>
                      </a:r>
                    </a:p>
                  </a:txBody>
                  <a:tcPr marL="51431" marR="51431" marT="25716" marB="25716" anchor="ctr"/>
                </a:tc>
                <a:extLst>
                  <a:ext uri="{0D108BD9-81ED-4DB2-BD59-A6C34878D82A}">
                    <a16:rowId xmlns:a16="http://schemas.microsoft.com/office/drawing/2014/main" val="10011"/>
                  </a:ext>
                </a:extLst>
              </a:tr>
              <a:tr h="261848">
                <a:tc>
                  <a:txBody>
                    <a:bodyPr/>
                    <a:lstStyle/>
                    <a:p>
                      <a:pPr algn="ctr"/>
                      <a:r>
                        <a:rPr lang="fr-FR" sz="2000"/>
                        <a:t>I tréma </a:t>
                      </a:r>
                    </a:p>
                  </a:txBody>
                  <a:tcPr marL="51431" marR="51431" marT="25716" marB="25716" anchor="ctr"/>
                </a:tc>
                <a:tc>
                  <a:txBody>
                    <a:bodyPr/>
                    <a:lstStyle/>
                    <a:p>
                      <a:pPr algn="ctr"/>
                      <a:r>
                        <a:rPr lang="fr-FR" sz="2000"/>
                        <a:t>Ï</a:t>
                      </a:r>
                    </a:p>
                  </a:txBody>
                  <a:tcPr marL="51431" marR="51431" marT="25716" marB="25716" anchor="ctr"/>
                </a:tc>
                <a:tc>
                  <a:txBody>
                    <a:bodyPr/>
                    <a:lstStyle/>
                    <a:p>
                      <a:pPr algn="ctr"/>
                      <a:r>
                        <a:rPr lang="fr-FR" sz="2000"/>
                        <a:t>&amp;Iuml; </a:t>
                      </a:r>
                    </a:p>
                  </a:txBody>
                  <a:tcPr marL="51431" marR="51431" marT="25716" marB="25716" anchor="ctr"/>
                </a:tc>
                <a:extLst>
                  <a:ext uri="{0D108BD9-81ED-4DB2-BD59-A6C34878D82A}">
                    <a16:rowId xmlns:a16="http://schemas.microsoft.com/office/drawing/2014/main" val="10012"/>
                  </a:ext>
                </a:extLst>
              </a:tr>
              <a:tr h="458233">
                <a:tc>
                  <a:txBody>
                    <a:bodyPr/>
                    <a:lstStyle/>
                    <a:p>
                      <a:pPr algn="ctr"/>
                      <a:r>
                        <a:rPr lang="fr-FR" sz="2000"/>
                        <a:t>o accent grave </a:t>
                      </a:r>
                    </a:p>
                  </a:txBody>
                  <a:tcPr marL="51431" marR="51431" marT="25716" marB="25716" anchor="ctr"/>
                </a:tc>
                <a:tc>
                  <a:txBody>
                    <a:bodyPr/>
                    <a:lstStyle/>
                    <a:p>
                      <a:pPr algn="ctr"/>
                      <a:r>
                        <a:rPr lang="fr-FR" sz="2000"/>
                        <a:t>ò</a:t>
                      </a:r>
                    </a:p>
                  </a:txBody>
                  <a:tcPr marL="51431" marR="51431" marT="25716" marB="25716" anchor="ctr"/>
                </a:tc>
                <a:tc>
                  <a:txBody>
                    <a:bodyPr/>
                    <a:lstStyle/>
                    <a:p>
                      <a:pPr algn="ctr"/>
                      <a:r>
                        <a:rPr lang="fr-FR" sz="2000"/>
                        <a:t>&amp;ograve;</a:t>
                      </a:r>
                    </a:p>
                  </a:txBody>
                  <a:tcPr marL="51431" marR="51431" marT="25716" marB="25716" anchor="ctr"/>
                </a:tc>
                <a:extLst>
                  <a:ext uri="{0D108BD9-81ED-4DB2-BD59-A6C34878D82A}">
                    <a16:rowId xmlns:a16="http://schemas.microsoft.com/office/drawing/2014/main" val="10013"/>
                  </a:ext>
                </a:extLst>
              </a:tr>
              <a:tr h="458233">
                <a:tc>
                  <a:txBody>
                    <a:bodyPr/>
                    <a:lstStyle/>
                    <a:p>
                      <a:pPr algn="ctr"/>
                      <a:r>
                        <a:rPr lang="fr-FR" sz="2000"/>
                        <a:t>O accent grave </a:t>
                      </a:r>
                    </a:p>
                  </a:txBody>
                  <a:tcPr marL="51431" marR="51431" marT="25716" marB="25716" anchor="ctr"/>
                </a:tc>
                <a:tc>
                  <a:txBody>
                    <a:bodyPr/>
                    <a:lstStyle/>
                    <a:p>
                      <a:pPr algn="ctr"/>
                      <a:r>
                        <a:rPr lang="fr-FR" sz="2000"/>
                        <a:t>Ò</a:t>
                      </a:r>
                    </a:p>
                  </a:txBody>
                  <a:tcPr marL="51431" marR="51431" marT="25716" marB="25716" anchor="ctr"/>
                </a:tc>
                <a:tc>
                  <a:txBody>
                    <a:bodyPr/>
                    <a:lstStyle/>
                    <a:p>
                      <a:pPr algn="ctr"/>
                      <a:r>
                        <a:rPr lang="fr-FR" sz="2000" dirty="0"/>
                        <a:t>&amp;</a:t>
                      </a:r>
                      <a:r>
                        <a:rPr lang="fr-FR" sz="2000" dirty="0" err="1"/>
                        <a:t>Ograve</a:t>
                      </a:r>
                      <a:r>
                        <a:rPr lang="fr-FR" sz="2000" dirty="0"/>
                        <a:t>;</a:t>
                      </a:r>
                    </a:p>
                  </a:txBody>
                  <a:tcPr marL="51431" marR="51431" marT="25716" marB="25716" anchor="ct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8012849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620688"/>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fr-FR" b="1" dirty="0" smtClean="0">
                <a:latin typeface="Times New Roman" pitchFamily="18" charset="0"/>
                <a:cs typeface="Times New Roman" pitchFamily="18" charset="0"/>
              </a:rPr>
              <a:t>Les Accents </a:t>
            </a:r>
            <a:endParaRPr lang="fr-CA" b="1" dirty="0" smtClean="0">
              <a:latin typeface="Times New Roman" pitchFamily="18" charset="0"/>
              <a:cs typeface="Times New Roman" pitchFamily="18"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969816681"/>
              </p:ext>
            </p:extLst>
          </p:nvPr>
        </p:nvGraphicFramePr>
        <p:xfrm>
          <a:off x="107502" y="692694"/>
          <a:ext cx="8928993" cy="6243780"/>
        </p:xfrm>
        <a:graphic>
          <a:graphicData uri="http://schemas.openxmlformats.org/drawingml/2006/table">
            <a:tbl>
              <a:tblPr>
                <a:tableStyleId>{5940675A-B579-460E-94D1-54222C63F5DA}</a:tableStyleId>
              </a:tblPr>
              <a:tblGrid>
                <a:gridCol w="4964911">
                  <a:extLst>
                    <a:ext uri="{9D8B030D-6E8A-4147-A177-3AD203B41FA5}">
                      <a16:colId xmlns:a16="http://schemas.microsoft.com/office/drawing/2014/main" val="20000"/>
                    </a:ext>
                  </a:extLst>
                </a:gridCol>
                <a:gridCol w="2080160">
                  <a:extLst>
                    <a:ext uri="{9D8B030D-6E8A-4147-A177-3AD203B41FA5}">
                      <a16:colId xmlns:a16="http://schemas.microsoft.com/office/drawing/2014/main" val="20001"/>
                    </a:ext>
                  </a:extLst>
                </a:gridCol>
                <a:gridCol w="1883922">
                  <a:extLst>
                    <a:ext uri="{9D8B030D-6E8A-4147-A177-3AD203B41FA5}">
                      <a16:colId xmlns:a16="http://schemas.microsoft.com/office/drawing/2014/main" val="20002"/>
                    </a:ext>
                  </a:extLst>
                </a:gridCol>
              </a:tblGrid>
              <a:tr h="219176">
                <a:tc>
                  <a:txBody>
                    <a:bodyPr/>
                    <a:lstStyle/>
                    <a:p>
                      <a:pPr algn="ctr"/>
                      <a:r>
                        <a:rPr lang="fr-FR" sz="2000" dirty="0"/>
                        <a:t>o accent aigu </a:t>
                      </a:r>
                    </a:p>
                  </a:txBody>
                  <a:tcPr marL="23821" marR="23821" marT="11910" marB="11910" anchor="ctr"/>
                </a:tc>
                <a:tc>
                  <a:txBody>
                    <a:bodyPr/>
                    <a:lstStyle/>
                    <a:p>
                      <a:pPr algn="ctr"/>
                      <a:r>
                        <a:rPr lang="fr-FR" sz="2000"/>
                        <a:t>ó</a:t>
                      </a:r>
                    </a:p>
                  </a:txBody>
                  <a:tcPr marL="23821" marR="23821" marT="11910" marB="11910" anchor="ctr"/>
                </a:tc>
                <a:tc>
                  <a:txBody>
                    <a:bodyPr/>
                    <a:lstStyle/>
                    <a:p>
                      <a:pPr algn="ctr"/>
                      <a:r>
                        <a:rPr lang="fr-FR" sz="2000"/>
                        <a:t>&amp;oacute;</a:t>
                      </a:r>
                    </a:p>
                  </a:txBody>
                  <a:tcPr marL="23821" marR="23821" marT="11910" marB="11910" anchor="ctr"/>
                </a:tc>
                <a:extLst>
                  <a:ext uri="{0D108BD9-81ED-4DB2-BD59-A6C34878D82A}">
                    <a16:rowId xmlns:a16="http://schemas.microsoft.com/office/drawing/2014/main" val="10000"/>
                  </a:ext>
                </a:extLst>
              </a:tr>
              <a:tr h="219176">
                <a:tc>
                  <a:txBody>
                    <a:bodyPr/>
                    <a:lstStyle/>
                    <a:p>
                      <a:pPr algn="ctr"/>
                      <a:r>
                        <a:rPr lang="fr-FR" sz="2000"/>
                        <a:t>O accent aigu </a:t>
                      </a:r>
                    </a:p>
                  </a:txBody>
                  <a:tcPr marL="23821" marR="23821" marT="11910" marB="11910" anchor="ctr"/>
                </a:tc>
                <a:tc>
                  <a:txBody>
                    <a:bodyPr/>
                    <a:lstStyle/>
                    <a:p>
                      <a:pPr algn="ctr"/>
                      <a:r>
                        <a:rPr lang="fr-FR" sz="2000"/>
                        <a:t>Ó</a:t>
                      </a:r>
                    </a:p>
                  </a:txBody>
                  <a:tcPr marL="23821" marR="23821" marT="11910" marB="11910" anchor="ctr"/>
                </a:tc>
                <a:tc>
                  <a:txBody>
                    <a:bodyPr/>
                    <a:lstStyle/>
                    <a:p>
                      <a:pPr algn="ctr"/>
                      <a:r>
                        <a:rPr lang="fr-FR" sz="2000"/>
                        <a:t>&amp;Oacute;</a:t>
                      </a:r>
                    </a:p>
                  </a:txBody>
                  <a:tcPr marL="23821" marR="23821" marT="11910" marB="11910" anchor="ctr"/>
                </a:tc>
                <a:extLst>
                  <a:ext uri="{0D108BD9-81ED-4DB2-BD59-A6C34878D82A}">
                    <a16:rowId xmlns:a16="http://schemas.microsoft.com/office/drawing/2014/main" val="10001"/>
                  </a:ext>
                </a:extLst>
              </a:tr>
              <a:tr h="131469">
                <a:tc>
                  <a:txBody>
                    <a:bodyPr/>
                    <a:lstStyle/>
                    <a:p>
                      <a:pPr algn="ctr"/>
                      <a:r>
                        <a:rPr lang="fr-FR" sz="2000"/>
                        <a:t>o accent circonflexe </a:t>
                      </a:r>
                    </a:p>
                  </a:txBody>
                  <a:tcPr marL="23821" marR="23821" marT="11910" marB="11910" anchor="ctr"/>
                </a:tc>
                <a:tc>
                  <a:txBody>
                    <a:bodyPr/>
                    <a:lstStyle/>
                    <a:p>
                      <a:pPr algn="ctr"/>
                      <a:r>
                        <a:rPr lang="fr-FR" sz="2000"/>
                        <a:t>ô</a:t>
                      </a:r>
                    </a:p>
                  </a:txBody>
                  <a:tcPr marL="23821" marR="23821" marT="11910" marB="11910" anchor="ctr"/>
                </a:tc>
                <a:tc>
                  <a:txBody>
                    <a:bodyPr/>
                    <a:lstStyle/>
                    <a:p>
                      <a:pPr algn="ctr"/>
                      <a:r>
                        <a:rPr lang="fr-FR" sz="2000"/>
                        <a:t>&amp;ocirc; </a:t>
                      </a:r>
                    </a:p>
                  </a:txBody>
                  <a:tcPr marL="23821" marR="23821" marT="11910" marB="11910" anchor="ctr"/>
                </a:tc>
                <a:extLst>
                  <a:ext uri="{0D108BD9-81ED-4DB2-BD59-A6C34878D82A}">
                    <a16:rowId xmlns:a16="http://schemas.microsoft.com/office/drawing/2014/main" val="10002"/>
                  </a:ext>
                </a:extLst>
              </a:tr>
              <a:tr h="131469">
                <a:tc>
                  <a:txBody>
                    <a:bodyPr/>
                    <a:lstStyle/>
                    <a:p>
                      <a:pPr algn="ctr"/>
                      <a:r>
                        <a:rPr lang="fr-FR" sz="2000"/>
                        <a:t>O accent circonflexe </a:t>
                      </a:r>
                    </a:p>
                  </a:txBody>
                  <a:tcPr marL="23821" marR="23821" marT="11910" marB="11910" anchor="ctr"/>
                </a:tc>
                <a:tc>
                  <a:txBody>
                    <a:bodyPr/>
                    <a:lstStyle/>
                    <a:p>
                      <a:pPr algn="ctr"/>
                      <a:r>
                        <a:rPr lang="fr-FR" sz="2000"/>
                        <a:t>Ô</a:t>
                      </a:r>
                    </a:p>
                  </a:txBody>
                  <a:tcPr marL="23821" marR="23821" marT="11910" marB="11910" anchor="ctr"/>
                </a:tc>
                <a:tc>
                  <a:txBody>
                    <a:bodyPr/>
                    <a:lstStyle/>
                    <a:p>
                      <a:pPr algn="ctr"/>
                      <a:r>
                        <a:rPr lang="fr-FR" sz="2000"/>
                        <a:t>&amp;Ocirc; </a:t>
                      </a:r>
                    </a:p>
                  </a:txBody>
                  <a:tcPr marL="23821" marR="23821" marT="11910" marB="11910" anchor="ctr"/>
                </a:tc>
                <a:extLst>
                  <a:ext uri="{0D108BD9-81ED-4DB2-BD59-A6C34878D82A}">
                    <a16:rowId xmlns:a16="http://schemas.microsoft.com/office/drawing/2014/main" val="10003"/>
                  </a:ext>
                </a:extLst>
              </a:tr>
              <a:tr h="219176">
                <a:tc>
                  <a:txBody>
                    <a:bodyPr/>
                    <a:lstStyle/>
                    <a:p>
                      <a:pPr algn="ctr"/>
                      <a:r>
                        <a:rPr lang="fr-FR" sz="2000"/>
                        <a:t>o tilde </a:t>
                      </a:r>
                    </a:p>
                  </a:txBody>
                  <a:tcPr marL="23821" marR="23821" marT="11910" marB="11910" anchor="ctr"/>
                </a:tc>
                <a:tc>
                  <a:txBody>
                    <a:bodyPr/>
                    <a:lstStyle/>
                    <a:p>
                      <a:pPr algn="ctr"/>
                      <a:r>
                        <a:rPr lang="fr-FR" sz="2000"/>
                        <a:t>õ</a:t>
                      </a:r>
                    </a:p>
                  </a:txBody>
                  <a:tcPr marL="23821" marR="23821" marT="11910" marB="11910" anchor="ctr"/>
                </a:tc>
                <a:tc>
                  <a:txBody>
                    <a:bodyPr/>
                    <a:lstStyle/>
                    <a:p>
                      <a:pPr algn="ctr"/>
                      <a:r>
                        <a:rPr lang="fr-FR" sz="2000"/>
                        <a:t>&amp;otilde;</a:t>
                      </a:r>
                    </a:p>
                  </a:txBody>
                  <a:tcPr marL="23821" marR="23821" marT="11910" marB="11910" anchor="ctr"/>
                </a:tc>
                <a:extLst>
                  <a:ext uri="{0D108BD9-81ED-4DB2-BD59-A6C34878D82A}">
                    <a16:rowId xmlns:a16="http://schemas.microsoft.com/office/drawing/2014/main" val="10004"/>
                  </a:ext>
                </a:extLst>
              </a:tr>
              <a:tr h="219176">
                <a:tc>
                  <a:txBody>
                    <a:bodyPr/>
                    <a:lstStyle/>
                    <a:p>
                      <a:pPr algn="ctr"/>
                      <a:r>
                        <a:rPr lang="fr-FR" sz="2000"/>
                        <a:t>O tilde </a:t>
                      </a:r>
                    </a:p>
                  </a:txBody>
                  <a:tcPr marL="23821" marR="23821" marT="11910" marB="11910" anchor="ctr"/>
                </a:tc>
                <a:tc>
                  <a:txBody>
                    <a:bodyPr/>
                    <a:lstStyle/>
                    <a:p>
                      <a:pPr algn="ctr"/>
                      <a:r>
                        <a:rPr lang="fr-FR" sz="2000"/>
                        <a:t>Õ</a:t>
                      </a:r>
                    </a:p>
                  </a:txBody>
                  <a:tcPr marL="23821" marR="23821" marT="11910" marB="11910" anchor="ctr"/>
                </a:tc>
                <a:tc>
                  <a:txBody>
                    <a:bodyPr/>
                    <a:lstStyle/>
                    <a:p>
                      <a:pPr algn="ctr"/>
                      <a:r>
                        <a:rPr lang="fr-FR" sz="2000"/>
                        <a:t>&amp;Otilde;</a:t>
                      </a:r>
                    </a:p>
                  </a:txBody>
                  <a:tcPr marL="23821" marR="23821" marT="11910" marB="11910" anchor="ctr"/>
                </a:tc>
                <a:extLst>
                  <a:ext uri="{0D108BD9-81ED-4DB2-BD59-A6C34878D82A}">
                    <a16:rowId xmlns:a16="http://schemas.microsoft.com/office/drawing/2014/main" val="10005"/>
                  </a:ext>
                </a:extLst>
              </a:tr>
              <a:tr h="131469">
                <a:tc>
                  <a:txBody>
                    <a:bodyPr/>
                    <a:lstStyle/>
                    <a:p>
                      <a:pPr algn="ctr"/>
                      <a:r>
                        <a:rPr lang="fr-FR" sz="2000" dirty="0"/>
                        <a:t>o tréma </a:t>
                      </a:r>
                    </a:p>
                  </a:txBody>
                  <a:tcPr marL="23821" marR="23821" marT="11910" marB="11910" anchor="ctr"/>
                </a:tc>
                <a:tc>
                  <a:txBody>
                    <a:bodyPr/>
                    <a:lstStyle/>
                    <a:p>
                      <a:pPr algn="ctr"/>
                      <a:r>
                        <a:rPr lang="fr-FR" sz="2000"/>
                        <a:t>ö</a:t>
                      </a:r>
                    </a:p>
                  </a:txBody>
                  <a:tcPr marL="23821" marR="23821" marT="11910" marB="11910" anchor="ctr"/>
                </a:tc>
                <a:tc>
                  <a:txBody>
                    <a:bodyPr/>
                    <a:lstStyle/>
                    <a:p>
                      <a:pPr algn="ctr"/>
                      <a:r>
                        <a:rPr lang="fr-FR" sz="2000"/>
                        <a:t>&amp;ouml; </a:t>
                      </a:r>
                    </a:p>
                  </a:txBody>
                  <a:tcPr marL="23821" marR="23821" marT="11910" marB="11910" anchor="ctr"/>
                </a:tc>
                <a:extLst>
                  <a:ext uri="{0D108BD9-81ED-4DB2-BD59-A6C34878D82A}">
                    <a16:rowId xmlns:a16="http://schemas.microsoft.com/office/drawing/2014/main" val="10006"/>
                  </a:ext>
                </a:extLst>
              </a:tr>
              <a:tr h="131469">
                <a:tc>
                  <a:txBody>
                    <a:bodyPr/>
                    <a:lstStyle/>
                    <a:p>
                      <a:pPr algn="ctr"/>
                      <a:r>
                        <a:rPr lang="fr-FR" sz="2000"/>
                        <a:t>O tréma </a:t>
                      </a:r>
                    </a:p>
                  </a:txBody>
                  <a:tcPr marL="23821" marR="23821" marT="11910" marB="11910" anchor="ctr"/>
                </a:tc>
                <a:tc>
                  <a:txBody>
                    <a:bodyPr/>
                    <a:lstStyle/>
                    <a:p>
                      <a:pPr algn="ctr"/>
                      <a:r>
                        <a:rPr lang="fr-FR" sz="2000"/>
                        <a:t>Ö</a:t>
                      </a:r>
                    </a:p>
                  </a:txBody>
                  <a:tcPr marL="23821" marR="23821" marT="11910" marB="11910" anchor="ctr"/>
                </a:tc>
                <a:tc>
                  <a:txBody>
                    <a:bodyPr/>
                    <a:lstStyle/>
                    <a:p>
                      <a:pPr algn="ctr"/>
                      <a:r>
                        <a:rPr lang="fr-FR" sz="2000"/>
                        <a:t>&amp;Ouml; </a:t>
                      </a:r>
                    </a:p>
                  </a:txBody>
                  <a:tcPr marL="23821" marR="23821" marT="11910" marB="11910" anchor="ctr"/>
                </a:tc>
                <a:extLst>
                  <a:ext uri="{0D108BD9-81ED-4DB2-BD59-A6C34878D82A}">
                    <a16:rowId xmlns:a16="http://schemas.microsoft.com/office/drawing/2014/main" val="10007"/>
                  </a:ext>
                </a:extLst>
              </a:tr>
              <a:tr h="219176">
                <a:tc>
                  <a:txBody>
                    <a:bodyPr/>
                    <a:lstStyle/>
                    <a:p>
                      <a:pPr algn="ctr"/>
                      <a:r>
                        <a:rPr lang="fr-FR" sz="2000"/>
                        <a:t>o barré </a:t>
                      </a:r>
                    </a:p>
                  </a:txBody>
                  <a:tcPr marL="23821" marR="23821" marT="11910" marB="11910" anchor="ctr"/>
                </a:tc>
                <a:tc>
                  <a:txBody>
                    <a:bodyPr/>
                    <a:lstStyle/>
                    <a:p>
                      <a:pPr algn="ctr"/>
                      <a:r>
                        <a:rPr lang="fr-FR" sz="2000"/>
                        <a:t>ø</a:t>
                      </a:r>
                    </a:p>
                  </a:txBody>
                  <a:tcPr marL="23821" marR="23821" marT="11910" marB="11910" anchor="ctr"/>
                </a:tc>
                <a:tc>
                  <a:txBody>
                    <a:bodyPr/>
                    <a:lstStyle/>
                    <a:p>
                      <a:pPr algn="ctr"/>
                      <a:r>
                        <a:rPr lang="fr-FR" sz="2000"/>
                        <a:t>&amp;oslash;</a:t>
                      </a:r>
                    </a:p>
                  </a:txBody>
                  <a:tcPr marL="23821" marR="23821" marT="11910" marB="11910" anchor="ctr"/>
                </a:tc>
                <a:extLst>
                  <a:ext uri="{0D108BD9-81ED-4DB2-BD59-A6C34878D82A}">
                    <a16:rowId xmlns:a16="http://schemas.microsoft.com/office/drawing/2014/main" val="10008"/>
                  </a:ext>
                </a:extLst>
              </a:tr>
              <a:tr h="219176">
                <a:tc>
                  <a:txBody>
                    <a:bodyPr/>
                    <a:lstStyle/>
                    <a:p>
                      <a:pPr algn="ctr"/>
                      <a:r>
                        <a:rPr lang="fr-FR" sz="2000"/>
                        <a:t>O barré </a:t>
                      </a:r>
                    </a:p>
                  </a:txBody>
                  <a:tcPr marL="23821" marR="23821" marT="11910" marB="11910" anchor="ctr"/>
                </a:tc>
                <a:tc>
                  <a:txBody>
                    <a:bodyPr/>
                    <a:lstStyle/>
                    <a:p>
                      <a:pPr algn="ctr"/>
                      <a:r>
                        <a:rPr lang="fr-FR" sz="2000"/>
                        <a:t>Ø</a:t>
                      </a:r>
                    </a:p>
                  </a:txBody>
                  <a:tcPr marL="23821" marR="23821" marT="11910" marB="11910" anchor="ctr"/>
                </a:tc>
                <a:tc>
                  <a:txBody>
                    <a:bodyPr/>
                    <a:lstStyle/>
                    <a:p>
                      <a:pPr algn="ctr"/>
                      <a:r>
                        <a:rPr lang="fr-FR" sz="2000"/>
                        <a:t>&amp;Oslash;</a:t>
                      </a:r>
                    </a:p>
                  </a:txBody>
                  <a:tcPr marL="23821" marR="23821" marT="11910" marB="11910" anchor="ctr"/>
                </a:tc>
                <a:extLst>
                  <a:ext uri="{0D108BD9-81ED-4DB2-BD59-A6C34878D82A}">
                    <a16:rowId xmlns:a16="http://schemas.microsoft.com/office/drawing/2014/main" val="10009"/>
                  </a:ext>
                </a:extLst>
              </a:tr>
              <a:tr h="219176">
                <a:tc>
                  <a:txBody>
                    <a:bodyPr/>
                    <a:lstStyle/>
                    <a:p>
                      <a:pPr algn="ctr"/>
                      <a:r>
                        <a:rPr lang="fr-FR" sz="2000"/>
                        <a:t>u accent grave </a:t>
                      </a:r>
                    </a:p>
                  </a:txBody>
                  <a:tcPr marL="23821" marR="23821" marT="11910" marB="11910" anchor="ctr"/>
                </a:tc>
                <a:tc>
                  <a:txBody>
                    <a:bodyPr/>
                    <a:lstStyle/>
                    <a:p>
                      <a:pPr algn="ctr"/>
                      <a:r>
                        <a:rPr lang="fr-FR" sz="2000"/>
                        <a:t>ù</a:t>
                      </a:r>
                    </a:p>
                  </a:txBody>
                  <a:tcPr marL="23821" marR="23821" marT="11910" marB="11910" anchor="ctr"/>
                </a:tc>
                <a:tc>
                  <a:txBody>
                    <a:bodyPr/>
                    <a:lstStyle/>
                    <a:p>
                      <a:pPr algn="ctr"/>
                      <a:r>
                        <a:rPr lang="fr-FR" sz="2000"/>
                        <a:t>&amp;ugrave;</a:t>
                      </a:r>
                    </a:p>
                  </a:txBody>
                  <a:tcPr marL="23821" marR="23821" marT="11910" marB="11910" anchor="ctr"/>
                </a:tc>
                <a:extLst>
                  <a:ext uri="{0D108BD9-81ED-4DB2-BD59-A6C34878D82A}">
                    <a16:rowId xmlns:a16="http://schemas.microsoft.com/office/drawing/2014/main" val="10010"/>
                  </a:ext>
                </a:extLst>
              </a:tr>
              <a:tr h="219176">
                <a:tc>
                  <a:txBody>
                    <a:bodyPr/>
                    <a:lstStyle/>
                    <a:p>
                      <a:pPr algn="ctr"/>
                      <a:r>
                        <a:rPr lang="fr-FR" sz="2000"/>
                        <a:t>U accent grave </a:t>
                      </a:r>
                    </a:p>
                  </a:txBody>
                  <a:tcPr marL="23821" marR="23821" marT="11910" marB="11910" anchor="ctr"/>
                </a:tc>
                <a:tc>
                  <a:txBody>
                    <a:bodyPr/>
                    <a:lstStyle/>
                    <a:p>
                      <a:pPr algn="ctr"/>
                      <a:r>
                        <a:rPr lang="fr-FR" sz="2000"/>
                        <a:t>Ù</a:t>
                      </a:r>
                    </a:p>
                  </a:txBody>
                  <a:tcPr marL="23821" marR="23821" marT="11910" marB="11910" anchor="ctr"/>
                </a:tc>
                <a:tc>
                  <a:txBody>
                    <a:bodyPr/>
                    <a:lstStyle/>
                    <a:p>
                      <a:pPr algn="ctr"/>
                      <a:r>
                        <a:rPr lang="fr-FR" sz="2000"/>
                        <a:t>&amp;Ugrave;</a:t>
                      </a:r>
                    </a:p>
                  </a:txBody>
                  <a:tcPr marL="23821" marR="23821" marT="11910" marB="11910" anchor="ctr"/>
                </a:tc>
                <a:extLst>
                  <a:ext uri="{0D108BD9-81ED-4DB2-BD59-A6C34878D82A}">
                    <a16:rowId xmlns:a16="http://schemas.microsoft.com/office/drawing/2014/main" val="10011"/>
                  </a:ext>
                </a:extLst>
              </a:tr>
              <a:tr h="219176">
                <a:tc>
                  <a:txBody>
                    <a:bodyPr/>
                    <a:lstStyle/>
                    <a:p>
                      <a:pPr algn="ctr"/>
                      <a:r>
                        <a:rPr lang="fr-FR" sz="2000"/>
                        <a:t>u accent aigu </a:t>
                      </a:r>
                    </a:p>
                  </a:txBody>
                  <a:tcPr marL="23821" marR="23821" marT="11910" marB="11910" anchor="ctr"/>
                </a:tc>
                <a:tc>
                  <a:txBody>
                    <a:bodyPr/>
                    <a:lstStyle/>
                    <a:p>
                      <a:pPr algn="ctr"/>
                      <a:r>
                        <a:rPr lang="fr-FR" sz="2000"/>
                        <a:t>ú</a:t>
                      </a:r>
                    </a:p>
                  </a:txBody>
                  <a:tcPr marL="23821" marR="23821" marT="11910" marB="11910" anchor="ctr"/>
                </a:tc>
                <a:tc>
                  <a:txBody>
                    <a:bodyPr/>
                    <a:lstStyle/>
                    <a:p>
                      <a:pPr algn="ctr"/>
                      <a:r>
                        <a:rPr lang="fr-FR" sz="2000"/>
                        <a:t>&amp;uacute;</a:t>
                      </a:r>
                    </a:p>
                  </a:txBody>
                  <a:tcPr marL="23821" marR="23821" marT="11910" marB="11910" anchor="ctr"/>
                </a:tc>
                <a:extLst>
                  <a:ext uri="{0D108BD9-81ED-4DB2-BD59-A6C34878D82A}">
                    <a16:rowId xmlns:a16="http://schemas.microsoft.com/office/drawing/2014/main" val="10012"/>
                  </a:ext>
                </a:extLst>
              </a:tr>
              <a:tr h="219176">
                <a:tc>
                  <a:txBody>
                    <a:bodyPr/>
                    <a:lstStyle/>
                    <a:p>
                      <a:pPr algn="ctr"/>
                      <a:r>
                        <a:rPr lang="fr-FR" sz="2000"/>
                        <a:t>U accent aigu </a:t>
                      </a:r>
                    </a:p>
                  </a:txBody>
                  <a:tcPr marL="23821" marR="23821" marT="11910" marB="11910" anchor="ctr"/>
                </a:tc>
                <a:tc>
                  <a:txBody>
                    <a:bodyPr/>
                    <a:lstStyle/>
                    <a:p>
                      <a:pPr algn="ctr"/>
                      <a:r>
                        <a:rPr lang="fr-FR" sz="2000"/>
                        <a:t>Ú</a:t>
                      </a:r>
                    </a:p>
                  </a:txBody>
                  <a:tcPr marL="23821" marR="23821" marT="11910" marB="11910" anchor="ctr"/>
                </a:tc>
                <a:tc>
                  <a:txBody>
                    <a:bodyPr/>
                    <a:lstStyle/>
                    <a:p>
                      <a:pPr algn="ctr"/>
                      <a:r>
                        <a:rPr lang="fr-FR" sz="2000"/>
                        <a:t>&amp;Uacute;</a:t>
                      </a:r>
                    </a:p>
                  </a:txBody>
                  <a:tcPr marL="23821" marR="23821" marT="11910" marB="11910" anchor="ctr"/>
                </a:tc>
                <a:extLst>
                  <a:ext uri="{0D108BD9-81ED-4DB2-BD59-A6C34878D82A}">
                    <a16:rowId xmlns:a16="http://schemas.microsoft.com/office/drawing/2014/main" val="10013"/>
                  </a:ext>
                </a:extLst>
              </a:tr>
              <a:tr h="131469">
                <a:tc>
                  <a:txBody>
                    <a:bodyPr/>
                    <a:lstStyle/>
                    <a:p>
                      <a:pPr algn="ctr"/>
                      <a:r>
                        <a:rPr lang="fr-FR" sz="2000"/>
                        <a:t>u accent circonflexe </a:t>
                      </a:r>
                    </a:p>
                  </a:txBody>
                  <a:tcPr marL="23821" marR="23821" marT="11910" marB="11910" anchor="ctr"/>
                </a:tc>
                <a:tc>
                  <a:txBody>
                    <a:bodyPr/>
                    <a:lstStyle/>
                    <a:p>
                      <a:pPr algn="ctr"/>
                      <a:r>
                        <a:rPr lang="fr-FR" sz="2000"/>
                        <a:t>û</a:t>
                      </a:r>
                    </a:p>
                  </a:txBody>
                  <a:tcPr marL="23821" marR="23821" marT="11910" marB="11910" anchor="ctr"/>
                </a:tc>
                <a:tc>
                  <a:txBody>
                    <a:bodyPr/>
                    <a:lstStyle/>
                    <a:p>
                      <a:pPr algn="ctr"/>
                      <a:r>
                        <a:rPr lang="fr-FR" sz="2000"/>
                        <a:t>&amp;ucirc; </a:t>
                      </a:r>
                    </a:p>
                  </a:txBody>
                  <a:tcPr marL="23821" marR="23821" marT="11910" marB="11910" anchor="ctr"/>
                </a:tc>
                <a:extLst>
                  <a:ext uri="{0D108BD9-81ED-4DB2-BD59-A6C34878D82A}">
                    <a16:rowId xmlns:a16="http://schemas.microsoft.com/office/drawing/2014/main" val="10014"/>
                  </a:ext>
                </a:extLst>
              </a:tr>
              <a:tr h="131469">
                <a:tc>
                  <a:txBody>
                    <a:bodyPr/>
                    <a:lstStyle/>
                    <a:p>
                      <a:pPr algn="ctr"/>
                      <a:r>
                        <a:rPr lang="fr-FR" sz="2000"/>
                        <a:t>U accent circonflexe </a:t>
                      </a:r>
                    </a:p>
                  </a:txBody>
                  <a:tcPr marL="23821" marR="23821" marT="11910" marB="11910" anchor="ctr"/>
                </a:tc>
                <a:tc>
                  <a:txBody>
                    <a:bodyPr/>
                    <a:lstStyle/>
                    <a:p>
                      <a:pPr algn="ctr"/>
                      <a:r>
                        <a:rPr lang="fr-FR" sz="2000"/>
                        <a:t>Û</a:t>
                      </a:r>
                    </a:p>
                  </a:txBody>
                  <a:tcPr marL="23821" marR="23821" marT="11910" marB="11910" anchor="ctr"/>
                </a:tc>
                <a:tc>
                  <a:txBody>
                    <a:bodyPr/>
                    <a:lstStyle/>
                    <a:p>
                      <a:pPr algn="ctr"/>
                      <a:r>
                        <a:rPr lang="fr-FR" sz="2000"/>
                        <a:t>&amp;Ucirc; </a:t>
                      </a:r>
                    </a:p>
                  </a:txBody>
                  <a:tcPr marL="23821" marR="23821" marT="11910" marB="11910" anchor="ctr"/>
                </a:tc>
                <a:extLst>
                  <a:ext uri="{0D108BD9-81ED-4DB2-BD59-A6C34878D82A}">
                    <a16:rowId xmlns:a16="http://schemas.microsoft.com/office/drawing/2014/main" val="10015"/>
                  </a:ext>
                </a:extLst>
              </a:tr>
              <a:tr h="131469">
                <a:tc>
                  <a:txBody>
                    <a:bodyPr/>
                    <a:lstStyle/>
                    <a:p>
                      <a:pPr algn="ctr"/>
                      <a:r>
                        <a:rPr lang="fr-FR" sz="2000"/>
                        <a:t>u tréma </a:t>
                      </a:r>
                    </a:p>
                  </a:txBody>
                  <a:tcPr marL="23821" marR="23821" marT="11910" marB="11910" anchor="ctr"/>
                </a:tc>
                <a:tc>
                  <a:txBody>
                    <a:bodyPr/>
                    <a:lstStyle/>
                    <a:p>
                      <a:pPr algn="ctr"/>
                      <a:r>
                        <a:rPr lang="fr-FR" sz="2000"/>
                        <a:t>ü</a:t>
                      </a:r>
                    </a:p>
                  </a:txBody>
                  <a:tcPr marL="23821" marR="23821" marT="11910" marB="11910" anchor="ctr"/>
                </a:tc>
                <a:tc>
                  <a:txBody>
                    <a:bodyPr/>
                    <a:lstStyle/>
                    <a:p>
                      <a:pPr algn="ctr"/>
                      <a:r>
                        <a:rPr lang="fr-FR" sz="2000"/>
                        <a:t>&amp;uuml; </a:t>
                      </a:r>
                    </a:p>
                  </a:txBody>
                  <a:tcPr marL="23821" marR="23821" marT="11910" marB="11910" anchor="ctr"/>
                </a:tc>
                <a:extLst>
                  <a:ext uri="{0D108BD9-81ED-4DB2-BD59-A6C34878D82A}">
                    <a16:rowId xmlns:a16="http://schemas.microsoft.com/office/drawing/2014/main" val="10016"/>
                  </a:ext>
                </a:extLst>
              </a:tr>
              <a:tr h="131469">
                <a:tc>
                  <a:txBody>
                    <a:bodyPr/>
                    <a:lstStyle/>
                    <a:p>
                      <a:pPr algn="ctr"/>
                      <a:r>
                        <a:rPr lang="fr-FR" sz="2000"/>
                        <a:t>U tréma </a:t>
                      </a:r>
                    </a:p>
                  </a:txBody>
                  <a:tcPr marL="23821" marR="23821" marT="11910" marB="11910" anchor="ctr"/>
                </a:tc>
                <a:tc>
                  <a:txBody>
                    <a:bodyPr/>
                    <a:lstStyle/>
                    <a:p>
                      <a:pPr algn="ctr"/>
                      <a:r>
                        <a:rPr lang="fr-FR" sz="2000"/>
                        <a:t>Ü</a:t>
                      </a:r>
                    </a:p>
                  </a:txBody>
                  <a:tcPr marL="23821" marR="23821" marT="11910" marB="11910" anchor="ctr"/>
                </a:tc>
                <a:tc>
                  <a:txBody>
                    <a:bodyPr/>
                    <a:lstStyle/>
                    <a:p>
                      <a:pPr algn="ctr"/>
                      <a:r>
                        <a:rPr lang="fr-FR" sz="2000"/>
                        <a:t>&amp;Uuml; </a:t>
                      </a:r>
                    </a:p>
                  </a:txBody>
                  <a:tcPr marL="23821" marR="23821" marT="11910" marB="11910" anchor="ctr"/>
                </a:tc>
                <a:extLst>
                  <a:ext uri="{0D108BD9-81ED-4DB2-BD59-A6C34878D82A}">
                    <a16:rowId xmlns:a16="http://schemas.microsoft.com/office/drawing/2014/main" val="10017"/>
                  </a:ext>
                </a:extLst>
              </a:tr>
              <a:tr h="219176">
                <a:tc>
                  <a:txBody>
                    <a:bodyPr/>
                    <a:lstStyle/>
                    <a:p>
                      <a:pPr algn="ctr"/>
                      <a:r>
                        <a:rPr lang="fr-FR" sz="2000"/>
                        <a:t>n tilde </a:t>
                      </a:r>
                    </a:p>
                  </a:txBody>
                  <a:tcPr marL="23821" marR="23821" marT="11910" marB="11910" anchor="ctr"/>
                </a:tc>
                <a:tc>
                  <a:txBody>
                    <a:bodyPr/>
                    <a:lstStyle/>
                    <a:p>
                      <a:pPr algn="ctr"/>
                      <a:r>
                        <a:rPr lang="fr-FR" sz="2000"/>
                        <a:t>ñ</a:t>
                      </a:r>
                    </a:p>
                  </a:txBody>
                  <a:tcPr marL="23821" marR="23821" marT="11910" marB="11910" anchor="ctr"/>
                </a:tc>
                <a:tc>
                  <a:txBody>
                    <a:bodyPr/>
                    <a:lstStyle/>
                    <a:p>
                      <a:pPr algn="ctr"/>
                      <a:r>
                        <a:rPr lang="fr-FR" sz="2000" dirty="0"/>
                        <a:t>&amp;</a:t>
                      </a:r>
                      <a:r>
                        <a:rPr lang="fr-FR" sz="2000" dirty="0" err="1"/>
                        <a:t>ntilde</a:t>
                      </a:r>
                      <a:r>
                        <a:rPr lang="fr-FR" sz="2000" dirty="0"/>
                        <a:t>;</a:t>
                      </a:r>
                    </a:p>
                  </a:txBody>
                  <a:tcPr marL="23821" marR="23821" marT="11910" marB="11910" anchor="ct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115730062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620688"/>
          </a:xfrm>
        </p:spPr>
        <p:style>
          <a:lnRef idx="1">
            <a:schemeClr val="accent3"/>
          </a:lnRef>
          <a:fillRef idx="3">
            <a:schemeClr val="accent3"/>
          </a:fillRef>
          <a:effectRef idx="2">
            <a:schemeClr val="accent3"/>
          </a:effectRef>
          <a:fontRef idx="minor">
            <a:schemeClr val="lt1"/>
          </a:fontRef>
        </p:style>
        <p:txBody>
          <a:bodyPr>
            <a:normAutofit fontScale="90000"/>
          </a:bodyPr>
          <a:lstStyle/>
          <a:p>
            <a:r>
              <a:rPr lang="fr-FR" b="1" dirty="0" smtClean="0">
                <a:latin typeface="Times New Roman" pitchFamily="18" charset="0"/>
                <a:cs typeface="Times New Roman" pitchFamily="18" charset="0"/>
              </a:rPr>
              <a:t>Les Accents </a:t>
            </a:r>
            <a:endParaRPr lang="fr-CA" b="1" dirty="0" smtClean="0">
              <a:latin typeface="Times New Roman" pitchFamily="18" charset="0"/>
              <a:cs typeface="Times New Roman" pitchFamily="18"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269690457"/>
              </p:ext>
            </p:extLst>
          </p:nvPr>
        </p:nvGraphicFramePr>
        <p:xfrm>
          <a:off x="215007" y="836712"/>
          <a:ext cx="8749481" cy="4929300"/>
        </p:xfrm>
        <a:graphic>
          <a:graphicData uri="http://schemas.openxmlformats.org/drawingml/2006/table">
            <a:tbl>
              <a:tblPr>
                <a:tableStyleId>{5940675A-B579-460E-94D1-54222C63F5DA}</a:tableStyleId>
              </a:tblPr>
              <a:tblGrid>
                <a:gridCol w="4865094">
                  <a:extLst>
                    <a:ext uri="{9D8B030D-6E8A-4147-A177-3AD203B41FA5}">
                      <a16:colId xmlns:a16="http://schemas.microsoft.com/office/drawing/2014/main" val="20000"/>
                    </a:ext>
                  </a:extLst>
                </a:gridCol>
                <a:gridCol w="2038340">
                  <a:extLst>
                    <a:ext uri="{9D8B030D-6E8A-4147-A177-3AD203B41FA5}">
                      <a16:colId xmlns:a16="http://schemas.microsoft.com/office/drawing/2014/main" val="20001"/>
                    </a:ext>
                  </a:extLst>
                </a:gridCol>
                <a:gridCol w="1846047">
                  <a:extLst>
                    <a:ext uri="{9D8B030D-6E8A-4147-A177-3AD203B41FA5}">
                      <a16:colId xmlns:a16="http://schemas.microsoft.com/office/drawing/2014/main" val="20002"/>
                    </a:ext>
                  </a:extLst>
                </a:gridCol>
              </a:tblGrid>
              <a:tr h="328620">
                <a:tc>
                  <a:txBody>
                    <a:bodyPr/>
                    <a:lstStyle/>
                    <a:p>
                      <a:pPr algn="ctr"/>
                      <a:r>
                        <a:rPr lang="fr-FR" sz="2000" dirty="0"/>
                        <a:t>N tilde </a:t>
                      </a:r>
                    </a:p>
                  </a:txBody>
                  <a:tcPr marL="23821" marR="23821" marT="11910" marB="11910" anchor="ctr"/>
                </a:tc>
                <a:tc>
                  <a:txBody>
                    <a:bodyPr/>
                    <a:lstStyle/>
                    <a:p>
                      <a:pPr algn="ctr"/>
                      <a:r>
                        <a:rPr lang="fr-FR" sz="2000"/>
                        <a:t>Ñ</a:t>
                      </a:r>
                    </a:p>
                  </a:txBody>
                  <a:tcPr marL="23821" marR="23821" marT="11910" marB="11910" anchor="ctr"/>
                </a:tc>
                <a:tc>
                  <a:txBody>
                    <a:bodyPr/>
                    <a:lstStyle/>
                    <a:p>
                      <a:pPr algn="ctr"/>
                      <a:r>
                        <a:rPr lang="fr-FR" sz="2000"/>
                        <a:t>&amp;Ntilde;</a:t>
                      </a:r>
                    </a:p>
                  </a:txBody>
                  <a:tcPr marL="23821" marR="23821" marT="11910" marB="11910" anchor="ctr"/>
                </a:tc>
                <a:extLst>
                  <a:ext uri="{0D108BD9-81ED-4DB2-BD59-A6C34878D82A}">
                    <a16:rowId xmlns:a16="http://schemas.microsoft.com/office/drawing/2014/main" val="10000"/>
                  </a:ext>
                </a:extLst>
              </a:tr>
              <a:tr h="219176">
                <a:tc>
                  <a:txBody>
                    <a:bodyPr/>
                    <a:lstStyle/>
                    <a:p>
                      <a:pPr algn="ctr"/>
                      <a:r>
                        <a:rPr lang="fr-FR" sz="2000" dirty="0"/>
                        <a:t>c cédille </a:t>
                      </a:r>
                    </a:p>
                  </a:txBody>
                  <a:tcPr marL="23821" marR="23821" marT="11910" marB="11910" anchor="ctr"/>
                </a:tc>
                <a:tc>
                  <a:txBody>
                    <a:bodyPr/>
                    <a:lstStyle/>
                    <a:p>
                      <a:pPr algn="ctr"/>
                      <a:r>
                        <a:rPr lang="fr-FR" sz="2000"/>
                        <a:t>ç</a:t>
                      </a:r>
                    </a:p>
                  </a:txBody>
                  <a:tcPr marL="23821" marR="23821" marT="11910" marB="11910" anchor="ctr"/>
                </a:tc>
                <a:tc>
                  <a:txBody>
                    <a:bodyPr/>
                    <a:lstStyle/>
                    <a:p>
                      <a:pPr algn="ctr"/>
                      <a:r>
                        <a:rPr lang="fr-FR" sz="2000"/>
                        <a:t>&amp;ccedil;</a:t>
                      </a:r>
                    </a:p>
                  </a:txBody>
                  <a:tcPr marL="23821" marR="23821" marT="11910" marB="11910" anchor="ctr"/>
                </a:tc>
                <a:extLst>
                  <a:ext uri="{0D108BD9-81ED-4DB2-BD59-A6C34878D82A}">
                    <a16:rowId xmlns:a16="http://schemas.microsoft.com/office/drawing/2014/main" val="10001"/>
                  </a:ext>
                </a:extLst>
              </a:tr>
              <a:tr h="219176">
                <a:tc>
                  <a:txBody>
                    <a:bodyPr/>
                    <a:lstStyle/>
                    <a:p>
                      <a:pPr algn="ctr"/>
                      <a:r>
                        <a:rPr lang="fr-FR" sz="2000" dirty="0"/>
                        <a:t>C cédille </a:t>
                      </a:r>
                    </a:p>
                  </a:txBody>
                  <a:tcPr marL="23821" marR="23821" marT="11910" marB="11910" anchor="ctr"/>
                </a:tc>
                <a:tc>
                  <a:txBody>
                    <a:bodyPr/>
                    <a:lstStyle/>
                    <a:p>
                      <a:pPr algn="ctr"/>
                      <a:r>
                        <a:rPr lang="fr-FR" sz="2000" dirty="0"/>
                        <a:t>Ç</a:t>
                      </a:r>
                    </a:p>
                  </a:txBody>
                  <a:tcPr marL="23821" marR="23821" marT="11910" marB="11910" anchor="ctr"/>
                </a:tc>
                <a:tc>
                  <a:txBody>
                    <a:bodyPr/>
                    <a:lstStyle/>
                    <a:p>
                      <a:pPr algn="ctr"/>
                      <a:r>
                        <a:rPr lang="fr-FR" sz="2000"/>
                        <a:t>&amp;Ccedil;</a:t>
                      </a:r>
                    </a:p>
                  </a:txBody>
                  <a:tcPr marL="23821" marR="23821" marT="11910" marB="11910" anchor="ctr"/>
                </a:tc>
                <a:extLst>
                  <a:ext uri="{0D108BD9-81ED-4DB2-BD59-A6C34878D82A}">
                    <a16:rowId xmlns:a16="http://schemas.microsoft.com/office/drawing/2014/main" val="10002"/>
                  </a:ext>
                </a:extLst>
              </a:tr>
              <a:tr h="219176">
                <a:tc>
                  <a:txBody>
                    <a:bodyPr/>
                    <a:lstStyle/>
                    <a:p>
                      <a:pPr algn="ctr"/>
                      <a:r>
                        <a:rPr lang="fr-FR" sz="2000"/>
                        <a:t>y accent aigu </a:t>
                      </a:r>
                    </a:p>
                  </a:txBody>
                  <a:tcPr marL="23821" marR="23821" marT="11910" marB="11910" anchor="ctr"/>
                </a:tc>
                <a:tc>
                  <a:txBody>
                    <a:bodyPr/>
                    <a:lstStyle/>
                    <a:p>
                      <a:pPr algn="ctr"/>
                      <a:r>
                        <a:rPr lang="fr-FR" sz="2000" dirty="0"/>
                        <a:t>ý</a:t>
                      </a:r>
                    </a:p>
                  </a:txBody>
                  <a:tcPr marL="23821" marR="23821" marT="11910" marB="11910" anchor="ctr"/>
                </a:tc>
                <a:tc>
                  <a:txBody>
                    <a:bodyPr/>
                    <a:lstStyle/>
                    <a:p>
                      <a:pPr algn="ctr"/>
                      <a:r>
                        <a:rPr lang="fr-FR" sz="2000"/>
                        <a:t>&amp;yacute;</a:t>
                      </a:r>
                    </a:p>
                  </a:txBody>
                  <a:tcPr marL="23821" marR="23821" marT="11910" marB="11910" anchor="ctr"/>
                </a:tc>
                <a:extLst>
                  <a:ext uri="{0D108BD9-81ED-4DB2-BD59-A6C34878D82A}">
                    <a16:rowId xmlns:a16="http://schemas.microsoft.com/office/drawing/2014/main" val="10003"/>
                  </a:ext>
                </a:extLst>
              </a:tr>
              <a:tr h="219176">
                <a:tc>
                  <a:txBody>
                    <a:bodyPr/>
                    <a:lstStyle/>
                    <a:p>
                      <a:pPr algn="ctr"/>
                      <a:r>
                        <a:rPr lang="fr-FR" sz="2000"/>
                        <a:t>Y accent aigu </a:t>
                      </a:r>
                    </a:p>
                  </a:txBody>
                  <a:tcPr marL="23821" marR="23821" marT="11910" marB="11910" anchor="ctr"/>
                </a:tc>
                <a:tc>
                  <a:txBody>
                    <a:bodyPr/>
                    <a:lstStyle/>
                    <a:p>
                      <a:pPr algn="ctr"/>
                      <a:r>
                        <a:rPr lang="fr-FR" sz="2000" dirty="0"/>
                        <a:t>Ý</a:t>
                      </a:r>
                    </a:p>
                  </a:txBody>
                  <a:tcPr marL="23821" marR="23821" marT="11910" marB="11910" anchor="ctr"/>
                </a:tc>
                <a:tc>
                  <a:txBody>
                    <a:bodyPr/>
                    <a:lstStyle/>
                    <a:p>
                      <a:pPr algn="ctr"/>
                      <a:r>
                        <a:rPr lang="fr-FR" sz="2000"/>
                        <a:t>&amp;Yacute;</a:t>
                      </a:r>
                    </a:p>
                  </a:txBody>
                  <a:tcPr marL="23821" marR="23821" marT="11910" marB="11910" anchor="ctr"/>
                </a:tc>
                <a:extLst>
                  <a:ext uri="{0D108BD9-81ED-4DB2-BD59-A6C34878D82A}">
                    <a16:rowId xmlns:a16="http://schemas.microsoft.com/office/drawing/2014/main" val="10004"/>
                  </a:ext>
                </a:extLst>
              </a:tr>
              <a:tr h="131469">
                <a:tc>
                  <a:txBody>
                    <a:bodyPr/>
                    <a:lstStyle/>
                    <a:p>
                      <a:pPr algn="ctr"/>
                      <a:r>
                        <a:rPr lang="fr-FR" sz="2000"/>
                        <a:t>double s allemand </a:t>
                      </a:r>
                    </a:p>
                  </a:txBody>
                  <a:tcPr marL="23821" marR="23821" marT="11910" marB="11910" anchor="ctr"/>
                </a:tc>
                <a:tc>
                  <a:txBody>
                    <a:bodyPr/>
                    <a:lstStyle/>
                    <a:p>
                      <a:pPr algn="ctr"/>
                      <a:r>
                        <a:rPr lang="fr-FR" sz="2000" dirty="0"/>
                        <a:t>ß</a:t>
                      </a:r>
                    </a:p>
                  </a:txBody>
                  <a:tcPr marL="23821" marR="23821" marT="11910" marB="11910" anchor="ctr"/>
                </a:tc>
                <a:tc>
                  <a:txBody>
                    <a:bodyPr/>
                    <a:lstStyle/>
                    <a:p>
                      <a:pPr algn="ctr"/>
                      <a:r>
                        <a:rPr lang="fr-FR" sz="2000"/>
                        <a:t>&amp;szlig; </a:t>
                      </a:r>
                    </a:p>
                  </a:txBody>
                  <a:tcPr marL="23821" marR="23821" marT="11910" marB="11910" anchor="ctr"/>
                </a:tc>
                <a:extLst>
                  <a:ext uri="{0D108BD9-81ED-4DB2-BD59-A6C34878D82A}">
                    <a16:rowId xmlns:a16="http://schemas.microsoft.com/office/drawing/2014/main" val="10005"/>
                  </a:ext>
                </a:extLst>
              </a:tr>
              <a:tr h="219176">
                <a:tc>
                  <a:txBody>
                    <a:bodyPr/>
                    <a:lstStyle/>
                    <a:p>
                      <a:pPr algn="ctr"/>
                      <a:r>
                        <a:rPr lang="fr-FR" sz="2000"/>
                        <a:t>guillemet français ouvrant</a:t>
                      </a:r>
                    </a:p>
                  </a:txBody>
                  <a:tcPr marL="23821" marR="23821" marT="11910" marB="11910" anchor="ctr"/>
                </a:tc>
                <a:tc>
                  <a:txBody>
                    <a:bodyPr/>
                    <a:lstStyle/>
                    <a:p>
                      <a:pPr algn="ctr"/>
                      <a:r>
                        <a:rPr lang="fr-FR" sz="2000" dirty="0"/>
                        <a:t>«</a:t>
                      </a:r>
                    </a:p>
                  </a:txBody>
                  <a:tcPr marL="23821" marR="23821" marT="11910" marB="11910" anchor="ctr"/>
                </a:tc>
                <a:tc>
                  <a:txBody>
                    <a:bodyPr/>
                    <a:lstStyle/>
                    <a:p>
                      <a:pPr algn="ctr"/>
                      <a:r>
                        <a:rPr lang="fr-FR" sz="2000"/>
                        <a:t>&amp;laquo; </a:t>
                      </a:r>
                    </a:p>
                  </a:txBody>
                  <a:tcPr marL="23821" marR="23821" marT="11910" marB="11910" anchor="ctr"/>
                </a:tc>
                <a:extLst>
                  <a:ext uri="{0D108BD9-81ED-4DB2-BD59-A6C34878D82A}">
                    <a16:rowId xmlns:a16="http://schemas.microsoft.com/office/drawing/2014/main" val="10006"/>
                  </a:ext>
                </a:extLst>
              </a:tr>
              <a:tr h="219176">
                <a:tc>
                  <a:txBody>
                    <a:bodyPr/>
                    <a:lstStyle/>
                    <a:p>
                      <a:pPr algn="ctr"/>
                      <a:r>
                        <a:rPr lang="fr-FR" sz="2000"/>
                        <a:t>guillemet français fermant</a:t>
                      </a:r>
                    </a:p>
                  </a:txBody>
                  <a:tcPr marL="23821" marR="23821" marT="11910" marB="11910" anchor="ctr"/>
                </a:tc>
                <a:tc>
                  <a:txBody>
                    <a:bodyPr/>
                    <a:lstStyle/>
                    <a:p>
                      <a:pPr algn="ctr"/>
                      <a:r>
                        <a:rPr lang="fr-FR" sz="2000" dirty="0"/>
                        <a:t>»</a:t>
                      </a:r>
                    </a:p>
                  </a:txBody>
                  <a:tcPr marL="23821" marR="23821" marT="11910" marB="11910" anchor="ctr"/>
                </a:tc>
                <a:tc>
                  <a:txBody>
                    <a:bodyPr/>
                    <a:lstStyle/>
                    <a:p>
                      <a:pPr algn="ctr"/>
                      <a:r>
                        <a:rPr lang="fr-FR" sz="2000"/>
                        <a:t>&amp;raquo; </a:t>
                      </a:r>
                    </a:p>
                  </a:txBody>
                  <a:tcPr marL="23821" marR="23821" marT="11910" marB="11910" anchor="ctr"/>
                </a:tc>
                <a:extLst>
                  <a:ext uri="{0D108BD9-81ED-4DB2-BD59-A6C34878D82A}">
                    <a16:rowId xmlns:a16="http://schemas.microsoft.com/office/drawing/2014/main" val="10007"/>
                  </a:ext>
                </a:extLst>
              </a:tr>
              <a:tr h="131469">
                <a:tc>
                  <a:txBody>
                    <a:bodyPr/>
                    <a:lstStyle/>
                    <a:p>
                      <a:pPr algn="ctr"/>
                      <a:r>
                        <a:rPr lang="fr-FR" sz="2000"/>
                        <a:t>esperluette</a:t>
                      </a:r>
                    </a:p>
                  </a:txBody>
                  <a:tcPr marL="23821" marR="23821" marT="11910" marB="11910" anchor="ctr"/>
                </a:tc>
                <a:tc>
                  <a:txBody>
                    <a:bodyPr/>
                    <a:lstStyle/>
                    <a:p>
                      <a:pPr algn="ctr"/>
                      <a:r>
                        <a:rPr lang="fr-FR" sz="2000" dirty="0"/>
                        <a:t>&amp;</a:t>
                      </a:r>
                    </a:p>
                  </a:txBody>
                  <a:tcPr marL="23821" marR="23821" marT="11910" marB="11910" anchor="ctr"/>
                </a:tc>
                <a:tc>
                  <a:txBody>
                    <a:bodyPr/>
                    <a:lstStyle/>
                    <a:p>
                      <a:pPr algn="ctr"/>
                      <a:r>
                        <a:rPr lang="fr-FR" sz="2000" dirty="0"/>
                        <a:t>&amp;</a:t>
                      </a:r>
                      <a:r>
                        <a:rPr lang="fr-FR" sz="2000" dirty="0" err="1"/>
                        <a:t>amp</a:t>
                      </a:r>
                      <a:r>
                        <a:rPr lang="fr-FR" sz="2000" dirty="0"/>
                        <a:t>;</a:t>
                      </a:r>
                    </a:p>
                  </a:txBody>
                  <a:tcPr marL="23821" marR="23821" marT="11910" marB="11910" anchor="ctr"/>
                </a:tc>
                <a:extLst>
                  <a:ext uri="{0D108BD9-81ED-4DB2-BD59-A6C34878D82A}">
                    <a16:rowId xmlns:a16="http://schemas.microsoft.com/office/drawing/2014/main" val="10008"/>
                  </a:ext>
                </a:extLst>
              </a:tr>
              <a:tr h="131469">
                <a:tc>
                  <a:txBody>
                    <a:bodyPr/>
                    <a:lstStyle/>
                    <a:p>
                      <a:pPr algn="ctr"/>
                      <a:r>
                        <a:rPr lang="fr-FR" sz="2000"/>
                        <a:t>inférieur</a:t>
                      </a:r>
                    </a:p>
                  </a:txBody>
                  <a:tcPr marL="23821" marR="23821" marT="11910" marB="11910" anchor="ctr"/>
                </a:tc>
                <a:tc>
                  <a:txBody>
                    <a:bodyPr/>
                    <a:lstStyle/>
                    <a:p>
                      <a:pPr algn="ctr"/>
                      <a:r>
                        <a:rPr lang="fr-FR" sz="2000"/>
                        <a:t>&lt;</a:t>
                      </a:r>
                    </a:p>
                  </a:txBody>
                  <a:tcPr marL="23821" marR="23821" marT="11910" marB="11910" anchor="ctr"/>
                </a:tc>
                <a:tc>
                  <a:txBody>
                    <a:bodyPr/>
                    <a:lstStyle/>
                    <a:p>
                      <a:pPr algn="ctr"/>
                      <a:r>
                        <a:rPr lang="fr-FR" sz="2000" dirty="0"/>
                        <a:t>&amp;</a:t>
                      </a:r>
                      <a:r>
                        <a:rPr lang="fr-FR" sz="2000" dirty="0" err="1"/>
                        <a:t>lt</a:t>
                      </a:r>
                      <a:r>
                        <a:rPr lang="fr-FR" sz="2000" dirty="0"/>
                        <a:t>;</a:t>
                      </a:r>
                    </a:p>
                  </a:txBody>
                  <a:tcPr marL="23821" marR="23821" marT="11910" marB="11910" anchor="ctr"/>
                </a:tc>
                <a:extLst>
                  <a:ext uri="{0D108BD9-81ED-4DB2-BD59-A6C34878D82A}">
                    <a16:rowId xmlns:a16="http://schemas.microsoft.com/office/drawing/2014/main" val="10009"/>
                  </a:ext>
                </a:extLst>
              </a:tr>
              <a:tr h="131469">
                <a:tc>
                  <a:txBody>
                    <a:bodyPr/>
                    <a:lstStyle/>
                    <a:p>
                      <a:pPr algn="ctr"/>
                      <a:r>
                        <a:rPr lang="fr-FR" sz="2000"/>
                        <a:t>supérieur</a:t>
                      </a:r>
                    </a:p>
                  </a:txBody>
                  <a:tcPr marL="23821" marR="23821" marT="11910" marB="11910" anchor="ctr"/>
                </a:tc>
                <a:tc>
                  <a:txBody>
                    <a:bodyPr/>
                    <a:lstStyle/>
                    <a:p>
                      <a:pPr algn="ctr"/>
                      <a:r>
                        <a:rPr lang="fr-FR" sz="2000"/>
                        <a:t>&lt;</a:t>
                      </a:r>
                    </a:p>
                  </a:txBody>
                  <a:tcPr marL="23821" marR="23821" marT="11910" marB="11910" anchor="ctr"/>
                </a:tc>
                <a:tc>
                  <a:txBody>
                    <a:bodyPr/>
                    <a:lstStyle/>
                    <a:p>
                      <a:pPr algn="ctr"/>
                      <a:r>
                        <a:rPr lang="fr-FR" sz="2000" dirty="0"/>
                        <a:t>&amp;gt;</a:t>
                      </a:r>
                    </a:p>
                  </a:txBody>
                  <a:tcPr marL="23821" marR="23821" marT="11910" marB="11910" anchor="ctr"/>
                </a:tc>
                <a:extLst>
                  <a:ext uri="{0D108BD9-81ED-4DB2-BD59-A6C34878D82A}">
                    <a16:rowId xmlns:a16="http://schemas.microsoft.com/office/drawing/2014/main" val="10010"/>
                  </a:ext>
                </a:extLst>
              </a:tr>
              <a:tr h="131469">
                <a:tc>
                  <a:txBody>
                    <a:bodyPr/>
                    <a:lstStyle/>
                    <a:p>
                      <a:pPr algn="ctr"/>
                      <a:r>
                        <a:rPr lang="fr-FR" sz="2000"/>
                        <a:t>guillemet double </a:t>
                      </a:r>
                    </a:p>
                  </a:txBody>
                  <a:tcPr marL="23821" marR="23821" marT="11910" marB="11910" anchor="ctr"/>
                </a:tc>
                <a:tc>
                  <a:txBody>
                    <a:bodyPr/>
                    <a:lstStyle/>
                    <a:p>
                      <a:pPr algn="ctr"/>
                      <a:r>
                        <a:rPr lang="fr-FR" sz="2000"/>
                        <a:t>" </a:t>
                      </a:r>
                    </a:p>
                  </a:txBody>
                  <a:tcPr marL="23821" marR="23821" marT="11910" marB="11910" anchor="ctr"/>
                </a:tc>
                <a:tc>
                  <a:txBody>
                    <a:bodyPr/>
                    <a:lstStyle/>
                    <a:p>
                      <a:pPr algn="ctr"/>
                      <a:r>
                        <a:rPr lang="fr-FR" sz="2000" dirty="0"/>
                        <a:t>&amp;</a:t>
                      </a:r>
                      <a:r>
                        <a:rPr lang="fr-FR" sz="2000" dirty="0" err="1"/>
                        <a:t>quot</a:t>
                      </a:r>
                      <a:r>
                        <a:rPr lang="fr-FR" sz="2000" dirty="0"/>
                        <a:t>;</a:t>
                      </a:r>
                    </a:p>
                  </a:txBody>
                  <a:tcPr marL="23821" marR="23821" marT="11910" marB="11910" anchor="ctr"/>
                </a:tc>
                <a:extLst>
                  <a:ext uri="{0D108BD9-81ED-4DB2-BD59-A6C34878D82A}">
                    <a16:rowId xmlns:a16="http://schemas.microsoft.com/office/drawing/2014/main" val="10011"/>
                  </a:ext>
                </a:extLst>
              </a:tr>
              <a:tr h="131469">
                <a:tc>
                  <a:txBody>
                    <a:bodyPr/>
                    <a:lstStyle/>
                    <a:p>
                      <a:pPr algn="ctr"/>
                      <a:r>
                        <a:rPr lang="fr-FR" sz="2000"/>
                        <a:t>paragraphe </a:t>
                      </a:r>
                    </a:p>
                  </a:txBody>
                  <a:tcPr marL="23821" marR="23821" marT="11910" marB="11910" anchor="ctr"/>
                </a:tc>
                <a:tc>
                  <a:txBody>
                    <a:bodyPr/>
                    <a:lstStyle/>
                    <a:p>
                      <a:pPr algn="ctr"/>
                      <a:r>
                        <a:rPr lang="fr-FR" sz="2000"/>
                        <a:t>§</a:t>
                      </a:r>
                    </a:p>
                  </a:txBody>
                  <a:tcPr marL="23821" marR="23821" marT="11910" marB="11910" anchor="ctr"/>
                </a:tc>
                <a:tc>
                  <a:txBody>
                    <a:bodyPr/>
                    <a:lstStyle/>
                    <a:p>
                      <a:pPr algn="ctr"/>
                      <a:r>
                        <a:rPr lang="fr-FR" sz="2000" dirty="0"/>
                        <a:t>&amp;para; </a:t>
                      </a:r>
                    </a:p>
                  </a:txBody>
                  <a:tcPr marL="23821" marR="23821" marT="11910" marB="11910" anchor="ctr"/>
                </a:tc>
                <a:extLst>
                  <a:ext uri="{0D108BD9-81ED-4DB2-BD59-A6C34878D82A}">
                    <a16:rowId xmlns:a16="http://schemas.microsoft.com/office/drawing/2014/main" val="10012"/>
                  </a:ext>
                </a:extLst>
              </a:tr>
              <a:tr h="131469">
                <a:tc>
                  <a:txBody>
                    <a:bodyPr/>
                    <a:lstStyle/>
                    <a:p>
                      <a:pPr algn="ctr"/>
                      <a:r>
                        <a:rPr lang="fr-FR" sz="2000"/>
                        <a:t>copyright </a:t>
                      </a:r>
                    </a:p>
                  </a:txBody>
                  <a:tcPr marL="23821" marR="23821" marT="11910" marB="11910" anchor="ctr"/>
                </a:tc>
                <a:tc>
                  <a:txBody>
                    <a:bodyPr/>
                    <a:lstStyle/>
                    <a:p>
                      <a:pPr algn="ctr"/>
                      <a:r>
                        <a:rPr lang="fr-FR" sz="2000"/>
                        <a:t>©</a:t>
                      </a:r>
                    </a:p>
                  </a:txBody>
                  <a:tcPr marL="23821" marR="23821" marT="11910" marB="11910" anchor="ctr"/>
                </a:tc>
                <a:tc>
                  <a:txBody>
                    <a:bodyPr/>
                    <a:lstStyle/>
                    <a:p>
                      <a:pPr algn="ctr"/>
                      <a:r>
                        <a:rPr lang="fr-FR" sz="2000" dirty="0"/>
                        <a:t>&amp;copy; </a:t>
                      </a:r>
                    </a:p>
                  </a:txBody>
                  <a:tcPr marL="23821" marR="23821" marT="11910" marB="11910" anchor="ctr"/>
                </a:tc>
                <a:extLst>
                  <a:ext uri="{0D108BD9-81ED-4DB2-BD59-A6C34878D82A}">
                    <a16:rowId xmlns:a16="http://schemas.microsoft.com/office/drawing/2014/main" val="10013"/>
                  </a:ext>
                </a:extLst>
              </a:tr>
              <a:tr h="131469">
                <a:tc>
                  <a:txBody>
                    <a:bodyPr/>
                    <a:lstStyle/>
                    <a:p>
                      <a:pPr algn="ctr"/>
                      <a:r>
                        <a:rPr lang="fr-FR" sz="2000"/>
                        <a:t>espace blanc </a:t>
                      </a:r>
                    </a:p>
                  </a:txBody>
                  <a:tcPr marL="23821" marR="23821" marT="11910" marB="11910" anchor="ctr"/>
                </a:tc>
                <a:tc>
                  <a:txBody>
                    <a:bodyPr/>
                    <a:lstStyle/>
                    <a:p>
                      <a:pPr algn="ctr"/>
                      <a:r>
                        <a:rPr lang="fr-FR" sz="2000"/>
                        <a:t>  </a:t>
                      </a:r>
                    </a:p>
                  </a:txBody>
                  <a:tcPr marL="23821" marR="23821" marT="11910" marB="11910" anchor="ctr"/>
                </a:tc>
                <a:tc>
                  <a:txBody>
                    <a:bodyPr/>
                    <a:lstStyle/>
                    <a:p>
                      <a:pPr algn="ctr"/>
                      <a:r>
                        <a:rPr lang="fr-FR" sz="2000" dirty="0"/>
                        <a:t>&amp;</a:t>
                      </a:r>
                      <a:r>
                        <a:rPr lang="fr-FR" sz="2000" dirty="0" err="1"/>
                        <a:t>nbsp</a:t>
                      </a:r>
                      <a:r>
                        <a:rPr lang="fr-FR" sz="2000" dirty="0"/>
                        <a:t>; </a:t>
                      </a:r>
                    </a:p>
                  </a:txBody>
                  <a:tcPr marL="23821" marR="23821" marT="11910" marB="11910" anchor="ct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15008281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4"/>
          <p:cNvSpPr>
            <a:spLocks noGrp="1" noChangeArrowheads="1"/>
          </p:cNvSpPr>
          <p:nvPr>
            <p:ph type="title"/>
          </p:nvPr>
        </p:nvSpPr>
        <p:spPr>
          <a:xfrm>
            <a:off x="0" y="3071"/>
            <a:ext cx="9144000" cy="1143000"/>
          </a:xfrm>
        </p:spPr>
        <p:style>
          <a:lnRef idx="1">
            <a:schemeClr val="accent4"/>
          </a:lnRef>
          <a:fillRef idx="2">
            <a:schemeClr val="accent4"/>
          </a:fillRef>
          <a:effectRef idx="1">
            <a:schemeClr val="accent4"/>
          </a:effectRef>
          <a:fontRef idx="minor">
            <a:schemeClr val="dk1"/>
          </a:fontRef>
        </p:style>
        <p:txBody>
          <a:bodyPr/>
          <a:lstStyle/>
          <a:p>
            <a:r>
              <a:rPr lang="fr-FR" dirty="0" smtClean="0"/>
              <a:t>Sommaire</a:t>
            </a:r>
            <a:endParaRPr lang="fr-CA" dirty="0" smtClean="0"/>
          </a:p>
        </p:txBody>
      </p:sp>
      <p:sp>
        <p:nvSpPr>
          <p:cNvPr id="45059" name="Rectangle 5"/>
          <p:cNvSpPr>
            <a:spLocks noGrp="1" noChangeArrowheads="1"/>
          </p:cNvSpPr>
          <p:nvPr>
            <p:ph idx="1"/>
          </p:nvPr>
        </p:nvSpPr>
        <p:spPr/>
        <p:txBody>
          <a:bodyPr>
            <a:normAutofit fontScale="92500" lnSpcReduction="10000"/>
          </a:bodyPr>
          <a:lstStyle/>
          <a:p>
            <a:pPr>
              <a:lnSpc>
                <a:spcPct val="60000"/>
              </a:lnSpc>
            </a:pPr>
            <a:r>
              <a:rPr lang="fr-FR" dirty="0" smtClean="0"/>
              <a:t>Balises de structure</a:t>
            </a:r>
          </a:p>
          <a:p>
            <a:pPr lvl="2">
              <a:lnSpc>
                <a:spcPct val="60000"/>
              </a:lnSpc>
              <a:buFontTx/>
              <a:buNone/>
            </a:pPr>
            <a:r>
              <a:rPr lang="fr-FR" dirty="0" smtClean="0"/>
              <a:t>&lt;html&gt;, &lt;</a:t>
            </a:r>
            <a:r>
              <a:rPr lang="fr-FR" dirty="0" err="1" smtClean="0"/>
              <a:t>head</a:t>
            </a:r>
            <a:r>
              <a:rPr lang="fr-FR" dirty="0" smtClean="0"/>
              <a:t>&gt;, &lt;</a:t>
            </a:r>
            <a:r>
              <a:rPr lang="fr-FR" dirty="0" err="1" smtClean="0"/>
              <a:t>title</a:t>
            </a:r>
            <a:r>
              <a:rPr lang="fr-FR" dirty="0" smtClean="0"/>
              <a:t>&gt;, &lt;</a:t>
            </a:r>
            <a:r>
              <a:rPr lang="fr-FR" dirty="0" err="1" smtClean="0"/>
              <a:t>meta</a:t>
            </a:r>
            <a:r>
              <a:rPr lang="fr-FR" dirty="0" smtClean="0"/>
              <a:t>&gt;, &lt;body&gt;</a:t>
            </a:r>
          </a:p>
          <a:p>
            <a:pPr>
              <a:lnSpc>
                <a:spcPct val="60000"/>
              </a:lnSpc>
            </a:pPr>
            <a:r>
              <a:rPr lang="fr-FR" dirty="0" smtClean="0"/>
              <a:t>Balises de niveau paragraphes</a:t>
            </a:r>
          </a:p>
          <a:p>
            <a:pPr lvl="2">
              <a:lnSpc>
                <a:spcPct val="60000"/>
              </a:lnSpc>
              <a:buFontTx/>
              <a:buNone/>
            </a:pPr>
            <a:r>
              <a:rPr lang="fr-FR" dirty="0" smtClean="0"/>
              <a:t>&lt;h1&gt; à &lt;h6&gt;, &lt;p&gt;, &lt;</a:t>
            </a:r>
            <a:r>
              <a:rPr lang="fr-FR" dirty="0" err="1" smtClean="0"/>
              <a:t>br</a:t>
            </a:r>
            <a:r>
              <a:rPr lang="fr-FR" dirty="0" smtClean="0"/>
              <a:t>&gt;, </a:t>
            </a:r>
            <a:endParaRPr lang="fr-FR" dirty="0"/>
          </a:p>
          <a:p>
            <a:pPr>
              <a:lnSpc>
                <a:spcPct val="60000"/>
              </a:lnSpc>
            </a:pPr>
            <a:r>
              <a:rPr lang="fr-FR" dirty="0" smtClean="0"/>
              <a:t>Balise d'hyperlien</a:t>
            </a:r>
          </a:p>
          <a:p>
            <a:pPr lvl="2">
              <a:lnSpc>
                <a:spcPct val="60000"/>
              </a:lnSpc>
              <a:buFontTx/>
              <a:buNone/>
            </a:pPr>
            <a:r>
              <a:rPr lang="fr-FR" dirty="0" smtClean="0"/>
              <a:t>&lt;a&gt;</a:t>
            </a:r>
          </a:p>
          <a:p>
            <a:pPr>
              <a:lnSpc>
                <a:spcPct val="60000"/>
              </a:lnSpc>
            </a:pPr>
            <a:r>
              <a:rPr lang="fr-FR" dirty="0" smtClean="0"/>
              <a:t>Balises de niveau phrase</a:t>
            </a:r>
          </a:p>
          <a:p>
            <a:pPr>
              <a:buFont typeface="Wingdings" pitchFamily="2" charset="2"/>
              <a:buNone/>
            </a:pPr>
            <a:r>
              <a:rPr lang="fr-CA" sz="2000" dirty="0" smtClean="0"/>
              <a:t>	&lt;</a:t>
            </a:r>
            <a:r>
              <a:rPr lang="fr-CA" sz="2000" dirty="0" err="1" smtClean="0"/>
              <a:t>em</a:t>
            </a:r>
            <a:r>
              <a:rPr lang="fr-CA" sz="2000" dirty="0" smtClean="0"/>
              <a:t>&gt;&lt;</a:t>
            </a:r>
            <a:r>
              <a:rPr lang="fr-CA" sz="2000" dirty="0" err="1" smtClean="0"/>
              <a:t>strong</a:t>
            </a:r>
            <a:r>
              <a:rPr lang="fr-CA" sz="2000" dirty="0" smtClean="0"/>
              <a:t>&gt;&lt;</a:t>
            </a:r>
            <a:r>
              <a:rPr lang="fr-CA" sz="2000" dirty="0" err="1" smtClean="0"/>
              <a:t>dfn</a:t>
            </a:r>
            <a:r>
              <a:rPr lang="fr-CA" sz="2000" dirty="0" smtClean="0"/>
              <a:t>&gt;&lt;code&gt;&lt;</a:t>
            </a:r>
            <a:r>
              <a:rPr lang="fr-CA" sz="2000" dirty="0" err="1" smtClean="0"/>
              <a:t>samp</a:t>
            </a:r>
            <a:r>
              <a:rPr lang="fr-CA" sz="2000" dirty="0" smtClean="0"/>
              <a:t>&gt;&lt;</a:t>
            </a:r>
            <a:r>
              <a:rPr lang="fr-CA" sz="2000" dirty="0" err="1" smtClean="0"/>
              <a:t>kbd</a:t>
            </a:r>
            <a:r>
              <a:rPr lang="fr-CA" sz="2000" dirty="0" smtClean="0"/>
              <a:t>&gt;&lt;var&gt;&lt;cite&gt;, …</a:t>
            </a:r>
          </a:p>
          <a:p>
            <a:r>
              <a:rPr lang="fr-FR" dirty="0" smtClean="0"/>
              <a:t>Balises de liste</a:t>
            </a:r>
          </a:p>
          <a:p>
            <a:pPr lvl="2">
              <a:lnSpc>
                <a:spcPct val="60000"/>
              </a:lnSpc>
              <a:buFontTx/>
              <a:buNone/>
            </a:pPr>
            <a:r>
              <a:rPr lang="fr-FR" dirty="0" smtClean="0"/>
              <a:t>&lt;</a:t>
            </a:r>
            <a:r>
              <a:rPr lang="fr-FR" dirty="0" err="1" smtClean="0"/>
              <a:t>ul</a:t>
            </a:r>
            <a:r>
              <a:rPr lang="fr-FR" dirty="0" smtClean="0"/>
              <a:t>&gt;, &lt;</a:t>
            </a:r>
            <a:r>
              <a:rPr lang="fr-FR" dirty="0" err="1" smtClean="0"/>
              <a:t>ol</a:t>
            </a:r>
            <a:r>
              <a:rPr lang="fr-FR" dirty="0" smtClean="0"/>
              <a:t>&gt;, &lt;li&gt;, &lt;dl&gt;, &lt;</a:t>
            </a:r>
            <a:r>
              <a:rPr lang="fr-FR" dirty="0" err="1" smtClean="0"/>
              <a:t>dt</a:t>
            </a:r>
            <a:r>
              <a:rPr lang="fr-FR" dirty="0" smtClean="0"/>
              <a:t>&gt;, &lt;dd&gt;</a:t>
            </a:r>
          </a:p>
          <a:p>
            <a:pPr>
              <a:lnSpc>
                <a:spcPct val="60000"/>
              </a:lnSpc>
            </a:pPr>
            <a:r>
              <a:rPr lang="fr-FR" dirty="0" smtClean="0"/>
              <a:t>Balises d'images</a:t>
            </a:r>
          </a:p>
          <a:p>
            <a:pPr lvl="2">
              <a:lnSpc>
                <a:spcPct val="60000"/>
              </a:lnSpc>
              <a:buFontTx/>
              <a:buNone/>
            </a:pPr>
            <a:r>
              <a:rPr lang="fr-FR" dirty="0" smtClean="0"/>
              <a:t>&lt;</a:t>
            </a:r>
            <a:r>
              <a:rPr lang="fr-FR" dirty="0" err="1" smtClean="0"/>
              <a:t>img</a:t>
            </a:r>
            <a:r>
              <a:rPr lang="fr-FR" dirty="0" smtClean="0"/>
              <a:t>&gt;</a:t>
            </a:r>
          </a:p>
          <a:p>
            <a:pPr>
              <a:lnSpc>
                <a:spcPct val="60000"/>
              </a:lnSpc>
            </a:pPr>
            <a:r>
              <a:rPr lang="fr-FR" dirty="0" smtClean="0"/>
              <a:t>Balises de tableaux</a:t>
            </a:r>
          </a:p>
          <a:p>
            <a:pPr lvl="2">
              <a:lnSpc>
                <a:spcPct val="60000"/>
              </a:lnSpc>
              <a:buFontTx/>
              <a:buNone/>
            </a:pPr>
            <a:r>
              <a:rPr lang="fr-FR" dirty="0" smtClean="0"/>
              <a:t>&lt;table&gt;&lt;tr&gt;&lt;td</a:t>
            </a:r>
            <a:r>
              <a:rPr lang="fr-FR" dirty="0"/>
              <a:t>&gt;&lt;</a:t>
            </a:r>
            <a:r>
              <a:rPr lang="fr-FR" dirty="0" smtClean="0"/>
              <a:t>th&gt;</a:t>
            </a:r>
            <a:endParaRPr lang="fr-FR" dirty="0"/>
          </a:p>
          <a:p>
            <a:pPr lvl="2">
              <a:lnSpc>
                <a:spcPct val="60000"/>
              </a:lnSpc>
              <a:buFontTx/>
              <a:buNone/>
            </a:pPr>
            <a:endParaRPr lang="fr-CA" dirty="0" smtClean="0"/>
          </a:p>
        </p:txBody>
      </p:sp>
    </p:spTree>
    <p:extLst>
      <p:ext uri="{BB962C8B-B14F-4D97-AF65-F5344CB8AC3E}">
        <p14:creationId xmlns:p14="http://schemas.microsoft.com/office/powerpoint/2010/main" val="198761846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899592" y="1196752"/>
            <a:ext cx="8244408" cy="4992176"/>
          </a:xfrm>
        </p:spPr>
        <p:txBody>
          <a:bodyPr>
            <a:noAutofit/>
          </a:bodyPr>
          <a:lstStyle/>
          <a:p>
            <a:r>
              <a:rPr lang="fr-FR" sz="2600" dirty="0">
                <a:effectLst>
                  <a:outerShdw blurRad="50800" dist="38100" dir="2700000" algn="tl" rotWithShape="0">
                    <a:srgbClr val="000000">
                      <a:alpha val="43000"/>
                    </a:srgbClr>
                  </a:outerShdw>
                </a:effectLst>
                <a:latin typeface="Centaur" panose="02030504050205020304" pitchFamily="18" charset="0"/>
                <a:cs typeface="Optima"/>
              </a:rPr>
              <a:t>Les CSS (</a:t>
            </a:r>
            <a:r>
              <a:rPr lang="fr-FR" sz="2600" dirty="0" err="1">
                <a:effectLst>
                  <a:outerShdw blurRad="50800" dist="38100" dir="2700000" algn="tl" rotWithShape="0">
                    <a:srgbClr val="000000">
                      <a:alpha val="43000"/>
                    </a:srgbClr>
                  </a:outerShdw>
                </a:effectLst>
                <a:latin typeface="Centaur" panose="02030504050205020304" pitchFamily="18" charset="0"/>
                <a:cs typeface="Optima"/>
              </a:rPr>
              <a:t>Cascading</a:t>
            </a:r>
            <a:r>
              <a:rPr lang="fr-FR" sz="2600" dirty="0">
                <a:effectLst>
                  <a:outerShdw blurRad="50800" dist="38100" dir="2700000" algn="tl" rotWithShape="0">
                    <a:srgbClr val="000000">
                      <a:alpha val="43000"/>
                    </a:srgbClr>
                  </a:outerShdw>
                </a:effectLst>
                <a:latin typeface="Centaur" panose="02030504050205020304" pitchFamily="18" charset="0"/>
                <a:cs typeface="Optima"/>
              </a:rPr>
              <a:t> Style </a:t>
            </a:r>
            <a:r>
              <a:rPr lang="fr-FR" sz="2600" dirty="0" err="1">
                <a:effectLst>
                  <a:outerShdw blurRad="50800" dist="38100" dir="2700000" algn="tl" rotWithShape="0">
                    <a:srgbClr val="000000">
                      <a:alpha val="43000"/>
                    </a:srgbClr>
                  </a:outerShdw>
                </a:effectLst>
                <a:latin typeface="Centaur" panose="02030504050205020304" pitchFamily="18" charset="0"/>
                <a:cs typeface="Optima"/>
              </a:rPr>
              <a:t>Sheet</a:t>
            </a:r>
            <a:r>
              <a:rPr lang="fr-FR" sz="2600" dirty="0">
                <a:effectLst>
                  <a:outerShdw blurRad="50800" dist="38100" dir="2700000" algn="tl" rotWithShape="0">
                    <a:srgbClr val="000000">
                      <a:alpha val="43000"/>
                    </a:srgbClr>
                  </a:outerShdw>
                </a:effectLst>
                <a:latin typeface="Centaur" panose="02030504050205020304" pitchFamily="18" charset="0"/>
                <a:cs typeface="Optima"/>
              </a:rPr>
              <a:t> = feuille de styles) sont des documents au format texte, tout comme le HTML.</a:t>
            </a:r>
          </a:p>
          <a:p>
            <a:r>
              <a:rPr lang="fr-FR" sz="2600" dirty="0">
                <a:effectLst>
                  <a:outerShdw blurRad="50800" dist="38100" dir="2700000" algn="tl" rotWithShape="0">
                    <a:srgbClr val="000000">
                      <a:alpha val="43000"/>
                    </a:srgbClr>
                  </a:outerShdw>
                </a:effectLst>
                <a:latin typeface="Centaur" panose="02030504050205020304" pitchFamily="18" charset="0"/>
                <a:cs typeface="Optima"/>
              </a:rPr>
              <a:t>La différence est qu'une CSS n'est prévue ni pour être visualisée par l'internaute ni pour être affichée </a:t>
            </a:r>
            <a:r>
              <a:rPr lang="fr-FR" sz="2600" dirty="0" smtClean="0">
                <a:effectLst>
                  <a:outerShdw blurRad="50800" dist="38100" dir="2700000" algn="tl" rotWithShape="0">
                    <a:srgbClr val="000000">
                      <a:alpha val="43000"/>
                    </a:srgbClr>
                  </a:outerShdw>
                </a:effectLst>
                <a:latin typeface="Centaur" panose="02030504050205020304" pitchFamily="18" charset="0"/>
                <a:cs typeface="Optima"/>
              </a:rPr>
              <a:t>directement dans </a:t>
            </a:r>
            <a:r>
              <a:rPr lang="fr-FR" sz="2600" dirty="0">
                <a:effectLst>
                  <a:outerShdw blurRad="50800" dist="38100" dir="2700000" algn="tl" rotWithShape="0">
                    <a:srgbClr val="000000">
                      <a:alpha val="43000"/>
                    </a:srgbClr>
                  </a:outerShdw>
                </a:effectLst>
                <a:latin typeface="Centaur" panose="02030504050205020304" pitchFamily="18" charset="0"/>
                <a:cs typeface="Optima"/>
              </a:rPr>
              <a:t>le navigateur. Une feuille de styles n'est qu'un document qui définit comment une page HTML doit être affichée.</a:t>
            </a:r>
          </a:p>
          <a:p>
            <a:r>
              <a:rPr lang="fr-FR" sz="2600" dirty="0">
                <a:effectLst>
                  <a:outerShdw blurRad="50800" dist="38100" dir="2700000" algn="tl" rotWithShape="0">
                    <a:srgbClr val="000000">
                      <a:alpha val="43000"/>
                    </a:srgbClr>
                  </a:outerShdw>
                </a:effectLst>
                <a:latin typeface="Centaur" panose="02030504050205020304" pitchFamily="18" charset="0"/>
                <a:cs typeface="Optima"/>
              </a:rPr>
              <a:t>Le navigateur Web s'occupe de charger la CSS sans que l'internaute doive intervenir ; une CSS a pour </a:t>
            </a:r>
            <a:r>
              <a:rPr lang="fr-FR" sz="2600" dirty="0" smtClean="0">
                <a:effectLst>
                  <a:outerShdw blurRad="50800" dist="38100" dir="2700000" algn="tl" rotWithShape="0">
                    <a:srgbClr val="000000">
                      <a:alpha val="43000"/>
                    </a:srgbClr>
                  </a:outerShdw>
                </a:effectLst>
                <a:latin typeface="Centaur" panose="02030504050205020304" pitchFamily="18" charset="0"/>
                <a:cs typeface="Optima"/>
              </a:rPr>
              <a:t>vocation d'agir </a:t>
            </a:r>
            <a:r>
              <a:rPr lang="fr-FR" sz="2600" dirty="0">
                <a:effectLst>
                  <a:outerShdw blurRad="50800" dist="38100" dir="2700000" algn="tl" rotWithShape="0">
                    <a:srgbClr val="000000">
                      <a:alpha val="43000"/>
                    </a:srgbClr>
                  </a:outerShdw>
                </a:effectLst>
                <a:latin typeface="Centaur" panose="02030504050205020304" pitchFamily="18" charset="0"/>
                <a:cs typeface="Optima"/>
              </a:rPr>
              <a:t>en arrière plan.</a:t>
            </a:r>
          </a:p>
          <a:p>
            <a:r>
              <a:rPr lang="fr-FR" sz="2600" dirty="0">
                <a:effectLst>
                  <a:outerShdw blurRad="50800" dist="38100" dir="2700000" algn="tl" rotWithShape="0">
                    <a:srgbClr val="000000">
                      <a:alpha val="43000"/>
                    </a:srgbClr>
                  </a:outerShdw>
                </a:effectLst>
                <a:latin typeface="Centaur" panose="02030504050205020304" pitchFamily="18" charset="0"/>
                <a:cs typeface="Optima"/>
              </a:rPr>
              <a:t>En utilisant des styles, il est par exemple possible de dire que tous les liens, au lieu d'être bleus ou violets </a:t>
            </a:r>
            <a:r>
              <a:rPr lang="fr-FR" sz="2600" dirty="0" smtClean="0">
                <a:effectLst>
                  <a:outerShdw blurRad="50800" dist="38100" dir="2700000" algn="tl" rotWithShape="0">
                    <a:srgbClr val="000000">
                      <a:alpha val="43000"/>
                    </a:srgbClr>
                  </a:outerShdw>
                </a:effectLst>
                <a:latin typeface="Centaur" panose="02030504050205020304" pitchFamily="18" charset="0"/>
                <a:cs typeface="Optima"/>
              </a:rPr>
              <a:t>comme on </a:t>
            </a:r>
            <a:r>
              <a:rPr lang="fr-FR" sz="2600" dirty="0">
                <a:effectLst>
                  <a:outerShdw blurRad="50800" dist="38100" dir="2700000" algn="tl" rotWithShape="0">
                    <a:srgbClr val="000000">
                      <a:alpha val="43000"/>
                    </a:srgbClr>
                  </a:outerShdw>
                </a:effectLst>
                <a:latin typeface="Centaur" panose="02030504050205020304" pitchFamily="18" charset="0"/>
                <a:cs typeface="Optima"/>
              </a:rPr>
              <a:t>en a l'habitude, doivent être gris ; ou bien que le texte est toujours orange</a:t>
            </a:r>
            <a:r>
              <a:rPr lang="fr-FR" sz="2600" dirty="0" smtClean="0">
                <a:effectLst>
                  <a:outerShdw blurRad="50800" dist="38100" dir="2700000" algn="tl" rotWithShape="0">
                    <a:srgbClr val="000000">
                      <a:alpha val="43000"/>
                    </a:srgbClr>
                  </a:outerShdw>
                </a:effectLst>
                <a:latin typeface="Centaur" panose="02030504050205020304" pitchFamily="18" charset="0"/>
                <a:cs typeface="Optima"/>
              </a:rPr>
              <a:t>.</a:t>
            </a:r>
            <a:endParaRPr lang="fr-FR" sz="2600" dirty="0">
              <a:effectLst>
                <a:outerShdw blurRad="50800" dist="38100" dir="2700000" algn="tl" rotWithShape="0">
                  <a:srgbClr val="000000">
                    <a:alpha val="43000"/>
                  </a:srgbClr>
                </a:outerShdw>
              </a:effectLst>
              <a:latin typeface="Centaur" panose="02030504050205020304" pitchFamily="18" charset="0"/>
              <a:cs typeface="Optima"/>
            </a:endParaRPr>
          </a:p>
        </p:txBody>
      </p:sp>
    </p:spTree>
    <p:extLst>
      <p:ext uri="{BB962C8B-B14F-4D97-AF65-F5344CB8AC3E}">
        <p14:creationId xmlns:p14="http://schemas.microsoft.com/office/powerpoint/2010/main" val="14910321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71600" y="1196752"/>
            <a:ext cx="7991147" cy="4992176"/>
          </a:xfrm>
        </p:spPr>
        <p:txBody>
          <a:bodyPr>
            <a:normAutofit/>
          </a:bodyPr>
          <a:lstStyle/>
          <a:p>
            <a:r>
              <a:rPr lang="fr-FR" dirty="0" smtClean="0">
                <a:effectLst>
                  <a:outerShdw blurRad="50800" dist="38100" dir="2700000" algn="tl" rotWithShape="0">
                    <a:srgbClr val="000000">
                      <a:alpha val="43000"/>
                    </a:srgbClr>
                  </a:outerShdw>
                </a:effectLst>
                <a:latin typeface="Optima"/>
                <a:cs typeface="Optima"/>
              </a:rPr>
              <a:t>En </a:t>
            </a:r>
            <a:r>
              <a:rPr lang="fr-FR" dirty="0">
                <a:effectLst>
                  <a:outerShdw blurRad="50800" dist="38100" dir="2700000" algn="tl" rotWithShape="0">
                    <a:srgbClr val="000000">
                      <a:alpha val="43000"/>
                    </a:srgbClr>
                  </a:outerShdw>
                </a:effectLst>
                <a:latin typeface="Optima"/>
                <a:cs typeface="Optima"/>
              </a:rPr>
              <a:t>fait, l'idée est que le navigateur parcourt le document HTML. Lorsqu'il rencontre une balise, il demande à la </a:t>
            </a:r>
            <a:r>
              <a:rPr lang="fr-FR" dirty="0" smtClean="0">
                <a:effectLst>
                  <a:outerShdw blurRad="50800" dist="38100" dir="2700000" algn="tl" rotWithShape="0">
                    <a:srgbClr val="000000">
                      <a:alpha val="43000"/>
                    </a:srgbClr>
                  </a:outerShdw>
                </a:effectLst>
                <a:latin typeface="Optima"/>
                <a:cs typeface="Optima"/>
              </a:rPr>
              <a:t>CSS de </a:t>
            </a:r>
            <a:r>
              <a:rPr lang="fr-FR" dirty="0">
                <a:effectLst>
                  <a:outerShdw blurRad="50800" dist="38100" dir="2700000" algn="tl" rotWithShape="0">
                    <a:srgbClr val="000000">
                      <a:alpha val="43000"/>
                    </a:srgbClr>
                  </a:outerShdw>
                </a:effectLst>
                <a:latin typeface="Optima"/>
                <a:cs typeface="Optima"/>
              </a:rPr>
              <a:t>quelle manière il doit l'afficher. </a:t>
            </a:r>
            <a:endParaRPr lang="fr-FR" dirty="0" smtClean="0">
              <a:effectLst>
                <a:outerShdw blurRad="50800" dist="38100" dir="2700000" algn="tl" rotWithShape="0">
                  <a:srgbClr val="000000">
                    <a:alpha val="43000"/>
                  </a:srgbClr>
                </a:outerShdw>
              </a:effectLst>
              <a:latin typeface="Optima"/>
              <a:cs typeface="Optima"/>
            </a:endParaRPr>
          </a:p>
          <a:p>
            <a:r>
              <a:rPr lang="fr-FR" dirty="0" smtClean="0">
                <a:effectLst>
                  <a:outerShdw blurRad="50800" dist="38100" dir="2700000" algn="tl" rotWithShape="0">
                    <a:srgbClr val="000000">
                      <a:alpha val="43000"/>
                    </a:srgbClr>
                  </a:outerShdw>
                </a:effectLst>
                <a:latin typeface="Optima"/>
                <a:cs typeface="Optima"/>
              </a:rPr>
              <a:t>La </a:t>
            </a:r>
            <a:r>
              <a:rPr lang="fr-FR" dirty="0">
                <a:effectLst>
                  <a:outerShdw blurRad="50800" dist="38100" dir="2700000" algn="tl" rotWithShape="0">
                    <a:srgbClr val="000000">
                      <a:alpha val="43000"/>
                    </a:srgbClr>
                  </a:outerShdw>
                </a:effectLst>
                <a:latin typeface="Optima"/>
                <a:cs typeface="Optima"/>
              </a:rPr>
              <a:t>CSS ne sait rien faire d'autre que dire comment doit être affiché tel ou tel </a:t>
            </a:r>
            <a:r>
              <a:rPr lang="fr-FR" dirty="0" smtClean="0">
                <a:effectLst>
                  <a:outerShdw blurRad="50800" dist="38100" dir="2700000" algn="tl" rotWithShape="0">
                    <a:srgbClr val="000000">
                      <a:alpha val="43000"/>
                    </a:srgbClr>
                  </a:outerShdw>
                </a:effectLst>
                <a:latin typeface="Optima"/>
                <a:cs typeface="Optima"/>
              </a:rPr>
              <a:t>élément de </a:t>
            </a:r>
            <a:r>
              <a:rPr lang="fr-FR" dirty="0">
                <a:effectLst>
                  <a:outerShdw blurRad="50800" dist="38100" dir="2700000" algn="tl" rotWithShape="0">
                    <a:srgbClr val="000000">
                      <a:alpha val="43000"/>
                    </a:srgbClr>
                  </a:outerShdw>
                </a:effectLst>
                <a:latin typeface="Optima"/>
                <a:cs typeface="Optima"/>
              </a:rPr>
              <a:t>la page Web.</a:t>
            </a:r>
          </a:p>
          <a:p>
            <a:r>
              <a:rPr lang="fr-FR" dirty="0">
                <a:effectLst>
                  <a:outerShdw blurRad="50800" dist="38100" dir="2700000" algn="tl" rotWithShape="0">
                    <a:srgbClr val="000000">
                      <a:alpha val="43000"/>
                    </a:srgbClr>
                  </a:outerShdw>
                </a:effectLst>
                <a:latin typeface="Optima"/>
                <a:cs typeface="Optima"/>
              </a:rPr>
              <a:t>Les CSS sont l'un des éléments qui constituent le DHTML : </a:t>
            </a:r>
            <a:r>
              <a:rPr lang="fr-FR" dirty="0" err="1">
                <a:effectLst>
                  <a:outerShdw blurRad="50800" dist="38100" dir="2700000" algn="tl" rotWithShape="0">
                    <a:srgbClr val="000000">
                      <a:alpha val="43000"/>
                    </a:srgbClr>
                  </a:outerShdw>
                </a:effectLst>
                <a:latin typeface="Optima"/>
                <a:cs typeface="Optima"/>
              </a:rPr>
              <a:t>Dynamic</a:t>
            </a:r>
            <a:r>
              <a:rPr lang="fr-FR" dirty="0">
                <a:effectLst>
                  <a:outerShdw blurRad="50800" dist="38100" dir="2700000" algn="tl" rotWithShape="0">
                    <a:srgbClr val="000000">
                      <a:alpha val="43000"/>
                    </a:srgbClr>
                  </a:outerShdw>
                </a:effectLst>
                <a:latin typeface="Optima"/>
                <a:cs typeface="Optima"/>
              </a:rPr>
              <a:t> HTML.</a:t>
            </a: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733256"/>
            <a:ext cx="2067968" cy="1263758"/>
          </a:xfrm>
          <a:prstGeom prst="rect">
            <a:avLst/>
          </a:prstGeom>
        </p:spPr>
      </p:pic>
    </p:spTree>
    <p:extLst>
      <p:ext uri="{BB962C8B-B14F-4D97-AF65-F5344CB8AC3E}">
        <p14:creationId xmlns:p14="http://schemas.microsoft.com/office/powerpoint/2010/main" val="42036521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lstStyle/>
          <a:p>
            <a:r>
              <a:rPr lang="fr-FR" b="1" dirty="0" smtClean="0">
                <a:solidFill>
                  <a:srgbClr val="00B050"/>
                </a:solidFill>
                <a:effectLst>
                  <a:outerShdw blurRad="50800" dist="38100" dir="2700000" algn="tl" rotWithShape="0">
                    <a:srgbClr val="000000">
                      <a:alpha val="43000"/>
                    </a:srgbClr>
                  </a:outerShdw>
                </a:effectLst>
                <a:latin typeface="Optima"/>
                <a:cs typeface="Optima"/>
              </a:rPr>
              <a:t>CSS : DEFINITION  </a:t>
            </a:r>
            <a:endParaRPr lang="fr-FR" b="1" dirty="0">
              <a:solidFill>
                <a:srgbClr val="00B050"/>
              </a:solidFill>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71600" y="1196752"/>
            <a:ext cx="7991147" cy="4992176"/>
          </a:xfrm>
        </p:spPr>
        <p:txBody>
          <a:bodyPr>
            <a:normAutofit/>
          </a:bodyPr>
          <a:lstStyle/>
          <a:p>
            <a:r>
              <a:rPr lang="fr-FR" dirty="0">
                <a:effectLst>
                  <a:outerShdw blurRad="50800" dist="38100" dir="2700000" algn="tl" rotWithShape="0">
                    <a:srgbClr val="000000">
                      <a:alpha val="43000"/>
                    </a:srgbClr>
                  </a:outerShdw>
                </a:effectLst>
                <a:latin typeface="Optima"/>
                <a:cs typeface="Optima"/>
              </a:rPr>
              <a:t>Pour créer des feuilles de style, vous pouvez utiliser les mêmes outils que pour vos documents HTML. </a:t>
            </a:r>
            <a:endParaRPr lang="fr-FR" dirty="0" smtClean="0">
              <a:effectLst>
                <a:outerShdw blurRad="50800" dist="38100" dir="2700000" algn="tl" rotWithShape="0">
                  <a:srgbClr val="000000">
                    <a:alpha val="43000"/>
                  </a:srgbClr>
                </a:outerShdw>
              </a:effectLst>
              <a:latin typeface="Optima"/>
              <a:cs typeface="Optima"/>
            </a:endParaRPr>
          </a:p>
          <a:p>
            <a:r>
              <a:rPr lang="fr-FR" dirty="0" smtClean="0">
                <a:effectLst>
                  <a:outerShdw blurRad="50800" dist="38100" dir="2700000" algn="tl" rotWithShape="0">
                    <a:srgbClr val="000000">
                      <a:alpha val="43000"/>
                    </a:srgbClr>
                  </a:outerShdw>
                </a:effectLst>
                <a:latin typeface="Optima"/>
                <a:cs typeface="Optima"/>
              </a:rPr>
              <a:t>Vous n'avez besoin </a:t>
            </a:r>
            <a:r>
              <a:rPr lang="fr-FR" dirty="0">
                <a:effectLst>
                  <a:outerShdw blurRad="50800" dist="38100" dir="2700000" algn="tl" rotWithShape="0">
                    <a:srgbClr val="000000">
                      <a:alpha val="43000"/>
                    </a:srgbClr>
                  </a:outerShdw>
                </a:effectLst>
                <a:latin typeface="Optima"/>
                <a:cs typeface="Optima"/>
              </a:rPr>
              <a:t>de rien pour les visualiser puisque ce n'est pas l'objectif : leur utilité est d'être combinées aux </a:t>
            </a:r>
            <a:r>
              <a:rPr lang="fr-FR" dirty="0" smtClean="0">
                <a:effectLst>
                  <a:outerShdw blurRad="50800" dist="38100" dir="2700000" algn="tl" rotWithShape="0">
                    <a:srgbClr val="000000">
                      <a:alpha val="43000"/>
                    </a:srgbClr>
                  </a:outerShdw>
                </a:effectLst>
                <a:latin typeface="Optima"/>
                <a:cs typeface="Optima"/>
              </a:rPr>
              <a:t>documents HTML.</a:t>
            </a:r>
          </a:p>
          <a:p>
            <a:r>
              <a:rPr lang="fr-FR" dirty="0" smtClean="0">
                <a:effectLst>
                  <a:outerShdw blurRad="50800" dist="38100" dir="2700000" algn="tl" rotWithShape="0">
                    <a:srgbClr val="000000">
                      <a:alpha val="43000"/>
                    </a:srgbClr>
                  </a:outerShdw>
                </a:effectLst>
                <a:latin typeface="Optima"/>
                <a:cs typeface="Optima"/>
              </a:rPr>
              <a:t> </a:t>
            </a:r>
            <a:r>
              <a:rPr lang="fr-FR" dirty="0">
                <a:effectLst>
                  <a:outerShdw blurRad="50800" dist="38100" dir="2700000" algn="tl" rotWithShape="0">
                    <a:srgbClr val="000000">
                      <a:alpha val="43000"/>
                    </a:srgbClr>
                  </a:outerShdw>
                </a:effectLst>
                <a:latin typeface="Optima"/>
                <a:cs typeface="Optima"/>
              </a:rPr>
              <a:t>Votre navigateur Web sait ce qu'il doit faire des </a:t>
            </a:r>
            <a:r>
              <a:rPr lang="fr-FR" dirty="0" smtClean="0">
                <a:effectLst>
                  <a:outerShdw blurRad="50800" dist="38100" dir="2700000" algn="tl" rotWithShape="0">
                    <a:srgbClr val="000000">
                      <a:alpha val="43000"/>
                    </a:srgbClr>
                  </a:outerShdw>
                </a:effectLst>
                <a:latin typeface="Optima"/>
                <a:cs typeface="Optima"/>
              </a:rPr>
              <a:t>CSS.</a:t>
            </a:r>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733256"/>
            <a:ext cx="2067968" cy="1263758"/>
          </a:xfrm>
          <a:prstGeom prst="rect">
            <a:avLst/>
          </a:prstGeom>
        </p:spPr>
      </p:pic>
    </p:spTree>
    <p:extLst>
      <p:ext uri="{BB962C8B-B14F-4D97-AF65-F5344CB8AC3E}">
        <p14:creationId xmlns:p14="http://schemas.microsoft.com/office/powerpoint/2010/main" val="220281714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27584" y="0"/>
            <a:ext cx="8316416" cy="1143000"/>
          </a:xfrm>
        </p:spPr>
        <p:style>
          <a:lnRef idx="2">
            <a:schemeClr val="accent3"/>
          </a:lnRef>
          <a:fillRef idx="1">
            <a:schemeClr val="lt1"/>
          </a:fillRef>
          <a:effectRef idx="0">
            <a:schemeClr val="accent3"/>
          </a:effectRef>
          <a:fontRef idx="minor">
            <a:schemeClr val="dk1"/>
          </a:fontRef>
        </p:style>
        <p:txBody>
          <a:bodyPr>
            <a:normAutofit fontScale="90000"/>
          </a:bodyPr>
          <a:lstStyle/>
          <a:p>
            <a:r>
              <a:rPr lang="fr-FR" b="1" dirty="0">
                <a:solidFill>
                  <a:srgbClr val="00B050"/>
                </a:solidFill>
                <a:effectLst>
                  <a:outerShdw blurRad="50800" dist="38100" dir="2700000" algn="tl" rotWithShape="0">
                    <a:srgbClr val="000000">
                      <a:alpha val="43000"/>
                    </a:srgbClr>
                  </a:outerShdw>
                </a:effectLst>
                <a:latin typeface="Optima"/>
                <a:cs typeface="Optima"/>
              </a:rPr>
              <a:t>Comment fonctionnent les CSS</a:t>
            </a:r>
          </a:p>
        </p:txBody>
      </p:sp>
      <p:sp>
        <p:nvSpPr>
          <p:cNvPr id="3" name="Espace réservé du contenu 2"/>
          <p:cNvSpPr>
            <a:spLocks noGrp="1"/>
          </p:cNvSpPr>
          <p:nvPr>
            <p:ph idx="1"/>
          </p:nvPr>
        </p:nvSpPr>
        <p:spPr>
          <a:xfrm>
            <a:off x="971600" y="1196752"/>
            <a:ext cx="7991147" cy="5472608"/>
          </a:xfrm>
        </p:spPr>
        <p:txBody>
          <a:bodyPr>
            <a:normAutofit fontScale="92500" lnSpcReduction="20000"/>
          </a:bodyPr>
          <a:lstStyle/>
          <a:p>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Les CSS représentent une nouvelle façon très efficace d'appliquer des styles aux éléments </a:t>
            </a:r>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Elles vous permettent de définir n'importe quelle propriété de style comme la bordure, le type de caractère, la </a:t>
            </a:r>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couleur de </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fond, l'espace entre les lettres, etc. </a:t>
            </a:r>
            <a:endPar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Il </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y a trois façons principales d'appliquer des styles CSS :</a:t>
            </a:r>
          </a:p>
          <a:p>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1 Dans le corps du code </a:t>
            </a:r>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 </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a:p>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2 Dans l'en-tête de la page ;</a:t>
            </a:r>
          </a:p>
          <a:p>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3 Dans une feuille de style totalement séparée du code </a:t>
            </a:r>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a:t>
            </a:r>
            <a:r>
              <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8001536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772816"/>
          </a:xfrm>
        </p:spPr>
        <p:style>
          <a:lnRef idx="1">
            <a:schemeClr val="accent2"/>
          </a:lnRef>
          <a:fillRef idx="3">
            <a:schemeClr val="accent2"/>
          </a:fillRef>
          <a:effectRef idx="2">
            <a:schemeClr val="accent2"/>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
            </a:r>
            <a:br>
              <a:rPr lang="fr-FR" b="1" dirty="0" smtClean="0">
                <a:effectLst>
                  <a:outerShdw blurRad="50800" dist="38100" dir="2700000" algn="tl" rotWithShape="0">
                    <a:srgbClr val="000000">
                      <a:alpha val="43000"/>
                    </a:srgbClr>
                  </a:outerShdw>
                </a:effectLst>
                <a:latin typeface="Optima"/>
                <a:cs typeface="Optima"/>
              </a:rPr>
            </a:br>
            <a:r>
              <a:rPr lang="fr-FR" b="1" dirty="0" smtClean="0">
                <a:effectLst>
                  <a:outerShdw blurRad="50800" dist="38100" dir="2700000" algn="tl" rotWithShape="0">
                    <a:srgbClr val="000000">
                      <a:alpha val="43000"/>
                    </a:srgbClr>
                  </a:outerShdw>
                </a:effectLst>
                <a:latin typeface="Optima"/>
                <a:cs typeface="Optima"/>
              </a:rPr>
              <a:t>Les </a:t>
            </a:r>
            <a:r>
              <a:rPr lang="fr-FR" b="1" dirty="0">
                <a:effectLst>
                  <a:outerShdw blurRad="50800" dist="38100" dir="2700000" algn="tl" rotWithShape="0">
                    <a:srgbClr val="000000">
                      <a:alpha val="43000"/>
                    </a:srgbClr>
                  </a:outerShdw>
                </a:effectLst>
                <a:latin typeface="Optima"/>
                <a:cs typeface="Optima"/>
              </a:rPr>
              <a:t>CSS dans le corps du code (X)HTML (à utiliser avec modération)</a:t>
            </a:r>
            <a:br>
              <a:rPr lang="fr-FR" b="1" dirty="0">
                <a:effectLst>
                  <a:outerShdw blurRad="50800" dist="38100" dir="2700000" algn="tl" rotWithShape="0">
                    <a:srgbClr val="000000">
                      <a:alpha val="43000"/>
                    </a:srgbClr>
                  </a:outerShdw>
                </a:effectLst>
                <a:latin typeface="Optima"/>
                <a:cs typeface="Optima"/>
              </a:rPr>
            </a:br>
            <a:endParaRPr lang="fr-FR" b="1"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475035"/>
            <a:ext cx="2067968" cy="1263758"/>
          </a:xfrm>
          <a:prstGeom prst="rect">
            <a:avLst/>
          </a:prstGeom>
        </p:spPr>
      </p:pic>
      <p:sp>
        <p:nvSpPr>
          <p:cNvPr id="6" name="Rectangle 5"/>
          <p:cNvSpPr/>
          <p:nvPr/>
        </p:nvSpPr>
        <p:spPr>
          <a:xfrm>
            <a:off x="971600" y="1916832"/>
            <a:ext cx="8064896" cy="230832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Vous pouvez définir des styles CSS directement dans la définition d'une balise (X)HTML. Dans l'exemple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ci-dessous, nous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utilisons une balise </a:t>
            </a:r>
            <a:r>
              <a:rPr kumimoji="0" lang="fr-FR"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&lt;div&gt;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qui permet de définir une "boîte" à l'intérieur d'un contenu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r>
            <a:b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7" name="Rectangle 6"/>
          <p:cNvSpPr/>
          <p:nvPr/>
        </p:nvSpPr>
        <p:spPr>
          <a:xfrm>
            <a:off x="992586" y="3632448"/>
            <a:ext cx="8043910" cy="184665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ArialMT"/>
                <a:ea typeface="+mn-ea"/>
                <a:cs typeface="+mn-cs"/>
              </a:rPr>
              <a:t>Exemple de code</a:t>
            </a:r>
            <a:br>
              <a:rPr kumimoji="0" lang="fr-FR" sz="2400" b="0" i="0" u="none" strike="noStrike" kern="1200" cap="none" spc="0" normalizeH="0" baseline="0" noProof="0" dirty="0">
                <a:ln>
                  <a:noFill/>
                </a:ln>
                <a:solidFill>
                  <a:prstClr val="black"/>
                </a:solidFill>
                <a:effectLst/>
                <a:uLnTx/>
                <a:uFillTx/>
                <a:latin typeface="Arial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 </a:t>
            </a:r>
            <a:r>
              <a:rPr kumimoji="0" lang="fr-FR" sz="1800" b="0" i="0" u="none" strike="noStrike" kern="1200" cap="none" spc="0" normalizeH="0" baseline="0" noProof="0" dirty="0">
                <a:ln>
                  <a:noFill/>
                </a:ln>
                <a:solidFill>
                  <a:srgbClr val="0080FF"/>
                </a:solidFill>
                <a:effectLst/>
                <a:uLnTx/>
                <a:uFillTx/>
                <a:latin typeface="CourierNewPSMT"/>
                <a:ea typeface="+mn-ea"/>
                <a:cs typeface="+mn-cs"/>
              </a:rPr>
              <a:t>style</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background-color:orange</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 border:1px </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solid</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 black; </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color:yellow</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 fontsize:150%; padding:1em;"</a:t>
            </a:r>
            <a:r>
              <a:rPr kumimoji="0" lang="fr-FR" sz="1800" b="0" i="0" u="none" strike="noStrike" kern="1200" cap="none" spc="0" normalizeH="0" baseline="0" noProof="0" dirty="0">
                <a:ln>
                  <a:noFill/>
                </a:ln>
                <a:solidFill>
                  <a:srgbClr val="000080"/>
                </a:solidFill>
                <a:effectLst/>
                <a:uLnTx/>
                <a:uFillTx/>
                <a:latin typeface="CourierNewPSMT"/>
                <a:ea typeface="+mn-ea"/>
                <a:cs typeface="+mn-cs"/>
              </a:rPr>
              <a:t>&gt;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00"/>
                </a:solidFill>
                <a:effectLst/>
                <a:uLnTx/>
                <a:uFillTx/>
                <a:latin typeface="CourierNewPSMT"/>
                <a:ea typeface="+mn-ea"/>
                <a:cs typeface="+mn-cs"/>
              </a:rPr>
              <a:t>Cette balise div a du style !</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&lt;/div&gt;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
            </a:r>
            <a:br>
              <a:rPr kumimoji="0" lang="fr-FR" sz="1800" b="0" i="0" u="none" strike="noStrike" kern="1200" cap="none" spc="0" normalizeH="0" baseline="0" noProof="0" dirty="0">
                <a:ln>
                  <a:noFill/>
                </a:ln>
                <a:solidFill>
                  <a:srgbClr val="FF0000"/>
                </a:solidFill>
                <a:effectLst/>
                <a:uLnTx/>
                <a:uFillTx/>
                <a:latin typeface="CourierNewPSMT"/>
                <a:ea typeface="+mn-ea"/>
                <a:cs typeface="+mn-cs"/>
              </a:rPr>
            </a:b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1125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971602" y="188640"/>
            <a:ext cx="8007764" cy="1143000"/>
          </a:xfrm>
        </p:spPr>
        <p:style>
          <a:lnRef idx="2">
            <a:schemeClr val="accent1">
              <a:shade val="50000"/>
            </a:schemeClr>
          </a:lnRef>
          <a:fillRef idx="1">
            <a:schemeClr val="accent1"/>
          </a:fillRef>
          <a:effectRef idx="0">
            <a:schemeClr val="accent1"/>
          </a:effectRef>
          <a:fontRef idx="minor">
            <a:schemeClr val="lt1"/>
          </a:fontRef>
        </p:style>
        <p:txBody>
          <a:bodyPr/>
          <a:lstStyle/>
          <a:p>
            <a:r>
              <a:rPr lang="fr-FR" b="1" dirty="0" smtClean="0">
                <a:effectLst>
                  <a:outerShdw blurRad="50800" dist="38100" dir="2700000" algn="tl" rotWithShape="0">
                    <a:srgbClr val="000000">
                      <a:alpha val="43000"/>
                    </a:srgbClr>
                  </a:outerShdw>
                </a:effectLst>
                <a:latin typeface="Optima"/>
                <a:cs typeface="Optima"/>
              </a:rPr>
              <a:t>LES VERSIONS HTML &amp; CSS </a:t>
            </a:r>
            <a:endParaRPr lang="fr-FR"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71605" y="1484786"/>
            <a:ext cx="7991147" cy="5229193"/>
          </a:xfrm>
        </p:spPr>
        <p:txBody>
          <a:bodyPr>
            <a:normAutofit/>
          </a:bodyPr>
          <a:lstStyle/>
          <a:p>
            <a:pPr algn="just"/>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Versions actuelles : </a:t>
            </a:r>
          </a:p>
          <a:p>
            <a:pPr lvl="1" algn="just"/>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HTML5 &amp; CSS3</a:t>
            </a:r>
            <a:endPar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a:p>
            <a:pPr algn="just"/>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Toutes les deux non finalisées (encore en développement) mais totalement stables et déjà très largement utilisées. </a:t>
            </a:r>
          </a:p>
          <a:p>
            <a:pPr algn="just"/>
            <a:r>
              <a:rPr lang="fr-FR" dirty="0" smtClean="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rPr>
              <a:t>Introduisent de nouvelles fonctionnalités très attendues : insérer des vidéos, bordures arrondies, etc. </a:t>
            </a:r>
            <a:endParaRPr lang="fr-FR" dirty="0">
              <a:effectLst>
                <a:outerShdw blurRad="50800" dist="38100" dir="2700000" algn="tl" rotWithShape="0">
                  <a:srgbClr val="000000">
                    <a:alpha val="43000"/>
                  </a:srgbClr>
                </a:outerShdw>
              </a:effectLst>
              <a:latin typeface="Times New Roman" panose="02020603050405020304" pitchFamily="18" charset="0"/>
              <a:cs typeface="Times New Roman" panose="02020603050405020304" pitchFamily="18" charset="0"/>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85575" y="5621514"/>
            <a:ext cx="2067968" cy="1263758"/>
          </a:xfrm>
          <a:prstGeom prst="rect">
            <a:avLst/>
          </a:prstGeom>
        </p:spPr>
      </p:pic>
    </p:spTree>
    <p:extLst>
      <p:ext uri="{BB962C8B-B14F-4D97-AF65-F5344CB8AC3E}">
        <p14:creationId xmlns:p14="http://schemas.microsoft.com/office/powerpoint/2010/main" val="27767669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772816"/>
          </a:xfrm>
        </p:spPr>
        <p:style>
          <a:lnRef idx="1">
            <a:schemeClr val="accent2"/>
          </a:lnRef>
          <a:fillRef idx="3">
            <a:schemeClr val="accent2"/>
          </a:fillRef>
          <a:effectRef idx="2">
            <a:schemeClr val="accent2"/>
          </a:effectRef>
          <a:fontRef idx="minor">
            <a:schemeClr val="lt1"/>
          </a:fontRef>
        </p:style>
        <p:txBody>
          <a:bodyPr>
            <a:normAutofit fontScale="90000"/>
          </a:bodyPr>
          <a:lstStyle/>
          <a:p>
            <a:r>
              <a:rPr lang="fr-FR" b="1" dirty="0" smtClean="0">
                <a:effectLst>
                  <a:outerShdw blurRad="50800" dist="38100" dir="2700000" algn="tl" rotWithShape="0">
                    <a:srgbClr val="000000">
                      <a:alpha val="43000"/>
                    </a:srgbClr>
                  </a:outerShdw>
                </a:effectLst>
                <a:latin typeface="Optima"/>
                <a:cs typeface="Optima"/>
              </a:rPr>
              <a:t/>
            </a:r>
            <a:br>
              <a:rPr lang="fr-FR" b="1" dirty="0" smtClean="0">
                <a:effectLst>
                  <a:outerShdw blurRad="50800" dist="38100" dir="2700000" algn="tl" rotWithShape="0">
                    <a:srgbClr val="000000">
                      <a:alpha val="43000"/>
                    </a:srgbClr>
                  </a:outerShdw>
                </a:effectLst>
                <a:latin typeface="Optima"/>
                <a:cs typeface="Optima"/>
              </a:rPr>
            </a:br>
            <a:r>
              <a:rPr lang="fr-FR" b="1" dirty="0" smtClean="0">
                <a:effectLst>
                  <a:outerShdw blurRad="50800" dist="38100" dir="2700000" algn="tl" rotWithShape="0">
                    <a:srgbClr val="000000">
                      <a:alpha val="43000"/>
                    </a:srgbClr>
                  </a:outerShdw>
                </a:effectLst>
                <a:latin typeface="Optima"/>
                <a:cs typeface="Optima"/>
              </a:rPr>
              <a:t>Les </a:t>
            </a:r>
            <a:r>
              <a:rPr lang="fr-FR" b="1" dirty="0">
                <a:effectLst>
                  <a:outerShdw blurRad="50800" dist="38100" dir="2700000" algn="tl" rotWithShape="0">
                    <a:srgbClr val="000000">
                      <a:alpha val="43000"/>
                    </a:srgbClr>
                  </a:outerShdw>
                </a:effectLst>
                <a:latin typeface="Optima"/>
                <a:cs typeface="Optima"/>
              </a:rPr>
              <a:t>CSS dans le corps du code (X)HTML (à utiliser avec modération)</a:t>
            </a:r>
            <a:br>
              <a:rPr lang="fr-FR" b="1" dirty="0">
                <a:effectLst>
                  <a:outerShdw blurRad="50800" dist="38100" dir="2700000" algn="tl" rotWithShape="0">
                    <a:srgbClr val="000000">
                      <a:alpha val="43000"/>
                    </a:srgbClr>
                  </a:outerShdw>
                </a:effectLst>
                <a:latin typeface="Optima"/>
                <a:cs typeface="Optima"/>
              </a:rPr>
            </a:br>
            <a:endParaRPr lang="fr-FR" b="1" dirty="0">
              <a:effectLst>
                <a:outerShdw blurRad="50800" dist="38100" dir="2700000" algn="tl" rotWithShape="0">
                  <a:srgbClr val="000000">
                    <a:alpha val="43000"/>
                  </a:srgbClr>
                </a:outerShdw>
              </a:effectLst>
              <a:latin typeface="Optima"/>
              <a:cs typeface="Optima"/>
            </a:endParaRPr>
          </a:p>
        </p:txBody>
      </p:sp>
      <p:sp>
        <p:nvSpPr>
          <p:cNvPr id="6" name="Rectangle 5"/>
          <p:cNvSpPr/>
          <p:nvPr/>
        </p:nvSpPr>
        <p:spPr>
          <a:xfrm>
            <a:off x="827584" y="1843931"/>
            <a:ext cx="8316416" cy="4524315"/>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Cette approche est extrêmement proche de l'ancienne façon de définir des styles et présente les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mêmes inconvénients</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Elle ne présente un intérêt que lorsque vous êtes certain que le style défini ne sera utilisé à aucun autre endroit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ni sur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aucune autre de vos pages. S'il y a la moindre chance pour que vous ayez à nouveau besoin de ce style à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un autre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endroit, vous devriez absolument utiliser l'une des deux autres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méthodes proposées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plus bas, afin de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faciliter la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maintenance et l'évolution de votre site.</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65558124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64943" y="274638"/>
            <a:ext cx="7966398" cy="1143000"/>
          </a:xfrm>
        </p:spPr>
        <p:style>
          <a:lnRef idx="1">
            <a:schemeClr val="dk1"/>
          </a:lnRef>
          <a:fillRef idx="2">
            <a:schemeClr val="dk1"/>
          </a:fillRef>
          <a:effectRef idx="1">
            <a:schemeClr val="dk1"/>
          </a:effectRef>
          <a:fontRef idx="minor">
            <a:schemeClr val="dk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Les CSS dans l'en-tête de la page</a:t>
            </a:r>
          </a:p>
        </p:txBody>
      </p:sp>
      <p:sp>
        <p:nvSpPr>
          <p:cNvPr id="3" name="Espace réservé du contenu 2"/>
          <p:cNvSpPr>
            <a:spLocks noGrp="1"/>
          </p:cNvSpPr>
          <p:nvPr>
            <p:ph idx="1"/>
          </p:nvPr>
        </p:nvSpPr>
        <p:spPr>
          <a:xfrm>
            <a:off x="989376" y="1600201"/>
            <a:ext cx="7991147" cy="4525963"/>
          </a:xfrm>
        </p:spPr>
        <p:txBody>
          <a:bodyPr/>
          <a:lstStyle/>
          <a:p>
            <a:r>
              <a:rPr lang="fr-FR" dirty="0">
                <a:effectLst>
                  <a:outerShdw blurRad="50800" dist="38100" dir="2700000" algn="tl" rotWithShape="0">
                    <a:srgbClr val="000000">
                      <a:alpha val="43000"/>
                    </a:srgbClr>
                  </a:outerShdw>
                </a:effectLst>
                <a:latin typeface="Optima"/>
                <a:cs typeface="Optima"/>
              </a:rPr>
              <a:t>Plutôt que par la méthode précédente, il est préférable de définir vos styles CSS une fois pour toute dans une section</a:t>
            </a:r>
          </a:p>
          <a:p>
            <a:r>
              <a:rPr lang="fr-FR" dirty="0">
                <a:effectLst>
                  <a:outerShdw blurRad="50800" dist="38100" dir="2700000" algn="tl" rotWithShape="0">
                    <a:srgbClr val="000000">
                      <a:alpha val="43000"/>
                    </a:srgbClr>
                  </a:outerShdw>
                </a:effectLst>
                <a:latin typeface="Optima"/>
                <a:cs typeface="Optima"/>
              </a:rPr>
              <a:t>particulière de votre page Web (on utilise normalement la section &lt;</a:t>
            </a:r>
            <a:r>
              <a:rPr lang="fr-FR" dirty="0" err="1">
                <a:effectLst>
                  <a:outerShdw blurRad="50800" dist="38100" dir="2700000" algn="tl" rotWithShape="0">
                    <a:srgbClr val="000000">
                      <a:alpha val="43000"/>
                    </a:srgbClr>
                  </a:outerShdw>
                </a:effectLst>
                <a:latin typeface="Optima"/>
                <a:cs typeface="Optima"/>
              </a:rPr>
              <a:t>head</a:t>
            </a:r>
            <a:r>
              <a:rPr lang="fr-FR" dirty="0">
                <a:effectLst>
                  <a:outerShdw blurRad="50800" dist="38100" dir="2700000" algn="tl" rotWithShape="0">
                    <a:srgbClr val="000000">
                      <a:alpha val="43000"/>
                    </a:srgbClr>
                  </a:outerShdw>
                </a:effectLst>
                <a:latin typeface="Optima"/>
                <a:cs typeface="Optima"/>
              </a:rPr>
              <a:t>&gt;).</a:t>
            </a:r>
          </a:p>
        </p:txBody>
      </p:sp>
    </p:spTree>
    <p:extLst>
      <p:ext uri="{BB962C8B-B14F-4D97-AF65-F5344CB8AC3E}">
        <p14:creationId xmlns:p14="http://schemas.microsoft.com/office/powerpoint/2010/main" val="397945034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43608" y="0"/>
            <a:ext cx="7966398" cy="1143000"/>
          </a:xfrm>
        </p:spPr>
        <p:style>
          <a:lnRef idx="1">
            <a:schemeClr val="dk1"/>
          </a:lnRef>
          <a:fillRef idx="2">
            <a:schemeClr val="dk1"/>
          </a:fillRef>
          <a:effectRef idx="1">
            <a:schemeClr val="dk1"/>
          </a:effectRef>
          <a:fontRef idx="minor">
            <a:schemeClr val="dk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Les CSS dans l'en-tête de la page</a:t>
            </a:r>
          </a:p>
        </p:txBody>
      </p:sp>
      <p:sp>
        <p:nvSpPr>
          <p:cNvPr id="5" name="Rectangle 4"/>
          <p:cNvSpPr/>
          <p:nvPr/>
        </p:nvSpPr>
        <p:spPr>
          <a:xfrm>
            <a:off x="899592" y="1196752"/>
            <a:ext cx="8496944" cy="59093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a:t>
            </a:r>
            <a:r>
              <a:rPr kumimoji="0" lang="fr-FR" sz="1800" b="0" i="0" u="none" strike="noStrike" kern="1200" cap="none" spc="0" normalizeH="0" baseline="0" noProof="0" dirty="0" err="1">
                <a:ln>
                  <a:noFill/>
                </a:ln>
                <a:solidFill>
                  <a:srgbClr val="000080"/>
                </a:solidFill>
                <a:effectLst/>
                <a:uLnTx/>
                <a:uFillTx/>
                <a:latin typeface="CourierNewPSMT"/>
                <a:ea typeface="+mn-ea"/>
                <a:cs typeface="+mn-cs"/>
              </a:rPr>
              <a:t>head</a:t>
            </a:r>
            <a:r>
              <a:rPr kumimoji="0" lang="fr-FR" sz="1800" b="0" i="0" u="none" strike="noStrike" kern="1200" cap="none" spc="0" normalizeH="0" baseline="0" noProof="0" dirty="0">
                <a:ln>
                  <a:noFill/>
                </a:ln>
                <a:solidFill>
                  <a:srgbClr val="000080"/>
                </a:solidFill>
                <a:effectLst/>
                <a:uLnTx/>
                <a:uFillTx/>
                <a:latin typeface="CourierNewPSMT"/>
                <a:ea typeface="+mn-ea"/>
                <a:cs typeface="+mn-cs"/>
              </a:rPr>
              <a:t>&gt;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&lt;style </a:t>
            </a:r>
            <a:r>
              <a:rPr kumimoji="0" lang="fr-FR" sz="1800" b="0" i="0" u="none" strike="noStrike" kern="1200" cap="none" spc="0" normalizeH="0" baseline="0" noProof="0" dirty="0">
                <a:ln>
                  <a:noFill/>
                </a:ln>
                <a:solidFill>
                  <a:srgbClr val="0080FF"/>
                </a:solidFill>
                <a:effectLst/>
                <a:uLnTx/>
                <a:uFillTx/>
                <a:latin typeface="CourierNewPSMT"/>
                <a:ea typeface="+mn-ea"/>
                <a:cs typeface="+mn-cs"/>
              </a:rPr>
              <a:t>type</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text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css</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a:ln>
                  <a:noFill/>
                </a:ln>
                <a:solidFill>
                  <a:srgbClr val="000080"/>
                </a:solidFill>
                <a:effectLst/>
                <a:uLnTx/>
                <a:uFillTx/>
                <a:latin typeface="CourierNewPSMT"/>
                <a:ea typeface="+mn-ea"/>
                <a:cs typeface="+mn-cs"/>
              </a:rPr>
              <a:t>&gt;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00"/>
                </a:solidFill>
                <a:effectLst/>
                <a:uLnTx/>
                <a:uFillTx/>
                <a:latin typeface="CourierNewPSMT"/>
                <a:ea typeface="+mn-ea"/>
                <a:cs typeface="+mn-cs"/>
              </a:rPr>
              <a:t>div</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background-</a:t>
            </a:r>
            <a:r>
              <a:rPr kumimoji="0" lang="fr-FR" sz="1800" b="0" i="0" u="none" strike="noStrike" kern="1200" cap="none" spc="0" normalizeH="0" baseline="0" noProof="0" dirty="0" err="1">
                <a:ln>
                  <a:noFill/>
                </a:ln>
                <a:solidFill>
                  <a:srgbClr val="0033FF"/>
                </a:solidFill>
                <a:effectLst/>
                <a:uLnTx/>
                <a:uFillTx/>
                <a:latin typeface="CourierNewPSMT"/>
                <a:ea typeface="+mn-ea"/>
                <a:cs typeface="+mn-cs"/>
              </a:rPr>
              <a:t>color</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#339</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err="1">
                <a:ln>
                  <a:noFill/>
                </a:ln>
                <a:solidFill>
                  <a:srgbClr val="0033FF"/>
                </a:solidFill>
                <a:effectLst/>
                <a:uLnTx/>
                <a:uFillTx/>
                <a:latin typeface="CourierNewPSMT"/>
                <a:ea typeface="+mn-ea"/>
                <a:cs typeface="+mn-cs"/>
              </a:rPr>
              <a:t>color</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fff</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padding</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15px</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border-bottom</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5px </a:t>
            </a:r>
            <a:r>
              <a:rPr kumimoji="0" lang="fr-FR" sz="1800" b="0" i="0" u="none" strike="noStrike" kern="1200" cap="none" spc="0" normalizeH="0" baseline="0" noProof="0" dirty="0" err="1">
                <a:ln>
                  <a:noFill/>
                </a:ln>
                <a:solidFill>
                  <a:srgbClr val="3066AC"/>
                </a:solidFill>
                <a:effectLst/>
                <a:uLnTx/>
                <a:uFillTx/>
                <a:latin typeface="CourierNewPSMT"/>
                <a:ea typeface="+mn-ea"/>
                <a:cs typeface="+mn-cs"/>
              </a:rPr>
              <a:t>solid</a:t>
            </a:r>
            <a:r>
              <a:rPr kumimoji="0" lang="fr-FR" sz="1800" b="0" i="0" u="none" strike="noStrike" kern="1200" cap="none" spc="0" normalizeH="0" baseline="0" noProof="0" dirty="0">
                <a:ln>
                  <a:noFill/>
                </a:ln>
                <a:solidFill>
                  <a:srgbClr val="3066AC"/>
                </a:solidFill>
                <a:effectLst/>
                <a:uLnTx/>
                <a:uFillTx/>
                <a:latin typeface="CourierNewPSMT"/>
                <a:ea typeface="+mn-ea"/>
                <a:cs typeface="+mn-cs"/>
              </a:rPr>
              <a:t> </a:t>
            </a:r>
            <a:r>
              <a:rPr kumimoji="0" lang="fr-FR" sz="1800" b="0" i="0" u="none" strike="noStrike" kern="1200" cap="none" spc="0" normalizeH="0" baseline="0" noProof="0" dirty="0" err="1">
                <a:ln>
                  <a:noFill/>
                </a:ln>
                <a:solidFill>
                  <a:srgbClr val="3066AC"/>
                </a:solidFill>
                <a:effectLst/>
                <a:uLnTx/>
                <a:uFillTx/>
                <a:latin typeface="CourierNewPSMT"/>
                <a:ea typeface="+mn-ea"/>
                <a:cs typeface="+mn-cs"/>
              </a:rPr>
              <a:t>red</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margin-bottom</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15px</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&lt;/style&gt;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a:t>
            </a:r>
            <a:r>
              <a:rPr kumimoji="0" lang="fr-FR" sz="1800" b="0" i="0" u="none" strike="noStrike" kern="1200" cap="none" spc="0" normalizeH="0" baseline="0" noProof="0" dirty="0" err="1">
                <a:ln>
                  <a:noFill/>
                </a:ln>
                <a:solidFill>
                  <a:srgbClr val="000080"/>
                </a:solidFill>
                <a:effectLst/>
                <a:uLnTx/>
                <a:uFillTx/>
                <a:latin typeface="CourierNewPSMT"/>
                <a:ea typeface="+mn-ea"/>
                <a:cs typeface="+mn-cs"/>
              </a:rPr>
              <a:t>head</a:t>
            </a:r>
            <a:r>
              <a:rPr kumimoji="0" lang="fr-FR" sz="1800" b="0" i="0" u="none" strike="noStrike" kern="1200" cap="none" spc="0" normalizeH="0" baseline="0" noProof="0" dirty="0">
                <a:ln>
                  <a:noFill/>
                </a:ln>
                <a:solidFill>
                  <a:srgbClr val="000080"/>
                </a:solidFill>
                <a:effectLst/>
                <a:uLnTx/>
                <a:uFillTx/>
                <a:latin typeface="CourierNewPSMT"/>
                <a:ea typeface="+mn-ea"/>
                <a:cs typeface="+mn-cs"/>
              </a:rPr>
              <a:t>&gt;</a:t>
            </a:r>
            <a:r>
              <a:rPr kumimoji="0" lang="fr-FR" sz="1800" b="0" i="0" u="none" strike="noStrike" kern="1200" cap="none" spc="0" normalizeH="0" baseline="0" noProof="0" dirty="0">
                <a:ln>
                  <a:noFill/>
                </a:ln>
                <a:solidFill>
                  <a:srgbClr val="0033FF"/>
                </a:solidFill>
                <a:effectLst/>
                <a:uLnTx/>
                <a:uFillTx/>
                <a:latin typeface="CourierNewPSMT"/>
                <a:ea typeface="+mn-ea"/>
                <a:cs typeface="+mn-cs"/>
              </a:rPr>
              <a:t/>
            </a:r>
            <a:br>
              <a:rPr kumimoji="0" lang="fr-FR" sz="1800" b="0" i="0" u="none" strike="noStrike" kern="1200" cap="none" spc="0" normalizeH="0" baseline="0" noProof="0" dirty="0">
                <a:ln>
                  <a:noFill/>
                </a:ln>
                <a:solidFill>
                  <a:srgbClr val="0033FF"/>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&lt;body&gt;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00"/>
                </a:solidFill>
                <a:effectLst/>
                <a:uLnTx/>
                <a:uFillTx/>
                <a:latin typeface="CourierNewPSMT"/>
                <a:ea typeface="+mn-ea"/>
                <a:cs typeface="+mn-cs"/>
              </a:rPr>
              <a:t>Cette phrase est présentée en fonction du style défini dans l'en-tête</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00"/>
                </a:solidFill>
                <a:effectLst/>
                <a:uLnTx/>
                <a:uFillTx/>
                <a:latin typeface="CourierNewPSMT"/>
                <a:ea typeface="+mn-ea"/>
                <a:cs typeface="+mn-cs"/>
              </a:rPr>
              <a:t>Cette phrase aussi, est pourtant le style n'a été défini qu'une fois !</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&lt;/div&gt;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r>
              <a:rPr kumimoji="0" lang="fr-FR" sz="1800" b="0" i="0" u="none" strike="noStrike" kern="1200" cap="none" spc="0" normalizeH="0" baseline="0" noProof="0" dirty="0">
                <a:ln>
                  <a:noFill/>
                </a:ln>
                <a:solidFill>
                  <a:srgbClr val="000080"/>
                </a:solidFill>
                <a:effectLst/>
                <a:uLnTx/>
                <a:uFillTx/>
                <a:latin typeface="CourierNewPSMT"/>
                <a:ea typeface="+mn-ea"/>
                <a:cs typeface="+mn-cs"/>
              </a:rPr>
              <a:t>&lt;/body&gt;</a:t>
            </a:r>
            <a:br>
              <a:rPr kumimoji="0" lang="fr-FR" sz="1800" b="0" i="0" u="none" strike="noStrike" kern="1200" cap="none" spc="0" normalizeH="0" baseline="0" noProof="0" dirty="0">
                <a:ln>
                  <a:noFill/>
                </a:ln>
                <a:solidFill>
                  <a:srgbClr val="000080"/>
                </a:solidFill>
                <a:effectLst/>
                <a:uLnTx/>
                <a:uFillTx/>
                <a:latin typeface="CourierNewPSMT"/>
                <a:ea typeface="+mn-ea"/>
                <a:cs typeface="+mn-cs"/>
              </a:rPr>
            </a:b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936" y="1196752"/>
            <a:ext cx="5148064" cy="3740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0461370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43608" y="0"/>
            <a:ext cx="7966398" cy="1143000"/>
          </a:xfrm>
        </p:spPr>
        <p:style>
          <a:lnRef idx="1">
            <a:schemeClr val="dk1"/>
          </a:lnRef>
          <a:fillRef idx="2">
            <a:schemeClr val="dk1"/>
          </a:fillRef>
          <a:effectRef idx="1">
            <a:schemeClr val="dk1"/>
          </a:effectRef>
          <a:fontRef idx="minor">
            <a:schemeClr val="dk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Les CSS dans l'en-tête de la page</a:t>
            </a:r>
          </a:p>
        </p:txBody>
      </p:sp>
      <p:sp>
        <p:nvSpPr>
          <p:cNvPr id="5" name="Rectangle 4"/>
          <p:cNvSpPr/>
          <p:nvPr/>
        </p:nvSpPr>
        <p:spPr>
          <a:xfrm>
            <a:off x="874328" y="1484784"/>
            <a:ext cx="8244408" cy="397031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Grâce à cette nouvelle façon de procéder, vous n'avez besoin de définir votre style qu'une seule fois. Dans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notre exemple</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le style défini s'appliquera automatiquement à toutes les balises &lt;div&gt; de la page.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Avec cette méthode, vous pouvez appliquer le même style plusieurs fois dans la même page, mais pas à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plusieurs pages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d'un coup. Pour aller plus loin dans la standardisation de vos pages, vous devrez utiliser la troisième méthode.</a:t>
            </a:r>
          </a:p>
        </p:txBody>
      </p:sp>
    </p:spTree>
    <p:extLst>
      <p:ext uri="{BB962C8B-B14F-4D97-AF65-F5344CB8AC3E}">
        <p14:creationId xmlns:p14="http://schemas.microsoft.com/office/powerpoint/2010/main" val="38567406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Les CSS dans une feuille de style totalement séparée du code </a:t>
            </a:r>
            <a:r>
              <a:rPr lang="fr-FR" sz="4000" b="1" dirty="0" smtClean="0">
                <a:effectLst>
                  <a:outerShdw blurRad="50800" dist="38100" dir="2700000" algn="tl" rotWithShape="0">
                    <a:srgbClr val="000000">
                      <a:alpha val="43000"/>
                    </a:srgbClr>
                  </a:outerShdw>
                </a:effectLst>
                <a:latin typeface="Optima"/>
                <a:cs typeface="Optima"/>
              </a:rPr>
              <a:t>HTML</a:t>
            </a:r>
            <a:endParaRPr lang="fr-FR" sz="4000" b="1" dirty="0">
              <a:effectLst>
                <a:outerShdw blurRad="50800" dist="38100" dir="2700000" algn="tl" rotWithShape="0">
                  <a:srgbClr val="000000">
                    <a:alpha val="43000"/>
                  </a:srgbClr>
                </a:outerShdw>
              </a:effectLst>
              <a:latin typeface="Optima"/>
              <a:cs typeface="Optima"/>
            </a:endParaRPr>
          </a:p>
        </p:txBody>
      </p:sp>
      <p:sp>
        <p:nvSpPr>
          <p:cNvPr id="5" name="Rectangle 4"/>
          <p:cNvSpPr/>
          <p:nvPr/>
        </p:nvSpPr>
        <p:spPr>
          <a:xfrm>
            <a:off x="874328" y="1268760"/>
            <a:ext cx="8244408"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façon idéale de définir les CSS consiste à les enregistrer dans un document indépendant de vos pages </a:t>
            </a:r>
            <a:r>
              <a:rPr kumimoji="0" lang="fr-FR" sz="3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HTML</a:t>
            </a: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Grâce à cette méthode, toutes les pages qui font référence à cette feuille de style externe hériteront de toutes </a:t>
            </a:r>
            <a:r>
              <a:rPr kumimoji="0" lang="fr-FR" sz="30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ses définitions</a:t>
            </a: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Un autre intérêt de cette méthode est de pouvoir définir plusieurs feuilles de styles pour le même contenu et de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basculer d'une feuille à l'autre en fonction du support sur lequel le contenu est affiché (écran, imprimante, etc.). </a:t>
            </a:r>
          </a:p>
        </p:txBody>
      </p:sp>
    </p:spTree>
    <p:extLst>
      <p:ext uri="{BB962C8B-B14F-4D97-AF65-F5344CB8AC3E}">
        <p14:creationId xmlns:p14="http://schemas.microsoft.com/office/powerpoint/2010/main" val="333784247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fr-FR" sz="4000" b="1" dirty="0">
                <a:effectLst>
                  <a:outerShdw blurRad="50800" dist="38100" dir="2700000" algn="tl" rotWithShape="0">
                    <a:srgbClr val="000000">
                      <a:alpha val="43000"/>
                    </a:srgbClr>
                  </a:outerShdw>
                </a:effectLst>
                <a:latin typeface="Optima"/>
                <a:cs typeface="Optima"/>
              </a:rPr>
              <a:t>Les CSS dans une feuille de style totalement séparée du code (X)HTML</a:t>
            </a:r>
          </a:p>
        </p:txBody>
      </p:sp>
      <p:sp>
        <p:nvSpPr>
          <p:cNvPr id="3" name="Rectangle 2"/>
          <p:cNvSpPr/>
          <p:nvPr/>
        </p:nvSpPr>
        <p:spPr>
          <a:xfrm>
            <a:off x="1043608" y="1340768"/>
            <a:ext cx="7488832" cy="83099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Voici un exemple de styles définis dans un document séparé :</a:t>
            </a:r>
          </a:p>
        </p:txBody>
      </p:sp>
      <p:sp>
        <p:nvSpPr>
          <p:cNvPr id="4" name="Rectangle 3"/>
          <p:cNvSpPr/>
          <p:nvPr/>
        </p:nvSpPr>
        <p:spPr>
          <a:xfrm>
            <a:off x="107504" y="2239332"/>
            <a:ext cx="3078088"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srgbClr val="000000"/>
                </a:solidFill>
                <a:effectLst/>
                <a:uLnTx/>
                <a:uFillTx/>
                <a:latin typeface="CourierNewPSMT"/>
                <a:ea typeface="+mn-ea"/>
                <a:cs typeface="+mn-cs"/>
              </a:rPr>
              <a:t>body</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background-</a:t>
            </a:r>
            <a:r>
              <a:rPr kumimoji="0" lang="fr-FR" sz="1800" b="0" i="0" u="none" strike="noStrike" kern="1200" cap="none" spc="0" normalizeH="0" baseline="0" noProof="0" dirty="0" err="1">
                <a:ln>
                  <a:noFill/>
                </a:ln>
                <a:solidFill>
                  <a:srgbClr val="0033FF"/>
                </a:solidFill>
                <a:effectLst/>
                <a:uLnTx/>
                <a:uFillTx/>
                <a:latin typeface="CourierNewPSMT"/>
                <a:ea typeface="+mn-ea"/>
                <a:cs typeface="+mn-cs"/>
              </a:rPr>
              <a:t>color</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FF0000"/>
                </a:solidFill>
                <a:effectLst/>
                <a:uLnTx/>
                <a:uFillTx/>
                <a:latin typeface="CourierNewPSMT"/>
                <a:ea typeface="+mn-ea"/>
                <a:cs typeface="+mn-cs"/>
              </a:rPr>
              <a:t>ccf</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33FF"/>
                </a:solidFill>
                <a:effectLst/>
                <a:uLnTx/>
                <a:uFillTx/>
                <a:latin typeface="CourierNewPSMT"/>
                <a:ea typeface="+mn-ea"/>
                <a:cs typeface="+mn-cs"/>
              </a:rPr>
              <a:t>letter-spacing</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a:ln>
                  <a:noFill/>
                </a:ln>
                <a:solidFill>
                  <a:srgbClr val="FF0000"/>
                </a:solidFill>
                <a:effectLst/>
                <a:uLnTx/>
                <a:uFillTx/>
                <a:latin typeface="CourierNewPSMT"/>
                <a:ea typeface="+mn-ea"/>
                <a:cs typeface="+mn-cs"/>
              </a:rPr>
              <a:t>.1em</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000000"/>
                </a:solidFill>
                <a:effectLst/>
                <a:uLnTx/>
                <a:uFillTx/>
                <a:latin typeface="CourierNewPSMT"/>
                <a:ea typeface="+mn-ea"/>
                <a:cs typeface="+mn-cs"/>
              </a:rPr>
              <a:t>p</a:t>
            </a:r>
            <a:br>
              <a:rPr kumimoji="0" lang="fr-FR" sz="1800" b="0" i="0" u="none" strike="noStrike" kern="1200" cap="none" spc="0" normalizeH="0" baseline="0" noProof="0" dirty="0">
                <a:ln>
                  <a:noFill/>
                </a:ln>
                <a:solidFill>
                  <a:srgbClr val="000000"/>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err="1">
                <a:ln>
                  <a:noFill/>
                </a:ln>
                <a:solidFill>
                  <a:srgbClr val="0033FF"/>
                </a:solidFill>
                <a:effectLst/>
                <a:uLnTx/>
                <a:uFillTx/>
                <a:latin typeface="CourierNewPSMT"/>
                <a:ea typeface="+mn-ea"/>
                <a:cs typeface="+mn-cs"/>
              </a:rPr>
              <a:t>font-style</a:t>
            </a:r>
            <a:r>
              <a:rPr kumimoji="0" lang="fr-FR" sz="1800" b="0" i="0" u="none" strike="noStrike" kern="1200" cap="none" spc="0" normalizeH="0" baseline="0" noProof="0" dirty="0" err="1">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3066AC"/>
                </a:solidFill>
                <a:effectLst/>
                <a:uLnTx/>
                <a:uFillTx/>
                <a:latin typeface="CourierNewPSMT"/>
                <a:ea typeface="+mn-ea"/>
                <a:cs typeface="+mn-cs"/>
              </a:rPr>
              <a:t>italic</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err="1">
                <a:ln>
                  <a:noFill/>
                </a:ln>
                <a:solidFill>
                  <a:srgbClr val="0033FF"/>
                </a:solidFill>
                <a:effectLst/>
                <a:uLnTx/>
                <a:uFillTx/>
                <a:latin typeface="CourierNewPSMT"/>
                <a:ea typeface="+mn-ea"/>
                <a:cs typeface="+mn-cs"/>
              </a:rPr>
              <a:t>font-family</a:t>
            </a:r>
            <a:r>
              <a:rPr kumimoji="0" lang="fr-FR" sz="1800" b="0" i="0" u="none" strike="noStrike" kern="1200" cap="none" spc="0" normalizeH="0" baseline="0" noProof="0" dirty="0" err="1">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000000"/>
                </a:solidFill>
                <a:effectLst/>
                <a:uLnTx/>
                <a:uFillTx/>
                <a:latin typeface="CourierNewPSMT"/>
                <a:ea typeface="+mn-ea"/>
                <a:cs typeface="+mn-cs"/>
              </a:rPr>
              <a:t>times</a:t>
            </a:r>
            <a:r>
              <a:rPr kumimoji="0" lang="fr-FR" sz="1800" b="0" i="0" u="none" strike="noStrike" kern="1200" cap="none" spc="0" normalizeH="0" baseline="0" noProof="0" dirty="0" err="1">
                <a:ln>
                  <a:noFill/>
                </a:ln>
                <a:solidFill>
                  <a:srgbClr val="7F0055"/>
                </a:solidFill>
                <a:effectLst/>
                <a:uLnTx/>
                <a:uFillTx/>
                <a:latin typeface="CourierNewPSMT"/>
                <a:ea typeface="+mn-ea"/>
                <a:cs typeface="+mn-cs"/>
              </a:rPr>
              <a:t>,</a:t>
            </a:r>
            <a:r>
              <a:rPr kumimoji="0" lang="fr-FR" sz="1800" b="0" i="0" u="none" strike="noStrike" kern="1200" cap="none" spc="0" normalizeH="0" baseline="0" noProof="0" dirty="0" err="1">
                <a:ln>
                  <a:noFill/>
                </a:ln>
                <a:solidFill>
                  <a:srgbClr val="3066AC"/>
                </a:solidFill>
                <a:effectLst/>
                <a:uLnTx/>
                <a:uFillTx/>
                <a:latin typeface="CourierNewPSMT"/>
                <a:ea typeface="+mn-ea"/>
                <a:cs typeface="+mn-cs"/>
              </a:rPr>
              <a:t>serif</a:t>
            </a: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r>
              <a:rPr kumimoji="0" lang="fr-FR" sz="1800" b="0" i="0" u="none" strike="noStrike" kern="1200" cap="none" spc="0" normalizeH="0" baseline="0" noProof="0" dirty="0">
                <a:ln>
                  <a:noFill/>
                </a:ln>
                <a:solidFill>
                  <a:srgbClr val="7F0055"/>
                </a:solidFill>
                <a:effectLst/>
                <a:uLnTx/>
                <a:uFillTx/>
                <a:latin typeface="CourierNewPSMT"/>
                <a:ea typeface="+mn-ea"/>
                <a:cs typeface="+mn-cs"/>
              </a:rPr>
              <a:t>}</a:t>
            </a:r>
            <a:br>
              <a:rPr kumimoji="0" lang="fr-FR" sz="1800" b="0" i="0" u="none" strike="noStrike" kern="1200" cap="none" spc="0" normalizeH="0" baseline="0" noProof="0" dirty="0">
                <a:ln>
                  <a:noFill/>
                </a:ln>
                <a:solidFill>
                  <a:srgbClr val="7F0055"/>
                </a:solidFill>
                <a:effectLst/>
                <a:uLnTx/>
                <a:uFillTx/>
                <a:latin typeface="CourierNewPSMT"/>
                <a:ea typeface="+mn-ea"/>
                <a:cs typeface="+mn-cs"/>
              </a:rPr>
            </a:b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Rectangle 6"/>
          <p:cNvSpPr/>
          <p:nvPr/>
        </p:nvSpPr>
        <p:spPr>
          <a:xfrm>
            <a:off x="3334417" y="2754262"/>
            <a:ext cx="5796136" cy="1477328"/>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80"/>
                </a:solidFill>
                <a:effectLst/>
                <a:uLnTx/>
                <a:uFillTx/>
                <a:latin typeface="CourierNewPSMT"/>
                <a:ea typeface="+mn-ea"/>
                <a:cs typeface="+mn-cs"/>
              </a:rPr>
              <a:t>&lt;head&gt;</a:t>
            </a:r>
            <a:br>
              <a:rPr kumimoji="0" lang="en-US" sz="1800" b="0" i="0" u="none" strike="noStrike" kern="1200" cap="none" spc="0" normalizeH="0" baseline="0" noProof="0" dirty="0">
                <a:ln>
                  <a:noFill/>
                </a:ln>
                <a:solidFill>
                  <a:srgbClr val="000080"/>
                </a:solidFill>
                <a:effectLst/>
                <a:uLnTx/>
                <a:uFillTx/>
                <a:latin typeface="CourierNewPSMT"/>
                <a:ea typeface="+mn-ea"/>
                <a:cs typeface="+mn-cs"/>
              </a:rPr>
            </a:br>
            <a:r>
              <a:rPr kumimoji="0" lang="en-US" sz="1800" b="0" i="0" u="none" strike="noStrike" kern="1200" cap="none" spc="0" normalizeH="0" baseline="0" noProof="0" dirty="0">
                <a:ln>
                  <a:noFill/>
                </a:ln>
                <a:solidFill>
                  <a:srgbClr val="000080"/>
                </a:solidFill>
                <a:effectLst/>
                <a:uLnTx/>
                <a:uFillTx/>
                <a:latin typeface="CourierNewPSMT"/>
                <a:ea typeface="+mn-ea"/>
                <a:cs typeface="+mn-cs"/>
              </a:rPr>
              <a:t>&lt;link </a:t>
            </a:r>
            <a:r>
              <a:rPr kumimoji="0" lang="en-US" sz="1800" b="0" i="0" u="none" strike="noStrike" kern="1200" cap="none" spc="0" normalizeH="0" baseline="0" noProof="0" dirty="0" err="1">
                <a:ln>
                  <a:noFill/>
                </a:ln>
                <a:solidFill>
                  <a:srgbClr val="0080FF"/>
                </a:solidFill>
                <a:effectLst/>
                <a:uLnTx/>
                <a:uFillTx/>
                <a:latin typeface="CourierNewPSMT"/>
                <a:ea typeface="+mn-ea"/>
                <a:cs typeface="+mn-cs"/>
              </a:rPr>
              <a:t>href</a:t>
            </a:r>
            <a:r>
              <a:rPr kumimoji="0" lang="en-US" sz="1800" b="0" i="0" u="none" strike="noStrike" kern="1200" cap="none" spc="0" normalizeH="0" baseline="0" noProof="0" dirty="0">
                <a:ln>
                  <a:noFill/>
                </a:ln>
                <a:solidFill>
                  <a:srgbClr val="7F0055"/>
                </a:solidFill>
                <a:effectLst/>
                <a:uLnTx/>
                <a:uFillTx/>
                <a:latin typeface="CourierNewPSMT"/>
                <a:ea typeface="+mn-ea"/>
                <a:cs typeface="+mn-cs"/>
              </a:rPr>
              <a:t>=</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"mes-styles.css" </a:t>
            </a:r>
            <a:r>
              <a:rPr kumimoji="0" lang="en-US" sz="1800" b="0" i="0" u="none" strike="noStrike" kern="1200" cap="none" spc="0" normalizeH="0" baseline="0" noProof="0" dirty="0">
                <a:ln>
                  <a:noFill/>
                </a:ln>
                <a:solidFill>
                  <a:srgbClr val="0080FF"/>
                </a:solidFill>
                <a:effectLst/>
                <a:uLnTx/>
                <a:uFillTx/>
                <a:latin typeface="CourierNewPSMT"/>
                <a:ea typeface="+mn-ea"/>
                <a:cs typeface="+mn-cs"/>
              </a:rPr>
              <a:t>media</a:t>
            </a:r>
            <a:r>
              <a:rPr kumimoji="0" lang="en-US" sz="1800" b="0" i="0" u="none" strike="noStrike" kern="1200" cap="none" spc="0" normalizeH="0" baseline="0" noProof="0" dirty="0">
                <a:ln>
                  <a:noFill/>
                </a:ln>
                <a:solidFill>
                  <a:srgbClr val="7F0055"/>
                </a:solidFill>
                <a:effectLst/>
                <a:uLnTx/>
                <a:uFillTx/>
                <a:latin typeface="CourierNewPSMT"/>
                <a:ea typeface="+mn-ea"/>
                <a:cs typeface="+mn-cs"/>
              </a:rPr>
              <a:t>=</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"all" </a:t>
            </a:r>
            <a:r>
              <a:rPr kumimoji="0" lang="en-US" sz="1800" b="0" i="0" u="none" strike="noStrike" kern="1200" cap="none" spc="0" normalizeH="0" baseline="0" noProof="0" dirty="0" err="1">
                <a:ln>
                  <a:noFill/>
                </a:ln>
                <a:solidFill>
                  <a:srgbClr val="0080FF"/>
                </a:solidFill>
                <a:effectLst/>
                <a:uLnTx/>
                <a:uFillTx/>
                <a:latin typeface="CourierNewPSMT"/>
                <a:ea typeface="+mn-ea"/>
                <a:cs typeface="+mn-cs"/>
              </a:rPr>
              <a:t>rel</a:t>
            </a:r>
            <a:r>
              <a:rPr kumimoji="0" lang="en-US" sz="1800" b="0" i="0" u="none" strike="noStrike" kern="1200" cap="none" spc="0" normalizeH="0" baseline="0" noProof="0" dirty="0">
                <a:ln>
                  <a:noFill/>
                </a:ln>
                <a:solidFill>
                  <a:srgbClr val="7F0055"/>
                </a:solidFill>
                <a:effectLst/>
                <a:uLnTx/>
                <a:uFillTx/>
                <a:latin typeface="CourierNewPSMT"/>
                <a:ea typeface="+mn-ea"/>
                <a:cs typeface="+mn-cs"/>
              </a:rPr>
              <a:t>=</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"stylesheet" </a:t>
            </a:r>
            <a:r>
              <a:rPr kumimoji="0" lang="en-US" sz="1800" b="0" i="0" u="none" strike="noStrike" kern="1200" cap="none" spc="0" normalizeH="0" baseline="0" noProof="0" dirty="0">
                <a:ln>
                  <a:noFill/>
                </a:ln>
                <a:solidFill>
                  <a:srgbClr val="0080FF"/>
                </a:solidFill>
                <a:effectLst/>
                <a:uLnTx/>
                <a:uFillTx/>
                <a:latin typeface="CourierNewPSMT"/>
                <a:ea typeface="+mn-ea"/>
                <a:cs typeface="+mn-cs"/>
              </a:rPr>
              <a:t>type</a:t>
            </a:r>
            <a:r>
              <a:rPr kumimoji="0" lang="en-US" sz="1800" b="0" i="0" u="none" strike="noStrike" kern="1200" cap="none" spc="0" normalizeH="0" baseline="0" noProof="0" dirty="0">
                <a:ln>
                  <a:noFill/>
                </a:ln>
                <a:solidFill>
                  <a:srgbClr val="7F0055"/>
                </a:solidFill>
                <a:effectLst/>
                <a:uLnTx/>
                <a:uFillTx/>
                <a:latin typeface="CourierNewPSMT"/>
                <a:ea typeface="+mn-ea"/>
                <a:cs typeface="+mn-cs"/>
              </a:rPr>
              <a:t>=</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"text/</a:t>
            </a:r>
            <a:r>
              <a:rPr kumimoji="0" lang="en-US" sz="1800" b="0" i="0" u="none" strike="noStrike" kern="1200" cap="none" spc="0" normalizeH="0" baseline="0" noProof="0" dirty="0" err="1">
                <a:ln>
                  <a:noFill/>
                </a:ln>
                <a:solidFill>
                  <a:srgbClr val="FF0000"/>
                </a:solidFill>
                <a:effectLst/>
                <a:uLnTx/>
                <a:uFillTx/>
                <a:latin typeface="CourierNewPSMT"/>
                <a:ea typeface="+mn-ea"/>
                <a:cs typeface="+mn-cs"/>
              </a:rPr>
              <a:t>css</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 </a:t>
            </a:r>
            <a:r>
              <a:rPr kumimoji="0" lang="en-US" sz="1800" b="0" i="0" u="none" strike="noStrike" kern="1200" cap="none" spc="0" normalizeH="0" baseline="0" noProof="0" dirty="0">
                <a:ln>
                  <a:noFill/>
                </a:ln>
                <a:solidFill>
                  <a:srgbClr val="000080"/>
                </a:solidFill>
                <a:effectLst/>
                <a:uLnTx/>
                <a:uFillTx/>
                <a:latin typeface="CourierNewPSMT"/>
                <a:ea typeface="+mn-ea"/>
                <a:cs typeface="+mn-cs"/>
              </a:rPr>
              <a:t>/&gt;</a:t>
            </a:r>
            <a:br>
              <a:rPr kumimoji="0" lang="en-US" sz="1800" b="0" i="0" u="none" strike="noStrike" kern="1200" cap="none" spc="0" normalizeH="0" baseline="0" noProof="0" dirty="0">
                <a:ln>
                  <a:noFill/>
                </a:ln>
                <a:solidFill>
                  <a:srgbClr val="000080"/>
                </a:solidFill>
                <a:effectLst/>
                <a:uLnTx/>
                <a:uFillTx/>
                <a:latin typeface="CourierNewPSMT"/>
                <a:ea typeface="+mn-ea"/>
                <a:cs typeface="+mn-cs"/>
              </a:rPr>
            </a:br>
            <a:r>
              <a:rPr kumimoji="0" lang="en-US" sz="1800" b="0" i="0" u="none" strike="noStrike" kern="1200" cap="none" spc="0" normalizeH="0" baseline="0" noProof="0" dirty="0">
                <a:ln>
                  <a:noFill/>
                </a:ln>
                <a:solidFill>
                  <a:srgbClr val="000080"/>
                </a:solidFill>
                <a:effectLst/>
                <a:uLnTx/>
                <a:uFillTx/>
                <a:latin typeface="CourierNewPSMT"/>
                <a:ea typeface="+mn-ea"/>
                <a:cs typeface="+mn-cs"/>
              </a:rPr>
              <a:t>&lt;/head&gt;</a:t>
            </a:r>
            <a:r>
              <a:rPr kumimoji="0" lang="en-US" sz="1800" b="0" i="0" u="none" strike="noStrike" kern="1200" cap="none" spc="0" normalizeH="0" baseline="0" noProof="0" dirty="0">
                <a:ln>
                  <a:noFill/>
                </a:ln>
                <a:solidFill>
                  <a:srgbClr val="FF0000"/>
                </a:solidFill>
                <a:effectLst/>
                <a:uLnTx/>
                <a:uFillTx/>
                <a:latin typeface="CourierNewPSMT"/>
                <a:ea typeface="+mn-ea"/>
                <a:cs typeface="+mn-cs"/>
              </a:rPr>
              <a:t/>
            </a:r>
            <a:br>
              <a:rPr kumimoji="0" lang="en-US" sz="1800" b="0" i="0" u="none" strike="noStrike" kern="1200" cap="none" spc="0" normalizeH="0" baseline="0" noProof="0" dirty="0">
                <a:ln>
                  <a:noFill/>
                </a:ln>
                <a:solidFill>
                  <a:srgbClr val="FF0000"/>
                </a:solidFill>
                <a:effectLst/>
                <a:uLnTx/>
                <a:uFillTx/>
                <a:latin typeface="CourierNewPSMT"/>
                <a:ea typeface="+mn-ea"/>
                <a:cs typeface="+mn-cs"/>
              </a:rPr>
            </a:b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Rectangle 7"/>
          <p:cNvSpPr/>
          <p:nvPr/>
        </p:nvSpPr>
        <p:spPr>
          <a:xfrm>
            <a:off x="323528" y="5589240"/>
            <a:ext cx="2266967"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mes-styles.css</a:t>
            </a:r>
          </a:p>
        </p:txBody>
      </p:sp>
      <p:sp>
        <p:nvSpPr>
          <p:cNvPr id="9" name="Rectangle 8"/>
          <p:cNvSpPr/>
          <p:nvPr/>
        </p:nvSpPr>
        <p:spPr>
          <a:xfrm>
            <a:off x="4211960" y="4554755"/>
            <a:ext cx="4572000" cy="954107"/>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7030A0"/>
                </a:solidFill>
                <a:effectLst/>
                <a:uLnTx/>
                <a:uFillTx/>
                <a:latin typeface="Times New Roman" panose="02020603050405020304" pitchFamily="18" charset="0"/>
                <a:ea typeface="+mn-ea"/>
                <a:cs typeface="Times New Roman" panose="02020603050405020304" pitchFamily="18" charset="0"/>
              </a:rPr>
              <a:t>ma-page.html</a:t>
            </a:r>
            <a:br>
              <a:rPr kumimoji="0" lang="fr-FR" sz="2800" b="1" i="0" u="none" strike="noStrike" kern="1200" cap="none" spc="0" normalizeH="0" baseline="0" noProof="0" dirty="0">
                <a:ln>
                  <a:noFill/>
                </a:ln>
                <a:solidFill>
                  <a:srgbClr val="7030A0"/>
                </a:solidFill>
                <a:effectLst/>
                <a:uLnTx/>
                <a:uFillTx/>
                <a:latin typeface="Times New Roman" panose="02020603050405020304" pitchFamily="18" charset="0"/>
                <a:ea typeface="+mn-ea"/>
                <a:cs typeface="Times New Roman" panose="02020603050405020304" pitchFamily="18" charset="0"/>
              </a:rPr>
            </a:br>
            <a:endParaRPr kumimoji="0" lang="fr-FR" sz="2800" b="1" i="0" u="none" strike="noStrike" kern="1200" cap="none" spc="0" normalizeH="0" baseline="0" noProof="0" dirty="0">
              <a:ln>
                <a:noFill/>
              </a:ln>
              <a:solidFill>
                <a:srgbClr val="7030A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0975721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2"/>
          </a:lnRef>
          <a:fillRef idx="3">
            <a:schemeClr val="accent2"/>
          </a:fillRef>
          <a:effectRef idx="2">
            <a:schemeClr val="accent2"/>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Appliquer un style : class et id</a:t>
            </a:r>
          </a:p>
        </p:txBody>
      </p:sp>
      <p:sp>
        <p:nvSpPr>
          <p:cNvPr id="5" name="Rectangle 4"/>
          <p:cNvSpPr/>
          <p:nvPr/>
        </p:nvSpPr>
        <p:spPr>
          <a:xfrm>
            <a:off x="0" y="1196752"/>
            <a:ext cx="9144000" cy="550920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Comment faire pour que certains paragraphes seulement soient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écrits d'une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manière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différente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endPar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On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pourrait placer le code CSS dans un attribut style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sur la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balise que l'on vise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mais, ce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n'est pas recommandé (il vaut mieux utiliser un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Fichier CSS externe</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Pour résoudre le problème, on peut utiliser ces attributs spéciaux qui fonctionnent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sur toutes les balises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l'attribut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class ;</a:t>
            </a:r>
          </a:p>
          <a:p>
            <a:pPr marL="457200" marR="0" lvl="0" indent="-4572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l'attribut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id.</a:t>
            </a:r>
          </a:p>
        </p:txBody>
      </p:sp>
    </p:spTree>
    <p:extLst>
      <p:ext uri="{BB962C8B-B14F-4D97-AF65-F5344CB8AC3E}">
        <p14:creationId xmlns:p14="http://schemas.microsoft.com/office/powerpoint/2010/main" val="118078631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L’attribut class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0" y="1196752"/>
            <a:ext cx="9144000" cy="1569660"/>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C'est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un attribut que l'on peut mettre sur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n'importe quelle </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balise, aussi bien titre que paragraphe, </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image</a:t>
            </a:r>
            <a:r>
              <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etc</a:t>
            </a:r>
            <a:r>
              <a:rPr kumimoji="0" lang="fr-FR"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endParaRPr kumimoji="0" lang="fr-FR" sz="32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3" name="Rectangle 2"/>
          <p:cNvSpPr/>
          <p:nvPr/>
        </p:nvSpPr>
        <p:spPr>
          <a:xfrm>
            <a:off x="3131840" y="2977899"/>
            <a:ext cx="3024336" cy="156966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&lt;h1 class =""&gt; &lt;/h1 &gt;</a:t>
            </a:r>
            <a:b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&lt;</a:t>
            </a:r>
            <a: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 class =""&gt; &lt;/p&gt;</a:t>
            </a:r>
            <a:b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dirty="0" smtClean="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&lt;</a:t>
            </a:r>
            <a:r>
              <a:rPr kumimoji="0" lang="en-US" sz="2400" b="0" i="0" u="none" strike="noStrike" kern="1200" cap="none" spc="0" normalizeH="0" baseline="0" noProof="0" dirty="0" err="1">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img</a:t>
            </a:r>
            <a: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class ="" /&gt;</a:t>
            </a:r>
            <a:br>
              <a:rPr kumimoji="0" lang="en-US"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2017892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L’attribut class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0" y="1220348"/>
            <a:ext cx="4139952" cy="440120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fait, vous devez écrire un nom qui sert à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identifier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balise. Ce que vous voulez,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du moment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que le nom commence par une lettre.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Par exemple,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on va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associer la classe introduction à mon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premier paragraphe    (ligne12</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p>
        </p:txBody>
      </p:sp>
      <p:sp>
        <p:nvSpPr>
          <p:cNvPr id="4" name="Rectangle 3"/>
          <p:cNvSpPr/>
          <p:nvPr/>
        </p:nvSpPr>
        <p:spPr>
          <a:xfrm>
            <a:off x="4283968" y="1205470"/>
            <a:ext cx="4716016" cy="5355312"/>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1 &lt;! </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DOCTYPE html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&lt;html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head</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4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meta</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charset</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utf</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-8"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5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link</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rel</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stylesheet</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href</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style .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css</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"/&gt;</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6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title</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&gt;Premiers tests du CSS &lt;/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title</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7 &lt;/ </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head</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8</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9</a:t>
            </a: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&lt;body </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10 &lt;h1 &gt;Mon super site &lt;/h1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11</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12 &lt;p class =" introduction "&gt;Bonjour et bienvenue sur </a:t>
            </a: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mon site </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!&lt;/p&gt;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13 &lt;p&gt;Pour le moment , mon site est un peu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em</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&gt;vide &lt;/</a:t>
            </a:r>
            <a:r>
              <a:rPr kumimoji="0" lang="fr-FR" sz="19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em</a:t>
            </a: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Patientez encore un peu !&lt;/p&gt;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14 &lt;/ body &gt;</a:t>
            </a:r>
            <a:b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15 &lt;/ html </a:t>
            </a:r>
            <a:r>
              <a:rPr kumimoji="0" lang="fr-FR" sz="19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&gt;</a:t>
            </a:r>
          </a:p>
        </p:txBody>
      </p:sp>
    </p:spTree>
    <p:extLst>
      <p:ext uri="{BB962C8B-B14F-4D97-AF65-F5344CB8AC3E}">
        <p14:creationId xmlns:p14="http://schemas.microsoft.com/office/powerpoint/2010/main" val="217771429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L’attribut class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0" y="1220348"/>
            <a:ext cx="9036496" cy="224676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Maintenant que c'est fait, votre paragraphe est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identifié.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Il a un nom : introduction.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Vous allez pouvoir réutiliser ce nom dans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 Fichier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CSS pour dire :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Je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veux que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seules les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balises qui ont comme nom 'introduction' soient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affichées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bleu.</a:t>
            </a:r>
            <a:endPar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3" name="Rectangle 2"/>
          <p:cNvSpPr/>
          <p:nvPr/>
        </p:nvSpPr>
        <p:spPr>
          <a:xfrm>
            <a:off x="74626" y="3511154"/>
            <a:ext cx="9036496" cy="95410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Pour faire cela en CSS, indiquez le nom de votre classe en commençant par un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point, comme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ci-dessous :</a:t>
            </a:r>
          </a:p>
        </p:txBody>
      </p:sp>
      <p:sp>
        <p:nvSpPr>
          <p:cNvPr id="7" name="Rectangle 6"/>
          <p:cNvSpPr/>
          <p:nvPr/>
        </p:nvSpPr>
        <p:spPr>
          <a:xfrm>
            <a:off x="2771800" y="4697984"/>
            <a:ext cx="4572000" cy="181588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introduction</a:t>
            </a:r>
            <a:b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r>
            <a:b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color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blue ;</a:t>
            </a:r>
            <a:b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5651894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899592" y="116633"/>
            <a:ext cx="8007764" cy="1143000"/>
          </a:xfrm>
        </p:spPr>
        <p:style>
          <a:lnRef idx="1">
            <a:schemeClr val="accent2"/>
          </a:lnRef>
          <a:fillRef idx="3">
            <a:schemeClr val="accent2"/>
          </a:fillRef>
          <a:effectRef idx="2">
            <a:schemeClr val="accent2"/>
          </a:effectRef>
          <a:fontRef idx="minor">
            <a:schemeClr val="lt1"/>
          </a:fontRef>
        </p:style>
        <p:txBody>
          <a:bodyPr/>
          <a:lstStyle/>
          <a:p>
            <a:r>
              <a:rPr lang="fr-FR" b="1" dirty="0" smtClean="0">
                <a:effectLst>
                  <a:outerShdw blurRad="50800" dist="38100" dir="2700000" algn="tl" rotWithShape="0">
                    <a:srgbClr val="000000">
                      <a:alpha val="43000"/>
                    </a:srgbClr>
                  </a:outerShdw>
                </a:effectLst>
                <a:latin typeface="Optima"/>
                <a:cs typeface="Optima"/>
              </a:rPr>
              <a:t>L’EDITEUR DE TEXTE</a:t>
            </a:r>
            <a:endParaRPr lang="fr-FR"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1005996" y="1589790"/>
            <a:ext cx="7991147" cy="4765380"/>
          </a:xfrm>
        </p:spPr>
        <p:txBody>
          <a:bodyPr>
            <a:normAutofit/>
          </a:bodyPr>
          <a:lstStyle/>
          <a:p>
            <a:pPr algn="just"/>
            <a:r>
              <a:rPr lang="fr-FR" dirty="0" smtClean="0">
                <a:effectLst>
                  <a:outerShdw blurRad="50800" dist="38100" dir="2700000" algn="tl" rotWithShape="0">
                    <a:srgbClr val="000000">
                      <a:alpha val="43000"/>
                    </a:srgbClr>
                  </a:outerShdw>
                </a:effectLst>
                <a:latin typeface="Optima"/>
                <a:cs typeface="Optima"/>
              </a:rPr>
              <a:t>Pour coder en HTML ou en CSS, nous n’avons besoin que d’un éditeur de texte, gratuit</a:t>
            </a:r>
            <a:endParaRPr lang="fr-FR" dirty="0">
              <a:effectLst>
                <a:outerShdw blurRad="50800" dist="38100" dir="2700000" algn="tl" rotWithShape="0">
                  <a:srgbClr val="000000">
                    <a:alpha val="43000"/>
                  </a:srgbClr>
                </a:outerShdw>
              </a:effectLst>
              <a:latin typeface="Optima"/>
              <a:cs typeface="Optima"/>
              <a:sym typeface="Wingdings"/>
            </a:endParaRPr>
          </a:p>
          <a:p>
            <a:pPr algn="just"/>
            <a:r>
              <a:rPr lang="fr-FR" dirty="0" smtClean="0">
                <a:effectLst>
                  <a:outerShdw blurRad="50800" dist="38100" dir="2700000" algn="tl" rotWithShape="0">
                    <a:srgbClr val="000000">
                      <a:alpha val="43000"/>
                    </a:srgbClr>
                  </a:outerShdw>
                </a:effectLst>
                <a:latin typeface="Optima"/>
                <a:cs typeface="Optima"/>
                <a:sym typeface="Wingdings"/>
              </a:rPr>
              <a:t>Pc = Komodo, NotePad++, etc.</a:t>
            </a:r>
          </a:p>
          <a:p>
            <a:pPr algn="just"/>
            <a:r>
              <a:rPr lang="fr-FR" dirty="0" smtClean="0">
                <a:effectLst>
                  <a:outerShdw blurRad="50800" dist="38100" dir="2700000" algn="tl" rotWithShape="0">
                    <a:srgbClr val="000000">
                      <a:alpha val="43000"/>
                    </a:srgbClr>
                  </a:outerShdw>
                </a:effectLst>
                <a:latin typeface="Optima"/>
                <a:cs typeface="Optima"/>
                <a:sym typeface="Wingdings"/>
              </a:rPr>
              <a:t>Mac = Komodo, TextWrangler, etc.</a:t>
            </a:r>
          </a:p>
          <a:p>
            <a:pPr algn="just"/>
            <a:r>
              <a:rPr lang="fr-FR" dirty="0" smtClean="0">
                <a:effectLst>
                  <a:outerShdw blurRad="50800" dist="38100" dir="2700000" algn="tl" rotWithShape="0">
                    <a:srgbClr val="000000">
                      <a:alpha val="43000"/>
                    </a:srgbClr>
                  </a:outerShdw>
                </a:effectLst>
                <a:latin typeface="Optima"/>
                <a:cs typeface="Optima"/>
                <a:sym typeface="Wingdings"/>
              </a:rPr>
              <a:t>Linux = Komodo, gEdit, etc.</a:t>
            </a:r>
          </a:p>
          <a:p>
            <a:pPr algn="just"/>
            <a:endParaRPr lang="fr-FR" dirty="0">
              <a:effectLst>
                <a:outerShdw blurRad="50800" dist="38100" dir="2700000" algn="tl" rotWithShape="0">
                  <a:srgbClr val="000000">
                    <a:alpha val="43000"/>
                  </a:srgbClr>
                </a:outerShdw>
              </a:effectLst>
              <a:latin typeface="Optima"/>
              <a:cs typeface="Optima"/>
              <a:sym typeface="Wingdings"/>
            </a:endParaRPr>
          </a:p>
          <a:p>
            <a:pPr algn="just"/>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6032" y="5475035"/>
            <a:ext cx="2067968" cy="1263758"/>
          </a:xfrm>
          <a:prstGeom prst="rect">
            <a:avLst/>
          </a:prstGeom>
        </p:spPr>
      </p:pic>
    </p:spTree>
    <p:extLst>
      <p:ext uri="{BB962C8B-B14F-4D97-AF65-F5344CB8AC3E}">
        <p14:creationId xmlns:p14="http://schemas.microsoft.com/office/powerpoint/2010/main" val="67998331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1"/>
          </a:lnRef>
          <a:fillRef idx="3">
            <a:schemeClr val="accent1"/>
          </a:fillRef>
          <a:effectRef idx="3">
            <a:schemeClr val="accent1"/>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L’attribut id</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 y="908720"/>
            <a:ext cx="9036496" cy="129266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Il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fonctionne exactement de la même manière que class, à un détail près : il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ne peut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être utilisé qu'une fois dans le code. Cela sera utile si on fait du JavaScript pour reconnaître certaines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balises.</a:t>
            </a:r>
            <a:endPar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4" name="Rectangle 3"/>
          <p:cNvSpPr/>
          <p:nvPr/>
        </p:nvSpPr>
        <p:spPr>
          <a:xfrm>
            <a:off x="84363" y="2238272"/>
            <a:ext cx="8934407" cy="8925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En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pratique, nous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ne mettrons des id que sur des éléments qui sont uniques dans la page,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comme par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exemple le logo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Rectangle 5"/>
          <p:cNvSpPr/>
          <p:nvPr/>
        </p:nvSpPr>
        <p:spPr>
          <a:xfrm>
            <a:off x="404854" y="3183359"/>
            <a:ext cx="8640960"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pt-B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&lt;</a:t>
            </a:r>
            <a:r>
              <a:rPr kumimoji="0" lang="pt-BR" sz="2400" b="0" i="0" u="none" strike="noStrike" kern="1200" cap="none" spc="0" normalizeH="0" baseline="0" noProof="0" dirty="0">
                <a:ln>
                  <a:noFill/>
                </a:ln>
                <a:solidFill>
                  <a:srgbClr val="47785C"/>
                </a:solidFill>
                <a:effectLst/>
                <a:uLnTx/>
                <a:uFillTx/>
                <a:latin typeface="Times New Roman" panose="02020603050405020304" pitchFamily="18" charset="0"/>
                <a:ea typeface="+mn-ea"/>
                <a:cs typeface="Times New Roman" panose="02020603050405020304" pitchFamily="18" charset="0"/>
              </a:rPr>
              <a:t>img src </a:t>
            </a:r>
            <a:r>
              <a:rPr kumimoji="0" lang="pt-B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a:t>
            </a:r>
            <a:r>
              <a:rPr kumimoji="0" lang="pt-BR" sz="2400" b="0" i="0" u="none" strike="noStrike" kern="1200" cap="none" spc="0" normalizeH="0" baseline="0" noProof="0" dirty="0">
                <a:ln>
                  <a:noFill/>
                </a:ln>
                <a:solidFill>
                  <a:srgbClr val="EE1D23"/>
                </a:solidFill>
                <a:effectLst/>
                <a:uLnTx/>
                <a:uFillTx/>
                <a:latin typeface="Times New Roman" panose="02020603050405020304" pitchFamily="18" charset="0"/>
                <a:ea typeface="+mn-ea"/>
                <a:cs typeface="Times New Roman" panose="02020603050405020304" pitchFamily="18" charset="0"/>
              </a:rPr>
              <a:t>" images / logo . png" </a:t>
            </a:r>
            <a:r>
              <a:rPr kumimoji="0" lang="pt-BR" sz="2400" b="0" i="0" u="none" strike="noStrike" kern="1200" cap="none" spc="0" normalizeH="0" baseline="0" noProof="0" dirty="0">
                <a:ln>
                  <a:noFill/>
                </a:ln>
                <a:solidFill>
                  <a:srgbClr val="47785C"/>
                </a:solidFill>
                <a:effectLst/>
                <a:uLnTx/>
                <a:uFillTx/>
                <a:latin typeface="Times New Roman" panose="02020603050405020304" pitchFamily="18" charset="0"/>
                <a:ea typeface="+mn-ea"/>
                <a:cs typeface="Times New Roman" panose="02020603050405020304" pitchFamily="18" charset="0"/>
              </a:rPr>
              <a:t>alt</a:t>
            </a:r>
            <a:r>
              <a:rPr kumimoji="0" lang="pt-B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a:t>
            </a:r>
            <a:r>
              <a:rPr kumimoji="0" lang="pt-BR" sz="2400" b="0" i="0" u="none" strike="noStrike" kern="1200" cap="none" spc="0" normalizeH="0" baseline="0" noProof="0" dirty="0">
                <a:ln>
                  <a:noFill/>
                </a:ln>
                <a:solidFill>
                  <a:srgbClr val="EE1D23"/>
                </a:solidFill>
                <a:effectLst/>
                <a:uLnTx/>
                <a:uFillTx/>
                <a:latin typeface="Times New Roman" panose="02020603050405020304" pitchFamily="18" charset="0"/>
                <a:ea typeface="+mn-ea"/>
                <a:cs typeface="Times New Roman" panose="02020603050405020304" pitchFamily="18" charset="0"/>
              </a:rPr>
              <a:t>" Logo du site " </a:t>
            </a:r>
            <a:r>
              <a:rPr kumimoji="0" lang="pt-BR" sz="2400" b="0" i="0" u="none" strike="noStrike" kern="1200" cap="none" spc="0" normalizeH="0" baseline="0" noProof="0" dirty="0">
                <a:ln>
                  <a:noFill/>
                </a:ln>
                <a:solidFill>
                  <a:srgbClr val="47785C"/>
                </a:solidFill>
                <a:effectLst/>
                <a:uLnTx/>
                <a:uFillTx/>
                <a:latin typeface="Times New Roman" panose="02020603050405020304" pitchFamily="18" charset="0"/>
                <a:ea typeface="+mn-ea"/>
                <a:cs typeface="Times New Roman" panose="02020603050405020304" pitchFamily="18" charset="0"/>
              </a:rPr>
              <a:t>id</a:t>
            </a:r>
            <a:r>
              <a:rPr kumimoji="0" lang="pt-B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a:t>
            </a:r>
            <a:r>
              <a:rPr kumimoji="0" lang="pt-BR" sz="2400" b="0" i="0" u="none" strike="noStrike" kern="1200" cap="none" spc="0" normalizeH="0" baseline="0" noProof="0" dirty="0">
                <a:ln>
                  <a:noFill/>
                </a:ln>
                <a:solidFill>
                  <a:srgbClr val="EE1D23"/>
                </a:solidFill>
                <a:effectLst/>
                <a:uLnTx/>
                <a:uFillTx/>
                <a:latin typeface="Times New Roman" panose="02020603050405020304" pitchFamily="18" charset="0"/>
                <a:ea typeface="+mn-ea"/>
                <a:cs typeface="Times New Roman" panose="02020603050405020304" pitchFamily="18" charset="0"/>
              </a:rPr>
              <a:t>" logo " </a:t>
            </a:r>
            <a:r>
              <a:rPr kumimoji="0" lang="pt-B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/&gt;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8" name="Rectangle 7"/>
          <p:cNvSpPr/>
          <p:nvPr/>
        </p:nvSpPr>
        <p:spPr>
          <a:xfrm>
            <a:off x="55703" y="3789040"/>
            <a:ext cx="8925088" cy="129266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Si vous utilisez des id, lorsque vous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définirez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leurs propriétés dans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le fichier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CSS, </a:t>
            </a:r>
            <a:r>
              <a:rPr kumimoji="0" lang="fr-FR" sz="26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il faudra </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faire précéder le nom de l'id par un dièse (#) :</a:t>
            </a:r>
          </a:p>
        </p:txBody>
      </p:sp>
      <p:sp>
        <p:nvSpPr>
          <p:cNvPr id="9" name="Rectangle 8"/>
          <p:cNvSpPr/>
          <p:nvPr/>
        </p:nvSpPr>
        <p:spPr>
          <a:xfrm>
            <a:off x="2561610" y="4725144"/>
            <a:ext cx="4572000" cy="193899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logo</a:t>
            </a:r>
            <a:b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b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Indiquez les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propriétés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CSS ici */</a:t>
            </a:r>
            <a:b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61040139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2"/>
          </a:lnRef>
          <a:fillRef idx="3">
            <a:schemeClr val="accent2"/>
          </a:fillRef>
          <a:effectRef idx="3">
            <a:schemeClr val="accent2"/>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balises CSS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82066" y="1595021"/>
            <a:ext cx="8873497" cy="526297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type="</a:t>
            </a:r>
            <a:r>
              <a:rPr kumimoji="0" lang="fr-FR" sz="2400" b="0" i="0" u="none" strike="noStrike" kern="1200" cap="none" spc="0" normalizeH="0" baseline="0" noProof="0" dirty="0" err="1">
                <a:ln>
                  <a:noFill/>
                </a:ln>
                <a:solidFill>
                  <a:srgbClr val="526011"/>
                </a:solidFill>
                <a:effectLst/>
                <a:uLnTx/>
                <a:uFillTx/>
                <a:latin typeface="Times New Roman" panose="02020603050405020304" pitchFamily="18" charset="0"/>
                <a:ea typeface="+mn-ea"/>
                <a:cs typeface="Times New Roman" panose="02020603050405020304" pitchFamily="18" charset="0"/>
              </a:rPr>
              <a:t>text</a:t>
            </a: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a:t>
            </a:r>
            <a:r>
              <a:rPr kumimoji="0" lang="fr-FR" sz="2400" b="0" i="0" u="none" strike="noStrike" kern="1200" cap="none" spc="0" normalizeH="0" baseline="0" noProof="0" dirty="0" err="1">
                <a:ln>
                  <a:noFill/>
                </a:ln>
                <a:solidFill>
                  <a:srgbClr val="526011"/>
                </a:solidFill>
                <a:effectLst/>
                <a:uLnTx/>
                <a:uFillTx/>
                <a:latin typeface="Times New Roman" panose="02020603050405020304" pitchFamily="18" charset="0"/>
                <a:ea typeface="+mn-ea"/>
                <a:cs typeface="Times New Roman" panose="02020603050405020304" pitchFamily="18" charset="0"/>
              </a:rPr>
              <a:t>css</a:t>
            </a: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indique au navigateur que nous utilisons juste du texte pour décrire les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styles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err="1" smtClean="0">
                <a:ln>
                  <a:noFill/>
                </a:ln>
                <a:solidFill>
                  <a:srgbClr val="526011"/>
                </a:solidFill>
                <a:effectLst/>
                <a:uLnTx/>
                <a:uFillTx/>
                <a:latin typeface="Times New Roman" panose="02020603050405020304" pitchFamily="18" charset="0"/>
                <a:ea typeface="+mn-ea"/>
                <a:cs typeface="Times New Roman" panose="02020603050405020304" pitchFamily="18" charset="0"/>
              </a:rPr>
              <a:t>title</a:t>
            </a: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a:t>
            </a:r>
            <a:r>
              <a:rPr kumimoji="0" lang="fr-FR" sz="2400" b="0" i="0" u="none" strike="noStrike" kern="1200" cap="none" spc="0" normalizeH="0" baseline="0" noProof="0" dirty="0" err="1">
                <a:ln>
                  <a:noFill/>
                </a:ln>
                <a:solidFill>
                  <a:srgbClr val="526011"/>
                </a:solidFill>
                <a:effectLst/>
                <a:uLnTx/>
                <a:uFillTx/>
                <a:latin typeface="Times New Roman" panose="02020603050405020304" pitchFamily="18" charset="0"/>
                <a:ea typeface="+mn-ea"/>
                <a:cs typeface="Times New Roman" panose="02020603050405020304" pitchFamily="18" charset="0"/>
              </a:rPr>
              <a:t>mes_styles</a:t>
            </a: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identifie simplement le style pour votre propre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information.</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srgbClr val="526011"/>
                </a:solidFill>
                <a:effectLst/>
                <a:uLnTx/>
                <a:uFillTx/>
                <a:latin typeface="Times New Roman" panose="02020603050405020304" pitchFamily="18" charset="0"/>
                <a:ea typeface="+mn-ea"/>
                <a:cs typeface="Times New Roman" panose="02020603050405020304" pitchFamily="18" charset="0"/>
              </a:rPr>
              <a:t>media</a:t>
            </a:r>
            <a:r>
              <a:rPr kumimoji="0" lang="fr-FR" sz="24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="all</a:t>
            </a:r>
            <a:r>
              <a:rPr kumimoji="0" lang="fr-FR" sz="2400" b="0" i="0" u="none" strike="noStrike" kern="1200" cap="none" spc="0" normalizeH="0" baseline="0" noProof="0" dirty="0" smtClean="0">
                <a:ln>
                  <a:noFill/>
                </a:ln>
                <a:solidFill>
                  <a:srgbClr val="526011"/>
                </a:solidFill>
                <a:effectLst/>
                <a:uLnTx/>
                <a:uFillTx/>
                <a:latin typeface="Times New Roman" panose="02020603050405020304" pitchFamily="18" charset="0"/>
                <a:ea typeface="+mn-ea"/>
                <a:cs typeface="Times New Roman" panose="02020603050405020304" pitchFamily="18" charset="0"/>
              </a:rPr>
              <a:t>"</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Vous pouvez avoir une feuille de style pour décrire à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quoi ressemble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votre page sur un écran d'ordinateur (media="</a:t>
            </a:r>
            <a:r>
              <a:rPr kumimoji="0" lang="fr-FR"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screen</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et une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autre complètement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différente pour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définir l'impression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(media="</a:t>
            </a:r>
            <a:r>
              <a:rPr kumimoji="0" lang="fr-FR"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print</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Il y existe d'autres médias comme « projection », « tv », « braille » et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mn-ea"/>
                <a:cs typeface="Times New Roman" panose="02020603050405020304" pitchFamily="18" charset="0"/>
              </a:rPr>
              <a:t>aural</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Nous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emploierons seulement « all », </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qui est </a:t>
            </a:r>
            <a:r>
              <a:rPr kumimoji="0" lang="fr-FR"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pour tous les usages</a:t>
            </a:r>
            <a:r>
              <a:rPr kumimoji="0" lang="fr-FR"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6" name="Rectangle 5"/>
          <p:cNvSpPr/>
          <p:nvPr/>
        </p:nvSpPr>
        <p:spPr>
          <a:xfrm>
            <a:off x="115880" y="1052736"/>
            <a:ext cx="8640960" cy="46166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&lt;style type="</a:t>
            </a:r>
            <a:r>
              <a:rPr kumimoji="0" lang="fr-FR"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text</a:t>
            </a:r>
            <a:r>
              <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fr-FR"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css</a:t>
            </a:r>
            <a:r>
              <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fr-FR"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title</a:t>
            </a:r>
            <a:r>
              <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fr-FR" sz="2400" b="1" i="0" u="none" strike="noStrike" kern="1200" cap="none" spc="0" normalizeH="0" baseline="0" noProof="0" dirty="0" err="1">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mes_styles</a:t>
            </a:r>
            <a:r>
              <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media="all</a:t>
            </a:r>
            <a:r>
              <a:rPr kumimoji="0" lang="fr-FR" sz="24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"&gt;</a:t>
            </a:r>
            <a:endParaRPr kumimoji="0" lang="fr-FR" sz="24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14100758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1"/>
          </a:lnRef>
          <a:fillRef idx="3">
            <a:schemeClr val="accent1"/>
          </a:fillRef>
          <a:effectRef idx="3">
            <a:schemeClr val="accent1"/>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couleurs sous CSS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07504" y="908720"/>
            <a:ext cx="9036496" cy="193899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 style par défaut des navigateurs donne habituellement du texte noir sur une page blanche, mais nous allons changer cela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un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gris pâle plus chaud. Voici comment nous définissons une valeur pour la couleur de fond du corps de la page. Notez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que nous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n'employons pas un signe égale « = » mais deux points « : ».</a:t>
            </a:r>
          </a:p>
        </p:txBody>
      </p:sp>
      <p:sp>
        <p:nvSpPr>
          <p:cNvPr id="4" name="Rectangle 3"/>
          <p:cNvSpPr/>
          <p:nvPr/>
        </p:nvSpPr>
        <p:spPr>
          <a:xfrm>
            <a:off x="149648" y="3573016"/>
            <a:ext cx="8934407" cy="304698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Les couleurs sur les pages Web sont définies en mélangeant 256 nuances de rouge, de vert et de bleu dans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diverses proportions</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Les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ordinateurs préfèrent compter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par seize,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mais une fois que vous allez au-dessus de neuf, il n'y a aucun numéro pour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représenter 10</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11, 12, 13, 14, et 15. Aussi nous leurs substituons les lettres a, b, c, d, e, f. Ainsi, quand on compte en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hexadécimal, 10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est représenté par « a » et 15 par « f ». Quand vous allez au-dessus de 15, vous ajoutez un deuxième chiffre et « 10 » représente 16.</a:t>
            </a:r>
          </a:p>
        </p:txBody>
      </p:sp>
      <p:sp>
        <p:nvSpPr>
          <p:cNvPr id="8" name="Rectangle 7"/>
          <p:cNvSpPr/>
          <p:nvPr/>
        </p:nvSpPr>
        <p:spPr>
          <a:xfrm>
            <a:off x="173701" y="3001601"/>
            <a:ext cx="8766540" cy="4924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body { background-</a:t>
            </a:r>
            <a:r>
              <a:rPr kumimoji="0" lang="fr-FR" sz="26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color</a:t>
            </a:r>
            <a:r>
              <a:rPr kumimoji="0" lang="fr-FR" sz="26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#e8eae8 }</a:t>
            </a:r>
          </a:p>
        </p:txBody>
      </p:sp>
    </p:spTree>
    <p:extLst>
      <p:ext uri="{BB962C8B-B14F-4D97-AF65-F5344CB8AC3E}">
        <p14:creationId xmlns:p14="http://schemas.microsoft.com/office/powerpoint/2010/main" val="85818870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1"/>
          </a:lnRef>
          <a:fillRef idx="3">
            <a:schemeClr val="accent1"/>
          </a:fillRef>
          <a:effectRef idx="3">
            <a:schemeClr val="accent1"/>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couleurs sous CSS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07504" y="908720"/>
            <a:ext cx="9036496" cy="120032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utilisant cette méthode, tous les nombres de 0 à 255 peuvent être représentés par deux nombres ou lettres.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255 équivaut ainsi à FF,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ffffff</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sera du blanc et #000000 du noir.</a:t>
            </a:r>
          </a:p>
        </p:txBody>
      </p:sp>
      <p:sp>
        <p:nvSpPr>
          <p:cNvPr id="4" name="Rectangle 3"/>
          <p:cNvSpPr/>
          <p:nvPr/>
        </p:nvSpPr>
        <p:spPr>
          <a:xfrm>
            <a:off x="6971" y="2276872"/>
            <a:ext cx="8934407" cy="193899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Parfois vous verrez seulement trois caractères, par exemple, #2a0. C'est une notation courte pour 22aa00. Quand il y a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les deux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mêmes caractères dans chacune des trois valeurs de couleur, vous pouvez vous passer du second caractère et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votre navigateur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comprendra ce que cela signifie.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9" y="4388891"/>
            <a:ext cx="7341786" cy="11521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357750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1"/>
          </a:lnRef>
          <a:fillRef idx="3">
            <a:schemeClr val="accent1"/>
          </a:fillRef>
          <a:effectRef idx="3">
            <a:schemeClr val="accent1"/>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couleurs sous CSS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07504" y="908720"/>
            <a:ext cx="9036496" cy="83099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utilisant seulement trois chiffres, vous pouvez avoir 4096 couleurs différentes. Avec six chiffres, les possibilités sont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de seize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millions.</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0803" y="1778031"/>
            <a:ext cx="4953000" cy="23217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2492146" y="4221088"/>
            <a:ext cx="3880054" cy="19389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body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background-color: #e8eae8;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color: #5d665b;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margin: 50px</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8322207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0">
            <a:schemeClr val="accent1"/>
          </a:lnRef>
          <a:fillRef idx="3">
            <a:schemeClr val="accent1"/>
          </a:fillRef>
          <a:effectRef idx="3">
            <a:schemeClr val="accent1"/>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couleurs sous CSS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5245" y="1016108"/>
            <a:ext cx="4232672" cy="53490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784851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1">
            <a:schemeClr val="accent2"/>
          </a:lnRef>
          <a:fillRef idx="2">
            <a:schemeClr val="accent2"/>
          </a:fillRef>
          <a:effectRef idx="1">
            <a:schemeClr val="accent2"/>
          </a:effectRef>
          <a:fontRef idx="minor">
            <a:schemeClr val="dk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 police d'écriture</a:t>
            </a:r>
          </a:p>
        </p:txBody>
      </p:sp>
      <p:sp>
        <p:nvSpPr>
          <p:cNvPr id="5" name="Rectangle 4"/>
          <p:cNvSpPr/>
          <p:nvPr/>
        </p:nvSpPr>
        <p:spPr>
          <a:xfrm>
            <a:off x="107504" y="908720"/>
            <a:ext cx="9036496" cy="156966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pages Web ne peuvent utiliser que les polices qui sont installées sur l'ordinateur de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l'utilisateur; il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faut utiliser celles qui sont communes à tous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les ordinateurs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(celles qui sont préinstallées avec le système). Cela réduit considérablement le choix. </a:t>
            </a:r>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r="8986"/>
          <a:stretch/>
        </p:blipFill>
        <p:spPr bwMode="auto">
          <a:xfrm>
            <a:off x="49403" y="2478380"/>
            <a:ext cx="4378582" cy="4191000"/>
          </a:xfrm>
          <a:prstGeom prst="rect">
            <a:avLst/>
          </a:prstGeom>
          <a:noFill/>
          <a:ln w="9525">
            <a:solidFill>
              <a:schemeClr val="accent2"/>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4541695" y="2636912"/>
            <a:ext cx="4572000" cy="2677656"/>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font-</a:t>
            </a:r>
            <a:r>
              <a:rPr kumimoji="0" lang="fr-FR" sz="24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mn-ea"/>
                <a:cs typeface="Times New Roman" panose="02020603050405020304" pitchFamily="18" charset="0"/>
              </a:rPr>
              <a:t>family</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Verdana</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Geneva, Arial, sans-</a:t>
            </a:r>
            <a:r>
              <a:rPr kumimoji="0" lang="fr-FR" sz="24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serif</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font-</a:t>
            </a:r>
            <a:r>
              <a:rPr kumimoji="0" lang="fr-FR" sz="24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mn-ea"/>
                <a:cs typeface="Times New Roman" panose="02020603050405020304" pitchFamily="18" charset="0"/>
              </a:rPr>
              <a:t>family</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Georgia,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Times New Roman", Times, </a:t>
            </a:r>
            <a:r>
              <a:rPr kumimoji="0" lang="fr-FR" sz="24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serif</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7570313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rgbClr val="00B050"/>
          </a:solidFill>
        </p:spPr>
        <p:style>
          <a:lnRef idx="1">
            <a:schemeClr val="accent1"/>
          </a:lnRef>
          <a:fillRef idx="3">
            <a:schemeClr val="accent1"/>
          </a:fillRef>
          <a:effectRef idx="2">
            <a:schemeClr val="accent1"/>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 taille des caractères</a:t>
            </a:r>
          </a:p>
        </p:txBody>
      </p:sp>
      <p:sp>
        <p:nvSpPr>
          <p:cNvPr id="5" name="Rectangle 4"/>
          <p:cNvSpPr/>
          <p:nvPr/>
        </p:nvSpPr>
        <p:spPr>
          <a:xfrm>
            <a:off x="107504" y="1844824"/>
            <a:ext cx="9036496" cy="378565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Il y a plusieurs façons d'assigner des tailles de caractères relatives. Vous pouvez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utiliser des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pourcentages de la valeur par défaut (%), ou bien une unité nommée «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em</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qui correspond à 100%. 1.2em revient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à 120</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meilleure méthode est d'utiliser un ensemble de descriptions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pré-définies</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qui font penser à des tailles de tee-shirts</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Medium » revient à 100%, ou 1em. «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Smaller</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est une taille en-dessous, et «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Larger</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une taille au dessus. Il y a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aussi x-</a:t>
            </a: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small</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xx-</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small</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x-large et xx-large.</a:t>
            </a:r>
          </a:p>
        </p:txBody>
      </p:sp>
      <p:sp>
        <p:nvSpPr>
          <p:cNvPr id="3" name="Rectangle 2"/>
          <p:cNvSpPr/>
          <p:nvPr/>
        </p:nvSpPr>
        <p:spPr>
          <a:xfrm>
            <a:off x="1872208" y="1124744"/>
            <a:ext cx="5940152"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Georgia"/>
                <a:ea typeface="+mn-ea"/>
                <a:cs typeface="+mn-cs"/>
              </a:rPr>
              <a:t>Tailles de caractères </a:t>
            </a:r>
            <a:r>
              <a:rPr kumimoji="0" lang="fr-FR" sz="2800" b="1"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Georgia"/>
                <a:ea typeface="+mn-ea"/>
                <a:cs typeface="+mn-cs"/>
              </a:rPr>
              <a:t>relatives</a:t>
            </a:r>
            <a:endParaRPr kumimoji="0" lang="fr-FR" sz="2800" b="1"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Calibri"/>
              <a:ea typeface="+mn-ea"/>
              <a:cs typeface="+mn-cs"/>
            </a:endParaRPr>
          </a:p>
        </p:txBody>
      </p:sp>
    </p:spTree>
    <p:extLst>
      <p:ext uri="{BB962C8B-B14F-4D97-AF65-F5344CB8AC3E}">
        <p14:creationId xmlns:p14="http://schemas.microsoft.com/office/powerpoint/2010/main" val="60567348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rgbClr val="00B050"/>
          </a:solidFill>
        </p:spPr>
        <p:style>
          <a:lnRef idx="1">
            <a:schemeClr val="accent1"/>
          </a:lnRef>
          <a:fillRef idx="3">
            <a:schemeClr val="accent1"/>
          </a:fillRef>
          <a:effectRef idx="2">
            <a:schemeClr val="accent1"/>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 taille des caractères</a:t>
            </a:r>
          </a:p>
        </p:txBody>
      </p:sp>
      <p:sp>
        <p:nvSpPr>
          <p:cNvPr id="5" name="Rectangle 4"/>
          <p:cNvSpPr/>
          <p:nvPr/>
        </p:nvSpPr>
        <p:spPr>
          <a:xfrm>
            <a:off x="-8257" y="1844824"/>
            <a:ext cx="9036496" cy="120032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On peut également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indiquer des tailles de caractères en pixels. Les pixels ne varient pas tellement d'un ordinateur de bureau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à l'autre</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et la taille des caractères sera similaire, sinon identique</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p:txBody>
      </p:sp>
      <p:sp>
        <p:nvSpPr>
          <p:cNvPr id="3" name="Rectangle 2"/>
          <p:cNvSpPr/>
          <p:nvPr/>
        </p:nvSpPr>
        <p:spPr>
          <a:xfrm>
            <a:off x="1872208" y="1124744"/>
            <a:ext cx="5940152"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Georgia"/>
                <a:ea typeface="+mn-ea"/>
                <a:cs typeface="+mn-cs"/>
              </a:rPr>
              <a:t>Tailles de caractères absolues</a:t>
            </a:r>
            <a:endParaRPr kumimoji="0" lang="fr-FR" sz="2800" b="1" i="0" u="none" strike="noStrike" kern="1200" cap="none" spc="0" normalizeH="0" baseline="0" noProof="0" dirty="0">
              <a:ln>
                <a:noFill/>
              </a:ln>
              <a:solidFill>
                <a:srgbClr val="7030A0"/>
              </a:solidFill>
              <a:effectLst>
                <a:outerShdw blurRad="38100" dist="38100" dir="2700000" algn="tl">
                  <a:srgbClr val="000000">
                    <a:alpha val="43137"/>
                  </a:srgbClr>
                </a:outerShdw>
              </a:effectLst>
              <a:uLnTx/>
              <a:uFillTx/>
              <a:latin typeface="Calibri"/>
              <a:ea typeface="+mn-ea"/>
              <a:cs typeface="+mn-cs"/>
            </a:endParaRPr>
          </a:p>
        </p:txBody>
      </p:sp>
      <p:sp>
        <p:nvSpPr>
          <p:cNvPr id="4" name="Rectangle 3"/>
          <p:cNvSpPr/>
          <p:nvPr/>
        </p:nvSpPr>
        <p:spPr>
          <a:xfrm>
            <a:off x="2271341" y="3451436"/>
            <a:ext cx="4572000" cy="52322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cs typeface="+mn-cs"/>
              </a:rPr>
              <a:t>font-size: </a:t>
            </a:r>
            <a:r>
              <a:rPr kumimoji="0" lang="fr-FR" sz="2800" b="0" i="0" u="none" strike="noStrike" kern="1200" cap="none" spc="0" normalizeH="0" baseline="0" noProof="0" dirty="0" smtClean="0">
                <a:ln>
                  <a:noFill/>
                </a:ln>
                <a:solidFill>
                  <a:srgbClr val="000000"/>
                </a:solidFill>
                <a:effectLst/>
                <a:uLnTx/>
                <a:uFillTx/>
                <a:latin typeface="Cambria Math" panose="02040503050406030204" pitchFamily="18" charset="0"/>
                <a:ea typeface="Cambria Math" panose="02040503050406030204" pitchFamily="18" charset="0"/>
                <a:cs typeface="+mn-cs"/>
              </a:rPr>
              <a:t>11 px</a:t>
            </a:r>
            <a:endParaRPr kumimoji="0" lang="fr-FR" sz="2800" b="0" i="0" u="none" strike="noStrike" kern="1200" cap="none" spc="0" normalizeH="0" baseline="0" noProof="0" dirty="0">
              <a:ln>
                <a:noFill/>
              </a:ln>
              <a:solidFill>
                <a:prstClr val="black"/>
              </a:solidFill>
              <a:effectLst/>
              <a:uLnTx/>
              <a:uFillTx/>
              <a:latin typeface="Cambria Math" panose="02040503050406030204" pitchFamily="18" charset="0"/>
              <a:ea typeface="Cambria Math" panose="02040503050406030204" pitchFamily="18" charset="0"/>
              <a:cs typeface="+mn-cs"/>
            </a:endParaRPr>
          </a:p>
        </p:txBody>
      </p:sp>
    </p:spTree>
    <p:extLst>
      <p:ext uri="{BB962C8B-B14F-4D97-AF65-F5344CB8AC3E}">
        <p14:creationId xmlns:p14="http://schemas.microsoft.com/office/powerpoint/2010/main" val="225570414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1">
            <a:schemeClr val="dk1"/>
          </a:lnRef>
          <a:fillRef idx="3">
            <a:schemeClr val="dk1"/>
          </a:fillRef>
          <a:effectRef idx="2">
            <a:schemeClr val="dk1"/>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L'interlignage</a:t>
            </a:r>
          </a:p>
        </p:txBody>
      </p:sp>
      <p:sp>
        <p:nvSpPr>
          <p:cNvPr id="5" name="Rectangle 4"/>
          <p:cNvSpPr/>
          <p:nvPr/>
        </p:nvSpPr>
        <p:spPr>
          <a:xfrm>
            <a:off x="107504" y="908720"/>
            <a:ext cx="9036496" cy="120032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quantité d'espace entre les lignes est d'environ 120% de la taille de caractères par défaut. On peut en ajouter un peu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plus, ce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qui améliore généralement la lisibilité, surtout si les lignes sont longues.</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6" name="Rectangle 5"/>
          <p:cNvSpPr/>
          <p:nvPr/>
        </p:nvSpPr>
        <p:spPr>
          <a:xfrm>
            <a:off x="120877" y="2109049"/>
            <a:ext cx="8856984" cy="83099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Pour changer l'interlignage, nous avons à nouveau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l'option relative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(en % ou en </a:t>
            </a:r>
            <a:r>
              <a:rPr kumimoji="0" lang="fr-FR" sz="24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ems</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ou absolue (en px). </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7" name="Rectangle 6"/>
          <p:cNvSpPr/>
          <p:nvPr/>
        </p:nvSpPr>
        <p:spPr>
          <a:xfrm>
            <a:off x="89854" y="3120643"/>
            <a:ext cx="4266122" cy="304698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Dans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l’exemple suivant , on a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indiqué une hauteur de ligne (</a:t>
            </a:r>
            <a:r>
              <a:rPr kumimoji="0" lang="fr-FR" sz="2000" b="0" i="0" u="none" strike="noStrike" kern="1200" cap="none" spc="0" normalizeH="0" baseline="0" noProof="0" dirty="0">
                <a:ln>
                  <a:noFill/>
                </a:ln>
                <a:solidFill>
                  <a:srgbClr val="526011"/>
                </a:solidFill>
                <a:effectLst/>
                <a:uLnTx/>
                <a:uFillTx/>
                <a:latin typeface="Times New Roman" panose="02020603050405020304" pitchFamily="18" charset="0"/>
                <a:ea typeface="+mn-ea"/>
                <a:cs typeface="Times New Roman" panose="02020603050405020304" pitchFamily="18" charset="0"/>
              </a:rPr>
              <a:t>line-</a:t>
            </a:r>
            <a:r>
              <a:rPr kumimoji="0" lang="fr-FR" sz="2000" b="0" i="0" u="none" strike="noStrike" kern="1200" cap="none" spc="0" normalizeH="0" baseline="0" noProof="0" dirty="0" err="1">
                <a:ln>
                  <a:noFill/>
                </a:ln>
                <a:solidFill>
                  <a:srgbClr val="526011"/>
                </a:solidFill>
                <a:effectLst/>
                <a:uLnTx/>
                <a:uFillTx/>
                <a:latin typeface="Times New Roman" panose="02020603050405020304" pitchFamily="18" charset="0"/>
                <a:ea typeface="+mn-ea"/>
                <a:cs typeface="Times New Roman" panose="02020603050405020304" pitchFamily="18" charset="0"/>
              </a:rPr>
              <a:t>height</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c'est-à-dire la hauteur du caractère et de </a:t>
            </a:r>
            <a:r>
              <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rPr>
              <a:t>l'espace supplémentaire </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au dessus, à</a:t>
            </a:r>
            <a:b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180% de la taille de caractères (</a:t>
            </a:r>
            <a:r>
              <a:rPr kumimoji="0" lang="fr-FR" sz="2000" b="0" i="0" u="none" strike="noStrike" kern="1200" cap="none" spc="0" normalizeH="0" baseline="0" noProof="0" dirty="0" err="1">
                <a:ln>
                  <a:noFill/>
                </a:ln>
                <a:solidFill>
                  <a:srgbClr val="526011"/>
                </a:solidFill>
                <a:effectLst/>
                <a:uLnTx/>
                <a:uFillTx/>
                <a:latin typeface="Times New Roman" panose="02020603050405020304" pitchFamily="18" charset="0"/>
                <a:ea typeface="+mn-ea"/>
                <a:cs typeface="Times New Roman" panose="02020603050405020304" pitchFamily="18" charset="0"/>
              </a:rPr>
              <a:t>small</a:t>
            </a:r>
            <a:r>
              <a:rPr kumimoji="0" lang="fr-FR"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pour toute la page. </a:t>
            </a:r>
            <a:endPar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Rectangle 7"/>
          <p:cNvSpPr/>
          <p:nvPr/>
        </p:nvSpPr>
        <p:spPr>
          <a:xfrm>
            <a:off x="4527171" y="3028310"/>
            <a:ext cx="4572000" cy="3170099"/>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body {</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background-</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color</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#e8eae8;</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color</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#5d665b;</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margin</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50px;</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font-</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family</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Verdana</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Geneva, Arial, sans-</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serif</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font-size: </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small</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line-</a:t>
            </a:r>
            <a:r>
              <a:rPr kumimoji="0" lang="fr-FR" sz="20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height</a:t>
            </a: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180%</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kumimoji="0" lang="fr-F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170247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43607" y="274638"/>
            <a:ext cx="7992889" cy="1143000"/>
          </a:xfrm>
        </p:spPr>
        <p:style>
          <a:lnRef idx="0">
            <a:schemeClr val="accent2"/>
          </a:lnRef>
          <a:fillRef idx="3">
            <a:schemeClr val="accent2"/>
          </a:fillRef>
          <a:effectRef idx="3">
            <a:schemeClr val="accent2"/>
          </a:effectRef>
          <a:fontRef idx="minor">
            <a:schemeClr val="lt1"/>
          </a:fontRef>
        </p:style>
        <p:txBody>
          <a:bodyPr>
            <a:noAutofit/>
          </a:bodyPr>
          <a:lstStyle/>
          <a:p>
            <a:r>
              <a:rPr lang="fr-FR" sz="4000" b="1" dirty="0" smtClean="0">
                <a:effectLst>
                  <a:outerShdw blurRad="50800" dist="38100" dir="2700000" algn="tl" rotWithShape="0">
                    <a:srgbClr val="000000">
                      <a:alpha val="43000"/>
                    </a:srgbClr>
                  </a:outerShdw>
                </a:effectLst>
                <a:latin typeface="Optima"/>
                <a:cs typeface="Optima"/>
              </a:rPr>
              <a:t>ELEMENTS, BALISES &amp; ATTRIBUTS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755576" y="1608190"/>
            <a:ext cx="8224947" cy="5249810"/>
          </a:xfrm>
        </p:spPr>
        <p:txBody>
          <a:bodyPr>
            <a:normAutofit/>
          </a:bodyPr>
          <a:lstStyle/>
          <a:p>
            <a:r>
              <a:rPr lang="fr-FR" dirty="0" smtClean="0">
                <a:effectLst>
                  <a:outerShdw blurRad="50800" dist="38100" dir="2700000" algn="tl" rotWithShape="0">
                    <a:srgbClr val="000000">
                      <a:alpha val="43000"/>
                    </a:srgbClr>
                  </a:outerShdw>
                </a:effectLst>
                <a:latin typeface="Optima"/>
                <a:cs typeface="Optima"/>
              </a:rPr>
              <a:t>Eléments = </a:t>
            </a:r>
          </a:p>
          <a:p>
            <a:pPr lvl="1" algn="just"/>
            <a:r>
              <a:rPr lang="fr-FR" dirty="0" smtClean="0">
                <a:effectLst>
                  <a:outerShdw blurRad="50800" dist="38100" dir="2700000" algn="tl" rotWithShape="0">
                    <a:srgbClr val="000000">
                      <a:alpha val="43000"/>
                    </a:srgbClr>
                  </a:outerShdw>
                </a:effectLst>
                <a:latin typeface="Optima"/>
                <a:cs typeface="Optima"/>
              </a:rPr>
              <a:t>Définissent des objets dans notre page web</a:t>
            </a:r>
          </a:p>
          <a:p>
            <a:pPr lvl="2" algn="just"/>
            <a:r>
              <a:rPr lang="fr-FR" dirty="0" smtClean="0">
                <a:effectLst>
                  <a:outerShdw blurRad="50800" dist="38100" dir="2700000" algn="tl" rotWithShape="0">
                    <a:srgbClr val="000000">
                      <a:alpha val="43000"/>
                    </a:srgbClr>
                  </a:outerShdw>
                </a:effectLst>
                <a:latin typeface="Optima"/>
                <a:cs typeface="Optima"/>
              </a:rPr>
              <a:t>L’élément p définit un paragraphe, </a:t>
            </a:r>
          </a:p>
          <a:p>
            <a:pPr lvl="2" algn="just"/>
            <a:r>
              <a:rPr lang="fr-FR" dirty="0" smtClean="0">
                <a:effectLst>
                  <a:outerShdw blurRad="50800" dist="38100" dir="2700000" algn="tl" rotWithShape="0">
                    <a:srgbClr val="000000">
                      <a:alpha val="43000"/>
                    </a:srgbClr>
                  </a:outerShdw>
                </a:effectLst>
                <a:latin typeface="Optima"/>
                <a:cs typeface="Optima"/>
              </a:rPr>
              <a:t>Les éléments h1, h2, … , h6 définissent des titres,</a:t>
            </a:r>
          </a:p>
          <a:p>
            <a:pPr lvl="2" algn="just"/>
            <a:r>
              <a:rPr lang="fr-FR" dirty="0" smtClean="0">
                <a:effectLst>
                  <a:outerShdw blurRad="50800" dist="38100" dir="2700000" algn="tl" rotWithShape="0">
                    <a:srgbClr val="000000">
                      <a:alpha val="43000"/>
                    </a:srgbClr>
                  </a:outerShdw>
                </a:effectLst>
                <a:latin typeface="Optima"/>
                <a:cs typeface="Optima"/>
              </a:rPr>
              <a:t>L’élément a définit un lien…</a:t>
            </a:r>
          </a:p>
          <a:p>
            <a:pPr lvl="1" algn="just"/>
            <a:r>
              <a:rPr lang="fr-FR" dirty="0" smtClean="0">
                <a:effectLst>
                  <a:outerShdw blurRad="50800" dist="38100" dir="2700000" algn="tl" rotWithShape="0">
                    <a:srgbClr val="000000">
                      <a:alpha val="43000"/>
                    </a:srgbClr>
                  </a:outerShdw>
                </a:effectLst>
                <a:latin typeface="Optima"/>
                <a:cs typeface="Optima"/>
              </a:rPr>
              <a:t>Généralement constitués d’une paire de balises : </a:t>
            </a:r>
          </a:p>
          <a:p>
            <a:pPr lvl="2" algn="just"/>
            <a:r>
              <a:rPr lang="fr-FR" dirty="0" smtClean="0">
                <a:effectLst>
                  <a:outerShdw blurRad="50800" dist="38100" dir="2700000" algn="tl" rotWithShape="0">
                    <a:srgbClr val="000000">
                      <a:alpha val="43000"/>
                    </a:srgbClr>
                  </a:outerShdw>
                </a:effectLst>
                <a:latin typeface="Optima"/>
                <a:cs typeface="Optima"/>
              </a:rPr>
              <a:t>Balise ouvrante : &lt;p&gt;</a:t>
            </a:r>
          </a:p>
          <a:p>
            <a:pPr lvl="2" algn="just"/>
            <a:r>
              <a:rPr lang="fr-FR" dirty="0" smtClean="0">
                <a:effectLst>
                  <a:outerShdw blurRad="50800" dist="38100" dir="2700000" algn="tl" rotWithShape="0">
                    <a:srgbClr val="000000">
                      <a:alpha val="43000"/>
                    </a:srgbClr>
                  </a:outerShdw>
                </a:effectLst>
                <a:latin typeface="Optima"/>
                <a:cs typeface="Optima"/>
              </a:rPr>
              <a:t>Balise fermante : &lt;/p&gt;</a:t>
            </a:r>
          </a:p>
          <a:p>
            <a:pPr lvl="2" algn="just"/>
            <a:r>
              <a:rPr lang="fr-FR" dirty="0" smtClean="0">
                <a:effectLst>
                  <a:outerShdw blurRad="50800" dist="38100" dir="2700000" algn="tl" rotWithShape="0">
                    <a:srgbClr val="000000">
                      <a:alpha val="43000"/>
                    </a:srgbClr>
                  </a:outerShdw>
                </a:effectLst>
                <a:latin typeface="Optima"/>
                <a:cs typeface="Optima"/>
              </a:rPr>
              <a:t>Exception : balises orphelines comme &lt;br/&gt;</a:t>
            </a:r>
            <a:endParaRPr lang="fr-FR" dirty="0">
              <a:effectLst>
                <a:outerShdw blurRad="50800" dist="38100" dir="2700000" algn="tl" rotWithShape="0">
                  <a:srgbClr val="000000">
                    <a:alpha val="43000"/>
                  </a:srgbClr>
                </a:outerShdw>
              </a:effectLst>
              <a:latin typeface="Optima"/>
              <a:cs typeface="Optima"/>
            </a:endParaRPr>
          </a:p>
        </p:txBody>
      </p:sp>
      <p:pic>
        <p:nvPicPr>
          <p:cNvPr id="4" name="Image 3"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4" y="4509120"/>
            <a:ext cx="2067968" cy="1263758"/>
          </a:xfrm>
          <a:prstGeom prst="rect">
            <a:avLst/>
          </a:prstGeom>
        </p:spPr>
      </p:pic>
    </p:spTree>
    <p:extLst>
      <p:ext uri="{BB962C8B-B14F-4D97-AF65-F5344CB8AC3E}">
        <p14:creationId xmlns:p14="http://schemas.microsoft.com/office/powerpoint/2010/main" val="160481384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titres</a:t>
            </a:r>
          </a:p>
        </p:txBody>
      </p:sp>
      <p:sp>
        <p:nvSpPr>
          <p:cNvPr id="5" name="Rectangle 4"/>
          <p:cNvSpPr/>
          <p:nvPr/>
        </p:nvSpPr>
        <p:spPr>
          <a:xfrm>
            <a:off x="107504" y="908720"/>
            <a:ext cx="9036496" cy="230832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Par défaut, les titres sont en grands caractères gras, et dotés d'espacements supplémentaires au-dessus et en-dessous.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Souvenez-vous que les titres h1, h2 et h3 sont plus gros que le texte normal, tandis que h5 et h6 sont plus petits.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Amusons-nous avec un titre h3 pour changer sa couleur et sa police de caractères.</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6" name="Rectangle 5"/>
          <p:cNvSpPr/>
          <p:nvPr/>
        </p:nvSpPr>
        <p:spPr>
          <a:xfrm>
            <a:off x="197260" y="3217044"/>
            <a:ext cx="8856984" cy="83099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DejaVuSansMono"/>
                <a:ea typeface="+mn-ea"/>
                <a:cs typeface="+mn-cs"/>
              </a:rPr>
              <a:t>h3 {color: #966b72; font-family: Georgia, "Times New Roman", Times, serif </a:t>
            </a:r>
            <a:r>
              <a:rPr kumimoji="0" lang="en-US" sz="2400" b="0" i="0" u="none" strike="noStrike" kern="1200" cap="none" spc="0" normalizeH="0" baseline="0" noProof="0" dirty="0" smtClean="0">
                <a:ln>
                  <a:noFill/>
                </a:ln>
                <a:solidFill>
                  <a:srgbClr val="000000"/>
                </a:solidFill>
                <a:effectLst/>
                <a:uLnTx/>
                <a:uFillTx/>
                <a:latin typeface="DejaVuSansMono"/>
                <a:ea typeface="+mn-ea"/>
                <a:cs typeface="+mn-cs"/>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97260" y="4180344"/>
            <a:ext cx="8802724"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italic</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le texte sera mis en italique.</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oblique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le texte sera passé en oblique (les lettres sont penchées, le résultat est</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légèrement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différent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de l'italique proprement dit).</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normal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le texte sera normal (par défaut). Cela vous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permet d'annuler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une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mise en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italique</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231124551"/>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titres</a:t>
            </a:r>
          </a:p>
        </p:txBody>
      </p:sp>
      <p:sp>
        <p:nvSpPr>
          <p:cNvPr id="5" name="Rectangle 4"/>
          <p:cNvSpPr/>
          <p:nvPr/>
        </p:nvSpPr>
        <p:spPr>
          <a:xfrm>
            <a:off x="107504" y="764704"/>
            <a:ext cx="9036496" cy="600164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1" i="1"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Times New Roman" panose="02020603050405020304" pitchFamily="18" charset="0"/>
                <a:ea typeface="Microsoft Himalaya" panose="01010100010101010101" pitchFamily="2" charset="0"/>
                <a:cs typeface="Times New Roman" panose="02020603050405020304" pitchFamily="18" charset="0"/>
              </a:rPr>
              <a:t>Mettre en gras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Et si nous passions à la mise en gras ? Alors, là encore, n'oubliez pas que ce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n'est pas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&lt;</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strong</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&gt; qui permet de mettre en gras (son rôle est d'indiquer que le texte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est important</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donc le navigateur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l'affiche généralement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en gras). La mise en gras en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CSS peut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par exemple s'appliquer aux titres, à certains paragraphes entiers, etc. C'est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à vous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de voir.</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propriété CSS pour mettre en gras est font-</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weight</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et prend les valeurs suivantes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bold</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le texte sera en gras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normal : le texte sera écrit normalement (par défaut).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Voici par exemple comment écrire les titres en gras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h1</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font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weight</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bold</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p:txBody>
      </p:sp>
    </p:spTree>
    <p:extLst>
      <p:ext uri="{BB962C8B-B14F-4D97-AF65-F5344CB8AC3E}">
        <p14:creationId xmlns:p14="http://schemas.microsoft.com/office/powerpoint/2010/main" val="357933710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268760"/>
          </a:xfrm>
        </p:spPr>
        <p:style>
          <a:lnRef idx="1">
            <a:schemeClr val="accent4"/>
          </a:lnRef>
          <a:fillRef idx="3">
            <a:schemeClr val="accent4"/>
          </a:fillRef>
          <a:effectRef idx="2">
            <a:schemeClr val="accent4"/>
          </a:effectRef>
          <a:fontRef idx="minor">
            <a:schemeClr val="lt1"/>
          </a:fontRef>
        </p:style>
        <p:txBody>
          <a:bodyPr>
            <a:noAutofit/>
          </a:bodyPr>
          <a:lstStyle/>
          <a:p>
            <a:r>
              <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Soulignement et autres décorations</a:t>
            </a:r>
          </a:p>
        </p:txBody>
      </p:sp>
      <p:sp>
        <p:nvSpPr>
          <p:cNvPr id="5" name="Rectangle 4"/>
          <p:cNvSpPr/>
          <p:nvPr/>
        </p:nvSpPr>
        <p:spPr>
          <a:xfrm>
            <a:off x="121520" y="1556792"/>
            <a:ext cx="9036496" cy="4401205"/>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La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propriété CSS associée porte bien son nom : </a:t>
            </a:r>
            <a:r>
              <a:rPr kumimoji="0" lang="fr-FR" sz="2800" b="0" i="0" u="none" strike="noStrike" kern="1200" cap="none" spc="0" normalizeH="0" baseline="0" noProof="0" dirty="0" err="1">
                <a:ln>
                  <a:noFill/>
                </a:ln>
                <a:solidFill>
                  <a:srgbClr val="231F20"/>
                </a:solidFill>
                <a:effectLst/>
                <a:uLnTx/>
                <a:uFillTx/>
                <a:latin typeface="Times New Roman" panose="02020603050405020304" pitchFamily="18" charset="0"/>
                <a:ea typeface="+mn-ea"/>
                <a:cs typeface="Times New Roman" panose="02020603050405020304" pitchFamily="18" charset="0"/>
              </a:rPr>
              <a:t>text-decoration</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Elle permet,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entre autres</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de souligner le texte, mais pas seulement. Voici les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différentes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valeurs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qu'elle peut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prendre :</a:t>
            </a:r>
            <a:b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err="1">
                <a:ln>
                  <a:noFill/>
                </a:ln>
                <a:solidFill>
                  <a:srgbClr val="231F20"/>
                </a:solidFill>
                <a:effectLst/>
                <a:uLnTx/>
                <a:uFillTx/>
                <a:latin typeface="Times New Roman" panose="02020603050405020304" pitchFamily="18" charset="0"/>
                <a:ea typeface="+mn-ea"/>
                <a:cs typeface="Times New Roman" panose="02020603050405020304" pitchFamily="18" charset="0"/>
              </a:rPr>
              <a:t>underline</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 souligné.</a:t>
            </a:r>
            <a:b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line-</a:t>
            </a:r>
            <a:r>
              <a:rPr kumimoji="0" lang="fr-FR" sz="28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through</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barré.</a:t>
            </a:r>
            <a:b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overline</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ligne au-dessus.</a:t>
            </a:r>
            <a:b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blink</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clignotant. Ne fonctionne pas sur tous les navigateurs (Internet Explorer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et Google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Chrome, notamment).</a:t>
            </a:r>
            <a:b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none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normal (par défaut</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endPar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Tree>
    <p:extLst>
      <p:ext uri="{BB962C8B-B14F-4D97-AF65-F5344CB8AC3E}">
        <p14:creationId xmlns:p14="http://schemas.microsoft.com/office/powerpoint/2010/main" val="294425640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52736"/>
          </a:xfrm>
        </p:spPr>
        <p:style>
          <a:lnRef idx="1">
            <a:schemeClr val="accent2"/>
          </a:lnRef>
          <a:fillRef idx="3">
            <a:schemeClr val="accent2"/>
          </a:fillRef>
          <a:effectRef idx="2">
            <a:schemeClr val="accent2"/>
          </a:effectRef>
          <a:fontRef idx="minor">
            <a:schemeClr val="lt1"/>
          </a:fontRef>
        </p:style>
        <p:txBody>
          <a:bodyPr>
            <a:noAutofit/>
          </a:bodyPr>
          <a:lstStyle/>
          <a:p>
            <a:r>
              <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L'alignement</a:t>
            </a:r>
          </a:p>
        </p:txBody>
      </p:sp>
      <p:sp>
        <p:nvSpPr>
          <p:cNvPr id="5" name="Rectangle 4"/>
          <p:cNvSpPr/>
          <p:nvPr/>
        </p:nvSpPr>
        <p:spPr>
          <a:xfrm>
            <a:off x="133756" y="1196752"/>
            <a:ext cx="9036496" cy="5262979"/>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Le langage CSS nous permet de faire tous les alignements connus : à gauche, centré,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à droite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et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justifié.</a:t>
            </a:r>
            <a:endPar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C'est tout simple. On utilise la propriété </a:t>
            </a:r>
            <a:r>
              <a:rPr kumimoji="0" lang="fr-FR" sz="2800" b="0" i="0" u="none" strike="noStrike" kern="1200" cap="none" spc="0" normalizeH="0" baseline="0" noProof="0" dirty="0" err="1">
                <a:ln>
                  <a:noFill/>
                </a:ln>
                <a:solidFill>
                  <a:srgbClr val="231F20"/>
                </a:solidFill>
                <a:effectLst/>
                <a:uLnTx/>
                <a:uFillTx/>
                <a:latin typeface="Times New Roman" panose="02020603050405020304" pitchFamily="18" charset="0"/>
                <a:ea typeface="+mn-ea"/>
                <a:cs typeface="Times New Roman" panose="02020603050405020304" pitchFamily="18" charset="0"/>
              </a:rPr>
              <a:t>text-align</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et on indique l'alignement désiré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left</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le texte sera aligné à gauche (c'est le réglage par défaut).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center : le texte sera centré.</a:t>
            </a:r>
          </a:p>
          <a:p>
            <a:pPr marL="457200" marR="0" lvl="0" indent="-457200" algn="just" defTabSz="914400" rtl="0" eaLnBrk="1" fontAlgn="auto" latinLnBrk="0" hangingPunct="1">
              <a:lnSpc>
                <a:spcPct val="100000"/>
              </a:lnSpc>
              <a:spcBef>
                <a:spcPts val="0"/>
              </a:spcBef>
              <a:spcAft>
                <a:spcPts val="0"/>
              </a:spcAft>
              <a:buClrTx/>
              <a:buSzTx/>
              <a:buFontTx/>
              <a:buChar char="-"/>
              <a:tabLst/>
              <a:defRPr/>
            </a:pP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right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le texte sera aligné à droite</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a:t>
            </a:r>
          </a:p>
          <a:p>
            <a:pPr marL="457200" marR="0" lvl="0" indent="-457200" algn="just" defTabSz="914400" rtl="0" eaLnBrk="1" fontAlgn="auto" latinLnBrk="0" hangingPunct="1">
              <a:lnSpc>
                <a:spcPct val="100000"/>
              </a:lnSpc>
              <a:spcBef>
                <a:spcPts val="0"/>
              </a:spcBef>
              <a:spcAft>
                <a:spcPts val="0"/>
              </a:spcAft>
              <a:buClrTx/>
              <a:buSzTx/>
              <a:buFontTx/>
              <a:buChar char="-"/>
              <a:tabLst/>
              <a:defRPr/>
            </a:pPr>
            <a:r>
              <a:rPr kumimoji="0" lang="fr-FR" sz="28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justify</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le texte sera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justifié. Justifier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 texte permet de faire en sorte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qu'il prenne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toute la largeur possible sans laisser d'espace blanc à la n des lignes.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Les textes </a:t>
            </a:r>
            <a:r>
              <a:rPr kumimoji="0" lang="fr-FR" sz="28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des journaux, par exemple, sont toujours </a:t>
            </a:r>
            <a:r>
              <a:rPr kumimoji="0" lang="fr-FR"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justifiés.</a:t>
            </a:r>
          </a:p>
        </p:txBody>
      </p:sp>
    </p:spTree>
    <p:extLst>
      <p:ext uri="{BB962C8B-B14F-4D97-AF65-F5344CB8AC3E}">
        <p14:creationId xmlns:p14="http://schemas.microsoft.com/office/powerpoint/2010/main" val="2485565271"/>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52736"/>
          </a:xfrm>
        </p:spPr>
        <p:style>
          <a:lnRef idx="1">
            <a:schemeClr val="accent5"/>
          </a:lnRef>
          <a:fillRef idx="3">
            <a:schemeClr val="accent5"/>
          </a:fillRef>
          <a:effectRef idx="2">
            <a:schemeClr val="accent5"/>
          </a:effectRef>
          <a:fontRef idx="minor">
            <a:schemeClr val="lt1"/>
          </a:fontRef>
        </p:style>
        <p:txBody>
          <a:bodyPr>
            <a:noAutofit/>
          </a:bodyPr>
          <a:lstStyle/>
          <a:p>
            <a:r>
              <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a:t>
            </a:r>
            <a:r>
              <a:rPr lang="fr-FR" sz="66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flottants</a:t>
            </a:r>
            <a:endPar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33756" y="1196752"/>
            <a:ext cx="9036496" cy="95410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Le CSS nous permet de faire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flotter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un élément autour du texte. On dit aussi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qu'on fait </a:t>
            </a:r>
            <a:r>
              <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un </a:t>
            </a:r>
            <a:r>
              <a:rPr kumimoji="0" lang="fr-FR" sz="28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habillage.</a:t>
            </a:r>
            <a:endParaRPr kumimoji="0" lang="fr-FR" sz="28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2237210"/>
            <a:ext cx="4027376" cy="37444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157734" y="2249749"/>
            <a:ext cx="4572000" cy="4154984"/>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err="1">
                <a:ln>
                  <a:noFill/>
                </a:ln>
                <a:solidFill>
                  <a:srgbClr val="231F20"/>
                </a:solidFill>
                <a:effectLst/>
                <a:uLnTx/>
                <a:uFillTx/>
                <a:latin typeface="Times New Roman" panose="02020603050405020304" pitchFamily="18" charset="0"/>
                <a:ea typeface="+mn-ea"/>
                <a:cs typeface="Times New Roman" panose="02020603050405020304" pitchFamily="18" charset="0"/>
              </a:rPr>
              <a:t>float</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(flottant en</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anglais). Cette propriété peut prendre deux valeurs très simples :</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a:t>
            </a:r>
            <a:r>
              <a:rPr kumimoji="0" lang="fr-FR" sz="2400" b="0" i="0" u="none" strike="noStrike" kern="1200" cap="none" spc="0" normalizeH="0" baseline="0" noProof="0" dirty="0" err="1" smtClean="0">
                <a:ln>
                  <a:noFill/>
                </a:ln>
                <a:solidFill>
                  <a:srgbClr val="231F20"/>
                </a:solidFill>
                <a:effectLst/>
                <a:uLnTx/>
                <a:uFillTx/>
                <a:latin typeface="Times New Roman" panose="02020603050405020304" pitchFamily="18" charset="0"/>
                <a:ea typeface="+mn-ea"/>
                <a:cs typeface="Times New Roman" panose="02020603050405020304" pitchFamily="18" charset="0"/>
              </a:rPr>
              <a:t>left</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l'élément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flottera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à gauche.</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 right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l'élément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flottera</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.à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droite ! </a:t>
            </a:r>
            <a:endPar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L'utilisation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des </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flottants </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est très simple :</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1. Vous appliquez un </a:t>
            </a:r>
            <a:r>
              <a:rPr kumimoji="0" lang="fr-FR" sz="2400" b="0" i="0" u="none" strike="noStrike" kern="1200" cap="none" spc="0" normalizeH="0" baseline="0" noProof="0" dirty="0" err="1">
                <a:ln>
                  <a:noFill/>
                </a:ln>
                <a:solidFill>
                  <a:srgbClr val="231F20"/>
                </a:solidFill>
                <a:effectLst/>
                <a:uLnTx/>
                <a:uFillTx/>
                <a:latin typeface="Times New Roman" panose="02020603050405020304" pitchFamily="18" charset="0"/>
                <a:ea typeface="+mn-ea"/>
                <a:cs typeface="Times New Roman" panose="02020603050405020304" pitchFamily="18" charset="0"/>
              </a:rPr>
              <a:t>float</a:t>
            </a: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 à une balise.</a:t>
            </a:r>
            <a:b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a:ln>
                  <a:noFill/>
                </a:ln>
                <a:solidFill>
                  <a:srgbClr val="231F20"/>
                </a:solidFill>
                <a:effectLst/>
                <a:uLnTx/>
                <a:uFillTx/>
                <a:latin typeface="Times New Roman" panose="02020603050405020304" pitchFamily="18" charset="0"/>
                <a:ea typeface="+mn-ea"/>
                <a:cs typeface="Times New Roman" panose="02020603050405020304" pitchFamily="18" charset="0"/>
              </a:rPr>
              <a:t>2. Puis vous continuez à écrire du texte à la suite normalement</a:t>
            </a:r>
            <a:r>
              <a:rPr kumimoji="0" lang="fr-FR" sz="2400" b="0" i="0" u="none" strike="noStrike" kern="1200" cap="none" spc="0" normalizeH="0" baseline="0" noProof="0" dirty="0" smtClean="0">
                <a:ln>
                  <a:noFill/>
                </a:ln>
                <a:solidFill>
                  <a:srgbClr val="231F20"/>
                </a:solidFill>
                <a:effectLst/>
                <a:uLnTx/>
                <a:uFillTx/>
                <a:latin typeface="Times New Roman" panose="02020603050405020304" pitchFamily="18" charset="0"/>
                <a:ea typeface="+mn-ea"/>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42139613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052736"/>
          </a:xfrm>
        </p:spPr>
        <p:style>
          <a:lnRef idx="1">
            <a:schemeClr val="accent5"/>
          </a:lnRef>
          <a:fillRef idx="3">
            <a:schemeClr val="accent5"/>
          </a:fillRef>
          <a:effectRef idx="2">
            <a:schemeClr val="accent5"/>
          </a:effectRef>
          <a:fontRef idx="minor">
            <a:schemeClr val="lt1"/>
          </a:fontRef>
        </p:style>
        <p:txBody>
          <a:bodyPr>
            <a:noAutofit/>
          </a:bodyPr>
          <a:lstStyle/>
          <a:p>
            <a:r>
              <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Faire </a:t>
            </a:r>
            <a:r>
              <a:rPr lang="fr-FR" sz="66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flotter </a:t>
            </a:r>
            <a:r>
              <a:rPr lang="fr-FR" sz="66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une image</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5263" y="4437112"/>
            <a:ext cx="3009900" cy="2016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 y="1988840"/>
            <a:ext cx="9144001" cy="2088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5873354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3">
            <a:schemeClr val="lt1"/>
          </a:lnRef>
          <a:fillRef idx="1">
            <a:schemeClr val="accent1"/>
          </a:fillRef>
          <a:effectRef idx="1">
            <a:schemeClr val="accent1"/>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D'autres petites manips</a:t>
            </a:r>
          </a:p>
        </p:txBody>
      </p:sp>
      <p:sp>
        <p:nvSpPr>
          <p:cNvPr id="5" name="Rectangle 4"/>
          <p:cNvSpPr/>
          <p:nvPr/>
        </p:nvSpPr>
        <p:spPr>
          <a:xfrm>
            <a:off x="107504" y="908720"/>
            <a:ext cx="9036496" cy="156966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Dans la définition de la partie « body »,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on a mis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une marge de 50 pixels pour tous les côtés. Il est possible d'avoir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différentes marges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pour la gauche, la droite, le haut et le bas. Il n'y a qu'à les séparer comme ceci (respectivement marge du haut,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de gauche</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de droite et du bas,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NdT</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6" name="Rectangle 5"/>
          <p:cNvSpPr/>
          <p:nvPr/>
        </p:nvSpPr>
        <p:spPr>
          <a:xfrm>
            <a:off x="197260" y="2708920"/>
            <a:ext cx="8856984" cy="1569660"/>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DejaVuSansMono"/>
                <a:ea typeface="+mn-ea"/>
                <a:cs typeface="+mn-cs"/>
              </a:rPr>
              <a:t>margin-top: 70px;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DejaVuSansMono"/>
                <a:ea typeface="+mn-ea"/>
                <a:cs typeface="+mn-cs"/>
              </a:rPr>
              <a:t>margin-left: 120px;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DejaVuSansMono"/>
                <a:ea typeface="+mn-ea"/>
                <a:cs typeface="+mn-cs"/>
              </a:rPr>
              <a:t>margin-right: 50px;</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DejaVuSansMono"/>
                <a:ea typeface="+mn-ea"/>
                <a:cs typeface="+mn-cs"/>
              </a:rPr>
              <a:t>margin-bottom: 70px;</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115616" y="4725144"/>
            <a:ext cx="6912768" cy="1200329"/>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UN TITRE ESPACÉ.</a:t>
            </a:r>
            <a:b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letter-spacing: 0.5em; word-spacing: 0.5em</a:t>
            </a:r>
            <a:br>
              <a:rPr kumimoji="0" 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45965790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3">
            <a:schemeClr val="lt1"/>
          </a:lnRef>
          <a:fillRef idx="1">
            <a:schemeClr val="accent3"/>
          </a:fillRef>
          <a:effectRef idx="1">
            <a:schemeClr val="accent3"/>
          </a:effectRef>
          <a:fontRef idx="minor">
            <a:schemeClr val="lt1"/>
          </a:fontRef>
        </p:style>
        <p:txBody>
          <a:bodyPr>
            <a:noAutofit/>
          </a:bodyPr>
          <a:lstStyle/>
          <a:p>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Des </a:t>
            </a:r>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listes</a:t>
            </a:r>
          </a:p>
        </p:txBody>
      </p:sp>
      <p:sp>
        <p:nvSpPr>
          <p:cNvPr id="5" name="Rectangle 4"/>
          <p:cNvSpPr/>
          <p:nvPr/>
        </p:nvSpPr>
        <p:spPr>
          <a:xfrm>
            <a:off x="107429" y="980728"/>
            <a:ext cx="9036496" cy="83099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Les CSS vous offrent davantage de choix et de contrôle : il suffit d'ajouter une définition pour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ol</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ou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ul</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à vos styles.</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
        <p:nvSpPr>
          <p:cNvPr id="6" name="Rectangle 5"/>
          <p:cNvSpPr/>
          <p:nvPr/>
        </p:nvSpPr>
        <p:spPr>
          <a:xfrm>
            <a:off x="225860" y="2060848"/>
            <a:ext cx="8856984" cy="46166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srgbClr val="000000"/>
                </a:solidFill>
                <a:effectLst/>
                <a:uLnTx/>
                <a:uFillTx/>
                <a:latin typeface="DejaVuSansMono"/>
                <a:ea typeface="+mn-ea"/>
                <a:cs typeface="+mn-cs"/>
              </a:rPr>
              <a:t>ol</a:t>
            </a:r>
            <a:r>
              <a:rPr kumimoji="0" lang="en-US" sz="2400" b="0" i="0" u="none" strike="noStrike" kern="1200" cap="none" spc="0" normalizeH="0" baseline="0" noProof="0" dirty="0">
                <a:ln>
                  <a:noFill/>
                </a:ln>
                <a:solidFill>
                  <a:srgbClr val="000000"/>
                </a:solidFill>
                <a:effectLst/>
                <a:uLnTx/>
                <a:uFillTx/>
                <a:latin typeface="DejaVuSansMono"/>
                <a:ea typeface="+mn-ea"/>
                <a:cs typeface="+mn-cs"/>
              </a:rPr>
              <a:t> {list-style-type: lower-roman; margin: 1em 0 1em 40px }</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285038" y="2924944"/>
            <a:ext cx="8738628" cy="193899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Mieux encore, vous pouvez utiliser vos propres graphiques comme puces.</a:t>
            </a:r>
            <a:b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ul</a:t>
            </a:r>
            <a: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 </a:t>
            </a:r>
            <a:r>
              <a:rPr kumimoji="0" lang="fr-FR" sz="24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list</a:t>
            </a:r>
            <a: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-style-image: url(images/smiley.gif) }</a:t>
            </a:r>
            <a:b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r>
              <a:rPr kumimoji="0" lang="fr-FR" sz="24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ul</a:t>
            </a:r>
            <a: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li { </a:t>
            </a:r>
            <a:r>
              <a:rPr kumimoji="0" lang="fr-FR" sz="2400" b="0" i="0" u="none" strike="noStrike" kern="1200" cap="none" spc="0" normalizeH="0" baseline="0" noProof="0" dirty="0" err="1">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margin</a:t>
            </a:r>
            <a: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1em 0 1em 0}</a:t>
            </a:r>
            <a:br>
              <a:rPr kumimoji="0" lang="fr-FR"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br>
            <a:endParaRPr kumimoji="0" lang="fr-FR" sz="2400" b="0"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38494469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p:spPr>
        <p:style>
          <a:lnRef idx="1">
            <a:schemeClr val="accent4"/>
          </a:lnRef>
          <a:fillRef idx="3">
            <a:schemeClr val="accent4"/>
          </a:fillRef>
          <a:effectRef idx="2">
            <a:schemeClr val="accent4"/>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sélecteurs avancés</a:t>
            </a:r>
          </a:p>
        </p:txBody>
      </p:sp>
      <p:sp>
        <p:nvSpPr>
          <p:cNvPr id="5" name="Rectangle 4"/>
          <p:cNvSpPr/>
          <p:nvPr/>
        </p:nvSpPr>
        <p:spPr>
          <a:xfrm>
            <a:off x="107429" y="980728"/>
            <a:ext cx="9036496" cy="489364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sélecteur universel</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Sélectionne toutes les balises sans exception. On l'appelle le sélecteur universel.</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 B : une balise contenue dans une autre</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h3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em</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endPar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Sélectionne toutes les balises &lt;</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em</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&gt; situées à l'intérieur d'une balise &lt;h3&gt;. Notez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qu'il n'y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 pas de virgule entre les deux noms de balises.</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spTree>
    <p:extLst>
      <p:ext uri="{BB962C8B-B14F-4D97-AF65-F5344CB8AC3E}">
        <p14:creationId xmlns:p14="http://schemas.microsoft.com/office/powerpoint/2010/main" val="402236066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a:t>
            </a:r>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bordures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07429" y="980728"/>
            <a:ext cx="9036496" cy="5632311"/>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457200" marR="0" lvl="0" indent="-457200" algn="just" defTabSz="914400" rtl="0" eaLnBrk="1" fontAlgn="auto" latinLnBrk="0" hangingPunct="1">
              <a:lnSpc>
                <a:spcPct val="100000"/>
              </a:lnSpc>
              <a:spcBef>
                <a:spcPts val="0"/>
              </a:spcBef>
              <a:spcAft>
                <a:spcPts val="0"/>
              </a:spcAft>
              <a:buClrTx/>
              <a:buSzTx/>
              <a:buFont typeface="+mj-lt"/>
              <a:buAutoNum type="arabicPeriod"/>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largeur : indiquez la largeur de votre bordure. Mettez une valeur en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pixels (comme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2px).</a:t>
            </a:r>
          </a:p>
          <a:p>
            <a:pPr marL="457200" marR="0" lvl="0" indent="-457200" algn="just" defTabSz="914400" rtl="0" eaLnBrk="1" fontAlgn="auto" latinLnBrk="0" hangingPunct="1">
              <a:lnSpc>
                <a:spcPct val="100000"/>
              </a:lnSpc>
              <a:spcBef>
                <a:spcPts val="0"/>
              </a:spcBef>
              <a:spcAft>
                <a:spcPts val="0"/>
              </a:spcAft>
              <a:buClrTx/>
              <a:buSzTx/>
              <a:buFont typeface="+mj-lt"/>
              <a:buAutoNum type="arabicPeriod"/>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La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couleur : c'est la couleur de votre bordure.</a:t>
            </a:r>
          </a:p>
          <a:p>
            <a:pPr marL="457200" marR="0" lvl="0" indent="-457200" algn="just" defTabSz="914400" rtl="0" eaLnBrk="1" fontAlgn="auto" latinLnBrk="0" hangingPunct="1">
              <a:lnSpc>
                <a:spcPct val="100000"/>
              </a:lnSpc>
              <a:spcBef>
                <a:spcPts val="0"/>
              </a:spcBef>
              <a:spcAft>
                <a:spcPts val="0"/>
              </a:spcAft>
              <a:buClrTx/>
              <a:buSzTx/>
              <a:buFont typeface="+mj-lt"/>
              <a:buAutoNum type="arabicPeriod"/>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Le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type de bordure : là, vous avez le choix. Votre bordure peut être un simple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trait, ou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des pointillés, ou encore des tirets, etc. Voici les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différentes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valeurs disponibles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none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pas de bordure (par défaut)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solid</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un trait simple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dotted</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pointillés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dashed</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tirets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double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bordure double ;</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groove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en relief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ridge</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 autre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effet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relief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inset</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effet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3D global enfoncé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2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outset</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effet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rPr>
              <a:t>3D global surélevé.</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356992"/>
            <a:ext cx="3644677" cy="14401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8668" y="4819233"/>
            <a:ext cx="3733811" cy="1706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12053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064943" y="274638"/>
            <a:ext cx="7966398" cy="1143000"/>
          </a:xfrm>
        </p:spPr>
        <p:style>
          <a:lnRef idx="1">
            <a:schemeClr val="dk1"/>
          </a:lnRef>
          <a:fillRef idx="2">
            <a:schemeClr val="dk1"/>
          </a:fillRef>
          <a:effectRef idx="1">
            <a:schemeClr val="dk1"/>
          </a:effectRef>
          <a:fontRef idx="minor">
            <a:schemeClr val="dk1"/>
          </a:fontRef>
        </p:style>
        <p:txBody>
          <a:bodyPr>
            <a:normAutofit fontScale="90000"/>
          </a:bodyPr>
          <a:lstStyle/>
          <a:p>
            <a:r>
              <a:rPr lang="fr-FR" sz="4000" b="1" dirty="0" smtClean="0">
                <a:effectLst>
                  <a:outerShdw blurRad="50800" dist="38100" dir="2700000" algn="tl" rotWithShape="0">
                    <a:srgbClr val="000000">
                      <a:alpha val="43000"/>
                    </a:srgbClr>
                  </a:outerShdw>
                </a:effectLst>
                <a:latin typeface="Optima"/>
                <a:cs typeface="Optima"/>
              </a:rPr>
              <a:t>ELEMENTS, BALISES ET ATTRIBUTS</a:t>
            </a:r>
            <a:endParaRPr lang="fr-FR" sz="4000" b="1" dirty="0">
              <a:effectLst>
                <a:outerShdw blurRad="50800" dist="38100" dir="2700000" algn="tl" rotWithShape="0">
                  <a:srgbClr val="000000">
                    <a:alpha val="43000"/>
                  </a:srgbClr>
                </a:outerShdw>
              </a:effectLst>
              <a:latin typeface="Optima"/>
              <a:cs typeface="Optima"/>
            </a:endParaRPr>
          </a:p>
        </p:txBody>
      </p:sp>
      <p:sp>
        <p:nvSpPr>
          <p:cNvPr id="3" name="Espace réservé du contenu 2"/>
          <p:cNvSpPr>
            <a:spLocks noGrp="1"/>
          </p:cNvSpPr>
          <p:nvPr>
            <p:ph idx="1"/>
          </p:nvPr>
        </p:nvSpPr>
        <p:spPr>
          <a:xfrm>
            <a:off x="989376" y="1600201"/>
            <a:ext cx="7991147" cy="4525963"/>
          </a:xfrm>
        </p:spPr>
        <p:txBody>
          <a:bodyPr/>
          <a:lstStyle/>
          <a:p>
            <a:r>
              <a:rPr lang="fr-FR" dirty="0" smtClean="0">
                <a:effectLst>
                  <a:outerShdw blurRad="50800" dist="38100" dir="2700000" algn="tl" rotWithShape="0">
                    <a:srgbClr val="000000">
                      <a:alpha val="43000"/>
                    </a:srgbClr>
                  </a:outerShdw>
                </a:effectLst>
                <a:latin typeface="Optima"/>
                <a:cs typeface="Optima"/>
              </a:rPr>
              <a:t>Attributs = </a:t>
            </a:r>
          </a:p>
          <a:p>
            <a:pPr lvl="1"/>
            <a:r>
              <a:rPr lang="fr-FR" dirty="0" smtClean="0">
                <a:effectLst>
                  <a:outerShdw blurRad="50800" dist="38100" dir="2700000" algn="tl" rotWithShape="0">
                    <a:srgbClr val="000000">
                      <a:alpha val="43000"/>
                    </a:srgbClr>
                  </a:outerShdw>
                </a:effectLst>
                <a:latin typeface="Optima"/>
                <a:cs typeface="Optima"/>
              </a:rPr>
              <a:t>Propriétés utilisées pour donner des indications supplémentaires aux éléments. </a:t>
            </a:r>
          </a:p>
          <a:p>
            <a:pPr lvl="1"/>
            <a:r>
              <a:rPr lang="fr-FR" dirty="0" smtClean="0">
                <a:effectLst>
                  <a:outerShdw blurRad="50800" dist="38100" dir="2700000" algn="tl" rotWithShape="0">
                    <a:srgbClr val="000000">
                      <a:alpha val="43000"/>
                    </a:srgbClr>
                  </a:outerShdw>
                </a:effectLst>
                <a:latin typeface="Optima"/>
                <a:cs typeface="Optima"/>
              </a:rPr>
              <a:t>Ex: Indiquer la cible d’un lien. </a:t>
            </a:r>
          </a:p>
          <a:p>
            <a:pPr lvl="1"/>
            <a:endParaRPr lang="fr-FR" dirty="0">
              <a:effectLst>
                <a:outerShdw blurRad="50800" dist="38100" dir="2700000" algn="tl" rotWithShape="0">
                  <a:srgbClr val="000000">
                    <a:alpha val="43000"/>
                  </a:srgbClr>
                </a:outerShdw>
              </a:effectLst>
              <a:latin typeface="Optima"/>
              <a:cs typeface="Optima"/>
            </a:endParaRPr>
          </a:p>
          <a:p>
            <a:endParaRPr lang="fr-FR" dirty="0">
              <a:effectLst>
                <a:outerShdw blurRad="50800" dist="38100" dir="2700000" algn="tl" rotWithShape="0">
                  <a:srgbClr val="000000">
                    <a:alpha val="43000"/>
                  </a:srgbClr>
                </a:outerShdw>
              </a:effectLst>
              <a:latin typeface="Optima"/>
              <a:cs typeface="Optima"/>
            </a:endParaRPr>
          </a:p>
        </p:txBody>
      </p:sp>
      <p:sp>
        <p:nvSpPr>
          <p:cNvPr id="4" name="Espace réservé du contenu 2"/>
          <p:cNvSpPr txBox="1">
            <a:spLocks/>
          </p:cNvSpPr>
          <p:nvPr/>
        </p:nvSpPr>
        <p:spPr>
          <a:xfrm>
            <a:off x="801741" y="4659626"/>
            <a:ext cx="8229600" cy="204435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gn="ctr">
              <a:buFont typeface="Arial"/>
              <a:buNone/>
            </a:pPr>
            <a:endParaRPr lang="en-US" sz="2600" dirty="0" smtClean="0">
              <a:solidFill>
                <a:prstClr val="black"/>
              </a:solidFill>
              <a:effectLst>
                <a:outerShdw blurRad="50800" dist="38100" dir="2700000" algn="tl" rotWithShape="0">
                  <a:srgbClr val="000000">
                    <a:alpha val="43000"/>
                  </a:srgbClr>
                </a:outerShdw>
              </a:effectLst>
              <a:latin typeface="Optima"/>
            </a:endParaRPr>
          </a:p>
          <a:p>
            <a:pPr marL="57150" indent="0" algn="ctr">
              <a:buFont typeface="Arial"/>
              <a:buNone/>
            </a:pPr>
            <a:r>
              <a:rPr lang="en-US" sz="2600" dirty="0" smtClean="0">
                <a:solidFill>
                  <a:srgbClr val="C0504D"/>
                </a:solidFill>
                <a:effectLst>
                  <a:outerShdw blurRad="50800" dist="38100" dir="2700000" algn="tl" rotWithShape="0">
                    <a:srgbClr val="000000">
                      <a:alpha val="43000"/>
                    </a:srgbClr>
                  </a:outerShdw>
                </a:effectLst>
                <a:latin typeface="Optima"/>
              </a:rPr>
              <a:t>&lt;</a:t>
            </a:r>
            <a:r>
              <a:rPr lang="en-US" sz="2600" dirty="0" smtClean="0">
                <a:solidFill>
                  <a:prstClr val="black"/>
                </a:solidFill>
                <a:effectLst>
                  <a:outerShdw blurRad="50800" dist="38100" dir="2700000" algn="tl" rotWithShape="0">
                    <a:srgbClr val="000000">
                      <a:alpha val="43000"/>
                    </a:srgbClr>
                  </a:outerShdw>
                </a:effectLst>
                <a:latin typeface="Optima"/>
              </a:rPr>
              <a:t>a </a:t>
            </a:r>
            <a:r>
              <a:rPr lang="en-US" sz="2600" dirty="0" smtClean="0">
                <a:solidFill>
                  <a:srgbClr val="4F81BD"/>
                </a:solidFill>
                <a:effectLst>
                  <a:outerShdw blurRad="50800" dist="38100" dir="2700000" algn="tl" rotWithShape="0">
                    <a:srgbClr val="000000">
                      <a:alpha val="43000"/>
                    </a:srgbClr>
                  </a:outerShdw>
                </a:effectLst>
                <a:latin typeface="Optima"/>
              </a:rPr>
              <a:t>href</a:t>
            </a:r>
            <a:r>
              <a:rPr lang="en-US" sz="2600" dirty="0" smtClean="0">
                <a:solidFill>
                  <a:prstClr val="black"/>
                </a:solidFill>
                <a:effectLst>
                  <a:outerShdw blurRad="50800" dist="38100" dir="2700000" algn="tl" rotWithShape="0">
                    <a:srgbClr val="000000">
                      <a:alpha val="43000"/>
                    </a:srgbClr>
                  </a:outerShdw>
                </a:effectLst>
                <a:latin typeface="Optima"/>
              </a:rPr>
              <a:t>=“http://www.youtube.com”</a:t>
            </a:r>
            <a:r>
              <a:rPr lang="en-US" sz="2600" dirty="0" smtClean="0">
                <a:solidFill>
                  <a:srgbClr val="C0504D"/>
                </a:solidFill>
                <a:effectLst>
                  <a:outerShdw blurRad="50800" dist="38100" dir="2700000" algn="tl" rotWithShape="0">
                    <a:srgbClr val="000000">
                      <a:alpha val="43000"/>
                    </a:srgbClr>
                  </a:outerShdw>
                </a:effectLst>
                <a:latin typeface="Optima"/>
              </a:rPr>
              <a:t>&gt;</a:t>
            </a:r>
            <a:r>
              <a:rPr lang="en-US" sz="2600" dirty="0" smtClean="0">
                <a:solidFill>
                  <a:prstClr val="black"/>
                </a:solidFill>
                <a:effectLst>
                  <a:outerShdw blurRad="50800" dist="38100" dir="2700000" algn="tl" rotWithShape="0">
                    <a:srgbClr val="000000">
                      <a:alpha val="43000"/>
                    </a:srgbClr>
                  </a:outerShdw>
                </a:effectLst>
                <a:latin typeface="Optima"/>
              </a:rPr>
              <a:t> Le site YouTube </a:t>
            </a:r>
            <a:r>
              <a:rPr lang="en-US" sz="2600" dirty="0" smtClean="0">
                <a:solidFill>
                  <a:srgbClr val="C0504D"/>
                </a:solidFill>
                <a:effectLst>
                  <a:outerShdw blurRad="50800" dist="38100" dir="2700000" algn="tl" rotWithShape="0">
                    <a:srgbClr val="000000">
                      <a:alpha val="43000"/>
                    </a:srgbClr>
                  </a:outerShdw>
                </a:effectLst>
                <a:latin typeface="Optima"/>
              </a:rPr>
              <a:t>&lt;/</a:t>
            </a:r>
            <a:r>
              <a:rPr lang="en-US" sz="2600" dirty="0" smtClean="0">
                <a:solidFill>
                  <a:prstClr val="black"/>
                </a:solidFill>
                <a:effectLst>
                  <a:outerShdw blurRad="50800" dist="38100" dir="2700000" algn="tl" rotWithShape="0">
                    <a:srgbClr val="000000">
                      <a:alpha val="43000"/>
                    </a:srgbClr>
                  </a:outerShdw>
                </a:effectLst>
                <a:latin typeface="Optima"/>
              </a:rPr>
              <a:t>a</a:t>
            </a:r>
            <a:r>
              <a:rPr lang="en-US" sz="2600" dirty="0" smtClean="0">
                <a:solidFill>
                  <a:srgbClr val="C0504D"/>
                </a:solidFill>
                <a:effectLst>
                  <a:outerShdw blurRad="50800" dist="38100" dir="2700000" algn="tl" rotWithShape="0">
                    <a:srgbClr val="000000">
                      <a:alpha val="43000"/>
                    </a:srgbClr>
                  </a:outerShdw>
                </a:effectLst>
                <a:latin typeface="Optima"/>
              </a:rPr>
              <a:t>&gt;</a:t>
            </a:r>
            <a:endParaRPr lang="en-US" sz="2600" dirty="0">
              <a:solidFill>
                <a:srgbClr val="C0504D"/>
              </a:solidFill>
              <a:effectLst>
                <a:outerShdw blurRad="50800" dist="38100" dir="2700000" algn="tl" rotWithShape="0">
                  <a:srgbClr val="000000">
                    <a:alpha val="43000"/>
                  </a:srgbClr>
                </a:outerShdw>
              </a:effectLst>
              <a:latin typeface="Optima"/>
            </a:endParaRPr>
          </a:p>
        </p:txBody>
      </p:sp>
      <p:sp>
        <p:nvSpPr>
          <p:cNvPr id="5" name="Accolade ouvrante 4"/>
          <p:cNvSpPr/>
          <p:nvPr/>
        </p:nvSpPr>
        <p:spPr>
          <a:xfrm rot="16200000">
            <a:off x="4635532" y="2127580"/>
            <a:ext cx="563975" cy="7705153"/>
          </a:xfrm>
          <a:prstGeom prst="leftBrace">
            <a:avLst/>
          </a:prstGeom>
        </p:spPr>
        <p:style>
          <a:lnRef idx="2">
            <a:schemeClr val="accent3"/>
          </a:lnRef>
          <a:fillRef idx="0">
            <a:schemeClr val="accent3"/>
          </a:fillRef>
          <a:effectRef idx="1">
            <a:schemeClr val="accent3"/>
          </a:effectRef>
          <a:fontRef idx="minor">
            <a:schemeClr val="tx1"/>
          </a:fontRef>
        </p:style>
        <p:txBody>
          <a:bodyPr rtlCol="0" anchor="ctr"/>
          <a:lstStyle/>
          <a:p>
            <a:pPr algn="ctr" defTabSz="457200"/>
            <a:endParaRPr lang="fr-FR">
              <a:solidFill>
                <a:prstClr val="black"/>
              </a:solidFill>
            </a:endParaRPr>
          </a:p>
        </p:txBody>
      </p:sp>
      <p:sp>
        <p:nvSpPr>
          <p:cNvPr id="6" name="ZoneTexte 5"/>
          <p:cNvSpPr txBox="1"/>
          <p:nvPr/>
        </p:nvSpPr>
        <p:spPr>
          <a:xfrm>
            <a:off x="3633326" y="6283030"/>
            <a:ext cx="2615368" cy="461665"/>
          </a:xfrm>
          <a:prstGeom prst="rect">
            <a:avLst/>
          </a:prstGeom>
          <a:noFill/>
        </p:spPr>
        <p:txBody>
          <a:bodyPr wrap="square" rtlCol="0">
            <a:spAutoFit/>
          </a:bodyPr>
          <a:lstStyle/>
          <a:p>
            <a:pPr algn="ctr" defTabSz="457200"/>
            <a:r>
              <a:rPr lang="en-US" sz="2400" dirty="0">
                <a:solidFill>
                  <a:srgbClr val="9BBB59"/>
                </a:solidFill>
                <a:effectLst>
                  <a:outerShdw blurRad="50800" dist="38100" dir="2700000" algn="tl" rotWithShape="0">
                    <a:srgbClr val="000000">
                      <a:alpha val="43000"/>
                    </a:srgbClr>
                  </a:outerShdw>
                </a:effectLst>
                <a:latin typeface="Optima"/>
              </a:rPr>
              <a:t>é</a:t>
            </a:r>
            <a:r>
              <a:rPr lang="en-US" sz="2400" dirty="0" smtClean="0">
                <a:solidFill>
                  <a:srgbClr val="9BBB59"/>
                </a:solidFill>
                <a:effectLst>
                  <a:outerShdw blurRad="50800" dist="38100" dir="2700000" algn="tl" rotWithShape="0">
                    <a:srgbClr val="000000">
                      <a:alpha val="43000"/>
                    </a:srgbClr>
                  </a:outerShdw>
                </a:effectLst>
                <a:latin typeface="Optima"/>
              </a:rPr>
              <a:t>lément a</a:t>
            </a:r>
            <a:endParaRPr lang="en-US" sz="2400" dirty="0">
              <a:solidFill>
                <a:srgbClr val="9BBB59"/>
              </a:solidFill>
              <a:effectLst>
                <a:outerShdw blurRad="50800" dist="38100" dir="2700000" algn="tl" rotWithShape="0">
                  <a:srgbClr val="000000">
                    <a:alpha val="43000"/>
                  </a:srgbClr>
                </a:outerShdw>
              </a:effectLst>
              <a:latin typeface="Optima"/>
            </a:endParaRPr>
          </a:p>
        </p:txBody>
      </p:sp>
      <p:cxnSp>
        <p:nvCxnSpPr>
          <p:cNvPr id="7" name="Connecteur droit avec flèche 6"/>
          <p:cNvCxnSpPr/>
          <p:nvPr/>
        </p:nvCxnSpPr>
        <p:spPr>
          <a:xfrm>
            <a:off x="1848190" y="5863108"/>
            <a:ext cx="0" cy="58486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ZoneTexte 7"/>
          <p:cNvSpPr txBox="1"/>
          <p:nvPr/>
        </p:nvSpPr>
        <p:spPr>
          <a:xfrm>
            <a:off x="1064988" y="6303915"/>
            <a:ext cx="1597321" cy="461665"/>
          </a:xfrm>
          <a:prstGeom prst="rect">
            <a:avLst/>
          </a:prstGeom>
          <a:noFill/>
        </p:spPr>
        <p:txBody>
          <a:bodyPr wrap="square" rtlCol="0">
            <a:spAutoFit/>
          </a:bodyPr>
          <a:lstStyle/>
          <a:p>
            <a:pPr algn="ctr" defTabSz="457200"/>
            <a:r>
              <a:rPr lang="en-US" sz="2400" dirty="0" smtClean="0">
                <a:solidFill>
                  <a:srgbClr val="4F81BD"/>
                </a:solidFill>
                <a:effectLst>
                  <a:outerShdw blurRad="50800" dist="38100" dir="2700000" algn="tl" rotWithShape="0">
                    <a:srgbClr val="000000">
                      <a:alpha val="43000"/>
                    </a:srgbClr>
                  </a:outerShdw>
                </a:effectLst>
                <a:latin typeface="Optima"/>
              </a:rPr>
              <a:t>attribut</a:t>
            </a:r>
            <a:endParaRPr lang="en-US" sz="2400" dirty="0">
              <a:solidFill>
                <a:srgbClr val="4F81BD"/>
              </a:solidFill>
              <a:effectLst>
                <a:outerShdw blurRad="50800" dist="38100" dir="2700000" algn="tl" rotWithShape="0">
                  <a:srgbClr val="000000">
                    <a:alpha val="43000"/>
                  </a:srgbClr>
                </a:outerShdw>
              </a:effectLst>
              <a:latin typeface="Optima"/>
            </a:endParaRPr>
          </a:p>
        </p:txBody>
      </p:sp>
      <p:sp>
        <p:nvSpPr>
          <p:cNvPr id="9" name="Accolade ouvrante 8"/>
          <p:cNvSpPr/>
          <p:nvPr/>
        </p:nvSpPr>
        <p:spPr>
          <a:xfrm rot="5400000">
            <a:off x="3232938" y="2834006"/>
            <a:ext cx="488046" cy="4416281"/>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defTabSz="457200"/>
            <a:endParaRPr lang="fr-FR">
              <a:solidFill>
                <a:prstClr val="black"/>
              </a:solidFill>
            </a:endParaRPr>
          </a:p>
        </p:txBody>
      </p:sp>
      <p:sp>
        <p:nvSpPr>
          <p:cNvPr id="10" name="Accolade ouvrante 9"/>
          <p:cNvSpPr/>
          <p:nvPr/>
        </p:nvSpPr>
        <p:spPr>
          <a:xfrm rot="5400000">
            <a:off x="8166072" y="4708060"/>
            <a:ext cx="488046" cy="751720"/>
          </a:xfrm>
          <a:prstGeom prst="lef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defTabSz="457200"/>
            <a:endParaRPr lang="fr-FR">
              <a:solidFill>
                <a:prstClr val="black"/>
              </a:solidFill>
            </a:endParaRPr>
          </a:p>
        </p:txBody>
      </p:sp>
      <p:sp>
        <p:nvSpPr>
          <p:cNvPr id="11" name="ZoneTexte 10"/>
          <p:cNvSpPr txBox="1"/>
          <p:nvPr/>
        </p:nvSpPr>
        <p:spPr>
          <a:xfrm>
            <a:off x="2210639" y="4221042"/>
            <a:ext cx="2720785" cy="461665"/>
          </a:xfrm>
          <a:prstGeom prst="rect">
            <a:avLst/>
          </a:prstGeom>
          <a:noFill/>
        </p:spPr>
        <p:txBody>
          <a:bodyPr wrap="square" rtlCol="0">
            <a:spAutoFit/>
          </a:bodyPr>
          <a:lstStyle/>
          <a:p>
            <a:pPr algn="ctr" defTabSz="457200"/>
            <a:r>
              <a:rPr lang="en-US" sz="2400" dirty="0" smtClean="0">
                <a:solidFill>
                  <a:srgbClr val="C0504D"/>
                </a:solidFill>
                <a:effectLst>
                  <a:outerShdw blurRad="50800" dist="38100" dir="2700000" algn="tl" rotWithShape="0">
                    <a:srgbClr val="000000">
                      <a:alpha val="43000"/>
                    </a:srgbClr>
                  </a:outerShdw>
                </a:effectLst>
                <a:latin typeface="Optima"/>
              </a:rPr>
              <a:t>Balise ouvrante</a:t>
            </a:r>
            <a:endParaRPr lang="en-US" sz="2400" dirty="0">
              <a:solidFill>
                <a:srgbClr val="C0504D"/>
              </a:solidFill>
              <a:effectLst>
                <a:outerShdw blurRad="50800" dist="38100" dir="2700000" algn="tl" rotWithShape="0">
                  <a:srgbClr val="000000">
                    <a:alpha val="43000"/>
                  </a:srgbClr>
                </a:outerShdw>
              </a:effectLst>
              <a:latin typeface="Optima"/>
            </a:endParaRPr>
          </a:p>
        </p:txBody>
      </p:sp>
      <p:sp>
        <p:nvSpPr>
          <p:cNvPr id="12" name="ZoneTexte 11"/>
          <p:cNvSpPr txBox="1"/>
          <p:nvPr/>
        </p:nvSpPr>
        <p:spPr>
          <a:xfrm>
            <a:off x="6894717" y="4223577"/>
            <a:ext cx="2472469" cy="461665"/>
          </a:xfrm>
          <a:prstGeom prst="rect">
            <a:avLst/>
          </a:prstGeom>
          <a:noFill/>
        </p:spPr>
        <p:txBody>
          <a:bodyPr wrap="square" rtlCol="0">
            <a:spAutoFit/>
          </a:bodyPr>
          <a:lstStyle/>
          <a:p>
            <a:pPr algn="ctr" defTabSz="457200"/>
            <a:r>
              <a:rPr lang="en-US" sz="2400" dirty="0" smtClean="0">
                <a:solidFill>
                  <a:srgbClr val="C0504D"/>
                </a:solidFill>
                <a:effectLst>
                  <a:outerShdw blurRad="50800" dist="38100" dir="2700000" algn="tl" rotWithShape="0">
                    <a:srgbClr val="000000">
                      <a:alpha val="43000"/>
                    </a:srgbClr>
                  </a:outerShdw>
                </a:effectLst>
                <a:latin typeface="Optima"/>
              </a:rPr>
              <a:t>Balise fermante</a:t>
            </a:r>
            <a:endParaRPr lang="en-US" sz="2400" dirty="0">
              <a:solidFill>
                <a:srgbClr val="C0504D"/>
              </a:solidFill>
              <a:effectLst>
                <a:outerShdw blurRad="50800" dist="38100" dir="2700000" algn="tl" rotWithShape="0">
                  <a:srgbClr val="000000">
                    <a:alpha val="43000"/>
                  </a:srgbClr>
                </a:outerShdw>
              </a:effectLst>
              <a:latin typeface="Optima"/>
            </a:endParaRPr>
          </a:p>
        </p:txBody>
      </p:sp>
      <p:pic>
        <p:nvPicPr>
          <p:cNvPr id="13" name="Image 12" descr="HTML5CSS3.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89322" y="3068960"/>
            <a:ext cx="2067968" cy="1263758"/>
          </a:xfrm>
          <a:prstGeom prst="rect">
            <a:avLst/>
          </a:prstGeom>
        </p:spPr>
      </p:pic>
    </p:spTree>
    <p:extLst>
      <p:ext uri="{BB962C8B-B14F-4D97-AF65-F5344CB8AC3E}">
        <p14:creationId xmlns:p14="http://schemas.microsoft.com/office/powerpoint/2010/main" val="316823902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chemeClr val="accent2">
              <a:lumMod val="60000"/>
              <a:lumOff val="40000"/>
            </a:schemeClr>
          </a:solidFill>
        </p:spPr>
        <p:style>
          <a:lnRef idx="0">
            <a:schemeClr val="accent6"/>
          </a:lnRef>
          <a:fillRef idx="3">
            <a:schemeClr val="accent6"/>
          </a:fillRef>
          <a:effectRef idx="3">
            <a:schemeClr val="accent6"/>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a:t>
            </a:r>
            <a:r>
              <a:rPr lang="fr-FR" sz="8000" b="1" dirty="0" smtClean="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bordures</a:t>
            </a:r>
            <a:endPar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endParaRPr>
          </a:p>
        </p:txBody>
      </p:sp>
      <p:sp>
        <p:nvSpPr>
          <p:cNvPr id="5" name="Rectangle 4"/>
          <p:cNvSpPr/>
          <p:nvPr/>
        </p:nvSpPr>
        <p:spPr>
          <a:xfrm>
            <a:off x="107429" y="980728"/>
            <a:ext cx="9036496" cy="156966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Bordures </a:t>
            </a:r>
            <a:r>
              <a:rPr kumimoji="0" lang="fr-FR"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arrondies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La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propriété border-radius va nous permettre d'arrondir facilement les angles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de n'importe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quel élément. Il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suffit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d'indiquer la taille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l'arrondi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en pixel</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icrosoft Himalaya" panose="01010100010101010101" pitchFamily="2" charset="0"/>
              <a:cs typeface="Times New Roman" panose="02020603050405020304"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2550388"/>
            <a:ext cx="4572000" cy="15986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0975794"/>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chemeClr val="bg1">
              <a:lumMod val="65000"/>
            </a:schemeClr>
          </a:solidFill>
        </p:spPr>
        <p:style>
          <a:lnRef idx="0">
            <a:schemeClr val="accent6"/>
          </a:lnRef>
          <a:fillRef idx="3">
            <a:schemeClr val="accent6"/>
          </a:fillRef>
          <a:effectRef idx="3">
            <a:schemeClr val="accent6"/>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ombres</a:t>
            </a:r>
          </a:p>
        </p:txBody>
      </p:sp>
      <p:sp>
        <p:nvSpPr>
          <p:cNvPr id="5" name="Rectangle 4"/>
          <p:cNvSpPr/>
          <p:nvPr/>
        </p:nvSpPr>
        <p:spPr>
          <a:xfrm>
            <a:off x="107429" y="980728"/>
            <a:ext cx="9036496" cy="2677656"/>
          </a:xfrm>
          <a:prstGeom prst="rect">
            <a:avLst/>
          </a:prstGeom>
          <a:ln>
            <a:solidFill>
              <a:schemeClr val="bg1"/>
            </a:solidFill>
          </a:ln>
          <a:effectLst>
            <a:outerShdw blurRad="76200" dist="12700" dir="2700000" sy="-23000" kx="-800400" algn="bl" rotWithShape="0">
              <a:prstClr val="black">
                <a:alpha val="20000"/>
              </a:prstClr>
            </a:outerShdw>
          </a:effectLst>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box-</a:t>
            </a:r>
            <a:r>
              <a:rPr kumimoji="0" lang="fr-FR" sz="2400" b="0"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shadow</a:t>
            </a:r>
            <a:r>
              <a:rPr kumimoji="0" lang="fr-FR"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 les ombres des </a:t>
            </a:r>
            <a:r>
              <a:rPr kumimoji="0" lang="fr-FR" sz="2400" b="0" i="0" u="none" strike="noStrike" kern="120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boîtes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La propriété box-</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shadow</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s'applique à tout le bloc et prend quatre valeurs dans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l'ordre suivant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 le décalage horizontal de l'ombre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le décalage vertical de l'ombre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3. l'adoucissement du dégradé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4. la couleur de l'ombre.</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4077072"/>
            <a:ext cx="5328592" cy="151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69427762"/>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08720"/>
          </a:xfrm>
          <a:solidFill>
            <a:schemeClr val="bg1">
              <a:lumMod val="65000"/>
            </a:schemeClr>
          </a:solidFill>
        </p:spPr>
        <p:style>
          <a:lnRef idx="0">
            <a:schemeClr val="accent6"/>
          </a:lnRef>
          <a:fillRef idx="3">
            <a:schemeClr val="accent6"/>
          </a:fillRef>
          <a:effectRef idx="3">
            <a:schemeClr val="accent6"/>
          </a:effectRef>
          <a:fontRef idx="minor">
            <a:schemeClr val="lt1"/>
          </a:fontRef>
        </p:style>
        <p:txBody>
          <a:bodyPr>
            <a:noAutofit/>
          </a:bodyPr>
          <a:lstStyle/>
          <a:p>
            <a:r>
              <a:rPr lang="fr-FR" sz="8000" b="1" dirty="0">
                <a:solidFill>
                  <a:schemeClr val="bg1"/>
                </a:solidFill>
                <a:effectLst>
                  <a:outerShdw blurRad="50800" dist="38100" dir="2700000" algn="tl" rotWithShape="0">
                    <a:srgbClr val="000000">
                      <a:alpha val="43000"/>
                    </a:srgbClr>
                  </a:outerShdw>
                </a:effectLst>
                <a:latin typeface="Microsoft Himalaya" panose="01010100010101010101" pitchFamily="2" charset="0"/>
                <a:ea typeface="Microsoft Himalaya" panose="01010100010101010101" pitchFamily="2" charset="0"/>
                <a:cs typeface="Microsoft Himalaya" panose="01010100010101010101" pitchFamily="2" charset="0"/>
              </a:rPr>
              <a:t>Les ombres</a:t>
            </a:r>
          </a:p>
        </p:txBody>
      </p:sp>
      <p:sp>
        <p:nvSpPr>
          <p:cNvPr id="5" name="Rectangle 4"/>
          <p:cNvSpPr/>
          <p:nvPr/>
        </p:nvSpPr>
        <p:spPr>
          <a:xfrm>
            <a:off x="107429" y="980728"/>
            <a:ext cx="9036496" cy="156966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err="1">
                <a:ln>
                  <a:noFill/>
                </a:ln>
                <a:solidFill>
                  <a:srgbClr val="00B050"/>
                </a:solidFill>
                <a:effectLst/>
                <a:uLnTx/>
                <a:uFillTx/>
                <a:latin typeface="Times New Roman" panose="02020603050405020304" pitchFamily="18" charset="0"/>
                <a:ea typeface="+mn-ea"/>
                <a:cs typeface="Times New Roman" panose="02020603050405020304" pitchFamily="18" charset="0"/>
              </a:rPr>
              <a:t>text-shadow</a:t>
            </a:r>
            <a:r>
              <a:rPr kumimoji="0" lang="fr-FR" sz="2400" b="0" i="0" u="none" strike="noStrike" kern="1200" cap="none" spc="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 : l'ombre du </a:t>
            </a:r>
            <a:r>
              <a:rPr kumimoji="0" lang="fr-FR" sz="2400" b="0" i="0" u="none" strike="noStrike" kern="1200" cap="none" spc="0" normalizeH="0" baseline="0" noProof="0" dirty="0" smtClean="0">
                <a:ln>
                  <a:noFill/>
                </a:ln>
                <a:solidFill>
                  <a:srgbClr val="00B050"/>
                </a:solidFill>
                <a:effectLst/>
                <a:uLnTx/>
                <a:uFillTx/>
                <a:latin typeface="Times New Roman" panose="02020603050405020304" pitchFamily="18" charset="0"/>
                <a:ea typeface="+mn-ea"/>
                <a:cs typeface="Times New Roman" panose="02020603050405020304" pitchFamily="18" charset="0"/>
              </a:rPr>
              <a:t>texte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Avec </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text-shadow</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vous pouvez ajouter une ombre directement sur les lettres de </a:t>
            </a:r>
            <a:r>
              <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votre texte </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Les valeurs fonctionnent exactement de la même façon que box-</a:t>
            </a:r>
            <a:r>
              <a:rPr kumimoji="0" lang="fr-FR"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shadow</a:t>
            </a:r>
            <a:r>
              <a:rPr kumimoji="0" lang="fr-FR"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 décalage, adoucissement et couleur.</a:t>
            </a:r>
            <a:endParaRPr kumimoji="0" lang="fr-FR" sz="24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6297" y="3068960"/>
            <a:ext cx="4078759" cy="2102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05869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thermique">
  <a:themeElements>
    <a:clrScheme name="thermique">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ique">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iqu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7.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2136</TotalTime>
  <Words>5251</Words>
  <Application>Microsoft Office PowerPoint</Application>
  <PresentationFormat>Affichage à l'écran (4:3)</PresentationFormat>
  <Paragraphs>803</Paragraphs>
  <Slides>92</Slides>
  <Notes>0</Notes>
  <HiddenSlides>0</HiddenSlides>
  <MMClips>0</MMClips>
  <ScaleCrop>false</ScaleCrop>
  <HeadingPairs>
    <vt:vector size="6" baseType="variant">
      <vt:variant>
        <vt:lpstr>Polices utilisées</vt:lpstr>
      </vt:variant>
      <vt:variant>
        <vt:i4>19</vt:i4>
      </vt:variant>
      <vt:variant>
        <vt:lpstr>Thème</vt:lpstr>
      </vt:variant>
      <vt:variant>
        <vt:i4>6</vt:i4>
      </vt:variant>
      <vt:variant>
        <vt:lpstr>Titres des diapositives</vt:lpstr>
      </vt:variant>
      <vt:variant>
        <vt:i4>92</vt:i4>
      </vt:variant>
    </vt:vector>
  </HeadingPairs>
  <TitlesOfParts>
    <vt:vector size="117" baseType="lpstr">
      <vt:lpstr>Arial</vt:lpstr>
      <vt:lpstr>Arial Narrow</vt:lpstr>
      <vt:lpstr>Arial Unicode MS</vt:lpstr>
      <vt:lpstr>ArialMT</vt:lpstr>
      <vt:lpstr>Calibri</vt:lpstr>
      <vt:lpstr>Cambria Math</vt:lpstr>
      <vt:lpstr>Centaur</vt:lpstr>
      <vt:lpstr>Courier New</vt:lpstr>
      <vt:lpstr>CourierNewPSMT</vt:lpstr>
      <vt:lpstr>DejaVuSansMono</vt:lpstr>
      <vt:lpstr>Georgia</vt:lpstr>
      <vt:lpstr>Lucida Sans Unicode</vt:lpstr>
      <vt:lpstr>Microsoft Himalaya</vt:lpstr>
      <vt:lpstr>Optima</vt:lpstr>
      <vt:lpstr>Times New Roman</vt:lpstr>
      <vt:lpstr>Verdana</vt:lpstr>
      <vt:lpstr>Wingdings</vt:lpstr>
      <vt:lpstr>Wingdings 2</vt:lpstr>
      <vt:lpstr>Wingdings 3</vt:lpstr>
      <vt:lpstr>thermique</vt:lpstr>
      <vt:lpstr>Thème Office</vt:lpstr>
      <vt:lpstr>1_Thème Office</vt:lpstr>
      <vt:lpstr>2_Thème Office</vt:lpstr>
      <vt:lpstr>3_Thème Office</vt:lpstr>
      <vt:lpstr>Rotonde</vt:lpstr>
      <vt:lpstr>Présentation PowerPoint</vt:lpstr>
      <vt:lpstr>POURQUOI APPRENDRE LE HTML &amp; LE CSS ?</vt:lpstr>
      <vt:lpstr>HTML &amp; CSS : DEFINITION  </vt:lpstr>
      <vt:lpstr>HTML &amp; CSS : DEFINITION  </vt:lpstr>
      <vt:lpstr>HTML &amp; CSS : DEFINITION  </vt:lpstr>
      <vt:lpstr>LES VERSIONS HTML &amp; CSS </vt:lpstr>
      <vt:lpstr>L’EDITEUR DE TEXTE</vt:lpstr>
      <vt:lpstr>ELEMENTS, BALISES &amp; ATTRIBUTS</vt:lpstr>
      <vt:lpstr>ELEMENTS, BALISES ET ATTRIBUTS</vt:lpstr>
      <vt:lpstr>STRUCTURE D’UNE PAGE EN HTML5</vt:lpstr>
      <vt:lpstr>BONNES PRATIQUES, REGLES &amp; COMMENTAIRES </vt:lpstr>
      <vt:lpstr>BONNES PRATIQUES, REGLES &amp; COMMENTAIRES </vt:lpstr>
      <vt:lpstr>Déclaration de la version supportée avec la balise &lt;doctype&gt; </vt:lpstr>
      <vt:lpstr>Le document HTML minimum</vt:lpstr>
      <vt:lpstr>Déclaration de la version supportée avec la balise &lt;doctype&gt; </vt:lpstr>
      <vt:lpstr>Exemple: </vt:lpstr>
      <vt:lpstr>Page HTML</vt:lpstr>
      <vt:lpstr>Structure de base </vt:lpstr>
      <vt:lpstr> Le standard HTML 4 </vt:lpstr>
      <vt:lpstr>L’encodage des caractères</vt:lpstr>
      <vt:lpstr>La syntaxe des attributs des balises</vt:lpstr>
      <vt:lpstr>Les balises</vt:lpstr>
      <vt:lpstr>Balises de structure</vt:lpstr>
      <vt:lpstr>Balises de structure (suite)</vt:lpstr>
      <vt:lpstr>Balises de titre dans le document: H1 à H6   (Header)</vt:lpstr>
      <vt:lpstr>Balises de niveau paragraphes</vt:lpstr>
      <vt:lpstr>Balises de niveau paragraphes (suite)</vt:lpstr>
      <vt:lpstr>Balises de niveau phrase</vt:lpstr>
      <vt:lpstr>Balises de liste</vt:lpstr>
      <vt:lpstr>Liste à puces</vt:lpstr>
      <vt:lpstr>Liste numérotée</vt:lpstr>
      <vt:lpstr>Liste de définitions</vt:lpstr>
      <vt:lpstr>Attributs de liste numérotée</vt:lpstr>
      <vt:lpstr>Attributs de liste à puces</vt:lpstr>
      <vt:lpstr>Listes imbriquées</vt:lpstr>
      <vt:lpstr>Les liens hypertextes</vt:lpstr>
      <vt:lpstr>Les liens hypertextes (suite)</vt:lpstr>
      <vt:lpstr>Syntaxe de balise d’hyperlien</vt:lpstr>
      <vt:lpstr>Les types d’hyperliens</vt:lpstr>
      <vt:lpstr>Balises d’hyperlien (suite)</vt:lpstr>
      <vt:lpstr>Balises d’hyperlien (suite)</vt:lpstr>
      <vt:lpstr>Balises d’hyperlien (suite)</vt:lpstr>
      <vt:lpstr>Balises d’hyperlien (suite)</vt:lpstr>
      <vt:lpstr>Balises d’hyperlien (suite)</vt:lpstr>
      <vt:lpstr>Balises d’hyperlien (suite)</vt:lpstr>
      <vt:lpstr>Balises d’hyperlien (suite)</vt:lpstr>
      <vt:lpstr>Couleurs des liens</vt:lpstr>
      <vt:lpstr>Balises d'images</vt:lpstr>
      <vt:lpstr>Balises de tableaux</vt:lpstr>
      <vt:lpstr>Les Accents </vt:lpstr>
      <vt:lpstr>Les Accents </vt:lpstr>
      <vt:lpstr>Les Accents </vt:lpstr>
      <vt:lpstr>Les Accents </vt:lpstr>
      <vt:lpstr>Sommaire</vt:lpstr>
      <vt:lpstr>CSS : DEFINITION  </vt:lpstr>
      <vt:lpstr>CSS : DEFINITION  </vt:lpstr>
      <vt:lpstr>CSS : DEFINITION  </vt:lpstr>
      <vt:lpstr>Comment fonctionnent les CSS</vt:lpstr>
      <vt:lpstr> Les CSS dans le corps du code (X)HTML (à utiliser avec modération) </vt:lpstr>
      <vt:lpstr> Les CSS dans le corps du code (X)HTML (à utiliser avec modération) </vt:lpstr>
      <vt:lpstr>Les CSS dans l'en-tête de la page</vt:lpstr>
      <vt:lpstr>Les CSS dans l'en-tête de la page</vt:lpstr>
      <vt:lpstr>Les CSS dans l'en-tête de la page</vt:lpstr>
      <vt:lpstr>Les CSS dans une feuille de style totalement séparée du code HTML</vt:lpstr>
      <vt:lpstr>Les CSS dans une feuille de style totalement séparée du code (X)HTML</vt:lpstr>
      <vt:lpstr>Appliquer un style : class et id</vt:lpstr>
      <vt:lpstr>L’attribut class</vt:lpstr>
      <vt:lpstr>L’attribut class</vt:lpstr>
      <vt:lpstr>L’attribut class</vt:lpstr>
      <vt:lpstr>L’attribut id</vt:lpstr>
      <vt:lpstr>Les balises CSS</vt:lpstr>
      <vt:lpstr>Les couleurs sous CSS</vt:lpstr>
      <vt:lpstr>Les couleurs sous CSS</vt:lpstr>
      <vt:lpstr>Les couleurs sous CSS</vt:lpstr>
      <vt:lpstr>Les couleurs sous CSS</vt:lpstr>
      <vt:lpstr>La police d'écriture</vt:lpstr>
      <vt:lpstr>La taille des caractères</vt:lpstr>
      <vt:lpstr>La taille des caractères</vt:lpstr>
      <vt:lpstr>L'interlignage</vt:lpstr>
      <vt:lpstr>Les titres</vt:lpstr>
      <vt:lpstr>Les titres</vt:lpstr>
      <vt:lpstr>Soulignement et autres décorations</vt:lpstr>
      <vt:lpstr>L'alignement</vt:lpstr>
      <vt:lpstr>Les flottants</vt:lpstr>
      <vt:lpstr>Faire flotter une image</vt:lpstr>
      <vt:lpstr>D'autres petites manips</vt:lpstr>
      <vt:lpstr>Des listes</vt:lpstr>
      <vt:lpstr>Les sélecteurs avancés</vt:lpstr>
      <vt:lpstr>Les bordures</vt:lpstr>
      <vt:lpstr>Les bordures</vt:lpstr>
      <vt:lpstr>Les ombres</vt:lpstr>
      <vt:lpstr>Les ombres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Toufik</dc:creator>
  <cp:lastModifiedBy>Toufik</cp:lastModifiedBy>
  <cp:revision>90</cp:revision>
  <dcterms:created xsi:type="dcterms:W3CDTF">2017-02-14T18:50:07Z</dcterms:created>
  <dcterms:modified xsi:type="dcterms:W3CDTF">2025-11-30T21:02:43Z</dcterms:modified>
</cp:coreProperties>
</file>